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84"/>
  </p:notesMasterIdLst>
  <p:handoutMasterIdLst>
    <p:handoutMasterId r:id="rId85"/>
  </p:handoutMasterIdLst>
  <p:sldIdLst>
    <p:sldId id="270" r:id="rId2"/>
    <p:sldId id="271" r:id="rId3"/>
    <p:sldId id="269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305" r:id="rId12"/>
    <p:sldId id="284" r:id="rId13"/>
    <p:sldId id="285" r:id="rId14"/>
    <p:sldId id="287" r:id="rId15"/>
    <p:sldId id="286" r:id="rId16"/>
    <p:sldId id="288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18" r:id="rId27"/>
    <p:sldId id="300" r:id="rId28"/>
    <p:sldId id="303" r:id="rId29"/>
    <p:sldId id="306" r:id="rId30"/>
    <p:sldId id="315" r:id="rId31"/>
    <p:sldId id="301" r:id="rId32"/>
    <p:sldId id="313" r:id="rId33"/>
    <p:sldId id="312" r:id="rId34"/>
    <p:sldId id="304" r:id="rId35"/>
    <p:sldId id="272" r:id="rId36"/>
    <p:sldId id="349" r:id="rId37"/>
    <p:sldId id="350" r:id="rId38"/>
    <p:sldId id="351" r:id="rId39"/>
    <p:sldId id="329" r:id="rId40"/>
    <p:sldId id="352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53" r:id="rId53"/>
    <p:sldId id="273" r:id="rId54"/>
    <p:sldId id="343" r:id="rId55"/>
    <p:sldId id="344" r:id="rId56"/>
    <p:sldId id="345" r:id="rId57"/>
    <p:sldId id="346" r:id="rId58"/>
    <p:sldId id="347" r:id="rId59"/>
    <p:sldId id="348" r:id="rId60"/>
    <p:sldId id="354" r:id="rId61"/>
    <p:sldId id="274" r:id="rId62"/>
    <p:sldId id="309" r:id="rId63"/>
    <p:sldId id="355" r:id="rId64"/>
    <p:sldId id="325" r:id="rId65"/>
    <p:sldId id="361" r:id="rId66"/>
    <p:sldId id="326" r:id="rId67"/>
    <p:sldId id="357" r:id="rId68"/>
    <p:sldId id="324" r:id="rId69"/>
    <p:sldId id="356" r:id="rId70"/>
    <p:sldId id="360" r:id="rId71"/>
    <p:sldId id="311" r:id="rId72"/>
    <p:sldId id="319" r:id="rId73"/>
    <p:sldId id="358" r:id="rId74"/>
    <p:sldId id="320" r:id="rId75"/>
    <p:sldId id="321" r:id="rId76"/>
    <p:sldId id="328" r:id="rId77"/>
    <p:sldId id="362" r:id="rId78"/>
    <p:sldId id="323" r:id="rId79"/>
    <p:sldId id="322" r:id="rId80"/>
    <p:sldId id="314" r:id="rId81"/>
    <p:sldId id="363" r:id="rId82"/>
    <p:sldId id="307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B0AD8A"/>
    <a:srgbClr val="494834"/>
    <a:srgbClr val="483225"/>
    <a:srgbClr val="81C9F0"/>
    <a:srgbClr val="DDDDDD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7" autoAdjust="0"/>
    <p:restoredTop sz="77300" autoAdjust="0"/>
  </p:normalViewPr>
  <p:slideViewPr>
    <p:cSldViewPr snapToGrid="0">
      <p:cViewPr varScale="1">
        <p:scale>
          <a:sx n="82" d="100"/>
          <a:sy n="82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C44973-93FC-4DE3-96C1-8FDAEDA97E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F8D81B-984D-4278-8AD9-5BAABAC1EA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243A8-D0AD-4D40-B8AC-26924DCB2B42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0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0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Error when filtering in </a:t>
            </a:r>
            <a:r>
              <a:rPr lang="en-US" sz="2200" dirty="0" err="1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env</a:t>
            </a:r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 map space is lowest for dual </a:t>
            </a:r>
            <a:r>
              <a:rPr lang="en-US" sz="2200" dirty="0" err="1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parabaloid</a:t>
            </a:r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 maps | Filtering across the corner is </a:t>
            </a:r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difficult </a:t>
            </a:r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for large kernel sizes</a:t>
            </a:r>
          </a:p>
          <a:p>
            <a:endParaRPr lang="en-US" sz="2200" dirty="0" smtClean="0">
              <a:latin typeface="Lucida Grande" pitchFamily="-123" charset="0"/>
              <a:ea typeface="Lucida Grande" pitchFamily="-123" charset="0"/>
              <a:cs typeface="Lucida Grande" pitchFamily="-123" charset="0"/>
              <a:sym typeface="Lucida Grande" pitchFamily="-123" charset="0"/>
            </a:endParaRPr>
          </a:p>
          <a:p>
            <a:endParaRPr lang="en-US" sz="2200" dirty="0" smtClean="0">
              <a:latin typeface="Lucida Grande" pitchFamily="-123" charset="0"/>
              <a:ea typeface="Lucida Grande" pitchFamily="-123" charset="0"/>
              <a:cs typeface="Lucida Grande" pitchFamily="-123" charset="0"/>
              <a:sym typeface="Lucida Grande" pitchFamily="-123" charset="0"/>
            </a:endParaRPr>
          </a:p>
          <a:p>
            <a:r>
              <a:rPr lang="en-US" sz="2200" dirty="0" smtClean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This </a:t>
            </a:r>
            <a:r>
              <a:rPr lang="en-US" sz="2200" dirty="0">
                <a:latin typeface="Lucida Grande" pitchFamily="-123" charset="0"/>
                <a:ea typeface="Lucida Grande" pitchFamily="-123" charset="0"/>
                <a:cs typeface="Lucida Grande" pitchFamily="-123" charset="0"/>
                <a:sym typeface="Lucida Grande" pitchFamily="-123" charset="0"/>
              </a:rPr>
              <a:t>case the filter width is determined with overlapping sine functions that vary over time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F is 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Filter</a:t>
            </a:r>
            <a:endParaRPr lang="en-US" baseline="0" dirty="0" smtClean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r>
              <a:rPr lang="en-US" baseline="0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G is Image</a:t>
            </a:r>
            <a:endParaRPr lang="en-US" dirty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Offset SATs can help some 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– </a:t>
            </a:r>
            <a:r>
              <a:rPr lang="en-US" dirty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see 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Hensley05</a:t>
            </a:r>
            <a:endParaRPr lang="en-US" dirty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Ambient occlusion term + filtered HDR </a:t>
            </a:r>
            <a:r>
              <a:rPr lang="en-US" dirty="0" err="1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env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 for </a:t>
            </a:r>
            <a:r>
              <a:rPr lang="en-US" dirty="0" err="1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lighitng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 </a:t>
            </a:r>
          </a:p>
          <a:p>
            <a:endParaRPr lang="en-US" dirty="0" smtClean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17 samples - 9 </a:t>
            </a:r>
            <a:r>
              <a:rPr lang="en-US" dirty="0" err="1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bartlet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 + 2*4 for box</a:t>
            </a:r>
          </a:p>
          <a:p>
            <a:endParaRPr lang="en-US" dirty="0" smtClean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there is ambient occlusion to help with the folds. pre computed . just modulates filtered value.  you don't have to do it.  it just makes the creases look better.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 dirty="0" smtClean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endParaRPr lang="en-US" dirty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video shows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phong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apporiximation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as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camer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is moved - all lighting from grace cathedral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lightprobe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. about half way through we start changing kernel size.  kernel can be varied per pixel if desired.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Why do we see DOF errors in gathering, but not in spreading?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What should I say to the demo?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Are you missing something in the “Filter Spreading” slide (after “gather…errors”)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Don’t I need to compute the SAT of the accumulated output image?</a:t>
            </a:r>
            <a:endParaRPr lang="en-US" sz="1200" kern="1200" smtClean="0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Easier said than done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Tracing rays in a pixel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shader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while 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difficult to make fast, is relatively straightforward to implement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.  However, 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integrating </a:t>
            </a:r>
            <a:r>
              <a:rPr lang="en-US" sz="1200" b="1" i="1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raytracing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into an existing rendering engine and material framework is a much more difficult task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and could be a significant hurdle to the adoption of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raytracing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in games.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Game engines often require the ability to define a large number of different materials, with a large number of distinct textures and shading properties.  In the 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stereotypical game engine, objects with different material properties are submitted to the GPU as separate batches of geometry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so that the resources used for each material (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shaders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and textures) can be kept separate from one another. 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In a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raytracer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this separation of materials is no longer possible, because a 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given ray may hit any object in the scene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.  We therefore </a:t>
            </a:r>
            <a:r>
              <a:rPr lang="en-US" sz="1200" b="1" i="1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need the ability to compute the color of any material at any location in the scene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all within a single </a:t>
            </a:r>
            <a:r>
              <a:rPr lang="en-US" sz="1200" kern="1200" dirty="0" err="1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shader</a:t>
            </a:r>
            <a:r>
              <a:rPr lang="en-US" sz="1200" kern="1200" dirty="0" smtClean="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.  In a complex material system, this is a non-trivial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pixel is considered ¾ filled by primitive even though it’s about ½ filled</a:t>
            </a:r>
          </a:p>
          <a:p>
            <a:r>
              <a:rPr lang="en-US" baseline="0" dirty="0" smtClean="0"/>
              <a:t>4 samples at most 4 levels of gradation (5 including non covered)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Effectively doing a linear fit of the RGB</a:t>
            </a:r>
            <a:r>
              <a:rPr lang="en-US" baseline="0" dirty="0" smtClean="0"/>
              <a:t>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elimination of pixels</a:t>
            </a:r>
            <a:r>
              <a:rPr lang="en-US" baseline="0" dirty="0" smtClean="0"/>
              <a:t> from masking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LOAD</a:t>
            </a:r>
            <a:r>
              <a:rPr lang="en-US" baseline="0" dirty="0" smtClean="0"/>
              <a:t> non-normalized coordinates</a:t>
            </a:r>
          </a:p>
          <a:p>
            <a:r>
              <a:rPr lang="en-US" baseline="0" dirty="0" smtClean="0"/>
              <a:t>Loads into FLOAT space so we </a:t>
            </a:r>
            <a:r>
              <a:rPr lang="en-US" baseline="0" smtClean="0"/>
              <a:t>have correct GAMMA and DEGAMMA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8D81B-984D-4278-8AD9-5BAABAC1EA9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Constant </a:t>
            </a:r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time spatial varying filter</a:t>
            </a:r>
          </a:p>
          <a:p>
            <a:r>
              <a:rPr lang="en-US" dirty="0" smtClean="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Precision issues with summed area tables</a:t>
            </a:r>
          </a:p>
          <a:p>
            <a:endParaRPr lang="en-US" dirty="0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1936979"/>
            <a:ext cx="8432519" cy="157780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475" y="4502516"/>
            <a:ext cx="8431213" cy="210783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26280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22088" y="6423102"/>
            <a:ext cx="5315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Advances</a:t>
            </a:r>
            <a:r>
              <a:rPr lang="en-US" sz="1200" i="1" baseline="0" dirty="0" smtClean="0"/>
              <a:t> in Real-Time Rendering in 3D Graphics and Games</a:t>
            </a:r>
          </a:p>
          <a:p>
            <a:pPr algn="ctr"/>
            <a:r>
              <a:rPr lang="en-US" sz="1000" baseline="0" dirty="0" smtClean="0"/>
              <a:t>New Orleans, LA (August  2009)</a:t>
            </a:r>
            <a:endParaRPr lang="en-US" sz="1000" dirty="0"/>
          </a:p>
        </p:txBody>
      </p:sp>
      <p:pic>
        <p:nvPicPr>
          <p:cNvPr id="51201" name="Picture 1" descr="C:\Users\jasony\Desktop\Picture1.jpg"/>
          <p:cNvPicPr>
            <a:picLocks noChangeAspect="1" noChangeArrowheads="1"/>
          </p:cNvPicPr>
          <p:nvPr userDrawn="1"/>
        </p:nvPicPr>
        <p:blipFill>
          <a:blip r:embed="rId5"/>
          <a:srcRect l="84000" t="89030" r="3534" b="3059"/>
          <a:stretch>
            <a:fillRect/>
          </a:stretch>
        </p:blipFill>
        <p:spPr bwMode="auto">
          <a:xfrm>
            <a:off x="7854696" y="6401044"/>
            <a:ext cx="960120" cy="456956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effectLst>
            <a:outerShdw blurRad="50800" dist="38100" dir="2700000">
              <a:schemeClr val="accent1"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Wingdings" pitchFamily="2" charset="2"/>
        <a:buChar char="§"/>
        <a:defRPr sz="24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2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190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7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85788" y="2301760"/>
            <a:ext cx="793115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bg2"/>
                </a:solidFill>
                <a:latin typeface="Arial Bold" charset="0"/>
              </a:rPr>
              <a:t>When Fuzzy is Good:</a:t>
            </a:r>
            <a:br>
              <a:rPr lang="en-US" sz="4000" dirty="0" smtClean="0">
                <a:solidFill>
                  <a:schemeClr val="bg2"/>
                </a:solidFill>
                <a:latin typeface="Arial Bold" charset="0"/>
              </a:rPr>
            </a:br>
            <a:r>
              <a:rPr lang="en-US" sz="3200" dirty="0" smtClean="0">
                <a:solidFill>
                  <a:schemeClr val="bg2"/>
                </a:solidFill>
                <a:latin typeface="Arial Bold" charset="0"/>
              </a:rPr>
              <a:t>Advances in Filtering Techniques</a:t>
            </a:r>
            <a:endParaRPr lang="en-US" sz="4000" dirty="0" smtClean="0">
              <a:solidFill>
                <a:schemeClr val="bg2"/>
              </a:solidFill>
              <a:latin typeface="Arial Bold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2"/>
                </a:solidFill>
                <a:latin typeface="Arial Bold" charset="0"/>
              </a:rPr>
              <a:t>Jason Yang</a:t>
            </a:r>
            <a:br>
              <a:rPr lang="en-US" sz="3200" dirty="0" smtClean="0">
                <a:solidFill>
                  <a:schemeClr val="bg2"/>
                </a:solidFill>
                <a:latin typeface="Arial Bold" charset="0"/>
              </a:rPr>
            </a:br>
            <a:r>
              <a:rPr lang="en-US" sz="2800" dirty="0" smtClean="0">
                <a:solidFill>
                  <a:schemeClr val="bg2"/>
                </a:solidFill>
                <a:latin typeface="Arial Bold" charset="0"/>
              </a:rPr>
              <a:t>AMD</a:t>
            </a:r>
          </a:p>
          <a:p>
            <a:pPr algn="ctr">
              <a:spcBef>
                <a:spcPct val="50000"/>
              </a:spcBef>
            </a:pPr>
            <a:endParaRPr lang="en-US" dirty="0" smtClean="0">
              <a:solidFill>
                <a:schemeClr val="bg2"/>
              </a:solidFill>
              <a:latin typeface="Arial Bold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2"/>
                </a:solidFill>
                <a:latin typeface="Arial Bold" charset="0"/>
              </a:rPr>
              <a:t>jasonc.yang@amd.com</a:t>
            </a:r>
            <a:endParaRPr lang="en-US" dirty="0">
              <a:solidFill>
                <a:schemeClr val="bg2"/>
              </a:solidFill>
              <a:latin typeface="Arial Bold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67752" y="5634489"/>
            <a:ext cx="7931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solidFill>
                  <a:schemeClr val="accent2"/>
                </a:solidFill>
              </a:rPr>
              <a:t>Advances in Real-Time Rendering in 3D Graphics and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we use the GPU’s </a:t>
            </a:r>
            <a:r>
              <a:rPr lang="en-US" dirty="0" err="1" smtClean="0"/>
              <a:t>shader</a:t>
            </a:r>
            <a:r>
              <a:rPr lang="en-US" dirty="0" smtClean="0"/>
              <a:t> processing power and flexibility for better edge anti-aliasing (AA)?</a:t>
            </a:r>
          </a:p>
          <a:p>
            <a:endParaRPr lang="en-US" dirty="0"/>
          </a:p>
        </p:txBody>
      </p:sp>
      <p:pic>
        <p:nvPicPr>
          <p:cNvPr id="4" name="Picture 6" descr="C:\Users\jasony\Desktop\edge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576" y="3977640"/>
            <a:ext cx="6780213" cy="711200"/>
          </a:xfrm>
          <a:prstGeom prst="rect">
            <a:avLst/>
          </a:prstGeom>
          <a:noFill/>
        </p:spPr>
      </p:pic>
      <p:grpSp>
        <p:nvGrpSpPr>
          <p:cNvPr id="5" name="Group 23"/>
          <p:cNvGrpSpPr/>
          <p:nvPr/>
        </p:nvGrpSpPr>
        <p:grpSpPr>
          <a:xfrm>
            <a:off x="806992" y="3828684"/>
            <a:ext cx="7608887" cy="707862"/>
            <a:chOff x="806992" y="3390802"/>
            <a:chExt cx="7608887" cy="707862"/>
          </a:xfrm>
        </p:grpSpPr>
        <p:grpSp>
          <p:nvGrpSpPr>
            <p:cNvPr id="6" name="Group 16"/>
            <p:cNvGrpSpPr/>
            <p:nvPr/>
          </p:nvGrpSpPr>
          <p:grpSpPr>
            <a:xfrm>
              <a:off x="806992" y="3410174"/>
              <a:ext cx="7608887" cy="669123"/>
              <a:chOff x="806992" y="3410174"/>
              <a:chExt cx="7608887" cy="66912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06992" y="3785609"/>
                <a:ext cx="7608887" cy="29368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V="1">
                <a:off x="8122024" y="3506993"/>
                <a:ext cx="387275" cy="193638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5400000" flipH="1" flipV="1">
              <a:off x="501302" y="3707081"/>
              <a:ext cx="707862" cy="75304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551722" y="4836974"/>
            <a:ext cx="2030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Our New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Developed an approach to edge AA using non-linear filtering with significant quality improvements over “standard” linear filters</a:t>
            </a:r>
          </a:p>
          <a:p>
            <a:r>
              <a:rPr lang="en-US" dirty="0" smtClean="0"/>
              <a:t>Developed a filtering algorithm feasible for real-time rendering on the GPU by taking advantage of existing MSAA data</a:t>
            </a:r>
          </a:p>
          <a:p>
            <a:r>
              <a:rPr lang="en-US" dirty="0" smtClean="0"/>
              <a:t>Implemented algorithms on the GPU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Hardware Approach:</a:t>
            </a:r>
            <a:br>
              <a:rPr lang="en-US" dirty="0" smtClean="0"/>
            </a:br>
            <a:r>
              <a:rPr lang="en-US" dirty="0" err="1" smtClean="0"/>
              <a:t>Multisample</a:t>
            </a:r>
            <a:r>
              <a:rPr lang="en-US" dirty="0" smtClean="0"/>
              <a:t> Anti-Aliasing (MSAA)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Estimate primitive pixel coverage by testing at sample points</a:t>
            </a:r>
          </a:p>
          <a:p>
            <a:r>
              <a:rPr lang="en-US" dirty="0" smtClean="0"/>
              <a:t>Calculate a single color value per pixel per primitive (usually at the center of the pixel or at the </a:t>
            </a:r>
            <a:r>
              <a:rPr lang="en-US" dirty="0" err="1" smtClean="0"/>
              <a:t>centroid</a:t>
            </a:r>
            <a:r>
              <a:rPr lang="en-US" dirty="0" smtClean="0"/>
              <a:t> of the covered samples) and assign it to all covered samples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468223" y="3940934"/>
            <a:ext cx="4179471" cy="2411233"/>
            <a:chOff x="2313677" y="3806176"/>
            <a:chExt cx="4457700" cy="2571750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2313677" y="3806176"/>
            <a:ext cx="4457700" cy="2571750"/>
          </p:xfrm>
          <a:graphic>
            <a:graphicData uri="http://schemas.openxmlformats.org/presentationml/2006/ole">
              <p:oleObj spid="_x0000_s2051" name="Acrobat Document" r:id="rId4" imgW="4457464" imgH="2571615" progId="AcroExch.Document.7">
                <p:embed/>
              </p:oleObj>
            </a:graphicData>
          </a:graphic>
        </p:graphicFrame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3308383" y="4942852"/>
              <a:ext cx="80682" cy="822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688349" y="4934253"/>
              <a:ext cx="80682" cy="822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MSAA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Speeds up rendering by not calculating values for each sample separately</a:t>
            </a:r>
          </a:p>
          <a:p>
            <a:r>
              <a:rPr lang="en-US" dirty="0" smtClean="0"/>
              <a:t>Non-uniform sampling grid is used to improve pixel coverage </a:t>
            </a:r>
            <a:r>
              <a:rPr lang="en-US" dirty="0" smtClean="0"/>
              <a:t>estimate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38567" y="3963631"/>
          <a:ext cx="4476750" cy="1316037"/>
        </p:xfrm>
        <a:graphic>
          <a:graphicData uri="http://schemas.openxmlformats.org/presentationml/2006/ole">
            <p:oleObj spid="_x0000_s3074" name="Acrobat Document" r:id="rId3" imgW="6429164" imgH="188581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MSAA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Primary goal is anti-aliasing of primitive and Z edges</a:t>
            </a:r>
          </a:p>
          <a:p>
            <a:endParaRPr lang="en-US" dirty="0"/>
          </a:p>
        </p:txBody>
      </p:sp>
      <p:pic>
        <p:nvPicPr>
          <p:cNvPr id="5" name="Picture 2" descr="C:\dump\pic0045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659" y="2356834"/>
            <a:ext cx="4769656" cy="381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ump\geometry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3174" y="3324680"/>
            <a:ext cx="824333" cy="18557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3774442" y="4847388"/>
            <a:ext cx="82574" cy="8257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>
            <a:stCxn id="7" idx="6"/>
          </p:cNvCxnSpPr>
          <p:nvPr/>
        </p:nvCxnSpPr>
        <p:spPr>
          <a:xfrm flipV="1">
            <a:off x="3857015" y="4252581"/>
            <a:ext cx="3216159" cy="63679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MSAA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Texture </a:t>
            </a:r>
            <a:r>
              <a:rPr lang="en-US" dirty="0" err="1" smtClean="0"/>
              <a:t>resampling</a:t>
            </a:r>
            <a:r>
              <a:rPr lang="en-US" dirty="0" smtClean="0"/>
              <a:t> performed elsewhere (</a:t>
            </a:r>
            <a:r>
              <a:rPr lang="en-US" dirty="0" err="1" smtClean="0"/>
              <a:t>mipmapping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frequency texture details are lost in the MSAA color buffer and cannot be easily post-processed further </a:t>
            </a:r>
          </a:p>
        </p:txBody>
      </p:sp>
      <p:pic>
        <p:nvPicPr>
          <p:cNvPr id="5" name="Picture 2" descr="C:\dump\pic0045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018" y="3017316"/>
            <a:ext cx="4197610" cy="335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ump\textur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669" y="4043316"/>
            <a:ext cx="1151633" cy="103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634506" y="4883331"/>
            <a:ext cx="234022" cy="200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>
            <a:stCxn id="9" idx="2"/>
            <a:endCxn id="7" idx="6"/>
          </p:cNvCxnSpPr>
          <p:nvPr/>
        </p:nvCxnSpPr>
        <p:spPr>
          <a:xfrm rot="10800000" flipV="1">
            <a:off x="4868528" y="4560628"/>
            <a:ext cx="1136852" cy="4230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005380" y="3714454"/>
            <a:ext cx="1692346" cy="16923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>
            <a:stCxn id="9" idx="1"/>
            <a:endCxn id="9" idx="5"/>
          </p:cNvCxnSpPr>
          <p:nvPr/>
        </p:nvCxnSpPr>
        <p:spPr>
          <a:xfrm rot="16200000" flipH="1">
            <a:off x="6252950" y="3962025"/>
            <a:ext cx="1197206" cy="1197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Alising</a:t>
            </a:r>
            <a:r>
              <a:rPr lang="en-US" dirty="0" smtClean="0"/>
              <a:t> Model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If we consider a single channel (gray-scale) image as an intensity function over continuous [x, y]</a:t>
            </a:r>
          </a:p>
          <a:p>
            <a:pPr lvl="2"/>
            <a:r>
              <a:rPr lang="en-US" dirty="0" smtClean="0"/>
              <a:t>Pixel value can be computed by integrating the intensity over the pixel area [</a:t>
            </a:r>
            <a:r>
              <a:rPr lang="en-US" dirty="0" smtClean="0"/>
              <a:t>Catmull78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Minimal RMS error when a box filter (LCD display) is used for reconstruction</a:t>
            </a:r>
          </a:p>
          <a:p>
            <a:pPr lvl="2"/>
            <a:r>
              <a:rPr lang="en-US" dirty="0" smtClean="0"/>
              <a:t>Some Moiré patterns can be visible due to high frequency leakage; they can be reduced by a low pass </a:t>
            </a:r>
            <a:r>
              <a:rPr lang="en-US" dirty="0" err="1" smtClean="0"/>
              <a:t>prefilter</a:t>
            </a:r>
            <a:r>
              <a:rPr lang="en-US" dirty="0" smtClean="0"/>
              <a:t>  </a:t>
            </a:r>
          </a:p>
          <a:p>
            <a:r>
              <a:rPr lang="en-US" dirty="0" smtClean="0"/>
              <a:t>Standard MSAA computes an estimate of this integration over the pixel</a:t>
            </a:r>
          </a:p>
          <a:p>
            <a:r>
              <a:rPr lang="en-US" dirty="0" smtClean="0"/>
              <a:t>We want to improve this </a:t>
            </a:r>
            <a:r>
              <a:rPr lang="en-US" dirty="0" smtClean="0"/>
              <a:t>estimate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Approach and </a:t>
            </a:r>
            <a:r>
              <a:rPr lang="en-US" dirty="0" err="1" smtClean="0"/>
              <a:t>Isolines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If we know </a:t>
            </a:r>
            <a:r>
              <a:rPr lang="en-US" dirty="0" err="1" smtClean="0"/>
              <a:t>isolines</a:t>
            </a:r>
            <a:r>
              <a:rPr lang="en-US" dirty="0" smtClean="0"/>
              <a:t> (</a:t>
            </a:r>
            <a:r>
              <a:rPr lang="en-US" dirty="0" err="1" smtClean="0"/>
              <a:t>isophotes</a:t>
            </a:r>
            <a:r>
              <a:rPr lang="en-US" dirty="0" smtClean="0"/>
              <a:t>) of the image function</a:t>
            </a:r>
          </a:p>
          <a:p>
            <a:pPr lvl="1"/>
            <a:r>
              <a:rPr lang="en-US" dirty="0" smtClean="0"/>
              <a:t>Sample values outside of the pixel can be used </a:t>
            </a:r>
          </a:p>
          <a:p>
            <a:pPr lvl="1"/>
            <a:r>
              <a:rPr lang="en-US" dirty="0" smtClean="0"/>
              <a:t>Weight them by the length of the corresponding  </a:t>
            </a:r>
            <a:r>
              <a:rPr lang="en-US" dirty="0" err="1" smtClean="0"/>
              <a:t>isoline</a:t>
            </a:r>
            <a:r>
              <a:rPr lang="en-US" dirty="0" smtClean="0"/>
              <a:t> segment in the pixel and add all of them</a:t>
            </a:r>
          </a:p>
          <a:p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986804" y="3364467"/>
          <a:ext cx="3164615" cy="3157176"/>
        </p:xfrm>
        <a:graphic>
          <a:graphicData uri="http://schemas.openxmlformats.org/presentationml/2006/ole">
            <p:oleObj spid="_x0000_s4098" name="Acrobat Document" r:id="rId3" imgW="5086333" imgH="50767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Isoline</a:t>
            </a:r>
            <a:r>
              <a:rPr lang="en-US" dirty="0" smtClean="0"/>
              <a:t> Evaluation in Three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Need to find </a:t>
            </a:r>
            <a:r>
              <a:rPr lang="en-US" dirty="0" err="1" smtClean="0"/>
              <a:t>isolines</a:t>
            </a:r>
            <a:endParaRPr lang="en-US" dirty="0" smtClean="0"/>
          </a:p>
          <a:p>
            <a:pPr lvl="1"/>
            <a:r>
              <a:rPr lang="en-US" dirty="0" smtClean="0"/>
              <a:t>But only in the case of low curvature (as this is the case near the actual primitive edges)</a:t>
            </a:r>
          </a:p>
          <a:p>
            <a:pPr lvl="1"/>
            <a:r>
              <a:rPr lang="en-US" dirty="0" smtClean="0"/>
              <a:t>Then we can model them as a straight lines</a:t>
            </a:r>
          </a:p>
          <a:p>
            <a:r>
              <a:rPr lang="en-US" dirty="0" smtClean="0"/>
              <a:t>Fit a plane into three channels to compute a gradient estimate</a:t>
            </a:r>
          </a:p>
          <a:p>
            <a:pPr lvl="1"/>
            <a:r>
              <a:rPr lang="en-US" dirty="0" smtClean="0"/>
              <a:t>Use linear approximation</a:t>
            </a:r>
          </a:p>
          <a:p>
            <a:pPr lvl="1"/>
            <a:r>
              <a:rPr lang="en-US" dirty="0" smtClean="0"/>
              <a:t>Solve least squares problem</a:t>
            </a:r>
          </a:p>
          <a:p>
            <a:pPr lvl="1"/>
            <a:r>
              <a:rPr lang="en-US" dirty="0" smtClean="0"/>
              <a:t>Please see paper for more details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Computation (Integration)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4114800" cy="4526280"/>
          </a:xfrm>
        </p:spPr>
        <p:txBody>
          <a:bodyPr anchor="ctr"/>
          <a:lstStyle/>
          <a:p>
            <a:r>
              <a:rPr lang="en-US" dirty="0" smtClean="0"/>
              <a:t>Construct a square around the pixel, with two sides orthogonal to 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 </a:t>
            </a:r>
          </a:p>
          <a:p>
            <a:r>
              <a:rPr lang="en-US" dirty="0" smtClean="0"/>
              <a:t>Extend the rectangle, in the direction orthogonal to 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until it meets the 3x3 pixel boundary </a:t>
            </a:r>
          </a:p>
        </p:txBody>
      </p:sp>
      <p:pic>
        <p:nvPicPr>
          <p:cNvPr id="4" name="Picture 2" descr="C:\work\terra\depot\main\sw\appeng\projects\Advanced AA Filter\doc\hpg2009\paper source\figures\IntegrationModel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7918" y="1320354"/>
            <a:ext cx="4566082" cy="48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Edge-Detect Custom Filter AA</a:t>
            </a:r>
          </a:p>
          <a:p>
            <a:r>
              <a:rPr lang="en-US" dirty="0" smtClean="0">
                <a:latin typeface="Arial" charset="0"/>
              </a:rPr>
              <a:t>Approximate Image Based Lighting</a:t>
            </a:r>
          </a:p>
          <a:p>
            <a:r>
              <a:rPr lang="en-US" dirty="0" smtClean="0">
                <a:latin typeface="Arial" charset="0"/>
              </a:rPr>
              <a:t>Depth of Field</a:t>
            </a:r>
          </a:p>
          <a:p>
            <a:endParaRPr lang="en-US" i="1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Experiences with Real-Time Ray Tracing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Computation (Integration)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4114800" cy="4526280"/>
          </a:xfrm>
        </p:spPr>
        <p:txBody>
          <a:bodyPr anchor="ctr"/>
          <a:lstStyle/>
          <a:p>
            <a:r>
              <a:rPr lang="en-US" dirty="0" smtClean="0"/>
              <a:t>For every sample 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, length of the segment of the line passing though 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and orthogonal to </a:t>
            </a:r>
            <a:r>
              <a:rPr lang="en-US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inscribed by the pixel is its weight </a:t>
            </a:r>
            <a:r>
              <a:rPr lang="en-US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</a:t>
            </a:r>
          </a:p>
          <a:p>
            <a:r>
              <a:rPr lang="en-US" dirty="0" smtClean="0"/>
              <a:t>Calculate the weighted sum of all samples in the rectangle</a:t>
            </a:r>
            <a:endParaRPr lang="en-US" dirty="0"/>
          </a:p>
        </p:txBody>
      </p:sp>
      <p:pic>
        <p:nvPicPr>
          <p:cNvPr id="4" name="Picture 2" descr="C:\work\terra\depot\main\sw\appeng\projects\Advanced AA Filter\doc\hpg2009\paper source\figures\IntegrationModel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7918" y="1320354"/>
            <a:ext cx="4566082" cy="48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If a pixel has two or more samples with different colors it is an “edge” pixel, otherwise it is “non-edge”</a:t>
            </a:r>
          </a:p>
          <a:p>
            <a:pPr lvl="1"/>
            <a:r>
              <a:rPr lang="en-US" dirty="0" smtClean="0"/>
              <a:t>“Internal” primitive pixels will have samples all of the same color due to MSAA (some edges can generate such pixels too; we ignore this)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We use “edge” (X) / “non-edge” (O) 3x3 pixel patterns to eliminate cases where filtering should not be performed</a:t>
            </a:r>
            <a:endParaRPr lang="en-US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898775" y="3026357"/>
          <a:ext cx="3359150" cy="2792413"/>
        </p:xfrm>
        <a:graphic>
          <a:graphicData uri="http://schemas.openxmlformats.org/presentationml/2006/ole">
            <p:oleObj spid="_x0000_s5122" name="Acrobat Document" r:id="rId3" imgW="6086365" imgH="505757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dirty="0" smtClean="0"/>
              <a:t>For instance, if all 3x3 pixels are “edge” ones, there is no long dominating edge, and we do not want to smooth-out high-frequency in this case, etc.</a:t>
            </a:r>
          </a:p>
          <a:p>
            <a:endParaRPr lang="en-US" dirty="0"/>
          </a:p>
        </p:txBody>
      </p:sp>
      <p:pic>
        <p:nvPicPr>
          <p:cNvPr id="5" name="Picture 2" descr="C:\work\terra\depot\main\sw\appeng\projects\Advanced AA Filter\doc\eg2008\figures\pinwheel\OutputNewSplit.png"/>
          <p:cNvPicPr>
            <a:picLocks noChangeAspect="1" noChangeArrowheads="1"/>
          </p:cNvPicPr>
          <p:nvPr/>
        </p:nvPicPr>
        <p:blipFill>
          <a:blip r:embed="rId2" cstate="print"/>
          <a:srcRect l="11766" r="10822"/>
          <a:stretch>
            <a:fillRect/>
          </a:stretch>
        </p:blipFill>
        <p:spPr bwMode="auto">
          <a:xfrm>
            <a:off x="1731917" y="2807594"/>
            <a:ext cx="3856118" cy="360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jasony\Desktop\mes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657" y="3871613"/>
            <a:ext cx="578989" cy="14842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3419366" y="4462030"/>
            <a:ext cx="232357" cy="332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>
            <a:stCxn id="7" idx="6"/>
          </p:cNvCxnSpPr>
          <p:nvPr/>
        </p:nvCxnSpPr>
        <p:spPr>
          <a:xfrm flipV="1">
            <a:off x="3651723" y="4613125"/>
            <a:ext cx="3167934" cy="1523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help avoid excessive corner smoothing</a:t>
            </a:r>
          </a:p>
          <a:p>
            <a:r>
              <a:rPr lang="en-US" dirty="0" smtClean="0"/>
              <a:t>Reduces processing time</a:t>
            </a:r>
            <a:endParaRPr lang="en-US" dirty="0"/>
          </a:p>
        </p:txBody>
      </p:sp>
      <p:pic>
        <p:nvPicPr>
          <p:cNvPr id="4" name="Picture 2" descr="C:\work\terra\depot\main\sw\appeng\projects\Advanced AA Filter\doc\eg2008\figures\pinwheel\emask.png"/>
          <p:cNvPicPr>
            <a:picLocks noChangeAspect="1" noChangeArrowheads="1"/>
          </p:cNvPicPr>
          <p:nvPr/>
        </p:nvPicPr>
        <p:blipFill>
          <a:blip r:embed="rId2" cstate="print"/>
          <a:srcRect l="12901" r="11989"/>
          <a:stretch>
            <a:fillRect/>
          </a:stretch>
        </p:blipFill>
        <p:spPr bwMode="auto">
          <a:xfrm>
            <a:off x="811213" y="2681576"/>
            <a:ext cx="34067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work\terra\depot\main\sw\appeng\projects\Advanced AA Filter\doc\eg2008\figures\pinwheel\fmask.png"/>
          <p:cNvPicPr>
            <a:picLocks noChangeAspect="1" noChangeArrowheads="1"/>
          </p:cNvPicPr>
          <p:nvPr/>
        </p:nvPicPr>
        <p:blipFill>
          <a:blip r:embed="rId3" cstate="print"/>
          <a:srcRect l="12720" r="12172"/>
          <a:stretch>
            <a:fillRect/>
          </a:stretch>
        </p:blipFill>
        <p:spPr bwMode="auto">
          <a:xfrm>
            <a:off x="4873625" y="2676813"/>
            <a:ext cx="34083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21747" y="6043956"/>
            <a:ext cx="19111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After Masking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407" y="6041878"/>
            <a:ext cx="2053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“Found” Edges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10614"/>
            <a:ext cx="8229600" cy="4915866"/>
          </a:xfrm>
        </p:spPr>
        <p:txBody>
          <a:bodyPr/>
          <a:lstStyle/>
          <a:p>
            <a:r>
              <a:rPr lang="en-US" dirty="0" smtClean="0"/>
              <a:t>Implemented using MS DirectX 10.1</a:t>
            </a:r>
          </a:p>
          <a:p>
            <a:r>
              <a:rPr lang="en-US" dirty="0" smtClean="0"/>
              <a:t>Four </a:t>
            </a:r>
            <a:r>
              <a:rPr lang="en-US" dirty="0" err="1" smtClean="0"/>
              <a:t>shader</a:t>
            </a:r>
            <a:r>
              <a:rPr lang="en-US" dirty="0" smtClean="0"/>
              <a:t> passes: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All Together:</a:t>
            </a:r>
            <a:br>
              <a:rPr lang="en-US" dirty="0" smtClean="0"/>
            </a:br>
            <a:r>
              <a:rPr lang="en-US" dirty="0" smtClean="0"/>
              <a:t>Sample Implementation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1235243" y="2867171"/>
            <a:ext cx="6673515" cy="2887772"/>
            <a:chOff x="1235243" y="2334735"/>
            <a:chExt cx="6673515" cy="2887772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2533650" y="4204619"/>
              <a:ext cx="321845" cy="6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>
              <a:off x="6813885" y="4527883"/>
              <a:ext cx="505326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368717" y="3665623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0000"/>
                  </a:solidFill>
                </a:rPr>
                <a:t>Pass 4</a:t>
              </a:r>
              <a:endParaRPr lang="en-US" sz="1400" b="1" i="1" dirty="0">
                <a:solidFill>
                  <a:srgbClr val="000000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5400000">
              <a:off x="7046495" y="3669631"/>
              <a:ext cx="505326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120063" y="3408946"/>
              <a:ext cx="786063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783179" y="4203031"/>
              <a:ext cx="673768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4924926" y="4203031"/>
              <a:ext cx="336885" cy="202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609474" y="4203031"/>
              <a:ext cx="264695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117431" y="3160294"/>
              <a:ext cx="1106906" cy="489284"/>
              <a:chOff x="4780547" y="2823411"/>
              <a:chExt cx="1171074" cy="57751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780547" y="2823411"/>
                <a:ext cx="1171074" cy="57751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Alternate Process 22"/>
              <p:cNvSpPr/>
              <p:nvPr/>
            </p:nvSpPr>
            <p:spPr>
              <a:xfrm>
                <a:off x="4900862" y="2911644"/>
                <a:ext cx="946485" cy="409072"/>
              </a:xfrm>
              <a:prstGeom prst="flowChartAlternateProcess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Gradient Calc.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6851984" y="3208850"/>
              <a:ext cx="896354" cy="408643"/>
            </a:xfrm>
            <a:custGeom>
              <a:avLst/>
              <a:gdLst>
                <a:gd name="connsiteX0" fmla="*/ 1265465 w 1265465"/>
                <a:gd name="connsiteY0" fmla="*/ 0 h 424543"/>
                <a:gd name="connsiteX1" fmla="*/ 0 w 1265465"/>
                <a:gd name="connsiteY1" fmla="*/ 0 h 424543"/>
                <a:gd name="connsiteX2" fmla="*/ 163286 w 1265465"/>
                <a:gd name="connsiteY2" fmla="*/ 424543 h 424543"/>
                <a:gd name="connsiteX3" fmla="*/ 1102179 w 1265465"/>
                <a:gd name="connsiteY3" fmla="*/ 424543 h 424543"/>
                <a:gd name="connsiteX4" fmla="*/ 1265465 w 1265465"/>
                <a:gd name="connsiteY4" fmla="*/ 0 h 42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465" h="424543">
                  <a:moveTo>
                    <a:pt x="1265465" y="0"/>
                  </a:moveTo>
                  <a:lnTo>
                    <a:pt x="0" y="0"/>
                  </a:lnTo>
                  <a:lnTo>
                    <a:pt x="163286" y="424543"/>
                  </a:lnTo>
                  <a:lnTo>
                    <a:pt x="1102179" y="424543"/>
                  </a:lnTo>
                  <a:lnTo>
                    <a:pt x="126546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Gradient Buffer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5310" y="3978872"/>
              <a:ext cx="896354" cy="408643"/>
            </a:xfrm>
            <a:custGeom>
              <a:avLst/>
              <a:gdLst>
                <a:gd name="connsiteX0" fmla="*/ 1265465 w 1265465"/>
                <a:gd name="connsiteY0" fmla="*/ 0 h 424543"/>
                <a:gd name="connsiteX1" fmla="*/ 0 w 1265465"/>
                <a:gd name="connsiteY1" fmla="*/ 0 h 424543"/>
                <a:gd name="connsiteX2" fmla="*/ 163286 w 1265465"/>
                <a:gd name="connsiteY2" fmla="*/ 424543 h 424543"/>
                <a:gd name="connsiteX3" fmla="*/ 1102179 w 1265465"/>
                <a:gd name="connsiteY3" fmla="*/ 424543 h 424543"/>
                <a:gd name="connsiteX4" fmla="*/ 1265465 w 1265465"/>
                <a:gd name="connsiteY4" fmla="*/ 0 h 42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465" h="424543">
                  <a:moveTo>
                    <a:pt x="1265465" y="0"/>
                  </a:moveTo>
                  <a:lnTo>
                    <a:pt x="0" y="0"/>
                  </a:lnTo>
                  <a:lnTo>
                    <a:pt x="163286" y="424543"/>
                  </a:lnTo>
                  <a:lnTo>
                    <a:pt x="1102179" y="424543"/>
                  </a:lnTo>
                  <a:lnTo>
                    <a:pt x="126546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Edge Buffer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456947" y="3922294"/>
              <a:ext cx="1219201" cy="489284"/>
              <a:chOff x="4780547" y="2823411"/>
              <a:chExt cx="1171074" cy="57751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80547" y="2823411"/>
                <a:ext cx="1171074" cy="57751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Alternate Process 30"/>
              <p:cNvSpPr/>
              <p:nvPr/>
            </p:nvSpPr>
            <p:spPr>
              <a:xfrm>
                <a:off x="4900862" y="2911644"/>
                <a:ext cx="946485" cy="409072"/>
              </a:xfrm>
              <a:prstGeom prst="flowChartAlternateProcess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Integration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882189" y="3922295"/>
              <a:ext cx="1106906" cy="489284"/>
              <a:chOff x="4780547" y="2823411"/>
              <a:chExt cx="1171074" cy="57751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4780547" y="2823411"/>
                <a:ext cx="1171074" cy="57751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Alternate Process 33"/>
              <p:cNvSpPr/>
              <p:nvPr/>
            </p:nvSpPr>
            <p:spPr>
              <a:xfrm>
                <a:off x="4900862" y="2911644"/>
                <a:ext cx="946485" cy="409072"/>
              </a:xfrm>
              <a:prstGeom prst="flowChartAlternateProcess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Masking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475874" y="3457072"/>
              <a:ext cx="1106906" cy="962527"/>
              <a:chOff x="5590673" y="3408947"/>
              <a:chExt cx="1106906" cy="96252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590673" y="3408947"/>
                <a:ext cx="1106906" cy="96252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Alternate Process 36"/>
              <p:cNvSpPr/>
              <p:nvPr/>
            </p:nvSpPr>
            <p:spPr>
              <a:xfrm>
                <a:off x="5704395" y="3483700"/>
                <a:ext cx="894623" cy="346575"/>
              </a:xfrm>
              <a:prstGeom prst="flowChartAlternateProcess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Resolve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lowchart: Alternate Process 37"/>
              <p:cNvSpPr/>
              <p:nvPr/>
            </p:nvSpPr>
            <p:spPr>
              <a:xfrm>
                <a:off x="5705856" y="3940900"/>
                <a:ext cx="894623" cy="346575"/>
              </a:xfrm>
              <a:prstGeom prst="flowChartAlternateProcess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Edge Finding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0" name="Trapezoid 39"/>
            <p:cNvSpPr/>
            <p:nvPr/>
          </p:nvSpPr>
          <p:spPr>
            <a:xfrm>
              <a:off x="5221706" y="3975554"/>
              <a:ext cx="890337" cy="409074"/>
            </a:xfrm>
            <a:prstGeom prst="trapezoid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Depth Buffer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53200" y="4789370"/>
              <a:ext cx="1058779" cy="43313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Frame Buffer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62" name="Straight Arrow Connector 61"/>
            <p:cNvCxnSpPr>
              <a:stCxn id="40" idx="0"/>
              <a:endCxn id="22" idx="2"/>
            </p:cNvCxnSpPr>
            <p:nvPr/>
          </p:nvCxnSpPr>
          <p:spPr>
            <a:xfrm rot="5400000" flipH="1" flipV="1">
              <a:off x="5505891" y="3810562"/>
              <a:ext cx="325976" cy="400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419727" y="3208421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0000"/>
                  </a:solidFill>
                </a:rPr>
                <a:t>Pass 1</a:t>
              </a:r>
              <a:endParaRPr lang="en-US" sz="14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18021" y="3673643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0000"/>
                  </a:solidFill>
                </a:rPr>
                <a:t>Pass 2</a:t>
              </a:r>
              <a:endParaRPr lang="en-US" sz="14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037221" y="2911643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0000"/>
                  </a:solidFill>
                </a:rPr>
                <a:t>Pass 3</a:t>
              </a:r>
              <a:endParaRPr lang="en-US" sz="14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1235243" y="2903620"/>
              <a:ext cx="6673515" cy="1708485"/>
            </a:xfrm>
            <a:prstGeom prst="roundRect">
              <a:avLst/>
            </a:prstGeom>
            <a:noFill/>
            <a:ln w="19050"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Elbow Connector 62"/>
            <p:cNvCxnSpPr>
              <a:endCxn id="41" idx="1"/>
            </p:cNvCxnSpPr>
            <p:nvPr/>
          </p:nvCxnSpPr>
          <p:spPr>
            <a:xfrm>
              <a:off x="2671763" y="4205288"/>
              <a:ext cx="3881437" cy="800651"/>
            </a:xfrm>
            <a:prstGeom prst="bentConnector3">
              <a:avLst>
                <a:gd name="adj1" fmla="val -61"/>
              </a:avLst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010731" y="2334735"/>
              <a:ext cx="1106424" cy="43313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MSAA Buffer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382003" y="2536031"/>
              <a:ext cx="1643605" cy="918116"/>
              <a:chOff x="2451453" y="2536031"/>
              <a:chExt cx="1643605" cy="918116"/>
            </a:xfrm>
            <a:effectLst/>
          </p:grpSpPr>
          <p:cxnSp>
            <p:nvCxnSpPr>
              <p:cNvPr id="46" name="Straight Connector 45"/>
              <p:cNvCxnSpPr/>
              <p:nvPr/>
            </p:nvCxnSpPr>
            <p:spPr>
              <a:xfrm rot="10800000">
                <a:off x="2451453" y="2545773"/>
                <a:ext cx="1643605" cy="1588"/>
              </a:xfrm>
              <a:prstGeom prst="line">
                <a:avLst/>
              </a:prstGeom>
              <a:ln>
                <a:solidFill>
                  <a:srgbClr val="000000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5400000">
                <a:off x="2001974" y="2993908"/>
                <a:ext cx="918116" cy="23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Elbow Connector 55"/>
            <p:cNvCxnSpPr>
              <a:stCxn id="42" idx="3"/>
              <a:endCxn id="30" idx="3"/>
            </p:cNvCxnSpPr>
            <p:nvPr/>
          </p:nvCxnSpPr>
          <p:spPr>
            <a:xfrm>
              <a:off x="5117155" y="2551304"/>
              <a:ext cx="2558993" cy="1615632"/>
            </a:xfrm>
            <a:prstGeom prst="bentConnector3">
              <a:avLst>
                <a:gd name="adj1" fmla="val 120241"/>
              </a:avLst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Arrow Connector 59"/>
          <p:cNvCxnSpPr>
            <a:stCxn id="41" idx="2"/>
          </p:cNvCxnSpPr>
          <p:nvPr/>
        </p:nvCxnSpPr>
        <p:spPr>
          <a:xfrm rot="16200000" flipH="1">
            <a:off x="6806518" y="6031014"/>
            <a:ext cx="564834" cy="126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60557" y="5984111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Display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cxnSp>
        <p:nvCxnSpPr>
          <p:cNvPr id="67" name="Straight Arrow Connector 66"/>
          <p:cNvCxnSpPr>
            <a:stCxn id="42" idx="0"/>
          </p:cNvCxnSpPr>
          <p:nvPr/>
        </p:nvCxnSpPr>
        <p:spPr>
          <a:xfrm rot="16200000" flipV="1">
            <a:off x="4320791" y="2624019"/>
            <a:ext cx="482786" cy="351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25701" y="2176040"/>
            <a:ext cx="104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Input from rendering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Identify edge pixels using the MSAA buffer.  Seed the frame buffer by performing a standard resolve at each pixel</a:t>
            </a:r>
            <a:endParaRPr lang="en-US" dirty="0"/>
          </a:p>
        </p:txBody>
      </p:sp>
      <p:pic>
        <p:nvPicPr>
          <p:cNvPr id="4" name="Picture 4" descr="C:\work\terra\depot\main\sw\appeng\projects\Advanced AA Filter\doc\eg2008\figures\edg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230" y="2770094"/>
            <a:ext cx="4736951" cy="35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Mask out candidate pixels using edge patterns</a:t>
            </a:r>
          </a:p>
          <a:p>
            <a:r>
              <a:rPr lang="en-US" dirty="0" smtClean="0"/>
              <a:t>Computed in </a:t>
            </a:r>
            <a:r>
              <a:rPr lang="en-US" dirty="0" err="1" smtClean="0"/>
              <a:t>shader</a:t>
            </a:r>
            <a:r>
              <a:rPr lang="en-US" dirty="0" smtClean="0"/>
              <a:t> vs. tables</a:t>
            </a:r>
          </a:p>
          <a:p>
            <a:pPr lvl="1"/>
            <a:endParaRPr lang="en-US" dirty="0"/>
          </a:p>
        </p:txBody>
      </p:sp>
      <p:pic>
        <p:nvPicPr>
          <p:cNvPr id="4" name="Picture 6" descr="C:\work\terra\depot\main\sw\appeng\projects\Advanced AA Filter\doc\eg2008\figures\fmask_thre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4560" y="2770632"/>
            <a:ext cx="4736592" cy="35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Code for Pass 1 (4 samples)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679576" y="3012140"/>
            <a:ext cx="4007224" cy="3114339"/>
          </a:xfrm>
        </p:spPr>
        <p:txBody>
          <a:bodyPr/>
          <a:lstStyle/>
          <a:p>
            <a:r>
              <a:rPr lang="en-US" dirty="0" smtClean="0"/>
              <a:t>MSAA texture</a:t>
            </a:r>
          </a:p>
          <a:p>
            <a:r>
              <a:rPr lang="en-US" dirty="0" smtClean="0"/>
              <a:t>Load</a:t>
            </a:r>
          </a:p>
          <a:p>
            <a:pPr lvl="1"/>
            <a:r>
              <a:rPr lang="en-US" dirty="0" smtClean="0"/>
              <a:t>Integer vs. normalized coordinates</a:t>
            </a:r>
          </a:p>
          <a:p>
            <a:r>
              <a:rPr lang="en-US" dirty="0" smtClean="0"/>
              <a:t>Work in normalized color space to handle gamma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152" y="1200576"/>
            <a:ext cx="4276165" cy="498598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Texture2DMS &lt;float4, 8&gt; sInput0;</a:t>
            </a:r>
          </a:p>
          <a:p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Output_PS</a:t>
            </a:r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Col[2] : 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SV_Target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};</a:t>
            </a:r>
          </a:p>
          <a:p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Output_PS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main(float4 _pos : 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SV_Position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Output_PS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ret = (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Output_PS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0.f;</a:t>
            </a:r>
          </a:p>
          <a:p>
            <a:pPr>
              <a:tabLst>
                <a:tab pos="457200" algn="l"/>
              </a:tabLst>
            </a:pPr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_pos = floor(_pos);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float2 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tex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_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pos.xy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tabLst>
                <a:tab pos="457200" algn="l"/>
              </a:tabLst>
            </a:pPr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col0 = 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sInput0.Load(</a:t>
            </a:r>
            <a:r>
              <a:rPr lang="en-US" sz="14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tex.xy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0);</a:t>
            </a:r>
            <a:endParaRPr lang="en-US" sz="1000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col1 = 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sInput0.Load(</a:t>
            </a:r>
            <a:r>
              <a:rPr lang="en-US" sz="14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tex.xy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1);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total = col0 + col1;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a = min(col0, col1);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b = max(col0, col1);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col1 = 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sInput0.Load(</a:t>
            </a:r>
            <a:r>
              <a:rPr lang="en-US" sz="14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tex.xy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2);</a:t>
            </a:r>
            <a:endParaRPr lang="en-US" sz="1000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total += col1;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a = min(a, col1);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b = max(b, col1);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col1 = 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sInput0.Load(</a:t>
            </a:r>
            <a:r>
              <a:rPr lang="en-US" sz="14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tex.xy</a:t>
            </a:r>
            <a:r>
              <a:rPr lang="en-US" sz="14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3);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total += col1;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a = min(a, col1);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b = max(b, col1);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757" y="1204868"/>
            <a:ext cx="3956149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ret.Col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[0] = total/4.f;</a:t>
            </a:r>
          </a:p>
          <a:p>
            <a:pPr>
              <a:tabLst>
                <a:tab pos="457200" algn="l"/>
              </a:tabLst>
            </a:pPr>
            <a:endParaRPr lang="en-US" sz="1000" dirty="0" smtClean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zero = float4(0.f, 0.f, 0.f, 0.f);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float4 one = float4(1.f, 1.f, 1.f, 1.f);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ret.Col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[1] = (a == b) ? zero : one;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ret.Col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[1] = dot(</a:t>
            </a:r>
            <a:r>
              <a:rPr lang="en-US" sz="10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ret.Col</a:t>
            </a: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[1].xyz, one.xyz);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	return ret;</a:t>
            </a:r>
          </a:p>
          <a:p>
            <a:pPr>
              <a:tabLst>
                <a:tab pos="457200" algn="l"/>
              </a:tabLst>
            </a:pPr>
            <a:r>
              <a:rPr lang="en-US" sz="10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000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Use the depth buffer as a mask</a:t>
            </a:r>
          </a:p>
          <a:p>
            <a:pPr lvl="1"/>
            <a:r>
              <a:rPr lang="en-US" dirty="0" smtClean="0"/>
              <a:t>Z test is usually performed at the top of the pipe</a:t>
            </a:r>
          </a:p>
          <a:p>
            <a:pPr lvl="1"/>
            <a:r>
              <a:rPr lang="en-US" dirty="0" smtClean="0"/>
              <a:t>Really fast pixel rejects</a:t>
            </a:r>
          </a:p>
          <a:p>
            <a:pPr lvl="1"/>
            <a:r>
              <a:rPr lang="en-US" dirty="0" smtClean="0"/>
              <a:t>Avoids filling the pipe with “empty work”</a:t>
            </a:r>
          </a:p>
          <a:p>
            <a:pPr lvl="1"/>
            <a:r>
              <a:rPr lang="en-US" dirty="0" smtClean="0"/>
              <a:t>Often helpful in post-processing effects</a:t>
            </a:r>
          </a:p>
          <a:p>
            <a:r>
              <a:rPr lang="en-US" dirty="0" smtClean="0"/>
              <a:t>Pass 2 writes its output to the depth buffer</a:t>
            </a:r>
          </a:p>
          <a:p>
            <a:pPr lvl="1"/>
            <a:r>
              <a:rPr lang="en-US" dirty="0" smtClean="0"/>
              <a:t>Avoids a fetch and a branch as well in Pass 3 and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Edge-Detect </a:t>
            </a:r>
            <a:br>
              <a:rPr lang="en-US" dirty="0" smtClean="0"/>
            </a:br>
            <a:r>
              <a:rPr lang="en-US" dirty="0" smtClean="0"/>
              <a:t>Custom Filter AA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0867" y="3398982"/>
            <a:ext cx="3497202" cy="279776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Compute “gradients”</a:t>
            </a:r>
          </a:p>
          <a:p>
            <a:endParaRPr lang="en-US" dirty="0"/>
          </a:p>
        </p:txBody>
      </p:sp>
      <p:pic>
        <p:nvPicPr>
          <p:cNvPr id="4" name="Picture 3" descr="C:\work\terra\depot\main\sw\appeng\projects\Advanced AA Filter\doc\eg2008\figures\GradOut_Spli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60" y="2770632"/>
            <a:ext cx="4736093" cy="35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87887"/>
            <a:ext cx="8229600" cy="4838593"/>
          </a:xfrm>
        </p:spPr>
        <p:txBody>
          <a:bodyPr/>
          <a:lstStyle/>
          <a:p>
            <a:r>
              <a:rPr lang="en-US" dirty="0" smtClean="0"/>
              <a:t>Calculate the final frame buffer color for the pixels from Pass 3 using the presented integration method with input samples from a 3x3 pixel neighborhood</a:t>
            </a:r>
          </a:p>
          <a:p>
            <a:r>
              <a:rPr lang="en-US" dirty="0" smtClean="0"/>
              <a:t>Integration and weights are computed in </a:t>
            </a:r>
            <a:r>
              <a:rPr lang="en-US" dirty="0" err="1" smtClean="0"/>
              <a:t>shader</a:t>
            </a:r>
            <a:endParaRPr lang="en-US" dirty="0" smtClean="0"/>
          </a:p>
          <a:p>
            <a:r>
              <a:rPr lang="en-US" dirty="0" smtClean="0"/>
              <a:t>All other pixels were already filtered in Pass 1</a:t>
            </a:r>
          </a:p>
          <a:p>
            <a:endParaRPr lang="en-US" dirty="0"/>
          </a:p>
        </p:txBody>
      </p:sp>
      <p:pic>
        <p:nvPicPr>
          <p:cNvPr id="4" name="Picture 7" descr="C:\work\terra\depot\main\sw\appeng\projects\Advanced AA Filter\doc\eg2008\figures\outpu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611" y="3707656"/>
            <a:ext cx="3614016" cy="271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Filtering performance on scenes from </a:t>
            </a:r>
            <a:r>
              <a:rPr lang="en-US" dirty="0" err="1" smtClean="0"/>
              <a:t>Futuremark</a:t>
            </a:r>
            <a:r>
              <a:rPr lang="en-US" dirty="0" smtClean="0"/>
              <a:t> 3DMark03 using an ATI </a:t>
            </a:r>
            <a:r>
              <a:rPr lang="en-US" dirty="0" err="1" smtClean="0"/>
              <a:t>Radeon</a:t>
            </a:r>
            <a:r>
              <a:rPr lang="en-US" dirty="0" smtClean="0"/>
              <a:t> HD 4890 on an AMD </a:t>
            </a:r>
            <a:r>
              <a:rPr lang="en-US" dirty="0" err="1" smtClean="0"/>
              <a:t>Phenom</a:t>
            </a:r>
            <a:r>
              <a:rPr lang="en-US" dirty="0" smtClean="0"/>
              <a:t> II X4 3.0 GHz</a:t>
            </a:r>
          </a:p>
          <a:p>
            <a:pPr lvl="1"/>
            <a:r>
              <a:rPr lang="en-US" dirty="0" smtClean="0"/>
              <a:t>0.25 to 1.7 ms at 800x600</a:t>
            </a:r>
          </a:p>
          <a:p>
            <a:pPr lvl="1"/>
            <a:r>
              <a:rPr lang="en-US" dirty="0" smtClean="0"/>
              <a:t>0.5 to 3 ms at 1024x768</a:t>
            </a:r>
          </a:p>
          <a:p>
            <a:pPr lvl="1"/>
            <a:r>
              <a:rPr lang="en-US" dirty="0" smtClean="0"/>
              <a:t>1 to 5 ms at 1280x1024</a:t>
            </a:r>
          </a:p>
          <a:p>
            <a:r>
              <a:rPr lang="en-US" dirty="0" smtClean="0"/>
              <a:t>Performance dependent </a:t>
            </a:r>
            <a:br>
              <a:rPr lang="en-US" dirty="0" smtClean="0"/>
            </a:br>
            <a:r>
              <a:rPr lang="en-US" dirty="0" smtClean="0"/>
              <a:t>on the number of edges </a:t>
            </a:r>
            <a:br>
              <a:rPr lang="en-US" dirty="0" smtClean="0"/>
            </a:br>
            <a:r>
              <a:rPr lang="en-US" dirty="0" smtClean="0"/>
              <a:t>in the scene</a:t>
            </a:r>
          </a:p>
          <a:p>
            <a:endParaRPr lang="en-US" dirty="0"/>
          </a:p>
        </p:txBody>
      </p:sp>
      <p:pic>
        <p:nvPicPr>
          <p:cNvPr id="31746" name="Picture 2" descr="C:\Program Files\Futuremark\3DMark03\iq\pic0050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577" y="3049885"/>
            <a:ext cx="4262718" cy="319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</a:t>
            </a:r>
            <a:endParaRPr lang="en-US" dirty="0"/>
          </a:p>
        </p:txBody>
      </p:sp>
      <p:pic>
        <p:nvPicPr>
          <p:cNvPr id="3" name="Picture 2" descr="C:\work\terra\depot\main\sw\appeng\projects\Advanced AA Filter\doc\hpg2009\paper source\figures\4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88" y="1450041"/>
            <a:ext cx="508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work\terra\depot\main\sw\appeng\projects\Advanced AA Filter\doc\hpg2009\paper source\figures\4xAd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5" y="2624791"/>
            <a:ext cx="508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work\terra\depot\main\sw\appeng\projects\Advanced AA Filter\doc\hpg2009\paper source\figures\8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4063" y="3964641"/>
            <a:ext cx="508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work\terra\depot\main\sw\appeng\projects\Advanced AA Filter\doc\hpg2009\paper source\figures\8xAd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2475" y="5158441"/>
            <a:ext cx="508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11213" y="1651654"/>
            <a:ext cx="787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4x AA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70451" y="2533870"/>
            <a:ext cx="1755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New filter using 4x AA samples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44525" y="4144029"/>
            <a:ext cx="787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8x AA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4642" y="5076179"/>
            <a:ext cx="1755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New filter using 8x AA samples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4302" y="2222432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4 levels of gradation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5672" y="339778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10 levels of gradation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6420" y="4730916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8 levels of gradation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0560" y="5913342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22 levels of gradation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In-game custom filtering</a:t>
            </a:r>
          </a:p>
          <a:p>
            <a:r>
              <a:rPr lang="en-US" dirty="0" smtClean="0"/>
              <a:t>More advanced filtering</a:t>
            </a:r>
          </a:p>
          <a:p>
            <a:pPr lvl="1"/>
            <a:r>
              <a:rPr lang="en-US" dirty="0" smtClean="0"/>
              <a:t>Go further than 3x3 pixels</a:t>
            </a:r>
          </a:p>
          <a:p>
            <a:r>
              <a:rPr lang="en-US" dirty="0" smtClean="0"/>
              <a:t>Finding geometry edges</a:t>
            </a:r>
          </a:p>
          <a:p>
            <a:pPr lvl="1"/>
            <a:r>
              <a:rPr lang="en-US" dirty="0" smtClean="0"/>
              <a:t>Deferred lighting AA(?)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Approximate Image Based Lighting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public\S09\HebeSpecAndDiffuse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294" y="2943679"/>
            <a:ext cx="2854800" cy="3318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</a:rPr>
              <a:t>Overview &amp; Benefits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Summed-Area Tables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What they are, and how to construct them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Higher-order summed-area tables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“Repeated Integration” [Heckbert86]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Approximating </a:t>
            </a:r>
            <a:r>
              <a:rPr lang="en-US" sz="2000" dirty="0" smtClean="0">
                <a:effectLst/>
              </a:rPr>
              <a:t>BRDFs [Hensley05]</a:t>
            </a:r>
            <a:endParaRPr lang="en-US" sz="2000" b="1" dirty="0" smtClean="0">
              <a:effectLst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2000" b="1" dirty="0" smtClean="0">
                <a:effectLst/>
              </a:rPr>
              <a:t>Key Benefits of the technique</a:t>
            </a:r>
            <a:endParaRPr lang="en-US" sz="2000" dirty="0" smtClean="0">
              <a:effectLst/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All data computed on the fly - no pre-processing needed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Filters can be varied spatially per rendered pixel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Approximate image-based lighting</a:t>
            </a:r>
          </a:p>
          <a:p>
            <a:pPr lvl="1" eaLnBrk="1" hangingPunct="1">
              <a:lnSpc>
                <a:spcPct val="100000"/>
              </a:lnSpc>
            </a:pPr>
            <a:r>
              <a:rPr lang="en-US" sz="2000" dirty="0" smtClean="0">
                <a:effectLst/>
              </a:rPr>
              <a:t>All lighting in example images computed completely by filtering environment maps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</a:rPr>
              <a:t>Summed-Area Tables (SATs)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ffectLst/>
              </a:rPr>
              <a:t>For a left-handed coordinate system, each element </a:t>
            </a:r>
            <a:r>
              <a:rPr lang="en-US" b="1" i="1" dirty="0" err="1" smtClean="0">
                <a:effectLst/>
              </a:rPr>
              <a:t>S</a:t>
            </a:r>
            <a:r>
              <a:rPr lang="en-US" b="1" i="1" baseline="-25000" dirty="0" err="1" smtClean="0">
                <a:effectLst/>
              </a:rPr>
              <a:t>mn</a:t>
            </a:r>
            <a:r>
              <a:rPr lang="en-US" dirty="0" smtClean="0">
                <a:effectLst/>
              </a:rPr>
              <a:t> of a summed-area table </a:t>
            </a:r>
            <a:r>
              <a:rPr lang="en-US" b="1" i="1" dirty="0" smtClean="0">
                <a:effectLst/>
              </a:rPr>
              <a:t>S</a:t>
            </a:r>
            <a:r>
              <a:rPr lang="en-US" dirty="0" smtClean="0">
                <a:effectLst/>
              </a:rPr>
              <a:t> contains the sum of all elements above and to the left of the original table/texture </a:t>
            </a:r>
            <a:r>
              <a:rPr lang="en-US" b="1" i="1" dirty="0" smtClean="0">
                <a:effectLst/>
              </a:rPr>
              <a:t>T</a:t>
            </a:r>
            <a:r>
              <a:rPr lang="en-US" dirty="0" smtClean="0">
                <a:effectLst/>
              </a:rPr>
              <a:t> [Crow84]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6600" y="3857625"/>
            <a:ext cx="521335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6"/>
          <p:cNvSpPr>
            <a:spLocks noChangeArrowheads="1"/>
          </p:cNvSpPr>
          <p:nvPr/>
        </p:nvSpPr>
        <p:spPr bwMode="auto">
          <a:xfrm>
            <a:off x="1571625" y="3648075"/>
            <a:ext cx="6007100" cy="25003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oup 268"/>
          <p:cNvGraphicFramePr>
            <a:graphicFrameLocks noGrp="1"/>
          </p:cNvGraphicFramePr>
          <p:nvPr/>
        </p:nvGraphicFramePr>
        <p:xfrm>
          <a:off x="5227545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182"/>
          <p:cNvGraphicFramePr>
            <a:graphicFrameLocks noGrp="1"/>
          </p:cNvGraphicFramePr>
          <p:nvPr/>
        </p:nvGraphicFramePr>
        <p:xfrm>
          <a:off x="1012733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6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sp>
        <p:nvSpPr>
          <p:cNvPr id="9253" name="Rectangle 8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Summed-Area Tables (SATs)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For a left-handed coordinate system, each element 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mn</a:t>
            </a:r>
            <a:r>
              <a:rPr lang="en-US" dirty="0" smtClean="0"/>
              <a:t> of a summed-area table </a:t>
            </a:r>
            <a:r>
              <a:rPr lang="en-US" b="1" i="1" dirty="0" smtClean="0"/>
              <a:t>S</a:t>
            </a:r>
            <a:r>
              <a:rPr lang="en-US" dirty="0" smtClean="0"/>
              <a:t> contains the sum of all elements above and to the left of the original table/texture </a:t>
            </a:r>
            <a:r>
              <a:rPr lang="en-US" b="1" i="1" dirty="0" smtClean="0"/>
              <a:t>T</a:t>
            </a:r>
            <a:r>
              <a:rPr lang="en-US" dirty="0" smtClean="0"/>
              <a:t> [Crow84]</a:t>
            </a:r>
          </a:p>
          <a:p>
            <a:endParaRPr lang="en-US" dirty="0"/>
          </a:p>
        </p:txBody>
      </p:sp>
      <p:sp>
        <p:nvSpPr>
          <p:cNvPr id="23729" name="AutoShape 177"/>
          <p:cNvSpPr>
            <a:spLocks/>
          </p:cNvSpPr>
          <p:nvPr/>
        </p:nvSpPr>
        <p:spPr bwMode="auto">
          <a:xfrm>
            <a:off x="5731529" y="5458198"/>
            <a:ext cx="482600" cy="481013"/>
          </a:xfrm>
          <a:prstGeom prst="roundRect">
            <a:avLst>
              <a:gd name="adj" fmla="val 27778"/>
            </a:avLst>
          </a:prstGeom>
          <a:solidFill>
            <a:srgbClr val="DE2F00">
              <a:alpha val="49803"/>
            </a:srgbClr>
          </a:solidFill>
          <a:ln w="254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79"/>
          <p:cNvGrpSpPr>
            <a:grpSpLocks/>
          </p:cNvGrpSpPr>
          <p:nvPr/>
        </p:nvGrpSpPr>
        <p:grpSpPr bwMode="auto">
          <a:xfrm>
            <a:off x="1516716" y="3948486"/>
            <a:ext cx="4227513" cy="2000250"/>
            <a:chOff x="0" y="0"/>
            <a:chExt cx="3787" cy="1792"/>
          </a:xfrm>
        </p:grpSpPr>
        <p:sp>
          <p:nvSpPr>
            <p:cNvPr id="9295" name="AutoShape 180"/>
            <p:cNvSpPr>
              <a:spLocks/>
            </p:cNvSpPr>
            <p:nvPr/>
          </p:nvSpPr>
          <p:spPr bwMode="auto">
            <a:xfrm>
              <a:off x="0" y="0"/>
              <a:ext cx="432" cy="1792"/>
            </a:xfrm>
            <a:prstGeom prst="roundRect">
              <a:avLst>
                <a:gd name="adj" fmla="val 27778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6" name="Line 181"/>
            <p:cNvSpPr>
              <a:spLocks noChangeShapeType="1"/>
            </p:cNvSpPr>
            <p:nvPr/>
          </p:nvSpPr>
          <p:spPr bwMode="auto">
            <a:xfrm>
              <a:off x="431" y="895"/>
              <a:ext cx="3356" cy="645"/>
            </a:xfrm>
            <a:prstGeom prst="line">
              <a:avLst/>
            </a:prstGeom>
            <a:noFill/>
            <a:ln w="50800">
              <a:solidFill>
                <a:srgbClr val="CA3A17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358"/>
          <p:cNvSpPr>
            <a:spLocks/>
          </p:cNvSpPr>
          <p:nvPr/>
        </p:nvSpPr>
        <p:spPr bwMode="auto">
          <a:xfrm>
            <a:off x="1584136" y="5970121"/>
            <a:ext cx="17910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input texture</a:t>
            </a:r>
          </a:p>
        </p:txBody>
      </p:sp>
      <p:sp>
        <p:nvSpPr>
          <p:cNvPr id="22" name="Rectangle 359"/>
          <p:cNvSpPr>
            <a:spLocks/>
          </p:cNvSpPr>
          <p:nvPr/>
        </p:nvSpPr>
        <p:spPr bwMode="auto">
          <a:xfrm>
            <a:off x="5352489" y="5970121"/>
            <a:ext cx="2715747" cy="41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summed-area table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8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 smtClean="0">
                <a:effectLst/>
              </a:rPr>
              <a:t>Summed-Area Tables (SATs)</a:t>
            </a:r>
            <a:endParaRPr lang="en-US">
              <a:effectLst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For a left-handed coordinate system, each element 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mn</a:t>
            </a:r>
            <a:r>
              <a:rPr lang="en-US" dirty="0" smtClean="0"/>
              <a:t> of a summed-area table </a:t>
            </a:r>
            <a:r>
              <a:rPr lang="en-US" b="1" i="1" dirty="0" smtClean="0"/>
              <a:t>S</a:t>
            </a:r>
            <a:r>
              <a:rPr lang="en-US" dirty="0" smtClean="0"/>
              <a:t> contains the sum of all elements above and to the left of the original table/texture </a:t>
            </a:r>
            <a:r>
              <a:rPr lang="en-US" b="1" i="1" dirty="0" smtClean="0"/>
              <a:t>T</a:t>
            </a:r>
            <a:r>
              <a:rPr lang="en-US" dirty="0" smtClean="0"/>
              <a:t> [Crow84]</a:t>
            </a:r>
          </a:p>
          <a:p>
            <a:endParaRPr lang="en-US" dirty="0"/>
          </a:p>
        </p:txBody>
      </p:sp>
      <p:graphicFrame>
        <p:nvGraphicFramePr>
          <p:cNvPr id="26806" name="Group 182"/>
          <p:cNvGraphicFramePr>
            <a:graphicFrameLocks noGrp="1"/>
          </p:cNvGraphicFramePr>
          <p:nvPr/>
        </p:nvGraphicFramePr>
        <p:xfrm>
          <a:off x="1012733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6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892" name="Group 268"/>
          <p:cNvGraphicFramePr>
            <a:graphicFrameLocks noGrp="1"/>
          </p:cNvGraphicFramePr>
          <p:nvPr/>
        </p:nvGraphicFramePr>
        <p:xfrm>
          <a:off x="5227545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sp>
        <p:nvSpPr>
          <p:cNvPr id="26978" name="AutoShape 354"/>
          <p:cNvSpPr>
            <a:spLocks/>
          </p:cNvSpPr>
          <p:nvPr/>
        </p:nvSpPr>
        <p:spPr bwMode="auto">
          <a:xfrm>
            <a:off x="6692808" y="4442946"/>
            <a:ext cx="481012" cy="482600"/>
          </a:xfrm>
          <a:prstGeom prst="roundRect">
            <a:avLst>
              <a:gd name="adj" fmla="val 27778"/>
            </a:avLst>
          </a:prstGeom>
          <a:solidFill>
            <a:srgbClr val="DE2F00">
              <a:alpha val="49803"/>
            </a:srgbClr>
          </a:solidFill>
          <a:ln w="254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55"/>
          <p:cNvGrpSpPr>
            <a:grpSpLocks/>
          </p:cNvGrpSpPr>
          <p:nvPr/>
        </p:nvGrpSpPr>
        <p:grpSpPr bwMode="auto">
          <a:xfrm>
            <a:off x="1512795" y="3969871"/>
            <a:ext cx="5180013" cy="973138"/>
            <a:chOff x="0" y="0"/>
            <a:chExt cx="4641" cy="872"/>
          </a:xfrm>
        </p:grpSpPr>
        <p:sp>
          <p:nvSpPr>
            <p:cNvPr id="11343" name="AutoShape 356"/>
            <p:cNvSpPr>
              <a:spLocks/>
            </p:cNvSpPr>
            <p:nvPr/>
          </p:nvSpPr>
          <p:spPr bwMode="auto">
            <a:xfrm>
              <a:off x="0" y="0"/>
              <a:ext cx="1304" cy="872"/>
            </a:xfrm>
            <a:prstGeom prst="roundRect">
              <a:avLst>
                <a:gd name="adj" fmla="val 13759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4" name="Line 357"/>
            <p:cNvSpPr>
              <a:spLocks noChangeShapeType="1"/>
            </p:cNvSpPr>
            <p:nvPr/>
          </p:nvSpPr>
          <p:spPr bwMode="auto">
            <a:xfrm>
              <a:off x="1306" y="415"/>
              <a:ext cx="3335" cy="242"/>
            </a:xfrm>
            <a:prstGeom prst="line">
              <a:avLst/>
            </a:prstGeom>
            <a:noFill/>
            <a:ln w="50800">
              <a:solidFill>
                <a:srgbClr val="CA3A17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358"/>
          <p:cNvSpPr>
            <a:spLocks/>
          </p:cNvSpPr>
          <p:nvPr/>
        </p:nvSpPr>
        <p:spPr bwMode="auto">
          <a:xfrm>
            <a:off x="1584136" y="5970121"/>
            <a:ext cx="17910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input texture</a:t>
            </a:r>
          </a:p>
        </p:txBody>
      </p:sp>
      <p:sp>
        <p:nvSpPr>
          <p:cNvPr id="16" name="Rectangle 359"/>
          <p:cNvSpPr>
            <a:spLocks/>
          </p:cNvSpPr>
          <p:nvPr/>
        </p:nvSpPr>
        <p:spPr bwMode="auto">
          <a:xfrm>
            <a:off x="5352489" y="5970121"/>
            <a:ext cx="2715747" cy="41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summed-area table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Iourcha, K., Yang, J., and Pomianowski, A. 2009. A Directionally Adaptive Edge Anti-Aliasing Filter.  </a:t>
            </a:r>
            <a:r>
              <a:rPr lang="en-US" i="1" dirty="0" smtClean="0"/>
              <a:t>High Performance Graphics</a:t>
            </a:r>
            <a:r>
              <a:rPr lang="en-US" dirty="0" smtClean="0"/>
              <a:t>.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dirty="0" smtClean="0"/>
              <a:t>Shipping as a driver feature on ATI </a:t>
            </a:r>
            <a:r>
              <a:rPr lang="en-US" dirty="0" err="1" smtClean="0"/>
              <a:t>Radeon</a:t>
            </a:r>
            <a:r>
              <a:rPr lang="en-US" dirty="0" smtClean="0"/>
              <a:t> HD GPUs: </a:t>
            </a:r>
            <a:br>
              <a:rPr lang="en-US" dirty="0" smtClean="0"/>
            </a:br>
            <a:r>
              <a:rPr lang="en-US" i="1" dirty="0" smtClean="0"/>
              <a:t>Edge-Detect Custom Filter AA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topic will be slightly more implementation than theory</a:t>
            </a:r>
          </a:p>
          <a:p>
            <a:r>
              <a:rPr lang="en-US" dirty="0" smtClean="0"/>
              <a:t>Slightly condensed, but see details are in paper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8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 smtClean="0">
                <a:effectLst/>
              </a:rPr>
              <a:t>Summed-Area Tables (SATs)</a:t>
            </a:r>
            <a:endParaRPr lang="en-US">
              <a:effectLst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For a left-handed coordinate system, each element 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mn</a:t>
            </a:r>
            <a:r>
              <a:rPr lang="en-US" dirty="0" smtClean="0"/>
              <a:t> of a summed-area table </a:t>
            </a:r>
            <a:r>
              <a:rPr lang="en-US" b="1" i="1" dirty="0" smtClean="0"/>
              <a:t>S</a:t>
            </a:r>
            <a:r>
              <a:rPr lang="en-US" dirty="0" smtClean="0"/>
              <a:t> contains the sum of all elements above and to the left of the original table/texture </a:t>
            </a:r>
            <a:r>
              <a:rPr lang="en-US" b="1" i="1" dirty="0" smtClean="0"/>
              <a:t>T</a:t>
            </a:r>
            <a:r>
              <a:rPr lang="en-US" dirty="0" smtClean="0"/>
              <a:t> [Crow84]</a:t>
            </a:r>
          </a:p>
          <a:p>
            <a:endParaRPr lang="en-US" dirty="0"/>
          </a:p>
        </p:txBody>
      </p:sp>
      <p:graphicFrame>
        <p:nvGraphicFramePr>
          <p:cNvPr id="26806" name="Group 182"/>
          <p:cNvGraphicFramePr>
            <a:graphicFrameLocks noGrp="1"/>
          </p:cNvGraphicFramePr>
          <p:nvPr/>
        </p:nvGraphicFramePr>
        <p:xfrm>
          <a:off x="1012733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6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892" name="Group 268"/>
          <p:cNvGraphicFramePr>
            <a:graphicFrameLocks noGrp="1"/>
          </p:cNvGraphicFramePr>
          <p:nvPr/>
        </p:nvGraphicFramePr>
        <p:xfrm>
          <a:off x="5227545" y="3442821"/>
          <a:ext cx="2444750" cy="2511426"/>
        </p:xfrm>
        <a:graphic>
          <a:graphicData uri="http://schemas.openxmlformats.org/drawingml/2006/table">
            <a:tbl>
              <a:tblPr/>
              <a:tblGrid>
                <a:gridCol w="488950"/>
                <a:gridCol w="488950"/>
                <a:gridCol w="488950"/>
                <a:gridCol w="488950"/>
                <a:gridCol w="488950"/>
              </a:tblGrid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</a:endParaRP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13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15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21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19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24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8" marR="8" marT="8" marB="8" horzOverflow="overflow">
                    <a:lnL cap="flat"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32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40</a:t>
                      </a:r>
                    </a:p>
                  </a:txBody>
                  <a:tcPr marL="8" marR="8" marT="8" marB="8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F3F3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356"/>
          <p:cNvGrpSpPr>
            <a:grpSpLocks/>
          </p:cNvGrpSpPr>
          <p:nvPr/>
        </p:nvGrpSpPr>
        <p:grpSpPr bwMode="auto">
          <a:xfrm>
            <a:off x="1516716" y="3958012"/>
            <a:ext cx="5689600" cy="1982787"/>
            <a:chOff x="0" y="0"/>
            <a:chExt cx="5096" cy="1776"/>
          </a:xfrm>
        </p:grpSpPr>
        <p:sp>
          <p:nvSpPr>
            <p:cNvPr id="13" name="AutoShape 357"/>
            <p:cNvSpPr>
              <a:spLocks/>
            </p:cNvSpPr>
            <p:nvPr/>
          </p:nvSpPr>
          <p:spPr bwMode="auto">
            <a:xfrm>
              <a:off x="0" y="0"/>
              <a:ext cx="1744" cy="1776"/>
            </a:xfrm>
            <a:prstGeom prst="roundRect">
              <a:avLst>
                <a:gd name="adj" fmla="val 6880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358"/>
            <p:cNvSpPr>
              <a:spLocks noChangeShapeType="1"/>
            </p:cNvSpPr>
            <p:nvPr/>
          </p:nvSpPr>
          <p:spPr bwMode="auto">
            <a:xfrm>
              <a:off x="1760" y="862"/>
              <a:ext cx="3336" cy="690"/>
            </a:xfrm>
            <a:prstGeom prst="line">
              <a:avLst/>
            </a:prstGeom>
            <a:noFill/>
            <a:ln w="50800">
              <a:solidFill>
                <a:srgbClr val="CA3A17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AutoShape 359"/>
          <p:cNvSpPr>
            <a:spLocks/>
          </p:cNvSpPr>
          <p:nvPr/>
        </p:nvSpPr>
        <p:spPr bwMode="auto">
          <a:xfrm>
            <a:off x="7196791" y="5458199"/>
            <a:ext cx="482600" cy="482600"/>
          </a:xfrm>
          <a:prstGeom prst="roundRect">
            <a:avLst>
              <a:gd name="adj" fmla="val 27778"/>
            </a:avLst>
          </a:prstGeom>
          <a:solidFill>
            <a:srgbClr val="DE2F00">
              <a:alpha val="49803"/>
            </a:srgbClr>
          </a:solidFill>
          <a:ln w="254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358"/>
          <p:cNvSpPr>
            <a:spLocks/>
          </p:cNvSpPr>
          <p:nvPr/>
        </p:nvSpPr>
        <p:spPr bwMode="auto">
          <a:xfrm>
            <a:off x="1584136" y="5970121"/>
            <a:ext cx="17910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input texture</a:t>
            </a:r>
          </a:p>
        </p:txBody>
      </p:sp>
      <p:sp>
        <p:nvSpPr>
          <p:cNvPr id="18" name="Rectangle 359"/>
          <p:cNvSpPr>
            <a:spLocks/>
          </p:cNvSpPr>
          <p:nvPr/>
        </p:nvSpPr>
        <p:spPr bwMode="auto">
          <a:xfrm>
            <a:off x="5352489" y="5970121"/>
            <a:ext cx="2715747" cy="41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9688" defTabSz="642938"/>
            <a:r>
              <a:rPr lang="en-US" sz="2400" dirty="0">
                <a:ea typeface="Arial" pitchFamily="-123" charset="0"/>
                <a:cs typeface="Arial" pitchFamily="-123" charset="0"/>
                <a:sym typeface="Arial" pitchFamily="-123" charset="0"/>
              </a:rPr>
              <a:t>summed-area table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/>
          </p:cNvSpPr>
          <p:nvPr/>
        </p:nvSpPr>
        <p:spPr bwMode="auto">
          <a:xfrm>
            <a:off x="571500" y="2982913"/>
            <a:ext cx="2928938" cy="2678112"/>
          </a:xfrm>
          <a:prstGeom prst="rect">
            <a:avLst/>
          </a:prstGeom>
          <a:solidFill>
            <a:srgbClr val="FFFFFF"/>
          </a:solidFill>
          <a:ln w="12700">
            <a:solidFill>
              <a:srgbClr val="B5741A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/>
            <a:r>
              <a:rPr lang="en-US">
                <a:effectLst/>
              </a:rPr>
              <a:t>Using a Summed-Area Table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 rIns="116994"/>
          <a:lstStyle/>
          <a:p>
            <a:pPr marL="39688" indent="0"/>
            <a:r>
              <a:rPr lang="en-US">
                <a:effectLst/>
              </a:rPr>
              <a:t>Summed-area tables enable the averaging rectangular regions of pixel with a constant number of reads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4000500" y="3875088"/>
            <a:ext cx="159067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2500" i="1">
                <a:ea typeface="Arial" pitchFamily="-123" charset="0"/>
                <a:cs typeface="Arial" pitchFamily="-123" charset="0"/>
                <a:sym typeface="Arial" pitchFamily="-123" charset="0"/>
              </a:rPr>
              <a:t>average =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" y="2982913"/>
            <a:ext cx="5689600" cy="2559050"/>
            <a:chOff x="0" y="0"/>
            <a:chExt cx="5098" cy="229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0"/>
              <a:ext cx="2489" cy="2293"/>
              <a:chOff x="0" y="0"/>
              <a:chExt cx="2489" cy="2293"/>
            </a:xfrm>
          </p:grpSpPr>
          <p:sp>
            <p:nvSpPr>
              <p:cNvPr id="49160" name="Rectangle 8"/>
              <p:cNvSpPr>
                <a:spLocks/>
              </p:cNvSpPr>
              <p:nvPr/>
            </p:nvSpPr>
            <p:spPr bwMode="auto">
              <a:xfrm>
                <a:off x="0" y="0"/>
                <a:ext cx="2080" cy="1984"/>
              </a:xfrm>
              <a:prstGeom prst="rect">
                <a:avLst/>
              </a:prstGeom>
              <a:solidFill>
                <a:srgbClr val="C4DECE"/>
              </a:solidFill>
              <a:ln w="12700">
                <a:solidFill>
                  <a:srgbClr val="00853B"/>
                </a:solidFill>
                <a:round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61" name="Rectangle 9"/>
              <p:cNvSpPr>
                <a:spLocks/>
              </p:cNvSpPr>
              <p:nvPr/>
            </p:nvSpPr>
            <p:spPr bwMode="auto">
              <a:xfrm>
                <a:off x="1240" y="1208"/>
                <a:ext cx="353" cy="6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4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+</a:t>
                </a:r>
              </a:p>
            </p:txBody>
          </p:sp>
          <p:sp>
            <p:nvSpPr>
              <p:cNvPr id="49162" name="Rectangle 10"/>
              <p:cNvSpPr>
                <a:spLocks/>
              </p:cNvSpPr>
              <p:nvPr/>
            </p:nvSpPr>
            <p:spPr bwMode="auto">
              <a:xfrm>
                <a:off x="2071" y="1951"/>
                <a:ext cx="418" cy="3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2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LR</a:t>
                </a:r>
              </a:p>
            </p:txBody>
          </p:sp>
        </p:grpSp>
        <p:sp>
          <p:nvSpPr>
            <p:cNvPr id="49163" name="Rectangle 11"/>
            <p:cNvSpPr>
              <a:spLocks/>
            </p:cNvSpPr>
            <p:nvPr/>
          </p:nvSpPr>
          <p:spPr bwMode="auto">
            <a:xfrm>
              <a:off x="4680" y="496"/>
              <a:ext cx="418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0090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2500" i="1">
                  <a:ea typeface="Arial" pitchFamily="-123" charset="0"/>
                  <a:cs typeface="Arial" pitchFamily="-123" charset="0"/>
                  <a:sym typeface="Arial" pitchFamily="-123" charset="0"/>
                </a:rPr>
                <a:t>LR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1500" y="2982913"/>
            <a:ext cx="6323013" cy="2559050"/>
            <a:chOff x="0" y="0"/>
            <a:chExt cx="5664" cy="2293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0" y="0"/>
              <a:ext cx="880" cy="2293"/>
              <a:chOff x="0" y="0"/>
              <a:chExt cx="880" cy="2293"/>
            </a:xfrm>
          </p:grpSpPr>
          <p:sp>
            <p:nvSpPr>
              <p:cNvPr id="49166" name="Rectangle 14"/>
              <p:cNvSpPr>
                <a:spLocks/>
              </p:cNvSpPr>
              <p:nvPr/>
            </p:nvSpPr>
            <p:spPr bwMode="auto">
              <a:xfrm>
                <a:off x="0" y="0"/>
                <a:ext cx="880" cy="198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D0009"/>
                </a:solidFill>
                <a:round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67" name="Rectangle 15"/>
              <p:cNvSpPr>
                <a:spLocks/>
              </p:cNvSpPr>
              <p:nvPr/>
            </p:nvSpPr>
            <p:spPr bwMode="auto">
              <a:xfrm>
                <a:off x="280" y="1192"/>
                <a:ext cx="225" cy="6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4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-</a:t>
                </a:r>
              </a:p>
            </p:txBody>
          </p:sp>
          <p:sp>
            <p:nvSpPr>
              <p:cNvPr id="49168" name="Rectangle 16"/>
              <p:cNvSpPr>
                <a:spLocks/>
              </p:cNvSpPr>
              <p:nvPr/>
            </p:nvSpPr>
            <p:spPr bwMode="auto">
              <a:xfrm>
                <a:off x="408" y="1951"/>
                <a:ext cx="370" cy="3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2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LL</a:t>
                </a:r>
              </a:p>
            </p:txBody>
          </p:sp>
        </p:grpSp>
        <p:sp>
          <p:nvSpPr>
            <p:cNvPr id="49169" name="Rectangle 17"/>
            <p:cNvSpPr>
              <a:spLocks/>
            </p:cNvSpPr>
            <p:nvPr/>
          </p:nvSpPr>
          <p:spPr bwMode="auto">
            <a:xfrm>
              <a:off x="5120" y="496"/>
              <a:ext cx="544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0090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2500" i="1">
                  <a:ea typeface="Arial" pitchFamily="-123" charset="0"/>
                  <a:cs typeface="Arial" pitchFamily="-123" charset="0"/>
                  <a:sym typeface="Arial" pitchFamily="-123" charset="0"/>
                </a:rPr>
                <a:t>- LL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71500" y="2982913"/>
            <a:ext cx="7062788" cy="1312862"/>
            <a:chOff x="0" y="0"/>
            <a:chExt cx="6327" cy="1176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0" y="0"/>
              <a:ext cx="2513" cy="1176"/>
              <a:chOff x="0" y="0"/>
              <a:chExt cx="2513" cy="1176"/>
            </a:xfrm>
          </p:grpSpPr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2080" cy="1176"/>
                <a:chOff x="0" y="0"/>
                <a:chExt cx="2080" cy="1176"/>
              </a:xfrm>
            </p:grpSpPr>
            <p:sp>
              <p:nvSpPr>
                <p:cNvPr id="49173" name="Rectangle 21"/>
                <p:cNvSpPr>
                  <a:spLocks/>
                </p:cNvSpPr>
                <p:nvPr/>
              </p:nvSpPr>
              <p:spPr bwMode="auto">
                <a:xfrm>
                  <a:off x="880" y="0"/>
                  <a:ext cx="1200" cy="117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D0009"/>
                  </a:solidFill>
                  <a:round/>
                  <a:headEnd/>
                  <a:tailEnd/>
                </a:ln>
              </p:spPr>
              <p:txBody>
                <a:bodyPr wrap="none" lIns="0" tIns="0" rIns="20090" bIns="0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174" name="Rectangle 22"/>
                <p:cNvSpPr>
                  <a:spLocks/>
                </p:cNvSpPr>
                <p:nvPr/>
              </p:nvSpPr>
              <p:spPr bwMode="auto">
                <a:xfrm>
                  <a:off x="0" y="0"/>
                  <a:ext cx="880" cy="1176"/>
                </a:xfrm>
                <a:prstGeom prst="rect">
                  <a:avLst/>
                </a:prstGeom>
                <a:solidFill>
                  <a:srgbClr val="EBC0C1"/>
                </a:solidFill>
                <a:ln w="12700">
                  <a:solidFill>
                    <a:srgbClr val="DD0009"/>
                  </a:solidFill>
                  <a:round/>
                  <a:headEnd/>
                  <a:tailEnd/>
                </a:ln>
              </p:spPr>
              <p:txBody>
                <a:bodyPr wrap="none" lIns="0" tIns="0" rIns="20090" bIns="0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175" name="Rectangle 23"/>
              <p:cNvSpPr>
                <a:spLocks/>
              </p:cNvSpPr>
              <p:nvPr/>
            </p:nvSpPr>
            <p:spPr bwMode="auto">
              <a:xfrm>
                <a:off x="1304" y="240"/>
                <a:ext cx="225" cy="6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4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-</a:t>
                </a:r>
              </a:p>
            </p:txBody>
          </p:sp>
          <p:sp>
            <p:nvSpPr>
              <p:cNvPr id="49176" name="Rectangle 24"/>
              <p:cNvSpPr>
                <a:spLocks/>
              </p:cNvSpPr>
              <p:nvPr/>
            </p:nvSpPr>
            <p:spPr bwMode="auto">
              <a:xfrm>
                <a:off x="2048" y="784"/>
                <a:ext cx="465" cy="34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2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UR</a:t>
                </a:r>
              </a:p>
            </p:txBody>
          </p:sp>
        </p:grpSp>
        <p:sp>
          <p:nvSpPr>
            <p:cNvPr id="49177" name="Rectangle 25"/>
            <p:cNvSpPr>
              <a:spLocks/>
            </p:cNvSpPr>
            <p:nvPr/>
          </p:nvSpPr>
          <p:spPr bwMode="auto">
            <a:xfrm>
              <a:off x="5688" y="496"/>
              <a:ext cx="639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0090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2500" i="1">
                  <a:ea typeface="Arial" pitchFamily="-123" charset="0"/>
                  <a:cs typeface="Arial" pitchFamily="-123" charset="0"/>
                  <a:sym typeface="Arial" pitchFamily="-123" charset="0"/>
                </a:rPr>
                <a:t>- UR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5786438" y="4108450"/>
            <a:ext cx="2787650" cy="461963"/>
            <a:chOff x="0" y="0"/>
            <a:chExt cx="2497" cy="414"/>
          </a:xfrm>
        </p:grpSpPr>
        <p:sp>
          <p:nvSpPr>
            <p:cNvPr id="49179" name="Rectangle 27"/>
            <p:cNvSpPr>
              <a:spLocks/>
            </p:cNvSpPr>
            <p:nvPr/>
          </p:nvSpPr>
          <p:spPr bwMode="auto">
            <a:xfrm>
              <a:off x="488" y="73"/>
              <a:ext cx="1622" cy="3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2500" i="1">
                  <a:ea typeface="Arial" pitchFamily="-123" charset="0"/>
                  <a:cs typeface="Arial" pitchFamily="-123" charset="0"/>
                  <a:sym typeface="Arial" pitchFamily="-123" charset="0"/>
                </a:rPr>
                <a:t>width*height</a:t>
              </a:r>
            </a:p>
          </p:txBody>
        </p:sp>
        <p:sp>
          <p:nvSpPr>
            <p:cNvPr id="49180" name="Line 28"/>
            <p:cNvSpPr>
              <a:spLocks noChangeShapeType="1"/>
            </p:cNvSpPr>
            <p:nvPr/>
          </p:nvSpPr>
          <p:spPr bwMode="auto">
            <a:xfrm>
              <a:off x="0" y="0"/>
              <a:ext cx="2497" cy="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71500" y="2982913"/>
            <a:ext cx="7883525" cy="1312862"/>
            <a:chOff x="0" y="0"/>
            <a:chExt cx="7063" cy="1176"/>
          </a:xfrm>
        </p:grpSpPr>
        <p:sp>
          <p:nvSpPr>
            <p:cNvPr id="49182" name="Rectangle 30"/>
            <p:cNvSpPr>
              <a:spLocks/>
            </p:cNvSpPr>
            <p:nvPr/>
          </p:nvSpPr>
          <p:spPr bwMode="auto">
            <a:xfrm>
              <a:off x="6400" y="496"/>
              <a:ext cx="663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0090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2500" i="1">
                  <a:ea typeface="Arial" pitchFamily="-123" charset="0"/>
                  <a:cs typeface="Arial" pitchFamily="-123" charset="0"/>
                  <a:sym typeface="Arial" pitchFamily="-123" charset="0"/>
                </a:rPr>
                <a:t>+ UL</a:t>
              </a:r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0" y="0"/>
              <a:ext cx="888" cy="1176"/>
              <a:chOff x="0" y="0"/>
              <a:chExt cx="888" cy="1176"/>
            </a:xfrm>
          </p:grpSpPr>
          <p:sp>
            <p:nvSpPr>
              <p:cNvPr id="49184" name="Rectangle 32"/>
              <p:cNvSpPr>
                <a:spLocks/>
              </p:cNvSpPr>
              <p:nvPr/>
            </p:nvSpPr>
            <p:spPr bwMode="auto">
              <a:xfrm>
                <a:off x="0" y="0"/>
                <a:ext cx="888" cy="117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853B"/>
                </a:solidFill>
                <a:round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85" name="Rectangle 33"/>
              <p:cNvSpPr>
                <a:spLocks/>
              </p:cNvSpPr>
              <p:nvPr/>
            </p:nvSpPr>
            <p:spPr bwMode="auto">
              <a:xfrm>
                <a:off x="223" y="289"/>
                <a:ext cx="353" cy="6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4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+</a:t>
                </a:r>
              </a:p>
            </p:txBody>
          </p:sp>
          <p:sp>
            <p:nvSpPr>
              <p:cNvPr id="49186" name="Rectangle 34"/>
              <p:cNvSpPr>
                <a:spLocks/>
              </p:cNvSpPr>
              <p:nvPr/>
            </p:nvSpPr>
            <p:spPr bwMode="auto">
              <a:xfrm>
                <a:off x="384" y="784"/>
                <a:ext cx="418" cy="34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20090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2500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UL</a:t>
                </a:r>
              </a:p>
            </p:txBody>
          </p:sp>
        </p:grp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1554163" y="4295775"/>
            <a:ext cx="1463675" cy="1017588"/>
            <a:chOff x="0" y="0"/>
            <a:chExt cx="1312" cy="912"/>
          </a:xfrm>
        </p:grpSpPr>
        <p:sp>
          <p:nvSpPr>
            <p:cNvPr id="49188" name="Rectangle 36"/>
            <p:cNvSpPr>
              <a:spLocks/>
            </p:cNvSpPr>
            <p:nvPr/>
          </p:nvSpPr>
          <p:spPr bwMode="auto">
            <a:xfrm>
              <a:off x="0" y="0"/>
              <a:ext cx="1200" cy="800"/>
            </a:xfrm>
            <a:prstGeom prst="rect">
              <a:avLst/>
            </a:prstGeom>
            <a:solidFill>
              <a:srgbClr val="008040">
                <a:alpha val="24706"/>
              </a:srgbClr>
            </a:solidFill>
            <a:ln w="12700">
              <a:solidFill>
                <a:srgbClr val="00853B"/>
              </a:solidFill>
              <a:round/>
              <a:headEnd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189" name="Line 37"/>
            <p:cNvSpPr>
              <a:spLocks noChangeShapeType="1"/>
            </p:cNvSpPr>
            <p:nvPr/>
          </p:nvSpPr>
          <p:spPr bwMode="auto">
            <a:xfrm>
              <a:off x="8" y="880"/>
              <a:ext cx="4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190" name="Rectangle 38"/>
            <p:cNvSpPr>
              <a:spLocks/>
            </p:cNvSpPr>
            <p:nvPr/>
          </p:nvSpPr>
          <p:spPr bwMode="auto">
            <a:xfrm>
              <a:off x="424" y="776"/>
              <a:ext cx="327" cy="1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000">
                  <a:ea typeface="Arial" pitchFamily="-123" charset="0"/>
                  <a:cs typeface="Arial" pitchFamily="-123" charset="0"/>
                  <a:sym typeface="Arial" pitchFamily="-123" charset="0"/>
                </a:rPr>
                <a:t>width</a:t>
              </a:r>
            </a:p>
          </p:txBody>
        </p:sp>
        <p:sp>
          <p:nvSpPr>
            <p:cNvPr id="49191" name="Line 39"/>
            <p:cNvSpPr>
              <a:spLocks noChangeShapeType="1"/>
            </p:cNvSpPr>
            <p:nvPr/>
          </p:nvSpPr>
          <p:spPr bwMode="auto">
            <a:xfrm rot="10800000">
              <a:off x="784" y="880"/>
              <a:ext cx="3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192" name="Line 40"/>
            <p:cNvSpPr>
              <a:spLocks noChangeShapeType="1"/>
            </p:cNvSpPr>
            <p:nvPr/>
          </p:nvSpPr>
          <p:spPr bwMode="auto">
            <a:xfrm flipH="1">
              <a:off x="1280" y="8"/>
              <a:ext cx="0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193" name="Rectangle 41"/>
            <p:cNvSpPr>
              <a:spLocks/>
            </p:cNvSpPr>
            <p:nvPr/>
          </p:nvSpPr>
          <p:spPr bwMode="auto">
            <a:xfrm rot="-5400000">
              <a:off x="1058" y="372"/>
              <a:ext cx="371" cy="1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000">
                  <a:ea typeface="Arial" pitchFamily="-123" charset="0"/>
                  <a:cs typeface="Arial" pitchFamily="-123" charset="0"/>
                  <a:sym typeface="Arial" pitchFamily="-123" charset="0"/>
                </a:rPr>
                <a:t>height</a:t>
              </a:r>
            </a:p>
          </p:txBody>
        </p:sp>
        <p:sp>
          <p:nvSpPr>
            <p:cNvPr id="49194" name="Line 42"/>
            <p:cNvSpPr>
              <a:spLocks noChangeShapeType="1"/>
            </p:cNvSpPr>
            <p:nvPr/>
          </p:nvSpPr>
          <p:spPr bwMode="auto">
            <a:xfrm rot="10800000" flipH="1">
              <a:off x="1280" y="576"/>
              <a:ext cx="0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9195" name="Line 43"/>
          <p:cNvSpPr>
            <a:spLocks noChangeShapeType="1"/>
          </p:cNvSpPr>
          <p:nvPr/>
        </p:nvSpPr>
        <p:spPr bwMode="auto">
          <a:xfrm rot="10800000">
            <a:off x="5726113" y="4089400"/>
            <a:ext cx="2855912" cy="7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utoUpdateAnimBg="0"/>
      <p:bldP spid="4919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Efficient </a:t>
            </a:r>
            <a:r>
              <a:rPr lang="en-US" b="0">
                <a:effectLst/>
              </a:rPr>
              <a:t>SAT</a:t>
            </a:r>
            <a:r>
              <a:rPr lang="en-US">
                <a:effectLst/>
              </a:rPr>
              <a:t> Creation - Graphics APIs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 rIns="116994"/>
          <a:lstStyle/>
          <a:p>
            <a:pPr marL="39688" indent="0" eaLnBrk="1" hangingPunct="1"/>
            <a:r>
              <a:rPr lang="en-US">
                <a:effectLst/>
              </a:rPr>
              <a:t>Summed-area table construction is linear and separable</a:t>
            </a:r>
          </a:p>
          <a:p>
            <a:pPr marL="496888" lvl="1" indent="0" eaLnBrk="1" hangingPunct="1">
              <a:buClrTx/>
            </a:pPr>
            <a:r>
              <a:rPr lang="en-US">
                <a:effectLst/>
              </a:rPr>
              <a:t>Decompose into horizontal and vertical phase each with </a:t>
            </a:r>
            <a:r>
              <a:rPr lang="en-US" i="1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log</a:t>
            </a:r>
            <a:r>
              <a:rPr lang="en-US" i="1" baseline="-2200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2</a:t>
            </a:r>
            <a:r>
              <a:rPr lang="en-US" i="1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(texture size)</a:t>
            </a:r>
            <a:r>
              <a:rPr lang="en-US">
                <a:effectLst/>
              </a:rPr>
              <a:t> passes</a:t>
            </a:r>
          </a:p>
          <a:p>
            <a:pPr marL="39688" indent="0" eaLnBrk="1" hangingPunct="1"/>
            <a:r>
              <a:rPr lang="en-US">
                <a:effectLst/>
              </a:rPr>
              <a:t>Borrow technique from high performance computing - </a:t>
            </a:r>
            <a:r>
              <a:rPr lang="en-US" b="1">
                <a:effectLst/>
              </a:rPr>
              <a:t>recursive doubling</a:t>
            </a:r>
            <a:r>
              <a:rPr lang="en-US">
                <a:effectLst/>
              </a:rPr>
              <a:t> </a:t>
            </a:r>
          </a:p>
          <a:p>
            <a:pPr marL="39688" indent="0" eaLnBrk="1" hangingPunct="1"/>
            <a:r>
              <a:rPr lang="en-US">
                <a:effectLst/>
              </a:rPr>
              <a:t>Each pass adds two elements from previous pass, </a:t>
            </a:r>
            <a:r>
              <a:rPr lang="en-US" i="1">
                <a:effectLst/>
              </a:rPr>
              <a:t>ping-ponging</a:t>
            </a:r>
            <a:r>
              <a:rPr lang="en-US">
                <a:effectLst/>
              </a:rPr>
              <a:t> between render targets. Horizontal pass: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5089525"/>
            <a:ext cx="7561262" cy="650875"/>
          </a:xfrm>
          <a:prstGeom prst="rect">
            <a:avLst/>
          </a:prstGeom>
          <a:noFill/>
          <a:ln w="25400">
            <a:solidFill>
              <a:srgbClr val="8F1715"/>
            </a:solidFill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8021" y="4074694"/>
            <a:ext cx="625642" cy="729917"/>
            <a:chOff x="8021" y="4074694"/>
            <a:chExt cx="625642" cy="729917"/>
          </a:xfrm>
        </p:grpSpPr>
        <p:sp>
          <p:nvSpPr>
            <p:cNvPr id="180" name="Rectangle 179"/>
            <p:cNvSpPr/>
            <p:nvPr/>
          </p:nvSpPr>
          <p:spPr>
            <a:xfrm>
              <a:off x="16042" y="4211053"/>
              <a:ext cx="617621" cy="545431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8021" y="4074694"/>
              <a:ext cx="625642" cy="729917"/>
            </a:xfrm>
            <a:prstGeom prst="rect">
              <a:avLst/>
            </a:prstGeom>
            <a:solidFill>
              <a:srgbClr val="FFFFFF">
                <a:alpha val="4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4919" name="Group 103"/>
          <p:cNvGraphicFramePr>
            <a:graphicFrameLocks noGrp="1"/>
          </p:cNvGraphicFramePr>
          <p:nvPr/>
        </p:nvGraphicFramePr>
        <p:xfrm>
          <a:off x="9525" y="4205288"/>
          <a:ext cx="7567613" cy="546100"/>
        </p:xfrm>
        <a:graphic>
          <a:graphicData uri="http://schemas.openxmlformats.org/drawingml/2006/table">
            <a:tbl>
              <a:tblPr/>
              <a:tblGrid>
                <a:gridCol w="630238"/>
                <a:gridCol w="630237"/>
                <a:gridCol w="631825"/>
                <a:gridCol w="630238"/>
                <a:gridCol w="630237"/>
                <a:gridCol w="630238"/>
                <a:gridCol w="631825"/>
                <a:gridCol w="630237"/>
                <a:gridCol w="630238"/>
                <a:gridCol w="630237"/>
                <a:gridCol w="631825"/>
                <a:gridCol w="63023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1..2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1..3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1..4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2..5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3..6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4..7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5..8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148" name="AutoShape 332"/>
          <p:cNvSpPr>
            <a:spLocks/>
          </p:cNvSpPr>
          <p:nvPr/>
        </p:nvSpPr>
        <p:spPr bwMode="auto">
          <a:xfrm>
            <a:off x="6956425" y="4175125"/>
            <a:ext cx="608013" cy="608013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4818" name="Group 2"/>
          <p:cNvGraphicFramePr>
            <a:graphicFrameLocks noGrp="1"/>
          </p:cNvGraphicFramePr>
          <p:nvPr/>
        </p:nvGraphicFramePr>
        <p:xfrm>
          <a:off x="9525" y="2251075"/>
          <a:ext cx="7567613" cy="546100"/>
        </p:xfrm>
        <a:graphic>
          <a:graphicData uri="http://schemas.openxmlformats.org/drawingml/2006/table">
            <a:tbl>
              <a:tblPr/>
              <a:tblGrid>
                <a:gridCol w="630238"/>
                <a:gridCol w="630237"/>
                <a:gridCol w="631825"/>
                <a:gridCol w="630238"/>
                <a:gridCol w="630237"/>
                <a:gridCol w="630238"/>
                <a:gridCol w="631825"/>
                <a:gridCol w="630237"/>
                <a:gridCol w="630238"/>
                <a:gridCol w="630237"/>
                <a:gridCol w="631825"/>
                <a:gridCol w="63023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6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8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68" name="Rectangle 52"/>
          <p:cNvSpPr>
            <a:spLocks noGrp="1" noChangeArrowheads="1"/>
          </p:cNvSpPr>
          <p:nvPr>
            <p:ph type="title"/>
          </p:nvPr>
        </p:nvSpPr>
        <p:spPr/>
        <p:txBody>
          <a:bodyPr rIns="116994"/>
          <a:lstStyle/>
          <a:p>
            <a:pPr marL="57150" eaLnBrk="1" hangingPunct="1">
              <a:defRPr/>
            </a:pPr>
            <a:r>
              <a:rPr lang="en-US">
                <a:effectLst/>
              </a:rPr>
              <a:t>Horizontal Phase </a:t>
            </a:r>
            <a:r>
              <a:rPr lang="en-US">
                <a:solidFill>
                  <a:schemeClr val="bg2">
                    <a:alpha val="50000"/>
                  </a:schemeClr>
                </a:solidFill>
                <a:effectLst/>
              </a:rPr>
              <a:t>(1D Example)</a:t>
            </a:r>
          </a:p>
        </p:txBody>
      </p:sp>
      <p:graphicFrame>
        <p:nvGraphicFramePr>
          <p:cNvPr id="34869" name="Group 53"/>
          <p:cNvGraphicFramePr>
            <a:graphicFrameLocks noGrp="1"/>
          </p:cNvGraphicFramePr>
          <p:nvPr/>
        </p:nvGraphicFramePr>
        <p:xfrm>
          <a:off x="9525" y="3224213"/>
          <a:ext cx="7567613" cy="546100"/>
        </p:xfrm>
        <a:graphic>
          <a:graphicData uri="http://schemas.openxmlformats.org/drawingml/2006/table">
            <a:tbl>
              <a:tblPr/>
              <a:tblGrid>
                <a:gridCol w="630238"/>
                <a:gridCol w="630237"/>
                <a:gridCol w="631825"/>
                <a:gridCol w="630238"/>
                <a:gridCol w="630237"/>
                <a:gridCol w="630238"/>
                <a:gridCol w="631825"/>
                <a:gridCol w="630237"/>
                <a:gridCol w="630238"/>
                <a:gridCol w="630237"/>
                <a:gridCol w="631825"/>
                <a:gridCol w="63023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7D7D7D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7D7D7D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0</a:t>
                      </a:r>
                    </a:p>
                  </a:txBody>
                  <a:tcPr marL="742" marR="742" marT="742" marB="742" anchor="ctr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1..2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2..3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3..4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4..5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5..6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6..7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7..8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969" name="Group 153"/>
          <p:cNvGraphicFramePr>
            <a:graphicFrameLocks noGrp="1"/>
          </p:cNvGraphicFramePr>
          <p:nvPr/>
        </p:nvGraphicFramePr>
        <p:xfrm>
          <a:off x="9525" y="5187950"/>
          <a:ext cx="7567613" cy="546100"/>
        </p:xfrm>
        <a:graphic>
          <a:graphicData uri="http://schemas.openxmlformats.org/drawingml/2006/table">
            <a:tbl>
              <a:tblPr/>
              <a:tblGrid>
                <a:gridCol w="630238"/>
                <a:gridCol w="630237"/>
                <a:gridCol w="631825"/>
                <a:gridCol w="630238"/>
                <a:gridCol w="630237"/>
                <a:gridCol w="630238"/>
                <a:gridCol w="631825"/>
                <a:gridCol w="630237"/>
                <a:gridCol w="630238"/>
                <a:gridCol w="630237"/>
                <a:gridCol w="631825"/>
                <a:gridCol w="63023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Verdana" pitchFamily="-123" charset="0"/>
                        <a:ea typeface="ＭＳ Ｐゴシック" pitchFamily="-123" charset="-128"/>
                        <a:cs typeface="ＭＳ Ｐゴシック" pitchFamily="-123" charset="-128"/>
                        <a:sym typeface="Verdana" pitchFamily="-123" charset="0"/>
                      </a:endParaRPr>
                    </a:p>
                  </a:txBody>
                  <a:tcPr marL="742" marR="742" marT="742" marB="742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1..2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1..3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1..4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1..5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1..6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1..7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425"/>
                        </a:spcAft>
                        <a:buClr>
                          <a:schemeClr val="accent2"/>
                        </a:buClr>
                        <a:buSzPct val="110000"/>
                        <a:buFont typeface="Wingdings" pitchFamily="-123" charset="2"/>
                        <a:buNone/>
                        <a:tabLst>
                          <a:tab pos="561975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Verdana" pitchFamily="-123" charset="0"/>
                          <a:ea typeface="Verdana" pitchFamily="-123" charset="0"/>
                          <a:cs typeface="Verdana" pitchFamily="-123" charset="0"/>
                          <a:sym typeface="Verdana" pitchFamily="-123" charset="0"/>
                        </a:rPr>
                        <a:t>1..8</a:t>
                      </a:r>
                    </a:p>
                  </a:txBody>
                  <a:tcPr marL="742" marR="742" marT="742" marB="74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03"/>
          <p:cNvGrpSpPr>
            <a:grpSpLocks/>
          </p:cNvGrpSpPr>
          <p:nvPr/>
        </p:nvGrpSpPr>
        <p:grpSpPr bwMode="auto">
          <a:xfrm>
            <a:off x="2273300" y="2635250"/>
            <a:ext cx="4387850" cy="566738"/>
            <a:chOff x="0" y="0"/>
            <a:chExt cx="3930" cy="507"/>
          </a:xfrm>
        </p:grpSpPr>
        <p:grpSp>
          <p:nvGrpSpPr>
            <p:cNvPr id="3" name="Group 204"/>
            <p:cNvGrpSpPr>
              <a:grpSpLocks/>
            </p:cNvGrpSpPr>
            <p:nvPr/>
          </p:nvGrpSpPr>
          <p:grpSpPr bwMode="auto">
            <a:xfrm>
              <a:off x="0" y="0"/>
              <a:ext cx="554" cy="505"/>
              <a:chOff x="0" y="0"/>
              <a:chExt cx="554" cy="505"/>
            </a:xfrm>
          </p:grpSpPr>
          <p:sp>
            <p:nvSpPr>
              <p:cNvPr id="19698" name="Line 20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9" name="Line 206"/>
              <p:cNvSpPr>
                <a:spLocks noChangeShapeType="1"/>
              </p:cNvSpPr>
              <p:nvPr/>
            </p:nvSpPr>
            <p:spPr bwMode="auto">
              <a:xfrm rot="10800000" flipH="1">
                <a:off x="514" y="6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0" name="Oval 207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1" name="Line 208"/>
              <p:cNvSpPr>
                <a:spLocks noChangeShapeType="1"/>
              </p:cNvSpPr>
              <p:nvPr/>
            </p:nvSpPr>
            <p:spPr bwMode="auto">
              <a:xfrm rot="10800000" flipH="1">
                <a:off x="514" y="270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09"/>
            <p:cNvGrpSpPr>
              <a:grpSpLocks/>
            </p:cNvGrpSpPr>
            <p:nvPr/>
          </p:nvGrpSpPr>
          <p:grpSpPr bwMode="auto">
            <a:xfrm>
              <a:off x="560" y="0"/>
              <a:ext cx="554" cy="507"/>
              <a:chOff x="0" y="0"/>
              <a:chExt cx="554" cy="507"/>
            </a:xfrm>
          </p:grpSpPr>
          <p:sp>
            <p:nvSpPr>
              <p:cNvPr id="19694" name="Line 210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5" name="Line 211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6" name="Oval 212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7" name="Line 213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14"/>
            <p:cNvGrpSpPr>
              <a:grpSpLocks/>
            </p:cNvGrpSpPr>
            <p:nvPr/>
          </p:nvGrpSpPr>
          <p:grpSpPr bwMode="auto">
            <a:xfrm>
              <a:off x="1136" y="0"/>
              <a:ext cx="554" cy="507"/>
              <a:chOff x="0" y="0"/>
              <a:chExt cx="554" cy="507"/>
            </a:xfrm>
          </p:grpSpPr>
          <p:sp>
            <p:nvSpPr>
              <p:cNvPr id="19690" name="Line 21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1" name="Line 216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2" name="Oval 217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3" name="Line 218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19"/>
            <p:cNvGrpSpPr>
              <a:grpSpLocks/>
            </p:cNvGrpSpPr>
            <p:nvPr/>
          </p:nvGrpSpPr>
          <p:grpSpPr bwMode="auto">
            <a:xfrm>
              <a:off x="1687" y="0"/>
              <a:ext cx="555" cy="507"/>
              <a:chOff x="0" y="0"/>
              <a:chExt cx="554" cy="507"/>
            </a:xfrm>
          </p:grpSpPr>
          <p:sp>
            <p:nvSpPr>
              <p:cNvPr id="19686" name="Line 220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7" name="Line 221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8" name="Oval 222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9" name="Line 223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24"/>
            <p:cNvGrpSpPr>
              <a:grpSpLocks/>
            </p:cNvGrpSpPr>
            <p:nvPr/>
          </p:nvGrpSpPr>
          <p:grpSpPr bwMode="auto">
            <a:xfrm>
              <a:off x="2256" y="0"/>
              <a:ext cx="554" cy="507"/>
              <a:chOff x="0" y="0"/>
              <a:chExt cx="554" cy="507"/>
            </a:xfrm>
          </p:grpSpPr>
          <p:sp>
            <p:nvSpPr>
              <p:cNvPr id="19682" name="Line 22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3" name="Line 226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4" name="Oval 227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5" name="Line 228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29"/>
            <p:cNvGrpSpPr>
              <a:grpSpLocks/>
            </p:cNvGrpSpPr>
            <p:nvPr/>
          </p:nvGrpSpPr>
          <p:grpSpPr bwMode="auto">
            <a:xfrm>
              <a:off x="2824" y="0"/>
              <a:ext cx="554" cy="507"/>
              <a:chOff x="0" y="0"/>
              <a:chExt cx="554" cy="507"/>
            </a:xfrm>
          </p:grpSpPr>
          <p:sp>
            <p:nvSpPr>
              <p:cNvPr id="19678" name="Line 230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9" name="Line 231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0" name="Oval 232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1" name="Line 233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34"/>
            <p:cNvGrpSpPr>
              <a:grpSpLocks/>
            </p:cNvGrpSpPr>
            <p:nvPr/>
          </p:nvGrpSpPr>
          <p:grpSpPr bwMode="auto">
            <a:xfrm>
              <a:off x="3376" y="0"/>
              <a:ext cx="554" cy="507"/>
              <a:chOff x="0" y="0"/>
              <a:chExt cx="554" cy="507"/>
            </a:xfrm>
          </p:grpSpPr>
          <p:sp>
            <p:nvSpPr>
              <p:cNvPr id="19674" name="Line 23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457" cy="2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5" name="Line 236"/>
              <p:cNvSpPr>
                <a:spLocks noChangeShapeType="1"/>
              </p:cNvSpPr>
              <p:nvPr/>
            </p:nvSpPr>
            <p:spPr bwMode="auto">
              <a:xfrm rot="10800000" flipH="1">
                <a:off x="515" y="8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6" name="Oval 237"/>
              <p:cNvSpPr>
                <a:spLocks/>
              </p:cNvSpPr>
              <p:nvPr/>
            </p:nvSpPr>
            <p:spPr bwMode="auto">
              <a:xfrm>
                <a:off x="474" y="174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7" name="Line 238"/>
              <p:cNvSpPr>
                <a:spLocks noChangeShapeType="1"/>
              </p:cNvSpPr>
              <p:nvPr/>
            </p:nvSpPr>
            <p:spPr bwMode="auto">
              <a:xfrm rot="10800000" flipH="1">
                <a:off x="515" y="272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239"/>
          <p:cNvGrpSpPr>
            <a:grpSpLocks/>
          </p:cNvGrpSpPr>
          <p:nvPr/>
        </p:nvGrpSpPr>
        <p:grpSpPr bwMode="auto">
          <a:xfrm>
            <a:off x="6684963" y="2635250"/>
            <a:ext cx="619125" cy="566738"/>
            <a:chOff x="0" y="0"/>
            <a:chExt cx="554" cy="507"/>
          </a:xfrm>
        </p:grpSpPr>
        <p:sp>
          <p:nvSpPr>
            <p:cNvPr id="19663" name="Line 240"/>
            <p:cNvSpPr>
              <a:spLocks noChangeShapeType="1"/>
            </p:cNvSpPr>
            <p:nvPr/>
          </p:nvSpPr>
          <p:spPr bwMode="auto">
            <a:xfrm rot="10800000">
              <a:off x="0" y="0"/>
              <a:ext cx="457" cy="2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64" name="Line 241"/>
            <p:cNvSpPr>
              <a:spLocks noChangeShapeType="1"/>
            </p:cNvSpPr>
            <p:nvPr/>
          </p:nvSpPr>
          <p:spPr bwMode="auto">
            <a:xfrm rot="10800000" flipH="1">
              <a:off x="515" y="8"/>
              <a:ext cx="0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65" name="Oval 242"/>
            <p:cNvSpPr>
              <a:spLocks/>
            </p:cNvSpPr>
            <p:nvPr/>
          </p:nvSpPr>
          <p:spPr bwMode="auto">
            <a:xfrm>
              <a:off x="474" y="174"/>
              <a:ext cx="80" cy="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66" name="Line 243"/>
            <p:cNvSpPr>
              <a:spLocks noChangeShapeType="1"/>
            </p:cNvSpPr>
            <p:nvPr/>
          </p:nvSpPr>
          <p:spPr bwMode="auto">
            <a:xfrm rot="10800000" flipH="1">
              <a:off x="515" y="272"/>
              <a:ext cx="0" cy="2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244"/>
          <p:cNvGrpSpPr>
            <a:grpSpLocks/>
          </p:cNvGrpSpPr>
          <p:nvPr/>
        </p:nvGrpSpPr>
        <p:grpSpPr bwMode="auto">
          <a:xfrm>
            <a:off x="1579563" y="3619500"/>
            <a:ext cx="5091112" cy="561975"/>
            <a:chOff x="0" y="0"/>
            <a:chExt cx="4560" cy="503"/>
          </a:xfrm>
        </p:grpSpPr>
        <p:grpSp>
          <p:nvGrpSpPr>
            <p:cNvPr id="12" name="Group 245"/>
            <p:cNvGrpSpPr>
              <a:grpSpLocks/>
            </p:cNvGrpSpPr>
            <p:nvPr/>
          </p:nvGrpSpPr>
          <p:grpSpPr bwMode="auto">
            <a:xfrm>
              <a:off x="0" y="0"/>
              <a:ext cx="1176" cy="503"/>
              <a:chOff x="0" y="0"/>
              <a:chExt cx="1176" cy="503"/>
            </a:xfrm>
          </p:grpSpPr>
          <p:sp>
            <p:nvSpPr>
              <p:cNvPr id="19659" name="Line 24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0" name="Line 247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1" name="Oval 248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2" name="Line 249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250"/>
            <p:cNvGrpSpPr>
              <a:grpSpLocks/>
            </p:cNvGrpSpPr>
            <p:nvPr/>
          </p:nvGrpSpPr>
          <p:grpSpPr bwMode="auto">
            <a:xfrm>
              <a:off x="560" y="0"/>
              <a:ext cx="1176" cy="503"/>
              <a:chOff x="0" y="0"/>
              <a:chExt cx="1176" cy="503"/>
            </a:xfrm>
          </p:grpSpPr>
          <p:sp>
            <p:nvSpPr>
              <p:cNvPr id="19655" name="Line 251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6" name="Line 252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7" name="Oval 253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8" name="Line 254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255"/>
            <p:cNvGrpSpPr>
              <a:grpSpLocks/>
            </p:cNvGrpSpPr>
            <p:nvPr/>
          </p:nvGrpSpPr>
          <p:grpSpPr bwMode="auto">
            <a:xfrm>
              <a:off x="1128" y="0"/>
              <a:ext cx="1176" cy="503"/>
              <a:chOff x="0" y="0"/>
              <a:chExt cx="1176" cy="503"/>
            </a:xfrm>
          </p:grpSpPr>
          <p:sp>
            <p:nvSpPr>
              <p:cNvPr id="19651" name="Line 25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2" name="Line 257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3" name="Oval 258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4" name="Line 259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260"/>
            <p:cNvGrpSpPr>
              <a:grpSpLocks/>
            </p:cNvGrpSpPr>
            <p:nvPr/>
          </p:nvGrpSpPr>
          <p:grpSpPr bwMode="auto">
            <a:xfrm>
              <a:off x="1688" y="0"/>
              <a:ext cx="1176" cy="503"/>
              <a:chOff x="0" y="0"/>
              <a:chExt cx="1176" cy="503"/>
            </a:xfrm>
          </p:grpSpPr>
          <p:sp>
            <p:nvSpPr>
              <p:cNvPr id="19647" name="Line 261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8" name="Line 262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9" name="Oval 263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0" name="Line 264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265"/>
            <p:cNvGrpSpPr>
              <a:grpSpLocks/>
            </p:cNvGrpSpPr>
            <p:nvPr/>
          </p:nvGrpSpPr>
          <p:grpSpPr bwMode="auto">
            <a:xfrm>
              <a:off x="2264" y="0"/>
              <a:ext cx="1176" cy="503"/>
              <a:chOff x="0" y="0"/>
              <a:chExt cx="1176" cy="503"/>
            </a:xfrm>
          </p:grpSpPr>
          <p:sp>
            <p:nvSpPr>
              <p:cNvPr id="19643" name="Line 26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4" name="Line 267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5" name="Oval 268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6" name="Line 269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270"/>
            <p:cNvGrpSpPr>
              <a:grpSpLocks/>
            </p:cNvGrpSpPr>
            <p:nvPr/>
          </p:nvGrpSpPr>
          <p:grpSpPr bwMode="auto">
            <a:xfrm>
              <a:off x="2816" y="0"/>
              <a:ext cx="1176" cy="503"/>
              <a:chOff x="0" y="0"/>
              <a:chExt cx="1176" cy="503"/>
            </a:xfrm>
          </p:grpSpPr>
          <p:sp>
            <p:nvSpPr>
              <p:cNvPr id="19639" name="Line 271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0" name="Line 272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1" name="Oval 273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2" name="Line 274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75"/>
            <p:cNvGrpSpPr>
              <a:grpSpLocks/>
            </p:cNvGrpSpPr>
            <p:nvPr/>
          </p:nvGrpSpPr>
          <p:grpSpPr bwMode="auto">
            <a:xfrm>
              <a:off x="3384" y="0"/>
              <a:ext cx="1176" cy="503"/>
              <a:chOff x="0" y="0"/>
              <a:chExt cx="1176" cy="503"/>
            </a:xfrm>
          </p:grpSpPr>
          <p:sp>
            <p:nvSpPr>
              <p:cNvPr id="19635" name="Line 27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079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6" name="Line 277"/>
              <p:cNvSpPr>
                <a:spLocks noChangeShapeType="1"/>
              </p:cNvSpPr>
              <p:nvPr/>
            </p:nvSpPr>
            <p:spPr bwMode="auto">
              <a:xfrm rot="10800000" flipH="1">
                <a:off x="1136" y="4"/>
                <a:ext cx="0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7" name="Oval 278"/>
              <p:cNvSpPr>
                <a:spLocks/>
              </p:cNvSpPr>
              <p:nvPr/>
            </p:nvSpPr>
            <p:spPr bwMode="auto">
              <a:xfrm>
                <a:off x="1096" y="172"/>
                <a:ext cx="80" cy="8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8" name="Line 279"/>
              <p:cNvSpPr>
                <a:spLocks noChangeShapeType="1"/>
              </p:cNvSpPr>
              <p:nvPr/>
            </p:nvSpPr>
            <p:spPr bwMode="auto">
              <a:xfrm rot="10800000" flipH="1">
                <a:off x="1136" y="268"/>
                <a:ext cx="0" cy="2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9" name="Group 280"/>
          <p:cNvGrpSpPr>
            <a:grpSpLocks/>
          </p:cNvGrpSpPr>
          <p:nvPr/>
        </p:nvGrpSpPr>
        <p:grpSpPr bwMode="auto">
          <a:xfrm>
            <a:off x="5991225" y="3619500"/>
            <a:ext cx="1312863" cy="561975"/>
            <a:chOff x="0" y="0"/>
            <a:chExt cx="1176" cy="503"/>
          </a:xfrm>
        </p:grpSpPr>
        <p:sp>
          <p:nvSpPr>
            <p:cNvPr id="19624" name="Line 281"/>
            <p:cNvSpPr>
              <a:spLocks noChangeShapeType="1"/>
            </p:cNvSpPr>
            <p:nvPr/>
          </p:nvSpPr>
          <p:spPr bwMode="auto">
            <a:xfrm rot="10800000">
              <a:off x="0" y="0"/>
              <a:ext cx="1079" cy="2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25" name="Line 282"/>
            <p:cNvSpPr>
              <a:spLocks noChangeShapeType="1"/>
            </p:cNvSpPr>
            <p:nvPr/>
          </p:nvSpPr>
          <p:spPr bwMode="auto">
            <a:xfrm rot="10800000" flipH="1">
              <a:off x="1136" y="4"/>
              <a:ext cx="0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26" name="Oval 283"/>
            <p:cNvSpPr>
              <a:spLocks/>
            </p:cNvSpPr>
            <p:nvPr/>
          </p:nvSpPr>
          <p:spPr bwMode="auto">
            <a:xfrm>
              <a:off x="1096" y="172"/>
              <a:ext cx="80" cy="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27" name="Line 284"/>
            <p:cNvSpPr>
              <a:spLocks noChangeShapeType="1"/>
            </p:cNvSpPr>
            <p:nvPr/>
          </p:nvSpPr>
          <p:spPr bwMode="auto">
            <a:xfrm rot="10800000" flipH="1">
              <a:off x="1136" y="268"/>
              <a:ext cx="0" cy="2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724400" y="4588042"/>
            <a:ext cx="2579688" cy="576096"/>
            <a:chOff x="4724400" y="4588042"/>
            <a:chExt cx="2579688" cy="576096"/>
          </a:xfrm>
        </p:grpSpPr>
        <p:sp>
          <p:nvSpPr>
            <p:cNvPr id="19585" name="Line 322"/>
            <p:cNvSpPr>
              <a:spLocks noChangeShapeType="1"/>
            </p:cNvSpPr>
            <p:nvPr/>
          </p:nvSpPr>
          <p:spPr bwMode="auto">
            <a:xfrm rot="10800000">
              <a:off x="4724400" y="4588042"/>
              <a:ext cx="2471369" cy="2433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6" name="Line 323"/>
            <p:cNvSpPr>
              <a:spLocks noChangeShapeType="1"/>
            </p:cNvSpPr>
            <p:nvPr/>
          </p:nvSpPr>
          <p:spPr bwMode="auto">
            <a:xfrm rot="10800000" flipH="1">
              <a:off x="7259420" y="4606979"/>
              <a:ext cx="0" cy="1764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7" name="Oval 324"/>
            <p:cNvSpPr>
              <a:spLocks/>
            </p:cNvSpPr>
            <p:nvPr/>
          </p:nvSpPr>
          <p:spPr bwMode="auto">
            <a:xfrm>
              <a:off x="7214753" y="4794559"/>
              <a:ext cx="89335" cy="893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8" name="Line 325"/>
            <p:cNvSpPr>
              <a:spLocks noChangeShapeType="1"/>
            </p:cNvSpPr>
            <p:nvPr/>
          </p:nvSpPr>
          <p:spPr bwMode="auto">
            <a:xfrm rot="10800000" flipH="1">
              <a:off x="7259420" y="4901748"/>
              <a:ext cx="0" cy="2623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142" name="Rectangle 326"/>
          <p:cNvSpPr>
            <a:spLocks/>
          </p:cNvSpPr>
          <p:nvPr/>
        </p:nvSpPr>
        <p:spPr bwMode="auto">
          <a:xfrm>
            <a:off x="233363" y="2073275"/>
            <a:ext cx="2286000" cy="89376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3" name="AutoShape 327"/>
          <p:cNvSpPr>
            <a:spLocks/>
          </p:cNvSpPr>
          <p:nvPr/>
        </p:nvSpPr>
        <p:spPr bwMode="auto">
          <a:xfrm>
            <a:off x="6946900" y="2209800"/>
            <a:ext cx="608013" cy="608013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4" name="AutoShape 328"/>
          <p:cNvSpPr>
            <a:spLocks/>
          </p:cNvSpPr>
          <p:nvPr/>
        </p:nvSpPr>
        <p:spPr bwMode="auto">
          <a:xfrm>
            <a:off x="6313488" y="2209800"/>
            <a:ext cx="606425" cy="608013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5" name="AutoShape 329"/>
          <p:cNvSpPr>
            <a:spLocks/>
          </p:cNvSpPr>
          <p:nvPr/>
        </p:nvSpPr>
        <p:spPr bwMode="auto">
          <a:xfrm>
            <a:off x="6946900" y="3194050"/>
            <a:ext cx="608013" cy="606425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6" name="AutoShape 330"/>
          <p:cNvSpPr>
            <a:spLocks/>
          </p:cNvSpPr>
          <p:nvPr/>
        </p:nvSpPr>
        <p:spPr bwMode="auto">
          <a:xfrm>
            <a:off x="5688013" y="3184525"/>
            <a:ext cx="608012" cy="606425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47" name="AutoShape 331"/>
          <p:cNvSpPr>
            <a:spLocks/>
          </p:cNvSpPr>
          <p:nvPr/>
        </p:nvSpPr>
        <p:spPr bwMode="auto">
          <a:xfrm>
            <a:off x="4429125" y="4175125"/>
            <a:ext cx="608013" cy="608013"/>
          </a:xfrm>
          <a:prstGeom prst="roundRect">
            <a:avLst>
              <a:gd name="adj" fmla="val 22056"/>
            </a:avLst>
          </a:prstGeom>
          <a:solidFill>
            <a:srgbClr val="DE2F00">
              <a:alpha val="49803"/>
            </a:srgbClr>
          </a:solidFill>
          <a:ln w="127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333"/>
          <p:cNvGrpSpPr>
            <a:grpSpLocks/>
          </p:cNvGrpSpPr>
          <p:nvPr/>
        </p:nvGrpSpPr>
        <p:grpSpPr bwMode="auto">
          <a:xfrm>
            <a:off x="1295400" y="1544638"/>
            <a:ext cx="7572375" cy="833437"/>
            <a:chOff x="0" y="0"/>
            <a:chExt cx="6784" cy="747"/>
          </a:xfrm>
        </p:grpSpPr>
        <p:sp>
          <p:nvSpPr>
            <p:cNvPr id="19583" name="Line 334"/>
            <p:cNvSpPr>
              <a:spLocks noChangeShapeType="1"/>
            </p:cNvSpPr>
            <p:nvPr/>
          </p:nvSpPr>
          <p:spPr bwMode="auto">
            <a:xfrm rot="10800000" flipH="1">
              <a:off x="1027" y="447"/>
              <a:ext cx="266" cy="300"/>
            </a:xfrm>
            <a:prstGeom prst="line">
              <a:avLst/>
            </a:prstGeom>
            <a:noFill/>
            <a:ln w="50800">
              <a:solidFill>
                <a:srgbClr val="CA3A17"/>
              </a:solidFill>
              <a:round/>
              <a:headEnd type="stealth" w="med" len="med"/>
              <a:tailEnd/>
            </a:ln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4" name="AutoShape 335"/>
            <p:cNvSpPr>
              <a:spLocks/>
            </p:cNvSpPr>
            <p:nvPr/>
          </p:nvSpPr>
          <p:spPr bwMode="auto">
            <a:xfrm>
              <a:off x="0" y="0"/>
              <a:ext cx="6784" cy="456"/>
            </a:xfrm>
            <a:prstGeom prst="roundRect">
              <a:avLst>
                <a:gd name="adj" fmla="val 26315"/>
              </a:avLst>
            </a:prstGeom>
            <a:solidFill>
              <a:srgbClr val="FFFFFF"/>
            </a:solidFill>
            <a:ln w="127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 marL="39688" algn="ctr" defTabSz="642938"/>
              <a:r>
                <a:rPr lang="en-US" sz="2400" dirty="0">
                  <a:solidFill>
                    <a:srgbClr val="CA3A17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Sampling off texture returns 0 and does not affect sum</a:t>
              </a:r>
            </a:p>
          </p:txBody>
        </p:sp>
      </p:grpSp>
      <p:sp>
        <p:nvSpPr>
          <p:cNvPr id="35152" name="Rectangle 336"/>
          <p:cNvSpPr>
            <a:spLocks/>
          </p:cNvSpPr>
          <p:nvPr/>
        </p:nvSpPr>
        <p:spPr bwMode="auto">
          <a:xfrm>
            <a:off x="7991475" y="2365375"/>
            <a:ext cx="1012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>
                <a:solidFill>
                  <a:srgbClr val="CA3A17"/>
                </a:solidFill>
                <a:ea typeface="Arial" pitchFamily="-123" charset="0"/>
                <a:cs typeface="Arial" pitchFamily="-123" charset="0"/>
                <a:sym typeface="Arial" pitchFamily="-123" charset="0"/>
              </a:rPr>
              <a:t>Pass 1</a:t>
            </a:r>
          </a:p>
        </p:txBody>
      </p:sp>
      <p:sp>
        <p:nvSpPr>
          <p:cNvPr id="35153" name="Rectangle 337"/>
          <p:cNvSpPr>
            <a:spLocks/>
          </p:cNvSpPr>
          <p:nvPr/>
        </p:nvSpPr>
        <p:spPr bwMode="auto">
          <a:xfrm>
            <a:off x="7991475" y="3309938"/>
            <a:ext cx="1012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>
                <a:solidFill>
                  <a:srgbClr val="CA3A17"/>
                </a:solidFill>
                <a:ea typeface="Arial" pitchFamily="-123" charset="0"/>
                <a:cs typeface="Arial" pitchFamily="-123" charset="0"/>
                <a:sym typeface="Arial" pitchFamily="-123" charset="0"/>
              </a:rPr>
              <a:t>Pass 2</a:t>
            </a:r>
          </a:p>
        </p:txBody>
      </p:sp>
      <p:sp>
        <p:nvSpPr>
          <p:cNvPr id="35154" name="Rectangle 338"/>
          <p:cNvSpPr>
            <a:spLocks/>
          </p:cNvSpPr>
          <p:nvPr/>
        </p:nvSpPr>
        <p:spPr bwMode="auto">
          <a:xfrm>
            <a:off x="7991475" y="4321175"/>
            <a:ext cx="1012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>
                <a:solidFill>
                  <a:srgbClr val="CA3A17"/>
                </a:solidFill>
                <a:ea typeface="Arial" pitchFamily="-123" charset="0"/>
                <a:cs typeface="Arial" pitchFamily="-123" charset="0"/>
                <a:sym typeface="Arial" pitchFamily="-123" charset="0"/>
              </a:rPr>
              <a:t>Pass 3</a:t>
            </a:r>
          </a:p>
        </p:txBody>
      </p:sp>
      <p:grpSp>
        <p:nvGrpSpPr>
          <p:cNvPr id="179" name="Group 178"/>
          <p:cNvGrpSpPr/>
          <p:nvPr/>
        </p:nvGrpSpPr>
        <p:grpSpPr>
          <a:xfrm>
            <a:off x="312821" y="4588042"/>
            <a:ext cx="6357604" cy="578342"/>
            <a:chOff x="312821" y="4588042"/>
            <a:chExt cx="6357604" cy="578342"/>
          </a:xfrm>
        </p:grpSpPr>
        <p:grpSp>
          <p:nvGrpSpPr>
            <p:cNvPr id="144" name="Group 143"/>
            <p:cNvGrpSpPr/>
            <p:nvPr/>
          </p:nvGrpSpPr>
          <p:grpSpPr>
            <a:xfrm>
              <a:off x="4090737" y="4590288"/>
              <a:ext cx="2579688" cy="576096"/>
              <a:chOff x="4724400" y="4588042"/>
              <a:chExt cx="2579688" cy="576096"/>
            </a:xfrm>
          </p:grpSpPr>
          <p:sp>
            <p:nvSpPr>
              <p:cNvPr id="145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3465095" y="4590288"/>
              <a:ext cx="2579688" cy="576096"/>
              <a:chOff x="4724400" y="4588042"/>
              <a:chExt cx="2579688" cy="576096"/>
            </a:xfrm>
          </p:grpSpPr>
          <p:sp>
            <p:nvSpPr>
              <p:cNvPr id="150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2831432" y="4590288"/>
              <a:ext cx="2579688" cy="576096"/>
              <a:chOff x="4724400" y="4588042"/>
              <a:chExt cx="2579688" cy="576096"/>
            </a:xfrm>
          </p:grpSpPr>
          <p:sp>
            <p:nvSpPr>
              <p:cNvPr id="155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572126" y="4588042"/>
              <a:ext cx="2579688" cy="576096"/>
              <a:chOff x="4724400" y="4588042"/>
              <a:chExt cx="2579688" cy="576096"/>
            </a:xfrm>
          </p:grpSpPr>
          <p:sp>
            <p:nvSpPr>
              <p:cNvPr id="160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2205789" y="4588042"/>
              <a:ext cx="2579688" cy="576096"/>
              <a:chOff x="4724400" y="4588042"/>
              <a:chExt cx="2579688" cy="576096"/>
            </a:xfrm>
          </p:grpSpPr>
          <p:sp>
            <p:nvSpPr>
              <p:cNvPr id="165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938463" y="4590288"/>
              <a:ext cx="2579688" cy="576096"/>
              <a:chOff x="4724400" y="4588042"/>
              <a:chExt cx="2579688" cy="576096"/>
            </a:xfrm>
          </p:grpSpPr>
          <p:sp>
            <p:nvSpPr>
              <p:cNvPr id="170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312821" y="4590288"/>
              <a:ext cx="2579688" cy="576096"/>
              <a:chOff x="4724400" y="4588042"/>
              <a:chExt cx="2579688" cy="576096"/>
            </a:xfrm>
          </p:grpSpPr>
          <p:sp>
            <p:nvSpPr>
              <p:cNvPr id="175" name="Line 322"/>
              <p:cNvSpPr>
                <a:spLocks noChangeShapeType="1"/>
              </p:cNvSpPr>
              <p:nvPr/>
            </p:nvSpPr>
            <p:spPr bwMode="auto">
              <a:xfrm rot="10800000">
                <a:off x="4724400" y="4588042"/>
                <a:ext cx="2471369" cy="2433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323"/>
              <p:cNvSpPr>
                <a:spLocks noChangeShapeType="1"/>
              </p:cNvSpPr>
              <p:nvPr/>
            </p:nvSpPr>
            <p:spPr bwMode="auto">
              <a:xfrm rot="10800000" flipH="1">
                <a:off x="7259420" y="4606979"/>
                <a:ext cx="0" cy="1764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324"/>
              <p:cNvSpPr>
                <a:spLocks/>
              </p:cNvSpPr>
              <p:nvPr/>
            </p:nvSpPr>
            <p:spPr bwMode="auto">
              <a:xfrm>
                <a:off x="7214753" y="4794559"/>
                <a:ext cx="89335" cy="893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325"/>
              <p:cNvSpPr>
                <a:spLocks noChangeShapeType="1"/>
              </p:cNvSpPr>
              <p:nvPr/>
            </p:nvSpPr>
            <p:spPr bwMode="auto">
              <a:xfrm rot="10800000" flipH="1">
                <a:off x="7259420" y="4901748"/>
                <a:ext cx="0" cy="2623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42" grpId="0" animBg="1"/>
      <p:bldP spid="35143" grpId="0" animBg="1"/>
      <p:bldP spid="35144" grpId="0" animBg="1"/>
      <p:bldP spid="35145" grpId="0" animBg="1"/>
      <p:bldP spid="35146" grpId="0" animBg="1"/>
      <p:bldP spid="35152" grpId="0" autoUpdateAnimBg="0"/>
      <p:bldP spid="3515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Saving Render Passes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 rIns="116994"/>
          <a:lstStyle/>
          <a:p>
            <a:pPr marL="39688" indent="0" eaLnBrk="1" hangingPunct="1"/>
            <a:r>
              <a:rPr lang="en-US" dirty="0">
                <a:effectLst/>
              </a:rPr>
              <a:t>Two samples per pass requires 16 passes</a:t>
            </a:r>
            <a:r>
              <a:rPr lang="en-US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 </a:t>
            </a:r>
            <a:r>
              <a:rPr lang="en-US" dirty="0">
                <a:effectLst/>
              </a:rPr>
              <a:t>for a 256x256 texture → </a:t>
            </a:r>
            <a:r>
              <a:rPr lang="en-US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2*log</a:t>
            </a:r>
            <a:r>
              <a:rPr lang="en-US" i="1" baseline="-22000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2</a:t>
            </a:r>
            <a:r>
              <a:rPr lang="en-US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(256)</a:t>
            </a:r>
            <a:endParaRPr lang="en-US" i="1" dirty="0">
              <a:effectLst/>
              <a:latin typeface="Times New Roman" pitchFamily="-123" charset="0"/>
              <a:ea typeface="ヒラギノ明朝 ProN W3" pitchFamily="-123" charset="-128"/>
              <a:cs typeface="ヒラギノ明朝 ProN W3" pitchFamily="-123" charset="-128"/>
              <a:sym typeface="Times New Roman" pitchFamily="-123" charset="0"/>
            </a:endParaRPr>
          </a:p>
          <a:p>
            <a:pPr marL="39688" indent="0" eaLnBrk="1" hangingPunct="1"/>
            <a:r>
              <a:rPr lang="en-US" dirty="0">
                <a:effectLst/>
              </a:rPr>
              <a:t>Reduce number of passes by adding more samples per pass</a:t>
            </a:r>
          </a:p>
          <a:p>
            <a:pPr marL="933450" lvl="1" indent="-436563">
              <a:buClrTx/>
            </a:pPr>
            <a:r>
              <a:rPr lang="en-US" b="1" dirty="0">
                <a:effectLst/>
              </a:rPr>
              <a:t>passes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=</a:t>
            </a:r>
            <a:r>
              <a:rPr lang="en-US" dirty="0" smtClean="0">
                <a:ea typeface="ヒラギノ角ゴ ProN W3" pitchFamily="-123" charset="-128"/>
                <a:cs typeface="ヒラギノ角ゴ ProN W3" pitchFamily="-123" charset="-128"/>
                <a:sym typeface="Symbol"/>
              </a:rPr>
              <a:t></a:t>
            </a:r>
            <a:r>
              <a:rPr lang="en-US" b="1" i="1" dirty="0" smtClean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log</a:t>
            </a:r>
            <a:r>
              <a:rPr lang="en-US" i="1" dirty="0" smtClean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 </a:t>
            </a:r>
            <a:r>
              <a:rPr lang="en-US" i="1" baseline="-22000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#samples </a:t>
            </a:r>
            <a:r>
              <a:rPr lang="en-US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(width)+</a:t>
            </a:r>
            <a:r>
              <a:rPr lang="en-US" b="1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log</a:t>
            </a:r>
            <a:r>
              <a:rPr lang="en-US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 </a:t>
            </a:r>
            <a:r>
              <a:rPr lang="en-US" i="1" baseline="-22000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#samples </a:t>
            </a:r>
            <a:r>
              <a:rPr lang="en-US" i="1" dirty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(height</a:t>
            </a:r>
            <a:r>
              <a:rPr lang="en-US" i="1" dirty="0" smtClean="0">
                <a:effectLst/>
                <a:latin typeface="Times New Roman" pitchFamily="-123" charset="0"/>
                <a:ea typeface="Times New Roman" pitchFamily="-123" charset="0"/>
                <a:cs typeface="Times New Roman" pitchFamily="-123" charset="0"/>
                <a:sym typeface="Times New Roman" pitchFamily="-123" charset="0"/>
              </a:rPr>
              <a:t>)</a:t>
            </a:r>
            <a:r>
              <a:rPr lang="en-US" dirty="0" smtClean="0">
                <a:effectLst/>
                <a:ea typeface="ヒラギノ角ゴ ProN W3" pitchFamily="-123" charset="-128"/>
                <a:cs typeface="ヒラギノ角ゴ ProN W3" pitchFamily="-123" charset="-128"/>
              </a:rPr>
              <a:t>)</a:t>
            </a:r>
            <a:r>
              <a:rPr lang="en-US" dirty="0" smtClean="0">
                <a:effectLst/>
                <a:ea typeface="ヒラギノ角ゴ ProN W3" pitchFamily="-123" charset="-128"/>
                <a:cs typeface="ヒラギノ角ゴ ProN W3" pitchFamily="-123" charset="-128"/>
                <a:sym typeface="Symbol"/>
              </a:rPr>
              <a:t></a:t>
            </a:r>
            <a:endParaRPr lang="en-US" sz="3300" i="1" dirty="0">
              <a:effectLst/>
              <a:latin typeface="Times New Roman" pitchFamily="-123" charset="0"/>
              <a:ea typeface="ヒラギノ明朝 ProN W3" pitchFamily="-123" charset="-128"/>
              <a:cs typeface="ヒラギノ明朝 ProN W3" pitchFamily="-123" charset="-128"/>
              <a:sym typeface="Times New Roman" pitchFamily="-123" charset="0"/>
            </a:endParaRPr>
          </a:p>
          <a:p>
            <a:pPr marL="39688" indent="0" eaLnBrk="1" hangingPunct="1"/>
            <a:r>
              <a:rPr lang="en-US" dirty="0">
                <a:effectLst/>
              </a:rPr>
              <a:t>Only need 4 passes to convert a 256x256 texture into a summed-area table if 16 samples / pass used</a:t>
            </a:r>
          </a:p>
          <a:p>
            <a:pPr marL="933450" lvl="1" indent="-436563" eaLnBrk="1" hangingPunct="1">
              <a:buClrTx/>
            </a:pPr>
            <a:r>
              <a:rPr lang="en-US" dirty="0">
                <a:effectLst/>
              </a:rPr>
              <a:t>Trade extra work and memory pressure versus reducing number of context switches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40638"/>
          <a:lstStyle/>
          <a:p>
            <a:pPr marL="57150" eaLnBrk="1" hangingPunct="1"/>
            <a:r>
              <a:rPr lang="en-US">
                <a:effectLst/>
              </a:rPr>
              <a:t>SAT</a:t>
            </a:r>
            <a:r>
              <a:rPr lang="en-US" b="0">
                <a:effectLst/>
              </a:rPr>
              <a:t> Creation - OpenCL or DX11</a:t>
            </a:r>
            <a:endParaRPr lang="en-US">
              <a:effectLst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 rIns="116994"/>
          <a:lstStyle/>
          <a:p>
            <a:pPr marL="39688" indent="0" eaLnBrk="1" hangingPunct="1"/>
            <a:r>
              <a:rPr lang="en-US" dirty="0">
                <a:effectLst/>
              </a:rPr>
              <a:t>Use a compute API such as </a:t>
            </a:r>
            <a:r>
              <a:rPr lang="en-US" dirty="0" err="1">
                <a:effectLst/>
              </a:rPr>
              <a:t>OpenCL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or DX11 </a:t>
            </a:r>
            <a:r>
              <a:rPr lang="en-US" dirty="0">
                <a:effectLst/>
              </a:rPr>
              <a:t>CS5</a:t>
            </a:r>
          </a:p>
          <a:p>
            <a:pPr marL="496888" lvl="1" indent="0" eaLnBrk="1" hangingPunct="1">
              <a:buClrTx/>
            </a:pPr>
            <a:r>
              <a:rPr lang="en-US" dirty="0">
                <a:effectLst/>
              </a:rPr>
              <a:t>Scattered writes available in compute APIs</a:t>
            </a:r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598488" y="2905600"/>
            <a:ext cx="8101759" cy="2952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3D8142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__kernel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void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verticalSAT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(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3D8142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__global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float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*out,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 </a:t>
            </a:r>
            <a:r>
              <a:rPr lang="en-US" sz="1400" dirty="0">
                <a:solidFill>
                  <a:srgbClr val="3D8142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__global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float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*in,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endParaRPr lang="en-US" sz="1400" dirty="0" smtClean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r>
              <a:rPr lang="en-US" sz="1400" dirty="0" smtClean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					   </a:t>
            </a:r>
            <a:r>
              <a:rPr lang="en-US" sz="1400" dirty="0" err="1" smtClean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int</a:t>
            </a:r>
            <a:r>
              <a:rPr lang="en-US" sz="1400" dirty="0" smtClean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w,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h  )</a:t>
            </a: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{</a:t>
            </a: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   const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 err="1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int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idx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get_global_id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(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1C00CF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);</a:t>
            </a: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   </a:t>
            </a:r>
            <a:r>
              <a:rPr lang="en-US" sz="1400" dirty="0" err="1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int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, index =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idx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;</a:t>
            </a: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   </a:t>
            </a: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float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sum =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1C00CF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0.0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;</a:t>
            </a:r>
          </a:p>
          <a:p>
            <a:pPr defTabSz="642938">
              <a:tabLst>
                <a:tab pos="214313" algn="l"/>
              </a:tabLst>
            </a:pP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AA0D91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   for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(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=</a:t>
            </a:r>
            <a:r>
              <a:rPr lang="en-US" sz="1400" dirty="0"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0;i &lt;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h;i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++ )</a:t>
            </a: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   {</a:t>
            </a:r>
          </a:p>
          <a:p>
            <a:pPr marL="0" lvl="1"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       sum = sum + in[index];</a:t>
            </a:r>
          </a:p>
          <a:p>
            <a:pPr marL="0" lvl="1"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       out[index] = sum;</a:t>
            </a:r>
          </a:p>
          <a:p>
            <a:pPr marL="0" lvl="1"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       index = index + </a:t>
            </a:r>
            <a:r>
              <a:rPr lang="en-US" sz="1400" dirty="0">
                <a:solidFill>
                  <a:srgbClr val="1C00CF"/>
                </a:solidFill>
                <a:latin typeface="Courier New" pitchFamily="49" charset="0"/>
                <a:ea typeface="Monaco" pitchFamily="-123" charset="0"/>
                <a:cs typeface="Courier New" pitchFamily="49" charset="0"/>
                <a:sym typeface="Monaco" pitchFamily="-123" charset="0"/>
              </a:rPr>
              <a:t>w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;</a:t>
            </a: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    }</a:t>
            </a:r>
          </a:p>
          <a:p>
            <a:pPr defTabSz="642938">
              <a:tabLst>
                <a:tab pos="214313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itchFamily="49" charset="0"/>
                <a:ea typeface="Monaco" pitchFamily="-123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ea typeface="Monaco" pitchFamily="-123" charset="0"/>
              <a:cs typeface="Courier New" pitchFamily="49" charset="0"/>
              <a:sym typeface="Monaco" pitchFamily="-12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58925" y="4241800"/>
            <a:ext cx="2889250" cy="2370138"/>
            <a:chOff x="0" y="0"/>
            <a:chExt cx="2588" cy="2123"/>
          </a:xfrm>
        </p:grpSpPr>
        <p:sp>
          <p:nvSpPr>
            <p:cNvPr id="25625" name="AutoShape 3"/>
            <p:cNvSpPr>
              <a:spLocks/>
            </p:cNvSpPr>
            <p:nvPr/>
          </p:nvSpPr>
          <p:spPr bwMode="auto">
            <a:xfrm flipH="1">
              <a:off x="2528" y="889"/>
              <a:ext cx="60" cy="810"/>
            </a:xfrm>
            <a:prstGeom prst="rightArrow">
              <a:avLst>
                <a:gd name="adj1" fmla="val 41565"/>
                <a:gd name="adj2" fmla="val 20597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2400" cy="2123"/>
              <a:chOff x="0" y="0"/>
              <a:chExt cx="2400" cy="2123"/>
            </a:xfrm>
          </p:grpSpPr>
          <p:pic>
            <p:nvPicPr>
              <p:cNvPr id="2562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324"/>
                <a:ext cx="2400" cy="17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5628" name="Rectangle 6"/>
              <p:cNvSpPr>
                <a:spLocks/>
              </p:cNvSpPr>
              <p:nvPr/>
            </p:nvSpPr>
            <p:spPr bwMode="auto">
              <a:xfrm>
                <a:off x="162" y="0"/>
                <a:ext cx="2018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8" bIns="0">
                <a:prstTxWarp prst="textNoShape">
                  <a:avLst/>
                </a:prstTxWarp>
                <a:spAutoFit/>
              </a:bodyPr>
              <a:lstStyle/>
              <a:p>
                <a:pPr marL="39688" defTabSz="642938"/>
                <a:r>
                  <a:rPr lang="en-US" sz="1700" b="1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4. Render final image</a:t>
                </a:r>
              </a:p>
            </p:txBody>
          </p:sp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491163" y="3490913"/>
            <a:ext cx="3125787" cy="2947987"/>
            <a:chOff x="0" y="0"/>
            <a:chExt cx="2800" cy="2640"/>
          </a:xfrm>
        </p:grpSpPr>
        <p:sp>
          <p:nvSpPr>
            <p:cNvPr id="25619" name="AutoShape 8"/>
            <p:cNvSpPr>
              <a:spLocks/>
            </p:cNvSpPr>
            <p:nvPr/>
          </p:nvSpPr>
          <p:spPr bwMode="auto">
            <a:xfrm rot="2700000">
              <a:off x="511" y="376"/>
              <a:ext cx="1152" cy="208"/>
            </a:xfrm>
            <a:prstGeom prst="rightArrow">
              <a:avLst>
                <a:gd name="adj1" fmla="val 41565"/>
                <a:gd name="adj2" fmla="val 114077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0" y="824"/>
              <a:ext cx="2800" cy="1816"/>
              <a:chOff x="0" y="0"/>
              <a:chExt cx="2800" cy="1816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0" y="416"/>
                <a:ext cx="2800" cy="1400"/>
                <a:chOff x="0" y="0"/>
                <a:chExt cx="2800" cy="1400"/>
              </a:xfrm>
            </p:grpSpPr>
            <p:pic>
              <p:nvPicPr>
                <p:cNvPr id="25623" name="Picture 1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00" cy="1400"/>
                </a:xfrm>
                <a:prstGeom prst="rect">
                  <a:avLst/>
                </a:prstGeom>
                <a:noFill/>
                <a:ln w="12700">
                  <a:solidFill>
                    <a:srgbClr val="020202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5624" name="Picture 12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00" y="0"/>
                  <a:ext cx="1400" cy="1400"/>
                </a:xfrm>
                <a:prstGeom prst="rect">
                  <a:avLst/>
                </a:prstGeom>
                <a:noFill/>
                <a:ln w="12700">
                  <a:solidFill>
                    <a:srgbClr val="020202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25622" name="Rectangle 13"/>
              <p:cNvSpPr>
                <a:spLocks/>
              </p:cNvSpPr>
              <p:nvPr/>
            </p:nvSpPr>
            <p:spPr bwMode="auto">
              <a:xfrm>
                <a:off x="584" y="0"/>
                <a:ext cx="1648" cy="2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8" bIns="0">
                <a:prstTxWarp prst="textNoShape">
                  <a:avLst/>
                </a:prstTxWarp>
              </a:bodyPr>
              <a:lstStyle/>
              <a:p>
                <a:pPr marL="39688" defTabSz="642938"/>
                <a:r>
                  <a:rPr lang="en-US" sz="1700" b="1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3. Generate SAT</a:t>
                </a:r>
              </a:p>
            </p:txBody>
          </p:sp>
        </p:grpSp>
      </p:grpSp>
      <p:sp>
        <p:nvSpPr>
          <p:cNvPr id="25603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 dirty="0">
                <a:effectLst/>
              </a:rPr>
              <a:t>Dynamic Glossy Environmental Reflections </a:t>
            </a:r>
            <a:r>
              <a:rPr lang="en-US" sz="1200" dirty="0" smtClean="0">
                <a:solidFill>
                  <a:schemeClr val="tx1"/>
                </a:solidFill>
                <a:effectLst/>
              </a:rPr>
              <a:t>[Hensley05</a:t>
            </a:r>
            <a:r>
              <a:rPr lang="en-US" sz="1200" dirty="0">
                <a:solidFill>
                  <a:schemeClr val="tx1"/>
                </a:solidFill>
                <a:effectLst/>
              </a:rPr>
              <a:t>]</a:t>
            </a:r>
            <a:endParaRPr lang="en-US" sz="1200" dirty="0">
              <a:solidFill>
                <a:srgbClr val="B2B2B2"/>
              </a:solidFill>
              <a:effectLst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465388" y="1839913"/>
            <a:ext cx="4187825" cy="1955800"/>
            <a:chOff x="0" y="0"/>
            <a:chExt cx="3752" cy="1752"/>
          </a:xfrm>
        </p:grpSpPr>
        <p:sp>
          <p:nvSpPr>
            <p:cNvPr id="25614" name="AutoShape 16"/>
            <p:cNvSpPr>
              <a:spLocks/>
            </p:cNvSpPr>
            <p:nvPr/>
          </p:nvSpPr>
          <p:spPr bwMode="auto">
            <a:xfrm>
              <a:off x="0" y="776"/>
              <a:ext cx="1152" cy="208"/>
            </a:xfrm>
            <a:prstGeom prst="rightArrow">
              <a:avLst>
                <a:gd name="adj1" fmla="val 41565"/>
                <a:gd name="adj2" fmla="val 114077"/>
              </a:avLst>
            </a:prstGeom>
            <a:solidFill>
              <a:srgbClr val="DE2F00">
                <a:alpha val="49803"/>
              </a:srgbClr>
            </a:solidFill>
            <a:ln w="25400">
              <a:solidFill>
                <a:srgbClr val="CA3A17"/>
              </a:solidFill>
              <a:round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1024" y="0"/>
              <a:ext cx="2728" cy="1752"/>
              <a:chOff x="0" y="0"/>
              <a:chExt cx="2728" cy="1752"/>
            </a:xfrm>
          </p:grpSpPr>
          <p:pic>
            <p:nvPicPr>
              <p:cNvPr id="25616" name="Picture 18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68" y="552"/>
                <a:ext cx="1200" cy="1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5617" name="Rectangle 19"/>
              <p:cNvSpPr>
                <a:spLocks/>
              </p:cNvSpPr>
              <p:nvPr/>
            </p:nvSpPr>
            <p:spPr bwMode="auto">
              <a:xfrm>
                <a:off x="0" y="0"/>
                <a:ext cx="2728" cy="5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8" bIns="0">
                <a:prstTxWarp prst="textNoShape">
                  <a:avLst/>
                </a:prstTxWarp>
              </a:bodyPr>
              <a:lstStyle/>
              <a:p>
                <a:pPr marL="39688" defTabSz="642938"/>
                <a:r>
                  <a:rPr lang="en-US" sz="1700" b="1">
                    <a:ea typeface="Arial" pitchFamily="-123" charset="0"/>
                    <a:cs typeface="Arial" pitchFamily="-123" charset="0"/>
                    <a:sym typeface="Arial" pitchFamily="-123" charset="0"/>
                  </a:rPr>
                  <a:t>2. Generate dual paraboloid  map from cubemap</a:t>
                </a:r>
              </a:p>
            </p:txBody>
          </p:sp>
          <p:pic>
            <p:nvPicPr>
              <p:cNvPr id="25618" name="Picture 2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4" y="552"/>
                <a:ext cx="1200" cy="1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633413" y="1571625"/>
            <a:ext cx="2073275" cy="2490788"/>
            <a:chOff x="0" y="0"/>
            <a:chExt cx="1856" cy="2231"/>
          </a:xfrm>
        </p:grpSpPr>
        <p:pic>
          <p:nvPicPr>
            <p:cNvPr id="25612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" y="359"/>
              <a:ext cx="1400" cy="1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613" name="Rectangle 23"/>
            <p:cNvSpPr>
              <a:spLocks/>
            </p:cNvSpPr>
            <p:nvPr/>
          </p:nvSpPr>
          <p:spPr bwMode="auto">
            <a:xfrm>
              <a:off x="0" y="0"/>
              <a:ext cx="1856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700" b="1">
                  <a:ea typeface="Arial" pitchFamily="-123" charset="0"/>
                  <a:cs typeface="Arial" pitchFamily="-123" charset="0"/>
                  <a:sym typeface="Arial" pitchFamily="-123" charset="0"/>
                </a:rPr>
                <a:t>1. Render cubemap</a:t>
              </a:r>
            </a:p>
          </p:txBody>
        </p:sp>
      </p:grpSp>
      <p:sp>
        <p:nvSpPr>
          <p:cNvPr id="37912" name="AutoShape 24"/>
          <p:cNvSpPr>
            <a:spLocks/>
          </p:cNvSpPr>
          <p:nvPr/>
        </p:nvSpPr>
        <p:spPr bwMode="auto">
          <a:xfrm>
            <a:off x="53975" y="1554163"/>
            <a:ext cx="4054475" cy="1482725"/>
          </a:xfrm>
          <a:prstGeom prst="roundRect">
            <a:avLst>
              <a:gd name="adj" fmla="val 25648"/>
            </a:avLst>
          </a:prstGeom>
          <a:solidFill>
            <a:srgbClr val="B31D1C"/>
          </a:solidFill>
          <a:ln w="12700">
            <a:solidFill>
              <a:srgbClr val="8F1715"/>
            </a:solidFill>
            <a:round/>
            <a:headEnd/>
            <a:tailEnd/>
          </a:ln>
        </p:spPr>
        <p:txBody>
          <a:bodyPr lIns="0" tIns="0" rIns="91437" bIns="0" anchor="ctr">
            <a:prstTxWarp prst="textNoShape">
              <a:avLst/>
            </a:prstTxWarp>
          </a:bodyPr>
          <a:lstStyle/>
          <a:p>
            <a:pPr marL="200025" algn="ctr" defTabSz="642938">
              <a:spcBef>
                <a:spcPts val="738"/>
              </a:spcBef>
            </a:pPr>
            <a:r>
              <a:rPr lang="en-US" sz="2500">
                <a:solidFill>
                  <a:srgbClr val="FFFFFF"/>
                </a:solidFill>
                <a:ea typeface="Arial" pitchFamily="-123" charset="0"/>
                <a:cs typeface="Arial" pitchFamily="-123" charset="0"/>
                <a:sym typeface="Arial" pitchFamily="-123" charset="0"/>
              </a:rPr>
              <a:t>Sounds like a lot of work, but is actually quite fast on modern hardware</a:t>
            </a:r>
          </a:p>
        </p:txBody>
      </p:sp>
      <p:sp>
        <p:nvSpPr>
          <p:cNvPr id="37913" name="Rectangle 25"/>
          <p:cNvSpPr>
            <a:spLocks/>
          </p:cNvSpPr>
          <p:nvPr/>
        </p:nvSpPr>
        <p:spPr bwMode="auto">
          <a:xfrm>
            <a:off x="26988" y="1455738"/>
            <a:ext cx="8769350" cy="5099050"/>
          </a:xfrm>
          <a:prstGeom prst="rect">
            <a:avLst/>
          </a:prstGeom>
          <a:solidFill>
            <a:srgbClr val="FFFFFF">
              <a:alpha val="74901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914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9188" y="1427163"/>
            <a:ext cx="6875462" cy="51577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419100" y="4810125"/>
            <a:ext cx="3838575" cy="1760538"/>
            <a:chOff x="0" y="0"/>
            <a:chExt cx="3438" cy="1578"/>
          </a:xfrm>
        </p:grpSpPr>
        <p:sp>
          <p:nvSpPr>
            <p:cNvPr id="25610" name="Line 28"/>
            <p:cNvSpPr>
              <a:spLocks noChangeShapeType="1"/>
            </p:cNvSpPr>
            <p:nvPr/>
          </p:nvSpPr>
          <p:spPr bwMode="auto">
            <a:xfrm flipH="1">
              <a:off x="2778" y="0"/>
              <a:ext cx="660" cy="407"/>
            </a:xfrm>
            <a:prstGeom prst="line">
              <a:avLst/>
            </a:prstGeom>
            <a:noFill/>
            <a:ln w="38100">
              <a:solidFill>
                <a:srgbClr val="8F1715"/>
              </a:solidFill>
              <a:round/>
              <a:headEnd/>
              <a:tailEnd/>
            </a:ln>
          </p:spPr>
          <p:txBody>
            <a:bodyPr lIns="0" tIns="0" rIns="91437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1" name="AutoShape 29"/>
            <p:cNvSpPr>
              <a:spLocks/>
            </p:cNvSpPr>
            <p:nvPr/>
          </p:nvSpPr>
          <p:spPr bwMode="auto">
            <a:xfrm>
              <a:off x="0" y="250"/>
              <a:ext cx="2984" cy="1328"/>
            </a:xfrm>
            <a:prstGeom prst="roundRect">
              <a:avLst>
                <a:gd name="adj" fmla="val 25648"/>
              </a:avLst>
            </a:prstGeom>
            <a:solidFill>
              <a:srgbClr val="B31D1C"/>
            </a:solidFill>
            <a:ln w="12700">
              <a:solidFill>
                <a:srgbClr val="8F1715"/>
              </a:solidFill>
              <a:round/>
              <a:headEnd/>
              <a:tailEnd/>
            </a:ln>
          </p:spPr>
          <p:txBody>
            <a:bodyPr lIns="0" tIns="0" rIns="91437" bIns="0" anchor="ctr">
              <a:prstTxWarp prst="textNoShape">
                <a:avLst/>
              </a:prstTxWarp>
            </a:bodyPr>
            <a:lstStyle/>
            <a:p>
              <a:pPr marL="200025" algn="ctr" defTabSz="642938">
                <a:spcBef>
                  <a:spcPts val="738"/>
                </a:spcBef>
              </a:pPr>
              <a:r>
                <a:rPr lang="en-US" sz="2500">
                  <a:solidFill>
                    <a:srgbClr val="FFFFFF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Vary filter width procedurally or with an additional texture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2" grpId="0" animBg="1" autoUpdateAnimBg="0"/>
      <p:bldP spid="379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Higher-order Summed-Area Tables</a:t>
            </a:r>
          </a:p>
        </p:txBody>
      </p:sp>
      <p:sp>
        <p:nvSpPr>
          <p:cNvPr id="27649" name="Rectangle 2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 rIns="116994"/>
          <a:lstStyle/>
          <a:p>
            <a:pPr marL="39688" indent="0" eaLnBrk="1" hangingPunct="1">
              <a:lnSpc>
                <a:spcPct val="100000"/>
              </a:lnSpc>
            </a:pPr>
            <a:r>
              <a:rPr lang="en-US" sz="2000" dirty="0">
                <a:effectLst/>
                <a:ea typeface="Zapf Dingbats" pitchFamily="-123" charset="2"/>
                <a:cs typeface="Zapf Dingbats" pitchFamily="-123" charset="2"/>
              </a:rPr>
              <a:t>Summed-area table </a:t>
            </a:r>
            <a:r>
              <a:rPr lang="en-US" sz="2000" dirty="0" smtClean="0">
                <a:effectLst/>
                <a:ea typeface="Zapf Dingbats" pitchFamily="-123" charset="2"/>
                <a:cs typeface="Zapf Dingbats" pitchFamily="-123" charset="2"/>
                <a:sym typeface="Symbol"/>
              </a:rPr>
              <a:t></a:t>
            </a:r>
            <a:r>
              <a:rPr lang="en-US" sz="2000" dirty="0" smtClean="0">
                <a:effectLst/>
                <a:ea typeface="Zapf Dingbats" pitchFamily="-123" charset="2"/>
                <a:cs typeface="Zapf Dingbats" pitchFamily="-123" charset="2"/>
              </a:rPr>
              <a:t> </a:t>
            </a:r>
            <a:r>
              <a:rPr lang="en-US" sz="2000" dirty="0">
                <a:effectLst/>
                <a:ea typeface="Zapf Dingbats" pitchFamily="-123" charset="2"/>
                <a:cs typeface="Zapf Dingbats" pitchFamily="-123" charset="2"/>
              </a:rPr>
              <a:t>integral of image</a:t>
            </a:r>
            <a:endParaRPr lang="en-US" sz="2000" dirty="0">
              <a:effectLst/>
            </a:endParaRPr>
          </a:p>
          <a:p>
            <a:pPr marL="39688" indent="0">
              <a:lnSpc>
                <a:spcPct val="100000"/>
              </a:lnSpc>
            </a:pPr>
            <a:r>
              <a:rPr lang="en-US" sz="2000" dirty="0">
                <a:effectLst/>
                <a:ea typeface="Zapf Dingbats" pitchFamily="-123" charset="2"/>
                <a:cs typeface="Zapf Dingbats" pitchFamily="-123" charset="2"/>
              </a:rPr>
              <a:t>Box filter sampling </a:t>
            </a:r>
            <a:r>
              <a:rPr lang="en-US" sz="2000" dirty="0" smtClean="0">
                <a:ea typeface="Zapf Dingbats" pitchFamily="-123" charset="2"/>
                <a:cs typeface="Zapf Dingbats" pitchFamily="-123" charset="2"/>
                <a:sym typeface="Symbol"/>
              </a:rPr>
              <a:t> </a:t>
            </a:r>
            <a:r>
              <a:rPr lang="en-US" sz="2000" dirty="0" smtClean="0">
                <a:effectLst/>
                <a:ea typeface="Zapf Dingbats" pitchFamily="-123" charset="2"/>
                <a:cs typeface="Zapf Dingbats" pitchFamily="-123" charset="2"/>
              </a:rPr>
              <a:t>derivative </a:t>
            </a:r>
            <a:r>
              <a:rPr lang="en-US" sz="2000" dirty="0">
                <a:effectLst/>
                <a:ea typeface="Zapf Dingbats" pitchFamily="-123" charset="2"/>
                <a:cs typeface="Zapf Dingbats" pitchFamily="-123" charset="2"/>
              </a:rPr>
              <a:t>of filter kernel </a:t>
            </a:r>
            <a:endParaRPr lang="en-US" sz="2000" dirty="0">
              <a:effectLst/>
            </a:endParaRPr>
          </a:p>
          <a:p>
            <a:pPr marL="496888" lvl="1" indent="0" eaLnBrk="1" hangingPunct="1">
              <a:lnSpc>
                <a:spcPct val="100000"/>
              </a:lnSpc>
              <a:buClrTx/>
            </a:pPr>
            <a:endParaRPr lang="en-US" sz="2000" dirty="0">
              <a:effectLst/>
            </a:endParaRPr>
          </a:p>
          <a:p>
            <a:pPr marL="496888" lvl="1" indent="0" eaLnBrk="1" hangingPunct="1">
              <a:lnSpc>
                <a:spcPct val="100000"/>
              </a:lnSpc>
              <a:buClrTx/>
            </a:pPr>
            <a:endParaRPr lang="en-US" sz="2000" dirty="0">
              <a:effectLst/>
            </a:endParaRPr>
          </a:p>
          <a:p>
            <a:pPr marL="496888" lvl="1" indent="0" eaLnBrk="1" hangingPunct="1">
              <a:lnSpc>
                <a:spcPct val="100000"/>
              </a:lnSpc>
              <a:buClrTx/>
            </a:pPr>
            <a:endParaRPr lang="en-US" sz="2000" dirty="0">
              <a:effectLst/>
            </a:endParaRPr>
          </a:p>
          <a:p>
            <a:pPr marL="39688" indent="0" eaLnBrk="1" hangingPunct="1">
              <a:lnSpc>
                <a:spcPct val="100000"/>
              </a:lnSpc>
            </a:pPr>
            <a:r>
              <a:rPr lang="en-US" sz="2000" dirty="0">
                <a:effectLst/>
              </a:rPr>
              <a:t>Summed-area tables extend to higher-order filters</a:t>
            </a:r>
          </a:p>
          <a:p>
            <a:pPr marL="39688" indent="0" eaLnBrk="1" hangingPunct="1">
              <a:lnSpc>
                <a:spcPct val="100000"/>
              </a:lnSpc>
            </a:pPr>
            <a:endParaRPr lang="en-US" sz="2000" dirty="0">
              <a:effectLst/>
            </a:endParaRPr>
          </a:p>
          <a:p>
            <a:pPr marL="39688" indent="0" eaLnBrk="1" hangingPunct="1">
              <a:lnSpc>
                <a:spcPct val="100000"/>
              </a:lnSpc>
            </a:pPr>
            <a:endParaRPr lang="en-US" sz="2000" dirty="0">
              <a:effectLst/>
            </a:endParaRPr>
          </a:p>
          <a:p>
            <a:pPr marL="39688" indent="0" eaLnBrk="1" hangingPunct="1">
              <a:lnSpc>
                <a:spcPct val="100000"/>
              </a:lnSpc>
            </a:pPr>
            <a:r>
              <a:rPr lang="en-US" sz="2000" dirty="0">
                <a:effectLst/>
              </a:rPr>
              <a:t>Precision becomes a problem</a:t>
            </a:r>
          </a:p>
          <a:p>
            <a:pPr marL="496888" lvl="1" indent="0" eaLnBrk="1" hangingPunct="1">
              <a:lnSpc>
                <a:spcPct val="100000"/>
              </a:lnSpc>
              <a:buClrTx/>
            </a:pPr>
            <a:r>
              <a:rPr lang="en-US" sz="2000" dirty="0">
                <a:effectLst/>
              </a:rPr>
              <a:t>Larger filters average error out</a:t>
            </a:r>
          </a:p>
        </p:txBody>
      </p:sp>
      <p:sp>
        <p:nvSpPr>
          <p:cNvPr id="27651" name="Rectangle 4"/>
          <p:cNvSpPr>
            <a:spLocks/>
          </p:cNvSpPr>
          <p:nvPr/>
        </p:nvSpPr>
        <p:spPr bwMode="auto">
          <a:xfrm>
            <a:off x="3571875" y="3384550"/>
            <a:ext cx="160909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b="1" dirty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 ⊗ g = 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Symbol"/>
              </a:rPr>
              <a:t>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 </a:t>
            </a:r>
            <a:r>
              <a:rPr lang="en-US" b="1" dirty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⊗ 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∫g</a:t>
            </a:r>
            <a:endParaRPr lang="en-US" b="1" dirty="0">
              <a:ea typeface="Apple Symbols" pitchFamily="-123" charset="2"/>
              <a:cs typeface="Apple Symbols" pitchFamily="-123" charset="2"/>
              <a:sym typeface="Arial" pitchFamily="-123" charset="0"/>
            </a:endParaRPr>
          </a:p>
        </p:txBody>
      </p:sp>
      <p:sp>
        <p:nvSpPr>
          <p:cNvPr id="27652" name="Rectangle 5"/>
          <p:cNvSpPr>
            <a:spLocks/>
          </p:cNvSpPr>
          <p:nvPr/>
        </p:nvSpPr>
        <p:spPr bwMode="auto">
          <a:xfrm>
            <a:off x="3482975" y="4340225"/>
            <a:ext cx="179343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b="1" dirty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 ⊗ g = 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Symbol"/>
              </a:rPr>
              <a:t>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 ⊗ ∫∫g</a:t>
            </a:r>
            <a:endParaRPr lang="en-US" b="1" dirty="0">
              <a:ea typeface="Apple Symbols" pitchFamily="-123" charset="2"/>
              <a:cs typeface="Apple Symbols" pitchFamily="-123" charset="2"/>
              <a:sym typeface="Arial" pitchFamily="-123" charset="0"/>
            </a:endParaRPr>
          </a:p>
        </p:txBody>
      </p:sp>
      <p:sp>
        <p:nvSpPr>
          <p:cNvPr id="27653" name="Rectangle 6"/>
          <p:cNvSpPr>
            <a:spLocks/>
          </p:cNvSpPr>
          <p:nvPr/>
        </p:nvSpPr>
        <p:spPr bwMode="auto">
          <a:xfrm>
            <a:off x="3482975" y="4751388"/>
            <a:ext cx="167321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b="1" dirty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 ⊗ g = 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f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Symbol"/>
              </a:rPr>
              <a:t> </a:t>
            </a:r>
            <a:r>
              <a:rPr lang="en-US" b="1" dirty="0" smtClean="0">
                <a:ea typeface="Apple Symbols" pitchFamily="-123" charset="2"/>
                <a:cs typeface="Apple Symbols" pitchFamily="-123" charset="2"/>
                <a:sym typeface="Arial" pitchFamily="-123" charset="0"/>
              </a:rPr>
              <a:t> ⊗ ∫g</a:t>
            </a:r>
            <a:endParaRPr lang="en-US" b="1" dirty="0">
              <a:ea typeface="Apple Symbols" pitchFamily="-123" charset="2"/>
              <a:cs typeface="Apple Symbols" pitchFamily="-123" charset="2"/>
              <a:sym typeface="Arial" pitchFamily="-123" charset="0"/>
            </a:endParaRPr>
          </a:p>
        </p:txBody>
      </p:sp>
      <p:sp>
        <p:nvSpPr>
          <p:cNvPr id="27654" name="Rectangle 7"/>
          <p:cNvSpPr>
            <a:spLocks/>
          </p:cNvSpPr>
          <p:nvPr/>
        </p:nvSpPr>
        <p:spPr bwMode="auto">
          <a:xfrm>
            <a:off x="4859017" y="4627348"/>
            <a:ext cx="158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000" b="1" dirty="0">
                <a:ea typeface="Arial" pitchFamily="-123" charset="0"/>
                <a:cs typeface="Arial" pitchFamily="-123" charset="0"/>
                <a:sym typeface="Arial" pitchFamily="-123" charset="0"/>
              </a:rPr>
              <a:t>n</a:t>
            </a:r>
          </a:p>
        </p:txBody>
      </p:sp>
      <p:sp>
        <p:nvSpPr>
          <p:cNvPr id="27655" name="Rectangle 8"/>
          <p:cNvSpPr>
            <a:spLocks/>
          </p:cNvSpPr>
          <p:nvPr/>
        </p:nvSpPr>
        <p:spPr bwMode="auto">
          <a:xfrm>
            <a:off x="4440344" y="4748848"/>
            <a:ext cx="15875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000" b="1" dirty="0">
                <a:ea typeface="Arial" pitchFamily="-123" charset="0"/>
                <a:cs typeface="Arial" pitchFamily="-123" charset="0"/>
                <a:sym typeface="Arial" pitchFamily="-123" charset="0"/>
              </a:rPr>
              <a:t>n</a:t>
            </a:r>
          </a:p>
        </p:txBody>
      </p:sp>
      <p:sp>
        <p:nvSpPr>
          <p:cNvPr id="27656" name="Rectangle 9"/>
          <p:cNvSpPr>
            <a:spLocks/>
          </p:cNvSpPr>
          <p:nvPr/>
        </p:nvSpPr>
        <p:spPr bwMode="auto">
          <a:xfrm>
            <a:off x="7259638" y="3983038"/>
            <a:ext cx="1017587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300" dirty="0">
                <a:ea typeface="Arial" pitchFamily="-123" charset="0"/>
                <a:cs typeface="Arial" pitchFamily="-123" charset="0"/>
                <a:sym typeface="Arial" pitchFamily="-123" charset="0"/>
              </a:rPr>
              <a:t>[Heckbert86]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062163" y="2705100"/>
            <a:ext cx="2108200" cy="474663"/>
            <a:chOff x="0" y="0"/>
            <a:chExt cx="1888" cy="424"/>
          </a:xfrm>
        </p:grpSpPr>
        <p:sp>
          <p:nvSpPr>
            <p:cNvPr id="27663" name="Line 11"/>
            <p:cNvSpPr>
              <a:spLocks noChangeShapeType="1"/>
            </p:cNvSpPr>
            <p:nvPr/>
          </p:nvSpPr>
          <p:spPr bwMode="auto">
            <a:xfrm>
              <a:off x="8" y="416"/>
              <a:ext cx="1864" cy="0"/>
            </a:xfrm>
            <a:prstGeom prst="line">
              <a:avLst/>
            </a:prstGeom>
            <a:noFill/>
            <a:ln w="25400">
              <a:solidFill>
                <a:srgbClr val="7B7B7B"/>
              </a:solidFill>
              <a:prstDash val="dash"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0" y="0"/>
              <a:ext cx="1888" cy="424"/>
              <a:chOff x="0" y="0"/>
              <a:chExt cx="1888" cy="424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0" y="184"/>
                <a:ext cx="1888" cy="240"/>
                <a:chOff x="0" y="0"/>
                <a:chExt cx="1888" cy="240"/>
              </a:xfrm>
            </p:grpSpPr>
            <p:sp>
              <p:nvSpPr>
                <p:cNvPr id="27667" name="Line 14"/>
                <p:cNvSpPr>
                  <a:spLocks noChangeShapeType="1"/>
                </p:cNvSpPr>
                <p:nvPr/>
              </p:nvSpPr>
              <p:spPr bwMode="auto">
                <a:xfrm>
                  <a:off x="0" y="232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68" name="Line 15"/>
                <p:cNvSpPr>
                  <a:spLocks noChangeShapeType="1"/>
                </p:cNvSpPr>
                <p:nvPr/>
              </p:nvSpPr>
              <p:spPr bwMode="auto">
                <a:xfrm>
                  <a:off x="1248" y="232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69" name="Line 16"/>
                <p:cNvSpPr>
                  <a:spLocks noChangeShapeType="1"/>
                </p:cNvSpPr>
                <p:nvPr/>
              </p:nvSpPr>
              <p:spPr bwMode="auto">
                <a:xfrm>
                  <a:off x="624" y="0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0" name="Line 1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32" y="0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1" name="Line 1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56" y="0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666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952" y="0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7B7B7B"/>
                </a:solidFill>
                <a:prstDash val="dash"/>
                <a:round/>
                <a:headEnd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633913" y="2697163"/>
            <a:ext cx="2081212" cy="696912"/>
            <a:chOff x="0" y="0"/>
            <a:chExt cx="1864" cy="624"/>
          </a:xfrm>
        </p:grpSpPr>
        <p:sp>
          <p:nvSpPr>
            <p:cNvPr id="27659" name="Line 21"/>
            <p:cNvSpPr>
              <a:spLocks noChangeShapeType="1"/>
            </p:cNvSpPr>
            <p:nvPr/>
          </p:nvSpPr>
          <p:spPr bwMode="auto">
            <a:xfrm>
              <a:off x="0" y="416"/>
              <a:ext cx="1864" cy="0"/>
            </a:xfrm>
            <a:prstGeom prst="line">
              <a:avLst/>
            </a:prstGeom>
            <a:noFill/>
            <a:ln w="25400">
              <a:solidFill>
                <a:srgbClr val="7B7B7B"/>
              </a:solidFill>
              <a:prstDash val="dash"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0" name="Line 22"/>
            <p:cNvSpPr>
              <a:spLocks noChangeShapeType="1"/>
            </p:cNvSpPr>
            <p:nvPr/>
          </p:nvSpPr>
          <p:spPr bwMode="auto">
            <a:xfrm rot="10800000" flipH="1">
              <a:off x="624" y="199"/>
              <a:ext cx="0" cy="2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stealth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1" name="Line 23"/>
            <p:cNvSpPr>
              <a:spLocks noChangeShapeType="1"/>
            </p:cNvSpPr>
            <p:nvPr/>
          </p:nvSpPr>
          <p:spPr bwMode="auto">
            <a:xfrm rot="10800000" flipH="1">
              <a:off x="1248" y="404"/>
              <a:ext cx="0" cy="2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oval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Line 24"/>
            <p:cNvSpPr>
              <a:spLocks noChangeShapeType="1"/>
            </p:cNvSpPr>
            <p:nvPr/>
          </p:nvSpPr>
          <p:spPr bwMode="auto">
            <a:xfrm rot="10800000" flipH="1">
              <a:off x="944" y="0"/>
              <a:ext cx="0" cy="408"/>
            </a:xfrm>
            <a:prstGeom prst="line">
              <a:avLst/>
            </a:prstGeom>
            <a:noFill/>
            <a:ln w="25400">
              <a:solidFill>
                <a:srgbClr val="7B7B7B"/>
              </a:solidFill>
              <a:prstDash val="dash"/>
              <a:round/>
              <a:headEnd/>
              <a:tailEnd type="stealth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Filtering HDR images</a:t>
            </a: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482725"/>
            <a:ext cx="1911350" cy="19113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2295525"/>
            <a:ext cx="1911350" cy="190976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928938"/>
            <a:ext cx="1909763" cy="19113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6900" y="3652838"/>
            <a:ext cx="1911350" cy="1909762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9702" name="Rectangle 7"/>
          <p:cNvSpPr>
            <a:spLocks/>
          </p:cNvSpPr>
          <p:nvPr/>
        </p:nvSpPr>
        <p:spPr bwMode="auto">
          <a:xfrm>
            <a:off x="911225" y="3465513"/>
            <a:ext cx="612775" cy="19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original</a:t>
            </a:r>
          </a:p>
        </p:txBody>
      </p:sp>
      <p:sp>
        <p:nvSpPr>
          <p:cNvPr id="29703" name="Rectangle 8"/>
          <p:cNvSpPr>
            <a:spLocks/>
          </p:cNvSpPr>
          <p:nvPr/>
        </p:nvSpPr>
        <p:spPr bwMode="auto">
          <a:xfrm>
            <a:off x="142875" y="5813425"/>
            <a:ext cx="2446338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000">
                <a:ea typeface="Arial" pitchFamily="-123" charset="0"/>
                <a:cs typeface="Arial" pitchFamily="-123" charset="0"/>
                <a:sym typeface="Arial" pitchFamily="-123" charset="0"/>
              </a:rPr>
              <a:t>Lightprobe data courtesy of Paul Debevec</a:t>
            </a:r>
          </a:p>
        </p:txBody>
      </p:sp>
      <p:sp>
        <p:nvSpPr>
          <p:cNvPr id="29704" name="Rectangle 9"/>
          <p:cNvSpPr>
            <a:spLocks/>
          </p:cNvSpPr>
          <p:nvPr/>
        </p:nvSpPr>
        <p:spPr bwMode="auto">
          <a:xfrm>
            <a:off x="3046413" y="4251325"/>
            <a:ext cx="814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first-order</a:t>
            </a:r>
          </a:p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(box filter)</a:t>
            </a:r>
          </a:p>
        </p:txBody>
      </p:sp>
      <p:sp>
        <p:nvSpPr>
          <p:cNvPr id="29705" name="Rectangle 10"/>
          <p:cNvSpPr>
            <a:spLocks/>
          </p:cNvSpPr>
          <p:nvPr/>
        </p:nvSpPr>
        <p:spPr bwMode="auto">
          <a:xfrm>
            <a:off x="5149850" y="4875213"/>
            <a:ext cx="1054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second-order</a:t>
            </a:r>
          </a:p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(bartlet filter)</a:t>
            </a:r>
          </a:p>
        </p:txBody>
      </p:sp>
      <p:sp>
        <p:nvSpPr>
          <p:cNvPr id="29706" name="Rectangle 11"/>
          <p:cNvSpPr>
            <a:spLocks/>
          </p:cNvSpPr>
          <p:nvPr/>
        </p:nvSpPr>
        <p:spPr bwMode="auto">
          <a:xfrm>
            <a:off x="7354888" y="5562600"/>
            <a:ext cx="10906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third-order</a:t>
            </a:r>
          </a:p>
          <a:p>
            <a:pPr marL="39688" algn="ctr" defTabSz="642938"/>
            <a:r>
              <a:rPr lang="en-US" sz="1300">
                <a:ea typeface="Arial" pitchFamily="-123" charset="0"/>
                <a:cs typeface="Arial" pitchFamily="-123" charset="0"/>
                <a:sym typeface="Arial" pitchFamily="-123" charset="0"/>
              </a:rPr>
              <a:t>(quadric filter)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401888" y="1704975"/>
            <a:ext cx="2108200" cy="474663"/>
            <a:chOff x="0" y="0"/>
            <a:chExt cx="1888" cy="424"/>
          </a:xfrm>
        </p:grpSpPr>
        <p:sp>
          <p:nvSpPr>
            <p:cNvPr id="29725" name="Line 13"/>
            <p:cNvSpPr>
              <a:spLocks noChangeShapeType="1"/>
            </p:cNvSpPr>
            <p:nvPr/>
          </p:nvSpPr>
          <p:spPr bwMode="auto">
            <a:xfrm>
              <a:off x="8" y="416"/>
              <a:ext cx="1864" cy="0"/>
            </a:xfrm>
            <a:prstGeom prst="line">
              <a:avLst/>
            </a:prstGeom>
            <a:noFill/>
            <a:ln w="25400">
              <a:solidFill>
                <a:srgbClr val="7B7B7B"/>
              </a:solidFill>
              <a:prstDash val="dash"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0" y="0"/>
              <a:ext cx="1888" cy="424"/>
              <a:chOff x="0" y="0"/>
              <a:chExt cx="1888" cy="424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0" y="184"/>
                <a:ext cx="1888" cy="240"/>
                <a:chOff x="0" y="0"/>
                <a:chExt cx="1888" cy="240"/>
              </a:xfrm>
            </p:grpSpPr>
            <p:sp>
              <p:nvSpPr>
                <p:cNvPr id="29729" name="Line 16"/>
                <p:cNvSpPr>
                  <a:spLocks noChangeShapeType="1"/>
                </p:cNvSpPr>
                <p:nvPr/>
              </p:nvSpPr>
              <p:spPr bwMode="auto">
                <a:xfrm>
                  <a:off x="0" y="232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30" name="Line 17"/>
                <p:cNvSpPr>
                  <a:spLocks noChangeShapeType="1"/>
                </p:cNvSpPr>
                <p:nvPr/>
              </p:nvSpPr>
              <p:spPr bwMode="auto">
                <a:xfrm>
                  <a:off x="1248" y="232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31" name="Line 18"/>
                <p:cNvSpPr>
                  <a:spLocks noChangeShapeType="1"/>
                </p:cNvSpPr>
                <p:nvPr/>
              </p:nvSpPr>
              <p:spPr bwMode="auto">
                <a:xfrm>
                  <a:off x="624" y="0"/>
                  <a:ext cx="6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32" name="Line 1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32" y="0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33" name="Line 2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256" y="0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728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952" y="0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7B7B7B"/>
                </a:solidFill>
                <a:prstDash val="dash"/>
                <a:round/>
                <a:headEnd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708" name="Line 22"/>
          <p:cNvSpPr>
            <a:spLocks noChangeShapeType="1"/>
          </p:cNvSpPr>
          <p:nvPr/>
        </p:nvSpPr>
        <p:spPr bwMode="auto">
          <a:xfrm>
            <a:off x="4633913" y="2768600"/>
            <a:ext cx="2081212" cy="0"/>
          </a:xfrm>
          <a:prstGeom prst="line">
            <a:avLst/>
          </a:prstGeom>
          <a:noFill/>
          <a:ln w="25400">
            <a:solidFill>
              <a:srgbClr val="7B7B7B"/>
            </a:solidFill>
            <a:prstDash val="dash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>
            <a:off x="4625975" y="2768600"/>
            <a:ext cx="714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0" name="Line 24"/>
          <p:cNvSpPr>
            <a:spLocks noChangeShapeType="1"/>
          </p:cNvSpPr>
          <p:nvPr/>
        </p:nvSpPr>
        <p:spPr bwMode="auto">
          <a:xfrm>
            <a:off x="6018213" y="2768600"/>
            <a:ext cx="714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1" name="Line 25"/>
          <p:cNvSpPr>
            <a:spLocks noChangeShapeType="1"/>
          </p:cNvSpPr>
          <p:nvPr/>
        </p:nvSpPr>
        <p:spPr bwMode="auto">
          <a:xfrm rot="10800000" flipH="1">
            <a:off x="5330825" y="2517775"/>
            <a:ext cx="357188" cy="258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2" name="Line 26"/>
          <p:cNvSpPr>
            <a:spLocks noChangeShapeType="1"/>
          </p:cNvSpPr>
          <p:nvPr/>
        </p:nvSpPr>
        <p:spPr bwMode="auto">
          <a:xfrm rot="10800000">
            <a:off x="5680075" y="2509838"/>
            <a:ext cx="347663" cy="266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3" name="Line 27"/>
          <p:cNvSpPr>
            <a:spLocks noChangeShapeType="1"/>
          </p:cNvSpPr>
          <p:nvPr/>
        </p:nvSpPr>
        <p:spPr bwMode="auto">
          <a:xfrm rot="10800000" flipH="1">
            <a:off x="5688013" y="2303463"/>
            <a:ext cx="0" cy="455612"/>
          </a:xfrm>
          <a:prstGeom prst="line">
            <a:avLst/>
          </a:prstGeom>
          <a:noFill/>
          <a:ln w="25400">
            <a:solidFill>
              <a:srgbClr val="7B7B7B"/>
            </a:solidFill>
            <a:prstDash val="dash"/>
            <a:round/>
            <a:headEnd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4" name="Line 28"/>
          <p:cNvSpPr>
            <a:spLocks noChangeShapeType="1"/>
          </p:cNvSpPr>
          <p:nvPr/>
        </p:nvSpPr>
        <p:spPr bwMode="auto">
          <a:xfrm>
            <a:off x="6858000" y="3473450"/>
            <a:ext cx="2081213" cy="0"/>
          </a:xfrm>
          <a:prstGeom prst="line">
            <a:avLst/>
          </a:prstGeom>
          <a:noFill/>
          <a:ln w="25400">
            <a:solidFill>
              <a:srgbClr val="7B7B7B"/>
            </a:solidFill>
            <a:prstDash val="dash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5" name="Line 29"/>
          <p:cNvSpPr>
            <a:spLocks noChangeShapeType="1"/>
          </p:cNvSpPr>
          <p:nvPr/>
        </p:nvSpPr>
        <p:spPr bwMode="auto">
          <a:xfrm>
            <a:off x="6848475" y="3473450"/>
            <a:ext cx="714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6" name="Line 30"/>
          <p:cNvSpPr>
            <a:spLocks noChangeShapeType="1"/>
          </p:cNvSpPr>
          <p:nvPr/>
        </p:nvSpPr>
        <p:spPr bwMode="auto">
          <a:xfrm>
            <a:off x="8242300" y="3473450"/>
            <a:ext cx="714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7" name="Line 31"/>
          <p:cNvSpPr>
            <a:spLocks noChangeShapeType="1"/>
          </p:cNvSpPr>
          <p:nvPr/>
        </p:nvSpPr>
        <p:spPr bwMode="auto">
          <a:xfrm rot="10800000" flipH="1">
            <a:off x="7912100" y="3009900"/>
            <a:ext cx="0" cy="455613"/>
          </a:xfrm>
          <a:prstGeom prst="line">
            <a:avLst/>
          </a:prstGeom>
          <a:noFill/>
          <a:ln w="25400">
            <a:solidFill>
              <a:srgbClr val="7B7B7B"/>
            </a:solidFill>
            <a:prstDash val="dash"/>
            <a:round/>
            <a:headEnd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18" name="Freeform 32"/>
          <p:cNvSpPr>
            <a:spLocks/>
          </p:cNvSpPr>
          <p:nvPr/>
        </p:nvSpPr>
        <p:spPr bwMode="auto">
          <a:xfrm>
            <a:off x="7483475" y="3205163"/>
            <a:ext cx="857250" cy="269875"/>
          </a:xfrm>
          <a:custGeom>
            <a:avLst/>
            <a:gdLst>
              <a:gd name="T0" fmla="*/ 0 w 21600"/>
              <a:gd name="T1" fmla="*/ 20993 h 21134"/>
              <a:gd name="T2" fmla="*/ 2250 w 21600"/>
              <a:gd name="T3" fmla="*/ 20293 h 21134"/>
              <a:gd name="T4" fmla="*/ 10575 w 21600"/>
              <a:gd name="T5" fmla="*/ 0 h 21134"/>
              <a:gd name="T6" fmla="*/ 19125 w 21600"/>
              <a:gd name="T7" fmla="*/ 20293 h 21134"/>
              <a:gd name="T8" fmla="*/ 21600 w 21600"/>
              <a:gd name="T9" fmla="*/ 20993 h 21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134"/>
              <a:gd name="T17" fmla="*/ 21600 w 21600"/>
              <a:gd name="T18" fmla="*/ 21134 h 211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134">
                <a:moveTo>
                  <a:pt x="0" y="20993"/>
                </a:moveTo>
                <a:cubicBezTo>
                  <a:pt x="0" y="20993"/>
                  <a:pt x="1612" y="21518"/>
                  <a:pt x="2250" y="20293"/>
                </a:cubicBezTo>
                <a:cubicBezTo>
                  <a:pt x="5251" y="14535"/>
                  <a:pt x="6990" y="0"/>
                  <a:pt x="10575" y="0"/>
                </a:cubicBezTo>
                <a:cubicBezTo>
                  <a:pt x="14160" y="0"/>
                  <a:pt x="16040" y="14614"/>
                  <a:pt x="19125" y="20293"/>
                </a:cubicBezTo>
                <a:cubicBezTo>
                  <a:pt x="19835" y="21600"/>
                  <a:pt x="21600" y="20993"/>
                  <a:pt x="21600" y="20993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062663" y="1965325"/>
            <a:ext cx="2519362" cy="1651000"/>
            <a:chOff x="0" y="0"/>
            <a:chExt cx="2256" cy="1480"/>
          </a:xfrm>
        </p:grpSpPr>
        <p:sp>
          <p:nvSpPr>
            <p:cNvPr id="45090" name="Line 34"/>
            <p:cNvSpPr>
              <a:spLocks noChangeShapeType="1"/>
            </p:cNvSpPr>
            <p:nvPr/>
          </p:nvSpPr>
          <p:spPr bwMode="auto">
            <a:xfrm rot="10800000">
              <a:off x="1903" y="504"/>
              <a:ext cx="353" cy="976"/>
            </a:xfrm>
            <a:prstGeom prst="line">
              <a:avLst/>
            </a:prstGeom>
            <a:noFill/>
            <a:ln w="50800">
              <a:solidFill>
                <a:srgbClr val="8F1715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91" name="AutoShape 35"/>
            <p:cNvSpPr>
              <a:spLocks/>
            </p:cNvSpPr>
            <p:nvPr/>
          </p:nvSpPr>
          <p:spPr bwMode="auto">
            <a:xfrm>
              <a:off x="0" y="0"/>
              <a:ext cx="2040" cy="552"/>
            </a:xfrm>
            <a:prstGeom prst="roundRect">
              <a:avLst>
                <a:gd name="adj" fmla="val 21736"/>
              </a:avLst>
            </a:prstGeom>
            <a:solidFill>
              <a:srgbClr val="B31D1C"/>
            </a:solidFill>
            <a:ln w="12700">
              <a:solidFill>
                <a:srgbClr val="8F1715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 marL="39688" algn="ctr" defTabSz="642938">
                <a:defRPr/>
              </a:pPr>
              <a:r>
                <a:rPr lang="en-US" sz="2400" dirty="0">
                  <a:solidFill>
                    <a:srgbClr val="FFFFFF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Precision error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42875" y="3160713"/>
            <a:ext cx="4062413" cy="2322512"/>
            <a:chOff x="0" y="0"/>
            <a:chExt cx="3640" cy="2080"/>
          </a:xfrm>
        </p:grpSpPr>
        <p:sp>
          <p:nvSpPr>
            <p:cNvPr id="45093" name="Line 37"/>
            <p:cNvSpPr>
              <a:spLocks noChangeShapeType="1"/>
            </p:cNvSpPr>
            <p:nvPr/>
          </p:nvSpPr>
          <p:spPr bwMode="auto">
            <a:xfrm flipH="1">
              <a:off x="2393" y="0"/>
              <a:ext cx="511" cy="1848"/>
            </a:xfrm>
            <a:prstGeom prst="line">
              <a:avLst/>
            </a:prstGeom>
            <a:noFill/>
            <a:ln w="50800">
              <a:solidFill>
                <a:srgbClr val="8F1715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94" name="AutoShape 38"/>
            <p:cNvSpPr>
              <a:spLocks/>
            </p:cNvSpPr>
            <p:nvPr/>
          </p:nvSpPr>
          <p:spPr bwMode="auto">
            <a:xfrm>
              <a:off x="0" y="1528"/>
              <a:ext cx="3640" cy="552"/>
            </a:xfrm>
            <a:prstGeom prst="roundRect">
              <a:avLst>
                <a:gd name="adj" fmla="val 21736"/>
              </a:avLst>
            </a:prstGeom>
            <a:solidFill>
              <a:srgbClr val="B31D1C"/>
            </a:solidFill>
            <a:ln w="12700">
              <a:solidFill>
                <a:srgbClr val="8F1715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 marL="39688" algn="ctr" defTabSz="642938">
                <a:defRPr/>
              </a:pPr>
              <a:r>
                <a:rPr lang="en-US" sz="2400" dirty="0">
                  <a:solidFill>
                    <a:srgbClr val="FFFFFF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HDR data “blows out” filter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40350" y="3613150"/>
            <a:ext cx="3000375" cy="1878013"/>
            <a:chOff x="0" y="0"/>
            <a:chExt cx="2688" cy="1681"/>
          </a:xfrm>
        </p:grpSpPr>
        <p:pic>
          <p:nvPicPr>
            <p:cNvPr id="3175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688" cy="1681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31760" name="Rectangle 4"/>
            <p:cNvSpPr>
              <a:spLocks/>
            </p:cNvSpPr>
            <p:nvPr/>
          </p:nvSpPr>
          <p:spPr bwMode="auto">
            <a:xfrm>
              <a:off x="1552" y="186"/>
              <a:ext cx="139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14125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rial" pitchFamily="-123" charset="0"/>
                  <a:cs typeface="Arial" pitchFamily="-123" charset="0"/>
                  <a:sym typeface="Arial" pitchFamily="-123" charset="0"/>
                </a:rPr>
                <a:t>n</a:t>
              </a:r>
            </a:p>
          </p:txBody>
        </p:sp>
        <p:sp>
          <p:nvSpPr>
            <p:cNvPr id="31761" name="Rectangle 5"/>
            <p:cNvSpPr>
              <a:spLocks/>
            </p:cNvSpPr>
            <p:nvPr/>
          </p:nvSpPr>
          <p:spPr bwMode="auto">
            <a:xfrm>
              <a:off x="496" y="618"/>
              <a:ext cx="106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14125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rial" pitchFamily="-123" charset="0"/>
                  <a:cs typeface="Arial" pitchFamily="-123" charset="0"/>
                  <a:sym typeface="Arial" pitchFamily="-123" charset="0"/>
                </a:rPr>
                <a:t>r</a:t>
              </a:r>
            </a:p>
          </p:txBody>
        </p:sp>
        <p:sp>
          <p:nvSpPr>
            <p:cNvPr id="31762" name="Rectangle 6"/>
            <p:cNvSpPr>
              <a:spLocks/>
            </p:cNvSpPr>
            <p:nvPr/>
          </p:nvSpPr>
          <p:spPr bwMode="auto">
            <a:xfrm>
              <a:off x="1552" y="90"/>
              <a:ext cx="136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14125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pple Symbols" pitchFamily="-123" charset="2"/>
                  <a:cs typeface="Apple Symbols" pitchFamily="-123" charset="2"/>
                  <a:sym typeface="Arial" pitchFamily="-123" charset="0"/>
                </a:rPr>
                <a:t>∧</a:t>
              </a:r>
            </a:p>
          </p:txBody>
        </p:sp>
        <p:sp>
          <p:nvSpPr>
            <p:cNvPr id="31763" name="Rectangle 7"/>
            <p:cNvSpPr>
              <a:spLocks/>
            </p:cNvSpPr>
            <p:nvPr/>
          </p:nvSpPr>
          <p:spPr bwMode="auto">
            <a:xfrm>
              <a:off x="488" y="497"/>
              <a:ext cx="136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14125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pple Symbols" pitchFamily="-123" charset="2"/>
                  <a:cs typeface="Apple Symbols" pitchFamily="-123" charset="2"/>
                  <a:sym typeface="Arial" pitchFamily="-123" charset="0"/>
                </a:rPr>
                <a:t>∧</a:t>
              </a:r>
            </a:p>
          </p:txBody>
        </p:sp>
      </p:grpSp>
      <p:sp>
        <p:nvSpPr>
          <p:cNvPr id="31746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Approximating BRDFs</a:t>
            </a:r>
          </a:p>
        </p:txBody>
      </p:sp>
      <p:sp>
        <p:nvSpPr>
          <p:cNvPr id="31747" name="Rectangle 9"/>
          <p:cNvSpPr>
            <a:spLocks noGrp="1" noChangeArrowheads="1"/>
          </p:cNvSpPr>
          <p:nvPr>
            <p:ph sz="quarter" idx="10"/>
          </p:nvPr>
        </p:nvSpPr>
        <p:spPr>
          <a:xfrm>
            <a:off x="457200" y="1600200"/>
            <a:ext cx="4840941" cy="4526280"/>
          </a:xfrm>
          <a:noFill/>
        </p:spPr>
        <p:txBody>
          <a:bodyPr rIns="116994" anchor="ctr"/>
          <a:lstStyle/>
          <a:p>
            <a:pPr marL="39688" indent="0" eaLnBrk="1" hangingPunct="1">
              <a:lnSpc>
                <a:spcPct val="100000"/>
              </a:lnSpc>
            </a:pPr>
            <a:r>
              <a:rPr lang="en-US" dirty="0">
                <a:effectLst/>
              </a:rPr>
              <a:t>Average several SAT samples to approximate smoother filter kernels</a:t>
            </a:r>
          </a:p>
          <a:p>
            <a:pPr marL="39688" indent="0" eaLnBrk="1" hangingPunct="1">
              <a:lnSpc>
                <a:spcPct val="100000"/>
              </a:lnSpc>
            </a:pPr>
            <a:r>
              <a:rPr lang="en-US" dirty="0">
                <a:effectLst/>
              </a:rPr>
              <a:t>Approximate a </a:t>
            </a:r>
            <a:r>
              <a:rPr lang="en-US" dirty="0" err="1">
                <a:effectLst/>
              </a:rPr>
              <a:t>Phong</a:t>
            </a:r>
            <a:r>
              <a:rPr lang="en-US" dirty="0">
                <a:effectLst/>
              </a:rPr>
              <a:t> BRDF by combining samples from the normal direction and the reflection direction</a:t>
            </a:r>
          </a:p>
          <a:p>
            <a:pPr marL="39688" indent="0" eaLnBrk="1" hangingPunct="1">
              <a:lnSpc>
                <a:spcPct val="100000"/>
              </a:lnSpc>
            </a:pPr>
            <a:r>
              <a:rPr lang="en-US" b="1" dirty="0">
                <a:effectLst/>
              </a:rPr>
              <a:t>Use higher-order SATs to get better filtering</a:t>
            </a:r>
            <a:endParaRPr lang="en-US" b="1" dirty="0">
              <a:effectLst/>
              <a:ea typeface="ヒラギノ角ゴ ProN W6" pitchFamily="-123" charset="-128"/>
              <a:cs typeface="ヒラギノ角ゴ ProN W6" pitchFamily="-123" charset="-128"/>
            </a:endParaRPr>
          </a:p>
          <a:p>
            <a:pPr marL="496888" lvl="1" indent="0" eaLnBrk="1" hangingPunct="1">
              <a:lnSpc>
                <a:spcPct val="100000"/>
              </a:lnSpc>
              <a:buClrTx/>
            </a:pPr>
            <a:r>
              <a:rPr lang="en-US" dirty="0">
                <a:effectLst/>
              </a:rPr>
              <a:t>Precision can be an issue above second order</a:t>
            </a:r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5956300" y="2768600"/>
            <a:ext cx="2062163" cy="241300"/>
          </a:xfrm>
          <a:prstGeom prst="rect">
            <a:avLst/>
          </a:prstGeom>
          <a:solidFill>
            <a:srgbClr val="DE2F00">
              <a:alpha val="49803"/>
            </a:srgbClr>
          </a:solidFill>
          <a:ln w="381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6108700" y="2536825"/>
            <a:ext cx="1785938" cy="481013"/>
          </a:xfrm>
          <a:prstGeom prst="rect">
            <a:avLst/>
          </a:prstGeom>
          <a:solidFill>
            <a:srgbClr val="DE2F00">
              <a:alpha val="49803"/>
            </a:srgbClr>
          </a:solidFill>
          <a:ln w="381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6313488" y="2276475"/>
            <a:ext cx="1347787" cy="723900"/>
          </a:xfrm>
          <a:prstGeom prst="rect">
            <a:avLst/>
          </a:prstGeom>
          <a:solidFill>
            <a:srgbClr val="DE2F00">
              <a:alpha val="49803"/>
            </a:srgbClr>
          </a:solidFill>
          <a:ln w="381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6751638" y="2054225"/>
            <a:ext cx="508000" cy="963613"/>
          </a:xfrm>
          <a:prstGeom prst="rect">
            <a:avLst/>
          </a:prstGeom>
          <a:solidFill>
            <a:srgbClr val="DE2F00">
              <a:alpha val="49803"/>
            </a:srgbClr>
          </a:solidFill>
          <a:ln w="381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4" name="AutoShape 14"/>
          <p:cNvSpPr>
            <a:spLocks/>
          </p:cNvSpPr>
          <p:nvPr/>
        </p:nvSpPr>
        <p:spPr bwMode="auto">
          <a:xfrm>
            <a:off x="6000750" y="4232275"/>
            <a:ext cx="2000250" cy="973138"/>
          </a:xfrm>
          <a:prstGeom prst="triangle">
            <a:avLst>
              <a:gd name="adj" fmla="val 50000"/>
            </a:avLst>
          </a:prstGeom>
          <a:solidFill>
            <a:srgbClr val="DE2F00">
              <a:alpha val="49803"/>
            </a:srgbClr>
          </a:solidFill>
          <a:ln w="38100">
            <a:solidFill>
              <a:srgbClr val="CA3C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 rot="-3536722">
            <a:off x="6486525" y="4497388"/>
            <a:ext cx="250825" cy="955675"/>
          </a:xfrm>
          <a:prstGeom prst="rect">
            <a:avLst/>
          </a:prstGeom>
          <a:solidFill>
            <a:srgbClr val="FBFF57">
              <a:alpha val="24706"/>
            </a:srgbClr>
          </a:solidFill>
          <a:ln w="38100">
            <a:solidFill>
              <a:srgbClr val="FBFF5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 rot="-3536722">
            <a:off x="6525419" y="4871244"/>
            <a:ext cx="579438" cy="482600"/>
          </a:xfrm>
          <a:prstGeom prst="rect">
            <a:avLst/>
          </a:prstGeom>
          <a:solidFill>
            <a:srgbClr val="FBFF57">
              <a:alpha val="24706"/>
            </a:srgbClr>
          </a:solidFill>
          <a:ln w="38100">
            <a:solidFill>
              <a:srgbClr val="FBFF5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643563" y="1408113"/>
            <a:ext cx="2679700" cy="1882775"/>
            <a:chOff x="0" y="0"/>
            <a:chExt cx="2400" cy="1685"/>
          </a:xfrm>
        </p:grpSpPr>
        <p:pic>
          <p:nvPicPr>
            <p:cNvPr id="31756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400" cy="1685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sp>
          <p:nvSpPr>
            <p:cNvPr id="31757" name="Rectangle 19"/>
            <p:cNvSpPr>
              <a:spLocks/>
            </p:cNvSpPr>
            <p:nvPr/>
          </p:nvSpPr>
          <p:spPr bwMode="auto">
            <a:xfrm>
              <a:off x="1280" y="161"/>
              <a:ext cx="15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rial" pitchFamily="-123" charset="0"/>
                  <a:cs typeface="Arial" pitchFamily="-123" charset="0"/>
                  <a:sym typeface="Arial" pitchFamily="-123" charset="0"/>
                </a:rPr>
                <a:t>n</a:t>
              </a:r>
            </a:p>
          </p:txBody>
        </p:sp>
        <p:sp>
          <p:nvSpPr>
            <p:cNvPr id="31758" name="Rectangle 20"/>
            <p:cNvSpPr>
              <a:spLocks/>
            </p:cNvSpPr>
            <p:nvPr/>
          </p:nvSpPr>
          <p:spPr bwMode="auto">
            <a:xfrm>
              <a:off x="1280" y="57"/>
              <a:ext cx="149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8573" bIns="0">
              <a:prstTxWarp prst="textNoShape">
                <a:avLst/>
              </a:prstTxWarp>
              <a:spAutoFit/>
            </a:bodyPr>
            <a:lstStyle/>
            <a:p>
              <a:pPr marL="39688" defTabSz="642938"/>
              <a:r>
                <a:rPr lang="en-US" sz="1300" b="1">
                  <a:ea typeface="Apple Symbols" pitchFamily="-123" charset="2"/>
                  <a:cs typeface="Apple Symbols" pitchFamily="-123" charset="2"/>
                  <a:sym typeface="Arial" pitchFamily="-123" charset="0"/>
                </a:rPr>
                <a:t>∧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0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we use the GPU’s </a:t>
            </a:r>
            <a:r>
              <a:rPr lang="en-US" dirty="0" err="1" smtClean="0"/>
              <a:t>shader</a:t>
            </a:r>
            <a:r>
              <a:rPr lang="en-US" dirty="0" smtClean="0"/>
              <a:t> processing power and flexibility for better edge anti-aliasing (AA)?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Improve primitive edge appearance (vs. “standard” MSAA processing) using the same number of samples and better software filtering algorithms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9113" y="4284663"/>
            <a:ext cx="2678112" cy="18811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Diffuse Approximation - single filter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88" y="1482725"/>
            <a:ext cx="3571875" cy="284638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3163" y="1490663"/>
            <a:ext cx="3571875" cy="28463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763" y="4284663"/>
            <a:ext cx="2678112" cy="188118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3798" name="Rectangle 7"/>
          <p:cNvSpPr>
            <a:spLocks/>
          </p:cNvSpPr>
          <p:nvPr/>
        </p:nvSpPr>
        <p:spPr bwMode="auto">
          <a:xfrm>
            <a:off x="1562100" y="5153025"/>
            <a:ext cx="1349375" cy="722313"/>
          </a:xfrm>
          <a:prstGeom prst="rect">
            <a:avLst/>
          </a:prstGeom>
          <a:solidFill>
            <a:srgbClr val="DE2F00">
              <a:alpha val="49803"/>
            </a:srgbClr>
          </a:solidFill>
          <a:ln w="38100">
            <a:solidFill>
              <a:srgbClr val="CA3A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9" name="AutoShape 8"/>
          <p:cNvSpPr>
            <a:spLocks/>
          </p:cNvSpPr>
          <p:nvPr/>
        </p:nvSpPr>
        <p:spPr bwMode="auto">
          <a:xfrm>
            <a:off x="5946775" y="4911725"/>
            <a:ext cx="2000250" cy="973138"/>
          </a:xfrm>
          <a:prstGeom prst="triangle">
            <a:avLst>
              <a:gd name="adj" fmla="val 50000"/>
            </a:avLst>
          </a:prstGeom>
          <a:solidFill>
            <a:srgbClr val="DE2F00">
              <a:alpha val="49803"/>
            </a:srgbClr>
          </a:solidFill>
          <a:ln w="38100">
            <a:solidFill>
              <a:srgbClr val="CA3C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94"/>
          <a:lstStyle/>
          <a:p>
            <a:pPr marL="57150" eaLnBrk="1" hangingPunct="1"/>
            <a:r>
              <a:rPr lang="en-US">
                <a:effectLst/>
              </a:rPr>
              <a:t>Image-Based Lighting</a:t>
            </a:r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6675" y="1463675"/>
            <a:ext cx="3787775" cy="44037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6838" y="2720975"/>
            <a:ext cx="2679700" cy="1882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5844" name="AutoShape 5"/>
          <p:cNvSpPr>
            <a:spLocks/>
          </p:cNvSpPr>
          <p:nvPr/>
        </p:nvSpPr>
        <p:spPr bwMode="auto">
          <a:xfrm>
            <a:off x="6796088" y="3348038"/>
            <a:ext cx="2000250" cy="974725"/>
          </a:xfrm>
          <a:prstGeom prst="triangle">
            <a:avLst>
              <a:gd name="adj" fmla="val 50000"/>
            </a:avLst>
          </a:prstGeom>
          <a:solidFill>
            <a:srgbClr val="DE2F00">
              <a:alpha val="49803"/>
            </a:srgbClr>
          </a:solidFill>
          <a:ln w="38100">
            <a:solidFill>
              <a:srgbClr val="CA3C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57188" y="2720975"/>
            <a:ext cx="3000376" cy="187642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35846" name="AutoShape 7"/>
          <p:cNvSpPr>
            <a:spLocks/>
          </p:cNvSpPr>
          <p:nvPr/>
        </p:nvSpPr>
        <p:spPr bwMode="auto">
          <a:xfrm>
            <a:off x="303213" y="3340100"/>
            <a:ext cx="2000250" cy="973138"/>
          </a:xfrm>
          <a:prstGeom prst="triangle">
            <a:avLst>
              <a:gd name="adj" fmla="val 50000"/>
            </a:avLst>
          </a:prstGeom>
          <a:solidFill>
            <a:srgbClr val="DE2F00">
              <a:alpha val="49803"/>
            </a:srgbClr>
          </a:solidFill>
          <a:ln w="38100">
            <a:solidFill>
              <a:srgbClr val="CA3C1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Rectangle 8"/>
          <p:cNvSpPr>
            <a:spLocks/>
          </p:cNvSpPr>
          <p:nvPr/>
        </p:nvSpPr>
        <p:spPr bwMode="auto">
          <a:xfrm rot="-3536722">
            <a:off x="791369" y="3604419"/>
            <a:ext cx="249237" cy="955675"/>
          </a:xfrm>
          <a:prstGeom prst="rect">
            <a:avLst/>
          </a:prstGeom>
          <a:solidFill>
            <a:srgbClr val="FBFF57">
              <a:alpha val="24706"/>
            </a:srgbClr>
          </a:solidFill>
          <a:ln w="38100">
            <a:solidFill>
              <a:srgbClr val="FBFF5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Rectangle 9"/>
          <p:cNvSpPr>
            <a:spLocks/>
          </p:cNvSpPr>
          <p:nvPr/>
        </p:nvSpPr>
        <p:spPr bwMode="auto">
          <a:xfrm rot="-3536722">
            <a:off x="827881" y="3979070"/>
            <a:ext cx="581025" cy="481012"/>
          </a:xfrm>
          <a:prstGeom prst="rect">
            <a:avLst/>
          </a:prstGeom>
          <a:solidFill>
            <a:srgbClr val="FBFF57">
              <a:alpha val="24706"/>
            </a:srgbClr>
          </a:solidFill>
          <a:ln w="38100">
            <a:solidFill>
              <a:srgbClr val="FBFF57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450" y="5741988"/>
            <a:ext cx="5135563" cy="795337"/>
            <a:chOff x="0" y="0"/>
            <a:chExt cx="4600" cy="712"/>
          </a:xfrm>
        </p:grpSpPr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 flipH="1">
              <a:off x="3984" y="0"/>
              <a:ext cx="616" cy="408"/>
            </a:xfrm>
            <a:prstGeom prst="line">
              <a:avLst/>
            </a:prstGeom>
            <a:noFill/>
            <a:ln w="50800">
              <a:solidFill>
                <a:srgbClr val="8F1715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40" name="AutoShape 12"/>
            <p:cNvSpPr>
              <a:spLocks/>
            </p:cNvSpPr>
            <p:nvPr/>
          </p:nvSpPr>
          <p:spPr bwMode="auto">
            <a:xfrm>
              <a:off x="0" y="232"/>
              <a:ext cx="4192" cy="480"/>
            </a:xfrm>
            <a:prstGeom prst="roundRect">
              <a:avLst>
                <a:gd name="adj" fmla="val 25000"/>
              </a:avLst>
            </a:prstGeom>
            <a:solidFill>
              <a:srgbClr val="B31D1C"/>
            </a:solidFill>
            <a:ln w="12700">
              <a:solidFill>
                <a:srgbClr val="8F1715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 marL="39688" algn="ctr" defTabSz="642938">
                <a:defRPr/>
              </a:pPr>
              <a:r>
                <a:rPr lang="en-US" sz="2400" dirty="0">
                  <a:solidFill>
                    <a:srgbClr val="FFFFFF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Combine with ambient occlusion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Video</a:t>
            </a:r>
            <a:endParaRPr lang="en-US" dirty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446088" y="1562100"/>
            <a:ext cx="76771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9688" defTabSz="642938"/>
            <a:r>
              <a:rPr lang="en-US" sz="1700" b="1">
                <a:ea typeface="Arial" pitchFamily="-123" charset="0"/>
                <a:cs typeface="Arial" pitchFamily="-123" charset="0"/>
                <a:sym typeface="Arial" pitchFamily="-123" charset="0"/>
              </a:rPr>
              <a:t>performance:</a:t>
            </a:r>
            <a:r>
              <a:rPr lang="en-US" sz="1700">
                <a:ea typeface="Arial" pitchFamily="-123" charset="0"/>
                <a:cs typeface="Arial" pitchFamily="-123" charset="0"/>
                <a:sym typeface="Arial" pitchFamily="-123" charset="0"/>
              </a:rPr>
              <a:t> 40 fps when recomputing SATs every frame on an ATI X1900XT</a:t>
            </a:r>
          </a:p>
          <a:p>
            <a:pPr marL="39688" defTabSz="642938"/>
            <a:r>
              <a:rPr lang="en-US" sz="1700">
                <a:ea typeface="Arial" pitchFamily="-123" charset="0"/>
                <a:cs typeface="Arial" pitchFamily="-123" charset="0"/>
                <a:sym typeface="Arial" pitchFamily="-123" charset="0"/>
              </a:rPr>
              <a:t>                        120+ fps when environment map is static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867525" y="1839913"/>
            <a:ext cx="2089150" cy="2768600"/>
            <a:chOff x="0" y="0"/>
            <a:chExt cx="1872" cy="248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543" y="0"/>
              <a:ext cx="9" cy="784"/>
            </a:xfrm>
            <a:prstGeom prst="line">
              <a:avLst/>
            </a:prstGeom>
            <a:noFill/>
            <a:ln w="50800">
              <a:solidFill>
                <a:srgbClr val="8F1715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0" y="695"/>
              <a:ext cx="1872" cy="1785"/>
            </a:xfrm>
            <a:prstGeom prst="roundRect">
              <a:avLst>
                <a:gd name="adj" fmla="val 6722"/>
              </a:avLst>
            </a:prstGeom>
            <a:solidFill>
              <a:srgbClr val="B31D1C"/>
            </a:solidFill>
            <a:ln w="12700">
              <a:solidFill>
                <a:srgbClr val="8F1715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 anchor="ctr">
              <a:prstTxWarp prst="textNoShape">
                <a:avLst/>
              </a:prstTxWarp>
            </a:bodyPr>
            <a:lstStyle/>
            <a:p>
              <a:pPr marL="39688" algn="ctr" defTabSz="642938">
                <a:defRPr/>
              </a:pPr>
              <a:r>
                <a:rPr lang="en-US" sz="2400" dirty="0">
                  <a:solidFill>
                    <a:srgbClr val="FFFFFF"/>
                  </a:solidFill>
                  <a:ea typeface="Arial" pitchFamily="-123" charset="0"/>
                  <a:cs typeface="Arial" pitchFamily="-123" charset="0"/>
                  <a:sym typeface="Arial" pitchFamily="-123" charset="0"/>
                </a:rPr>
                <a:t>This is a GPU over two generations old!</a:t>
              </a: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9350" y="2414016"/>
            <a:ext cx="43053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Depth of Field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131530" y="3262284"/>
            <a:ext cx="4704578" cy="2894109"/>
            <a:chOff x="1002890" y="1531345"/>
            <a:chExt cx="6872749" cy="4227900"/>
          </a:xfrm>
        </p:grpSpPr>
        <p:sp>
          <p:nvSpPr>
            <p:cNvPr id="8" name="Rectangle 7"/>
            <p:cNvSpPr/>
            <p:nvPr/>
          </p:nvSpPr>
          <p:spPr>
            <a:xfrm>
              <a:off x="1002890" y="1531345"/>
              <a:ext cx="6872749" cy="422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/>
            <a:srcRect t="3084"/>
            <a:stretch>
              <a:fillRect/>
            </a:stretch>
          </p:blipFill>
          <p:spPr bwMode="auto">
            <a:xfrm>
              <a:off x="1013552" y="1597446"/>
              <a:ext cx="6858000" cy="415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ffectLst/>
              </a:rPr>
              <a:t>“Gather” based Depth of Field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effectLst/>
              </a:rPr>
              <a:t>Render frame to </a:t>
            </a:r>
            <a:r>
              <a:rPr lang="en-US" dirty="0" err="1" smtClean="0">
                <a:effectLst/>
              </a:rPr>
              <a:t>backbuffer</a:t>
            </a:r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Compute SAT of </a:t>
            </a:r>
            <a:r>
              <a:rPr lang="en-US" dirty="0" err="1" smtClean="0">
                <a:effectLst/>
              </a:rPr>
              <a:t>framebuffer</a:t>
            </a:r>
            <a:endParaRPr lang="en-US" dirty="0" smtClean="0">
              <a:effectLst/>
            </a:endParaRPr>
          </a:p>
          <a:p>
            <a:pPr eaLnBrk="1" hangingPunct="1"/>
            <a:r>
              <a:rPr lang="en-US" dirty="0" smtClean="0">
                <a:effectLst/>
              </a:rPr>
              <a:t>Sample SAT with filter size modulated by z-buffer</a:t>
            </a:r>
          </a:p>
          <a:p>
            <a:pPr lvl="1" eaLnBrk="1" hangingPunct="1"/>
            <a:r>
              <a:rPr lang="en-US" dirty="0" smtClean="0">
                <a:effectLst/>
              </a:rPr>
              <a:t>Approximates cameras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circle of confusion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3763" y="3303588"/>
            <a:ext cx="409098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effectLst/>
              </a:rPr>
              <a:t>Definition of Gathering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effectLst/>
              </a:rPr>
              <a:t>Filtering is usually considered a process of taking averages</a:t>
            </a:r>
          </a:p>
          <a:p>
            <a:pPr lvl="1"/>
            <a:r>
              <a:rPr lang="en-US" dirty="0" smtClean="0">
                <a:effectLst/>
              </a:rPr>
              <a:t>Weighted average of adjacent pixels taken to produce a blurred pixel</a:t>
            </a:r>
          </a:p>
          <a:p>
            <a:r>
              <a:rPr lang="en-US" dirty="0" smtClean="0">
                <a:effectLst/>
              </a:rPr>
              <a:t>We call this approach “gathering”</a:t>
            </a:r>
          </a:p>
          <a:p>
            <a:pPr lvl="1"/>
            <a:r>
              <a:rPr lang="en-US" dirty="0" smtClean="0">
                <a:effectLst/>
              </a:rPr>
              <a:t>Many pixels are gathered together to produce one output</a:t>
            </a:r>
          </a:p>
          <a:p>
            <a:r>
              <a:rPr lang="en-US" dirty="0" smtClean="0">
                <a:effectLst/>
              </a:rPr>
              <a:t>We will show that another approach, “spreading” that is better for depth of field</a:t>
            </a:r>
          </a:p>
          <a:p>
            <a:pPr lvl="1"/>
            <a:r>
              <a:rPr lang="en-US" dirty="0" smtClean="0">
                <a:effectLst/>
              </a:rPr>
              <a:t>Similar to </a:t>
            </a:r>
            <a:r>
              <a:rPr lang="en-US" dirty="0" err="1" smtClean="0">
                <a:effectLst/>
              </a:rPr>
              <a:t>splatting</a:t>
            </a:r>
            <a:r>
              <a:rPr lang="en-US" dirty="0" smtClean="0">
                <a:effectLst/>
              </a:rPr>
              <a:t>, but constant time with size</a:t>
            </a:r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6629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D264348-6C4A-4EC1-9C28-6BB4C0FCA1EE}" type="slidenum">
              <a:rPr lang="en-US" sz="1400"/>
              <a:pPr algn="r"/>
              <a:t>55</a:t>
            </a:fld>
            <a:endParaRPr lang="en-US" sz="1400"/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  <a:noFill/>
        </p:spPr>
        <p:txBody>
          <a:bodyPr/>
          <a:lstStyle/>
          <a:p>
            <a:r>
              <a:rPr lang="en-US" smtClean="0">
                <a:effectLst/>
              </a:rPr>
              <a:t>Gather Depth of Field Errors</a:t>
            </a: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629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DC6BD1F-0CCB-480A-B06D-5EB51D5E7382}" type="slidenum">
              <a:rPr lang="en-US" sz="1400"/>
              <a:pPr algn="r"/>
              <a:t>56</a:t>
            </a:fld>
            <a:endParaRPr lang="en-US" sz="1400"/>
          </a:p>
        </p:txBody>
      </p:sp>
      <p:pic>
        <p:nvPicPr>
          <p:cNvPr id="57349" name="Picture 2" descr="C:\Documents and Settings\Administrator\Desktop\Research Writing\Sketch\pawnComparison.png"/>
          <p:cNvPicPr>
            <a:picLocks noChangeAspect="1" noChangeArrowheads="1"/>
          </p:cNvPicPr>
          <p:nvPr/>
        </p:nvPicPr>
        <p:blipFill>
          <a:blip r:embed="rId3"/>
          <a:srcRect b="46474"/>
          <a:stretch>
            <a:fillRect/>
          </a:stretch>
        </p:blipFill>
        <p:spPr bwMode="auto">
          <a:xfrm>
            <a:off x="1668463" y="1312863"/>
            <a:ext cx="62595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2575" y="2792413"/>
            <a:ext cx="37750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381000" y="4948238"/>
            <a:ext cx="20697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Silhouette </a:t>
            </a:r>
          </a:p>
          <a:p>
            <a:r>
              <a:rPr lang="en-US" sz="2400" dirty="0" smtClean="0"/>
              <a:t>discontinuous</a:t>
            </a:r>
            <a:endParaRPr lang="en-US" sz="2400" dirty="0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964363" y="4878388"/>
            <a:ext cx="1415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Intensity </a:t>
            </a:r>
          </a:p>
          <a:p>
            <a:r>
              <a:rPr lang="en-US" sz="2400" dirty="0"/>
              <a:t>leakage</a:t>
            </a: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2660650" y="5211763"/>
            <a:ext cx="1230313" cy="250825"/>
          </a:xfrm>
          <a:prstGeom prst="rightArrow">
            <a:avLst>
              <a:gd name="adj1" fmla="val 50000"/>
              <a:gd name="adj2" fmla="val 1226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4676775" y="5151438"/>
            <a:ext cx="2247900" cy="211137"/>
          </a:xfrm>
          <a:prstGeom prst="leftArrow">
            <a:avLst>
              <a:gd name="adj1" fmla="val 50000"/>
              <a:gd name="adj2" fmla="val 2661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  <p:bldP spid="57353" grpId="0"/>
      <p:bldP spid="57354" grpId="0" animBg="1"/>
      <p:bldP spid="5735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effectLst/>
              </a:rPr>
              <a:t>Filter Spreading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Spreading filters operate as follows:</a:t>
            </a:r>
          </a:p>
          <a:p>
            <a:pPr marL="971550" lvl="1" indent="-514350">
              <a:buFontTx/>
              <a:buNone/>
            </a:pPr>
            <a:r>
              <a:rPr lang="en-US" dirty="0" smtClean="0">
                <a:effectLst/>
              </a:rPr>
              <a:t>For each pixel in the input image filter</a:t>
            </a:r>
          </a:p>
          <a:p>
            <a:pPr marL="971550" lvl="1" indent="-514350">
              <a:buFontTx/>
              <a:buNone/>
            </a:pPr>
            <a:r>
              <a:rPr lang="en-US" dirty="0" smtClean="0">
                <a:effectLst/>
              </a:rPr>
              <a:t>	Accumulate filter kernel in the output image </a:t>
            </a:r>
          </a:p>
          <a:p>
            <a:pPr marL="971550" lvl="1" indent="-514350">
              <a:buFontTx/>
              <a:buNone/>
            </a:pPr>
            <a:r>
              <a:rPr lang="en-US" dirty="0" smtClean="0">
                <a:effectLst/>
              </a:rPr>
              <a:t>	(“spread” pixel data, modulated by kernel, to neighborhood)</a:t>
            </a:r>
          </a:p>
          <a:p>
            <a:r>
              <a:rPr lang="en-US" dirty="0" smtClean="0">
                <a:effectLst/>
              </a:rPr>
              <a:t>Spreading accurately simulates the physics of depth of field</a:t>
            </a: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6629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EEAC1D-B498-4AFA-B707-A7A7E3AC7A06}" type="slidenum">
              <a:rPr lang="en-US" sz="1400"/>
              <a:pPr algn="r"/>
              <a:t>57</a:t>
            </a:fld>
            <a:endParaRPr lang="en-US" sz="140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83441" y="742950"/>
            <a:ext cx="1027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[Kosloff09]</a:t>
            </a:r>
            <a:endParaRPr lang="en-US" sz="1400" dirty="0"/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effectLst/>
              </a:rPr>
              <a:t>Gathering vs. Spreading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sz="quarter" idx="10"/>
          </p:nvPr>
        </p:nvSpPr>
        <p:spPr>
          <a:noFill/>
        </p:spPr>
        <p:txBody>
          <a:bodyPr anchor="b"/>
          <a:lstStyle/>
          <a:p>
            <a:r>
              <a:rPr lang="en-US" sz="2000" dirty="0" smtClean="0">
                <a:effectLst/>
              </a:rPr>
              <a:t>Spreading more correctly blurs the silhouette edge</a:t>
            </a:r>
          </a:p>
        </p:txBody>
      </p:sp>
      <p:sp>
        <p:nvSpPr>
          <p:cNvPr id="61444" name="Slide Number Placeholder 65"/>
          <p:cNvSpPr txBox="1">
            <a:spLocks noGrp="1"/>
          </p:cNvSpPr>
          <p:nvPr/>
        </p:nvSpPr>
        <p:spPr bwMode="auto">
          <a:xfrm>
            <a:off x="6629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8D81CE8-EEEC-4EBB-A2DC-878C8C6AB83D}" type="slidenum">
              <a:rPr lang="en-US" sz="1400"/>
              <a:pPr algn="r"/>
              <a:t>58</a:t>
            </a:fld>
            <a:endParaRPr lang="en-US" sz="1400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981075" y="1525588"/>
            <a:ext cx="7239000" cy="3898900"/>
            <a:chOff x="381000" y="1350963"/>
            <a:chExt cx="8305800" cy="4473575"/>
          </a:xfrm>
        </p:grpSpPr>
        <p:pic>
          <p:nvPicPr>
            <p:cNvPr id="61446" name="Picture 2" descr="C:\Documents and Settings\Administrator\Desktop\Research Writing\Sketch\pawnComparison.png"/>
            <p:cNvPicPr>
              <a:picLocks noChangeAspect="1" noChangeArrowheads="1"/>
            </p:cNvPicPr>
            <p:nvPr/>
          </p:nvPicPr>
          <p:blipFill>
            <a:blip r:embed="rId2"/>
            <a:srcRect l="31827" t="75932" r="57350" b="9129"/>
            <a:stretch>
              <a:fillRect/>
            </a:stretch>
          </p:blipFill>
          <p:spPr bwMode="auto">
            <a:xfrm>
              <a:off x="6629400" y="2971800"/>
              <a:ext cx="2057400" cy="27765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4" name="Trapezoid 3"/>
            <p:cNvSpPr>
              <a:spLocks noChangeArrowheads="1"/>
            </p:cNvSpPr>
            <p:nvPr/>
          </p:nvSpPr>
          <p:spPr bwMode="auto">
            <a:xfrm flipV="1">
              <a:off x="1286260" y="1633294"/>
              <a:ext cx="1883377" cy="812384"/>
            </a:xfrm>
            <a:custGeom>
              <a:avLst/>
              <a:gdLst>
                <a:gd name="T0" fmla="*/ 941689 w 1883377"/>
                <a:gd name="T1" fmla="*/ 0 h 812384"/>
                <a:gd name="T2" fmla="*/ 438082 w 1883377"/>
                <a:gd name="T3" fmla="*/ 406192 h 812384"/>
                <a:gd name="T4" fmla="*/ 941689 w 1883377"/>
                <a:gd name="T5" fmla="*/ 812384 h 812384"/>
                <a:gd name="T6" fmla="*/ 1445295 w 1883377"/>
                <a:gd name="T7" fmla="*/ 406192 h 812384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584110 w 1883377"/>
                <a:gd name="T13" fmla="*/ 251952 h 812384"/>
                <a:gd name="T14" fmla="*/ 1299267 w 1883377"/>
                <a:gd name="T15" fmla="*/ 812384 h 812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83377" h="812384">
                  <a:moveTo>
                    <a:pt x="0" y="812384"/>
                  </a:moveTo>
                  <a:lnTo>
                    <a:pt x="876164" y="0"/>
                  </a:lnTo>
                  <a:lnTo>
                    <a:pt x="1007213" y="0"/>
                  </a:lnTo>
                  <a:lnTo>
                    <a:pt x="1883377" y="812384"/>
                  </a:lnTo>
                  <a:close/>
                </a:path>
              </a:pathLst>
            </a:custGeom>
            <a:gradFill rotWithShape="1">
              <a:gsLst>
                <a:gs pos="0">
                  <a:srgbClr val="000066"/>
                </a:gs>
                <a:gs pos="50000">
                  <a:srgbClr val="FFFFFF"/>
                </a:gs>
                <a:gs pos="100000">
                  <a:srgbClr val="00006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61448" name="Rectangle 345"/>
            <p:cNvSpPr>
              <a:spLocks noChangeArrowheads="1"/>
            </p:cNvSpPr>
            <p:nvPr/>
          </p:nvSpPr>
          <p:spPr bwMode="auto">
            <a:xfrm flipV="1">
              <a:off x="18478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49" name="Rectangle 346"/>
            <p:cNvSpPr>
              <a:spLocks noChangeArrowheads="1"/>
            </p:cNvSpPr>
            <p:nvPr/>
          </p:nvSpPr>
          <p:spPr bwMode="auto">
            <a:xfrm flipV="1">
              <a:off x="23431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0" name="Rectangle 347"/>
            <p:cNvSpPr>
              <a:spLocks noChangeArrowheads="1"/>
            </p:cNvSpPr>
            <p:nvPr/>
          </p:nvSpPr>
          <p:spPr bwMode="auto">
            <a:xfrm flipV="1">
              <a:off x="259080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1" name="Rectangle 348"/>
            <p:cNvSpPr>
              <a:spLocks noChangeArrowheads="1"/>
            </p:cNvSpPr>
            <p:nvPr/>
          </p:nvSpPr>
          <p:spPr bwMode="auto">
            <a:xfrm flipV="1">
              <a:off x="28384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2" name="Rectangle 349"/>
            <p:cNvSpPr>
              <a:spLocks noChangeArrowheads="1"/>
            </p:cNvSpPr>
            <p:nvPr/>
          </p:nvSpPr>
          <p:spPr bwMode="auto">
            <a:xfrm flipV="1">
              <a:off x="308610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3" name="Rectangle 350"/>
            <p:cNvSpPr>
              <a:spLocks noChangeArrowheads="1"/>
            </p:cNvSpPr>
            <p:nvPr/>
          </p:nvSpPr>
          <p:spPr bwMode="auto">
            <a:xfrm flipV="1">
              <a:off x="33337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4" name="Rectangle 351"/>
            <p:cNvSpPr>
              <a:spLocks noChangeArrowheads="1"/>
            </p:cNvSpPr>
            <p:nvPr/>
          </p:nvSpPr>
          <p:spPr bwMode="auto">
            <a:xfrm flipV="1">
              <a:off x="60960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5" name="Rectangle 352"/>
            <p:cNvSpPr>
              <a:spLocks noChangeArrowheads="1"/>
            </p:cNvSpPr>
            <p:nvPr/>
          </p:nvSpPr>
          <p:spPr bwMode="auto">
            <a:xfrm flipV="1">
              <a:off x="8572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6" name="Rectangle 353"/>
            <p:cNvSpPr>
              <a:spLocks noChangeArrowheads="1"/>
            </p:cNvSpPr>
            <p:nvPr/>
          </p:nvSpPr>
          <p:spPr bwMode="auto">
            <a:xfrm flipV="1">
              <a:off x="110490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7" name="Rectangle 354"/>
            <p:cNvSpPr>
              <a:spLocks noChangeArrowheads="1"/>
            </p:cNvSpPr>
            <p:nvPr/>
          </p:nvSpPr>
          <p:spPr bwMode="auto">
            <a:xfrm flipV="1">
              <a:off x="135255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8" name="Rectangle 355"/>
            <p:cNvSpPr>
              <a:spLocks noChangeArrowheads="1"/>
            </p:cNvSpPr>
            <p:nvPr/>
          </p:nvSpPr>
          <p:spPr bwMode="auto">
            <a:xfrm flipV="1">
              <a:off x="1600200" y="2362200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59" name="Rectangle 356"/>
            <p:cNvSpPr>
              <a:spLocks noChangeArrowheads="1"/>
            </p:cNvSpPr>
            <p:nvPr/>
          </p:nvSpPr>
          <p:spPr bwMode="auto">
            <a:xfrm flipV="1">
              <a:off x="2095500" y="2362200"/>
              <a:ext cx="247650" cy="2476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grpSp>
          <p:nvGrpSpPr>
            <p:cNvPr id="3" name="Group 87"/>
            <p:cNvGrpSpPr>
              <a:grpSpLocks/>
            </p:cNvGrpSpPr>
            <p:nvPr/>
          </p:nvGrpSpPr>
          <p:grpSpPr bwMode="auto">
            <a:xfrm>
              <a:off x="609600" y="1371600"/>
              <a:ext cx="2971800" cy="247650"/>
              <a:chOff x="152400" y="2052637"/>
              <a:chExt cx="2971800" cy="247650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 flipV="1">
                <a:off x="1885499" y="2052037"/>
                <a:ext cx="247717" cy="247722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 flipV="1">
                <a:off x="2133216" y="2052037"/>
                <a:ext cx="247717" cy="247722"/>
              </a:xfrm>
              <a:prstGeom prst="rect">
                <a:avLst/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 flipV="1">
                <a:off x="2380932" y="2052037"/>
                <a:ext cx="247717" cy="247722"/>
              </a:xfrm>
              <a:prstGeom prst="rect">
                <a:avLst/>
              </a:prstGeom>
              <a:solidFill>
                <a:srgbClr val="7F7F7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 flipV="1">
                <a:off x="2628649" y="2052037"/>
                <a:ext cx="247717" cy="247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61465" name="Rectangle 361"/>
              <p:cNvSpPr>
                <a:spLocks noChangeArrowheads="1"/>
              </p:cNvSpPr>
              <p:nvPr/>
            </p:nvSpPr>
            <p:spPr bwMode="auto">
              <a:xfrm flipV="1">
                <a:off x="287655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61466" name="Rectangle 362"/>
              <p:cNvSpPr>
                <a:spLocks noChangeArrowheads="1"/>
              </p:cNvSpPr>
              <p:nvPr/>
            </p:nvSpPr>
            <p:spPr bwMode="auto">
              <a:xfrm flipV="1">
                <a:off x="15240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61467" name="Rectangle 363"/>
              <p:cNvSpPr>
                <a:spLocks noChangeAspect="1"/>
              </p:cNvSpPr>
              <p:nvPr/>
            </p:nvSpPr>
            <p:spPr bwMode="auto">
              <a:xfrm flipV="1">
                <a:off x="40005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 flipV="1">
                <a:off x="648735" y="2052037"/>
                <a:ext cx="247717" cy="247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 flipV="1">
                <a:off x="896452" y="2052037"/>
                <a:ext cx="247717" cy="247722"/>
              </a:xfrm>
              <a:prstGeom prst="rect">
                <a:avLst/>
              </a:prstGeom>
              <a:solidFill>
                <a:srgbClr val="7F7F7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 flipV="1">
                <a:off x="1144169" y="2052037"/>
                <a:ext cx="247717" cy="247722"/>
              </a:xfrm>
              <a:prstGeom prst="rect">
                <a:avLst/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 flipV="1">
                <a:off x="1391886" y="2052037"/>
                <a:ext cx="247717" cy="247722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61472" name="Rectangle 368"/>
              <p:cNvSpPr>
                <a:spLocks noChangeArrowheads="1"/>
              </p:cNvSpPr>
              <p:nvPr/>
            </p:nvSpPr>
            <p:spPr bwMode="auto">
              <a:xfrm flipV="1">
                <a:off x="1638300" y="2052637"/>
                <a:ext cx="247650" cy="2476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</p:grpSp>
        <p:sp>
          <p:nvSpPr>
            <p:cNvPr id="60" name="Trapezoid 59"/>
            <p:cNvSpPr/>
            <p:nvPr/>
          </p:nvSpPr>
          <p:spPr bwMode="auto">
            <a:xfrm>
              <a:off x="5688698" y="1598685"/>
              <a:ext cx="1883377" cy="803276"/>
            </a:xfrm>
            <a:prstGeom prst="trapezoid">
              <a:avLst>
                <a:gd name="adj" fmla="val 10783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tx1"/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020763" eaLnBrk="0" hangingPunct="0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61474" name="Rectangle 299"/>
            <p:cNvSpPr>
              <a:spLocks noChangeArrowheads="1"/>
            </p:cNvSpPr>
            <p:nvPr/>
          </p:nvSpPr>
          <p:spPr bwMode="auto">
            <a:xfrm>
              <a:off x="6491288" y="1350963"/>
              <a:ext cx="247650" cy="2476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75" name="Rectangle 300"/>
            <p:cNvSpPr>
              <a:spLocks noChangeArrowheads="1"/>
            </p:cNvSpPr>
            <p:nvPr/>
          </p:nvSpPr>
          <p:spPr bwMode="auto">
            <a:xfrm>
              <a:off x="67389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76" name="Rectangle 301"/>
            <p:cNvSpPr>
              <a:spLocks noChangeArrowheads="1"/>
            </p:cNvSpPr>
            <p:nvPr/>
          </p:nvSpPr>
          <p:spPr bwMode="auto">
            <a:xfrm>
              <a:off x="698658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77" name="Rectangle 302"/>
            <p:cNvSpPr>
              <a:spLocks noChangeArrowheads="1"/>
            </p:cNvSpPr>
            <p:nvPr/>
          </p:nvSpPr>
          <p:spPr bwMode="auto">
            <a:xfrm>
              <a:off x="72342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78" name="Rectangle 303"/>
            <p:cNvSpPr>
              <a:spLocks noChangeArrowheads="1"/>
            </p:cNvSpPr>
            <p:nvPr/>
          </p:nvSpPr>
          <p:spPr bwMode="auto">
            <a:xfrm>
              <a:off x="748188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79" name="Rectangle 304"/>
            <p:cNvSpPr>
              <a:spLocks noChangeArrowheads="1"/>
            </p:cNvSpPr>
            <p:nvPr/>
          </p:nvSpPr>
          <p:spPr bwMode="auto">
            <a:xfrm>
              <a:off x="77295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80" name="Rectangle 311"/>
            <p:cNvSpPr>
              <a:spLocks noChangeArrowheads="1"/>
            </p:cNvSpPr>
            <p:nvPr/>
          </p:nvSpPr>
          <p:spPr bwMode="auto">
            <a:xfrm>
              <a:off x="500538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81" name="Rectangle 312"/>
            <p:cNvSpPr>
              <a:spLocks noChangeArrowheads="1"/>
            </p:cNvSpPr>
            <p:nvPr/>
          </p:nvSpPr>
          <p:spPr bwMode="auto">
            <a:xfrm>
              <a:off x="52530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82" name="Rectangle 313"/>
            <p:cNvSpPr>
              <a:spLocks noChangeArrowheads="1"/>
            </p:cNvSpPr>
            <p:nvPr/>
          </p:nvSpPr>
          <p:spPr bwMode="auto">
            <a:xfrm>
              <a:off x="550068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83" name="Rectangle 314"/>
            <p:cNvSpPr>
              <a:spLocks noChangeArrowheads="1"/>
            </p:cNvSpPr>
            <p:nvPr/>
          </p:nvSpPr>
          <p:spPr bwMode="auto">
            <a:xfrm>
              <a:off x="57483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sp>
          <p:nvSpPr>
            <p:cNvPr id="61484" name="Rectangle 315"/>
            <p:cNvSpPr>
              <a:spLocks noChangeArrowheads="1"/>
            </p:cNvSpPr>
            <p:nvPr/>
          </p:nvSpPr>
          <p:spPr bwMode="auto">
            <a:xfrm>
              <a:off x="599598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grpSp>
          <p:nvGrpSpPr>
            <p:cNvPr id="5" name="Group 88"/>
            <p:cNvGrpSpPr>
              <a:grpSpLocks/>
            </p:cNvGrpSpPr>
            <p:nvPr/>
          </p:nvGrpSpPr>
          <p:grpSpPr bwMode="auto">
            <a:xfrm>
              <a:off x="5003800" y="2379663"/>
              <a:ext cx="2971800" cy="247650"/>
              <a:chOff x="152400" y="2052637"/>
              <a:chExt cx="2971800" cy="247650"/>
            </a:xfrm>
          </p:grpSpPr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 flipV="1">
                <a:off x="1886451" y="2053079"/>
                <a:ext cx="247717" cy="247722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 flipV="1">
                <a:off x="2134168" y="2053079"/>
                <a:ext cx="247717" cy="247722"/>
              </a:xfrm>
              <a:prstGeom prst="rect">
                <a:avLst/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 flipV="1">
                <a:off x="2381885" y="2053079"/>
                <a:ext cx="247717" cy="247722"/>
              </a:xfrm>
              <a:prstGeom prst="rect">
                <a:avLst/>
              </a:prstGeom>
              <a:solidFill>
                <a:srgbClr val="7F7F7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 flipV="1">
                <a:off x="2629602" y="2053079"/>
                <a:ext cx="247717" cy="247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61490" name="Rectangle 361"/>
              <p:cNvSpPr>
                <a:spLocks noChangeArrowheads="1"/>
              </p:cNvSpPr>
              <p:nvPr/>
            </p:nvSpPr>
            <p:spPr bwMode="auto">
              <a:xfrm flipV="1">
                <a:off x="287655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61491" name="Rectangle 362"/>
              <p:cNvSpPr>
                <a:spLocks noChangeArrowheads="1"/>
              </p:cNvSpPr>
              <p:nvPr/>
            </p:nvSpPr>
            <p:spPr bwMode="auto">
              <a:xfrm flipV="1">
                <a:off x="15240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61492" name="Rectangle 363"/>
              <p:cNvSpPr>
                <a:spLocks noChangeAspect="1"/>
              </p:cNvSpPr>
              <p:nvPr/>
            </p:nvSpPr>
            <p:spPr bwMode="auto">
              <a:xfrm flipV="1">
                <a:off x="400050" y="2052637"/>
                <a:ext cx="247650" cy="247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 flipV="1">
                <a:off x="647867" y="2053079"/>
                <a:ext cx="247717" cy="247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 flipV="1">
                <a:off x="895584" y="2053079"/>
                <a:ext cx="247717" cy="247722"/>
              </a:xfrm>
              <a:prstGeom prst="rect">
                <a:avLst/>
              </a:prstGeom>
              <a:solidFill>
                <a:srgbClr val="7F7F7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99" name="Rectangle 98"/>
              <p:cNvSpPr>
                <a:spLocks noChangeArrowheads="1"/>
              </p:cNvSpPr>
              <p:nvPr/>
            </p:nvSpPr>
            <p:spPr bwMode="auto">
              <a:xfrm flipV="1">
                <a:off x="1143301" y="2053079"/>
                <a:ext cx="247717" cy="247722"/>
              </a:xfrm>
              <a:prstGeom prst="rect">
                <a:avLst/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100" name="Rectangle 99"/>
              <p:cNvSpPr>
                <a:spLocks noChangeArrowheads="1"/>
              </p:cNvSpPr>
              <p:nvPr/>
            </p:nvSpPr>
            <p:spPr bwMode="auto">
              <a:xfrm flipV="1">
                <a:off x="1391017" y="2053079"/>
                <a:ext cx="247717" cy="247722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61497" name="Rectangle 368"/>
              <p:cNvSpPr>
                <a:spLocks noChangeArrowheads="1"/>
              </p:cNvSpPr>
              <p:nvPr/>
            </p:nvSpPr>
            <p:spPr bwMode="auto">
              <a:xfrm flipV="1">
                <a:off x="1638300" y="2052637"/>
                <a:ext cx="247650" cy="2476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pPr defTabSz="1020763" eaLnBrk="0" hangingPunct="0"/>
                <a:endParaRPr lang="en-US" sz="1800"/>
              </a:p>
            </p:txBody>
          </p:sp>
        </p:grpSp>
        <p:sp>
          <p:nvSpPr>
            <p:cNvPr id="61498" name="Rectangle 316"/>
            <p:cNvSpPr>
              <a:spLocks noChangeArrowheads="1"/>
            </p:cNvSpPr>
            <p:nvPr/>
          </p:nvSpPr>
          <p:spPr bwMode="auto">
            <a:xfrm>
              <a:off x="6243638" y="1350963"/>
              <a:ext cx="247650" cy="247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1020763" eaLnBrk="0" hangingPunct="0"/>
              <a:endParaRPr lang="en-US" sz="1800"/>
            </a:p>
          </p:txBody>
        </p:sp>
        <p:pic>
          <p:nvPicPr>
            <p:cNvPr id="61499" name="Picture 2" descr="C:\Documents and Settings\Administrator\Desktop\Research Writing\Sketch\pawnComparison.png"/>
            <p:cNvPicPr>
              <a:picLocks noChangeAspect="1" noChangeArrowheads="1"/>
            </p:cNvPicPr>
            <p:nvPr/>
          </p:nvPicPr>
          <p:blipFill>
            <a:blip r:embed="rId2"/>
            <a:srcRect l="31827" t="58505" r="43825" b="10374"/>
            <a:stretch>
              <a:fillRect/>
            </a:stretch>
          </p:blipFill>
          <p:spPr bwMode="auto">
            <a:xfrm>
              <a:off x="4876800" y="3200400"/>
              <a:ext cx="1524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0" name="Picture 2" descr="C:\Documents and Settings\Administrator\Desktop\Research Writing\Sketch\pawnComparison.png"/>
            <p:cNvPicPr>
              <a:picLocks noChangeAspect="1" noChangeArrowheads="1"/>
            </p:cNvPicPr>
            <p:nvPr/>
          </p:nvPicPr>
          <p:blipFill>
            <a:blip r:embed="rId2"/>
            <a:srcRect l="35304" t="12448" r="42783" b="55186"/>
            <a:stretch>
              <a:fillRect/>
            </a:stretch>
          </p:blipFill>
          <p:spPr bwMode="auto">
            <a:xfrm>
              <a:off x="381000" y="2895600"/>
              <a:ext cx="13716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1" name="Picture 2" descr="C:\Documents and Settings\Administrator\Desktop\Research Writing\Sketch\pawnComparison.png"/>
            <p:cNvPicPr>
              <a:picLocks noChangeAspect="1" noChangeArrowheads="1"/>
            </p:cNvPicPr>
            <p:nvPr/>
          </p:nvPicPr>
          <p:blipFill>
            <a:blip r:embed="rId2"/>
            <a:srcRect l="35304" t="28632" r="53738" b="56432"/>
            <a:stretch>
              <a:fillRect/>
            </a:stretch>
          </p:blipFill>
          <p:spPr bwMode="auto">
            <a:xfrm>
              <a:off x="2057400" y="3048000"/>
              <a:ext cx="2082800" cy="277653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  <p:cxnSp>
          <p:nvCxnSpPr>
            <p:cNvPr id="79" name="Straight Connector 78"/>
            <p:cNvCxnSpPr/>
            <p:nvPr/>
          </p:nvCxnSpPr>
          <p:spPr>
            <a:xfrm rot="5400000" flipH="1" flipV="1">
              <a:off x="952923" y="3086853"/>
              <a:ext cx="1142073" cy="1065546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991185" y="4877364"/>
              <a:ext cx="1065546" cy="914387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5333500" y="3125105"/>
              <a:ext cx="1448083" cy="1142047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486518" y="5105050"/>
              <a:ext cx="1142047" cy="686702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81000" y="4190663"/>
              <a:ext cx="610185" cy="6867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876332" y="4420170"/>
              <a:ext cx="610185" cy="6848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61508" name="Text Box 68"/>
          <p:cNvSpPr txBox="1">
            <a:spLocks noChangeArrowheads="1"/>
          </p:cNvSpPr>
          <p:nvPr/>
        </p:nvSpPr>
        <p:spPr bwMode="auto">
          <a:xfrm>
            <a:off x="160338" y="1444625"/>
            <a:ext cx="681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input</a:t>
            </a:r>
          </a:p>
        </p:txBody>
      </p:sp>
      <p:sp>
        <p:nvSpPr>
          <p:cNvPr id="61509" name="Text Box 69"/>
          <p:cNvSpPr txBox="1">
            <a:spLocks noChangeArrowheads="1"/>
          </p:cNvSpPr>
          <p:nvPr/>
        </p:nvSpPr>
        <p:spPr bwMode="auto">
          <a:xfrm>
            <a:off x="169863" y="2273300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output</a:t>
            </a:r>
          </a:p>
        </p:txBody>
      </p:sp>
      <p:sp>
        <p:nvSpPr>
          <p:cNvPr id="61510" name="Text Box 70"/>
          <p:cNvSpPr txBox="1">
            <a:spLocks noChangeArrowheads="1"/>
          </p:cNvSpPr>
          <p:nvPr/>
        </p:nvSpPr>
        <p:spPr bwMode="auto">
          <a:xfrm>
            <a:off x="1976438" y="1154113"/>
            <a:ext cx="1144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Gathering</a:t>
            </a:r>
          </a:p>
        </p:txBody>
      </p:sp>
      <p:sp>
        <p:nvSpPr>
          <p:cNvPr id="61511" name="Rectangle 71"/>
          <p:cNvSpPr>
            <a:spLocks noChangeArrowheads="1"/>
          </p:cNvSpPr>
          <p:nvPr/>
        </p:nvSpPr>
        <p:spPr bwMode="auto">
          <a:xfrm>
            <a:off x="2547938" y="1117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12" name="Text Box 72"/>
          <p:cNvSpPr txBox="1">
            <a:spLocks noChangeArrowheads="1"/>
          </p:cNvSpPr>
          <p:nvPr/>
        </p:nvSpPr>
        <p:spPr bwMode="auto">
          <a:xfrm>
            <a:off x="5837238" y="1135063"/>
            <a:ext cx="1177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Spreading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Spreading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Naïve implementations of filter spreading require O(N^2) time in the number of image pixels (very slow).</a:t>
            </a:r>
          </a:p>
          <a:p>
            <a:r>
              <a:rPr lang="en-US" dirty="0" smtClean="0"/>
              <a:t>Just talked about constant time “gather” filters</a:t>
            </a:r>
          </a:p>
          <a:p>
            <a:pPr lvl="1"/>
            <a:r>
              <a:rPr lang="en-US" dirty="0" smtClean="0"/>
              <a:t>SATs one possible technique</a:t>
            </a:r>
          </a:p>
          <a:p>
            <a:r>
              <a:rPr lang="en-US" dirty="0" smtClean="0"/>
              <a:t>Modify SAT methodology to implement fast spreading</a:t>
            </a:r>
          </a:p>
          <a:p>
            <a:pPr lvl="1"/>
            <a:r>
              <a:rPr lang="en-US" dirty="0" smtClean="0"/>
              <a:t>Basically run operations in “reverse”</a:t>
            </a:r>
          </a:p>
          <a:p>
            <a:pPr lvl="2"/>
            <a:r>
              <a:rPr lang="en-US" dirty="0" smtClean="0"/>
              <a:t>1. Accumulate delta functions</a:t>
            </a:r>
          </a:p>
          <a:p>
            <a:pPr lvl="2"/>
            <a:r>
              <a:rPr lang="en-US" dirty="0" smtClean="0"/>
              <a:t>2. Integrate result</a:t>
            </a:r>
          </a:p>
          <a:p>
            <a:r>
              <a:rPr lang="en-US" dirty="0" smtClean="0"/>
              <a:t>AMD session @ Beyond Programmable Shading, Thurs.</a:t>
            </a:r>
          </a:p>
        </p:txBody>
      </p:sp>
      <p:sp>
        <p:nvSpPr>
          <p:cNvPr id="62468" name="Slide Number Placeholder 4"/>
          <p:cNvSpPr txBox="1">
            <a:spLocks noGrp="1"/>
          </p:cNvSpPr>
          <p:nvPr/>
        </p:nvSpPr>
        <p:spPr bwMode="auto">
          <a:xfrm>
            <a:off x="6629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743920C0-36C8-41B6-9207-26D3CC1E3F4A}" type="slidenum">
              <a:rPr lang="en-US" sz="1400"/>
              <a:pPr algn="r"/>
              <a:t>59</a:t>
            </a:fld>
            <a:endParaRPr lang="en-US" sz="1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Rendering time (sans post-processing) and memory footprint stay the same </a:t>
            </a:r>
          </a:p>
          <a:p>
            <a:pPr lvl="1"/>
            <a:r>
              <a:rPr lang="en-US" dirty="0" smtClean="0"/>
              <a:t>Software filters can be easily modified if needed</a:t>
            </a:r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Needs to run in real-time on the same GPU as rendering </a:t>
            </a:r>
          </a:p>
          <a:p>
            <a:pPr lvl="1"/>
            <a:r>
              <a:rPr lang="en-US" dirty="0" smtClean="0"/>
              <a:t>Needs to use existing HW features (no HW modification)</a:t>
            </a:r>
          </a:p>
          <a:p>
            <a:pPr lvl="2"/>
            <a:r>
              <a:rPr lang="en-US" dirty="0" smtClean="0"/>
              <a:t>Access to MSAA samples and sample data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30376" y="2119285"/>
            <a:ext cx="5845090" cy="3595716"/>
            <a:chOff x="1002890" y="1531345"/>
            <a:chExt cx="6872749" cy="4227900"/>
          </a:xfrm>
        </p:grpSpPr>
        <p:sp>
          <p:nvSpPr>
            <p:cNvPr id="5" name="Rectangle 4"/>
            <p:cNvSpPr/>
            <p:nvPr/>
          </p:nvSpPr>
          <p:spPr>
            <a:xfrm>
              <a:off x="1002890" y="1531345"/>
              <a:ext cx="6872749" cy="422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t="3084"/>
            <a:stretch>
              <a:fillRect/>
            </a:stretch>
          </p:blipFill>
          <p:spPr bwMode="auto">
            <a:xfrm>
              <a:off x="1013552" y="1597446"/>
              <a:ext cx="6858000" cy="4154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Hybrid Ray Tracing Using a Standard Graphics API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work\HybridRaytracing\Rel\SushiScreenshot000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5241" y="3713022"/>
            <a:ext cx="4424795" cy="2488947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Intel</a:t>
            </a:r>
          </a:p>
          <a:p>
            <a:pPr lvl="1"/>
            <a:r>
              <a:rPr lang="en-US" dirty="0" smtClean="0"/>
              <a:t>Quake Wars</a:t>
            </a:r>
          </a:p>
          <a:p>
            <a:pPr lvl="1"/>
            <a:r>
              <a:rPr lang="en-US" dirty="0" smtClean="0"/>
              <a:t>20-30 fps @ 1280x720 on an Intel 2.66 GHz </a:t>
            </a:r>
            <a:r>
              <a:rPr lang="en-US" dirty="0" err="1" smtClean="0"/>
              <a:t>Dunnington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 smtClean="0"/>
              <a:t>[Intel Visual Adrenaline Issue 2, 2009]</a:t>
            </a:r>
            <a:endParaRPr lang="en-US" dirty="0" smtClean="0"/>
          </a:p>
          <a:p>
            <a:r>
              <a:rPr lang="en-US" dirty="0" smtClean="0"/>
              <a:t>NVIDIA</a:t>
            </a:r>
          </a:p>
          <a:p>
            <a:pPr lvl="1"/>
            <a:r>
              <a:rPr lang="en-US" dirty="0" err="1" smtClean="0"/>
              <a:t>Bugatti</a:t>
            </a:r>
            <a:r>
              <a:rPr lang="en-US" dirty="0" smtClean="0"/>
              <a:t> Demo</a:t>
            </a:r>
          </a:p>
          <a:p>
            <a:r>
              <a:rPr lang="en-US" dirty="0" smtClean="0"/>
              <a:t>Caustic Graphics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Tracing vs. </a:t>
            </a:r>
            <a:r>
              <a:rPr lang="en-US" dirty="0" err="1" smtClean="0"/>
              <a:t>Rasterization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 smtClean="0"/>
              <a:t>Rasterization</a:t>
            </a:r>
            <a:r>
              <a:rPr lang="en-US" dirty="0" smtClean="0"/>
              <a:t> is still “faster” than ray tracing</a:t>
            </a:r>
          </a:p>
          <a:p>
            <a:r>
              <a:rPr lang="en-US" dirty="0" smtClean="0"/>
              <a:t>Ray tracing can handle some effects better than </a:t>
            </a:r>
            <a:r>
              <a:rPr lang="en-US" dirty="0" err="1" smtClean="0"/>
              <a:t>rasterization</a:t>
            </a:r>
            <a:endParaRPr lang="en-US" dirty="0" smtClean="0"/>
          </a:p>
          <a:p>
            <a:pPr lvl="1"/>
            <a:r>
              <a:rPr lang="en-US" dirty="0" smtClean="0"/>
              <a:t>Reflections</a:t>
            </a:r>
          </a:p>
          <a:p>
            <a:pPr lvl="1"/>
            <a:r>
              <a:rPr lang="en-US" dirty="0" smtClean="0"/>
              <a:t>Soft shadows</a:t>
            </a:r>
          </a:p>
          <a:p>
            <a:pPr lvl="1"/>
            <a:r>
              <a:rPr lang="en-US" dirty="0" smtClean="0"/>
              <a:t>Global illumination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29240" y="2762451"/>
            <a:ext cx="4552748" cy="3455471"/>
            <a:chOff x="4129240" y="2762451"/>
            <a:chExt cx="4552748" cy="3455471"/>
          </a:xfrm>
        </p:grpSpPr>
        <p:pic>
          <p:nvPicPr>
            <p:cNvPr id="33795" name="Picture 3" descr="C:\Users\jasony\Desktop\AtiSushi01.png"/>
            <p:cNvPicPr>
              <a:picLocks noChangeAspect="1" noChangeArrowheads="1"/>
            </p:cNvPicPr>
            <p:nvPr/>
          </p:nvPicPr>
          <p:blipFill>
            <a:blip r:embed="rId2"/>
            <a:srcRect b="7648"/>
            <a:stretch>
              <a:fillRect/>
            </a:stretch>
          </p:blipFill>
          <p:spPr bwMode="auto">
            <a:xfrm>
              <a:off x="4129240" y="3064504"/>
              <a:ext cx="4552748" cy="3153418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5284269" y="2762451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Gratuitous Car Shot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 rot="19800000">
            <a:off x="4545948" y="4061715"/>
            <a:ext cx="346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Rasterization</a:t>
            </a:r>
            <a:r>
              <a:rPr lang="en-US" sz="4000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 rot="19800000">
            <a:off x="4772345" y="4593152"/>
            <a:ext cx="3964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Radeon</a:t>
            </a:r>
            <a:r>
              <a:rPr lang="en-US" sz="3200" dirty="0" smtClean="0">
                <a:solidFill>
                  <a:srgbClr val="FFFF00"/>
                </a:solidFill>
              </a:rPr>
              <a:t> 9700 Demo!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Investigate hybrid ray-tracing</a:t>
            </a:r>
          </a:p>
          <a:p>
            <a:pPr lvl="1"/>
            <a:r>
              <a:rPr lang="en-US" dirty="0" smtClean="0"/>
              <a:t>Ray trace only reflections</a:t>
            </a:r>
          </a:p>
          <a:p>
            <a:pPr lvl="1"/>
            <a:r>
              <a:rPr lang="en-US" dirty="0" err="1" smtClean="0"/>
              <a:t>Rasterize</a:t>
            </a:r>
            <a:r>
              <a:rPr lang="en-US" dirty="0" smtClean="0"/>
              <a:t> everything else (including primary rays)</a:t>
            </a:r>
          </a:p>
          <a:p>
            <a:r>
              <a:rPr lang="en-US" dirty="0" smtClean="0"/>
              <a:t>Identify issues game developers must address when integrating into an existing game engine infrastructure</a:t>
            </a:r>
          </a:p>
          <a:p>
            <a:pPr lvl="2"/>
            <a:r>
              <a:rPr lang="en-US" dirty="0" smtClean="0"/>
              <a:t>Game engines are designed and optimized for GPUs</a:t>
            </a:r>
          </a:p>
          <a:p>
            <a:pPr lvl="2"/>
            <a:r>
              <a:rPr lang="en-US" dirty="0" smtClean="0"/>
              <a:t>Art assets and material </a:t>
            </a:r>
            <a:r>
              <a:rPr lang="en-US" dirty="0" err="1" smtClean="0"/>
              <a:t>shaders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System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Integrate into ATI’s rendering engine used for the Ruby demos</a:t>
            </a:r>
          </a:p>
          <a:p>
            <a:r>
              <a:rPr lang="en-US" dirty="0" smtClean="0"/>
              <a:t>Implement in MS DirectX 10.1</a:t>
            </a:r>
          </a:p>
          <a:p>
            <a:r>
              <a:rPr lang="en-US" dirty="0" smtClean="0"/>
              <a:t>Tested on </a:t>
            </a:r>
            <a:r>
              <a:rPr lang="en-US" dirty="0" smtClean="0"/>
              <a:t>an ATI </a:t>
            </a:r>
            <a:r>
              <a:rPr lang="en-US" dirty="0" err="1" smtClean="0"/>
              <a:t>Radeon</a:t>
            </a:r>
            <a:r>
              <a:rPr lang="en-US" dirty="0" smtClean="0"/>
              <a:t> </a:t>
            </a:r>
            <a:r>
              <a:rPr lang="en-US" dirty="0" smtClean="0"/>
              <a:t>HD 4870</a:t>
            </a:r>
          </a:p>
          <a:p>
            <a:endParaRPr lang="en-US" dirty="0" smtClean="0"/>
          </a:p>
          <a:p>
            <a:r>
              <a:rPr lang="en-US" dirty="0" smtClean="0"/>
              <a:t>We do not handle deformable objects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Bounding Volume Hierarchy</a:t>
            </a:r>
          </a:p>
          <a:p>
            <a:r>
              <a:rPr lang="en-US" dirty="0" err="1" smtClean="0"/>
              <a:t>Stackless</a:t>
            </a:r>
            <a:r>
              <a:rPr lang="en-US" dirty="0" smtClean="0"/>
              <a:t> Bounding Volume Hierarchy</a:t>
            </a:r>
          </a:p>
          <a:p>
            <a:r>
              <a:rPr lang="en-US" dirty="0" smtClean="0"/>
              <a:t>KD Tree</a:t>
            </a:r>
          </a:p>
          <a:p>
            <a:r>
              <a:rPr lang="en-US" dirty="0" smtClean="0"/>
              <a:t>Bounding Interval Hierarchy</a:t>
            </a:r>
            <a:endParaRPr lang="en-US" dirty="0"/>
          </a:p>
        </p:txBody>
      </p:sp>
      <p:pic>
        <p:nvPicPr>
          <p:cNvPr id="34818" name="Picture 2" descr="C:\work\terra\depot\main\sw\appeng\projects\Research_Papers\Raytracing Paper-HPG09\paper source\figures\BV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536" y="4007210"/>
            <a:ext cx="4562595" cy="2281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 Test Scene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Four materials </a:t>
            </a:r>
            <a:r>
              <a:rPr lang="en-US" dirty="0" smtClean="0">
                <a:sym typeface="Symbol"/>
              </a:rPr>
              <a:t> Four separate trees</a:t>
            </a:r>
          </a:p>
          <a:p>
            <a:pPr lvl="1"/>
            <a:r>
              <a:rPr lang="en-US" dirty="0" smtClean="0">
                <a:sym typeface="Symbol"/>
              </a:rPr>
              <a:t>Torus (20,872 triangles)</a:t>
            </a:r>
          </a:p>
          <a:p>
            <a:pPr lvl="1"/>
            <a:r>
              <a:rPr lang="en-US" dirty="0" smtClean="0">
                <a:sym typeface="Symbol"/>
              </a:rPr>
              <a:t>Park (255,488 triangles)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C:\work\HybridRaytracing\Rel\SushiScreenshot000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719" y="3275344"/>
            <a:ext cx="5324218" cy="299487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8914" name="Picture 2" descr="C:\work\terra\depot\main\sw\appeng\projects\Research_Papers\Raytracing Paper-HPG09\paper source\figures\benchmar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7729" y="1596190"/>
            <a:ext cx="6886264" cy="4082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4261448"/>
            <a:ext cx="8229600" cy="1865031"/>
          </a:xfrm>
        </p:spPr>
        <p:txBody>
          <a:bodyPr/>
          <a:lstStyle/>
          <a:p>
            <a:r>
              <a:rPr lang="en-US" dirty="0" smtClean="0"/>
              <a:t>BVH Advantages</a:t>
            </a:r>
          </a:p>
          <a:p>
            <a:pPr lvl="1"/>
            <a:r>
              <a:rPr lang="en-US" dirty="0" smtClean="0"/>
              <a:t>Can </a:t>
            </a:r>
            <a:r>
              <a:rPr lang="en-US" dirty="0" err="1" smtClean="0"/>
              <a:t>vectorize</a:t>
            </a:r>
            <a:r>
              <a:rPr lang="en-US" dirty="0" smtClean="0"/>
              <a:t> tests</a:t>
            </a:r>
          </a:p>
          <a:p>
            <a:pPr lvl="1"/>
            <a:r>
              <a:rPr lang="en-US" dirty="0" smtClean="0"/>
              <a:t>Handles empty space better</a:t>
            </a:r>
          </a:p>
          <a:p>
            <a:pPr lvl="1"/>
            <a:r>
              <a:rPr lang="en-US" dirty="0" smtClean="0"/>
              <a:t>Stack is not a </a:t>
            </a:r>
            <a:r>
              <a:rPr lang="en-US" dirty="0" smtClean="0"/>
              <a:t>bottleneck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2521198"/>
          <a:ext cx="6096000" cy="1367028"/>
        </p:xfrm>
        <a:graphic>
          <a:graphicData uri="http://schemas.openxmlformats.org/drawingml/2006/table">
            <a:tbl>
              <a:tblPr/>
              <a:tblGrid>
                <a:gridCol w="1196035"/>
                <a:gridCol w="950976"/>
                <a:gridCol w="557174"/>
                <a:gridCol w="566928"/>
                <a:gridCol w="583997"/>
                <a:gridCol w="1088746"/>
                <a:gridCol w="669341"/>
                <a:gridCol w="482803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Algorithm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ALU Ops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(VLIW)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Time (s)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ALU Util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TEX Util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Traversals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Writes Per Traversal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GPR count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BVH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7.41555E+12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131.68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30.57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2.15418E+11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7.79515E+12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22.35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3.02104E+11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BVH_Stackless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1.56182E+13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198.73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65.49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37.44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3.7035E+11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1.02991E+13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40.81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15.21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3.28972E+11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248587"/>
          <a:ext cx="6096000" cy="841248"/>
        </p:xfrm>
        <a:graphic>
          <a:graphicData uri="http://schemas.openxmlformats.org/drawingml/2006/table">
            <a:tbl>
              <a:tblPr/>
              <a:tblGrid>
                <a:gridCol w="574243"/>
                <a:gridCol w="743712"/>
                <a:gridCol w="890016"/>
                <a:gridCol w="872947"/>
                <a:gridCol w="771754"/>
                <a:gridCol w="1075334"/>
                <a:gridCol w="1167994"/>
              </a:tblGrid>
              <a:tr h="1708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Nodes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Max Depth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Avg Depth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Triangles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Avg Tris/Leaf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Tree Size (MB)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BVH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113994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288852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171048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834996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BIH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140944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288852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21505" y="2035835"/>
            <a:ext cx="149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Test Scene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4475" y="3836034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10,000 Random Rays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we use the GPU’s </a:t>
            </a:r>
            <a:r>
              <a:rPr lang="en-US" dirty="0" err="1" smtClean="0"/>
              <a:t>shader</a:t>
            </a:r>
            <a:r>
              <a:rPr lang="en-US" dirty="0" smtClean="0"/>
              <a:t> processing power and flexibility for better edge anti-aliasing (AA)?</a:t>
            </a:r>
          </a:p>
          <a:p>
            <a:endParaRPr lang="en-US" dirty="0"/>
          </a:p>
        </p:txBody>
      </p:sp>
      <p:pic>
        <p:nvPicPr>
          <p:cNvPr id="9" name="Picture 1" descr="C:\Users\jasony\Desktop\grid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155" y="3973189"/>
            <a:ext cx="6793671" cy="722069"/>
          </a:xfrm>
          <a:prstGeom prst="rect">
            <a:avLst/>
          </a:prstGeom>
          <a:noFill/>
        </p:spPr>
      </p:pic>
      <p:grpSp>
        <p:nvGrpSpPr>
          <p:cNvPr id="10" name="Group 23"/>
          <p:cNvGrpSpPr/>
          <p:nvPr/>
        </p:nvGrpSpPr>
        <p:grpSpPr>
          <a:xfrm>
            <a:off x="806992" y="3828684"/>
            <a:ext cx="7608887" cy="707862"/>
            <a:chOff x="806992" y="3390802"/>
            <a:chExt cx="7608887" cy="707862"/>
          </a:xfrm>
        </p:grpSpPr>
        <p:grpSp>
          <p:nvGrpSpPr>
            <p:cNvPr id="11" name="Group 16"/>
            <p:cNvGrpSpPr/>
            <p:nvPr/>
          </p:nvGrpSpPr>
          <p:grpSpPr>
            <a:xfrm>
              <a:off x="806992" y="3410174"/>
              <a:ext cx="7608887" cy="669123"/>
              <a:chOff x="806992" y="3410174"/>
              <a:chExt cx="7608887" cy="669123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806992" y="3785609"/>
                <a:ext cx="7608887" cy="29368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6200000" flipV="1">
                <a:off x="8122024" y="3506993"/>
                <a:ext cx="387275" cy="193638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 rot="5400000" flipH="1" flipV="1">
              <a:off x="501302" y="3707081"/>
              <a:ext cx="707862" cy="75304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shade?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Vertex Attributes must be interpolated across the triangle</a:t>
            </a:r>
          </a:p>
          <a:p>
            <a:pPr lvl="1"/>
            <a:r>
              <a:rPr lang="en-US" dirty="0" err="1" smtClean="0"/>
              <a:t>Normals</a:t>
            </a:r>
            <a:endParaRPr lang="en-US" dirty="0" smtClean="0"/>
          </a:p>
          <a:p>
            <a:pPr lvl="1"/>
            <a:r>
              <a:rPr lang="en-US" dirty="0" smtClean="0"/>
              <a:t>Texture coordinates</a:t>
            </a:r>
          </a:p>
          <a:p>
            <a:r>
              <a:rPr lang="en-US" dirty="0" smtClean="0"/>
              <a:t>GPU usually handles this in hardware</a:t>
            </a:r>
          </a:p>
          <a:p>
            <a:r>
              <a:rPr lang="en-US" dirty="0" smtClean="0"/>
              <a:t>Must do this in </a:t>
            </a:r>
            <a:r>
              <a:rPr lang="en-US" dirty="0" err="1" smtClean="0"/>
              <a:t>shader</a:t>
            </a:r>
            <a:r>
              <a:rPr lang="en-US" dirty="0" smtClean="0"/>
              <a:t> at ray hit locations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Filtering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5495026"/>
            <a:ext cx="8229600" cy="631453"/>
          </a:xfrm>
        </p:spPr>
        <p:txBody>
          <a:bodyPr/>
          <a:lstStyle/>
          <a:p>
            <a:r>
              <a:rPr lang="en-US" dirty="0" err="1" smtClean="0"/>
              <a:t>Igehy</a:t>
            </a:r>
            <a:r>
              <a:rPr lang="en-US" dirty="0" smtClean="0"/>
              <a:t>, H.  “Tracing Ray Differentials”.  SIGGRAPH 1999.</a:t>
            </a:r>
            <a:endParaRPr lang="en-US" dirty="0"/>
          </a:p>
        </p:txBody>
      </p:sp>
      <p:pic>
        <p:nvPicPr>
          <p:cNvPr id="33794" name="Picture 2" descr="C:\work\terra\depot\main\sw\appeng\projects\Research_Papers\Raytracing Paper-HPG09\paper source\figures\filte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016" y="2039353"/>
            <a:ext cx="4242302" cy="3178542"/>
          </a:xfrm>
          <a:prstGeom prst="rect">
            <a:avLst/>
          </a:prstGeom>
          <a:noFill/>
        </p:spPr>
      </p:pic>
      <p:pic>
        <p:nvPicPr>
          <p:cNvPr id="33795" name="Picture 3" descr="C:\work\terra\depot\main\sw\appeng\projects\Research_Papers\Raytracing Paper-HPG09\paper source\figures\filter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48" y="2039112"/>
            <a:ext cx="4242816" cy="317652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 rot="20855597">
            <a:off x="6600659" y="2962696"/>
            <a:ext cx="1697840" cy="305205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855597">
            <a:off x="1646676" y="3020661"/>
            <a:ext cx="1697840" cy="305205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Aliasing</a:t>
            </a:r>
            <a:endParaRPr lang="en-US" dirty="0"/>
          </a:p>
        </p:txBody>
      </p:sp>
      <p:pic>
        <p:nvPicPr>
          <p:cNvPr id="34818" name="Picture 2" descr="C:\work\terra\depot\main\sw\appeng\projects\Research_Papers\Raytracing Paper-HPG09\paper source\figures\alia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7" y="1151139"/>
            <a:ext cx="7499536" cy="501705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53916" y="1355558"/>
            <a:ext cx="874295" cy="9063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55895" y="1700463"/>
            <a:ext cx="874295" cy="9063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0571334">
            <a:off x="2353351" y="4538333"/>
            <a:ext cx="1347537" cy="6126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571334">
            <a:off x="6171373" y="4514268"/>
            <a:ext cx="1347537" cy="6126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Aliasing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 smtClean="0"/>
              <a:t>Supersample</a:t>
            </a:r>
            <a:r>
              <a:rPr lang="en-US" dirty="0" smtClean="0"/>
              <a:t>, but expensive</a:t>
            </a:r>
          </a:p>
          <a:p>
            <a:r>
              <a:rPr lang="en-US" dirty="0" smtClean="0"/>
              <a:t>AA only on edges (similar method of deferred shading)</a:t>
            </a:r>
          </a:p>
          <a:p>
            <a:pPr lvl="1"/>
            <a:r>
              <a:rPr lang="en-US" dirty="0" smtClean="0"/>
              <a:t>Surface normal variation</a:t>
            </a:r>
          </a:p>
          <a:p>
            <a:pPr lvl="1"/>
            <a:r>
              <a:rPr lang="en-US" dirty="0" smtClean="0"/>
              <a:t>Depth discontinuities</a:t>
            </a:r>
          </a:p>
          <a:p>
            <a:pPr lvl="1"/>
            <a:r>
              <a:rPr lang="en-US" dirty="0" smtClean="0"/>
              <a:t>Object edges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Bounces</a:t>
            </a:r>
            <a:endParaRPr lang="en-US" dirty="0"/>
          </a:p>
        </p:txBody>
      </p:sp>
      <p:pic>
        <p:nvPicPr>
          <p:cNvPr id="35842" name="Picture 2" descr="C:\work\terra\depot\main\sw\appeng\projects\Research_Papers\Raytracing Paper-HPG09\paper source\figures\bounes.png"/>
          <p:cNvPicPr>
            <a:picLocks noChangeAspect="1" noChangeArrowheads="1"/>
          </p:cNvPicPr>
          <p:nvPr/>
        </p:nvPicPr>
        <p:blipFill>
          <a:blip r:embed="rId2"/>
          <a:srcRect t="1139" b="66291"/>
          <a:stretch>
            <a:fillRect/>
          </a:stretch>
        </p:blipFill>
        <p:spPr bwMode="auto">
          <a:xfrm>
            <a:off x="1382644" y="1164566"/>
            <a:ext cx="6376737" cy="2553419"/>
          </a:xfrm>
          <a:prstGeom prst="rect">
            <a:avLst/>
          </a:prstGeom>
          <a:noFill/>
        </p:spPr>
      </p:pic>
      <p:pic>
        <p:nvPicPr>
          <p:cNvPr id="4" name="Picture 2" descr="C:\work\terra\depot\main\sw\appeng\projects\Research_Papers\Raytracing Paper-HPG09\paper source\figures\bounes.png"/>
          <p:cNvPicPr>
            <a:picLocks noChangeAspect="1" noChangeArrowheads="1"/>
          </p:cNvPicPr>
          <p:nvPr/>
        </p:nvPicPr>
        <p:blipFill>
          <a:blip r:embed="rId2"/>
          <a:srcRect t="33636" b="33771"/>
          <a:stretch>
            <a:fillRect/>
          </a:stretch>
        </p:blipFill>
        <p:spPr bwMode="auto">
          <a:xfrm>
            <a:off x="1379772" y="3864634"/>
            <a:ext cx="6376737" cy="25552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032" y="232913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 Bounce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783" y="502632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 Bounce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Bounces</a:t>
            </a:r>
            <a:endParaRPr lang="en-US" dirty="0"/>
          </a:p>
        </p:txBody>
      </p:sp>
      <p:pic>
        <p:nvPicPr>
          <p:cNvPr id="36866" name="Picture 2" descr="C:\work\terra\depot\main\sw\appeng\projects\Research_Papers\Raytracing Paper-HPG09\paper source\figures\bounes.png"/>
          <p:cNvPicPr>
            <a:picLocks noChangeAspect="1" noChangeArrowheads="1"/>
          </p:cNvPicPr>
          <p:nvPr/>
        </p:nvPicPr>
        <p:blipFill>
          <a:blip r:embed="rId2"/>
          <a:srcRect t="66153"/>
          <a:stretch>
            <a:fillRect/>
          </a:stretch>
        </p:blipFill>
        <p:spPr bwMode="auto">
          <a:xfrm>
            <a:off x="1358249" y="2085473"/>
            <a:ext cx="6418636" cy="26710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91153" y="480203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 Bounce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Pass vs. Multi Pass </a:t>
            </a:r>
            <a:r>
              <a:rPr lang="en-US" dirty="0" err="1" smtClean="0"/>
              <a:t>Shader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Single pass</a:t>
            </a:r>
          </a:p>
          <a:p>
            <a:pPr lvl="1"/>
            <a:r>
              <a:rPr lang="en-US" dirty="0" smtClean="0"/>
              <a:t>One rendering pass per reflective object</a:t>
            </a:r>
          </a:p>
          <a:p>
            <a:pPr lvl="1"/>
            <a:r>
              <a:rPr lang="en-US" dirty="0" smtClean="0"/>
              <a:t>Easier to manage during rendering</a:t>
            </a:r>
          </a:p>
          <a:p>
            <a:pPr lvl="1"/>
            <a:r>
              <a:rPr lang="en-US" dirty="0" smtClean="0"/>
              <a:t>Not well suited during production</a:t>
            </a:r>
          </a:p>
          <a:p>
            <a:pPr lvl="2"/>
            <a:r>
              <a:rPr lang="en-US" dirty="0" smtClean="0"/>
              <a:t>Each material change requires </a:t>
            </a:r>
            <a:r>
              <a:rPr lang="en-US" dirty="0" err="1" smtClean="0"/>
              <a:t>shader</a:t>
            </a:r>
            <a:r>
              <a:rPr lang="en-US" dirty="0" smtClean="0"/>
              <a:t> update</a:t>
            </a:r>
          </a:p>
          <a:p>
            <a:pPr lvl="1"/>
            <a:r>
              <a:rPr lang="en-US" dirty="0" smtClean="0"/>
              <a:t>Performance issues</a:t>
            </a:r>
          </a:p>
          <a:p>
            <a:r>
              <a:rPr lang="en-US" dirty="0" smtClean="0"/>
              <a:t>Multi pass</a:t>
            </a:r>
          </a:p>
          <a:p>
            <a:pPr lvl="1"/>
            <a:r>
              <a:rPr lang="en-US" dirty="0" smtClean="0"/>
              <a:t>More closely resembles a conventional forward-rendering</a:t>
            </a:r>
          </a:p>
          <a:p>
            <a:pPr lvl="1"/>
            <a:r>
              <a:rPr lang="en-US" dirty="0" smtClean="0"/>
              <a:t>Much more flexible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 Pass Ray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 smtClean="0"/>
              <a:t>Rasterize</a:t>
            </a:r>
            <a:r>
              <a:rPr lang="en-US" dirty="0" smtClean="0"/>
              <a:t> all objects and save ray reflection info of shiny objects to a MRT and stencil</a:t>
            </a:r>
          </a:p>
          <a:p>
            <a:r>
              <a:rPr lang="en-US" dirty="0" smtClean="0"/>
              <a:t>Render a quad for each potential object to be hit by a ray </a:t>
            </a:r>
          </a:p>
          <a:p>
            <a:pPr lvl="1"/>
            <a:r>
              <a:rPr lang="en-US" dirty="0" smtClean="0"/>
              <a:t>Shade every hit and save the hit distance</a:t>
            </a:r>
          </a:p>
          <a:p>
            <a:pPr lvl="1"/>
            <a:r>
              <a:rPr lang="en-US" dirty="0" smtClean="0"/>
              <a:t>Discard by alpha if distance is further than previous hit</a:t>
            </a:r>
          </a:p>
          <a:p>
            <a:r>
              <a:rPr lang="en-US" dirty="0" smtClean="0"/>
              <a:t>Distance buffer needs to be ping ponged due to read-write limitation of DX 10.1, but solved using DX 11</a:t>
            </a:r>
          </a:p>
          <a:p>
            <a:r>
              <a:rPr lang="en-US" dirty="0" smtClean="0"/>
              <a:t>Cannot clip because distance is needed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Scaling</a:t>
            </a:r>
            <a:endParaRPr lang="en-US" dirty="0"/>
          </a:p>
        </p:txBody>
      </p:sp>
      <p:pic>
        <p:nvPicPr>
          <p:cNvPr id="37890" name="Picture 2" descr="C:\work\terra\depot\main\sw\appeng\projects\Research_Papers\Raytracing Paper-HPG09\paper source\figures\performan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077" y="1255212"/>
            <a:ext cx="6576512" cy="5221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Demo will be running at the AMD booth</a:t>
            </a:r>
          </a:p>
          <a:p>
            <a:endParaRPr lang="en-US" dirty="0"/>
          </a:p>
        </p:txBody>
      </p:sp>
      <p:pic>
        <p:nvPicPr>
          <p:cNvPr id="3" name="Picture 3" descr="C:\work\HybridRaytracing\Rel\SushiScreenshot0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832" y="2740960"/>
            <a:ext cx="5733670" cy="322518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we use the GPU’s </a:t>
            </a:r>
            <a:r>
              <a:rPr lang="en-US" dirty="0" err="1" smtClean="0"/>
              <a:t>shader</a:t>
            </a:r>
            <a:r>
              <a:rPr lang="en-US" dirty="0" smtClean="0"/>
              <a:t> processing power and flexibility for better edge anti-aliasing (AA)?</a:t>
            </a:r>
          </a:p>
          <a:p>
            <a:endParaRPr lang="en-US" dirty="0"/>
          </a:p>
        </p:txBody>
      </p:sp>
      <p:pic>
        <p:nvPicPr>
          <p:cNvPr id="4" name="Picture 4" descr="C:\Users\jasony\Desktop\no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576" y="3977640"/>
            <a:ext cx="6780213" cy="711200"/>
          </a:xfrm>
          <a:prstGeom prst="rect">
            <a:avLst/>
          </a:prstGeom>
          <a:noFill/>
        </p:spPr>
      </p:pic>
      <p:grpSp>
        <p:nvGrpSpPr>
          <p:cNvPr id="5" name="Group 23"/>
          <p:cNvGrpSpPr/>
          <p:nvPr/>
        </p:nvGrpSpPr>
        <p:grpSpPr>
          <a:xfrm>
            <a:off x="806992" y="3828684"/>
            <a:ext cx="7608887" cy="707862"/>
            <a:chOff x="806992" y="3390802"/>
            <a:chExt cx="7608887" cy="707862"/>
          </a:xfrm>
        </p:grpSpPr>
        <p:grpSp>
          <p:nvGrpSpPr>
            <p:cNvPr id="6" name="Group 16"/>
            <p:cNvGrpSpPr/>
            <p:nvPr/>
          </p:nvGrpSpPr>
          <p:grpSpPr>
            <a:xfrm>
              <a:off x="806992" y="3410174"/>
              <a:ext cx="7608887" cy="669123"/>
              <a:chOff x="806992" y="3410174"/>
              <a:chExt cx="7608887" cy="66912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06992" y="3785609"/>
                <a:ext cx="7608887" cy="29368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V="1">
                <a:off x="8122024" y="3506993"/>
                <a:ext cx="387275" cy="193638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5400000" flipH="1" flipV="1">
              <a:off x="501302" y="3707081"/>
              <a:ext cx="707862" cy="75304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980327" y="4836974"/>
            <a:ext cx="117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No 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Konstantine Iourcha (AMD)</a:t>
            </a:r>
          </a:p>
          <a:p>
            <a:r>
              <a:rPr lang="en-US" dirty="0" smtClean="0"/>
              <a:t>Andy Pomianowski (AMD)</a:t>
            </a:r>
          </a:p>
          <a:p>
            <a:r>
              <a:rPr lang="en-US" dirty="0" smtClean="0"/>
              <a:t>Jeff Golds (AMD)</a:t>
            </a:r>
          </a:p>
          <a:p>
            <a:r>
              <a:rPr lang="en-US" dirty="0" smtClean="0"/>
              <a:t>Justin Hensley (AMD)</a:t>
            </a:r>
          </a:p>
          <a:p>
            <a:r>
              <a:rPr lang="en-US" dirty="0" smtClean="0"/>
              <a:t>Joshua Barczak (</a:t>
            </a:r>
            <a:r>
              <a:rPr lang="en-US" dirty="0" err="1" smtClean="0"/>
              <a:t>Firaxis</a:t>
            </a:r>
            <a:r>
              <a:rPr lang="en-US" dirty="0" smtClean="0"/>
              <a:t> Games)</a:t>
            </a:r>
          </a:p>
          <a:p>
            <a:r>
              <a:rPr lang="en-US" dirty="0" smtClean="0"/>
              <a:t>Todd Kosloff (UC Berkeley)</a:t>
            </a:r>
          </a:p>
          <a:p>
            <a:r>
              <a:rPr lang="en-US" dirty="0" err="1" smtClean="0"/>
              <a:t>Futuremark</a:t>
            </a:r>
            <a:endParaRPr lang="en-US" dirty="0" smtClean="0"/>
          </a:p>
          <a:p>
            <a:r>
              <a:rPr lang="en-US" dirty="0" err="1" smtClean="0"/>
              <a:t>Tommti</a:t>
            </a:r>
            <a:r>
              <a:rPr lang="en-US" dirty="0" smtClean="0"/>
              <a:t>-Systems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400" dirty="0" err="1" smtClean="0"/>
              <a:t>Catmull</a:t>
            </a:r>
            <a:r>
              <a:rPr lang="en-US" sz="1400" dirty="0" smtClean="0"/>
              <a:t>, E. 1978. A hidden-surface algorithm with anti-aliasing. In </a:t>
            </a:r>
            <a:r>
              <a:rPr lang="en-US" sz="1400" i="1" dirty="0" smtClean="0"/>
              <a:t>SIGGRAPH '78: Proceedings of the 5</a:t>
            </a:r>
            <a:r>
              <a:rPr lang="en-US" sz="1400" i="1" baseline="30000" dirty="0" smtClean="0"/>
              <a:t>th</a:t>
            </a:r>
            <a:r>
              <a:rPr lang="en-US" sz="1400" i="1" dirty="0" smtClean="0"/>
              <a:t> </a:t>
            </a:r>
            <a:r>
              <a:rPr lang="en-US" sz="1400" i="1" dirty="0" smtClean="0"/>
              <a:t>Annual Conference </a:t>
            </a:r>
            <a:r>
              <a:rPr lang="en-US" sz="1400" i="1" dirty="0" smtClean="0"/>
              <a:t>on Computer </a:t>
            </a:r>
            <a:r>
              <a:rPr lang="en-US" sz="1400" i="1" dirty="0" smtClean="0"/>
              <a:t>Graphics </a:t>
            </a:r>
            <a:r>
              <a:rPr lang="en-US" sz="1400" i="1" dirty="0" smtClean="0"/>
              <a:t>and </a:t>
            </a:r>
            <a:r>
              <a:rPr lang="en-US" sz="1400" i="1" dirty="0" smtClean="0"/>
              <a:t>Interactive Techniques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smtClean="0"/>
              <a:t>Crow</a:t>
            </a:r>
            <a:r>
              <a:rPr lang="en-US" sz="1400" dirty="0" smtClean="0"/>
              <a:t>, F. C. 1984. Summed-area tables for texture mapping. In </a:t>
            </a:r>
            <a:r>
              <a:rPr lang="en-US" sz="1400" i="1" dirty="0" smtClean="0"/>
              <a:t>SIGGRAPH </a:t>
            </a:r>
            <a:r>
              <a:rPr lang="en-US" sz="1400" i="1" dirty="0" smtClean="0"/>
              <a:t>'84: Proceedings </a:t>
            </a:r>
            <a:r>
              <a:rPr lang="en-US" sz="1400" i="1" dirty="0" smtClean="0"/>
              <a:t>of the 11th Annual Conference on Computer Graphics and </a:t>
            </a:r>
            <a:r>
              <a:rPr lang="en-US" sz="1400" i="1" dirty="0" smtClean="0"/>
              <a:t>Interactive Techniques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err="1" smtClean="0"/>
              <a:t>Heckbert</a:t>
            </a:r>
            <a:r>
              <a:rPr lang="en-US" sz="1400" dirty="0" smtClean="0"/>
              <a:t>, P. S. 1986. Filtering by repeated integration. In </a:t>
            </a:r>
            <a:r>
              <a:rPr lang="en-US" sz="1400" i="1" dirty="0" smtClean="0"/>
              <a:t>SIGGRAPH '86: Proceedings </a:t>
            </a:r>
            <a:r>
              <a:rPr lang="en-US" sz="1400" i="1" dirty="0" smtClean="0"/>
              <a:t>of the 13th Annual Conference on Computer Graphics and </a:t>
            </a:r>
            <a:r>
              <a:rPr lang="en-US" sz="1400" i="1" dirty="0" smtClean="0"/>
              <a:t>Interactive Techniques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smtClean="0"/>
              <a:t>Hensley</a:t>
            </a:r>
            <a:r>
              <a:rPr lang="en-US" sz="1400" dirty="0" smtClean="0"/>
              <a:t>, J., Scheuermann, T., Singh, M., and </a:t>
            </a:r>
            <a:r>
              <a:rPr lang="en-US" sz="1400" dirty="0" err="1" smtClean="0"/>
              <a:t>Lastra</a:t>
            </a:r>
            <a:r>
              <a:rPr lang="en-US" sz="1400" dirty="0" smtClean="0"/>
              <a:t>, A. 2005. Interactive summed-area table generation for glossy environmental reflections. In </a:t>
            </a:r>
            <a:r>
              <a:rPr lang="en-US" sz="1400" i="1" dirty="0" smtClean="0"/>
              <a:t>ACM SIGGRAPH 2005 </a:t>
            </a:r>
            <a:r>
              <a:rPr lang="en-US" sz="1400" i="1" dirty="0" smtClean="0"/>
              <a:t>Sketches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smtClean="0"/>
              <a:t>Iourcha</a:t>
            </a:r>
            <a:r>
              <a:rPr lang="en-US" sz="1400" dirty="0" smtClean="0"/>
              <a:t>, K., Yang, J. C., and Pomianowski, A. 2009. A directionally adaptive edge anti-aliasing filter. In </a:t>
            </a:r>
            <a:r>
              <a:rPr lang="en-US" sz="1400" i="1" dirty="0" smtClean="0"/>
              <a:t>Proceedings of the Conference on High Performance Graphics </a:t>
            </a:r>
            <a:r>
              <a:rPr lang="en-US" sz="1400" i="1" dirty="0" smtClean="0"/>
              <a:t>2009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Kosloff, T. J., Tao, M. W., and </a:t>
            </a:r>
            <a:r>
              <a:rPr lang="en-US" sz="1400" dirty="0" err="1" smtClean="0"/>
              <a:t>Barsky</a:t>
            </a:r>
            <a:r>
              <a:rPr lang="en-US" sz="1400" dirty="0" smtClean="0"/>
              <a:t>, B. A. 2009. Depth of field </a:t>
            </a:r>
            <a:r>
              <a:rPr lang="en-US" sz="1400" dirty="0" err="1" smtClean="0"/>
              <a:t>postprocessing</a:t>
            </a:r>
            <a:r>
              <a:rPr lang="en-US" sz="1400" dirty="0" smtClean="0"/>
              <a:t> for layered scenes using constant-time rectangle spreading. In </a:t>
            </a:r>
            <a:r>
              <a:rPr lang="en-US" sz="1400" i="1" dirty="0" smtClean="0"/>
              <a:t>Proceedings of Graphics Interface 2009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anchor="b"/>
          <a:lstStyle/>
          <a:p>
            <a:pPr>
              <a:buNone/>
            </a:pP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Trademark Attribution</a:t>
            </a:r>
          </a:p>
          <a:p>
            <a:pPr>
              <a:buNone/>
            </a:pPr>
            <a:endParaRPr lang="en-US" sz="13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AMD, the AMD Arrow logo and combinations thereof are trademarks of Advanced Micro Devices, Inc. in the United States and/or other jurisdictions. Other names used in this presentation are for identification purposes only and may be trademarks of their respective owners. </a:t>
            </a:r>
          </a:p>
          <a:p>
            <a:pPr>
              <a:buNone/>
            </a:pPr>
            <a:endParaRPr lang="en-US" sz="1300" b="1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©2009 Advanced Micro Devices, Inc. All rights reserved.</a:t>
            </a:r>
            <a:endParaRPr lang="en-US" sz="1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Can we use the GPU’s </a:t>
            </a:r>
            <a:r>
              <a:rPr lang="en-US" dirty="0" err="1" smtClean="0"/>
              <a:t>shader</a:t>
            </a:r>
            <a:r>
              <a:rPr lang="en-US" dirty="0" smtClean="0"/>
              <a:t> processing power and flexibility for better edge anti-aliasing (AA)?</a:t>
            </a:r>
          </a:p>
          <a:p>
            <a:endParaRPr lang="en-US" dirty="0"/>
          </a:p>
        </p:txBody>
      </p:sp>
      <p:pic>
        <p:nvPicPr>
          <p:cNvPr id="4" name="Picture 5" descr="C:\Users\jasony\Desktop\8x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76" y="3977640"/>
            <a:ext cx="6780213" cy="711200"/>
          </a:xfrm>
          <a:prstGeom prst="rect">
            <a:avLst/>
          </a:prstGeom>
          <a:noFill/>
        </p:spPr>
      </p:pic>
      <p:grpSp>
        <p:nvGrpSpPr>
          <p:cNvPr id="5" name="Group 23"/>
          <p:cNvGrpSpPr/>
          <p:nvPr/>
        </p:nvGrpSpPr>
        <p:grpSpPr>
          <a:xfrm>
            <a:off x="806992" y="3828684"/>
            <a:ext cx="7608887" cy="707862"/>
            <a:chOff x="806992" y="3390802"/>
            <a:chExt cx="7608887" cy="707862"/>
          </a:xfrm>
        </p:grpSpPr>
        <p:grpSp>
          <p:nvGrpSpPr>
            <p:cNvPr id="6" name="Group 16"/>
            <p:cNvGrpSpPr/>
            <p:nvPr/>
          </p:nvGrpSpPr>
          <p:grpSpPr>
            <a:xfrm>
              <a:off x="806992" y="3410174"/>
              <a:ext cx="7608887" cy="669123"/>
              <a:chOff x="806992" y="3410174"/>
              <a:chExt cx="7608887" cy="66912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06992" y="3785609"/>
                <a:ext cx="7608887" cy="293688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V="1">
                <a:off x="8122024" y="3506993"/>
                <a:ext cx="387275" cy="193638"/>
              </a:xfrm>
              <a:prstGeom prst="line">
                <a:avLst/>
              </a:prstGeom>
              <a:ln w="1270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5400000" flipH="1" flipV="1">
              <a:off x="501302" y="3707081"/>
              <a:ext cx="707862" cy="75304"/>
            </a:xfrm>
            <a:prstGeom prst="line">
              <a:avLst/>
            </a:prstGeom>
            <a:ln w="12700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980327" y="4836974"/>
            <a:ext cx="117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8x 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2009PowerPoint">
  <a:themeElements>
    <a:clrScheme name="s2009">
      <a:dk1>
        <a:srgbClr val="581D56"/>
      </a:dk1>
      <a:lt1>
        <a:srgbClr val="917733"/>
      </a:lt1>
      <a:dk2>
        <a:srgbClr val="473715"/>
      </a:dk2>
      <a:lt2>
        <a:srgbClr val="F2F39F"/>
      </a:lt2>
      <a:accent1>
        <a:srgbClr val="DCE165"/>
      </a:accent1>
      <a:accent2>
        <a:srgbClr val="227A4D"/>
      </a:accent2>
      <a:accent3>
        <a:srgbClr val="89A787"/>
      </a:accent3>
      <a:accent4>
        <a:srgbClr val="DADADA"/>
      </a:accent4>
      <a:accent5>
        <a:srgbClr val="C7DCF3"/>
      </a:accent5>
      <a:accent6>
        <a:srgbClr val="C7AEB6"/>
      </a:accent6>
      <a:hlink>
        <a:srgbClr val="DCE165"/>
      </a:hlink>
      <a:folHlink>
        <a:srgbClr val="F2F39F"/>
      </a:folHlink>
    </a:clrScheme>
    <a:fontScheme name="1_S2009PowerPoint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S2009PowerPoint</Template>
  <TotalTime>1631</TotalTime>
  <Words>3332</Words>
  <Application>Microsoft Office PowerPoint</Application>
  <PresentationFormat>On-screen Show (4:3)</PresentationFormat>
  <Paragraphs>771</Paragraphs>
  <Slides>82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S2009PowerPoint</vt:lpstr>
      <vt:lpstr>Acrobat Document</vt:lpstr>
      <vt:lpstr>Slide 1</vt:lpstr>
      <vt:lpstr>Outline</vt:lpstr>
      <vt:lpstr>Edge-Detect  Custom Filter AA</vt:lpstr>
      <vt:lpstr>Introduction</vt:lpstr>
      <vt:lpstr>Motivation</vt:lpstr>
      <vt:lpstr>Motivation</vt:lpstr>
      <vt:lpstr>Motivation</vt:lpstr>
      <vt:lpstr>Slide 8</vt:lpstr>
      <vt:lpstr>Slide 9</vt:lpstr>
      <vt:lpstr>Slide 10</vt:lpstr>
      <vt:lpstr>Contribution</vt:lpstr>
      <vt:lpstr>Current Hardware Approach: Multisample Anti-Aliasing (MSAA)</vt:lpstr>
      <vt:lpstr>Traditional MSAA </vt:lpstr>
      <vt:lpstr>Traditional MSAA</vt:lpstr>
      <vt:lpstr>Traditional MSAA</vt:lpstr>
      <vt:lpstr>Anti-Alising Model Revisited</vt:lpstr>
      <vt:lpstr>Integration Approach and Isolines </vt:lpstr>
      <vt:lpstr>Isoline Evaluation in Three Channels</vt:lpstr>
      <vt:lpstr>Filter Computation (Integration)</vt:lpstr>
      <vt:lpstr>Filter Computation (Integration)</vt:lpstr>
      <vt:lpstr>Masking</vt:lpstr>
      <vt:lpstr>Masking</vt:lpstr>
      <vt:lpstr>Masking</vt:lpstr>
      <vt:lpstr>Masking</vt:lpstr>
      <vt:lpstr>Bringing It All Together: Sample Implementation</vt:lpstr>
      <vt:lpstr>Pass 1</vt:lpstr>
      <vt:lpstr>Pass 2</vt:lpstr>
      <vt:lpstr>Sample Code for Pass 1 (4 samples)</vt:lpstr>
      <vt:lpstr>Performance Tip</vt:lpstr>
      <vt:lpstr>Pass 3</vt:lpstr>
      <vt:lpstr>Pass 4</vt:lpstr>
      <vt:lpstr>Performance</vt:lpstr>
      <vt:lpstr>Quality</vt:lpstr>
      <vt:lpstr>Other Applications</vt:lpstr>
      <vt:lpstr>Approximate Image Based Lighting</vt:lpstr>
      <vt:lpstr>Overview &amp; Benefits</vt:lpstr>
      <vt:lpstr>Summed-Area Tables (SATs)</vt:lpstr>
      <vt:lpstr>Summed-Area Tables (SATs)</vt:lpstr>
      <vt:lpstr>Summed-Area Tables (SATs)</vt:lpstr>
      <vt:lpstr>Summed-Area Tables (SATs)</vt:lpstr>
      <vt:lpstr>Using a Summed-Area Table</vt:lpstr>
      <vt:lpstr>Efficient SAT Creation - Graphics APIs</vt:lpstr>
      <vt:lpstr>Horizontal Phase (1D Example)</vt:lpstr>
      <vt:lpstr>Saving Render Passes</vt:lpstr>
      <vt:lpstr>SAT Creation - OpenCL or DX11</vt:lpstr>
      <vt:lpstr>Dynamic Glossy Environmental Reflections [Hensley05]</vt:lpstr>
      <vt:lpstr>Higher-order Summed-Area Tables</vt:lpstr>
      <vt:lpstr>Filtering HDR images</vt:lpstr>
      <vt:lpstr>Approximating BRDFs</vt:lpstr>
      <vt:lpstr>Diffuse Approximation - single filter</vt:lpstr>
      <vt:lpstr>Image-Based Lighting</vt:lpstr>
      <vt:lpstr>Video</vt:lpstr>
      <vt:lpstr>Depth of Field</vt:lpstr>
      <vt:lpstr>“Gather” based Depth of Field</vt:lpstr>
      <vt:lpstr>Definition of Gathering</vt:lpstr>
      <vt:lpstr>Gather Depth of Field Errors</vt:lpstr>
      <vt:lpstr>Filter Spreading</vt:lpstr>
      <vt:lpstr>Gathering vs. Spreading</vt:lpstr>
      <vt:lpstr>Fast Spreading</vt:lpstr>
      <vt:lpstr>Demo</vt:lpstr>
      <vt:lpstr>Hybrid Ray Tracing Using a Standard Graphics API</vt:lpstr>
      <vt:lpstr>Recent Activity</vt:lpstr>
      <vt:lpstr>Ray Tracing vs. Rasterization</vt:lpstr>
      <vt:lpstr>Motivation</vt:lpstr>
      <vt:lpstr>Experimental System Architecture</vt:lpstr>
      <vt:lpstr>Data Structure</vt:lpstr>
      <vt:lpstr>Data Structure Test Scene</vt:lpstr>
      <vt:lpstr>Results</vt:lpstr>
      <vt:lpstr>Metrics</vt:lpstr>
      <vt:lpstr>How to shade?</vt:lpstr>
      <vt:lpstr>Texture Filtering</vt:lpstr>
      <vt:lpstr>Geometric Aliasing</vt:lpstr>
      <vt:lpstr>Geometric Aliasing</vt:lpstr>
      <vt:lpstr>Number of Bounces</vt:lpstr>
      <vt:lpstr>Number of Bounces</vt:lpstr>
      <vt:lpstr>Single Pass vs. Multi Pass Shader</vt:lpstr>
      <vt:lpstr>Multi Pass Ray Tracing</vt:lpstr>
      <vt:lpstr>Performance Scaling</vt:lpstr>
      <vt:lpstr>Demo</vt:lpstr>
      <vt:lpstr>Acknowledgements</vt:lpstr>
      <vt:lpstr>References</vt:lpstr>
      <vt:lpstr>Slide 82</vt:lpstr>
    </vt:vector>
  </TitlesOfParts>
  <Company>Advanced Micro Devices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Natalya Tatarchuk</dc:creator>
  <cp:lastModifiedBy>Advanced Micro Devices</cp:lastModifiedBy>
  <cp:revision>141</cp:revision>
  <dcterms:created xsi:type="dcterms:W3CDTF">2009-07-06T04:56:54Z</dcterms:created>
  <dcterms:modified xsi:type="dcterms:W3CDTF">2009-08-18T19:30:27Z</dcterms:modified>
</cp:coreProperties>
</file>