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6"/>
    <p:sldMasterId id="2147483649" r:id="rId7"/>
    <p:sldMasterId id="2147483650" r:id="rId8"/>
    <p:sldMasterId id="2147483651" r:id="rId9"/>
    <p:sldMasterId id="2147483652" r:id="rId10"/>
    <p:sldMasterId id="2147483653" r:id="rId11"/>
    <p:sldMasterId id="2147483654" r:id="rId12"/>
    <p:sldMasterId id="2147483655" r:id="rId13"/>
  </p:sldMasterIdLst>
  <p:notesMasterIdLst>
    <p:notesMasterId r:id="rId111"/>
  </p:notesMasterIdLst>
  <p:sldIdLst>
    <p:sldId id="256" r:id="rId14"/>
    <p:sldId id="257" r:id="rId15"/>
    <p:sldId id="258" r:id="rId16"/>
    <p:sldId id="259" r:id="rId17"/>
    <p:sldId id="296" r:id="rId18"/>
    <p:sldId id="260" r:id="rId19"/>
    <p:sldId id="261" r:id="rId20"/>
    <p:sldId id="297" r:id="rId21"/>
    <p:sldId id="299" r:id="rId22"/>
    <p:sldId id="300" r:id="rId23"/>
    <p:sldId id="301" r:id="rId24"/>
    <p:sldId id="302" r:id="rId25"/>
    <p:sldId id="304" r:id="rId26"/>
    <p:sldId id="306" r:id="rId27"/>
    <p:sldId id="307" r:id="rId28"/>
    <p:sldId id="308" r:id="rId29"/>
    <p:sldId id="311" r:id="rId30"/>
    <p:sldId id="312" r:id="rId31"/>
    <p:sldId id="313" r:id="rId32"/>
    <p:sldId id="314" r:id="rId33"/>
    <p:sldId id="315" r:id="rId34"/>
    <p:sldId id="316" r:id="rId35"/>
    <p:sldId id="364" r:id="rId36"/>
    <p:sldId id="317" r:id="rId37"/>
    <p:sldId id="318" r:id="rId38"/>
    <p:sldId id="319" r:id="rId39"/>
    <p:sldId id="320" r:id="rId40"/>
    <p:sldId id="322" r:id="rId41"/>
    <p:sldId id="323" r:id="rId42"/>
    <p:sldId id="324" r:id="rId43"/>
    <p:sldId id="326" r:id="rId44"/>
    <p:sldId id="327" r:id="rId45"/>
    <p:sldId id="330" r:id="rId46"/>
    <p:sldId id="331" r:id="rId47"/>
    <p:sldId id="332" r:id="rId48"/>
    <p:sldId id="333" r:id="rId49"/>
    <p:sldId id="334" r:id="rId50"/>
    <p:sldId id="329" r:id="rId51"/>
    <p:sldId id="335" r:id="rId52"/>
    <p:sldId id="336" r:id="rId53"/>
    <p:sldId id="337" r:id="rId54"/>
    <p:sldId id="338" r:id="rId55"/>
    <p:sldId id="339" r:id="rId56"/>
    <p:sldId id="340" r:id="rId57"/>
    <p:sldId id="341" r:id="rId58"/>
    <p:sldId id="342" r:id="rId59"/>
    <p:sldId id="343" r:id="rId60"/>
    <p:sldId id="345" r:id="rId61"/>
    <p:sldId id="346" r:id="rId62"/>
    <p:sldId id="347" r:id="rId63"/>
    <p:sldId id="348" r:id="rId64"/>
    <p:sldId id="349" r:id="rId65"/>
    <p:sldId id="350" r:id="rId66"/>
    <p:sldId id="352" r:id="rId67"/>
    <p:sldId id="353" r:id="rId68"/>
    <p:sldId id="354" r:id="rId69"/>
    <p:sldId id="355" r:id="rId70"/>
    <p:sldId id="356" r:id="rId71"/>
    <p:sldId id="265" r:id="rId72"/>
    <p:sldId id="298" r:id="rId73"/>
    <p:sldId id="357" r:id="rId74"/>
    <p:sldId id="361" r:id="rId75"/>
    <p:sldId id="362" r:id="rId76"/>
    <p:sldId id="325" r:id="rId77"/>
    <p:sldId id="266" r:id="rId78"/>
    <p:sldId id="267" r:id="rId79"/>
    <p:sldId id="268" r:id="rId80"/>
    <p:sldId id="269" r:id="rId81"/>
    <p:sldId id="270" r:id="rId82"/>
    <p:sldId id="271" r:id="rId83"/>
    <p:sldId id="272" r:id="rId84"/>
    <p:sldId id="273" r:id="rId85"/>
    <p:sldId id="274" r:id="rId86"/>
    <p:sldId id="275" r:id="rId87"/>
    <p:sldId id="276" r:id="rId88"/>
    <p:sldId id="277" r:id="rId89"/>
    <p:sldId id="278" r:id="rId90"/>
    <p:sldId id="279" r:id="rId91"/>
    <p:sldId id="280" r:id="rId92"/>
    <p:sldId id="281" r:id="rId93"/>
    <p:sldId id="282" r:id="rId94"/>
    <p:sldId id="283" r:id="rId95"/>
    <p:sldId id="284" r:id="rId96"/>
    <p:sldId id="285" r:id="rId97"/>
    <p:sldId id="286" r:id="rId98"/>
    <p:sldId id="287" r:id="rId99"/>
    <p:sldId id="288" r:id="rId100"/>
    <p:sldId id="289" r:id="rId101"/>
    <p:sldId id="290" r:id="rId102"/>
    <p:sldId id="292" r:id="rId103"/>
    <p:sldId id="293" r:id="rId104"/>
    <p:sldId id="294" r:id="rId105"/>
    <p:sldId id="295" r:id="rId106"/>
    <p:sldId id="262" r:id="rId107"/>
    <p:sldId id="363" r:id="rId108"/>
    <p:sldId id="263" r:id="rId109"/>
    <p:sldId id="264" r:id="rId110"/>
  </p:sldIdLst>
  <p:sldSz cx="16256000" cy="9144000"/>
  <p:notesSz cx="6858000" cy="9144000"/>
  <p:defaultTextStyle>
    <a:defPPr>
      <a:defRPr lang="en-US"/>
    </a:defPPr>
    <a:lvl1pPr algn="ctr" rtl="0" fontAlgn="base">
      <a:spcBef>
        <a:spcPct val="0"/>
      </a:spcBef>
      <a:spcAft>
        <a:spcPct val="0"/>
      </a:spcAft>
      <a:defRPr sz="9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9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9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9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9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9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9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9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9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064" autoAdjust="0"/>
    <p:restoredTop sz="65885" autoAdjust="0"/>
  </p:normalViewPr>
  <p:slideViewPr>
    <p:cSldViewPr>
      <p:cViewPr>
        <p:scale>
          <a:sx n="50" d="100"/>
          <a:sy n="50" d="100"/>
        </p:scale>
        <p:origin x="-1362" y="-600"/>
      </p:cViewPr>
      <p:guideLst>
        <p:guide orient="horz" pos="2880"/>
        <p:guide pos="5120"/>
      </p:guideLst>
    </p:cSldViewPr>
  </p:slideViewPr>
  <p:notesTextViewPr>
    <p:cViewPr>
      <p:scale>
        <a:sx n="100" d="100"/>
        <a:sy n="100" d="100"/>
      </p:scale>
      <p:origin x="0" y="0"/>
    </p:cViewPr>
  </p:notesText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presProps" Target="pres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6.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customXml" Target="../customXml/item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7.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theme" Target="theme/theme1.xml"/><Relationship Id="rId10" Type="http://schemas.openxmlformats.org/officeDocument/2006/relationships/slideMaster" Target="slideMasters/slideMaster5.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2.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3.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1266"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94783469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70760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469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Here is a shot with a higher F/Stop. This causing blades in the camera to constrict the size of the opening of the lens. This blocks some of the incoming light leading to a smaller Circle of confusion and gives a pentagonal shape to the </a:t>
            </a:r>
            <a:r>
              <a:rPr lang="en-US" dirty="0" err="1" smtClean="0">
                <a:latin typeface="Arial" charset="0"/>
                <a:cs typeface="Arial" charset="0"/>
                <a:sym typeface="Arial" charset="0"/>
              </a:rPr>
              <a:t>bokeh</a:t>
            </a:r>
            <a:r>
              <a:rPr lang="en-US" dirty="0" smtClean="0">
                <a:latin typeface="Arial" charset="0"/>
                <a:cs typeface="Arial" charset="0"/>
                <a:sym typeface="Arial" charset="0"/>
              </a:rPr>
              <a:t>. This lens clearly has a 5 blade aperture.</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At high F/Stop rating the blades almost fully cross over leading to an almost pin hole camera which will exhibit very little </a:t>
            </a:r>
            <a:r>
              <a:rPr lang="en-US" dirty="0" err="1" smtClean="0">
                <a:latin typeface="Arial" charset="0"/>
                <a:cs typeface="Arial" charset="0"/>
                <a:sym typeface="Arial" charset="0"/>
              </a:rPr>
              <a:t>bokeh</a:t>
            </a:r>
            <a:r>
              <a:rPr lang="en-US" dirty="0" smtClean="0">
                <a:latin typeface="Arial" charset="0"/>
                <a:cs typeface="Arial" charset="0"/>
                <a:sym typeface="Arial" charset="0"/>
              </a:rPr>
              <a:t>.</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5715"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Using real world camera parameters is important</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Avoids the toy town look</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More intuitive for people with real world camera knowledge</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Inputs are Lens length which is derived from the Camera FOV</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F/Stop which is artist controlled. Intuitively is the inverse of the aperture. The Higher the F-stop the lower the blur and vice versa.</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Focal plane. What you want in focus. Either key frame in cinematic editor or auto-focus on the item of interest (i.e. hero or car)</a:t>
            </a:r>
            <a:endParaRPr lang="en-US" dirty="0" smtClean="0">
              <a:latin typeface="Arial" charset="0"/>
              <a:ea typeface="Lucida Grande" charset="0"/>
              <a:cs typeface="Lucida Grande" charset="0"/>
              <a:sym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6739"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A technique I use is to </a:t>
            </a:r>
            <a:r>
              <a:rPr lang="en-US" dirty="0" err="1" smtClean="0">
                <a:latin typeface="Arial" charset="0"/>
                <a:cs typeface="Arial" charset="0"/>
                <a:sym typeface="Arial" charset="0"/>
              </a:rPr>
              <a:t>premultiply</a:t>
            </a:r>
            <a:r>
              <a:rPr lang="en-US" dirty="0" smtClean="0">
                <a:latin typeface="Arial" charset="0"/>
                <a:cs typeface="Arial" charset="0"/>
                <a:sym typeface="Arial" charset="0"/>
              </a:rPr>
              <a:t> the </a:t>
            </a:r>
            <a:r>
              <a:rPr lang="en-US" dirty="0" err="1" smtClean="0">
                <a:latin typeface="Arial" charset="0"/>
                <a:cs typeface="Arial" charset="0"/>
                <a:sym typeface="Arial" charset="0"/>
              </a:rPr>
              <a:t>colour</a:t>
            </a:r>
            <a:r>
              <a:rPr lang="en-US" dirty="0" smtClean="0">
                <a:latin typeface="Arial" charset="0"/>
                <a:cs typeface="Arial" charset="0"/>
                <a:sym typeface="Arial" charset="0"/>
              </a:rPr>
              <a:t> by the </a:t>
            </a:r>
            <a:r>
              <a:rPr lang="en-US" dirty="0" err="1" smtClean="0">
                <a:latin typeface="Arial" charset="0"/>
                <a:cs typeface="Arial" charset="0"/>
                <a:sym typeface="Arial" charset="0"/>
              </a:rPr>
              <a:t>CoC</a:t>
            </a:r>
            <a:r>
              <a:rPr lang="en-US" dirty="0" smtClean="0">
                <a:latin typeface="Arial" charset="0"/>
                <a:cs typeface="Arial" charset="0"/>
                <a:sym typeface="Arial" charset="0"/>
              </a:rPr>
              <a:t> . This way you can use simple blurs and avoid halo artifacts where in focus pixels bleed into out of focus pixels. Ensure you have the texture address mode to border</a:t>
            </a:r>
            <a:r>
              <a:rPr lang="en-US" baseline="0" dirty="0" smtClean="0">
                <a:latin typeface="Arial" charset="0"/>
                <a:cs typeface="Arial" charset="0"/>
                <a:sym typeface="Arial" charset="0"/>
              </a:rPr>
              <a:t> zero so off screen taps will not influence the blur.</a:t>
            </a:r>
          </a:p>
          <a:p>
            <a:pPr eaLnBrk="1" hangingPunct="1">
              <a:spcBef>
                <a:spcPts val="800"/>
              </a:spcBef>
            </a:pPr>
            <a:endParaRPr lang="en-US" baseline="0" dirty="0" smtClean="0">
              <a:latin typeface="Arial" charset="0"/>
              <a:cs typeface="Arial" charset="0"/>
              <a:sym typeface="Arial" charset="0"/>
            </a:endParaRPr>
          </a:p>
          <a:p>
            <a:pPr eaLnBrk="1" hangingPunct="1">
              <a:spcBef>
                <a:spcPts val="800"/>
              </a:spcBef>
            </a:pPr>
            <a:r>
              <a:rPr lang="en-US" dirty="0" smtClean="0">
                <a:latin typeface="Arial" charset="0"/>
                <a:cs typeface="Arial" charset="0"/>
                <a:sym typeface="Arial" charset="0"/>
              </a:rPr>
              <a:t>Also the </a:t>
            </a:r>
            <a:r>
              <a:rPr lang="en-US" dirty="0" err="1" smtClean="0">
                <a:latin typeface="Arial" charset="0"/>
                <a:cs typeface="Arial" charset="0"/>
                <a:sym typeface="Arial" charset="0"/>
              </a:rPr>
              <a:t>CoC</a:t>
            </a:r>
            <a:r>
              <a:rPr lang="en-US" dirty="0" smtClean="0">
                <a:latin typeface="Arial" charset="0"/>
                <a:cs typeface="Arial" charset="0"/>
                <a:sym typeface="Arial" charset="0"/>
              </a:rPr>
              <a:t> is stored in the alpha channel so the depth buffer is no longer needed.</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We do this step during the down sample from the 720p buffer to 640x360</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When the </a:t>
            </a:r>
            <a:r>
              <a:rPr lang="en-US" dirty="0" err="1" smtClean="0">
                <a:latin typeface="Arial" charset="0"/>
                <a:cs typeface="Arial" charset="0"/>
                <a:sym typeface="Arial" charset="0"/>
              </a:rPr>
              <a:t>bokeh</a:t>
            </a:r>
            <a:r>
              <a:rPr lang="en-US" dirty="0" smtClean="0">
                <a:latin typeface="Arial" charset="0"/>
                <a:cs typeface="Arial" charset="0"/>
                <a:sym typeface="Arial" charset="0"/>
              </a:rPr>
              <a:t> blur is completed the final </a:t>
            </a:r>
            <a:r>
              <a:rPr lang="en-US" dirty="0" err="1" smtClean="0">
                <a:latin typeface="Arial" charset="0"/>
                <a:cs typeface="Arial" charset="0"/>
                <a:sym typeface="Arial" charset="0"/>
              </a:rPr>
              <a:t>colour</a:t>
            </a:r>
            <a:r>
              <a:rPr lang="en-US" dirty="0" smtClean="0">
                <a:latin typeface="Arial" charset="0"/>
                <a:cs typeface="Arial" charset="0"/>
                <a:sym typeface="Arial" charset="0"/>
              </a:rPr>
              <a:t> can be recomputed by dividing the RGB by the A channel. Note all </a:t>
            </a:r>
            <a:r>
              <a:rPr lang="en-US" dirty="0" err="1" smtClean="0">
                <a:latin typeface="Arial" charset="0"/>
                <a:cs typeface="Arial" charset="0"/>
                <a:sym typeface="Arial" charset="0"/>
              </a:rPr>
              <a:t>colour</a:t>
            </a:r>
            <a:r>
              <a:rPr lang="en-US" dirty="0" smtClean="0">
                <a:latin typeface="Arial" charset="0"/>
                <a:cs typeface="Arial" charset="0"/>
                <a:sym typeface="Arial" charset="0"/>
              </a:rPr>
              <a:t> values are in linear space here.</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We always ensure the </a:t>
            </a:r>
            <a:r>
              <a:rPr lang="en-US" dirty="0" err="1" smtClean="0">
                <a:latin typeface="Arial" charset="0"/>
                <a:cs typeface="Arial" charset="0"/>
                <a:sym typeface="Arial" charset="0"/>
              </a:rPr>
              <a:t>CoC</a:t>
            </a:r>
            <a:r>
              <a:rPr lang="en-US" dirty="0" smtClean="0">
                <a:latin typeface="Arial" charset="0"/>
                <a:cs typeface="Arial" charset="0"/>
                <a:sym typeface="Arial" charset="0"/>
              </a:rPr>
              <a:t> is set to at least a small number so all </a:t>
            </a:r>
            <a:r>
              <a:rPr lang="en-US" dirty="0" err="1" smtClean="0">
                <a:latin typeface="Arial" charset="0"/>
                <a:cs typeface="Arial" charset="0"/>
                <a:sym typeface="Arial" charset="0"/>
              </a:rPr>
              <a:t>colour</a:t>
            </a:r>
            <a:r>
              <a:rPr lang="en-US" dirty="0" smtClean="0">
                <a:latin typeface="Arial" charset="0"/>
                <a:cs typeface="Arial" charset="0"/>
                <a:sym typeface="Arial" charset="0"/>
              </a:rPr>
              <a:t> can be recovered. This is important as the final result of the </a:t>
            </a:r>
            <a:r>
              <a:rPr lang="en-US" dirty="0" err="1" smtClean="0">
                <a:latin typeface="Arial" charset="0"/>
                <a:cs typeface="Arial" charset="0"/>
                <a:sym typeface="Arial" charset="0"/>
              </a:rPr>
              <a:t>bokeh</a:t>
            </a:r>
            <a:r>
              <a:rPr lang="en-US" dirty="0" smtClean="0">
                <a:latin typeface="Arial" charset="0"/>
                <a:cs typeface="Arial" charset="0"/>
                <a:sym typeface="Arial" charset="0"/>
              </a:rPr>
              <a:t> blur texture is used as the input to the 320x180 buffer for bloom generation.</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7763"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Gaussian </a:t>
            </a:r>
            <a:r>
              <a:rPr lang="en-US" dirty="0" err="1" smtClean="0">
                <a:latin typeface="Arial" charset="0"/>
                <a:cs typeface="Arial" charset="0"/>
                <a:sym typeface="Arial" charset="0"/>
              </a:rPr>
              <a:t>bokeh</a:t>
            </a:r>
            <a:r>
              <a:rPr lang="en-US" dirty="0" smtClean="0">
                <a:latin typeface="Arial" charset="0"/>
                <a:cs typeface="Arial" charset="0"/>
                <a:sym typeface="Arial" charset="0"/>
              </a:rPr>
              <a:t> is common in games because it is fairly cheap as it can be made separable. </a:t>
            </a: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Poisson disc and other shapes such as octagonal are popular but is a 2D sampling technique. Doubling the radius quadruples the taps.</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Samaritan and CE3 DX11 </a:t>
            </a:r>
            <a:r>
              <a:rPr lang="en-US" dirty="0" err="1" smtClean="0">
                <a:latin typeface="Arial" charset="0"/>
                <a:cs typeface="Arial" charset="0"/>
                <a:sym typeface="Arial" charset="0"/>
              </a:rPr>
              <a:t>bokeh</a:t>
            </a:r>
            <a:r>
              <a:rPr lang="en-US" dirty="0" smtClean="0">
                <a:latin typeface="Arial" charset="0"/>
                <a:cs typeface="Arial" charset="0"/>
                <a:sym typeface="Arial" charset="0"/>
              </a:rPr>
              <a:t> is great. Allows artist definable </a:t>
            </a:r>
            <a:r>
              <a:rPr lang="en-US" dirty="0" err="1" smtClean="0">
                <a:latin typeface="Arial" charset="0"/>
                <a:cs typeface="Arial" charset="0"/>
                <a:sym typeface="Arial" charset="0"/>
              </a:rPr>
              <a:t>bokeh</a:t>
            </a:r>
            <a:r>
              <a:rPr lang="en-US" dirty="0" smtClean="0">
                <a:latin typeface="Arial" charset="0"/>
                <a:cs typeface="Arial" charset="0"/>
                <a:sym typeface="Arial" charset="0"/>
              </a:rPr>
              <a:t> shapes with texture rather than uniform . But is fill rate heavy.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8787"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Gaussian. Two passes horizontal and vertical . Weights follow a Gaussian distribution so samples close to the centre have a higher influence. Resultant shape is a bell shape to the energy distribution.</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Box. Like the Gaussian but all weights are equal. Stops the mushy look but gives a strange box shape to the </a:t>
            </a:r>
            <a:r>
              <a:rPr lang="en-US" dirty="0" err="1" smtClean="0">
                <a:latin typeface="Arial" charset="0"/>
                <a:cs typeface="Arial" charset="0"/>
                <a:sym typeface="Arial" charset="0"/>
              </a:rPr>
              <a:t>bokeh</a:t>
            </a:r>
            <a:r>
              <a:rPr lang="en-US" dirty="0" smtClean="0">
                <a:latin typeface="Arial" charset="0"/>
                <a:cs typeface="Arial" charset="0"/>
                <a:sym typeface="Arial" charset="0"/>
              </a:rPr>
              <a:t>. Looks uglier</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Skewed box. Like the box but the horizontal and vertical axes non orthogonal. Note I have deliberately sampled in a simple direction only from the sample being blurred. </a:t>
            </a:r>
            <a:endParaRPr lang="en-US" dirty="0" smtClean="0">
              <a:latin typeface="Arial" charset="0"/>
              <a:ea typeface="Lucida Grande" charset="0"/>
              <a:cs typeface="Lucida Grande" charset="0"/>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981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By doing a skewed box at 120deg with equal length we end up with a rhombus shape. By doing this a total of 3 times on the source we have 3 rhombi blurs radiating away from the central point.</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We can then average all 3 results together leading to a hexagon.</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We also apply a half sample offset to stop overlapping rhombi. Other wise you’ll end up with a double brightening artifact in an upside Y shape.</a:t>
            </a:r>
            <a:endParaRPr lang="en-US" dirty="0" smtClean="0">
              <a:latin typeface="Arial" charset="0"/>
              <a:ea typeface="Lucida Grande" charset="0"/>
              <a:cs typeface="Lucida Grande" charset="0"/>
              <a:sym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0835"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Looks good but frankly 7 passes is not going to cut it. Gaussian is way ahead in performance and for reasonable filter kernel widths the single pass Poisson disc is going to beat it. A 7 pass linear time algorithm won’t beat an N^2 algorithm for suitable small value of N. We need to reduce it.</a:t>
            </a:r>
          </a:p>
          <a:p>
            <a:pPr eaLnBrk="1" hangingPunct="1">
              <a:spcBef>
                <a:spcPts val="800"/>
              </a:spcBef>
            </a:pPr>
            <a:r>
              <a:rPr lang="en-US" dirty="0" smtClean="0">
                <a:latin typeface="Arial" charset="0"/>
                <a:cs typeface="Arial" charset="0"/>
                <a:sym typeface="Arial" charset="0"/>
              </a:rPr>
              <a:t>So looking at the above we notice the first pass blur for Rhombus1 and Rhombus2 are the same. Also First pass blur on Rhombus 3 shares the same source so we can reduce this down to 2 passes (With a little MRT help)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1859"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Great 2 Passes in total but Pass 1 has to output two MRTs. And pass 2 has to read from 2 MRT sources. </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Total of 5 blurs now which is also 1 reduced and final combine pass is part of pass2.</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This is still not optimal. We have 2 identical blurs down and right in pass 2 but they read from different sources. Can we reduce this further?</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2883"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Now in pass 1 we out put the up blur to MRT0 as usual but we also add it onto the result of the down left blur before outputting to MRT1</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Now in pass 2 the downright blur will operate on Rhombi 2 and 3 at the same time. </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Great 1 blur less!</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So Does it actually work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0854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Today we’re going to present 5 rendering techniques from the Frostbite 2 engine, the engine behind both Battlefield 3 and Need For Speed. So, let’s begin.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33314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49419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462944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Example with extreme filter kernel.</a:t>
            </a:r>
          </a:p>
          <a:p>
            <a:r>
              <a:rPr lang="en-US" dirty="0" smtClean="0"/>
              <a:t>Note there</a:t>
            </a:r>
            <a:r>
              <a:rPr lang="en-US" baseline="0" dirty="0" smtClean="0"/>
              <a:t> are some blight blobs in some of the hexagons. This is an artifact of a later pass to composite the coronal particles and not of the hexagonal blur process.</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3907"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How do we measure up with the Gaussian.</a:t>
            </a:r>
          </a:p>
          <a:p>
            <a:pPr eaLnBrk="1" hangingPunct="1">
              <a:spcBef>
                <a:spcPts val="800"/>
              </a:spcBef>
            </a:pPr>
            <a:r>
              <a:rPr lang="en-US" dirty="0" smtClean="0">
                <a:latin typeface="Arial" charset="0"/>
                <a:cs typeface="Arial" charset="0"/>
                <a:sym typeface="Arial" charset="0"/>
              </a:rPr>
              <a:t>We are doing the same number of taps but our bandwidth has increased. Total of 50%more.</a:t>
            </a:r>
          </a:p>
          <a:p>
            <a:pPr eaLnBrk="1" hangingPunct="1">
              <a:spcBef>
                <a:spcPts val="800"/>
              </a:spcBef>
            </a:pPr>
            <a:r>
              <a:rPr lang="en-US" dirty="0" smtClean="0">
                <a:latin typeface="Arial" charset="0"/>
                <a:cs typeface="Arial" charset="0"/>
                <a:sym typeface="Arial" charset="0"/>
              </a:rPr>
              <a:t>BUT we do have some advantages over Gaussian. We need less taps for a wanted kernel size as each sample contributes equally. </a:t>
            </a:r>
          </a:p>
          <a:p>
            <a:pPr eaLnBrk="1" hangingPunct="1">
              <a:spcBef>
                <a:spcPts val="800"/>
              </a:spcBef>
            </a:pPr>
            <a:r>
              <a:rPr lang="en-US" dirty="0" smtClean="0">
                <a:latin typeface="Arial" charset="0"/>
                <a:cs typeface="Arial" charset="0"/>
                <a:sym typeface="Arial" charset="0"/>
              </a:rPr>
              <a:t>And we can improve this further for very large kernel sizes in sub linear time. </a:t>
            </a:r>
            <a:endParaRPr lang="en-US" dirty="0" smtClean="0">
              <a:latin typeface="Arial" charset="0"/>
              <a:ea typeface="Lucida Grande" charset="0"/>
              <a:cs typeface="Lucida Grande" charset="0"/>
              <a:sym typeface="Arial" charset="0"/>
            </a:endParaRPr>
          </a:p>
          <a:p>
            <a:pPr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99995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873602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57916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1238669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553294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09571" name="Rectangle 2"/>
          <p:cNvSpPr>
            <a:spLocks noGrp="1" noChangeArrowheads="1"/>
          </p:cNvSpPr>
          <p:nvPr>
            <p:ph type="body" idx="1"/>
          </p:nvPr>
        </p:nvSpPr>
        <p:spPr>
          <a:noFill/>
          <a:ln/>
        </p:spPr>
        <p:txBody>
          <a:bodyPr/>
          <a:lstStyle/>
          <a:p>
            <a:pPr eaLnBrk="1" hangingPunct="1">
              <a:spcBef>
                <a:spcPts val="350"/>
              </a:spcBef>
            </a:pPr>
            <a:endParaRPr lang="en-US" sz="2000" dirty="0" smtClean="0">
              <a:solidFill>
                <a:srgbClr val="784A2B"/>
              </a:solidFill>
              <a:latin typeface="Arial" charset="0"/>
              <a:ea typeface="Lucida Grande" charset="0"/>
              <a:cs typeface="Lucida Grande" charset="0"/>
              <a:sym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493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Hi Z is very common on modern graphics hardware. Its an important HW </a:t>
            </a:r>
            <a:r>
              <a:rPr lang="en-US" dirty="0" err="1" smtClean="0">
                <a:latin typeface="Arial" charset="0"/>
                <a:cs typeface="Arial" charset="0"/>
                <a:sym typeface="Arial" charset="0"/>
              </a:rPr>
              <a:t>optimisation</a:t>
            </a:r>
            <a:r>
              <a:rPr lang="en-US" dirty="0" smtClean="0">
                <a:latin typeface="Arial" charset="0"/>
                <a:cs typeface="Arial" charset="0"/>
                <a:sym typeface="Arial" charset="0"/>
              </a:rPr>
              <a:t> as it allows pixel groups to be discarded before they are shaded. Without this you’ll end up wasting time shading pixels which later are rejected because they fail the depth test. </a:t>
            </a:r>
          </a:p>
          <a:p>
            <a:pPr eaLnBrk="1" hangingPunct="1">
              <a:spcBef>
                <a:spcPts val="800"/>
              </a:spcBef>
            </a:pPr>
            <a:r>
              <a:rPr lang="en-US" dirty="0" smtClean="0">
                <a:latin typeface="Arial" charset="0"/>
                <a:cs typeface="Arial" charset="0"/>
                <a:sym typeface="Arial" charset="0"/>
              </a:rPr>
              <a:t>This Special Z Buffer is usually at a lower resolution than the actual Z buffer so you will end up shading some pixels which are later discarded. Usually this is not huge.</a:t>
            </a:r>
          </a:p>
          <a:p>
            <a:pPr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5955"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So here is a top down view on a typical view.  In it we have already drawn two cubes.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6979"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The </a:t>
            </a:r>
            <a:r>
              <a:rPr lang="en-US" dirty="0" smtClean="0">
                <a:latin typeface="Arial" charset="0"/>
                <a:cs typeface="Arial" charset="0"/>
                <a:sym typeface="Arial" charset="0"/>
              </a:rPr>
              <a:t>red line </a:t>
            </a:r>
            <a:r>
              <a:rPr lang="en-US" dirty="0" smtClean="0">
                <a:latin typeface="Arial" charset="0"/>
                <a:cs typeface="Arial" charset="0"/>
                <a:sym typeface="Arial" charset="0"/>
              </a:rPr>
              <a:t>denotes how the </a:t>
            </a:r>
            <a:r>
              <a:rPr lang="en-US" dirty="0" err="1" smtClean="0">
                <a:latin typeface="Arial" charset="0"/>
                <a:cs typeface="Arial" charset="0"/>
                <a:sym typeface="Arial" charset="0"/>
              </a:rPr>
              <a:t>ZBuffer</a:t>
            </a:r>
            <a:r>
              <a:rPr lang="en-US" dirty="0" smtClean="0">
                <a:latin typeface="Arial" charset="0"/>
                <a:cs typeface="Arial" charset="0"/>
                <a:sym typeface="Arial" charset="0"/>
              </a:rPr>
              <a:t> looks when viewed in perspective space. So everything on the right hand side is in solid occluded space. If we render an object or part of an object here he can ignore it.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8003"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It is common in deferred rendering to draw convex </a:t>
            </a:r>
            <a:r>
              <a:rPr lang="en-US" dirty="0" err="1" smtClean="0">
                <a:latin typeface="Arial" charset="0"/>
                <a:cs typeface="Arial" charset="0"/>
                <a:sym typeface="Arial" charset="0"/>
              </a:rPr>
              <a:t>polyhedra</a:t>
            </a:r>
            <a:r>
              <a:rPr lang="en-US" dirty="0" smtClean="0">
                <a:latin typeface="Arial" charset="0"/>
                <a:cs typeface="Arial" charset="0"/>
                <a:sym typeface="Arial" charset="0"/>
              </a:rPr>
              <a:t> to represent the volume they enclose. You don’t actually care about the surface. So draw the </a:t>
            </a:r>
            <a:r>
              <a:rPr lang="en-US" dirty="0" err="1" smtClean="0">
                <a:latin typeface="Arial" charset="0"/>
                <a:cs typeface="Arial" charset="0"/>
                <a:sym typeface="Arial" charset="0"/>
              </a:rPr>
              <a:t>polyhedra</a:t>
            </a:r>
            <a:r>
              <a:rPr lang="en-US" dirty="0" smtClean="0">
                <a:latin typeface="Arial" charset="0"/>
                <a:cs typeface="Arial" charset="0"/>
                <a:sym typeface="Arial" charset="0"/>
              </a:rPr>
              <a:t> to the screen and </a:t>
            </a:r>
            <a:r>
              <a:rPr lang="en-US" dirty="0" err="1" smtClean="0">
                <a:latin typeface="Arial" charset="0"/>
                <a:cs typeface="Arial" charset="0"/>
                <a:sym typeface="Arial" charset="0"/>
              </a:rPr>
              <a:t>reproject</a:t>
            </a:r>
            <a:r>
              <a:rPr lang="en-US" dirty="0" smtClean="0">
                <a:latin typeface="Arial" charset="0"/>
                <a:cs typeface="Arial" charset="0"/>
                <a:sym typeface="Arial" charset="0"/>
              </a:rPr>
              <a:t> back into world space from the pixels it covers in </a:t>
            </a:r>
            <a:r>
              <a:rPr lang="en-US" dirty="0" err="1" smtClean="0">
                <a:latin typeface="Arial" charset="0"/>
                <a:cs typeface="Arial" charset="0"/>
                <a:sym typeface="Arial" charset="0"/>
              </a:rPr>
              <a:t>screenspace</a:t>
            </a:r>
            <a:endParaRPr lang="en-US" dirty="0" smtClean="0">
              <a:latin typeface="Arial" charset="0"/>
              <a:cs typeface="Arial" charset="0"/>
              <a:sym typeface="Arial" charset="0"/>
            </a:endParaRPr>
          </a:p>
          <a:p>
            <a:pPr eaLnBrk="1" hangingPunct="1">
              <a:spcBef>
                <a:spcPts val="800"/>
              </a:spcBef>
            </a:pPr>
            <a:r>
              <a:rPr lang="en-US" dirty="0" smtClean="0">
                <a:latin typeface="Arial" charset="0"/>
                <a:cs typeface="Arial" charset="0"/>
                <a:sym typeface="Arial" charset="0"/>
              </a:rPr>
              <a:t>However not all pixels will </a:t>
            </a:r>
            <a:r>
              <a:rPr lang="en-US" dirty="0" err="1" smtClean="0">
                <a:latin typeface="Arial" charset="0"/>
                <a:cs typeface="Arial" charset="0"/>
                <a:sym typeface="Arial" charset="0"/>
              </a:rPr>
              <a:t>reproject</a:t>
            </a:r>
            <a:r>
              <a:rPr lang="en-US" dirty="0" smtClean="0">
                <a:latin typeface="Arial" charset="0"/>
                <a:cs typeface="Arial" charset="0"/>
                <a:sym typeface="Arial" charset="0"/>
              </a:rPr>
              <a:t> into the bounds of the volume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29027" name="Rectangle 2"/>
          <p:cNvSpPr>
            <a:spLocks noGrp="1" noChangeArrowheads="1"/>
          </p:cNvSpPr>
          <p:nvPr>
            <p:ph type="body" idx="1"/>
          </p:nvPr>
        </p:nvSpPr>
        <p:spPr>
          <a:noFill/>
          <a:ln/>
        </p:spPr>
        <p:txBody>
          <a:bodyPr/>
          <a:lstStyle/>
          <a:p>
            <a:pPr marL="228600" indent="-228600" eaLnBrk="1" hangingPunct="1">
              <a:spcBef>
                <a:spcPts val="800"/>
              </a:spcBef>
              <a:buFontTx/>
              <a:buAutoNum type="alphaUcPeriod"/>
            </a:pPr>
            <a:r>
              <a:rPr lang="en-US" dirty="0" smtClean="0">
                <a:latin typeface="Arial" charset="0"/>
                <a:cs typeface="Arial" charset="0"/>
                <a:sym typeface="Arial" charset="0"/>
              </a:rPr>
              <a:t>A will waste fill rate</a:t>
            </a:r>
            <a:endParaRPr lang="en-US" dirty="0" smtClean="0">
              <a:latin typeface="Arial" charset="0"/>
              <a:ea typeface="Lucida Grande" charset="0"/>
              <a:cs typeface="Lucida Grande" charset="0"/>
              <a:sym typeface="Arial" charset="0"/>
            </a:endParaRPr>
          </a:p>
          <a:p>
            <a:pPr marL="228600" indent="-228600" eaLnBrk="1" hangingPunct="1">
              <a:spcBef>
                <a:spcPts val="800"/>
              </a:spcBef>
              <a:buFontTx/>
              <a:buAutoNum type="alphaUcPeriod"/>
            </a:pPr>
            <a:r>
              <a:rPr lang="en-US" dirty="0" smtClean="0">
                <a:latin typeface="Arial" charset="0"/>
                <a:cs typeface="Arial" charset="0"/>
                <a:sym typeface="Arial" charset="0"/>
              </a:rPr>
              <a:t>Hopefully should fail quickly with </a:t>
            </a:r>
            <a:r>
              <a:rPr lang="en-US" dirty="0" err="1" smtClean="0">
                <a:latin typeface="Arial" charset="0"/>
                <a:cs typeface="Arial" charset="0"/>
                <a:sym typeface="Arial" charset="0"/>
              </a:rPr>
              <a:t>HiZ</a:t>
            </a:r>
            <a:r>
              <a:rPr lang="en-US" dirty="0" smtClean="0">
                <a:latin typeface="Arial" charset="0"/>
                <a:cs typeface="Arial" charset="0"/>
                <a:sym typeface="Arial" charset="0"/>
              </a:rPr>
              <a:t>. Problem with holes</a:t>
            </a:r>
            <a:endParaRPr lang="en-US" dirty="0" smtClean="0">
              <a:latin typeface="Arial" charset="0"/>
              <a:ea typeface="Lucida Grande" charset="0"/>
              <a:cs typeface="Lucida Grande" charset="0"/>
              <a:sym typeface="Arial" charset="0"/>
            </a:endParaRPr>
          </a:p>
          <a:p>
            <a:pPr marL="228600" indent="-228600" eaLnBrk="1" hangingPunct="1">
              <a:spcBef>
                <a:spcPts val="800"/>
              </a:spcBef>
              <a:buFontTx/>
              <a:buNone/>
            </a:pPr>
            <a:r>
              <a:rPr lang="en-US" dirty="0" smtClean="0">
                <a:latin typeface="Arial" charset="0"/>
                <a:cs typeface="Arial" charset="0"/>
                <a:sym typeface="Arial" charset="0"/>
              </a:rPr>
              <a:t>C  Some wasted fill</a:t>
            </a:r>
          </a:p>
          <a:p>
            <a:pPr marL="228600" indent="-228600" eaLnBrk="1" hangingPunct="1">
              <a:spcBef>
                <a:spcPts val="800"/>
              </a:spcBef>
              <a:buFontTx/>
              <a:buNone/>
            </a:pPr>
            <a:endParaRPr lang="en-US" dirty="0" smtClean="0">
              <a:latin typeface="Arial" charset="0"/>
              <a:ea typeface="Lucida Grande" charset="0"/>
              <a:cs typeface="Arial" charset="0"/>
              <a:sym typeface="Arial" charset="0"/>
            </a:endParaRPr>
          </a:p>
          <a:p>
            <a:pPr marL="228600" indent="-228600" eaLnBrk="1" hangingPunct="1">
              <a:spcBef>
                <a:spcPts val="800"/>
              </a:spcBef>
              <a:buFontTx/>
              <a:buNone/>
            </a:pPr>
            <a:r>
              <a:rPr lang="en-US" dirty="0" smtClean="0">
                <a:latin typeface="Arial" charset="0"/>
                <a:ea typeface="Lucida Grande" charset="0"/>
                <a:cs typeface="Arial" charset="0"/>
                <a:sym typeface="Arial" charset="0"/>
              </a:rPr>
              <a:t>Can use</a:t>
            </a:r>
            <a:r>
              <a:rPr lang="en-US" dirty="0" smtClean="0">
                <a:latin typeface="Arial" charset="0"/>
                <a:cs typeface="Arial" charset="0"/>
                <a:sym typeface="Arial" charset="0"/>
              </a:rPr>
              <a:t> Stencil capping and Depth bounds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005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The Z buffer can be thought of a per pixel delimiter between empty space and solid space. We can make use of this property to reload the Z buffer in reverse. This is super cheap on X360. Bit more expensive on PS3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1075"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So what does our Z Buffer look like now?</a:t>
            </a:r>
          </a:p>
          <a:p>
            <a:pPr eaLnBrk="1" hangingPunct="1">
              <a:spcBef>
                <a:spcPts val="800"/>
              </a:spcBef>
            </a:pPr>
            <a:r>
              <a:rPr lang="en-US" dirty="0" smtClean="0">
                <a:latin typeface="Arial" charset="0"/>
                <a:cs typeface="Arial" charset="0"/>
                <a:sym typeface="Arial" charset="0"/>
              </a:rPr>
              <a:t>We have the space from the camera to the nearest surface as the occluded solid space . And beyond that is empty. How does this help us?</a:t>
            </a:r>
          </a:p>
          <a:p>
            <a:pPr eaLnBrk="1" hangingPunct="1">
              <a:spcBef>
                <a:spcPts val="800"/>
              </a:spcBef>
            </a:pPr>
            <a:endParaRPr lang="en-US" dirty="0" smtClean="0">
              <a:latin typeface="Arial" charset="0"/>
              <a:cs typeface="Arial" charset="0"/>
              <a:sym typeface="Arial" charset="0"/>
            </a:endParaRPr>
          </a:p>
          <a:p>
            <a:pPr eaLnBrk="1" hangingPunct="1">
              <a:spcBef>
                <a:spcPts val="800"/>
              </a:spcBef>
            </a:pPr>
            <a:endParaRPr lang="en-US" dirty="0" smtClean="0">
              <a:latin typeface="Arial" charset="0"/>
              <a:cs typeface="Arial" charset="0"/>
              <a:sym typeface="Arial" charset="0"/>
            </a:endParaRPr>
          </a:p>
          <a:p>
            <a:pPr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2099"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So any the GPU will now quickly cull pixels if they are too close to the camera, and trivially accept distant ones.</a:t>
            </a:r>
          </a:p>
          <a:p>
            <a:pPr eaLnBrk="1" hangingPunct="1">
              <a:spcBef>
                <a:spcPts val="800"/>
              </a:spcBef>
            </a:pPr>
            <a:r>
              <a:rPr lang="en-US" dirty="0" smtClean="0">
                <a:latin typeface="Arial" charset="0"/>
                <a:cs typeface="Arial" charset="0"/>
                <a:sym typeface="Arial" charset="0"/>
              </a:rPr>
              <a:t>Because we are rendering convex </a:t>
            </a:r>
            <a:r>
              <a:rPr lang="en-US" dirty="0" err="1" smtClean="0">
                <a:latin typeface="Arial" charset="0"/>
                <a:cs typeface="Arial" charset="0"/>
                <a:sym typeface="Arial" charset="0"/>
              </a:rPr>
              <a:t>polyhedra</a:t>
            </a:r>
            <a:r>
              <a:rPr lang="en-US" dirty="0" smtClean="0">
                <a:latin typeface="Arial" charset="0"/>
                <a:cs typeface="Arial" charset="0"/>
                <a:sym typeface="Arial" charset="0"/>
              </a:rPr>
              <a:t> we can instead render the </a:t>
            </a:r>
            <a:r>
              <a:rPr lang="en-US" dirty="0" err="1" smtClean="0">
                <a:latin typeface="Arial" charset="0"/>
                <a:cs typeface="Arial" charset="0"/>
                <a:sym typeface="Arial" charset="0"/>
              </a:rPr>
              <a:t>backfaces</a:t>
            </a:r>
            <a:r>
              <a:rPr lang="en-US" dirty="0" smtClean="0">
                <a:latin typeface="Arial" charset="0"/>
                <a:cs typeface="Arial" charset="0"/>
                <a:sym typeface="Arial" charset="0"/>
              </a:rPr>
              <a:t>. How does this help us? Lets go back to the example from before.</a:t>
            </a:r>
          </a:p>
          <a:p>
            <a:pPr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3123" name="Rectangle 2"/>
          <p:cNvSpPr>
            <a:spLocks noGrp="1" noChangeArrowheads="1"/>
          </p:cNvSpPr>
          <p:nvPr>
            <p:ph type="body" idx="1"/>
          </p:nvPr>
        </p:nvSpPr>
        <p:spPr>
          <a:noFill/>
          <a:ln/>
        </p:spPr>
        <p:txBody>
          <a:bodyPr/>
          <a:lstStyle/>
          <a:p>
            <a:pPr marL="508000" indent="-508000" algn="l" eaLnBrk="1" hangingPunct="1">
              <a:spcBef>
                <a:spcPts val="800"/>
              </a:spcBef>
            </a:pPr>
            <a:r>
              <a:rPr lang="en-US" dirty="0" smtClean="0">
                <a:latin typeface="Arial" charset="0"/>
                <a:cs typeface="Arial" charset="0"/>
                <a:sym typeface="Arial" charset="0"/>
              </a:rPr>
              <a:t>We render the </a:t>
            </a:r>
            <a:r>
              <a:rPr lang="en-US" dirty="0" err="1" smtClean="0">
                <a:latin typeface="Arial" charset="0"/>
                <a:cs typeface="Arial" charset="0"/>
                <a:sym typeface="Arial" charset="0"/>
              </a:rPr>
              <a:t>backfaces</a:t>
            </a:r>
            <a:r>
              <a:rPr lang="en-US" dirty="0" smtClean="0">
                <a:latin typeface="Arial" charset="0"/>
                <a:cs typeface="Arial" charset="0"/>
                <a:sym typeface="Arial" charset="0"/>
              </a:rPr>
              <a:t> of A but they fail the Hi Z as they are closer than the current value. B will pass but this will be wasted fill. C will correctly pass for the pixels inside the volume.</a:t>
            </a:r>
          </a:p>
          <a:p>
            <a:pPr marL="508000" indent="-508000" algn="l" eaLnBrk="1" hangingPunct="1">
              <a:spcBef>
                <a:spcPts val="800"/>
              </a:spcBef>
            </a:pPr>
            <a:r>
              <a:rPr lang="en-US" dirty="0" smtClean="0">
                <a:latin typeface="Arial" charset="0"/>
                <a:cs typeface="Arial" charset="0"/>
                <a:sym typeface="Arial" charset="0"/>
              </a:rPr>
              <a:t> So we have traded the cases but they’re are some advantages.</a:t>
            </a:r>
          </a:p>
          <a:p>
            <a:pPr marL="508000" indent="-508000" algn="l" eaLnBrk="1" hangingPunct="1">
              <a:spcBef>
                <a:spcPts val="800"/>
              </a:spcBef>
            </a:pPr>
            <a:endParaRPr lang="en-US" dirty="0" smtClean="0">
              <a:latin typeface="Arial" charset="0"/>
              <a:cs typeface="Arial" charset="0"/>
              <a:sym typeface="Arial" charset="0"/>
            </a:endParaRPr>
          </a:p>
          <a:p>
            <a:pPr marL="508000" indent="-508000" algn="l" eaLnBrk="1" hangingPunct="1">
              <a:spcBef>
                <a:spcPts val="800"/>
              </a:spcBef>
            </a:pPr>
            <a:r>
              <a:rPr lang="en-US" dirty="0" smtClean="0">
                <a:latin typeface="Arial" charset="0"/>
                <a:cs typeface="Arial" charset="0"/>
                <a:sym typeface="Arial" charset="0"/>
              </a:rPr>
              <a:t>We are rendering </a:t>
            </a:r>
            <a:r>
              <a:rPr lang="en-US" dirty="0" err="1" smtClean="0">
                <a:latin typeface="Arial" charset="0"/>
                <a:cs typeface="Arial" charset="0"/>
                <a:sym typeface="Arial" charset="0"/>
              </a:rPr>
              <a:t>backfaces</a:t>
            </a:r>
            <a:r>
              <a:rPr lang="en-US" dirty="0" smtClean="0">
                <a:latin typeface="Arial" charset="0"/>
                <a:cs typeface="Arial" charset="0"/>
                <a:sym typeface="Arial" charset="0"/>
              </a:rPr>
              <a:t> so we don’t care about cases of the camera cutting inside the volume. Also the </a:t>
            </a:r>
            <a:r>
              <a:rPr lang="en-US" dirty="0" err="1" smtClean="0">
                <a:latin typeface="Arial" charset="0"/>
                <a:cs typeface="Arial" charset="0"/>
                <a:sym typeface="Arial" charset="0"/>
              </a:rPr>
              <a:t>erroneneous</a:t>
            </a:r>
            <a:r>
              <a:rPr lang="en-US" dirty="0" smtClean="0">
                <a:latin typeface="Arial" charset="0"/>
                <a:cs typeface="Arial" charset="0"/>
                <a:sym typeface="Arial" charset="0"/>
              </a:rPr>
              <a:t> ones are projected smaller. The usual tricks of stencil</a:t>
            </a:r>
            <a:r>
              <a:rPr lang="en-US" baseline="0" dirty="0" smtClean="0">
                <a:latin typeface="Arial" charset="0"/>
                <a:cs typeface="Arial" charset="0"/>
                <a:sym typeface="Arial" charset="0"/>
              </a:rPr>
              <a:t> </a:t>
            </a:r>
            <a:r>
              <a:rPr lang="en-US" dirty="0" smtClean="0">
                <a:latin typeface="Arial" charset="0"/>
                <a:cs typeface="Arial" charset="0"/>
                <a:sym typeface="Arial" charset="0"/>
              </a:rPr>
              <a:t>capping and depth bounds still work</a:t>
            </a:r>
          </a:p>
          <a:p>
            <a:pPr marL="508000" indent="-508000" algn="l" eaLnBrk="1" hangingPunct="1">
              <a:spcBef>
                <a:spcPts val="800"/>
              </a:spcBef>
            </a:pPr>
            <a:endParaRPr lang="en-US" dirty="0" smtClean="0">
              <a:latin typeface="Arial" charset="0"/>
              <a:cs typeface="Arial" charset="0"/>
              <a:sym typeface="Arial" charset="0"/>
            </a:endParaRPr>
          </a:p>
          <a:p>
            <a:pPr marL="508000" indent="-508000" algn="l" eaLnBrk="1" hangingPunct="1">
              <a:spcBef>
                <a:spcPts val="800"/>
              </a:spcBef>
            </a:pPr>
            <a:r>
              <a:rPr lang="en-US" dirty="0" smtClean="0">
                <a:latin typeface="Arial" charset="0"/>
                <a:cs typeface="Arial" charset="0"/>
                <a:sym typeface="Arial" charset="0"/>
              </a:rPr>
              <a:t>Also we can use SW occlusion techniques to cull B before it goes near the GPU. Finally another trick is to render the front faces of the volumes before the reverse reload and count how many pixels pass. </a:t>
            </a:r>
            <a:r>
              <a:rPr lang="en-US" dirty="0" err="1" smtClean="0">
                <a:latin typeface="Arial" charset="0"/>
                <a:cs typeface="Arial" charset="0"/>
                <a:sym typeface="Arial" charset="0"/>
              </a:rPr>
              <a:t>Ts</a:t>
            </a:r>
            <a:r>
              <a:rPr lang="en-US" dirty="0" smtClean="0">
                <a:latin typeface="Arial" charset="0"/>
                <a:cs typeface="Arial" charset="0"/>
                <a:sym typeface="Arial" charset="0"/>
              </a:rPr>
              <a:t> a conditional query after the reverse reload. This should then discard B</a:t>
            </a:r>
          </a:p>
          <a:p>
            <a:pPr marL="508000" indent="-508000" eaLnBrk="1" hangingPunct="1">
              <a:spcBef>
                <a:spcPts val="800"/>
              </a:spcBef>
            </a:pPr>
            <a:endParaRPr lang="en-US" dirty="0" smtClean="0">
              <a:latin typeface="Arial" charset="0"/>
              <a:cs typeface="Arial" charset="0"/>
              <a:sym typeface="Arial" charset="0"/>
            </a:endParaRPr>
          </a:p>
          <a:p>
            <a:pPr marL="508000" indent="-508000" eaLnBrk="1" hangingPunct="1">
              <a:spcBef>
                <a:spcPts val="800"/>
              </a:spcBef>
            </a:pPr>
            <a:endParaRPr lang="en-US" dirty="0" smtClean="0">
              <a:latin typeface="Arial" charset="0"/>
              <a:cs typeface="Arial" charset="0"/>
              <a:sym typeface="Arial" charset="0"/>
            </a:endParaRPr>
          </a:p>
          <a:p>
            <a:pPr marL="508000" indent="-508000"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4147"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Perfect for CSM. CSM’s are designed so the volumes they enclose intersect and enclose the camera near plane. </a:t>
            </a:r>
          </a:p>
          <a:p>
            <a:pPr eaLnBrk="1" hangingPunct="1">
              <a:spcBef>
                <a:spcPts val="800"/>
              </a:spcBef>
            </a:pPr>
            <a:r>
              <a:rPr lang="en-US" dirty="0" smtClean="0">
                <a:latin typeface="Arial" charset="0"/>
                <a:cs typeface="Arial" charset="0"/>
                <a:sym typeface="Arial" charset="0"/>
              </a:rPr>
              <a:t>Not true for later cascades but they will enclose the previous cascade.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059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So, FB2 is DICE’s next-generation engine for current generation platforms. Its design is based on 5 pillars, such as animation, audio, scale, destruction, and rendering.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As we said earlier, this engine is versatile and flexible enough to power both Battlefield 3 (a first person shooter) and Need for Speed: The Run (a racing game).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54808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22479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517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Red denotes the shadow mask value. This is later read in as a way of modulating the diffuse lighting calculation.</a:t>
            </a:r>
          </a:p>
          <a:p>
            <a:pPr eaLnBrk="1" hangingPunct="1">
              <a:spcBef>
                <a:spcPts val="800"/>
              </a:spcBef>
            </a:pPr>
            <a:r>
              <a:rPr lang="en-US" dirty="0" smtClean="0">
                <a:latin typeface="Arial" charset="0"/>
                <a:cs typeface="Arial" charset="0"/>
                <a:sym typeface="Arial" charset="0"/>
              </a:rPr>
              <a:t>Green is the current state of the stencil buffer.</a:t>
            </a:r>
          </a:p>
          <a:p>
            <a:pPr eaLnBrk="1" hangingPunct="1">
              <a:spcBef>
                <a:spcPts val="800"/>
              </a:spcBef>
            </a:pPr>
            <a:endParaRPr lang="en-US" dirty="0" smtClean="0">
              <a:latin typeface="Arial" charset="0"/>
              <a:cs typeface="Arial" charset="0"/>
              <a:sym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3911182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76472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689754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385760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6195" name="Rectangle 2"/>
          <p:cNvSpPr>
            <a:spLocks noGrp="1" noChangeArrowheads="1"/>
          </p:cNvSpPr>
          <p:nvPr>
            <p:ph type="body" idx="1"/>
          </p:nvPr>
        </p:nvSpPr>
        <p:spPr>
          <a:noFill/>
          <a:ln/>
        </p:spPr>
        <p:txBody>
          <a:bodyPr/>
          <a:lstStyle/>
          <a:p>
            <a:pPr eaLnBrk="1" hangingPunct="1">
              <a:spcBef>
                <a:spcPts val="800"/>
              </a:spcBef>
            </a:pPr>
            <a:endParaRPr lang="en-US" sz="2200" dirty="0" smtClean="0">
              <a:solidFill>
                <a:srgbClr val="784A2B"/>
              </a:solidFill>
              <a:latin typeface="Arial" charset="0"/>
              <a:ea typeface="Lucida Grande" charset="0"/>
              <a:cs typeface="Lucida Grande" charset="0"/>
              <a:sym typeface="Arial" charset="0"/>
            </a:endParaRPr>
          </a:p>
          <a:p>
            <a:pPr eaLnBrk="1" hangingPunct="1">
              <a:spcBef>
                <a:spcPts val="800"/>
              </a:spcBef>
            </a:pPr>
            <a:endParaRPr lang="en-US" sz="2200" dirty="0" smtClean="0">
              <a:solidFill>
                <a:srgbClr val="784A2B"/>
              </a:solidFill>
              <a:latin typeface="Arial" charset="0"/>
              <a:ea typeface="Lucida Grande" charset="0"/>
              <a:cs typeface="Lucida Grande" charset="0"/>
              <a:sym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7219"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Note in this I’ll denote white in the mask for the trivially accepted pixels, and red for the complex PCF ones.</a:t>
            </a:r>
          </a:p>
          <a:p>
            <a:pPr eaLnBrk="1" hangingPunct="1">
              <a:spcBef>
                <a:spcPts val="800"/>
              </a:spcBef>
            </a:pPr>
            <a:r>
              <a:rPr lang="en-US" dirty="0" smtClean="0">
                <a:latin typeface="Arial" charset="0"/>
                <a:cs typeface="Arial" charset="0"/>
                <a:sym typeface="Arial" charset="0"/>
              </a:rPr>
              <a:t>Note how the alpha test ensure the stencil remain untouched for the pixels which couldn’t be trivially accepted or rejected.</a:t>
            </a:r>
          </a:p>
          <a:p>
            <a:pPr eaLnBrk="1" hangingPunct="1">
              <a:spcBef>
                <a:spcPts val="800"/>
              </a:spcBef>
            </a:pPr>
            <a:r>
              <a:rPr lang="en-US" dirty="0" smtClean="0">
                <a:latin typeface="Arial" charset="0"/>
                <a:cs typeface="Arial" charset="0"/>
                <a:sym typeface="Arial" charset="0"/>
              </a:rPr>
              <a:t>First pass done. Now the second pass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8243"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Here the red shows the newly touched pixels and the stencil is now updated.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769495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39267"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And here is the update for the later cascades.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0291"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This image shows the total pixel overdraw. A lot of it is 1 with a smaller percentage at 2. Note for the 2 overdraw case 1 of them was the fast single tap shader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1315" name="Rectangle 2"/>
          <p:cNvSpPr>
            <a:spLocks noGrp="1" noChangeArrowheads="1"/>
          </p:cNvSpPr>
          <p:nvPr>
            <p:ph type="body" idx="1"/>
          </p:nvPr>
        </p:nvSpPr>
        <p:spPr>
          <a:noFill/>
          <a:ln/>
        </p:spPr>
        <p:txBody>
          <a:bodyPr/>
          <a:lstStyle/>
          <a:p>
            <a:pPr eaLnBrk="1" hangingPunct="1">
              <a:spcBef>
                <a:spcPts val="800"/>
              </a:spcBef>
            </a:pPr>
            <a:r>
              <a:rPr lang="en-US" dirty="0" smtClean="0">
                <a:latin typeface="Arial" charset="0"/>
                <a:cs typeface="Arial" charset="0"/>
                <a:sym typeface="Arial" charset="0"/>
              </a:rPr>
              <a:t>Also by doing this we can reuse the shadow map for each cascade. Nice memory saving. Caveat is problems if you later need them to shadow </a:t>
            </a:r>
            <a:r>
              <a:rPr lang="en-US" dirty="0" err="1" smtClean="0">
                <a:latin typeface="Arial" charset="0"/>
                <a:cs typeface="Arial" charset="0"/>
                <a:sym typeface="Arial" charset="0"/>
              </a:rPr>
              <a:t>fwd</a:t>
            </a:r>
            <a:r>
              <a:rPr lang="en-US" dirty="0" smtClean="0">
                <a:latin typeface="Arial" charset="0"/>
                <a:cs typeface="Arial" charset="0"/>
                <a:sym typeface="Arial" charset="0"/>
              </a:rPr>
              <a:t> rendered </a:t>
            </a:r>
            <a:r>
              <a:rPr lang="en-US" dirty="0" smtClean="0">
                <a:latin typeface="Arial" charset="0"/>
                <a:cs typeface="Arial" charset="0"/>
                <a:sym typeface="Arial" charset="0"/>
              </a:rPr>
              <a:t>transparent. </a:t>
            </a:r>
            <a:endParaRPr lang="en-US" dirty="0" smtClean="0">
              <a:latin typeface="Arial" charset="0"/>
              <a:cs typeface="Arial" charset="0"/>
              <a:sym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1081209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674892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1667019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692310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3248195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31894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21460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161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Here’s an in-game shot of BF3</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473832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7778406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Also need a half </a:t>
            </a:r>
            <a:r>
              <a:rPr lang="en-US" dirty="0" err="1" smtClean="0"/>
              <a:t>texel</a:t>
            </a:r>
            <a:r>
              <a:rPr lang="en-US" dirty="0" smtClean="0"/>
              <a:t> offset</a:t>
            </a:r>
            <a:r>
              <a:rPr lang="en-US" baseline="0" dirty="0" smtClean="0"/>
              <a:t> before saturate. Omitted for clarity.</a:t>
            </a: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20457928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233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Let’s </a:t>
            </a:r>
            <a:r>
              <a:rPr lang="en-US" dirty="0" smtClean="0">
                <a:latin typeface="Arial" charset="0"/>
                <a:cs typeface="Arial" charset="0"/>
                <a:sym typeface="Arial" charset="0"/>
              </a:rPr>
              <a:t>now talk about our tiled-based approach to deferred shading, but this time for Xbox 360. </a:t>
            </a:r>
            <a:br>
              <a:rPr lang="en-US" dirty="0" smtClean="0">
                <a:latin typeface="Arial" charset="0"/>
                <a:cs typeface="Arial" charset="0"/>
                <a:sym typeface="Arial" charset="0"/>
              </a:rPr>
            </a:br>
            <a:r>
              <a:rPr lang="en-US" dirty="0" smtClean="0">
                <a:latin typeface="Arial" charset="0"/>
                <a:cs typeface="Arial" charset="0"/>
                <a:sym typeface="Arial" charset="0"/>
              </a:rPr>
              <a:t/>
            </a:r>
            <a:br>
              <a:rPr lang="en-US" dirty="0" smtClean="0">
                <a:latin typeface="Arial" charset="0"/>
                <a:cs typeface="Arial" charset="0"/>
                <a:sym typeface="Arial" charset="0"/>
              </a:rPr>
            </a:br>
            <a:r>
              <a:rPr lang="en-US" dirty="0" smtClean="0">
                <a:latin typeface="Arial" charset="0"/>
                <a:cs typeface="Arial" charset="0"/>
                <a:sym typeface="Arial" charset="0"/>
              </a:rPr>
              <a:t>Many of you have probably attended or read Christina Coffin’s GDC talk about tiled based deferred shading on SPUs. This time, Christina, Johan Andersson and I teamed-up and came-up with a somewhat different approach, tailored for the Xbox 360.</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336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Again, why tiled based deferred shading? Basically, we want more interesting lighting. One way to achieve this is via more dynamic lights, and this is where deferred shading shines!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Unfortunately, the 360 won’t change. We need to figure out ways to better use the rendering resources that we have. This is where tiled-based deferred shading comes in.</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has been done before, by Matt </a:t>
            </a:r>
            <a:r>
              <a:rPr lang="en-US" dirty="0" err="1" smtClean="0">
                <a:latin typeface="Arial" charset="0"/>
                <a:cs typeface="Arial" charset="0"/>
                <a:sym typeface="Arial" charset="0"/>
              </a:rPr>
              <a:t>Swoboda</a:t>
            </a:r>
            <a:r>
              <a:rPr lang="en-US" dirty="0" smtClean="0">
                <a:latin typeface="Arial" charset="0"/>
                <a:cs typeface="Arial" charset="0"/>
                <a:sym typeface="Arial" charset="0"/>
              </a:rPr>
              <a:t> and Christina Coffin on PS3, by Johan Andersson on </a:t>
            </a:r>
            <a:r>
              <a:rPr lang="en-US" dirty="0" err="1" smtClean="0">
                <a:latin typeface="Arial" charset="0"/>
                <a:cs typeface="Arial" charset="0"/>
                <a:sym typeface="Arial" charset="0"/>
              </a:rPr>
              <a:t>DirectCompute</a:t>
            </a:r>
            <a:r>
              <a:rPr lang="en-US" dirty="0" smtClean="0">
                <a:latin typeface="Arial" charset="0"/>
                <a:cs typeface="Arial" charset="0"/>
                <a:sym typeface="Arial" charset="0"/>
              </a:rPr>
              <a:t> and others have come up with hybrids. Here, we'll focus on our approach for the 360.</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A quick recap, tiles allow us to load-balance and compute lighting where it matters. First, we divide the screen in tiles. Then, we cull all analytical/pure-math lights, such as point, line and cone lights (here, no lights that project a shadow or a texture). Once this is done, we can compute the lighting only for the valid lights in each tile.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438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Here's a very complex programmer-designed scene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541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We then add some lights to the scene, but this not optimal...</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643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So we divide the screen in tiles...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745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And we cull the lights. Once the culling is done, we know exactly how many lights should be rendered in each tile. Here, we provide a </a:t>
            </a:r>
            <a:r>
              <a:rPr lang="en-US" dirty="0" smtClean="0">
                <a:latin typeface="Arial" charset="0"/>
                <a:cs typeface="Arial" charset="0"/>
                <a:sym typeface="Arial" charset="0"/>
              </a:rPr>
              <a:t>colored </a:t>
            </a:r>
            <a:r>
              <a:rPr lang="en-US" dirty="0" smtClean="0">
                <a:latin typeface="Arial" charset="0"/>
                <a:cs typeface="Arial" charset="0"/>
                <a:sym typeface="Arial" charset="0"/>
              </a:rPr>
              <a:t>grid to help our amazing lighting artists make sure the lighting is in budget.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264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And here’s an in-game shot of Need for Speed: The Run.</a:t>
            </a:r>
            <a:endParaRPr lang="en-US" dirty="0" smtClean="0">
              <a:latin typeface="Arial" charset="0"/>
              <a:cs typeface="Arial" charset="0"/>
              <a:sym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848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So, how does this fit on 360? Of course, we don't have </a:t>
            </a:r>
            <a:r>
              <a:rPr lang="en-US" dirty="0" err="1" smtClean="0">
                <a:latin typeface="Arial" charset="0"/>
                <a:cs typeface="Arial" charset="0"/>
                <a:sym typeface="Arial" charset="0"/>
              </a:rPr>
              <a:t>DirectCompute</a:t>
            </a:r>
            <a:r>
              <a:rPr lang="en-US" dirty="0" smtClean="0">
                <a:latin typeface="Arial" charset="0"/>
                <a:cs typeface="Arial" charset="0"/>
                <a:sym typeface="Arial" charset="0"/>
              </a:rPr>
              <a:t> nor SPUs...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Fortunately, </a:t>
            </a:r>
            <a:r>
              <a:rPr lang="en-US" dirty="0" err="1" smtClean="0">
                <a:latin typeface="Arial" charset="0"/>
                <a:cs typeface="Arial" charset="0"/>
                <a:sym typeface="Arial" charset="0"/>
              </a:rPr>
              <a:t>Xenos</a:t>
            </a:r>
            <a:r>
              <a:rPr lang="en-US" dirty="0" smtClean="0">
                <a:latin typeface="Arial" charset="0"/>
                <a:cs typeface="Arial" charset="0"/>
                <a:sym typeface="Arial" charset="0"/>
              </a:rPr>
              <a:t> is a pretty powerful GPU, and will crunch ALU if asked to do so</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If we pre-digest data, maximum throughput can be achieved at rendering time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Also, if we time things properly, we can use the CPU to help the GPU along the way</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One thing to not forget is that the GPU is definitely better than the CPU at analyzing a scene. This means we can definitely use it to classify our scene.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4950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This is why we have a GPGPU approach to culling.</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First, our scene is divided in 920 tiles of 32x32 pixels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We </a:t>
            </a:r>
            <a:r>
              <a:rPr lang="en-US" dirty="0" err="1" smtClean="0">
                <a:latin typeface="Arial" charset="0"/>
                <a:cs typeface="Arial" charset="0"/>
                <a:sym typeface="Arial" charset="0"/>
              </a:rPr>
              <a:t>downsample</a:t>
            </a:r>
            <a:r>
              <a:rPr lang="en-US" dirty="0" smtClean="0">
                <a:latin typeface="Arial" charset="0"/>
                <a:cs typeface="Arial" charset="0"/>
                <a:sym typeface="Arial" charset="0"/>
              </a:rPr>
              <a:t> and classify the scene from 720p to 40x23. Which means, in the end, 1 pixel of classification equals to 1 tile on screen.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Classification is done to:</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1. Identify the min and max depth value for each tile</a:t>
            </a:r>
          </a:p>
          <a:p>
            <a:pPr eaLnBrk="1" hangingPunct="1">
              <a:spcBef>
                <a:spcPts val="350"/>
              </a:spcBef>
            </a:pPr>
            <a:r>
              <a:rPr lang="en-US" dirty="0" smtClean="0">
                <a:latin typeface="Arial" charset="0"/>
                <a:cs typeface="Arial" charset="0"/>
                <a:sym typeface="Arial" charset="0"/>
              </a:rPr>
              <a:t>2. Identify all the material permutation in each tile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is a multi-pass process which can definitely be achieved via MRTs.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053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Here's an example of the material classification. If we go back to our scene, we have 3 materials. Our default material in red, skin shading in green, and metallic in blue.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155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As we </a:t>
            </a:r>
            <a:r>
              <a:rPr lang="en-US" dirty="0" err="1" smtClean="0">
                <a:latin typeface="Arial" charset="0"/>
                <a:cs typeface="Arial" charset="0"/>
                <a:sym typeface="Arial" charset="0"/>
              </a:rPr>
              <a:t>downsample</a:t>
            </a:r>
            <a:r>
              <a:rPr lang="en-US" dirty="0" smtClean="0">
                <a:latin typeface="Arial" charset="0"/>
                <a:cs typeface="Arial" charset="0"/>
                <a:sym typeface="Arial" charset="0"/>
              </a:rPr>
              <a:t> (by doing manual bilinear taps), we combine the materials in the final output color. We can see to the right how the </a:t>
            </a:r>
            <a:r>
              <a:rPr lang="en-US" dirty="0" err="1" smtClean="0">
                <a:latin typeface="Arial" charset="0"/>
                <a:cs typeface="Arial" charset="0"/>
                <a:sym typeface="Arial" charset="0"/>
              </a:rPr>
              <a:t>downsampling</a:t>
            </a:r>
            <a:r>
              <a:rPr lang="en-US" dirty="0" smtClean="0">
                <a:latin typeface="Arial" charset="0"/>
                <a:cs typeface="Arial" charset="0"/>
                <a:sym typeface="Arial" charset="0"/>
              </a:rPr>
              <a:t> around the head gives yellow, which is the combination of red and green. Same for the red and blue, giving magenta.</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2579" name="Rectangle 2"/>
          <p:cNvSpPr>
            <a:spLocks noGrp="1" noChangeArrowheads="1"/>
          </p:cNvSpPr>
          <p:nvPr>
            <p:ph type="body" idx="1"/>
          </p:nvPr>
        </p:nvSpPr>
        <p:spPr>
          <a:noFill/>
          <a:ln/>
        </p:spPr>
        <p:txBody>
          <a:bodyPr/>
          <a:lstStyle/>
          <a:p>
            <a:pPr eaLnBrk="1" hangingPunct="1">
              <a:spcBef>
                <a:spcPts val="200"/>
              </a:spcBef>
            </a:pPr>
            <a:r>
              <a:rPr lang="en-US" dirty="0" smtClean="0">
                <a:latin typeface="Arial" charset="0"/>
                <a:cs typeface="Arial" charset="0"/>
                <a:sym typeface="Arial" charset="0"/>
              </a:rPr>
              <a:t>Skipping a couple steps here, but this is what we get in the end. This 40x23 texture will tell us exactly which combination of materials we have in each tile. In a parallel MRT, we also </a:t>
            </a:r>
            <a:r>
              <a:rPr lang="en-US" dirty="0" err="1" smtClean="0">
                <a:latin typeface="Arial" charset="0"/>
                <a:cs typeface="Arial" charset="0"/>
                <a:sym typeface="Arial" charset="0"/>
              </a:rPr>
              <a:t>downsampled</a:t>
            </a:r>
            <a:r>
              <a:rPr lang="en-US" dirty="0" smtClean="0">
                <a:latin typeface="Arial" charset="0"/>
                <a:cs typeface="Arial" charset="0"/>
                <a:sym typeface="Arial" charset="0"/>
              </a:rPr>
              <a:t> and stored the min/max depth.</a:t>
            </a:r>
          </a:p>
          <a:p>
            <a:pPr eaLnBrk="1" hangingPunct="1">
              <a:spcBef>
                <a:spcPts val="200"/>
              </a:spcBef>
            </a:pPr>
            <a:endParaRPr lang="en-US" dirty="0" smtClean="0">
              <a:latin typeface="Arial" charset="0"/>
              <a:cs typeface="Arial" charset="0"/>
              <a:sym typeface="Arial" charset="0"/>
            </a:endParaRPr>
          </a:p>
          <a:p>
            <a:pPr eaLnBrk="1" hangingPunct="1">
              <a:spcBef>
                <a:spcPts val="200"/>
              </a:spcBef>
            </a:pPr>
            <a:r>
              <a:rPr lang="en-US" dirty="0" smtClean="0">
                <a:latin typeface="Arial" charset="0"/>
                <a:cs typeface="Arial" charset="0"/>
                <a:sym typeface="Arial" charset="0"/>
              </a:rPr>
              <a:t>With this information we are now ready to use the GPU to cull the lights since: </a:t>
            </a:r>
          </a:p>
          <a:p>
            <a:pPr eaLnBrk="1" hangingPunct="1">
              <a:spcBef>
                <a:spcPts val="200"/>
              </a:spcBef>
            </a:pPr>
            <a:endParaRPr lang="en-US" dirty="0" smtClean="0">
              <a:latin typeface="Arial" charset="0"/>
              <a:cs typeface="Arial" charset="0"/>
              <a:sym typeface="Arial" charset="0"/>
            </a:endParaRPr>
          </a:p>
          <a:p>
            <a:pPr eaLnBrk="1" hangingPunct="1">
              <a:spcBef>
                <a:spcPts val="200"/>
              </a:spcBef>
            </a:pPr>
            <a:r>
              <a:rPr lang="en-US" dirty="0" smtClean="0">
                <a:latin typeface="Arial" charset="0"/>
                <a:cs typeface="Arial" charset="0"/>
                <a:sym typeface="Arial" charset="0"/>
              </a:rPr>
              <a:t>- We know all lights in the camera frustum</a:t>
            </a:r>
          </a:p>
          <a:p>
            <a:pPr eaLnBrk="1" hangingPunct="1">
              <a:spcBef>
                <a:spcPts val="200"/>
              </a:spcBef>
            </a:pPr>
            <a:r>
              <a:rPr lang="en-US" dirty="0" smtClean="0">
                <a:latin typeface="Arial" charset="0"/>
                <a:cs typeface="Arial" charset="0"/>
                <a:sym typeface="Arial" charset="0"/>
              </a:rPr>
              <a:t>- We know depth min/max and permutation combinations for each tile (and sky), mini-frustums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360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First, we quickly read back this texture on the CPU and we build mini-</a:t>
            </a:r>
            <a:r>
              <a:rPr lang="en-US" dirty="0" err="1" smtClean="0">
                <a:latin typeface="Arial" charset="0"/>
                <a:cs typeface="Arial" charset="0"/>
                <a:sym typeface="Arial" charset="0"/>
              </a:rPr>
              <a:t>frustas</a:t>
            </a:r>
            <a:r>
              <a:rPr lang="en-US" dirty="0" smtClean="0">
                <a:latin typeface="Arial" charset="0"/>
                <a:cs typeface="Arial" charset="0"/>
                <a:sym typeface="Arial" charset="0"/>
              </a:rPr>
              <a:t> for each tile. We know which tiles are sky, from the previous classification pass, so those can be skipped since they never will get lit.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We can then use the GPU to cull all lights against the tiles.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We store the culling results in a texture, where each column represents the light ID and the row the tile ID.</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Actually, we can do 4 lights at a time, and store the results in ARGB. Once this is done, we fast-</a:t>
            </a:r>
            <a:r>
              <a:rPr lang="en-US" dirty="0" err="1" smtClean="0">
                <a:latin typeface="Arial" charset="0"/>
                <a:cs typeface="Arial" charset="0"/>
                <a:sym typeface="Arial" charset="0"/>
              </a:rPr>
              <a:t>untile</a:t>
            </a:r>
            <a:r>
              <a:rPr lang="en-US" dirty="0" smtClean="0">
                <a:latin typeface="Arial" charset="0"/>
                <a:cs typeface="Arial" charset="0"/>
                <a:sym typeface="Arial" charset="0"/>
              </a:rPr>
              <a:t> using the Microsoft XDK sample and read-back on the CPU. We're basically ready for </a:t>
            </a:r>
            <a:r>
              <a:rPr lang="en-US" dirty="0" smtClean="0">
                <a:latin typeface="Arial" charset="0"/>
                <a:cs typeface="Arial" charset="0"/>
                <a:sym typeface="Arial" charset="0"/>
              </a:rPr>
              <a:t>lighting.</a:t>
            </a:r>
            <a:endParaRPr lang="en-US" dirty="0" smtClean="0">
              <a:latin typeface="Arial" charset="0"/>
              <a:cs typeface="Arial" charset="0"/>
              <a:sym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462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As mentioned previously, we parse the culling results texture on the CPU.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For each light type, for each tile, and for each material permutation, we regroup and set the light parameters to the pixel shader constants, we setup the shader loop counter and we additively render lights with a single draw call to the final HDR buffer.</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Since we don't have an infinite number of constants, we have a set limit on how many lights we can render per-tile. Since we do this per light type, and per material permutation, it's a good load of lights (i.e. 32-64 lights of each type, per tile)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565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Again, our final result, with tiles.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667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And without the tiles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769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Quickly, here's a timeline of our CPU/GPU synchronization. I collapsed all the CPU threads into one for simplicity.</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To make sure our CPU jobs start right after the GPU is done with the culling, we basically kick-off our CPU job which prepares for the actual lighting using a MEMEXPORT </a:t>
            </a:r>
            <a:r>
              <a:rPr lang="en-US" dirty="0" err="1" smtClean="0">
                <a:latin typeface="Arial" charset="0"/>
                <a:cs typeface="Arial" charset="0"/>
                <a:sym typeface="Arial" charset="0"/>
              </a:rPr>
              <a:t>shader</a:t>
            </a:r>
            <a:r>
              <a:rPr lang="en-US" dirty="0" smtClean="0">
                <a:latin typeface="Arial" charset="0"/>
                <a:cs typeface="Arial" charset="0"/>
                <a:sym typeface="Arial" charset="0"/>
              </a:rPr>
              <a:t>.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Typically, people use callbacks to do this, which is what Microsoft recommends, and not MEMEXPORT, which is not endorsed. In our case, our job system works in such a way that you can kick off jobs by writing a token at a specific address, which is what MEMEXPORT allows you to do.</a:t>
            </a:r>
          </a:p>
          <a:p>
            <a:pPr eaLnBrk="1" hangingPunct="1">
              <a:spcBef>
                <a:spcPts val="350"/>
              </a:spcBef>
            </a:pPr>
            <a:r>
              <a:rPr lang="en-US" dirty="0" smtClean="0">
                <a:latin typeface="Arial" charset="0"/>
                <a:cs typeface="Arial" charset="0"/>
                <a:sym typeface="Arial" charset="0"/>
              </a:rPr>
              <a:t/>
            </a:r>
            <a:br>
              <a:rPr lang="en-US" dirty="0" smtClean="0">
                <a:latin typeface="Arial" charset="0"/>
                <a:cs typeface="Arial" charset="0"/>
                <a:sym typeface="Arial" charset="0"/>
              </a:rPr>
            </a:br>
            <a:endParaRPr lang="en-US" dirty="0" smtClean="0">
              <a:latin typeface="Arial" charset="0"/>
              <a:cs typeface="Arial" charset="0"/>
              <a:sym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Tree>
    <p:extLst>
      <p:ext uri="{BB962C8B-B14F-4D97-AF65-F5344CB8AC3E}">
        <p14:creationId xmlns:p14="http://schemas.microsoft.com/office/powerpoint/2010/main" val="3597154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872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Here's a bit more about performance, and things you should do to not upset the GPU</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First, constant waterfall sucks! This </a:t>
            </a:r>
            <a:r>
              <a:rPr lang="en-US" u="sng" dirty="0" smtClean="0">
                <a:latin typeface="Arial Bold" charset="0"/>
                <a:cs typeface="Arial Bold" charset="0"/>
                <a:sym typeface="Arial Bold" charset="0"/>
              </a:rPr>
              <a:t>will</a:t>
            </a:r>
            <a:r>
              <a:rPr lang="en-US" dirty="0" smtClean="0">
                <a:latin typeface="Arial" charset="0"/>
                <a:cs typeface="Arial" charset="0"/>
                <a:sym typeface="Arial" charset="0"/>
              </a:rPr>
              <a:t> kill performance, even with the most optimized </a:t>
            </a:r>
            <a:r>
              <a:rPr lang="en-US" dirty="0" err="1" smtClean="0">
                <a:latin typeface="Arial" charset="0"/>
                <a:cs typeface="Arial" charset="0"/>
                <a:sym typeface="Arial" charset="0"/>
              </a:rPr>
              <a:t>shaders</a:t>
            </a:r>
            <a:r>
              <a:rPr lang="en-US" dirty="0" smtClean="0">
                <a:latin typeface="Arial" charset="0"/>
                <a:cs typeface="Arial" charset="0"/>
                <a:sym typeface="Arial" charset="0"/>
              </a:rPr>
              <a:t> (approx. 33% </a:t>
            </a:r>
            <a:r>
              <a:rPr lang="en-US" dirty="0" err="1" smtClean="0">
                <a:latin typeface="Arial" charset="0"/>
                <a:cs typeface="Arial" charset="0"/>
                <a:sym typeface="Arial" charset="0"/>
              </a:rPr>
              <a:t>perf</a:t>
            </a:r>
            <a:r>
              <a:rPr lang="en-US" dirty="0" smtClean="0">
                <a:latin typeface="Arial" charset="0"/>
                <a:cs typeface="Arial" charset="0"/>
                <a:sym typeface="Arial" charset="0"/>
              </a:rPr>
              <a:t>, if not more)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To prevent this, you should use the </a:t>
            </a:r>
            <a:r>
              <a:rPr lang="en-US" dirty="0" err="1" smtClean="0">
                <a:latin typeface="Arial" charset="0"/>
                <a:cs typeface="Arial" charset="0"/>
                <a:sym typeface="Arial" charset="0"/>
              </a:rPr>
              <a:t>aL</a:t>
            </a:r>
            <a:r>
              <a:rPr lang="en-US" dirty="0" smtClean="0">
                <a:latin typeface="Arial" charset="0"/>
                <a:cs typeface="Arial" charset="0"/>
                <a:sym typeface="Arial" charset="0"/>
              </a:rPr>
              <a:t> register when iterating over lights. If this is set properly, your lighting code will run at maximum ALU efficiency. This is because if the GPU knows how loops will behave, it can schedule constant accesses in a orderly fashion (therefore waterfall-free)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In </a:t>
            </a:r>
            <a:r>
              <a:rPr lang="en-US" dirty="0" err="1" smtClean="0">
                <a:latin typeface="Arial" charset="0"/>
                <a:cs typeface="Arial" charset="0"/>
                <a:sym typeface="Arial" charset="0"/>
              </a:rPr>
              <a:t>c++</a:t>
            </a:r>
            <a:r>
              <a:rPr lang="en-US" dirty="0" smtClean="0">
                <a:latin typeface="Arial" charset="0"/>
                <a:cs typeface="Arial" charset="0"/>
                <a:sym typeface="Arial" charset="0"/>
              </a:rPr>
              <a:t> code, this is basically how you want to set it.</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First parameter defines the count of how many </a:t>
            </a:r>
            <a:r>
              <a:rPr lang="en-US" u="sng" dirty="0" smtClean="0">
                <a:latin typeface="Arial" charset="0"/>
                <a:cs typeface="Arial" charset="0"/>
                <a:sym typeface="Arial" charset="0"/>
              </a:rPr>
              <a:t>iterations</a:t>
            </a:r>
            <a:r>
              <a:rPr lang="en-US" dirty="0" smtClean="0">
                <a:latin typeface="Arial" charset="0"/>
                <a:cs typeface="Arial" charset="0"/>
                <a:sym typeface="Arial" charset="0"/>
              </a:rPr>
              <a:t>, then the start value and then the step. Last parameter unused.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5974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I've highlighted the syntax required to make this happen on the HLSL side. This is similar to Cody's presentation from </a:t>
            </a:r>
            <a:r>
              <a:rPr lang="en-US" dirty="0" err="1" smtClean="0">
                <a:latin typeface="Arial" charset="0"/>
                <a:cs typeface="Arial" charset="0"/>
                <a:sym typeface="Arial" charset="0"/>
              </a:rPr>
              <a:t>gamefest</a:t>
            </a:r>
            <a:r>
              <a:rPr lang="en-US" dirty="0" smtClean="0">
                <a:latin typeface="Arial" charset="0"/>
                <a:cs typeface="Arial" charset="0"/>
                <a:sym typeface="Arial" charset="0"/>
              </a:rPr>
              <a:t>, but for our case.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allows us to iterate over all of the lights in a tile, and access our lighting constants in a waterfall-free fashion.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077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Also, you need to use </a:t>
            </a:r>
            <a:r>
              <a:rPr lang="en-US" dirty="0" err="1" smtClean="0">
                <a:latin typeface="Arial" charset="0"/>
                <a:cs typeface="Arial" charset="0"/>
                <a:sym typeface="Arial" charset="0"/>
              </a:rPr>
              <a:t>Dr.PIX</a:t>
            </a:r>
            <a:r>
              <a:rPr lang="en-US" dirty="0" smtClean="0">
                <a:latin typeface="Arial" charset="0"/>
                <a:cs typeface="Arial" charset="0"/>
                <a:sym typeface="Arial" charset="0"/>
              </a:rPr>
              <a:t> and check shader disassembly. No need to be an expert here, but some basic microcode knowledge is a good idea when it comes to this level of optimization.</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These </a:t>
            </a:r>
            <a:r>
              <a:rPr lang="en-US" dirty="0" err="1" smtClean="0">
                <a:latin typeface="Arial" charset="0"/>
                <a:cs typeface="Arial" charset="0"/>
                <a:sym typeface="Arial" charset="0"/>
              </a:rPr>
              <a:t>shaders</a:t>
            </a:r>
            <a:r>
              <a:rPr lang="en-US" dirty="0" smtClean="0">
                <a:latin typeface="Arial" charset="0"/>
                <a:cs typeface="Arial" charset="0"/>
                <a:sym typeface="Arial" charset="0"/>
              </a:rPr>
              <a:t> are definitely ALU bound, so make sure to simplify your math, especially in the loops.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(list rest of stuff)</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endParaRPr lang="en-US" dirty="0" smtClean="0">
              <a:latin typeface="Arial" charset="0"/>
              <a:cs typeface="Arial" charset="0"/>
              <a:sym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179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Use GPU freebies, such as the texture sampler scale bias</a:t>
            </a:r>
          </a:p>
          <a:p>
            <a:pPr eaLnBrk="1" hangingPunct="1">
              <a:spcBef>
                <a:spcPts val="350"/>
              </a:spcBef>
            </a:pPr>
            <a:r>
              <a:rPr lang="en-US" dirty="0" smtClean="0">
                <a:latin typeface="Arial" charset="0"/>
                <a:cs typeface="Arial" charset="0"/>
                <a:sym typeface="Arial" charset="0"/>
              </a:rPr>
              <a:t>Also, simplify and remove unneeded code via compile-time permutations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One super important thing is to set your shader constants via constant buffer pointers. Basically, you allocate some memory where all your constants are, and tell the GPU: Hey, my constants are right there! </a:t>
            </a:r>
            <a:r>
              <a:rPr lang="en-US" dirty="0" err="1" smtClean="0">
                <a:latin typeface="Arial" charset="0"/>
                <a:cs typeface="Arial" charset="0"/>
                <a:sym typeface="Arial" charset="0"/>
              </a:rPr>
              <a:t>SetPixelShaderConstant</a:t>
            </a:r>
            <a:r>
              <a:rPr lang="en-US" dirty="0" smtClean="0">
                <a:latin typeface="Arial" charset="0"/>
                <a:cs typeface="Arial" charset="0"/>
                <a:sym typeface="Arial" charset="0"/>
              </a:rPr>
              <a:t> is slow, because it does some internal </a:t>
            </a:r>
            <a:r>
              <a:rPr lang="en-US" dirty="0" err="1" smtClean="0">
                <a:latin typeface="Arial" charset="0"/>
                <a:cs typeface="Arial" charset="0"/>
                <a:sym typeface="Arial" charset="0"/>
              </a:rPr>
              <a:t>memcopys</a:t>
            </a:r>
            <a:r>
              <a:rPr lang="en-US" dirty="0" smtClean="0">
                <a:latin typeface="Arial" charset="0"/>
                <a:cs typeface="Arial" charset="0"/>
                <a:sym typeface="Arial" charset="0"/>
              </a:rPr>
              <a:t>, which we definitely don't need here.</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Finally, we use </a:t>
            </a:r>
            <a:r>
              <a:rPr lang="en-US" dirty="0" err="1" smtClean="0">
                <a:latin typeface="Arial" charset="0"/>
                <a:cs typeface="Arial" charset="0"/>
                <a:sym typeface="Arial" charset="0"/>
              </a:rPr>
              <a:t>async</a:t>
            </a:r>
            <a:r>
              <a:rPr lang="en-US" dirty="0" smtClean="0">
                <a:latin typeface="Arial" charset="0"/>
                <a:cs typeface="Arial" charset="0"/>
                <a:sym typeface="Arial" charset="0"/>
              </a:rPr>
              <a:t> pre-compiled command buffers, which also need to be kept lean and mean. You can easily see their contents in PIX. For more info about this, you should definitely check out Ivan </a:t>
            </a:r>
            <a:r>
              <a:rPr lang="en-US" dirty="0" err="1" smtClean="0">
                <a:latin typeface="Arial" charset="0"/>
                <a:cs typeface="Arial" charset="0"/>
                <a:sym typeface="Arial" charset="0"/>
              </a:rPr>
              <a:t>Nevraev's</a:t>
            </a:r>
            <a:r>
              <a:rPr lang="en-US" dirty="0" smtClean="0">
                <a:latin typeface="Arial" charset="0"/>
                <a:cs typeface="Arial" charset="0"/>
                <a:sym typeface="Arial" charset="0"/>
              </a:rPr>
              <a:t> awesome </a:t>
            </a:r>
            <a:r>
              <a:rPr lang="en-US" dirty="0" err="1" smtClean="0">
                <a:latin typeface="Arial" charset="0"/>
                <a:cs typeface="Arial" charset="0"/>
                <a:sym typeface="Arial" charset="0"/>
              </a:rPr>
              <a:t>Gamefest</a:t>
            </a:r>
            <a:r>
              <a:rPr lang="en-US" dirty="0" smtClean="0">
                <a:latin typeface="Arial" charset="0"/>
                <a:cs typeface="Arial" charset="0"/>
                <a:sym typeface="Arial" charset="0"/>
              </a:rPr>
              <a:t> presentation.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281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 is some of the performance numbers. In the case where we have a budget of 8 lights for every tile (some can be unique, some can be covering multiple tiles) here are some of the numbers.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includes support for the full lighting model of BF3. This can be optimized even more, depending on how much you want to support. This can definitely be optimized and tailored for your BRDF. </a:t>
            </a:r>
          </a:p>
          <a:p>
            <a:pPr eaLnBrk="1" hangingPunct="1">
              <a:spcBef>
                <a:spcPts val="350"/>
              </a:spcBef>
            </a:pPr>
            <a:endParaRPr lang="en-US" dirty="0" smtClean="0">
              <a:latin typeface="Arial" charset="0"/>
              <a:cs typeface="Arial" charset="0"/>
              <a:sym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384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Let's now talk about our temporally-stable approach to screen-space ambient occlusion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486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SSAO in Frostbite 2 is for mid-range PCs and consoles. High-end PCs run Horizon-based AO, which looks awesome.</a:t>
            </a:r>
          </a:p>
          <a:p>
            <a:pPr eaLnBrk="1" hangingPunct="1">
              <a:spcBef>
                <a:spcPts val="350"/>
              </a:spcBef>
            </a:pPr>
            <a:r>
              <a:rPr lang="en-US" dirty="0" smtClean="0">
                <a:latin typeface="Arial" charset="0"/>
                <a:cs typeface="Arial" charset="0"/>
                <a:sym typeface="Arial" charset="0"/>
              </a:rPr>
              <a:t>Rather </a:t>
            </a:r>
            <a:r>
              <a:rPr lang="en-US" dirty="0" smtClean="0">
                <a:latin typeface="Arial" charset="0"/>
                <a:cs typeface="Arial" charset="0"/>
                <a:sym typeface="Arial" charset="0"/>
              </a:rPr>
              <a:t>than just handing out some of the code, since pretty much everyone here has toyed with AO, we're </a:t>
            </a:r>
            <a:r>
              <a:rPr lang="en-US" dirty="0" err="1" smtClean="0">
                <a:latin typeface="Arial" charset="0"/>
                <a:cs typeface="Arial" charset="0"/>
                <a:sym typeface="Arial" charset="0"/>
              </a:rPr>
              <a:t>gonna</a:t>
            </a:r>
            <a:r>
              <a:rPr lang="en-US" dirty="0" smtClean="0">
                <a:latin typeface="Arial" charset="0"/>
                <a:cs typeface="Arial" charset="0"/>
                <a:sym typeface="Arial" charset="0"/>
              </a:rPr>
              <a:t> focus on some of the tricks we do in order to get an alternative to HBAO, which works well for consoles and mid-range PCs.</a:t>
            </a:r>
          </a:p>
          <a:p>
            <a:pPr eaLnBrk="1" hangingPunct="1">
              <a:spcBef>
                <a:spcPts val="350"/>
              </a:spcBef>
            </a:pPr>
            <a:r>
              <a:rPr lang="en-US" dirty="0" smtClean="0">
                <a:latin typeface="Arial" charset="0"/>
                <a:cs typeface="Arial" charset="0"/>
                <a:sym typeface="Arial" charset="0"/>
              </a:rPr>
              <a:t>First</a:t>
            </a:r>
            <a:r>
              <a:rPr lang="en-US" dirty="0" smtClean="0">
                <a:latin typeface="Arial" charset="0"/>
                <a:cs typeface="Arial" charset="0"/>
                <a:sym typeface="Arial" charset="0"/>
              </a:rPr>
              <a:t>, we use line sampling, and store linear depth in a texture. We basically linearize depth for better precision and distribution. A quick way to do this is with the following code, which only requires a single division (</a:t>
            </a:r>
            <a:r>
              <a:rPr lang="en-US" dirty="0" err="1" smtClean="0">
                <a:latin typeface="Arial" charset="0"/>
                <a:cs typeface="Arial" charset="0"/>
                <a:sym typeface="Arial" charset="0"/>
              </a:rPr>
              <a:t>kZ</a:t>
            </a:r>
            <a:r>
              <a:rPr lang="en-US" dirty="0" smtClean="0">
                <a:latin typeface="Arial" charset="0"/>
                <a:cs typeface="Arial" charset="0"/>
                <a:sym typeface="Arial" charset="0"/>
              </a:rPr>
              <a:t> and kW is computed on the CPU). </a:t>
            </a:r>
          </a:p>
          <a:p>
            <a:pPr eaLnBrk="1" hangingPunct="1">
              <a:spcBef>
                <a:spcPts val="350"/>
              </a:spcBef>
            </a:pPr>
            <a:r>
              <a:rPr lang="en-US" dirty="0" smtClean="0">
                <a:latin typeface="Arial" charset="0"/>
                <a:cs typeface="Arial" charset="0"/>
                <a:sym typeface="Arial" charset="0"/>
              </a:rPr>
              <a:t>Once we have the linear depth, we also sample this texture in our AO pass using linear sampling, which is not something people usually since it's depth, but this goes hand-in-hand with line sampling and helps reducing jittering.</a:t>
            </a:r>
          </a:p>
          <a:p>
            <a:pPr eaLnBrk="1" hangingPunct="1">
              <a:spcBef>
                <a:spcPts val="350"/>
              </a:spcBef>
            </a:pPr>
            <a:r>
              <a:rPr lang="en-US" dirty="0" smtClean="0">
                <a:latin typeface="Arial" charset="0"/>
                <a:cs typeface="Arial" charset="0"/>
                <a:sym typeface="Arial" charset="0"/>
              </a:rPr>
              <a:t>Another </a:t>
            </a:r>
            <a:r>
              <a:rPr lang="en-US" dirty="0" smtClean="0">
                <a:latin typeface="Arial" charset="0"/>
                <a:cs typeface="Arial" charset="0"/>
                <a:sym typeface="Arial" charset="0"/>
              </a:rPr>
              <a:t>important thing is to scale AO parameters over distance, this will help with </a:t>
            </a:r>
            <a:r>
              <a:rPr lang="en-US" dirty="0" err="1" smtClean="0">
                <a:latin typeface="Arial" charset="0"/>
                <a:cs typeface="Arial" charset="0"/>
                <a:sym typeface="Arial" charset="0"/>
              </a:rPr>
              <a:t>performance.Also</a:t>
            </a:r>
            <a:r>
              <a:rPr lang="en-US" dirty="0" smtClean="0">
                <a:latin typeface="Arial" charset="0"/>
                <a:cs typeface="Arial" charset="0"/>
                <a:sym typeface="Arial" charset="0"/>
              </a:rPr>
              <a:t>, make sure to use </a:t>
            </a:r>
            <a:r>
              <a:rPr lang="en-US" dirty="0" err="1" smtClean="0">
                <a:latin typeface="Arial" charset="0"/>
                <a:cs typeface="Arial" charset="0"/>
                <a:sym typeface="Arial" charset="0"/>
              </a:rPr>
              <a:t>HiStencil</a:t>
            </a:r>
            <a:r>
              <a:rPr lang="en-US" dirty="0" smtClean="0">
                <a:latin typeface="Arial" charset="0"/>
                <a:cs typeface="Arial" charset="0"/>
                <a:sym typeface="Arial" charset="0"/>
              </a:rPr>
              <a:t> when compositing the final AO on screen, to make sure to reject sky pixels and such.</a:t>
            </a:r>
          </a:p>
          <a:p>
            <a:pPr eaLnBrk="1" hangingPunct="1">
              <a:spcBef>
                <a:spcPts val="350"/>
              </a:spcBef>
            </a:pPr>
            <a:r>
              <a:rPr lang="en-US" dirty="0" smtClean="0">
                <a:latin typeface="Arial" charset="0"/>
                <a:cs typeface="Arial" charset="0"/>
                <a:sym typeface="Arial" charset="0"/>
              </a:rPr>
              <a:t>Finally</a:t>
            </a:r>
            <a:r>
              <a:rPr lang="en-US" dirty="0" smtClean="0">
                <a:latin typeface="Arial" charset="0"/>
                <a:cs typeface="Arial" charset="0"/>
                <a:sym typeface="Arial" charset="0"/>
              </a:rPr>
              <a:t>, with line sampling, a 4x4 random noise texture is sufficient, no need to go bigger.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589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In case you missed this paper by Loos and Sloan, here's an example of line sampling from </a:t>
            </a:r>
            <a:r>
              <a:rPr lang="en-US" dirty="0" smtClean="0">
                <a:latin typeface="Arial Italic" charset="0"/>
                <a:cs typeface="Arial Italic" charset="0"/>
                <a:sym typeface="Arial Italic" charset="0"/>
              </a:rPr>
              <a:t>Volumetric </a:t>
            </a:r>
            <a:r>
              <a:rPr lang="en-US" dirty="0" err="1" smtClean="0">
                <a:latin typeface="Arial Italic" charset="0"/>
                <a:cs typeface="Arial Italic" charset="0"/>
                <a:sym typeface="Arial Italic" charset="0"/>
              </a:rPr>
              <a:t>Obscurance</a:t>
            </a:r>
            <a:r>
              <a:rPr lang="en-US" dirty="0" smtClean="0">
                <a:latin typeface="Arial" charset="0"/>
                <a:cs typeface="Arial" charset="0"/>
                <a:sym typeface="Arial" charset="0"/>
              </a:rPr>
              <a:t>.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Line sampling is basically the analytic integral of the occupancy function times the depth extent of the sphere at each sample point on a disk.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Line sampling is also more efficient and stable due to the fact that all 2D samples will project to distinct points in the z-buffer, whereas the usual approach of random point sampling in 3D space, two point samples may project to the same location.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691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If we compare HBAO to SSAO, here's an example with HBAO</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793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And here's an example with SSAO. It definitely looks different (since it's in half-res), but this runs in 1/3 of the time, is pretty stable and there is almost no false-occlusion. It also responds well to foliage.</a:t>
            </a:r>
          </a:p>
          <a:p>
            <a:pPr eaLnBrk="1" hangingPunct="1">
              <a:spcBef>
                <a:spcPts val="350"/>
              </a:spcBef>
            </a:pPr>
            <a:endParaRPr lang="en-US" dirty="0" smtClean="0">
              <a:latin typeface="Arial" charset="0"/>
              <a:cs typeface="Arial" charset="0"/>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13667" name="Rectangle 2"/>
          <p:cNvSpPr>
            <a:spLocks noGrp="1" noChangeArrowheads="1"/>
          </p:cNvSpPr>
          <p:nvPr>
            <p:ph type="body" idx="1"/>
          </p:nvPr>
        </p:nvSpPr>
        <p:spPr>
          <a:noFill/>
          <a:ln/>
        </p:spPr>
        <p:txBody>
          <a:bodyPr/>
          <a:lstStyle/>
          <a:p>
            <a:pPr eaLnBrk="1" hangingPunct="1">
              <a:spcBef>
                <a:spcPts val="800"/>
              </a:spcBef>
            </a:pPr>
            <a:r>
              <a:rPr lang="en-US" dirty="0" err="1" smtClean="0">
                <a:latin typeface="Arial" charset="0"/>
                <a:cs typeface="Arial" charset="0"/>
                <a:sym typeface="Arial" charset="0"/>
              </a:rPr>
              <a:t>Bokeh</a:t>
            </a:r>
            <a:r>
              <a:rPr lang="en-US" dirty="0" smtClean="0">
                <a:latin typeface="Arial" charset="0"/>
                <a:cs typeface="Arial" charset="0"/>
                <a:sym typeface="Arial" charset="0"/>
              </a:rPr>
              <a:t> refers to the out of focus areas of an image when taking a photograph.</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Specifically it refers to the shape and the aesthetic quality of the out of focus areas.</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Though it is effectively an unwanted side effect of a camera lens system it is artistically desirable. DOF as a general rule has great benefits as a storytelling device to divert the eye to points of interest.</a:t>
            </a:r>
            <a:endParaRPr lang="en-US" dirty="0" smtClean="0">
              <a:latin typeface="Arial" charset="0"/>
              <a:ea typeface="Lucida Grande" charset="0"/>
              <a:cs typeface="Lucida Grande" charset="0"/>
              <a:sym typeface="Arial" charset="0"/>
            </a:endParaRPr>
          </a:p>
          <a:p>
            <a:pPr eaLnBrk="1" hangingPunct="1">
              <a:spcBef>
                <a:spcPts val="800"/>
              </a:spcBef>
            </a:pPr>
            <a:r>
              <a:rPr lang="en-US" dirty="0" smtClean="0">
                <a:latin typeface="Arial" charset="0"/>
                <a:cs typeface="Arial" charset="0"/>
                <a:sym typeface="Arial" charset="0"/>
              </a:rPr>
              <a:t>Here is a real world image of </a:t>
            </a:r>
            <a:r>
              <a:rPr lang="en-US" dirty="0" err="1" smtClean="0">
                <a:latin typeface="Arial" charset="0"/>
                <a:cs typeface="Arial" charset="0"/>
                <a:sym typeface="Arial" charset="0"/>
              </a:rPr>
              <a:t>Bokeh</a:t>
            </a:r>
            <a:r>
              <a:rPr lang="en-US" dirty="0" smtClean="0">
                <a:latin typeface="Arial" charset="0"/>
                <a:cs typeface="Arial" charset="0"/>
                <a:sym typeface="Arial" charset="0"/>
              </a:rPr>
              <a:t>. The disc shape of the lights in the distant scene smear out into a disc due to the light converging to a point before the sensor plane the light therefore separates radially outwards leading to the energy spreading out into a disc shape . The disc shape is because the lenses are circular.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69987"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When it comes to blurring, Dynamic AO is done best with bilateral / edge-preserving blurs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On consoles, we have tighter budgets. Our scenes are also pretty action-packed, so skipping on bilateral </a:t>
            </a:r>
            <a:r>
              <a:rPr lang="en-US" dirty="0" err="1" smtClean="0">
                <a:latin typeface="Arial" charset="0"/>
                <a:cs typeface="Arial" charset="0"/>
                <a:sym typeface="Arial" charset="0"/>
              </a:rPr>
              <a:t>upsampling</a:t>
            </a:r>
            <a:r>
              <a:rPr lang="en-US" dirty="0" smtClean="0">
                <a:latin typeface="Arial" charset="0"/>
                <a:cs typeface="Arial" charset="0"/>
                <a:sym typeface="Arial" charset="0"/>
              </a:rPr>
              <a:t> (which usually costs around 2.0-2.5ms) is not that big of a deal. We don't notice the halos too much. Then again, this works well when AO is a subtle effect.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To fit in budget, we need to find the fastest way to blur the AO, and it has to look soft (typically, a 9x9 separable bilinear Gaussian blur)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71011"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Additionally, we can accelerate the blurring of the AO by aliasing the results, which is an 8-bit texture, as a ARGB8888 texture. </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means that 1 horizontal tap == 4 taps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We can also combine this trick with bilinear sampling, so reduce even more taps (but this only applies to the vertical pass) since bilinear sampling doesn't make sense, you cant </a:t>
            </a:r>
            <a:r>
              <a:rPr lang="en-US" dirty="0" err="1" smtClean="0">
                <a:latin typeface="Arial" charset="0"/>
                <a:cs typeface="Arial" charset="0"/>
                <a:sym typeface="Arial" charset="0"/>
              </a:rPr>
              <a:t>bilinearly</a:t>
            </a:r>
            <a:r>
              <a:rPr lang="en-US" dirty="0" smtClean="0">
                <a:latin typeface="Arial" charset="0"/>
                <a:cs typeface="Arial" charset="0"/>
                <a:sym typeface="Arial" charset="0"/>
              </a:rPr>
              <a:t> interpolate between "channels"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This means that a 9x9 Gaussian can now be done with 3 horizontal point sampled taps, and 5 vertical bilinear taps</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On PS3, we can easily do this by directly aliasing the memory.</a:t>
            </a:r>
          </a:p>
          <a:p>
            <a:pPr eaLnBrk="1" hangingPunct="1">
              <a:spcBef>
                <a:spcPts val="350"/>
              </a:spcBef>
            </a:pPr>
            <a:endParaRPr lang="en-US" dirty="0" smtClean="0">
              <a:latin typeface="Arial" charset="0"/>
              <a:cs typeface="Arial" charset="0"/>
              <a:sym typeface="Arial" charset="0"/>
            </a:endParaRPr>
          </a:p>
          <a:p>
            <a:pPr eaLnBrk="1" hangingPunct="1">
              <a:spcBef>
                <a:spcPts val="350"/>
              </a:spcBef>
            </a:pPr>
            <a:r>
              <a:rPr lang="en-US" dirty="0" smtClean="0">
                <a:latin typeface="Arial" charset="0"/>
                <a:cs typeface="Arial" charset="0"/>
                <a:sym typeface="Arial" charset="0"/>
              </a:rPr>
              <a:t>On 360, formats are different in memory, which means you have to use resolve-remap textures. See the </a:t>
            </a:r>
            <a:r>
              <a:rPr lang="en-US" dirty="0" err="1" smtClean="0">
                <a:latin typeface="Arial" charset="0"/>
                <a:cs typeface="Arial" charset="0"/>
                <a:sym typeface="Arial" charset="0"/>
              </a:rPr>
              <a:t>FastUntile</a:t>
            </a:r>
            <a:r>
              <a:rPr lang="en-US" dirty="0" smtClean="0">
                <a:latin typeface="Arial" charset="0"/>
                <a:cs typeface="Arial" charset="0"/>
                <a:sym typeface="Arial" charset="0"/>
              </a:rPr>
              <a:t> XDK on how to define and use those textures.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72035"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If we visualize this blur, this is how it looks like for the horizontal pass, and then the vertical </a:t>
            </a:r>
            <a:r>
              <a:rPr lang="en-US" dirty="0" smtClean="0">
                <a:latin typeface="Arial" charset="0"/>
                <a:cs typeface="Arial" charset="0"/>
                <a:sym typeface="Arial" charset="0"/>
              </a:rPr>
              <a:t>pass.</a:t>
            </a:r>
            <a:endParaRPr lang="en-US" dirty="0" smtClean="0">
              <a:latin typeface="Arial" charset="0"/>
              <a:cs typeface="Arial" charset="0"/>
              <a:sym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73059"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Here are the performance numbers for the consoles. As you can see, this definitely gives back performance, where a 640x360 grayscale blur only takes 0.1ms on PS3 and 0.18ms on 360!</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74083" name="Rectangle 2"/>
          <p:cNvSpPr>
            <a:spLocks noGrp="1" noChangeArrowheads="1"/>
          </p:cNvSpPr>
          <p:nvPr>
            <p:ph type="body" idx="1"/>
          </p:nvPr>
        </p:nvSpPr>
        <p:spPr>
          <a:noFill/>
          <a:ln/>
        </p:spPr>
        <p:txBody>
          <a:bodyPr/>
          <a:lstStyle/>
          <a:p>
            <a:pPr eaLnBrk="1" hangingPunct="1">
              <a:spcBef>
                <a:spcPts val="350"/>
              </a:spcBef>
            </a:pPr>
            <a:r>
              <a:rPr lang="en-US" dirty="0" smtClean="0">
                <a:latin typeface="Arial" charset="0"/>
                <a:cs typeface="Arial" charset="0"/>
                <a:sym typeface="Arial" charset="0"/>
              </a:rPr>
              <a:t>There is obviously no “i” in team, and this wouldn’t have been possible without the help of these amazing people.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74083" name="Rectangle 2"/>
          <p:cNvSpPr>
            <a:spLocks noGrp="1" noChangeArrowheads="1"/>
          </p:cNvSpPr>
          <p:nvPr>
            <p:ph type="body" idx="1"/>
          </p:nvPr>
        </p:nvSpPr>
        <p:spPr>
          <a:noFill/>
          <a:ln/>
        </p:spPr>
        <p:txBody>
          <a:bodyPr/>
          <a:lstStyle/>
          <a:p>
            <a:pPr eaLnBrk="1" hangingPunct="1">
              <a:spcBef>
                <a:spcPts val="350"/>
              </a:spcBef>
            </a:pPr>
            <a:endParaRPr lang="en-US" sz="2000" dirty="0" smtClean="0">
              <a:solidFill>
                <a:srgbClr val="784A2B"/>
              </a:solidFill>
              <a:latin typeface="Arial" charset="0"/>
              <a:cs typeface="Arial" charset="0"/>
              <a:sym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2425451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49947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14163" y="0"/>
            <a:ext cx="3789362" cy="914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0"/>
            <a:ext cx="11218863" cy="914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4406900"/>
            <a:ext cx="7416800"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4406900"/>
            <a:ext cx="7418388"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99900" y="1425575"/>
            <a:ext cx="3748088" cy="7718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0" y="1425575"/>
            <a:ext cx="11093450" cy="7718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4406900"/>
            <a:ext cx="7416800"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4406900"/>
            <a:ext cx="7418388"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99900" y="1425575"/>
            <a:ext cx="3748088" cy="7718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0" y="1425575"/>
            <a:ext cx="11093450" cy="7718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29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94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29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94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14163" y="0"/>
            <a:ext cx="3789362" cy="914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0"/>
            <a:ext cx="11218863" cy="914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4406900"/>
            <a:ext cx="7416800"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4406900"/>
            <a:ext cx="7418388" cy="473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99900" y="1425575"/>
            <a:ext cx="3748088" cy="7718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0" y="1425575"/>
            <a:ext cx="11093450" cy="7718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29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94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14163" y="0"/>
            <a:ext cx="3789362" cy="914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0"/>
            <a:ext cx="11218863" cy="914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29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94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14163" y="0"/>
            <a:ext cx="3789362" cy="914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0"/>
            <a:ext cx="11218863" cy="914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8"/>
            <a:ext cx="138176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8"/>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8"/>
            <a:ext cx="138176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29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9425" y="1689100"/>
            <a:ext cx="7404100" cy="745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2046288"/>
            <a:ext cx="7181850"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900363"/>
            <a:ext cx="7181850"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5" y="2046288"/>
            <a:ext cx="7185025"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5" y="2900363"/>
            <a:ext cx="7185025"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8"/>
            <a:ext cx="534828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6350" y="363538"/>
            <a:ext cx="9086850"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8"/>
            <a:ext cx="534828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14163" y="0"/>
            <a:ext cx="3789362" cy="914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0"/>
            <a:ext cx="11218863" cy="914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3" y="6400800"/>
            <a:ext cx="97536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113" y="817563"/>
            <a:ext cx="975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3186113" y="7156450"/>
            <a:ext cx="97536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42900" y="0"/>
            <a:ext cx="14935200" cy="12874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1026" name="Rectangle 2"/>
          <p:cNvSpPr>
            <a:spLocks noGrp="1" noChangeArrowheads="1"/>
          </p:cNvSpPr>
          <p:nvPr>
            <p:ph type="body" idx="1"/>
          </p:nvPr>
        </p:nvSpPr>
        <p:spPr bwMode="auto">
          <a:xfrm>
            <a:off x="542925" y="1689100"/>
            <a:ext cx="14960600" cy="74549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txStyles>
    <p:titleStyle>
      <a:lvl1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mj-lt"/>
          <a:ea typeface="+mj-ea"/>
          <a:cs typeface="+mj-cs"/>
          <a:sym typeface="Arial Bold" charset="0"/>
        </a:defRPr>
      </a:lvl1pPr>
      <a:lvl2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273050" indent="-273050" algn="l" rtl="0" eaLnBrk="0" fontAlgn="base" hangingPunct="0">
        <a:lnSpc>
          <a:spcPct val="110000"/>
        </a:lnSpc>
        <a:spcBef>
          <a:spcPts val="900"/>
        </a:spcBef>
        <a:spcAft>
          <a:spcPct val="0"/>
        </a:spcAft>
        <a:buClr>
          <a:srgbClr val="0C569E"/>
        </a:buClr>
        <a:buSzPct val="110000"/>
        <a:buFont typeface="Arial" charset="0"/>
        <a:buChar char="•"/>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54050" y="1425575"/>
            <a:ext cx="14990763" cy="29765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2050" name="Rectangle 2"/>
          <p:cNvSpPr>
            <a:spLocks noGrp="1" noChangeArrowheads="1"/>
          </p:cNvSpPr>
          <p:nvPr>
            <p:ph type="body" idx="1"/>
          </p:nvPr>
        </p:nvSpPr>
        <p:spPr bwMode="auto">
          <a:xfrm>
            <a:off x="660400" y="4406900"/>
            <a:ext cx="14987588" cy="47371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txStyles>
    <p:titleStyle>
      <a:lvl1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mj-lt"/>
          <a:ea typeface="+mj-ea"/>
          <a:cs typeface="+mj-cs"/>
          <a:sym typeface="Arial Bold" charset="0"/>
        </a:defRPr>
      </a:lvl1pPr>
      <a:lvl2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342900" indent="-342900" algn="ctr" rtl="0" eaLnBrk="0" fontAlgn="base" hangingPunct="0">
        <a:lnSpc>
          <a:spcPct val="110000"/>
        </a:lnSpc>
        <a:spcBef>
          <a:spcPts val="900"/>
        </a:spcBef>
        <a:spcAft>
          <a:spcPct val="0"/>
        </a:spcAft>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54050" y="1425575"/>
            <a:ext cx="14990763" cy="29765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3074" name="Rectangle 2"/>
          <p:cNvSpPr>
            <a:spLocks noGrp="1" noChangeArrowheads="1"/>
          </p:cNvSpPr>
          <p:nvPr>
            <p:ph type="body" idx="1"/>
          </p:nvPr>
        </p:nvSpPr>
        <p:spPr bwMode="auto">
          <a:xfrm>
            <a:off x="660400" y="4406900"/>
            <a:ext cx="14987588" cy="47371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txStyles>
    <p:titleStyle>
      <a:lvl1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mj-lt"/>
          <a:ea typeface="+mj-ea"/>
          <a:cs typeface="+mj-cs"/>
          <a:sym typeface="Arial Bold" charset="0"/>
        </a:defRPr>
      </a:lvl1pPr>
      <a:lvl2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342900" indent="-342900" algn="ctr" rtl="0" eaLnBrk="0" fontAlgn="base" hangingPunct="0">
        <a:lnSpc>
          <a:spcPct val="110000"/>
        </a:lnSpc>
        <a:spcBef>
          <a:spcPts val="900"/>
        </a:spcBef>
        <a:spcAft>
          <a:spcPct val="0"/>
        </a:spcAft>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342900" y="0"/>
            <a:ext cx="14935200" cy="12874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4098" name="Rectangle 2"/>
          <p:cNvSpPr>
            <a:spLocks noGrp="1" noChangeArrowheads="1"/>
          </p:cNvSpPr>
          <p:nvPr>
            <p:ph type="body" idx="1"/>
          </p:nvPr>
        </p:nvSpPr>
        <p:spPr bwMode="auto">
          <a:xfrm>
            <a:off x="542925" y="1689100"/>
            <a:ext cx="14960600" cy="74549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mj-lt"/>
          <a:ea typeface="+mj-ea"/>
          <a:cs typeface="+mj-cs"/>
          <a:sym typeface="Arial Bold" charset="0"/>
        </a:defRPr>
      </a:lvl1pPr>
      <a:lvl2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273050" indent="-273050" algn="l" rtl="0" eaLnBrk="0" fontAlgn="base" hangingPunct="0">
        <a:lnSpc>
          <a:spcPct val="110000"/>
        </a:lnSpc>
        <a:spcBef>
          <a:spcPts val="900"/>
        </a:spcBef>
        <a:spcAft>
          <a:spcPct val="0"/>
        </a:spcAft>
        <a:buClr>
          <a:srgbClr val="0C569E"/>
        </a:buClr>
        <a:buSzPct val="110000"/>
        <a:buFont typeface="Arial" charset="0"/>
        <a:buChar char="•"/>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4050" y="1425575"/>
            <a:ext cx="14990763" cy="29765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5122" name="Rectangle 2"/>
          <p:cNvSpPr>
            <a:spLocks noGrp="1" noChangeArrowheads="1"/>
          </p:cNvSpPr>
          <p:nvPr>
            <p:ph type="body" idx="1"/>
          </p:nvPr>
        </p:nvSpPr>
        <p:spPr bwMode="auto">
          <a:xfrm>
            <a:off x="660400" y="4406900"/>
            <a:ext cx="14987588" cy="47371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mj-lt"/>
          <a:ea typeface="+mj-ea"/>
          <a:cs typeface="+mj-cs"/>
          <a:sym typeface="Arial Bold" charset="0"/>
        </a:defRPr>
      </a:lvl1pPr>
      <a:lvl2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ctr" rtl="0" eaLnBrk="0" fontAlgn="base" hangingPunct="0">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ctr" rtl="0" fontAlgn="base">
        <a:spcBef>
          <a:spcPct val="0"/>
        </a:spcBef>
        <a:spcAft>
          <a:spcPct val="0"/>
        </a:spcAft>
        <a:defRPr sz="70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342900" indent="-342900" algn="ctr" rtl="0" eaLnBrk="0" fontAlgn="base" hangingPunct="0">
        <a:lnSpc>
          <a:spcPct val="110000"/>
        </a:lnSpc>
        <a:spcBef>
          <a:spcPts val="900"/>
        </a:spcBef>
        <a:spcAft>
          <a:spcPct val="0"/>
        </a:spcAft>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342900" y="0"/>
            <a:ext cx="14935200" cy="12874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6146" name="Rectangle 2"/>
          <p:cNvSpPr>
            <a:spLocks noGrp="1" noChangeArrowheads="1"/>
          </p:cNvSpPr>
          <p:nvPr>
            <p:ph type="body" idx="1"/>
          </p:nvPr>
        </p:nvSpPr>
        <p:spPr bwMode="auto">
          <a:xfrm>
            <a:off x="542925" y="1689100"/>
            <a:ext cx="14960600" cy="74549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mj-lt"/>
          <a:ea typeface="+mj-ea"/>
          <a:cs typeface="+mj-cs"/>
          <a:sym typeface="Arial Bold" charset="0"/>
        </a:defRPr>
      </a:lvl1pPr>
      <a:lvl2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273050" indent="-273050" algn="l" rtl="0" eaLnBrk="0" fontAlgn="base" hangingPunct="0">
        <a:lnSpc>
          <a:spcPct val="110000"/>
        </a:lnSpc>
        <a:spcBef>
          <a:spcPts val="900"/>
        </a:spcBef>
        <a:spcAft>
          <a:spcPct val="0"/>
        </a:spcAft>
        <a:buClr>
          <a:srgbClr val="0C569E"/>
        </a:buClr>
        <a:buSzPct val="110000"/>
        <a:buFont typeface="Arial" charset="0"/>
        <a:buChar char="•"/>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342900" y="0"/>
            <a:ext cx="14935200" cy="12874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7170" name="Rectangle 2"/>
          <p:cNvSpPr>
            <a:spLocks noGrp="1" noChangeArrowheads="1"/>
          </p:cNvSpPr>
          <p:nvPr>
            <p:ph type="body" idx="1"/>
          </p:nvPr>
        </p:nvSpPr>
        <p:spPr bwMode="auto">
          <a:xfrm>
            <a:off x="542925" y="1689100"/>
            <a:ext cx="14960600" cy="74549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mj-lt"/>
          <a:ea typeface="+mj-ea"/>
          <a:cs typeface="+mj-cs"/>
          <a:sym typeface="Arial Bold" charset="0"/>
        </a:defRPr>
      </a:lvl1pPr>
      <a:lvl2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273050" indent="-273050" algn="l" rtl="0" eaLnBrk="0" fontAlgn="base" hangingPunct="0">
        <a:lnSpc>
          <a:spcPct val="110000"/>
        </a:lnSpc>
        <a:spcBef>
          <a:spcPts val="900"/>
        </a:spcBef>
        <a:spcAft>
          <a:spcPct val="0"/>
        </a:spcAft>
        <a:buClr>
          <a:srgbClr val="0C569E"/>
        </a:buClr>
        <a:buSzPct val="110000"/>
        <a:buFont typeface="Arial" charset="0"/>
        <a:buChar char="•"/>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p:cNvSpPr>
          <p:nvPr/>
        </p:nvSpPr>
        <p:spPr bwMode="auto">
          <a:xfrm>
            <a:off x="2540000" y="8470900"/>
            <a:ext cx="11887200" cy="419100"/>
          </a:xfrm>
          <a:prstGeom prst="rect">
            <a:avLst/>
          </a:prstGeom>
          <a:noFill/>
          <a:ln w="12700" cap="rnd">
            <a:noFill/>
            <a:round/>
            <a:headEnd type="none" w="med" len="med"/>
            <a:tailEnd type="none" w="med" len="med"/>
          </a:ln>
        </p:spPr>
        <p:txBody>
          <a:bodyPr lIns="38100" tIns="38100" rIns="38100" bIns="38100"/>
          <a:lstStyle/>
          <a:p>
            <a:pPr>
              <a:defRPr/>
            </a:pPr>
            <a:r>
              <a:rPr lang="en-US" sz="2400">
                <a:solidFill>
                  <a:schemeClr val="tx1"/>
                </a:solidFill>
                <a:latin typeface="Arial" charset="0"/>
                <a:cs typeface="Arial" charset="0"/>
                <a:sym typeface="Arial" charset="0"/>
              </a:rPr>
              <a:t>Advances in Real-Time Rendering in Games</a:t>
            </a:r>
          </a:p>
        </p:txBody>
      </p:sp>
      <p:grpSp>
        <p:nvGrpSpPr>
          <p:cNvPr id="8195" name="Group 4"/>
          <p:cNvGrpSpPr>
            <a:grpSpLocks/>
          </p:cNvGrpSpPr>
          <p:nvPr/>
        </p:nvGrpSpPr>
        <p:grpSpPr bwMode="auto">
          <a:xfrm>
            <a:off x="0" y="0"/>
            <a:ext cx="16256000" cy="1435100"/>
            <a:chOff x="0" y="0"/>
            <a:chExt cx="10240" cy="904"/>
          </a:xfrm>
        </p:grpSpPr>
        <p:pic>
          <p:nvPicPr>
            <p:cNvPr id="2" name="Picture 2"/>
            <p:cNvPicPr>
              <a:picLocks noChangeArrowheads="1"/>
            </p:cNvPicPr>
            <p:nvPr/>
          </p:nvPicPr>
          <p:blipFill>
            <a:blip r:embed="rId13" cstate="print"/>
            <a:srcRect b="84305"/>
            <a:stretch>
              <a:fillRect/>
            </a:stretch>
          </p:blipFill>
          <p:spPr bwMode="auto">
            <a:xfrm>
              <a:off x="0" y="0"/>
              <a:ext cx="10240" cy="904"/>
            </a:xfrm>
            <a:prstGeom prst="rect">
              <a:avLst/>
            </a:prstGeom>
            <a:noFill/>
            <a:ln w="12700" cap="rnd">
              <a:noFill/>
              <a:round/>
              <a:headEnd/>
              <a:tailEnd/>
            </a:ln>
          </p:spPr>
        </p:pic>
        <p:pic>
          <p:nvPicPr>
            <p:cNvPr id="8199" name="Picture 3"/>
            <p:cNvPicPr>
              <a:picLocks noChangeArrowheads="1"/>
            </p:cNvPicPr>
            <p:nvPr/>
          </p:nvPicPr>
          <p:blipFill>
            <a:blip r:embed="rId14" cstate="print"/>
            <a:srcRect t="79630" r="54196"/>
            <a:stretch>
              <a:fillRect/>
            </a:stretch>
          </p:blipFill>
          <p:spPr bwMode="auto">
            <a:xfrm>
              <a:off x="7896" y="56"/>
              <a:ext cx="2217" cy="690"/>
            </a:xfrm>
            <a:prstGeom prst="rect">
              <a:avLst/>
            </a:prstGeom>
            <a:noFill/>
            <a:ln w="12700" cap="rnd">
              <a:noFill/>
              <a:round/>
              <a:headEnd/>
              <a:tailEnd/>
            </a:ln>
          </p:spPr>
        </p:pic>
      </p:grpSp>
      <p:sp>
        <p:nvSpPr>
          <p:cNvPr id="8197" name="Rectangle 5"/>
          <p:cNvSpPr>
            <a:spLocks noGrp="1" noChangeArrowheads="1"/>
          </p:cNvSpPr>
          <p:nvPr>
            <p:ph type="title"/>
          </p:nvPr>
        </p:nvSpPr>
        <p:spPr bwMode="auto">
          <a:xfrm>
            <a:off x="342900" y="0"/>
            <a:ext cx="14935200" cy="1287463"/>
          </a:xfrm>
          <a:prstGeom prst="rect">
            <a:avLst/>
          </a:prstGeom>
          <a:noFill/>
          <a:ln w="9525">
            <a:noFill/>
            <a:miter lim="800000"/>
            <a:headEnd/>
            <a:tailEnd/>
          </a:ln>
          <a:effectLst>
            <a:outerShdw dist="17961" dir="2700000" algn="ctr" rotWithShape="0">
              <a:schemeClr val="bg2">
                <a:alpha val="74997"/>
              </a:schemeClr>
            </a:outerShdw>
          </a:effectLst>
        </p:spPr>
        <p:txBody>
          <a:bodyPr vert="horz" wrap="square" lIns="25400" tIns="25400" rIns="25400" bIns="25400" numCol="1" anchor="ctr" anchorCtr="0" compatLnSpc="1">
            <a:prstTxWarp prst="textNoShape">
              <a:avLst/>
            </a:prstTxWarp>
          </a:bodyPr>
          <a:lstStyle/>
          <a:p>
            <a:pPr lvl="0"/>
            <a:r>
              <a:rPr lang="en-US" smtClean="0">
                <a:sym typeface="Arial Bold" charset="0"/>
              </a:rPr>
              <a:t>Click to edit Master title style</a:t>
            </a:r>
          </a:p>
        </p:txBody>
      </p:sp>
      <p:sp>
        <p:nvSpPr>
          <p:cNvPr id="8198" name="Rectangle 6"/>
          <p:cNvSpPr>
            <a:spLocks noGrp="1" noChangeArrowheads="1"/>
          </p:cNvSpPr>
          <p:nvPr>
            <p:ph type="body" idx="1"/>
          </p:nvPr>
        </p:nvSpPr>
        <p:spPr bwMode="auto">
          <a:xfrm>
            <a:off x="542925" y="1689100"/>
            <a:ext cx="14960600" cy="7454900"/>
          </a:xfrm>
          <a:prstGeom prst="rect">
            <a:avLst/>
          </a:prstGeom>
          <a:noFill/>
          <a:ln w="9525">
            <a:noFill/>
            <a:miter lim="800000"/>
            <a:headEnd/>
            <a:tailEnd/>
          </a:ln>
          <a:effectLst/>
        </p:spPr>
        <p:txBody>
          <a:bodyPr vert="horz" wrap="square" lIns="25400" tIns="25400" rIns="25400" bIns="25400" numCol="1" anchor="t" anchorCtr="0" compatLnSpc="1">
            <a:prstTxWarp prst="textNoShape">
              <a:avLst/>
            </a:prstTxWarp>
          </a:bodyPr>
          <a:lstStyle/>
          <a:p>
            <a:pPr lvl="0"/>
            <a:r>
              <a:rPr lang="en-US" smtClean="0">
                <a:sym typeface="Arial" charset="0"/>
              </a:rPr>
              <a:t>Click to edit Master text styles</a:t>
            </a:r>
          </a:p>
          <a:p>
            <a:pPr lvl="1"/>
            <a:r>
              <a:rPr lang="en-US" smtClean="0">
                <a:sym typeface="Arial" charset="0"/>
              </a:rPr>
              <a:t>Second level</a:t>
            </a:r>
          </a:p>
          <a:p>
            <a:pPr lvl="2"/>
            <a:r>
              <a:rPr lang="en-US" smtClean="0">
                <a:sym typeface="Arial" charset="0"/>
              </a:rPr>
              <a:t>Third level</a:t>
            </a:r>
          </a:p>
          <a:p>
            <a:pPr lvl="3"/>
            <a:r>
              <a:rPr lang="en-US" smtClean="0">
                <a:sym typeface="Arial" charset="0"/>
              </a:rPr>
              <a:t>Fourth level</a:t>
            </a:r>
          </a:p>
          <a:p>
            <a:pPr lvl="4"/>
            <a:r>
              <a:rPr lang="en-US" smtClean="0">
                <a:sym typeface="Arial" charset="0"/>
              </a:rPr>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mj-lt"/>
          <a:ea typeface="+mj-ea"/>
          <a:cs typeface="+mj-cs"/>
          <a:sym typeface="Arial Bold" charset="0"/>
        </a:defRPr>
      </a:lvl1pPr>
      <a:lvl2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2pPr>
      <a:lvl3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3pPr>
      <a:lvl4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4pPr>
      <a:lvl5pPr algn="l" rtl="0" eaLnBrk="0" fontAlgn="base" hangingPunct="0">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5pPr>
      <a:lvl6pPr marL="4572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6pPr>
      <a:lvl7pPr marL="9144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7pPr>
      <a:lvl8pPr marL="13716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8pPr>
      <a:lvl9pPr marL="1828800" algn="l" rtl="0" fontAlgn="base">
        <a:spcBef>
          <a:spcPct val="0"/>
        </a:spcBef>
        <a:spcAft>
          <a:spcPct val="0"/>
        </a:spcAft>
        <a:defRPr sz="6600">
          <a:solidFill>
            <a:srgbClr val="532903"/>
          </a:solidFill>
          <a:effectLst>
            <a:outerShdw blurRad="38100" dist="38100" dir="2700000" algn="tl">
              <a:srgbClr val="C0C0C0"/>
            </a:outerShdw>
          </a:effectLst>
          <a:latin typeface="Arial Bold" charset="0"/>
          <a:ea typeface="ヒラギノ角ゴ ProN W6" charset="0"/>
          <a:cs typeface="ヒラギノ角ゴ ProN W6" charset="0"/>
          <a:sym typeface="Arial Bold" charset="0"/>
        </a:defRPr>
      </a:lvl9pPr>
    </p:titleStyle>
    <p:bodyStyle>
      <a:lvl1pPr marL="273050" indent="-273050" algn="l" rtl="0" eaLnBrk="0" fontAlgn="base" hangingPunct="0">
        <a:lnSpc>
          <a:spcPct val="110000"/>
        </a:lnSpc>
        <a:spcBef>
          <a:spcPts val="900"/>
        </a:spcBef>
        <a:spcAft>
          <a:spcPct val="0"/>
        </a:spcAft>
        <a:buClr>
          <a:srgbClr val="0C569E"/>
        </a:buClr>
        <a:buSzPct val="110000"/>
        <a:buFont typeface="Arial" charset="0"/>
        <a:buChar char="•"/>
        <a:defRPr sz="5400">
          <a:solidFill>
            <a:schemeClr val="tx1"/>
          </a:solidFill>
          <a:effectLst>
            <a:outerShdw blurRad="38100" dist="38100" dir="2700000" algn="tl">
              <a:srgbClr val="C0C0C0"/>
            </a:outerShdw>
          </a:effectLst>
          <a:latin typeface="+mn-lt"/>
          <a:ea typeface="+mn-ea"/>
          <a:cs typeface="+mn-cs"/>
          <a:sym typeface="Arial" charset="0"/>
        </a:defRPr>
      </a:lvl1pPr>
      <a:lvl2pPr marL="568325" indent="-228600" algn="l" rtl="0" eaLnBrk="0" fontAlgn="base" hangingPunct="0">
        <a:lnSpc>
          <a:spcPct val="110000"/>
        </a:lnSpc>
        <a:spcBef>
          <a:spcPts val="900"/>
        </a:spcBef>
        <a:spcAft>
          <a:spcPct val="0"/>
        </a:spcAft>
        <a:buClr>
          <a:srgbClr val="0C569E"/>
        </a:buClr>
        <a:buSzPct val="110000"/>
        <a:buFont typeface="Arial" charset="0"/>
        <a:buChar char="–"/>
        <a:defRPr sz="4600">
          <a:solidFill>
            <a:schemeClr val="tx1"/>
          </a:solidFill>
          <a:effectLst>
            <a:outerShdw blurRad="38100" dist="38100" dir="2700000" algn="tl">
              <a:srgbClr val="C0C0C0"/>
            </a:outerShdw>
          </a:effectLst>
          <a:latin typeface="+mn-lt"/>
          <a:ea typeface="+mn-ea"/>
          <a:cs typeface="+mn-cs"/>
          <a:sym typeface="Arial" charset="0"/>
        </a:defRPr>
      </a:lvl2pPr>
      <a:lvl3pPr marL="889000" indent="-184150" algn="l" rtl="0" eaLnBrk="0" fontAlgn="base" hangingPunct="0">
        <a:lnSpc>
          <a:spcPct val="110000"/>
        </a:lnSpc>
        <a:spcBef>
          <a:spcPts val="900"/>
        </a:spcBef>
        <a:spcAft>
          <a:spcPct val="0"/>
        </a:spcAft>
        <a:buClr>
          <a:srgbClr val="0C569E"/>
        </a:buClr>
        <a:buSzPct val="110000"/>
        <a:buFont typeface="Arial" charset="0"/>
        <a:buChar char="•"/>
        <a:defRPr sz="3600">
          <a:solidFill>
            <a:schemeClr val="tx1"/>
          </a:solidFill>
          <a:effectLst>
            <a:outerShdw blurRad="38100" dist="38100" dir="2700000" algn="tl">
              <a:srgbClr val="C0C0C0"/>
            </a:outerShdw>
          </a:effectLst>
          <a:latin typeface="+mn-lt"/>
          <a:ea typeface="+mn-ea"/>
          <a:cs typeface="+mn-cs"/>
          <a:sym typeface="Arial" charset="0"/>
        </a:defRPr>
      </a:lvl3pPr>
      <a:lvl4pPr marL="1254125" indent="-184150"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4pPr>
      <a:lvl5pPr marL="1619250" indent="-182563" algn="l" rtl="0" eaLnBrk="0" fontAlgn="base" hangingPunct="0">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5pPr>
      <a:lvl6pPr marL="20764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6pPr>
      <a:lvl7pPr marL="25336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7pPr>
      <a:lvl8pPr marL="29908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8pPr>
      <a:lvl9pPr marL="3448050" indent="-182563" algn="l" rtl="0" fontAlgn="base">
        <a:lnSpc>
          <a:spcPct val="110000"/>
        </a:lnSpc>
        <a:spcBef>
          <a:spcPts val="900"/>
        </a:spcBef>
        <a:spcAft>
          <a:spcPct val="0"/>
        </a:spcAft>
        <a:buClr>
          <a:srgbClr val="0C569E"/>
        </a:buClr>
        <a:buSzPct val="110000"/>
        <a:buFont typeface="Arial" charset="0"/>
        <a:buChar char="›"/>
        <a:defRPr sz="3400">
          <a:solidFill>
            <a:schemeClr val="tx1"/>
          </a:solidFill>
          <a:effectLst>
            <a:outerShdw blurRad="38100" dist="38100" dir="2700000" algn="tl">
              <a:srgbClr val="C0C0C0"/>
            </a:outerShdw>
          </a:effectLst>
          <a:latin typeface="+mn-lt"/>
          <a:ea typeface="+mn-ea"/>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21.jpeg"/><Relationship Id="rId5" Type="http://schemas.openxmlformats.org/officeDocument/2006/relationships/image" Target="../media/image9.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9.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9.png"/><Relationship Id="rId10" Type="http://schemas.openxmlformats.org/officeDocument/2006/relationships/image" Target="../media/image40.jpeg"/><Relationship Id="rId4" Type="http://schemas.openxmlformats.org/officeDocument/2006/relationships/image" Target="../media/image2.png"/><Relationship Id="rId9"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42.jpeg"/><Relationship Id="rId5" Type="http://schemas.openxmlformats.org/officeDocument/2006/relationships/image" Target="../media/image9.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57.xml"/><Relationship Id="rId6" Type="http://schemas.openxmlformats.org/officeDocument/2006/relationships/image" Target="../media/image43.jpeg"/><Relationship Id="rId5" Type="http://schemas.openxmlformats.org/officeDocument/2006/relationships/image" Target="../media/image9.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4.png"/><Relationship Id="rId7"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57.xml"/><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5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68.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68.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68.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6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68.xml"/><Relationship Id="rId5" Type="http://schemas.openxmlformats.org/officeDocument/2006/relationships/image" Target="../media/image9.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0.jpeg"/><Relationship Id="rId12"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4.jpeg"/><Relationship Id="rId5" Type="http://schemas.openxmlformats.org/officeDocument/2006/relationships/image" Target="../media/image2.png"/><Relationship Id="rId10" Type="http://schemas.openxmlformats.org/officeDocument/2006/relationships/image" Target="../media/image63.png"/><Relationship Id="rId4" Type="http://schemas.openxmlformats.org/officeDocument/2006/relationships/image" Target="../media/image1.png"/><Relationship Id="rId9" Type="http://schemas.openxmlformats.org/officeDocument/2006/relationships/image" Target="../media/image62.png"/><Relationship Id="rId1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9.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
          <p:cNvGrpSpPr>
            <a:grpSpLocks/>
          </p:cNvGrpSpPr>
          <p:nvPr/>
        </p:nvGrpSpPr>
        <p:grpSpPr bwMode="auto">
          <a:xfrm>
            <a:off x="0" y="0"/>
            <a:ext cx="16256000" cy="1435100"/>
            <a:chOff x="0" y="0"/>
            <a:chExt cx="10240" cy="904"/>
          </a:xfrm>
        </p:grpSpPr>
        <p:pic>
          <p:nvPicPr>
            <p:cNvPr id="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22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219" name="Rectangle 4"/>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pic>
        <p:nvPicPr>
          <p:cNvPr id="9220" name="Picture 5"/>
          <p:cNvPicPr>
            <a:picLocks noChangeAspect="1" noChangeArrowheads="1"/>
          </p:cNvPicPr>
          <p:nvPr/>
        </p:nvPicPr>
        <p:blipFill>
          <a:blip r:embed="rId5" cstate="print"/>
          <a:srcRect l="7370" r="7527" b="13829"/>
          <a:stretch>
            <a:fillRect/>
          </a:stretch>
        </p:blipFill>
        <p:spPr bwMode="auto">
          <a:xfrm>
            <a:off x="0" y="-25400"/>
            <a:ext cx="16421100" cy="9351963"/>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t="74722" r="60541"/>
          <a:stretch>
            <a:fillRect/>
          </a:stretch>
        </p:blipFill>
        <p:spPr bwMode="auto">
          <a:xfrm>
            <a:off x="4572000" y="2290763"/>
            <a:ext cx="7823200" cy="4814887"/>
          </a:xfrm>
          <a:prstGeom prst="rect">
            <a:avLst/>
          </a:prstGeom>
          <a:noFill/>
          <a:ln w="9525" cap="flat">
            <a:noFill/>
            <a:round/>
            <a:headEnd/>
            <a:tailEnd/>
          </a:ln>
          <a:effectLst>
            <a:outerShdw dist="139699" dir="2700000" algn="ctr" rotWithShape="0">
              <a:srgbClr val="333333">
                <a:alpha val="64999"/>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p:cNvGrpSpPr>
            <a:grpSpLocks/>
          </p:cNvGrpSpPr>
          <p:nvPr/>
        </p:nvGrpSpPr>
        <p:grpSpPr bwMode="auto">
          <a:xfrm>
            <a:off x="0" y="0"/>
            <a:ext cx="16256000" cy="1435100"/>
            <a:chOff x="0" y="0"/>
            <a:chExt cx="10240" cy="904"/>
          </a:xfrm>
        </p:grpSpPr>
        <p:pic>
          <p:nvPicPr>
            <p:cNvPr id="18440"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8441"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2560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Real World Bokeh – Pentagonal</a:t>
            </a:r>
          </a:p>
        </p:txBody>
      </p:sp>
      <p:pic>
        <p:nvPicPr>
          <p:cNvPr id="1843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18438" name="Picture 7"/>
          <p:cNvPicPr>
            <a:picLocks noChangeAspect="1" noChangeArrowheads="1"/>
          </p:cNvPicPr>
          <p:nvPr/>
        </p:nvPicPr>
        <p:blipFill>
          <a:blip r:embed="rId6" cstate="print"/>
          <a:srcRect/>
          <a:stretch>
            <a:fillRect/>
          </a:stretch>
        </p:blipFill>
        <p:spPr bwMode="auto">
          <a:xfrm>
            <a:off x="3898107" y="1687513"/>
            <a:ext cx="8459787" cy="6345237"/>
          </a:xfrm>
          <a:prstGeom prst="rect">
            <a:avLst/>
          </a:prstGeom>
          <a:noFill/>
          <a:ln w="9525">
            <a:noFill/>
            <a:miter lim="800000"/>
            <a:headEnd/>
            <a:tailEnd/>
          </a:ln>
        </p:spPr>
      </p:pic>
      <p:sp>
        <p:nvSpPr>
          <p:cNvPr id="18439" name="Rectangle 8"/>
          <p:cNvSpPr>
            <a:spLocks/>
          </p:cNvSpPr>
          <p:nvPr/>
        </p:nvSpPr>
        <p:spPr bwMode="auto">
          <a:xfrm>
            <a:off x="4895850" y="7962900"/>
            <a:ext cx="6464300" cy="457200"/>
          </a:xfrm>
          <a:prstGeom prst="rect">
            <a:avLst/>
          </a:prstGeom>
          <a:noFill/>
          <a:ln w="12700" cap="rnd">
            <a:noFill/>
            <a:round/>
            <a:headEnd/>
            <a:tailEnd/>
          </a:ln>
        </p:spPr>
        <p:txBody>
          <a:bodyPr lIns="38100" tIns="38100" rIns="38100" bIns="38100"/>
          <a:lstStyle/>
          <a:p>
            <a:r>
              <a:rPr lang="en-US" sz="2600" dirty="0">
                <a:solidFill>
                  <a:schemeClr val="tx1"/>
                </a:solidFill>
                <a:latin typeface="Arial" charset="0"/>
                <a:cs typeface="Arial" charset="0"/>
                <a:sym typeface="Arial" charset="0"/>
              </a:rPr>
              <a:t>Photo Courtesy of </a:t>
            </a:r>
            <a:r>
              <a:rPr lang="en-US" sz="2600" dirty="0" err="1">
                <a:solidFill>
                  <a:schemeClr val="tx1"/>
                </a:solidFill>
                <a:latin typeface="Arial" charset="0"/>
                <a:cs typeface="Arial" charset="0"/>
                <a:sym typeface="Arial" charset="0"/>
              </a:rPr>
              <a:t>Mohsin</a:t>
            </a:r>
            <a:r>
              <a:rPr lang="en-US" sz="2600" dirty="0">
                <a:solidFill>
                  <a:schemeClr val="tx1"/>
                </a:solidFill>
                <a:latin typeface="Arial" charset="0"/>
                <a:cs typeface="Arial" charset="0"/>
                <a:sym typeface="Arial" charset="0"/>
              </a:rPr>
              <a:t> </a:t>
            </a:r>
            <a:r>
              <a:rPr lang="en-US" sz="2600" dirty="0" err="1">
                <a:solidFill>
                  <a:schemeClr val="tx1"/>
                </a:solidFill>
                <a:latin typeface="Arial" charset="0"/>
                <a:cs typeface="Arial" charset="0"/>
                <a:sym typeface="Arial" charset="0"/>
              </a:rPr>
              <a:t>Hasan</a:t>
            </a:r>
            <a:r>
              <a:rPr lang="en-US" sz="2600" dirty="0">
                <a:solidFill>
                  <a:schemeClr val="tx1"/>
                </a:solidFill>
                <a:latin typeface="Arial" charset="0"/>
                <a:cs typeface="Arial" charset="0"/>
                <a:sym typeface="Arial" charset="0"/>
              </a:rPr>
              <a:t> 2011</a:t>
            </a:r>
          </a:p>
        </p:txBody>
      </p:sp>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3"/>
          <p:cNvGrpSpPr>
            <a:grpSpLocks/>
          </p:cNvGrpSpPr>
          <p:nvPr/>
        </p:nvGrpSpPr>
        <p:grpSpPr bwMode="auto">
          <a:xfrm>
            <a:off x="0" y="0"/>
            <a:ext cx="16256000" cy="1435100"/>
            <a:chOff x="0" y="0"/>
            <a:chExt cx="10240" cy="904"/>
          </a:xfrm>
        </p:grpSpPr>
        <p:pic>
          <p:nvPicPr>
            <p:cNvPr id="1946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946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2970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Circle of Confusion Calculation</a:t>
            </a:r>
          </a:p>
        </p:txBody>
      </p:sp>
      <p:sp>
        <p:nvSpPr>
          <p:cNvPr id="2970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Calc per pixel </a:t>
            </a:r>
            <a:r>
              <a:rPr lang="en-US" sz="4400" dirty="0" err="1" smtClean="0">
                <a:effectLst/>
              </a:rPr>
              <a:t>CoC</a:t>
            </a:r>
            <a:r>
              <a:rPr lang="en-US" sz="4400" dirty="0" smtClean="0">
                <a:effectLst/>
              </a:rPr>
              <a:t> from real world camera parameters</a:t>
            </a:r>
            <a:endParaRPr lang="en-US" dirty="0" smtClean="0"/>
          </a:p>
          <a:p>
            <a:pPr lvl="1" eaLnBrk="1" hangingPunct="1">
              <a:spcBef>
                <a:spcPts val="400"/>
              </a:spcBef>
              <a:buFont typeface="Wingdings" charset="2"/>
              <a:buChar char="§"/>
              <a:defRPr/>
            </a:pPr>
            <a:r>
              <a:rPr lang="en-US" sz="3400" dirty="0" smtClean="0">
                <a:effectLst/>
              </a:rPr>
              <a:t>Lens Length (derive from FOV)</a:t>
            </a:r>
            <a:endParaRPr lang="en-US" dirty="0" smtClean="0"/>
          </a:p>
          <a:p>
            <a:pPr lvl="1" eaLnBrk="1" hangingPunct="1">
              <a:spcBef>
                <a:spcPts val="400"/>
              </a:spcBef>
              <a:buFont typeface="Wingdings" charset="2"/>
              <a:buChar char="§"/>
              <a:defRPr/>
            </a:pPr>
            <a:r>
              <a:rPr lang="en-US" sz="3400" dirty="0" smtClean="0">
                <a:effectLst/>
              </a:rPr>
              <a:t>F/Stop</a:t>
            </a:r>
            <a:endParaRPr lang="en-US" dirty="0" smtClean="0"/>
          </a:p>
          <a:p>
            <a:pPr lvl="1" eaLnBrk="1" hangingPunct="1">
              <a:spcBef>
                <a:spcPts val="400"/>
              </a:spcBef>
              <a:buFont typeface="Wingdings" charset="2"/>
              <a:buChar char="§"/>
              <a:defRPr/>
            </a:pPr>
            <a:r>
              <a:rPr lang="en-US" sz="3400" dirty="0" smtClean="0">
                <a:effectLst/>
              </a:rPr>
              <a:t>Focal Plane</a:t>
            </a:r>
            <a:endParaRPr lang="en-US" dirty="0" smtClean="0"/>
          </a:p>
          <a:p>
            <a:pPr marL="247650" indent="-247650" eaLnBrk="1" hangingPunct="1">
              <a:spcBef>
                <a:spcPts val="400"/>
              </a:spcBef>
              <a:buFont typeface="Wingdings" charset="2"/>
              <a:buChar char="§"/>
              <a:defRPr/>
            </a:pPr>
            <a:r>
              <a:rPr lang="en-US" sz="4400" dirty="0" err="1" smtClean="0">
                <a:effectLst/>
              </a:rPr>
              <a:t>CoC</a:t>
            </a:r>
            <a:r>
              <a:rPr lang="en-US" sz="4400" dirty="0" smtClean="0">
                <a:effectLst/>
              </a:rPr>
              <a:t> is a simple MADD on the raw Z Depth [Demers04][Jones08]</a:t>
            </a:r>
            <a:br>
              <a:rPr lang="en-US" sz="4400" dirty="0" smtClean="0">
                <a:effectLst/>
              </a:rPr>
            </a:br>
            <a:endParaRPr lang="en-US" dirty="0" smtClean="0"/>
          </a:p>
          <a:p>
            <a:pPr marL="247650" indent="-247650" eaLnBrk="1" hangingPunct="1">
              <a:buFont typeface="Arial" charset="0"/>
              <a:buNone/>
              <a:defRPr/>
            </a:pPr>
            <a:r>
              <a:rPr lang="en-US" sz="2400" dirty="0" err="1" smtClean="0">
                <a:effectLst/>
              </a:rPr>
              <a:t>CoC</a:t>
            </a:r>
            <a:r>
              <a:rPr lang="en-US" sz="2400" dirty="0" smtClean="0">
                <a:effectLst/>
              </a:rPr>
              <a:t> = </a:t>
            </a:r>
            <a:r>
              <a:rPr lang="en-US" sz="2400" dirty="0" smtClean="0">
                <a:effectLst/>
                <a:latin typeface="Arial Bold Italic" charset="0"/>
                <a:cs typeface="Arial Bold Italic" charset="0"/>
                <a:sym typeface="Arial Bold Italic" charset="0"/>
              </a:rPr>
              <a:t>abs</a:t>
            </a:r>
            <a:r>
              <a:rPr lang="en-US" sz="2400" dirty="0" smtClean="0">
                <a:effectLst/>
              </a:rPr>
              <a:t>(z * </a:t>
            </a:r>
            <a:r>
              <a:rPr lang="en-US" sz="2400" dirty="0" err="1" smtClean="0">
                <a:effectLst/>
              </a:rPr>
              <a:t>CoCScale</a:t>
            </a:r>
            <a:r>
              <a:rPr lang="en-US" sz="2400" dirty="0" smtClean="0">
                <a:effectLst/>
              </a:rPr>
              <a:t> + </a:t>
            </a:r>
            <a:r>
              <a:rPr lang="en-US" sz="2400" dirty="0" err="1" smtClean="0">
                <a:effectLst/>
              </a:rPr>
              <a:t>CoCBias</a:t>
            </a:r>
            <a:r>
              <a:rPr lang="en-US" sz="2400" dirty="0" smtClean="0">
                <a:effectLst/>
              </a:rPr>
              <a:t>) </a:t>
            </a:r>
            <a:endParaRPr lang="en-US" dirty="0" smtClean="0"/>
          </a:p>
          <a:p>
            <a:pPr marL="247650" indent="-247650" eaLnBrk="1" hangingPunct="1">
              <a:buFont typeface="Arial" charset="0"/>
              <a:buNone/>
              <a:defRPr/>
            </a:pPr>
            <a:r>
              <a:rPr lang="en-US" sz="2400" dirty="0" err="1" smtClean="0">
                <a:effectLst/>
              </a:rPr>
              <a:t>CoCScale</a:t>
            </a:r>
            <a:r>
              <a:rPr lang="en-US" sz="2400" dirty="0" smtClean="0">
                <a:effectLst/>
              </a:rPr>
              <a:t> = (A * </a:t>
            </a:r>
            <a:r>
              <a:rPr lang="en-US" sz="2400" dirty="0" err="1" smtClean="0">
                <a:effectLst/>
              </a:rPr>
              <a:t>focallength</a:t>
            </a:r>
            <a:r>
              <a:rPr lang="en-US" sz="2400" dirty="0" smtClean="0">
                <a:effectLst/>
              </a:rPr>
              <a:t> * </a:t>
            </a:r>
            <a:r>
              <a:rPr lang="en-US" sz="2400" dirty="0" err="1" smtClean="0">
                <a:effectLst/>
              </a:rPr>
              <a:t>focalplane</a:t>
            </a:r>
            <a:r>
              <a:rPr lang="en-US" sz="2400" dirty="0" smtClean="0">
                <a:effectLst/>
              </a:rPr>
              <a:t> * (</a:t>
            </a:r>
            <a:r>
              <a:rPr lang="en-US" sz="2400" dirty="0" err="1" smtClean="0">
                <a:effectLst/>
              </a:rPr>
              <a:t>zfar</a:t>
            </a:r>
            <a:r>
              <a:rPr lang="en-US" sz="2400" dirty="0" smtClean="0">
                <a:effectLst/>
              </a:rPr>
              <a:t> - </a:t>
            </a:r>
            <a:r>
              <a:rPr lang="en-US" sz="2400" dirty="0" err="1" smtClean="0">
                <a:effectLst/>
              </a:rPr>
              <a:t>znear</a:t>
            </a:r>
            <a:r>
              <a:rPr lang="en-US" sz="2400" dirty="0" smtClean="0">
                <a:effectLst/>
              </a:rPr>
              <a:t>)) / ((</a:t>
            </a:r>
            <a:r>
              <a:rPr lang="en-US" sz="2400" dirty="0" err="1" smtClean="0">
                <a:effectLst/>
              </a:rPr>
              <a:t>focalplane</a:t>
            </a:r>
            <a:r>
              <a:rPr lang="en-US" sz="2400" dirty="0" smtClean="0">
                <a:effectLst/>
              </a:rPr>
              <a:t> - </a:t>
            </a:r>
            <a:r>
              <a:rPr lang="en-US" sz="2400" dirty="0" err="1" smtClean="0">
                <a:effectLst/>
              </a:rPr>
              <a:t>focallength</a:t>
            </a:r>
            <a:r>
              <a:rPr lang="en-US" sz="2400" dirty="0" smtClean="0">
                <a:effectLst/>
              </a:rPr>
              <a:t>) * </a:t>
            </a:r>
            <a:r>
              <a:rPr lang="en-US" sz="2400" dirty="0" err="1" smtClean="0">
                <a:effectLst/>
              </a:rPr>
              <a:t>znear</a:t>
            </a:r>
            <a:r>
              <a:rPr lang="en-US" sz="2400" dirty="0" smtClean="0">
                <a:effectLst/>
              </a:rPr>
              <a:t> * </a:t>
            </a:r>
            <a:r>
              <a:rPr lang="en-US" sz="2400" dirty="0" err="1" smtClean="0">
                <a:effectLst/>
              </a:rPr>
              <a:t>zfar</a:t>
            </a:r>
            <a:r>
              <a:rPr lang="en-US" sz="2400" dirty="0" smtClean="0">
                <a:effectLst/>
              </a:rPr>
              <a:t>) </a:t>
            </a:r>
            <a:endParaRPr lang="en-US" dirty="0" smtClean="0"/>
          </a:p>
          <a:p>
            <a:pPr marL="247650" indent="-247650" eaLnBrk="1" hangingPunct="1">
              <a:buFont typeface="Arial" charset="0"/>
              <a:buNone/>
              <a:defRPr/>
            </a:pPr>
            <a:r>
              <a:rPr lang="en-US" sz="2400" dirty="0" err="1" smtClean="0">
                <a:effectLst/>
              </a:rPr>
              <a:t>CoCBias</a:t>
            </a:r>
            <a:r>
              <a:rPr lang="en-US" sz="2400" dirty="0" smtClean="0">
                <a:effectLst/>
              </a:rPr>
              <a:t> = (A * </a:t>
            </a:r>
            <a:r>
              <a:rPr lang="en-US" sz="2400" dirty="0" err="1" smtClean="0">
                <a:effectLst/>
              </a:rPr>
              <a:t>focallength</a:t>
            </a:r>
            <a:r>
              <a:rPr lang="en-US" sz="2400" dirty="0" smtClean="0">
                <a:effectLst/>
              </a:rPr>
              <a:t> * (</a:t>
            </a:r>
            <a:r>
              <a:rPr lang="en-US" sz="2400" dirty="0" err="1" smtClean="0">
                <a:effectLst/>
              </a:rPr>
              <a:t>znear</a:t>
            </a:r>
            <a:r>
              <a:rPr lang="en-US" sz="2400" dirty="0" smtClean="0">
                <a:effectLst/>
              </a:rPr>
              <a:t> - </a:t>
            </a:r>
            <a:r>
              <a:rPr lang="en-US" sz="2400" dirty="0" err="1" smtClean="0">
                <a:effectLst/>
              </a:rPr>
              <a:t>focalplane</a:t>
            </a:r>
            <a:r>
              <a:rPr lang="en-US" sz="2400" dirty="0" smtClean="0">
                <a:effectLst/>
              </a:rPr>
              <a:t> )) / ((</a:t>
            </a:r>
            <a:r>
              <a:rPr lang="en-US" sz="2400" dirty="0" err="1" smtClean="0">
                <a:effectLst/>
              </a:rPr>
              <a:t>focalplane</a:t>
            </a:r>
            <a:r>
              <a:rPr lang="en-US" sz="2400" dirty="0" smtClean="0">
                <a:effectLst/>
              </a:rPr>
              <a:t> * </a:t>
            </a:r>
            <a:r>
              <a:rPr lang="en-US" sz="2400" dirty="0" err="1" smtClean="0">
                <a:effectLst/>
              </a:rPr>
              <a:t>focallength</a:t>
            </a:r>
            <a:r>
              <a:rPr lang="en-US" sz="2400" dirty="0" smtClean="0">
                <a:effectLst/>
              </a:rPr>
              <a:t>) * </a:t>
            </a:r>
            <a:r>
              <a:rPr lang="en-US" sz="2400" dirty="0" err="1" smtClean="0">
                <a:effectLst/>
              </a:rPr>
              <a:t>znear</a:t>
            </a:r>
            <a:r>
              <a:rPr lang="en-US" sz="2400" dirty="0" smtClean="0">
                <a:effectLst/>
              </a:rPr>
              <a:t>)</a:t>
            </a:r>
          </a:p>
        </p:txBody>
      </p:sp>
      <p:pic>
        <p:nvPicPr>
          <p:cNvPr id="1946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
          <p:cNvGrpSpPr>
            <a:grpSpLocks/>
          </p:cNvGrpSpPr>
          <p:nvPr/>
        </p:nvGrpSpPr>
        <p:grpSpPr bwMode="auto">
          <a:xfrm>
            <a:off x="0" y="0"/>
            <a:ext cx="16256000" cy="1435100"/>
            <a:chOff x="0" y="0"/>
            <a:chExt cx="10240" cy="904"/>
          </a:xfrm>
        </p:grpSpPr>
        <p:pic>
          <p:nvPicPr>
            <p:cNvPr id="2048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048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3174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Pre Multiplied CoC</a:t>
            </a:r>
          </a:p>
        </p:txBody>
      </p:sp>
      <p:sp>
        <p:nvSpPr>
          <p:cNvPr id="31750"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For 16-bit source pre multiply the </a:t>
            </a:r>
            <a:r>
              <a:rPr lang="en-US" sz="4400" dirty="0" err="1" smtClean="0">
                <a:effectLst/>
              </a:rPr>
              <a:t>CoC</a:t>
            </a:r>
            <a:r>
              <a:rPr lang="en-US" sz="4400" dirty="0" smtClean="0">
                <a:effectLst/>
              </a:rPr>
              <a:t> by the </a:t>
            </a:r>
            <a:r>
              <a:rPr lang="en-US" sz="4400" dirty="0" err="1" smtClean="0">
                <a:effectLst/>
              </a:rPr>
              <a:t>colour</a:t>
            </a:r>
            <a:endParaRPr lang="en-US" dirty="0" smtClean="0"/>
          </a:p>
          <a:p>
            <a:pPr marL="247650" indent="-247650" eaLnBrk="1" hangingPunct="1">
              <a:spcBef>
                <a:spcPts val="400"/>
              </a:spcBef>
              <a:buFont typeface="Wingdings" charset="2"/>
              <a:buChar char="§"/>
              <a:defRPr/>
            </a:pPr>
            <a:r>
              <a:rPr lang="en-US" sz="4400" dirty="0" smtClean="0">
                <a:effectLst/>
              </a:rPr>
              <a:t>Store </a:t>
            </a:r>
            <a:r>
              <a:rPr lang="en-US" sz="4400" dirty="0" err="1" smtClean="0">
                <a:effectLst/>
              </a:rPr>
              <a:t>CoC</a:t>
            </a:r>
            <a:r>
              <a:rPr lang="en-US" sz="4400" dirty="0" smtClean="0">
                <a:effectLst/>
              </a:rPr>
              <a:t> in alpha</a:t>
            </a:r>
            <a:endParaRPr lang="en-US" dirty="0" smtClean="0"/>
          </a:p>
          <a:p>
            <a:pPr marL="247650" indent="-247650" eaLnBrk="1" hangingPunct="1">
              <a:spcBef>
                <a:spcPts val="400"/>
              </a:spcBef>
              <a:buFont typeface="Wingdings" charset="2"/>
              <a:buChar char="§"/>
              <a:defRPr/>
            </a:pPr>
            <a:r>
              <a:rPr lang="en-US" sz="4400" dirty="0" smtClean="0">
                <a:effectLst/>
              </a:rPr>
              <a:t>Recover </a:t>
            </a:r>
            <a:r>
              <a:rPr lang="en-US" sz="4400" dirty="0" err="1">
                <a:effectLst/>
              </a:rPr>
              <a:t>c</a:t>
            </a:r>
            <a:r>
              <a:rPr lang="en-US" sz="4400" dirty="0" err="1" smtClean="0">
                <a:effectLst/>
              </a:rPr>
              <a:t>olour</a:t>
            </a:r>
            <a:r>
              <a:rPr lang="en-US" sz="4400" dirty="0" smtClean="0">
                <a:effectLst/>
              </a:rPr>
              <a:t> by doing </a:t>
            </a:r>
            <a:r>
              <a:rPr lang="en-US" sz="4400" dirty="0" err="1" smtClean="0">
                <a:effectLst/>
              </a:rPr>
              <a:t>col.rgb</a:t>
            </a:r>
            <a:r>
              <a:rPr lang="en-US" sz="4400" dirty="0" smtClean="0">
                <a:effectLst/>
              </a:rPr>
              <a:t> /= </a:t>
            </a:r>
            <a:r>
              <a:rPr lang="en-US" sz="4400" dirty="0" err="1" smtClean="0">
                <a:effectLst/>
              </a:rPr>
              <a:t>col.a</a:t>
            </a:r>
            <a:endParaRPr lang="en-US" dirty="0" smtClean="0"/>
          </a:p>
          <a:p>
            <a:pPr marL="247650" indent="-247650" eaLnBrk="1" hangingPunct="1">
              <a:spcBef>
                <a:spcPts val="400"/>
              </a:spcBef>
              <a:buFont typeface="Wingdings" charset="2"/>
              <a:buChar char="§"/>
              <a:defRPr/>
            </a:pPr>
            <a:r>
              <a:rPr lang="en-US" sz="4400" dirty="0" smtClean="0">
                <a:effectLst/>
              </a:rPr>
              <a:t>Ensure </a:t>
            </a:r>
            <a:r>
              <a:rPr lang="en-US" sz="4400" dirty="0" err="1" smtClean="0">
                <a:effectLst/>
              </a:rPr>
              <a:t>CoC</a:t>
            </a:r>
            <a:r>
              <a:rPr lang="en-US" sz="4400" dirty="0" smtClean="0">
                <a:effectLst/>
              </a:rPr>
              <a:t> always has a small number so </a:t>
            </a:r>
            <a:r>
              <a:rPr lang="en-US" sz="4400" dirty="0" err="1">
                <a:effectLst/>
              </a:rPr>
              <a:t>c</a:t>
            </a:r>
            <a:r>
              <a:rPr lang="en-US" sz="4400" dirty="0" err="1" smtClean="0">
                <a:effectLst/>
              </a:rPr>
              <a:t>olour</a:t>
            </a:r>
            <a:r>
              <a:rPr lang="en-US" sz="4400" dirty="0" smtClean="0">
                <a:effectLst/>
              </a:rPr>
              <a:t> can always be recovered</a:t>
            </a:r>
          </a:p>
        </p:txBody>
      </p:sp>
      <p:pic>
        <p:nvPicPr>
          <p:cNvPr id="2048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p:cNvGrpSpPr>
            <a:grpSpLocks/>
          </p:cNvGrpSpPr>
          <p:nvPr/>
        </p:nvGrpSpPr>
        <p:grpSpPr bwMode="auto">
          <a:xfrm>
            <a:off x="0" y="0"/>
            <a:ext cx="16256000" cy="1435100"/>
            <a:chOff x="0" y="0"/>
            <a:chExt cx="10240" cy="904"/>
          </a:xfrm>
        </p:grpSpPr>
        <p:pic>
          <p:nvPicPr>
            <p:cNvPr id="2151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151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3379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Blur Process</a:t>
            </a:r>
          </a:p>
        </p:txBody>
      </p:sp>
      <p:sp>
        <p:nvSpPr>
          <p:cNvPr id="3379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Gaussian blur</a:t>
            </a:r>
            <a:endParaRPr lang="en-US" dirty="0" smtClean="0"/>
          </a:p>
          <a:p>
            <a:pPr lvl="1" eaLnBrk="1" hangingPunct="1">
              <a:spcBef>
                <a:spcPts val="400"/>
              </a:spcBef>
              <a:buFont typeface="Wingdings" charset="2"/>
              <a:buChar char="§"/>
              <a:defRPr/>
            </a:pPr>
            <a:r>
              <a:rPr lang="en-US" sz="3400" dirty="0" smtClean="0">
                <a:effectLst/>
              </a:rPr>
              <a:t>Common in DX9 games. Cheap</a:t>
            </a:r>
            <a:endParaRPr lang="en-US" dirty="0" smtClean="0"/>
          </a:p>
          <a:p>
            <a:pPr marL="247650" indent="-247650" eaLnBrk="1" hangingPunct="1">
              <a:spcBef>
                <a:spcPts val="400"/>
              </a:spcBef>
              <a:buFont typeface="Wingdings" charset="2"/>
              <a:buChar char="§"/>
              <a:defRPr/>
            </a:pPr>
            <a:r>
              <a:rPr lang="en-US" sz="4400" dirty="0" smtClean="0">
                <a:effectLst/>
              </a:rPr>
              <a:t>2D Area samples</a:t>
            </a:r>
            <a:endParaRPr lang="en-US" dirty="0" smtClean="0"/>
          </a:p>
          <a:p>
            <a:pPr lvl="1" eaLnBrk="1" hangingPunct="1">
              <a:spcBef>
                <a:spcPts val="400"/>
              </a:spcBef>
              <a:buFont typeface="Wingdings" charset="2"/>
              <a:buChar char="§"/>
              <a:defRPr/>
            </a:pPr>
            <a:r>
              <a:rPr lang="en-US" sz="3400" dirty="0" smtClean="0">
                <a:effectLst/>
              </a:rPr>
              <a:t>Limited kernel size before texture tap explosion</a:t>
            </a:r>
            <a:endParaRPr lang="en-US" dirty="0" smtClean="0"/>
          </a:p>
          <a:p>
            <a:pPr marL="247650" indent="-247650" eaLnBrk="1" hangingPunct="1">
              <a:spcBef>
                <a:spcPts val="400"/>
              </a:spcBef>
              <a:buFont typeface="Wingdings" charset="2"/>
              <a:buChar char="§"/>
              <a:defRPr/>
            </a:pPr>
            <a:r>
              <a:rPr lang="en-US" sz="4400" dirty="0" smtClean="0">
                <a:effectLst/>
              </a:rPr>
              <a:t>GS expanded Point Sprites </a:t>
            </a:r>
            <a:endParaRPr lang="en-US" dirty="0" smtClean="0"/>
          </a:p>
          <a:p>
            <a:pPr lvl="1" eaLnBrk="1" hangingPunct="1">
              <a:spcBef>
                <a:spcPts val="400"/>
              </a:spcBef>
              <a:buFont typeface="Wingdings" charset="2"/>
              <a:buChar char="§"/>
              <a:defRPr/>
            </a:pPr>
            <a:r>
              <a:rPr lang="en-US" sz="3400" dirty="0" smtClean="0">
                <a:effectLst/>
              </a:rPr>
              <a:t>Heavy fill rate</a:t>
            </a:r>
            <a:endParaRPr lang="en-US" dirty="0" smtClean="0"/>
          </a:p>
          <a:p>
            <a:pPr lvl="1" eaLnBrk="1" hangingPunct="1">
              <a:spcBef>
                <a:spcPts val="400"/>
              </a:spcBef>
              <a:buFont typeface="Wingdings" charset="2"/>
              <a:buChar char="§"/>
              <a:defRPr/>
            </a:pPr>
            <a:r>
              <a:rPr lang="en-US" sz="3400" dirty="0" smtClean="0">
                <a:effectLst/>
              </a:rPr>
              <a:t>CryEngine3 DX11 and Unreal Engine 3 Samaritan demo</a:t>
            </a:r>
          </a:p>
        </p:txBody>
      </p:sp>
      <p:pic>
        <p:nvPicPr>
          <p:cNvPr id="21510"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p:cNvGrpSpPr>
            <a:grpSpLocks/>
          </p:cNvGrpSpPr>
          <p:nvPr/>
        </p:nvGrpSpPr>
        <p:grpSpPr bwMode="auto">
          <a:xfrm>
            <a:off x="0" y="0"/>
            <a:ext cx="16256000" cy="1435100"/>
            <a:chOff x="0" y="0"/>
            <a:chExt cx="10240" cy="904"/>
          </a:xfrm>
        </p:grpSpPr>
        <p:pic>
          <p:nvPicPr>
            <p:cNvPr id="2253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253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3584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Gaussian vs. real world bokeh</a:t>
            </a:r>
          </a:p>
        </p:txBody>
      </p:sp>
      <p:sp>
        <p:nvSpPr>
          <p:cNvPr id="35846"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smtClean="0">
                <a:effectLst/>
              </a:rPr>
              <a:t>Arbitrary blurs in image space are O(N^2)</a:t>
            </a:r>
            <a:endParaRPr lang="en-US" smtClean="0"/>
          </a:p>
          <a:p>
            <a:pPr marL="247650" indent="-247650" eaLnBrk="1" hangingPunct="1">
              <a:spcBef>
                <a:spcPts val="400"/>
              </a:spcBef>
              <a:buFont typeface="Wingdings" charset="2"/>
              <a:buChar char="§"/>
              <a:defRPr/>
            </a:pPr>
            <a:r>
              <a:rPr lang="en-US" sz="4400" smtClean="0">
                <a:effectLst/>
              </a:rPr>
              <a:t>Gaussian blurs can be made separable O(N) </a:t>
            </a:r>
            <a:endParaRPr lang="en-US" smtClean="0"/>
          </a:p>
          <a:p>
            <a:pPr marL="247650" indent="-247650" eaLnBrk="1" hangingPunct="1">
              <a:spcBef>
                <a:spcPts val="400"/>
              </a:spcBef>
              <a:buFont typeface="Wingdings" charset="2"/>
              <a:buChar char="§"/>
              <a:defRPr/>
            </a:pPr>
            <a:r>
              <a:rPr lang="en-US" sz="4400" smtClean="0">
                <a:effectLst/>
              </a:rPr>
              <a:t>What 2D blurs can be made separable?</a:t>
            </a:r>
            <a:endParaRPr lang="en-US" smtClean="0"/>
          </a:p>
          <a:p>
            <a:pPr lvl="1" eaLnBrk="1" hangingPunct="1">
              <a:spcBef>
                <a:spcPts val="400"/>
              </a:spcBef>
              <a:buFont typeface="Wingdings" charset="2"/>
              <a:buChar char="§"/>
              <a:defRPr/>
            </a:pPr>
            <a:r>
              <a:rPr lang="en-US" sz="3400" smtClean="0">
                <a:effectLst/>
              </a:rPr>
              <a:t>Gaussian</a:t>
            </a:r>
            <a:endParaRPr lang="en-US" smtClean="0"/>
          </a:p>
          <a:p>
            <a:pPr lvl="1" eaLnBrk="1" hangingPunct="1">
              <a:spcBef>
                <a:spcPts val="400"/>
              </a:spcBef>
              <a:buFont typeface="Wingdings" charset="2"/>
              <a:buChar char="§"/>
              <a:defRPr/>
            </a:pPr>
            <a:r>
              <a:rPr lang="en-US" sz="3400" smtClean="0">
                <a:effectLst/>
              </a:rPr>
              <a:t>Box</a:t>
            </a:r>
            <a:endParaRPr lang="en-US" smtClean="0"/>
          </a:p>
          <a:p>
            <a:pPr lvl="1" eaLnBrk="1" hangingPunct="1">
              <a:spcBef>
                <a:spcPts val="400"/>
              </a:spcBef>
              <a:buFont typeface="Wingdings" charset="2"/>
              <a:buChar char="§"/>
              <a:defRPr/>
            </a:pPr>
            <a:r>
              <a:rPr lang="en-US" sz="3400" smtClean="0">
                <a:effectLst/>
              </a:rPr>
              <a:t>Skewed Box</a:t>
            </a:r>
          </a:p>
        </p:txBody>
      </p:sp>
      <p:pic>
        <p:nvPicPr>
          <p:cNvPr id="2253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
          <p:cNvGrpSpPr>
            <a:grpSpLocks/>
          </p:cNvGrpSpPr>
          <p:nvPr/>
        </p:nvGrpSpPr>
        <p:grpSpPr bwMode="auto">
          <a:xfrm>
            <a:off x="0" y="0"/>
            <a:ext cx="16256000" cy="1435100"/>
            <a:chOff x="0" y="0"/>
            <a:chExt cx="10240" cy="904"/>
          </a:xfrm>
        </p:grpSpPr>
        <p:pic>
          <p:nvPicPr>
            <p:cNvPr id="2357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357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3686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Other separable blurs</a:t>
            </a:r>
          </a:p>
        </p:txBody>
      </p:sp>
      <p:sp>
        <p:nvSpPr>
          <p:cNvPr id="23557"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pPr>
            <a:r>
              <a:rPr lang="en-US" sz="4400" smtClean="0">
                <a:effectLst/>
              </a:rPr>
              <a:t>Gaussian, Box and Skewed Box</a:t>
            </a:r>
          </a:p>
        </p:txBody>
      </p:sp>
      <p:pic>
        <p:nvPicPr>
          <p:cNvPr id="2355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36872" name="Line 8"/>
          <p:cNvSpPr>
            <a:spLocks noChangeShapeType="1"/>
          </p:cNvSpPr>
          <p:nvPr/>
        </p:nvSpPr>
        <p:spPr bwMode="auto">
          <a:xfrm rot="10800000" flipH="1">
            <a:off x="2536825" y="3217863"/>
            <a:ext cx="4763" cy="1358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3" name="Line 9"/>
          <p:cNvSpPr>
            <a:spLocks noChangeShapeType="1"/>
          </p:cNvSpPr>
          <p:nvPr/>
        </p:nvSpPr>
        <p:spPr bwMode="auto">
          <a:xfrm>
            <a:off x="2540000" y="47371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4" name="Line 10"/>
          <p:cNvSpPr>
            <a:spLocks noChangeShapeType="1"/>
          </p:cNvSpPr>
          <p:nvPr/>
        </p:nvSpPr>
        <p:spPr bwMode="auto">
          <a:xfrm flipH="1">
            <a:off x="2540000" y="4572000"/>
            <a:ext cx="3175" cy="1358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5" name="Line 11"/>
          <p:cNvSpPr>
            <a:spLocks noChangeShapeType="1"/>
          </p:cNvSpPr>
          <p:nvPr/>
        </p:nvSpPr>
        <p:spPr bwMode="auto">
          <a:xfrm rot="10800000">
            <a:off x="1181100" y="47371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6" name="Oval 12"/>
          <p:cNvSpPr>
            <a:spLocks/>
          </p:cNvSpPr>
          <p:nvPr/>
        </p:nvSpPr>
        <p:spPr bwMode="auto">
          <a:xfrm>
            <a:off x="1181100" y="3213100"/>
            <a:ext cx="2705100" cy="2705100"/>
          </a:xfrm>
          <a:prstGeom prst="ellipse">
            <a:avLst/>
          </a:prstGeom>
          <a:gradFill flip="none" rotWithShape="1">
            <a:gsLst>
              <a:gs pos="0">
                <a:srgbClr val="72CC47">
                  <a:alpha val="87999"/>
                </a:srgbClr>
              </a:gs>
              <a:gs pos="100000">
                <a:srgbClr val="D4FFBF">
                  <a:alpha val="0"/>
                </a:srgbClr>
              </a:gs>
            </a:gsLst>
            <a:path path="circle">
              <a:fillToRect l="50000" t="50000" r="50000" b="50000"/>
            </a:path>
            <a:tileRect/>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36877" name="Line 13"/>
          <p:cNvSpPr>
            <a:spLocks noChangeShapeType="1"/>
          </p:cNvSpPr>
          <p:nvPr/>
        </p:nvSpPr>
        <p:spPr bwMode="auto">
          <a:xfrm rot="10800000" flipH="1">
            <a:off x="13550900" y="3390900"/>
            <a:ext cx="1588" cy="1863725"/>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8" name="Line 14"/>
          <p:cNvSpPr>
            <a:spLocks noChangeShapeType="1"/>
          </p:cNvSpPr>
          <p:nvPr/>
        </p:nvSpPr>
        <p:spPr bwMode="auto">
          <a:xfrm flipH="1">
            <a:off x="11684000" y="5245100"/>
            <a:ext cx="1866900" cy="5080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79" name="Line 15"/>
          <p:cNvSpPr>
            <a:spLocks noChangeShapeType="1"/>
          </p:cNvSpPr>
          <p:nvPr/>
        </p:nvSpPr>
        <p:spPr bwMode="auto">
          <a:xfrm rot="10800000" flipH="1">
            <a:off x="7613650" y="3390900"/>
            <a:ext cx="6350" cy="1185863"/>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80" name="Line 16"/>
          <p:cNvSpPr>
            <a:spLocks noChangeShapeType="1"/>
          </p:cNvSpPr>
          <p:nvPr/>
        </p:nvSpPr>
        <p:spPr bwMode="auto">
          <a:xfrm>
            <a:off x="7620000" y="47371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81" name="Line 17"/>
          <p:cNvSpPr>
            <a:spLocks noChangeShapeType="1"/>
          </p:cNvSpPr>
          <p:nvPr/>
        </p:nvSpPr>
        <p:spPr bwMode="auto">
          <a:xfrm flipH="1">
            <a:off x="7615238" y="4572000"/>
            <a:ext cx="4762" cy="1358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82" name="Line 18"/>
          <p:cNvSpPr>
            <a:spLocks noChangeShapeType="1"/>
          </p:cNvSpPr>
          <p:nvPr/>
        </p:nvSpPr>
        <p:spPr bwMode="auto">
          <a:xfrm rot="10800000">
            <a:off x="6261100" y="47371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6883" name="Rectangle 19"/>
          <p:cNvSpPr>
            <a:spLocks/>
          </p:cNvSpPr>
          <p:nvPr/>
        </p:nvSpPr>
        <p:spPr bwMode="auto">
          <a:xfrm>
            <a:off x="6261100" y="3390900"/>
            <a:ext cx="2743200" cy="2540000"/>
          </a:xfrm>
          <a:prstGeom prst="rect">
            <a:avLst/>
          </a:prstGeom>
          <a:solidFill>
            <a:schemeClr val="accent1">
              <a:alpha val="36862"/>
            </a:schemeClr>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36884" name="AutoShape 20"/>
          <p:cNvSpPr>
            <a:spLocks/>
          </p:cNvSpPr>
          <p:nvPr/>
        </p:nvSpPr>
        <p:spPr bwMode="auto">
          <a:xfrm rot="5400000" flipH="1">
            <a:off x="11430000" y="3644900"/>
            <a:ext cx="2540000" cy="2032000"/>
          </a:xfrm>
          <a:custGeom>
            <a:avLst/>
            <a:gdLst>
              <a:gd name="T0" fmla="*/ 10800 w 21600"/>
              <a:gd name="T1" fmla="*/ 10800 h 21600"/>
            </a:gdLst>
            <a:ahLst/>
            <a:cxnLst>
              <a:cxn ang="0">
                <a:pos x="T0" y="T1"/>
              </a:cxn>
            </a:cxnLst>
            <a:rect l="0" t="0" r="r" b="b"/>
            <a:pathLst>
              <a:path w="21600" h="21600">
                <a:moveTo>
                  <a:pt x="0" y="21600"/>
                </a:moveTo>
                <a:lnTo>
                  <a:pt x="4320" y="0"/>
                </a:lnTo>
                <a:lnTo>
                  <a:pt x="21600" y="0"/>
                </a:lnTo>
                <a:lnTo>
                  <a:pt x="17280" y="21600"/>
                </a:lnTo>
                <a:close/>
                <a:moveTo>
                  <a:pt x="0" y="21600"/>
                </a:moveTo>
              </a:path>
            </a:pathLst>
          </a:custGeom>
          <a:solidFill>
            <a:schemeClr val="accent1">
              <a:alpha val="39999"/>
            </a:schemeClr>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22"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0" y="0"/>
            <a:ext cx="16256000" cy="1435100"/>
            <a:chOff x="0" y="0"/>
            <a:chExt cx="10240" cy="904"/>
          </a:xfrm>
        </p:grpSpPr>
        <p:pic>
          <p:nvPicPr>
            <p:cNvPr id="24616"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4617"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3891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Hexagonal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Blurs</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3891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smtClean="0">
                <a:effectLst/>
              </a:rPr>
              <a:t>Decompose a hexagon into 3 rhombi</a:t>
            </a:r>
            <a:endParaRPr lang="en-US" smtClean="0"/>
          </a:p>
          <a:p>
            <a:pPr marL="247650" indent="-247650" eaLnBrk="1" hangingPunct="1">
              <a:spcBef>
                <a:spcPts val="400"/>
              </a:spcBef>
              <a:buFont typeface="Wingdings" charset="2"/>
              <a:buChar char="§"/>
              <a:defRPr/>
            </a:pPr>
            <a:r>
              <a:rPr lang="en-US" sz="4400" smtClean="0">
                <a:effectLst/>
              </a:rPr>
              <a:t>Each rhombi can be computed via separable blur</a:t>
            </a:r>
            <a:endParaRPr lang="en-US" smtClean="0"/>
          </a:p>
          <a:p>
            <a:pPr marL="247650" indent="-247650" eaLnBrk="1" hangingPunct="1">
              <a:spcBef>
                <a:spcPts val="400"/>
              </a:spcBef>
              <a:buFont typeface="Wingdings" charset="2"/>
              <a:buChar char="§"/>
              <a:defRPr/>
            </a:pPr>
            <a:r>
              <a:rPr lang="en-US" sz="4400" smtClean="0">
                <a:effectLst/>
              </a:rPr>
              <a:t>7 Passes in total. 3 shapes x 2 blurs + 1 combine</a:t>
            </a:r>
          </a:p>
        </p:txBody>
      </p:sp>
      <p:pic>
        <p:nvPicPr>
          <p:cNvPr id="2458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38921" name="Line 9"/>
          <p:cNvSpPr>
            <a:spLocks noChangeShapeType="1"/>
          </p:cNvSpPr>
          <p:nvPr/>
        </p:nvSpPr>
        <p:spPr bwMode="auto">
          <a:xfrm flipH="1">
            <a:off x="25400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2" name="Line 10"/>
          <p:cNvSpPr>
            <a:spLocks noChangeShapeType="1"/>
          </p:cNvSpPr>
          <p:nvPr/>
        </p:nvSpPr>
        <p:spPr bwMode="auto">
          <a:xfrm>
            <a:off x="37211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3" name="Line 11"/>
          <p:cNvSpPr>
            <a:spLocks noChangeShapeType="1"/>
          </p:cNvSpPr>
          <p:nvPr/>
        </p:nvSpPr>
        <p:spPr bwMode="auto">
          <a:xfrm>
            <a:off x="25400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4" name="Line 12"/>
          <p:cNvSpPr>
            <a:spLocks noChangeShapeType="1"/>
          </p:cNvSpPr>
          <p:nvPr/>
        </p:nvSpPr>
        <p:spPr bwMode="auto">
          <a:xfrm>
            <a:off x="49149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5" name="Line 13"/>
          <p:cNvSpPr>
            <a:spLocks noChangeShapeType="1"/>
          </p:cNvSpPr>
          <p:nvPr/>
        </p:nvSpPr>
        <p:spPr bwMode="auto">
          <a:xfrm>
            <a:off x="2540000" y="6946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7" name="Line 15"/>
          <p:cNvSpPr>
            <a:spLocks noChangeShapeType="1"/>
          </p:cNvSpPr>
          <p:nvPr/>
        </p:nvSpPr>
        <p:spPr bwMode="auto">
          <a:xfrm flipH="1">
            <a:off x="3721100" y="6946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29" name="Line 17"/>
          <p:cNvSpPr>
            <a:spLocks noChangeShapeType="1"/>
          </p:cNvSpPr>
          <p:nvPr/>
        </p:nvSpPr>
        <p:spPr bwMode="auto">
          <a:xfrm>
            <a:off x="7277100" y="45720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0" name="Line 18"/>
          <p:cNvSpPr>
            <a:spLocks noChangeShapeType="1"/>
          </p:cNvSpPr>
          <p:nvPr/>
        </p:nvSpPr>
        <p:spPr bwMode="auto">
          <a:xfrm flipH="1">
            <a:off x="60960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1" name="Line 19"/>
          <p:cNvSpPr>
            <a:spLocks noChangeShapeType="1"/>
          </p:cNvSpPr>
          <p:nvPr/>
        </p:nvSpPr>
        <p:spPr bwMode="auto">
          <a:xfrm>
            <a:off x="76200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2" name="Line 20"/>
          <p:cNvSpPr>
            <a:spLocks noChangeShapeType="1"/>
          </p:cNvSpPr>
          <p:nvPr/>
        </p:nvSpPr>
        <p:spPr bwMode="auto">
          <a:xfrm>
            <a:off x="60960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3" name="Line 21"/>
          <p:cNvSpPr>
            <a:spLocks noChangeShapeType="1"/>
          </p:cNvSpPr>
          <p:nvPr/>
        </p:nvSpPr>
        <p:spPr bwMode="auto">
          <a:xfrm>
            <a:off x="88011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4" name="Line 22"/>
          <p:cNvSpPr>
            <a:spLocks noChangeShapeType="1"/>
          </p:cNvSpPr>
          <p:nvPr/>
        </p:nvSpPr>
        <p:spPr bwMode="auto">
          <a:xfrm>
            <a:off x="6261100" y="72771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5" name="Line 23"/>
          <p:cNvSpPr>
            <a:spLocks noChangeShapeType="1"/>
          </p:cNvSpPr>
          <p:nvPr/>
        </p:nvSpPr>
        <p:spPr bwMode="auto">
          <a:xfrm flipH="1">
            <a:off x="6261100" y="6438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6" name="Line 24"/>
          <p:cNvSpPr>
            <a:spLocks noChangeShapeType="1"/>
          </p:cNvSpPr>
          <p:nvPr/>
        </p:nvSpPr>
        <p:spPr bwMode="auto">
          <a:xfrm flipH="1">
            <a:off x="7454900" y="72771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7" name="Line 25"/>
          <p:cNvSpPr>
            <a:spLocks noChangeShapeType="1"/>
          </p:cNvSpPr>
          <p:nvPr/>
        </p:nvSpPr>
        <p:spPr bwMode="auto">
          <a:xfrm>
            <a:off x="7454900" y="6438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8" name="Line 26"/>
          <p:cNvSpPr>
            <a:spLocks noChangeShapeType="1"/>
          </p:cNvSpPr>
          <p:nvPr/>
        </p:nvSpPr>
        <p:spPr bwMode="auto">
          <a:xfrm flipH="1">
            <a:off x="6096000" y="6096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39" name="Line 27"/>
          <p:cNvSpPr>
            <a:spLocks noChangeShapeType="1"/>
          </p:cNvSpPr>
          <p:nvPr/>
        </p:nvSpPr>
        <p:spPr bwMode="auto">
          <a:xfrm>
            <a:off x="7620000" y="45720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40" name="Line 28"/>
          <p:cNvSpPr>
            <a:spLocks noChangeShapeType="1"/>
          </p:cNvSpPr>
          <p:nvPr/>
        </p:nvSpPr>
        <p:spPr bwMode="auto">
          <a:xfrm>
            <a:off x="7620000" y="6096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941" name="Line 29"/>
          <p:cNvSpPr>
            <a:spLocks noChangeShapeType="1"/>
          </p:cNvSpPr>
          <p:nvPr/>
        </p:nvSpPr>
        <p:spPr bwMode="auto">
          <a:xfrm rot="10800000" flipH="1">
            <a:off x="7278688" y="4573588"/>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42" name="Line 30"/>
          <p:cNvSpPr>
            <a:spLocks noChangeShapeType="1"/>
          </p:cNvSpPr>
          <p:nvPr/>
        </p:nvSpPr>
        <p:spPr bwMode="auto">
          <a:xfrm rot="10800000" flipH="1">
            <a:off x="7620000" y="4572000"/>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43" name="Line 31"/>
          <p:cNvSpPr>
            <a:spLocks noChangeShapeType="1"/>
          </p:cNvSpPr>
          <p:nvPr/>
        </p:nvSpPr>
        <p:spPr bwMode="auto">
          <a:xfrm flipH="1">
            <a:off x="6261100" y="6438900"/>
            <a:ext cx="1181100" cy="850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44" name="Line 32"/>
          <p:cNvSpPr>
            <a:spLocks noChangeShapeType="1"/>
          </p:cNvSpPr>
          <p:nvPr/>
        </p:nvSpPr>
        <p:spPr bwMode="auto">
          <a:xfrm flipH="1">
            <a:off x="6096000" y="60960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45" name="Line 33"/>
          <p:cNvSpPr>
            <a:spLocks noChangeShapeType="1"/>
          </p:cNvSpPr>
          <p:nvPr/>
        </p:nvSpPr>
        <p:spPr bwMode="auto">
          <a:xfrm>
            <a:off x="7620000" y="60960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46" name="Line 34"/>
          <p:cNvSpPr>
            <a:spLocks noChangeShapeType="1"/>
          </p:cNvSpPr>
          <p:nvPr/>
        </p:nvSpPr>
        <p:spPr bwMode="auto">
          <a:xfrm>
            <a:off x="7454900" y="64389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24610" name="Rectangle 35"/>
          <p:cNvSpPr>
            <a:spLocks/>
          </p:cNvSpPr>
          <p:nvPr/>
        </p:nvSpPr>
        <p:spPr bwMode="auto">
          <a:xfrm>
            <a:off x="6438900" y="52451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1</a:t>
            </a:r>
          </a:p>
        </p:txBody>
      </p:sp>
      <p:sp>
        <p:nvSpPr>
          <p:cNvPr id="24611" name="Rectangle 36"/>
          <p:cNvSpPr>
            <a:spLocks/>
          </p:cNvSpPr>
          <p:nvPr/>
        </p:nvSpPr>
        <p:spPr bwMode="auto">
          <a:xfrm>
            <a:off x="7785100" y="52451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2</a:t>
            </a:r>
          </a:p>
        </p:txBody>
      </p:sp>
      <p:sp>
        <p:nvSpPr>
          <p:cNvPr id="24612" name="Rectangle 37"/>
          <p:cNvSpPr>
            <a:spLocks/>
          </p:cNvSpPr>
          <p:nvPr/>
        </p:nvSpPr>
        <p:spPr bwMode="auto">
          <a:xfrm>
            <a:off x="7112000" y="69469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3</a:t>
            </a:r>
          </a:p>
        </p:txBody>
      </p:sp>
      <p:sp>
        <p:nvSpPr>
          <p:cNvPr id="24613" name="Rectangle 38"/>
          <p:cNvSpPr>
            <a:spLocks/>
          </p:cNvSpPr>
          <p:nvPr/>
        </p:nvSpPr>
        <p:spPr bwMode="auto">
          <a:xfrm>
            <a:off x="11518900" y="5245100"/>
            <a:ext cx="3581400" cy="1778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First Pass</a:t>
            </a:r>
            <a:endParaRPr lang="en-US" sz="4000">
              <a:solidFill>
                <a:schemeClr val="tx1"/>
              </a:solidFill>
              <a:latin typeface="Arial" charset="0"/>
              <a:ea typeface="Lucida Grande" charset="0"/>
              <a:cs typeface="Lucida Grande" charset="0"/>
              <a:sym typeface="Arial" charset="0"/>
            </a:endParaRPr>
          </a:p>
          <a:p>
            <a:pPr algn="l"/>
            <a:endParaRPr lang="en-US" sz="4000">
              <a:solidFill>
                <a:schemeClr val="tx1"/>
              </a:solidFill>
              <a:latin typeface="Arial" charset="0"/>
              <a:ea typeface="Lucida Grande" charset="0"/>
              <a:cs typeface="Lucida Grande" charset="0"/>
              <a:sym typeface="Arial" charset="0"/>
            </a:endParaRPr>
          </a:p>
          <a:p>
            <a:pPr algn="l"/>
            <a:r>
              <a:rPr lang="en-US" sz="4000">
                <a:solidFill>
                  <a:schemeClr val="tx1"/>
                </a:solidFill>
                <a:latin typeface="Arial" charset="0"/>
                <a:cs typeface="Arial" charset="0"/>
                <a:sym typeface="Arial" charset="0"/>
              </a:rPr>
              <a:t>Second Pass</a:t>
            </a:r>
          </a:p>
        </p:txBody>
      </p:sp>
      <p:sp>
        <p:nvSpPr>
          <p:cNvPr id="38951" name="Line 39"/>
          <p:cNvSpPr>
            <a:spLocks noChangeShapeType="1"/>
          </p:cNvSpPr>
          <p:nvPr/>
        </p:nvSpPr>
        <p:spPr bwMode="auto">
          <a:xfrm>
            <a:off x="10160000" y="5753100"/>
            <a:ext cx="1358900" cy="3175"/>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8952" name="Line 40"/>
          <p:cNvSpPr>
            <a:spLocks noChangeShapeType="1"/>
          </p:cNvSpPr>
          <p:nvPr/>
        </p:nvSpPr>
        <p:spPr bwMode="auto">
          <a:xfrm>
            <a:off x="10160000" y="69469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p:cNvGrpSpPr>
            <a:grpSpLocks/>
          </p:cNvGrpSpPr>
          <p:nvPr/>
        </p:nvGrpSpPr>
        <p:grpSpPr bwMode="auto">
          <a:xfrm>
            <a:off x="0" y="0"/>
            <a:ext cx="16256000" cy="1435100"/>
            <a:chOff x="0" y="0"/>
            <a:chExt cx="10240" cy="904"/>
          </a:xfrm>
        </p:grpSpPr>
        <p:pic>
          <p:nvPicPr>
            <p:cNvPr id="2563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2563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4096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Hexagonal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Blurs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 Pass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Reduction</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40966"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smtClean="0">
                <a:effectLst/>
              </a:rPr>
              <a:t>Hexagonal blur using a separable filter</a:t>
            </a:r>
            <a:endParaRPr lang="en-US" smtClean="0"/>
          </a:p>
          <a:p>
            <a:pPr marL="247650" indent="-247650" eaLnBrk="1" hangingPunct="1">
              <a:spcBef>
                <a:spcPts val="400"/>
              </a:spcBef>
              <a:buFont typeface="Wingdings" charset="2"/>
              <a:buChar char="§"/>
              <a:defRPr/>
            </a:pPr>
            <a:r>
              <a:rPr lang="en-US" sz="4400" smtClean="0">
                <a:effectLst/>
              </a:rPr>
              <a:t>But 7 passes and 6 blurs is not competitive</a:t>
            </a:r>
            <a:endParaRPr lang="en-US" smtClean="0"/>
          </a:p>
          <a:p>
            <a:pPr marL="247650" indent="-247650" eaLnBrk="1" hangingPunct="1">
              <a:spcBef>
                <a:spcPts val="400"/>
              </a:spcBef>
              <a:buFont typeface="Wingdings" charset="2"/>
              <a:buChar char="§"/>
              <a:defRPr/>
            </a:pPr>
            <a:r>
              <a:rPr lang="en-US" sz="4400" smtClean="0">
                <a:effectLst/>
              </a:rPr>
              <a:t>Need to reduce passes</a:t>
            </a:r>
          </a:p>
        </p:txBody>
      </p:sp>
      <p:pic>
        <p:nvPicPr>
          <p:cNvPr id="2560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40968" name="Line 8"/>
          <p:cNvSpPr>
            <a:spLocks noChangeShapeType="1"/>
          </p:cNvSpPr>
          <p:nvPr/>
        </p:nvSpPr>
        <p:spPr bwMode="auto">
          <a:xfrm>
            <a:off x="7277100" y="45720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69" name="Line 9"/>
          <p:cNvSpPr>
            <a:spLocks noChangeShapeType="1"/>
          </p:cNvSpPr>
          <p:nvPr/>
        </p:nvSpPr>
        <p:spPr bwMode="auto">
          <a:xfrm flipH="1">
            <a:off x="60960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0" name="Line 10"/>
          <p:cNvSpPr>
            <a:spLocks noChangeShapeType="1"/>
          </p:cNvSpPr>
          <p:nvPr/>
        </p:nvSpPr>
        <p:spPr bwMode="auto">
          <a:xfrm>
            <a:off x="7620000" y="4572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1" name="Line 11"/>
          <p:cNvSpPr>
            <a:spLocks noChangeShapeType="1"/>
          </p:cNvSpPr>
          <p:nvPr/>
        </p:nvSpPr>
        <p:spPr bwMode="auto">
          <a:xfrm>
            <a:off x="60960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2" name="Line 12"/>
          <p:cNvSpPr>
            <a:spLocks noChangeShapeType="1"/>
          </p:cNvSpPr>
          <p:nvPr/>
        </p:nvSpPr>
        <p:spPr bwMode="auto">
          <a:xfrm>
            <a:off x="8801100" y="54229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3" name="Line 13"/>
          <p:cNvSpPr>
            <a:spLocks noChangeShapeType="1"/>
          </p:cNvSpPr>
          <p:nvPr/>
        </p:nvSpPr>
        <p:spPr bwMode="auto">
          <a:xfrm>
            <a:off x="6261100" y="72771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4" name="Line 14"/>
          <p:cNvSpPr>
            <a:spLocks noChangeShapeType="1"/>
          </p:cNvSpPr>
          <p:nvPr/>
        </p:nvSpPr>
        <p:spPr bwMode="auto">
          <a:xfrm flipH="1">
            <a:off x="6261100" y="6438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5" name="Line 15"/>
          <p:cNvSpPr>
            <a:spLocks noChangeShapeType="1"/>
          </p:cNvSpPr>
          <p:nvPr/>
        </p:nvSpPr>
        <p:spPr bwMode="auto">
          <a:xfrm flipH="1">
            <a:off x="7454900" y="72771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6" name="Line 16"/>
          <p:cNvSpPr>
            <a:spLocks noChangeShapeType="1"/>
          </p:cNvSpPr>
          <p:nvPr/>
        </p:nvSpPr>
        <p:spPr bwMode="auto">
          <a:xfrm>
            <a:off x="7454900" y="64389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7" name="Line 17"/>
          <p:cNvSpPr>
            <a:spLocks noChangeShapeType="1"/>
          </p:cNvSpPr>
          <p:nvPr/>
        </p:nvSpPr>
        <p:spPr bwMode="auto">
          <a:xfrm flipH="1">
            <a:off x="6096000" y="6096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8" name="Line 18"/>
          <p:cNvSpPr>
            <a:spLocks noChangeShapeType="1"/>
          </p:cNvSpPr>
          <p:nvPr/>
        </p:nvSpPr>
        <p:spPr bwMode="auto">
          <a:xfrm>
            <a:off x="7620000" y="45720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79" name="Line 19"/>
          <p:cNvSpPr>
            <a:spLocks noChangeShapeType="1"/>
          </p:cNvSpPr>
          <p:nvPr/>
        </p:nvSpPr>
        <p:spPr bwMode="auto">
          <a:xfrm>
            <a:off x="7620000" y="60960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0980" name="Line 20"/>
          <p:cNvSpPr>
            <a:spLocks noChangeShapeType="1"/>
          </p:cNvSpPr>
          <p:nvPr/>
        </p:nvSpPr>
        <p:spPr bwMode="auto">
          <a:xfrm rot="10800000" flipH="1">
            <a:off x="7278688" y="4573588"/>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81" name="Line 21"/>
          <p:cNvSpPr>
            <a:spLocks noChangeShapeType="1"/>
          </p:cNvSpPr>
          <p:nvPr/>
        </p:nvSpPr>
        <p:spPr bwMode="auto">
          <a:xfrm rot="10800000" flipH="1">
            <a:off x="7620000" y="4572000"/>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82" name="Line 22"/>
          <p:cNvSpPr>
            <a:spLocks noChangeShapeType="1"/>
          </p:cNvSpPr>
          <p:nvPr/>
        </p:nvSpPr>
        <p:spPr bwMode="auto">
          <a:xfrm flipH="1">
            <a:off x="6261100" y="6438900"/>
            <a:ext cx="1181100" cy="850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83" name="Line 23"/>
          <p:cNvSpPr>
            <a:spLocks noChangeShapeType="1"/>
          </p:cNvSpPr>
          <p:nvPr/>
        </p:nvSpPr>
        <p:spPr bwMode="auto">
          <a:xfrm flipH="1">
            <a:off x="6096000" y="60960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84" name="Line 24"/>
          <p:cNvSpPr>
            <a:spLocks noChangeShapeType="1"/>
          </p:cNvSpPr>
          <p:nvPr/>
        </p:nvSpPr>
        <p:spPr bwMode="auto">
          <a:xfrm>
            <a:off x="7620000" y="60960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85" name="Line 25"/>
          <p:cNvSpPr>
            <a:spLocks noChangeShapeType="1"/>
          </p:cNvSpPr>
          <p:nvPr/>
        </p:nvSpPr>
        <p:spPr bwMode="auto">
          <a:xfrm>
            <a:off x="7454900" y="64389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25625" name="Rectangle 26"/>
          <p:cNvSpPr>
            <a:spLocks/>
          </p:cNvSpPr>
          <p:nvPr/>
        </p:nvSpPr>
        <p:spPr bwMode="auto">
          <a:xfrm>
            <a:off x="6438900" y="52451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1</a:t>
            </a:r>
          </a:p>
        </p:txBody>
      </p:sp>
      <p:sp>
        <p:nvSpPr>
          <p:cNvPr id="25626" name="Rectangle 27"/>
          <p:cNvSpPr>
            <a:spLocks/>
          </p:cNvSpPr>
          <p:nvPr/>
        </p:nvSpPr>
        <p:spPr bwMode="auto">
          <a:xfrm>
            <a:off x="7785100" y="52451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2</a:t>
            </a:r>
          </a:p>
        </p:txBody>
      </p:sp>
      <p:sp>
        <p:nvSpPr>
          <p:cNvPr id="25627" name="Rectangle 28"/>
          <p:cNvSpPr>
            <a:spLocks/>
          </p:cNvSpPr>
          <p:nvPr/>
        </p:nvSpPr>
        <p:spPr bwMode="auto">
          <a:xfrm>
            <a:off x="7112000" y="69469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3</a:t>
            </a:r>
          </a:p>
        </p:txBody>
      </p:sp>
      <p:sp>
        <p:nvSpPr>
          <p:cNvPr id="25628" name="Rectangle 29"/>
          <p:cNvSpPr>
            <a:spLocks/>
          </p:cNvSpPr>
          <p:nvPr/>
        </p:nvSpPr>
        <p:spPr bwMode="auto">
          <a:xfrm>
            <a:off x="11518900" y="5245100"/>
            <a:ext cx="3581400" cy="1778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First Pass</a:t>
            </a:r>
            <a:endParaRPr lang="en-US" sz="4000">
              <a:solidFill>
                <a:schemeClr val="tx1"/>
              </a:solidFill>
              <a:latin typeface="Arial" charset="0"/>
              <a:ea typeface="Lucida Grande" charset="0"/>
              <a:cs typeface="Lucida Grande" charset="0"/>
              <a:sym typeface="Arial" charset="0"/>
            </a:endParaRPr>
          </a:p>
          <a:p>
            <a:pPr algn="l"/>
            <a:endParaRPr lang="en-US" sz="4000">
              <a:solidFill>
                <a:schemeClr val="tx1"/>
              </a:solidFill>
              <a:latin typeface="Arial" charset="0"/>
              <a:ea typeface="Lucida Grande" charset="0"/>
              <a:cs typeface="Lucida Grande" charset="0"/>
              <a:sym typeface="Arial" charset="0"/>
            </a:endParaRPr>
          </a:p>
          <a:p>
            <a:pPr algn="l"/>
            <a:r>
              <a:rPr lang="en-US" sz="4000">
                <a:solidFill>
                  <a:schemeClr val="tx1"/>
                </a:solidFill>
                <a:latin typeface="Arial" charset="0"/>
                <a:cs typeface="Arial" charset="0"/>
                <a:sym typeface="Arial" charset="0"/>
              </a:rPr>
              <a:t>Second Pass</a:t>
            </a:r>
          </a:p>
        </p:txBody>
      </p:sp>
      <p:sp>
        <p:nvSpPr>
          <p:cNvPr id="40990" name="Line 30"/>
          <p:cNvSpPr>
            <a:spLocks noChangeShapeType="1"/>
          </p:cNvSpPr>
          <p:nvPr/>
        </p:nvSpPr>
        <p:spPr bwMode="auto">
          <a:xfrm>
            <a:off x="10160000" y="5753100"/>
            <a:ext cx="1358900" cy="3175"/>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0991" name="Line 31"/>
          <p:cNvSpPr>
            <a:spLocks noChangeShapeType="1"/>
          </p:cNvSpPr>
          <p:nvPr/>
        </p:nvSpPr>
        <p:spPr bwMode="auto">
          <a:xfrm>
            <a:off x="10160000" y="6946900"/>
            <a:ext cx="1358900" cy="3175"/>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cstate="print"/>
          <a:srcRect/>
          <a:stretch>
            <a:fillRect/>
          </a:stretch>
        </p:blipFill>
        <p:spPr bwMode="auto">
          <a:xfrm>
            <a:off x="342900" y="4215883"/>
            <a:ext cx="2540000" cy="1429267"/>
          </a:xfrm>
          <a:prstGeom prst="rect">
            <a:avLst/>
          </a:prstGeom>
          <a:noFill/>
          <a:ln w="9525">
            <a:noFill/>
            <a:miter lim="800000"/>
            <a:headEnd/>
            <a:tailEnd/>
          </a:ln>
        </p:spPr>
      </p:pic>
      <p:grpSp>
        <p:nvGrpSpPr>
          <p:cNvPr id="26626" name="Group 3"/>
          <p:cNvGrpSpPr>
            <a:grpSpLocks/>
          </p:cNvGrpSpPr>
          <p:nvPr/>
        </p:nvGrpSpPr>
        <p:grpSpPr bwMode="auto">
          <a:xfrm>
            <a:off x="0" y="0"/>
            <a:ext cx="16256000" cy="1435100"/>
            <a:chOff x="0" y="0"/>
            <a:chExt cx="10240" cy="904"/>
          </a:xfrm>
        </p:grpSpPr>
        <p:pic>
          <p:nvPicPr>
            <p:cNvPr id="26664"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26665"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4301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Hexagonal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Blurs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 Pass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Reduction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1</a:t>
            </a:r>
          </a:p>
        </p:txBody>
      </p:sp>
      <p:pic>
        <p:nvPicPr>
          <p:cNvPr id="26629"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43015" name="Line 7"/>
          <p:cNvSpPr>
            <a:spLocks noChangeShapeType="1"/>
          </p:cNvSpPr>
          <p:nvPr/>
        </p:nvSpPr>
        <p:spPr bwMode="auto">
          <a:xfrm flipH="1">
            <a:off x="8293100" y="5397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16" name="Line 8"/>
          <p:cNvSpPr>
            <a:spLocks noChangeShapeType="1"/>
          </p:cNvSpPr>
          <p:nvPr/>
        </p:nvSpPr>
        <p:spPr bwMode="auto">
          <a:xfrm flipH="1">
            <a:off x="5588000" y="67564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17" name="Line 9"/>
          <p:cNvSpPr>
            <a:spLocks noChangeShapeType="1"/>
          </p:cNvSpPr>
          <p:nvPr/>
        </p:nvSpPr>
        <p:spPr bwMode="auto">
          <a:xfrm>
            <a:off x="5588000" y="5905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18" name="Line 10"/>
          <p:cNvSpPr>
            <a:spLocks noChangeShapeType="1"/>
          </p:cNvSpPr>
          <p:nvPr/>
        </p:nvSpPr>
        <p:spPr bwMode="auto">
          <a:xfrm flipH="1">
            <a:off x="4406900" y="5905500"/>
            <a:ext cx="1181100" cy="850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3019" name="Line 11"/>
          <p:cNvSpPr>
            <a:spLocks noChangeShapeType="1"/>
          </p:cNvSpPr>
          <p:nvPr/>
        </p:nvSpPr>
        <p:spPr bwMode="auto">
          <a:xfrm flipH="1">
            <a:off x="8293100" y="40513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3020" name="Line 12"/>
          <p:cNvSpPr>
            <a:spLocks noChangeShapeType="1"/>
          </p:cNvSpPr>
          <p:nvPr/>
        </p:nvSpPr>
        <p:spPr bwMode="auto">
          <a:xfrm>
            <a:off x="9486900" y="40513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3021" name="Line 13"/>
          <p:cNvSpPr>
            <a:spLocks noChangeShapeType="1"/>
          </p:cNvSpPr>
          <p:nvPr/>
        </p:nvSpPr>
        <p:spPr bwMode="auto">
          <a:xfrm>
            <a:off x="5588000" y="2349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2" name="Line 14"/>
          <p:cNvSpPr>
            <a:spLocks noChangeShapeType="1"/>
          </p:cNvSpPr>
          <p:nvPr/>
        </p:nvSpPr>
        <p:spPr bwMode="auto">
          <a:xfrm>
            <a:off x="6769100" y="32004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3" name="Line 15"/>
          <p:cNvSpPr>
            <a:spLocks noChangeShapeType="1"/>
          </p:cNvSpPr>
          <p:nvPr/>
        </p:nvSpPr>
        <p:spPr bwMode="auto">
          <a:xfrm>
            <a:off x="5588000" y="23495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4" name="Line 16"/>
          <p:cNvSpPr>
            <a:spLocks noChangeShapeType="1"/>
          </p:cNvSpPr>
          <p:nvPr/>
        </p:nvSpPr>
        <p:spPr bwMode="auto">
          <a:xfrm>
            <a:off x="5588000" y="3873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5" name="Line 17"/>
          <p:cNvSpPr>
            <a:spLocks noChangeShapeType="1"/>
          </p:cNvSpPr>
          <p:nvPr/>
        </p:nvSpPr>
        <p:spPr bwMode="auto">
          <a:xfrm rot="10800000" flipH="1">
            <a:off x="5588000" y="2349500"/>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3026" name="Line 18"/>
          <p:cNvSpPr>
            <a:spLocks noChangeShapeType="1"/>
          </p:cNvSpPr>
          <p:nvPr/>
        </p:nvSpPr>
        <p:spPr bwMode="auto">
          <a:xfrm flipH="1">
            <a:off x="4406900" y="2349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7" name="Line 19"/>
          <p:cNvSpPr>
            <a:spLocks noChangeShapeType="1"/>
          </p:cNvSpPr>
          <p:nvPr/>
        </p:nvSpPr>
        <p:spPr bwMode="auto">
          <a:xfrm>
            <a:off x="4406900" y="32004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8" name="Line 20"/>
          <p:cNvSpPr>
            <a:spLocks noChangeShapeType="1"/>
          </p:cNvSpPr>
          <p:nvPr/>
        </p:nvSpPr>
        <p:spPr bwMode="auto">
          <a:xfrm flipH="1">
            <a:off x="4406900" y="3873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29" name="Line 21"/>
          <p:cNvSpPr>
            <a:spLocks noChangeShapeType="1"/>
          </p:cNvSpPr>
          <p:nvPr/>
        </p:nvSpPr>
        <p:spPr bwMode="auto">
          <a:xfrm>
            <a:off x="4406900" y="67564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0" name="Line 22"/>
          <p:cNvSpPr>
            <a:spLocks noChangeShapeType="1"/>
          </p:cNvSpPr>
          <p:nvPr/>
        </p:nvSpPr>
        <p:spPr bwMode="auto">
          <a:xfrm>
            <a:off x="10668000" y="33655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1" name="Line 23"/>
          <p:cNvSpPr>
            <a:spLocks noChangeShapeType="1"/>
          </p:cNvSpPr>
          <p:nvPr/>
        </p:nvSpPr>
        <p:spPr bwMode="auto">
          <a:xfrm>
            <a:off x="9486900" y="25273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2" name="Line 24"/>
          <p:cNvSpPr>
            <a:spLocks noChangeShapeType="1"/>
          </p:cNvSpPr>
          <p:nvPr/>
        </p:nvSpPr>
        <p:spPr bwMode="auto">
          <a:xfrm>
            <a:off x="9486900" y="25273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3" name="Line 25"/>
          <p:cNvSpPr>
            <a:spLocks noChangeShapeType="1"/>
          </p:cNvSpPr>
          <p:nvPr/>
        </p:nvSpPr>
        <p:spPr bwMode="auto">
          <a:xfrm>
            <a:off x="8293100" y="33655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4" name="Line 26"/>
          <p:cNvSpPr>
            <a:spLocks noChangeShapeType="1"/>
          </p:cNvSpPr>
          <p:nvPr/>
        </p:nvSpPr>
        <p:spPr bwMode="auto">
          <a:xfrm flipH="1">
            <a:off x="8293100" y="25273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5" name="Rectangle 27"/>
          <p:cNvSpPr>
            <a:spLocks/>
          </p:cNvSpPr>
          <p:nvPr/>
        </p:nvSpPr>
        <p:spPr bwMode="auto">
          <a:xfrm>
            <a:off x="4229100" y="1676400"/>
            <a:ext cx="27432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3036" name="Rectangle 28"/>
          <p:cNvSpPr>
            <a:spLocks/>
          </p:cNvSpPr>
          <p:nvPr/>
        </p:nvSpPr>
        <p:spPr bwMode="auto">
          <a:xfrm>
            <a:off x="8128000" y="1676400"/>
            <a:ext cx="29083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3037" name="Line 29"/>
          <p:cNvSpPr>
            <a:spLocks noChangeShapeType="1"/>
          </p:cNvSpPr>
          <p:nvPr/>
        </p:nvSpPr>
        <p:spPr bwMode="auto">
          <a:xfrm flipH="1">
            <a:off x="9486900" y="62484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8" name="Line 30"/>
          <p:cNvSpPr>
            <a:spLocks noChangeShapeType="1"/>
          </p:cNvSpPr>
          <p:nvPr/>
        </p:nvSpPr>
        <p:spPr bwMode="auto">
          <a:xfrm>
            <a:off x="8293100" y="62484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3039" name="Line 31"/>
          <p:cNvSpPr>
            <a:spLocks noChangeShapeType="1"/>
          </p:cNvSpPr>
          <p:nvPr/>
        </p:nvSpPr>
        <p:spPr bwMode="auto">
          <a:xfrm>
            <a:off x="9486900" y="53975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3040" name="AutoShape 32"/>
          <p:cNvSpPr>
            <a:spLocks/>
          </p:cNvSpPr>
          <p:nvPr/>
        </p:nvSpPr>
        <p:spPr bwMode="auto">
          <a:xfrm>
            <a:off x="7112000" y="3200400"/>
            <a:ext cx="1016000" cy="673100"/>
          </a:xfrm>
          <a:prstGeom prst="rightArrow">
            <a:avLst>
              <a:gd name="adj1" fmla="val 50000"/>
              <a:gd name="adj2" fmla="val 22642"/>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3041" name="AutoShape 33"/>
          <p:cNvSpPr>
            <a:spLocks/>
          </p:cNvSpPr>
          <p:nvPr/>
        </p:nvSpPr>
        <p:spPr bwMode="auto">
          <a:xfrm>
            <a:off x="7112000" y="6413500"/>
            <a:ext cx="1016000" cy="673100"/>
          </a:xfrm>
          <a:prstGeom prst="rightArrow">
            <a:avLst>
              <a:gd name="adj1" fmla="val 50000"/>
              <a:gd name="adj2" fmla="val 22642"/>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26657" name="Rectangle 34"/>
          <p:cNvSpPr>
            <a:spLocks/>
          </p:cNvSpPr>
          <p:nvPr/>
        </p:nvSpPr>
        <p:spPr bwMode="auto">
          <a:xfrm>
            <a:off x="11303000" y="2184400"/>
            <a:ext cx="5283200" cy="3492500"/>
          </a:xfrm>
          <a:prstGeom prst="rect">
            <a:avLst/>
          </a:prstGeom>
          <a:noFill/>
          <a:ln w="12700" cap="rnd">
            <a:noFill/>
            <a:round/>
            <a:headEnd/>
            <a:tailEnd/>
          </a:ln>
        </p:spPr>
        <p:txBody>
          <a:bodyPr lIns="38100" tIns="38100" rIns="38100" bIns="38100"/>
          <a:lstStyle/>
          <a:p>
            <a:pPr algn="l"/>
            <a:r>
              <a:rPr lang="en-US" sz="4000" dirty="0">
                <a:solidFill>
                  <a:schemeClr val="tx1"/>
                </a:solidFill>
                <a:latin typeface="Arial" charset="0"/>
                <a:cs typeface="Arial" charset="0"/>
                <a:sym typeface="Arial" charset="0"/>
              </a:rPr>
              <a:t>Pass 1   Up</a:t>
            </a:r>
            <a:endParaRPr lang="en-US" sz="4000"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ea typeface="Lucida Grande" charset="0"/>
                <a:cs typeface="Lucida Grande" charset="0"/>
                <a:sym typeface="Arial" charset="0"/>
              </a:rPr>
              <a:t>	Down Left</a:t>
            </a:r>
          </a:p>
          <a:p>
            <a:pPr algn="l"/>
            <a:endParaRPr lang="en-US" sz="4000"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cs typeface="Arial" charset="0"/>
                <a:sym typeface="Arial" charset="0"/>
              </a:rPr>
              <a:t>Pass 2   Down Left </a:t>
            </a:r>
            <a:endParaRPr lang="en-US" sz="4000"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cs typeface="Arial" charset="0"/>
                <a:sym typeface="Arial" charset="0"/>
              </a:rPr>
              <a:t>           + Down Right </a:t>
            </a:r>
            <a:endParaRPr lang="en-US" sz="4000"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cs typeface="Arial" charset="0"/>
                <a:sym typeface="Arial" charset="0"/>
              </a:rPr>
              <a:t>           + Down Right</a:t>
            </a:r>
          </a:p>
        </p:txBody>
      </p:sp>
      <p:sp>
        <p:nvSpPr>
          <p:cNvPr id="26658" name="Rectangle 35"/>
          <p:cNvSpPr>
            <a:spLocks/>
          </p:cNvSpPr>
          <p:nvPr/>
        </p:nvSpPr>
        <p:spPr bwMode="auto">
          <a:xfrm>
            <a:off x="9144000" y="45593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a:t>
            </a:r>
          </a:p>
        </p:txBody>
      </p:sp>
      <p:sp>
        <p:nvSpPr>
          <p:cNvPr id="26659" name="Rectangle 36"/>
          <p:cNvSpPr>
            <a:spLocks/>
          </p:cNvSpPr>
          <p:nvPr/>
        </p:nvSpPr>
        <p:spPr bwMode="auto">
          <a:xfrm>
            <a:off x="4229100" y="16764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1</a:t>
            </a:r>
          </a:p>
        </p:txBody>
      </p:sp>
      <p:sp>
        <p:nvSpPr>
          <p:cNvPr id="26660" name="Rectangle 37"/>
          <p:cNvSpPr>
            <a:spLocks/>
          </p:cNvSpPr>
          <p:nvPr/>
        </p:nvSpPr>
        <p:spPr bwMode="auto">
          <a:xfrm>
            <a:off x="8128000" y="16764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2</a:t>
            </a:r>
          </a:p>
        </p:txBody>
      </p:sp>
      <p:sp>
        <p:nvSpPr>
          <p:cNvPr id="43046" name="AutoShape 38"/>
          <p:cNvSpPr>
            <a:spLocks/>
          </p:cNvSpPr>
          <p:nvPr/>
        </p:nvSpPr>
        <p:spPr bwMode="auto">
          <a:xfrm rot="-2160000">
            <a:off x="3148013" y="3433763"/>
            <a:ext cx="1016000" cy="673100"/>
          </a:xfrm>
          <a:prstGeom prst="rightArrow">
            <a:avLst>
              <a:gd name="adj1" fmla="val 50000"/>
              <a:gd name="adj2" fmla="val 22642"/>
            </a:avLst>
          </a:prstGeom>
          <a:gradFill rotWithShape="0">
            <a:gsLst>
              <a:gs pos="0">
                <a:srgbClr val="D4FFBF"/>
              </a:gs>
              <a:gs pos="100000">
                <a:srgbClr val="72CC47"/>
              </a:gs>
            </a:gsLst>
            <a:lin ang="324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3047" name="AutoShape 39"/>
          <p:cNvSpPr>
            <a:spLocks/>
          </p:cNvSpPr>
          <p:nvPr/>
        </p:nvSpPr>
        <p:spPr bwMode="auto">
          <a:xfrm rot="2219999">
            <a:off x="3148013" y="5811838"/>
            <a:ext cx="1016000" cy="673100"/>
          </a:xfrm>
          <a:prstGeom prst="rightArrow">
            <a:avLst>
              <a:gd name="adj1" fmla="val 50000"/>
              <a:gd name="adj2" fmla="val 22642"/>
            </a:avLst>
          </a:prstGeom>
          <a:gradFill rotWithShape="0">
            <a:gsLst>
              <a:gs pos="0">
                <a:srgbClr val="72CC47"/>
              </a:gs>
              <a:gs pos="100000">
                <a:srgbClr val="D4FFBF"/>
              </a:gs>
            </a:gsLst>
            <a:lin ang="1842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cstate="print"/>
          <a:srcRect/>
          <a:stretch>
            <a:fillRect/>
          </a:stretch>
        </p:blipFill>
        <p:spPr bwMode="auto">
          <a:xfrm>
            <a:off x="655638" y="3777733"/>
            <a:ext cx="2540000" cy="1429267"/>
          </a:xfrm>
          <a:prstGeom prst="rect">
            <a:avLst/>
          </a:prstGeom>
          <a:noFill/>
          <a:ln w="9525">
            <a:noFill/>
            <a:miter lim="800000"/>
            <a:headEnd/>
            <a:tailEnd/>
          </a:ln>
        </p:spPr>
      </p:pic>
      <p:grpSp>
        <p:nvGrpSpPr>
          <p:cNvPr id="27650" name="Group 3"/>
          <p:cNvGrpSpPr>
            <a:grpSpLocks/>
          </p:cNvGrpSpPr>
          <p:nvPr/>
        </p:nvGrpSpPr>
        <p:grpSpPr bwMode="auto">
          <a:xfrm>
            <a:off x="0" y="0"/>
            <a:ext cx="16256000" cy="1435100"/>
            <a:chOff x="0" y="0"/>
            <a:chExt cx="10240" cy="904"/>
          </a:xfrm>
        </p:grpSpPr>
        <p:pic>
          <p:nvPicPr>
            <p:cNvPr id="27684"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27685"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4506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Hexagonal blurs – Pass reduction 2</a:t>
            </a:r>
          </a:p>
        </p:txBody>
      </p:sp>
      <p:pic>
        <p:nvPicPr>
          <p:cNvPr id="27653"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45063" name="Line 7"/>
          <p:cNvSpPr>
            <a:spLocks noChangeShapeType="1"/>
          </p:cNvSpPr>
          <p:nvPr/>
        </p:nvSpPr>
        <p:spPr bwMode="auto">
          <a:xfrm flipH="1">
            <a:off x="4914900" y="6159500"/>
            <a:ext cx="1181100" cy="850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5064" name="Rectangle 8"/>
          <p:cNvSpPr>
            <a:spLocks/>
          </p:cNvSpPr>
          <p:nvPr/>
        </p:nvSpPr>
        <p:spPr bwMode="auto">
          <a:xfrm>
            <a:off x="4737100" y="1752600"/>
            <a:ext cx="27432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65" name="Rectangle 9"/>
          <p:cNvSpPr>
            <a:spLocks/>
          </p:cNvSpPr>
          <p:nvPr/>
        </p:nvSpPr>
        <p:spPr bwMode="auto">
          <a:xfrm>
            <a:off x="9817100" y="1752600"/>
            <a:ext cx="49403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66" name="AutoShape 10"/>
          <p:cNvSpPr>
            <a:spLocks/>
          </p:cNvSpPr>
          <p:nvPr/>
        </p:nvSpPr>
        <p:spPr bwMode="auto">
          <a:xfrm rot="-1620000">
            <a:off x="3479800" y="3021013"/>
            <a:ext cx="1154113" cy="673100"/>
          </a:xfrm>
          <a:prstGeom prst="rightArrow">
            <a:avLst>
              <a:gd name="adj1" fmla="val 50000"/>
              <a:gd name="adj2" fmla="val 22655"/>
            </a:avLst>
          </a:prstGeom>
          <a:gradFill rotWithShape="0">
            <a:gsLst>
              <a:gs pos="0">
                <a:srgbClr val="D4FFBF"/>
              </a:gs>
              <a:gs pos="100000">
                <a:srgbClr val="72CC47"/>
              </a:gs>
            </a:gsLst>
            <a:lin ang="378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67" name="AutoShape 11"/>
          <p:cNvSpPr>
            <a:spLocks/>
          </p:cNvSpPr>
          <p:nvPr/>
        </p:nvSpPr>
        <p:spPr bwMode="auto">
          <a:xfrm rot="2279999">
            <a:off x="3471863" y="5257800"/>
            <a:ext cx="1181100" cy="673100"/>
          </a:xfrm>
          <a:prstGeom prst="rightArrow">
            <a:avLst>
              <a:gd name="adj1" fmla="val 50000"/>
              <a:gd name="adj2" fmla="val 22649"/>
            </a:avLst>
          </a:prstGeom>
          <a:gradFill rotWithShape="0">
            <a:gsLst>
              <a:gs pos="0">
                <a:srgbClr val="72CC47"/>
              </a:gs>
              <a:gs pos="100000">
                <a:srgbClr val="D4FFBF"/>
              </a:gs>
            </a:gsLst>
            <a:lin ang="1848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68" name="AutoShape 12"/>
          <p:cNvSpPr>
            <a:spLocks/>
          </p:cNvSpPr>
          <p:nvPr/>
        </p:nvSpPr>
        <p:spPr bwMode="auto">
          <a:xfrm>
            <a:off x="7962900" y="3441700"/>
            <a:ext cx="1181100" cy="673100"/>
          </a:xfrm>
          <a:prstGeom prst="rightArrow">
            <a:avLst>
              <a:gd name="adj1" fmla="val 50000"/>
              <a:gd name="adj2" fmla="val 22649"/>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69" name="AutoShape 13"/>
          <p:cNvSpPr>
            <a:spLocks/>
          </p:cNvSpPr>
          <p:nvPr/>
        </p:nvSpPr>
        <p:spPr bwMode="auto">
          <a:xfrm>
            <a:off x="7962900" y="6159500"/>
            <a:ext cx="1181100" cy="673100"/>
          </a:xfrm>
          <a:prstGeom prst="rightArrow">
            <a:avLst>
              <a:gd name="adj1" fmla="val 50000"/>
              <a:gd name="adj2" fmla="val 22649"/>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27661" name="Rectangle 14"/>
          <p:cNvSpPr>
            <a:spLocks/>
          </p:cNvSpPr>
          <p:nvPr/>
        </p:nvSpPr>
        <p:spPr bwMode="auto">
          <a:xfrm>
            <a:off x="12026900" y="41275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a:t>
            </a:r>
          </a:p>
        </p:txBody>
      </p:sp>
      <p:sp>
        <p:nvSpPr>
          <p:cNvPr id="27662" name="Rectangle 15"/>
          <p:cNvSpPr>
            <a:spLocks/>
          </p:cNvSpPr>
          <p:nvPr/>
        </p:nvSpPr>
        <p:spPr bwMode="auto">
          <a:xfrm>
            <a:off x="9817100" y="17526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2</a:t>
            </a:r>
          </a:p>
        </p:txBody>
      </p:sp>
      <p:sp>
        <p:nvSpPr>
          <p:cNvPr id="45072" name="AutoShape 16"/>
          <p:cNvSpPr>
            <a:spLocks/>
          </p:cNvSpPr>
          <p:nvPr/>
        </p:nvSpPr>
        <p:spPr bwMode="auto">
          <a:xfrm rot="5400000">
            <a:off x="5664200" y="4216400"/>
            <a:ext cx="850900" cy="673100"/>
          </a:xfrm>
          <a:prstGeom prst="rightArrow">
            <a:avLst>
              <a:gd name="adj1" fmla="val 50000"/>
              <a:gd name="adj2" fmla="val 22644"/>
            </a:avLst>
          </a:prstGeom>
          <a:gradFill rotWithShape="0">
            <a:gsLst>
              <a:gs pos="0">
                <a:srgbClr val="72CC47"/>
              </a:gs>
              <a:gs pos="100000">
                <a:srgbClr val="D4FFBF"/>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5073" name="Line 17"/>
          <p:cNvSpPr>
            <a:spLocks noChangeShapeType="1"/>
          </p:cNvSpPr>
          <p:nvPr/>
        </p:nvSpPr>
        <p:spPr bwMode="auto">
          <a:xfrm rot="10800000" flipH="1">
            <a:off x="6261100" y="1917700"/>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27665" name="Rectangle 18"/>
          <p:cNvSpPr>
            <a:spLocks/>
          </p:cNvSpPr>
          <p:nvPr/>
        </p:nvSpPr>
        <p:spPr bwMode="auto">
          <a:xfrm>
            <a:off x="5918200" y="5207000"/>
            <a:ext cx="711200" cy="635000"/>
          </a:xfrm>
          <a:prstGeom prst="rect">
            <a:avLst/>
          </a:prstGeom>
          <a:noFill/>
          <a:ln w="12700" cap="rnd">
            <a:noFill/>
            <a:round/>
            <a:headEnd/>
            <a:tailEnd/>
          </a:ln>
        </p:spPr>
        <p:txBody>
          <a:bodyPr lIns="38100" tIns="38100" rIns="38100" bIns="38100"/>
          <a:lstStyle/>
          <a:p>
            <a:pPr algn="l"/>
            <a:r>
              <a:rPr lang="en-US" sz="4000" dirty="0">
                <a:solidFill>
                  <a:schemeClr val="tx1"/>
                </a:solidFill>
                <a:latin typeface="Arial" charset="0"/>
                <a:cs typeface="Arial" charset="0"/>
                <a:sym typeface="Arial" charset="0"/>
              </a:rPr>
              <a:t>+</a:t>
            </a:r>
          </a:p>
        </p:txBody>
      </p:sp>
      <p:sp>
        <p:nvSpPr>
          <p:cNvPr id="45075" name="Line 19"/>
          <p:cNvSpPr>
            <a:spLocks noChangeShapeType="1"/>
          </p:cNvSpPr>
          <p:nvPr/>
        </p:nvSpPr>
        <p:spPr bwMode="auto">
          <a:xfrm>
            <a:off x="4914900" y="6997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76" name="Line 20"/>
          <p:cNvSpPr>
            <a:spLocks noChangeShapeType="1"/>
          </p:cNvSpPr>
          <p:nvPr/>
        </p:nvSpPr>
        <p:spPr bwMode="auto">
          <a:xfrm flipH="1">
            <a:off x="6096000" y="6997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77" name="Line 21"/>
          <p:cNvSpPr>
            <a:spLocks noChangeShapeType="1"/>
          </p:cNvSpPr>
          <p:nvPr/>
        </p:nvSpPr>
        <p:spPr bwMode="auto">
          <a:xfrm>
            <a:off x="6096000" y="61595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27669" name="Rectangle 22"/>
          <p:cNvSpPr>
            <a:spLocks/>
          </p:cNvSpPr>
          <p:nvPr/>
        </p:nvSpPr>
        <p:spPr bwMode="auto">
          <a:xfrm>
            <a:off x="4737100" y="17526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1</a:t>
            </a:r>
          </a:p>
        </p:txBody>
      </p:sp>
      <p:sp>
        <p:nvSpPr>
          <p:cNvPr id="45079" name="Line 23"/>
          <p:cNvSpPr>
            <a:spLocks noChangeShapeType="1"/>
          </p:cNvSpPr>
          <p:nvPr/>
        </p:nvSpPr>
        <p:spPr bwMode="auto">
          <a:xfrm>
            <a:off x="12700000" y="19177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0" name="Line 24"/>
          <p:cNvSpPr>
            <a:spLocks noChangeShapeType="1"/>
          </p:cNvSpPr>
          <p:nvPr/>
        </p:nvSpPr>
        <p:spPr bwMode="auto">
          <a:xfrm flipH="1">
            <a:off x="11518900" y="1917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1" name="Line 25"/>
          <p:cNvSpPr>
            <a:spLocks noChangeShapeType="1"/>
          </p:cNvSpPr>
          <p:nvPr/>
        </p:nvSpPr>
        <p:spPr bwMode="auto">
          <a:xfrm>
            <a:off x="11518900" y="27686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2" name="Line 26"/>
          <p:cNvSpPr>
            <a:spLocks noChangeShapeType="1"/>
          </p:cNvSpPr>
          <p:nvPr/>
        </p:nvSpPr>
        <p:spPr bwMode="auto">
          <a:xfrm flipH="1">
            <a:off x="11518900" y="3441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3" name="Line 27"/>
          <p:cNvSpPr>
            <a:spLocks noChangeShapeType="1"/>
          </p:cNvSpPr>
          <p:nvPr/>
        </p:nvSpPr>
        <p:spPr bwMode="auto">
          <a:xfrm flipH="1">
            <a:off x="11518900" y="34417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5084" name="Line 28"/>
          <p:cNvSpPr>
            <a:spLocks noChangeShapeType="1"/>
          </p:cNvSpPr>
          <p:nvPr/>
        </p:nvSpPr>
        <p:spPr bwMode="auto">
          <a:xfrm flipH="1">
            <a:off x="12026900" y="73406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5" name="Line 29"/>
          <p:cNvSpPr>
            <a:spLocks noChangeShapeType="1"/>
          </p:cNvSpPr>
          <p:nvPr/>
        </p:nvSpPr>
        <p:spPr bwMode="auto">
          <a:xfrm>
            <a:off x="12026900" y="6489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6" name="Line 30"/>
          <p:cNvSpPr>
            <a:spLocks noChangeShapeType="1"/>
          </p:cNvSpPr>
          <p:nvPr/>
        </p:nvSpPr>
        <p:spPr bwMode="auto">
          <a:xfrm flipH="1">
            <a:off x="10833100" y="6489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7" name="Line 31"/>
          <p:cNvSpPr>
            <a:spLocks noChangeShapeType="1"/>
          </p:cNvSpPr>
          <p:nvPr/>
        </p:nvSpPr>
        <p:spPr bwMode="auto">
          <a:xfrm>
            <a:off x="10833100" y="73406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88" name="Line 32"/>
          <p:cNvSpPr>
            <a:spLocks noChangeShapeType="1"/>
          </p:cNvSpPr>
          <p:nvPr/>
        </p:nvSpPr>
        <p:spPr bwMode="auto">
          <a:xfrm>
            <a:off x="12026900" y="64897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45089" name="Line 33"/>
          <p:cNvSpPr>
            <a:spLocks noChangeShapeType="1"/>
          </p:cNvSpPr>
          <p:nvPr/>
        </p:nvSpPr>
        <p:spPr bwMode="auto">
          <a:xfrm>
            <a:off x="12026900" y="49657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90" name="Line 34"/>
          <p:cNvSpPr>
            <a:spLocks noChangeShapeType="1"/>
          </p:cNvSpPr>
          <p:nvPr/>
        </p:nvSpPr>
        <p:spPr bwMode="auto">
          <a:xfrm>
            <a:off x="12026900" y="4965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5091" name="Line 35"/>
          <p:cNvSpPr>
            <a:spLocks noChangeShapeType="1"/>
          </p:cNvSpPr>
          <p:nvPr/>
        </p:nvSpPr>
        <p:spPr bwMode="auto">
          <a:xfrm>
            <a:off x="13208000" y="58166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8"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srcRect/>
          <a:stretch>
            <a:fillRect/>
          </a:stretch>
        </p:blipFill>
        <p:spPr bwMode="auto">
          <a:xfrm>
            <a:off x="5664200" y="7366000"/>
            <a:ext cx="4546600" cy="2273300"/>
          </a:xfrm>
          <a:prstGeom prst="rect">
            <a:avLst/>
          </a:prstGeom>
          <a:noFill/>
          <a:ln w="12700">
            <a:noFill/>
            <a:miter lim="800000"/>
            <a:headEnd/>
            <a:tailEnd/>
          </a:ln>
        </p:spPr>
      </p:pic>
      <p:pic>
        <p:nvPicPr>
          <p:cNvPr id="10243" name="Picture 2"/>
          <p:cNvPicPr>
            <a:picLocks noChangeAspect="1" noChangeArrowheads="1"/>
          </p:cNvPicPr>
          <p:nvPr/>
        </p:nvPicPr>
        <p:blipFill>
          <a:blip r:embed="rId4" cstate="print"/>
          <a:srcRect/>
          <a:stretch>
            <a:fillRect/>
          </a:stretch>
        </p:blipFill>
        <p:spPr bwMode="auto">
          <a:xfrm>
            <a:off x="165100" y="7627938"/>
            <a:ext cx="4740275" cy="1346200"/>
          </a:xfrm>
          <a:prstGeom prst="rect">
            <a:avLst/>
          </a:prstGeom>
          <a:noFill/>
          <a:ln w="12700" cap="rnd">
            <a:noFill/>
            <a:round/>
            <a:headEnd/>
            <a:tailEnd/>
          </a:ln>
        </p:spPr>
      </p:pic>
      <p:sp>
        <p:nvSpPr>
          <p:cNvPr id="2" name="Rectangle 4"/>
          <p:cNvSpPr>
            <a:spLocks/>
          </p:cNvSpPr>
          <p:nvPr/>
        </p:nvSpPr>
        <p:spPr bwMode="auto">
          <a:xfrm>
            <a:off x="1133475" y="1524000"/>
            <a:ext cx="14135100" cy="9652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More Performance!</a:t>
            </a:r>
          </a:p>
        </p:txBody>
      </p:sp>
      <p:sp>
        <p:nvSpPr>
          <p:cNvPr id="10245" name="Rectangle 5"/>
          <p:cNvSpPr>
            <a:spLocks/>
          </p:cNvSpPr>
          <p:nvPr/>
        </p:nvSpPr>
        <p:spPr bwMode="auto">
          <a:xfrm>
            <a:off x="1149350" y="2540000"/>
            <a:ext cx="14109700" cy="3784600"/>
          </a:xfrm>
          <a:prstGeom prst="rect">
            <a:avLst/>
          </a:prstGeom>
          <a:noFill/>
          <a:ln w="9525" cap="flat">
            <a:noFill/>
            <a:round/>
            <a:headEnd type="none" w="med" len="med"/>
            <a:tailEnd type="none" w="med" len="med"/>
          </a:ln>
        </p:spPr>
        <p:txBody>
          <a:bodyPr lIns="25400" tIns="25400" rIns="25400" bIns="25400"/>
          <a:lstStyle/>
          <a:p>
            <a:pPr>
              <a:spcBef>
                <a:spcPts val="2925"/>
              </a:spcBef>
              <a:defRPr/>
            </a:pPr>
            <a:r>
              <a:rPr lang="en-US" sz="4800" dirty="0">
                <a:solidFill>
                  <a:schemeClr val="tx1"/>
                </a:solidFill>
                <a:effectLst>
                  <a:outerShdw blurRad="38100" dist="38100" dir="2700000" algn="tl">
                    <a:srgbClr val="C0C0C0"/>
                  </a:outerShdw>
                </a:effectLst>
                <a:latin typeface="Arial" charset="0"/>
                <a:cs typeface="Arial" charset="0"/>
                <a:sym typeface="Arial" charset="0"/>
              </a:rPr>
              <a:t>Five Rendering Ideas from </a:t>
            </a:r>
            <a:r>
              <a:rPr lang="en-US" sz="4800" dirty="0">
                <a:solidFill>
                  <a:schemeClr val="tx1"/>
                </a:solidFill>
                <a:effectLst>
                  <a:outerShdw blurRad="38100" dist="38100" dir="2700000" algn="tl">
                    <a:srgbClr val="C0C0C0"/>
                  </a:outerShdw>
                </a:effectLst>
                <a:latin typeface="Arial Italic" charset="0"/>
                <a:cs typeface="Arial Italic" charset="0"/>
                <a:sym typeface="Arial Italic" charset="0"/>
              </a:rPr>
              <a:t>Battlefield 3</a:t>
            </a:r>
            <a:r>
              <a:rPr lang="en-US" sz="4800" dirty="0">
                <a:solidFill>
                  <a:schemeClr val="tx1"/>
                </a:solidFill>
                <a:effectLst>
                  <a:outerShdw blurRad="38100" dist="38100" dir="2700000" algn="tl">
                    <a:srgbClr val="C0C0C0"/>
                  </a:outerShdw>
                </a:effectLst>
                <a:latin typeface="Arial" charset="0"/>
                <a:cs typeface="Arial" charset="0"/>
                <a:sym typeface="Arial" charset="0"/>
              </a:rPr>
              <a:t> and </a:t>
            </a:r>
            <a:br>
              <a:rPr lang="en-US" sz="4800" dirty="0">
                <a:solidFill>
                  <a:schemeClr val="tx1"/>
                </a:solidFill>
                <a:effectLst>
                  <a:outerShdw blurRad="38100" dist="38100" dir="2700000" algn="tl">
                    <a:srgbClr val="C0C0C0"/>
                  </a:outerShdw>
                </a:effectLst>
                <a:latin typeface="Arial" charset="0"/>
                <a:cs typeface="Arial" charset="0"/>
                <a:sym typeface="Arial" charset="0"/>
              </a:rPr>
            </a:br>
            <a:r>
              <a:rPr lang="en-US" sz="4800" dirty="0">
                <a:solidFill>
                  <a:schemeClr val="tx1"/>
                </a:solidFill>
                <a:effectLst>
                  <a:outerShdw blurRad="38100" dist="38100" dir="2700000" algn="tl">
                    <a:srgbClr val="C0C0C0"/>
                  </a:outerShdw>
                </a:effectLst>
                <a:latin typeface="Arial Italic" charset="0"/>
                <a:cs typeface="Arial Italic" charset="0"/>
                <a:sym typeface="Arial Italic" charset="0"/>
              </a:rPr>
              <a:t>Need For Speed: The Run</a:t>
            </a:r>
            <a:endParaRPr lang="en-US" sz="4000" dirty="0">
              <a:solidFill>
                <a:schemeClr val="tx1"/>
              </a:solidFill>
              <a:latin typeface="Arial" charset="0"/>
              <a:ea typeface="Lucida Grande" charset="0"/>
              <a:cs typeface="Lucida Grande" charset="0"/>
              <a:sym typeface="Arial" charset="0"/>
            </a:endParaRPr>
          </a:p>
          <a:p>
            <a:pPr>
              <a:spcBef>
                <a:spcPts val="2925"/>
              </a:spcBef>
              <a:defRPr/>
            </a:pPr>
            <a:r>
              <a:rPr lang="en-US" sz="4800" dirty="0">
                <a:solidFill>
                  <a:schemeClr val="tx1"/>
                </a:solidFill>
                <a:effectLst>
                  <a:outerShdw blurRad="38100" dist="38100" dir="2700000" algn="tl">
                    <a:srgbClr val="C0C0C0"/>
                  </a:outerShdw>
                </a:effectLst>
                <a:latin typeface="Arial Italic" charset="0"/>
                <a:sym typeface="Arial Italic" charset="0"/>
              </a:rPr>
              <a:t/>
            </a:r>
            <a:br>
              <a:rPr lang="en-US" sz="4800" dirty="0">
                <a:solidFill>
                  <a:schemeClr val="tx1"/>
                </a:solidFill>
                <a:effectLst>
                  <a:outerShdw blurRad="38100" dist="38100" dir="2700000" algn="tl">
                    <a:srgbClr val="C0C0C0"/>
                  </a:outerShdw>
                </a:effectLst>
                <a:latin typeface="Arial Italic" charset="0"/>
                <a:sym typeface="Arial Italic" charset="0"/>
              </a:rPr>
            </a:br>
            <a:r>
              <a:rPr lang="en-US" sz="4400" dirty="0">
                <a:solidFill>
                  <a:schemeClr val="tx1"/>
                </a:solidFill>
                <a:effectLst>
                  <a:outerShdw blurRad="38100" dist="38100" dir="2700000" algn="tl">
                    <a:srgbClr val="C0C0C0"/>
                  </a:outerShdw>
                </a:effectLst>
                <a:latin typeface="Arial" charset="0"/>
                <a:cs typeface="Arial" charset="0"/>
                <a:sym typeface="Arial" charset="0"/>
              </a:rPr>
              <a:t>John White (NFS)</a:t>
            </a:r>
            <a:br>
              <a:rPr lang="en-US" sz="4400" dirty="0">
                <a:solidFill>
                  <a:schemeClr val="tx1"/>
                </a:solidFill>
                <a:effectLst>
                  <a:outerShdw blurRad="38100" dist="38100" dir="2700000" algn="tl">
                    <a:srgbClr val="C0C0C0"/>
                  </a:outerShdw>
                </a:effectLst>
                <a:latin typeface="Arial" charset="0"/>
                <a:cs typeface="Arial" charset="0"/>
                <a:sym typeface="Arial" charset="0"/>
              </a:rPr>
            </a:br>
            <a:r>
              <a:rPr lang="en-US" sz="4400" dirty="0">
                <a:solidFill>
                  <a:schemeClr val="tx1"/>
                </a:solidFill>
                <a:effectLst>
                  <a:outerShdw blurRad="38100" dist="38100" dir="2700000" algn="tl">
                    <a:srgbClr val="C0C0C0"/>
                  </a:outerShdw>
                </a:effectLst>
                <a:latin typeface="Arial" charset="0"/>
                <a:cs typeface="Arial" charset="0"/>
                <a:sym typeface="Arial" charset="0"/>
              </a:rPr>
              <a:t>Colin </a:t>
            </a:r>
            <a:r>
              <a:rPr lang="en-US" sz="4400" dirty="0" err="1">
                <a:solidFill>
                  <a:schemeClr val="tx1"/>
                </a:solidFill>
                <a:effectLst>
                  <a:outerShdw blurRad="38100" dist="38100" dir="2700000" algn="tl">
                    <a:srgbClr val="C0C0C0"/>
                  </a:outerShdw>
                </a:effectLst>
                <a:latin typeface="Arial" charset="0"/>
                <a:cs typeface="Arial" charset="0"/>
                <a:sym typeface="Arial" charset="0"/>
              </a:rPr>
              <a:t>Barré-Brisebois</a:t>
            </a:r>
            <a:r>
              <a:rPr lang="en-US" sz="4400" dirty="0">
                <a:solidFill>
                  <a:schemeClr val="tx1"/>
                </a:solidFill>
                <a:effectLst>
                  <a:outerShdw blurRad="38100" dist="38100" dir="2700000" algn="tl">
                    <a:srgbClr val="C0C0C0"/>
                  </a:outerShdw>
                </a:effectLst>
                <a:latin typeface="Arial" charset="0"/>
                <a:cs typeface="Arial" charset="0"/>
                <a:sym typeface="Arial" charset="0"/>
              </a:rPr>
              <a:t> (BF3)</a:t>
            </a:r>
          </a:p>
        </p:txBody>
      </p:sp>
      <p:pic>
        <p:nvPicPr>
          <p:cNvPr id="10247" name="Picture 6"/>
          <p:cNvPicPr>
            <a:picLocks noChangeAspect="1" noChangeArrowheads="1"/>
          </p:cNvPicPr>
          <p:nvPr/>
        </p:nvPicPr>
        <p:blipFill>
          <a:blip r:embed="rId5" cstate="print"/>
          <a:srcRect/>
          <a:stretch>
            <a:fillRect/>
          </a:stretch>
        </p:blipFill>
        <p:spPr bwMode="auto">
          <a:xfrm>
            <a:off x="11010900" y="7985125"/>
            <a:ext cx="3108325" cy="819150"/>
          </a:xfrm>
          <a:prstGeom prst="rect">
            <a:avLst/>
          </a:prstGeom>
          <a:noFill/>
          <a:ln w="12700" cap="rnd">
            <a:noFill/>
            <a:round/>
            <a:headEnd/>
            <a:tailEnd/>
          </a:ln>
        </p:spPr>
      </p:pic>
      <p:pic>
        <p:nvPicPr>
          <p:cNvPr id="10248" name="Picture 7"/>
          <p:cNvPicPr>
            <a:picLocks noChangeAspect="1" noChangeArrowheads="1"/>
          </p:cNvPicPr>
          <p:nvPr/>
        </p:nvPicPr>
        <p:blipFill>
          <a:blip r:embed="rId6" cstate="print"/>
          <a:srcRect/>
          <a:stretch>
            <a:fillRect/>
          </a:stretch>
        </p:blipFill>
        <p:spPr bwMode="auto">
          <a:xfrm>
            <a:off x="14538325" y="7573963"/>
            <a:ext cx="1401763" cy="1400175"/>
          </a:xfrm>
          <a:prstGeom prst="rect">
            <a:avLst/>
          </a:prstGeom>
          <a:noFill/>
          <a:ln w="12700" cap="rnd">
            <a:noFill/>
            <a:round/>
            <a:headEnd/>
            <a:tailEnd/>
          </a:ln>
        </p:spPr>
      </p:pic>
      <p:sp>
        <p:nvSpPr>
          <p:cNvPr id="9" name="Rectangle 4"/>
          <p:cNvSpPr>
            <a:spLocks/>
          </p:cNvSpPr>
          <p:nvPr/>
        </p:nvSpPr>
        <p:spPr bwMode="auto">
          <a:xfrm>
            <a:off x="2184400" y="72771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06613" y="1600201"/>
            <a:ext cx="12035243" cy="6772274"/>
          </a:xfrm>
          <a:prstGeom prst="rect">
            <a:avLst/>
          </a:prstGeom>
          <a:noFill/>
          <a:ln w="9525">
            <a:noFill/>
            <a:miter lim="800000"/>
            <a:headEnd/>
            <a:tailEnd/>
          </a:ln>
        </p:spPr>
      </p:pic>
      <p:grpSp>
        <p:nvGrpSpPr>
          <p:cNvPr id="28674" name="Group 3"/>
          <p:cNvGrpSpPr>
            <a:grpSpLocks/>
          </p:cNvGrpSpPr>
          <p:nvPr/>
        </p:nvGrpSpPr>
        <p:grpSpPr bwMode="auto">
          <a:xfrm>
            <a:off x="0" y="0"/>
            <a:ext cx="16256000" cy="1435100"/>
            <a:chOff x="0" y="0"/>
            <a:chExt cx="10240" cy="904"/>
          </a:xfrm>
        </p:grpSpPr>
        <p:pic>
          <p:nvPicPr>
            <p:cNvPr id="28679"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28680"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4710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Hexagonal Bokeh</a:t>
            </a:r>
          </a:p>
        </p:txBody>
      </p:sp>
      <p:pic>
        <p:nvPicPr>
          <p:cNvPr id="28677"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106613" y="1600201"/>
            <a:ext cx="12042775" cy="6776512"/>
          </a:xfrm>
          <a:prstGeom prst="rect">
            <a:avLst/>
          </a:prstGeom>
          <a:noFill/>
          <a:ln w="9525">
            <a:noFill/>
            <a:miter lim="800000"/>
            <a:headEnd/>
            <a:tailEnd/>
          </a:ln>
        </p:spPr>
      </p:pic>
      <p:grpSp>
        <p:nvGrpSpPr>
          <p:cNvPr id="29698" name="Group 3"/>
          <p:cNvGrpSpPr>
            <a:grpSpLocks/>
          </p:cNvGrpSpPr>
          <p:nvPr/>
        </p:nvGrpSpPr>
        <p:grpSpPr bwMode="auto">
          <a:xfrm>
            <a:off x="0" y="0"/>
            <a:ext cx="16256000" cy="1435100"/>
            <a:chOff x="0" y="0"/>
            <a:chExt cx="10240" cy="904"/>
          </a:xfrm>
        </p:grpSpPr>
        <p:pic>
          <p:nvPicPr>
            <p:cNvPr id="29703"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29704"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4813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Hexagonal Bokeh</a:t>
            </a:r>
          </a:p>
        </p:txBody>
      </p:sp>
      <p:pic>
        <p:nvPicPr>
          <p:cNvPr id="29701"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106613" y="1600201"/>
            <a:ext cx="12042775" cy="6776512"/>
          </a:xfrm>
          <a:prstGeom prst="rect">
            <a:avLst/>
          </a:prstGeom>
          <a:noFill/>
          <a:ln w="9525">
            <a:noFill/>
            <a:miter lim="800000"/>
            <a:headEnd/>
            <a:tailEnd/>
          </a:ln>
        </p:spPr>
      </p:pic>
      <p:grpSp>
        <p:nvGrpSpPr>
          <p:cNvPr id="30722" name="Group 3"/>
          <p:cNvGrpSpPr>
            <a:grpSpLocks/>
          </p:cNvGrpSpPr>
          <p:nvPr/>
        </p:nvGrpSpPr>
        <p:grpSpPr bwMode="auto">
          <a:xfrm>
            <a:off x="0" y="0"/>
            <a:ext cx="16256000" cy="1435100"/>
            <a:chOff x="0" y="0"/>
            <a:chExt cx="10240" cy="904"/>
          </a:xfrm>
        </p:grpSpPr>
        <p:pic>
          <p:nvPicPr>
            <p:cNvPr id="30727"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30728"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4915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Hexagonal Bokeh</a:t>
            </a:r>
          </a:p>
        </p:txBody>
      </p:sp>
      <p:pic>
        <p:nvPicPr>
          <p:cNvPr id="30725"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16256000" cy="1435100"/>
            <a:chOff x="0" y="0"/>
            <a:chExt cx="10240" cy="904"/>
          </a:xfrm>
        </p:grpSpPr>
        <p:pic>
          <p:nvPicPr>
            <p:cNvPr id="3072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072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4915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Hexagonal Bokeh</a:t>
            </a:r>
          </a:p>
        </p:txBody>
      </p:sp>
      <p:pic>
        <p:nvPicPr>
          <p:cNvPr id="30725"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9" name="Picture 8" descr="hexdof.JPG"/>
          <p:cNvPicPr>
            <a:picLocks noChangeAspect="1"/>
          </p:cNvPicPr>
          <p:nvPr/>
        </p:nvPicPr>
        <p:blipFill>
          <a:blip r:embed="rId6" cstate="print"/>
          <a:stretch>
            <a:fillRect/>
          </a:stretch>
        </p:blipFill>
        <p:spPr>
          <a:xfrm>
            <a:off x="2107000" y="1600200"/>
            <a:ext cx="12042000" cy="6773625"/>
          </a:xfrm>
          <a:prstGeom prst="rect">
            <a:avLst/>
          </a:prstGeom>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
          <p:cNvGrpSpPr>
            <a:grpSpLocks/>
          </p:cNvGrpSpPr>
          <p:nvPr/>
        </p:nvGrpSpPr>
        <p:grpSpPr bwMode="auto">
          <a:xfrm>
            <a:off x="0" y="0"/>
            <a:ext cx="16256000" cy="1435100"/>
            <a:chOff x="0" y="0"/>
            <a:chExt cx="10240" cy="904"/>
          </a:xfrm>
        </p:grpSpPr>
        <p:pic>
          <p:nvPicPr>
            <p:cNvPr id="3175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175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018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Hexagonal </a:t>
            </a:r>
            <a:r>
              <a:rPr lang="en-US" sz="5200" dirty="0" err="1" smtClean="0">
                <a:solidFill>
                  <a:srgbClr val="532903"/>
                </a:solidFill>
                <a:effectLst>
                  <a:outerShdw blurRad="38100" dist="38100" dir="2700000" algn="tl">
                    <a:srgbClr val="C0C0C0"/>
                  </a:outerShdw>
                </a:effectLst>
                <a:latin typeface="Arial Bold" charset="0"/>
                <a:cs typeface="Arial Bold" charset="0"/>
                <a:sym typeface="Arial Bold" charset="0"/>
              </a:rPr>
              <a:t>vs</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Gaussian</a:t>
            </a:r>
          </a:p>
        </p:txBody>
      </p:sp>
      <p:sp>
        <p:nvSpPr>
          <p:cNvPr id="5018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Gaussian</a:t>
            </a:r>
            <a:endParaRPr lang="en-US" dirty="0" smtClean="0"/>
          </a:p>
          <a:p>
            <a:pPr lvl="1" eaLnBrk="1" hangingPunct="1">
              <a:spcBef>
                <a:spcPts val="400"/>
              </a:spcBef>
              <a:buFont typeface="Wingdings" charset="2"/>
              <a:buChar char="§"/>
              <a:defRPr/>
            </a:pPr>
            <a:r>
              <a:rPr lang="en-US" sz="3400" dirty="0" smtClean="0">
                <a:effectLst/>
              </a:rPr>
              <a:t>2 Passes with a total of 2 blurs</a:t>
            </a:r>
            <a:endParaRPr lang="en-US" dirty="0" smtClean="0"/>
          </a:p>
          <a:p>
            <a:pPr marL="247650" indent="-247650" eaLnBrk="1" hangingPunct="1">
              <a:spcBef>
                <a:spcPts val="400"/>
              </a:spcBef>
              <a:buFont typeface="Wingdings" charset="2"/>
              <a:buChar char="§"/>
              <a:defRPr/>
            </a:pPr>
            <a:r>
              <a:rPr lang="en-US" sz="4400" dirty="0" smtClean="0">
                <a:effectLst/>
              </a:rPr>
              <a:t>Hexagonal </a:t>
            </a:r>
            <a:endParaRPr lang="en-US" dirty="0" smtClean="0"/>
          </a:p>
          <a:p>
            <a:pPr lvl="1" eaLnBrk="1" hangingPunct="1">
              <a:spcBef>
                <a:spcPts val="400"/>
              </a:spcBef>
              <a:buFont typeface="Wingdings" charset="2"/>
              <a:buChar char="§"/>
              <a:defRPr/>
            </a:pPr>
            <a:r>
              <a:rPr lang="en-US" sz="3400" dirty="0" smtClean="0">
                <a:effectLst/>
              </a:rPr>
              <a:t>2 Passes (3 resolves) with a total of 4 blurs</a:t>
            </a:r>
            <a:endParaRPr lang="en-US" dirty="0" smtClean="0"/>
          </a:p>
          <a:p>
            <a:pPr lvl="1" eaLnBrk="1" hangingPunct="1">
              <a:spcBef>
                <a:spcPts val="400"/>
              </a:spcBef>
              <a:buFont typeface="Wingdings" charset="2"/>
              <a:buChar char="§"/>
              <a:defRPr/>
            </a:pPr>
            <a:r>
              <a:rPr lang="en-US" sz="3400" dirty="0" smtClean="0">
                <a:effectLst/>
              </a:rPr>
              <a:t>BUT each blur only needs half the taps therefore same #taps</a:t>
            </a:r>
            <a:endParaRPr lang="en-US" dirty="0" smtClean="0"/>
          </a:p>
          <a:p>
            <a:pPr lvl="1" eaLnBrk="1" hangingPunct="1">
              <a:spcBef>
                <a:spcPts val="400"/>
              </a:spcBef>
              <a:buFont typeface="Wingdings" charset="2"/>
              <a:buChar char="§"/>
              <a:defRPr/>
            </a:pPr>
            <a:r>
              <a:rPr lang="en-US" sz="3400" dirty="0" smtClean="0">
                <a:effectLst/>
              </a:rPr>
              <a:t>BUT each tap contributes equally unlike Gaussian so need less taps for a given aesthetic filter kernel width!</a:t>
            </a:r>
            <a:endParaRPr lang="en-US" dirty="0" smtClean="0"/>
          </a:p>
          <a:p>
            <a:pPr lvl="1" eaLnBrk="1" hangingPunct="1">
              <a:spcBef>
                <a:spcPts val="400"/>
              </a:spcBef>
              <a:buFont typeface="Wingdings" charset="2"/>
              <a:buChar char="§"/>
              <a:defRPr/>
            </a:pPr>
            <a:r>
              <a:rPr lang="en-US" sz="3400" dirty="0" smtClean="0">
                <a:effectLst/>
              </a:rPr>
              <a:t>PLUS We can improve further</a:t>
            </a:r>
          </a:p>
        </p:txBody>
      </p:sp>
      <p:pic>
        <p:nvPicPr>
          <p:cNvPr id="31750"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
          <p:cNvGrpSpPr>
            <a:grpSpLocks/>
          </p:cNvGrpSpPr>
          <p:nvPr/>
        </p:nvGrpSpPr>
        <p:grpSpPr bwMode="auto">
          <a:xfrm>
            <a:off x="0" y="0"/>
            <a:ext cx="16256000" cy="1435100"/>
            <a:chOff x="0" y="0"/>
            <a:chExt cx="10240" cy="904"/>
          </a:xfrm>
        </p:grpSpPr>
        <p:pic>
          <p:nvPicPr>
            <p:cNvPr id="3277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277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222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Iterative Refinement</a:t>
            </a:r>
          </a:p>
        </p:txBody>
      </p:sp>
      <p:sp>
        <p:nvSpPr>
          <p:cNvPr id="52230"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Because we have equal weighted blurs can use iterative refinement on the blurring [Sousa08]</a:t>
            </a:r>
            <a:endParaRPr lang="en-US" dirty="0" smtClean="0"/>
          </a:p>
          <a:p>
            <a:pPr marL="247650" indent="-247650" eaLnBrk="1" hangingPunct="1">
              <a:spcBef>
                <a:spcPts val="400"/>
              </a:spcBef>
              <a:buFont typeface="Wingdings" charset="2"/>
              <a:buChar char="§"/>
              <a:defRPr/>
            </a:pPr>
            <a:r>
              <a:rPr lang="en-US" sz="4400" dirty="0" smtClean="0">
                <a:effectLst/>
              </a:rPr>
              <a:t>Multiple passes fill in the under-sampling</a:t>
            </a:r>
            <a:endParaRPr lang="en-US" dirty="0" smtClean="0"/>
          </a:p>
          <a:p>
            <a:pPr marL="247650" indent="-247650" eaLnBrk="1" hangingPunct="1">
              <a:spcBef>
                <a:spcPts val="400"/>
              </a:spcBef>
              <a:buFont typeface="Wingdings" charset="2"/>
              <a:buChar char="§"/>
              <a:defRPr/>
            </a:pPr>
            <a:r>
              <a:rPr lang="en-US" sz="4400" dirty="0" smtClean="0">
                <a:effectLst/>
              </a:rPr>
              <a:t>Dual iteration blur needs a total of 5 passes with a total of 8 half blurs.</a:t>
            </a:r>
          </a:p>
        </p:txBody>
      </p:sp>
      <p:pic>
        <p:nvPicPr>
          <p:cNvPr id="3277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a:blip r:embed="rId3" cstate="print"/>
          <a:srcRect/>
          <a:stretch>
            <a:fillRect/>
          </a:stretch>
        </p:blipFill>
        <p:spPr bwMode="auto">
          <a:xfrm>
            <a:off x="508000" y="3784601"/>
            <a:ext cx="2539999" cy="1429267"/>
          </a:xfrm>
          <a:prstGeom prst="rect">
            <a:avLst/>
          </a:prstGeom>
          <a:noFill/>
          <a:ln w="9525">
            <a:noFill/>
            <a:miter lim="800000"/>
            <a:headEnd/>
            <a:tailEnd/>
          </a:ln>
        </p:spPr>
      </p:pic>
      <p:grpSp>
        <p:nvGrpSpPr>
          <p:cNvPr id="33794" name="Group 3"/>
          <p:cNvGrpSpPr>
            <a:grpSpLocks/>
          </p:cNvGrpSpPr>
          <p:nvPr/>
        </p:nvGrpSpPr>
        <p:grpSpPr bwMode="auto">
          <a:xfrm>
            <a:off x="0" y="0"/>
            <a:ext cx="16256000" cy="1435100"/>
            <a:chOff x="0" y="0"/>
            <a:chExt cx="10240" cy="904"/>
          </a:xfrm>
        </p:grpSpPr>
        <p:pic>
          <p:nvPicPr>
            <p:cNvPr id="33839" name="Picture 1"/>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33840" name="Picture 2"/>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5325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Iterative Refinement</a:t>
            </a:r>
          </a:p>
        </p:txBody>
      </p:sp>
      <p:pic>
        <p:nvPicPr>
          <p:cNvPr id="33797"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3255" name="Line 7"/>
          <p:cNvSpPr>
            <a:spLocks noChangeShapeType="1"/>
          </p:cNvSpPr>
          <p:nvPr/>
        </p:nvSpPr>
        <p:spPr bwMode="auto">
          <a:xfrm flipH="1">
            <a:off x="4406900" y="6159500"/>
            <a:ext cx="1181100" cy="850900"/>
          </a:xfrm>
          <a:prstGeom prst="line">
            <a:avLst/>
          </a:prstGeom>
          <a:noFill/>
          <a:ln w="25400" cap="flat">
            <a:solidFill>
              <a:srgbClr val="78BD57"/>
            </a:solidFill>
            <a:prstDash val="dash"/>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56" name="Rectangle 8"/>
          <p:cNvSpPr>
            <a:spLocks/>
          </p:cNvSpPr>
          <p:nvPr/>
        </p:nvSpPr>
        <p:spPr bwMode="auto">
          <a:xfrm>
            <a:off x="4229100" y="1752600"/>
            <a:ext cx="15494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57" name="Rectangle 9"/>
          <p:cNvSpPr>
            <a:spLocks/>
          </p:cNvSpPr>
          <p:nvPr/>
        </p:nvSpPr>
        <p:spPr bwMode="auto">
          <a:xfrm>
            <a:off x="12534900" y="1752600"/>
            <a:ext cx="29083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58" name="AutoShape 10"/>
          <p:cNvSpPr>
            <a:spLocks/>
          </p:cNvSpPr>
          <p:nvPr/>
        </p:nvSpPr>
        <p:spPr bwMode="auto">
          <a:xfrm rot="-1620000">
            <a:off x="3314700" y="3073400"/>
            <a:ext cx="925513" cy="673100"/>
          </a:xfrm>
          <a:prstGeom prst="rightArrow">
            <a:avLst>
              <a:gd name="adj1" fmla="val 50000"/>
              <a:gd name="adj2" fmla="val 22656"/>
            </a:avLst>
          </a:prstGeom>
          <a:gradFill rotWithShape="0">
            <a:gsLst>
              <a:gs pos="0">
                <a:srgbClr val="D4FFBF"/>
              </a:gs>
              <a:gs pos="100000">
                <a:srgbClr val="72CC47"/>
              </a:gs>
            </a:gsLst>
            <a:lin ang="378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59" name="AutoShape 11"/>
          <p:cNvSpPr>
            <a:spLocks/>
          </p:cNvSpPr>
          <p:nvPr/>
        </p:nvSpPr>
        <p:spPr bwMode="auto">
          <a:xfrm rot="2279999">
            <a:off x="3328988" y="5335588"/>
            <a:ext cx="858837" cy="673100"/>
          </a:xfrm>
          <a:prstGeom prst="rightArrow">
            <a:avLst>
              <a:gd name="adj1" fmla="val 50000"/>
              <a:gd name="adj2" fmla="val 22618"/>
            </a:avLst>
          </a:prstGeom>
          <a:gradFill rotWithShape="0">
            <a:gsLst>
              <a:gs pos="0">
                <a:srgbClr val="72CC47"/>
              </a:gs>
              <a:gs pos="100000">
                <a:srgbClr val="D4FFBF"/>
              </a:gs>
            </a:gsLst>
            <a:lin ang="1848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33803" name="Rectangle 12"/>
          <p:cNvSpPr>
            <a:spLocks/>
          </p:cNvSpPr>
          <p:nvPr/>
        </p:nvSpPr>
        <p:spPr bwMode="auto">
          <a:xfrm>
            <a:off x="14058900" y="41275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a:t>
            </a:r>
          </a:p>
        </p:txBody>
      </p:sp>
      <p:sp>
        <p:nvSpPr>
          <p:cNvPr id="33804" name="Rectangle 13"/>
          <p:cNvSpPr>
            <a:spLocks/>
          </p:cNvSpPr>
          <p:nvPr/>
        </p:nvSpPr>
        <p:spPr bwMode="auto">
          <a:xfrm>
            <a:off x="12534900" y="1752600"/>
            <a:ext cx="17272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5</a:t>
            </a:r>
          </a:p>
        </p:txBody>
      </p:sp>
      <p:sp>
        <p:nvSpPr>
          <p:cNvPr id="53262" name="Line 14"/>
          <p:cNvSpPr>
            <a:spLocks noChangeShapeType="1"/>
          </p:cNvSpPr>
          <p:nvPr/>
        </p:nvSpPr>
        <p:spPr bwMode="auto">
          <a:xfrm rot="10800000" flipH="1">
            <a:off x="5080000" y="2425700"/>
            <a:ext cx="3175" cy="1524000"/>
          </a:xfrm>
          <a:prstGeom prst="line">
            <a:avLst/>
          </a:prstGeom>
          <a:noFill/>
          <a:ln w="25400" cap="flat">
            <a:solidFill>
              <a:srgbClr val="78BD57"/>
            </a:solidFill>
            <a:prstDash val="dash"/>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3806" name="Rectangle 15"/>
          <p:cNvSpPr>
            <a:spLocks/>
          </p:cNvSpPr>
          <p:nvPr/>
        </p:nvSpPr>
        <p:spPr bwMode="auto">
          <a:xfrm>
            <a:off x="4229100" y="1752600"/>
            <a:ext cx="1549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1</a:t>
            </a:r>
          </a:p>
        </p:txBody>
      </p:sp>
      <p:sp>
        <p:nvSpPr>
          <p:cNvPr id="53264" name="Line 16"/>
          <p:cNvSpPr>
            <a:spLocks noChangeShapeType="1"/>
          </p:cNvSpPr>
          <p:nvPr/>
        </p:nvSpPr>
        <p:spPr bwMode="auto">
          <a:xfrm>
            <a:off x="14732000" y="19177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65" name="Line 17"/>
          <p:cNvSpPr>
            <a:spLocks noChangeShapeType="1"/>
          </p:cNvSpPr>
          <p:nvPr/>
        </p:nvSpPr>
        <p:spPr bwMode="auto">
          <a:xfrm flipH="1">
            <a:off x="13550900" y="1917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66" name="Line 18"/>
          <p:cNvSpPr>
            <a:spLocks noChangeShapeType="1"/>
          </p:cNvSpPr>
          <p:nvPr/>
        </p:nvSpPr>
        <p:spPr bwMode="auto">
          <a:xfrm>
            <a:off x="13550900" y="27686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67" name="Line 19"/>
          <p:cNvSpPr>
            <a:spLocks noChangeShapeType="1"/>
          </p:cNvSpPr>
          <p:nvPr/>
        </p:nvSpPr>
        <p:spPr bwMode="auto">
          <a:xfrm flipH="1">
            <a:off x="13550900" y="3441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68" name="Line 20"/>
          <p:cNvSpPr>
            <a:spLocks noChangeShapeType="1"/>
          </p:cNvSpPr>
          <p:nvPr/>
        </p:nvSpPr>
        <p:spPr bwMode="auto">
          <a:xfrm flipH="1">
            <a:off x="13550900" y="34417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69" name="Line 21"/>
          <p:cNvSpPr>
            <a:spLocks noChangeShapeType="1"/>
          </p:cNvSpPr>
          <p:nvPr/>
        </p:nvSpPr>
        <p:spPr bwMode="auto">
          <a:xfrm flipH="1">
            <a:off x="14058900" y="73406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0" name="Line 22"/>
          <p:cNvSpPr>
            <a:spLocks noChangeShapeType="1"/>
          </p:cNvSpPr>
          <p:nvPr/>
        </p:nvSpPr>
        <p:spPr bwMode="auto">
          <a:xfrm>
            <a:off x="14058900" y="6489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1" name="Line 23"/>
          <p:cNvSpPr>
            <a:spLocks noChangeShapeType="1"/>
          </p:cNvSpPr>
          <p:nvPr/>
        </p:nvSpPr>
        <p:spPr bwMode="auto">
          <a:xfrm flipH="1">
            <a:off x="12865100" y="6489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2" name="Line 24"/>
          <p:cNvSpPr>
            <a:spLocks noChangeShapeType="1"/>
          </p:cNvSpPr>
          <p:nvPr/>
        </p:nvSpPr>
        <p:spPr bwMode="auto">
          <a:xfrm>
            <a:off x="12865100" y="73406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3" name="Line 25"/>
          <p:cNvSpPr>
            <a:spLocks noChangeShapeType="1"/>
          </p:cNvSpPr>
          <p:nvPr/>
        </p:nvSpPr>
        <p:spPr bwMode="auto">
          <a:xfrm>
            <a:off x="14058900" y="6489700"/>
            <a:ext cx="1181100" cy="850900"/>
          </a:xfrm>
          <a:prstGeom prst="line">
            <a:avLst/>
          </a:prstGeom>
          <a:noFill/>
          <a:ln w="25400" cap="flat">
            <a:solidFill>
              <a:srgbClr val="C1272D"/>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74" name="Line 26"/>
          <p:cNvSpPr>
            <a:spLocks noChangeShapeType="1"/>
          </p:cNvSpPr>
          <p:nvPr/>
        </p:nvSpPr>
        <p:spPr bwMode="auto">
          <a:xfrm>
            <a:off x="14058900" y="49657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5" name="Line 27"/>
          <p:cNvSpPr>
            <a:spLocks noChangeShapeType="1"/>
          </p:cNvSpPr>
          <p:nvPr/>
        </p:nvSpPr>
        <p:spPr bwMode="auto">
          <a:xfrm>
            <a:off x="14058900" y="4965700"/>
            <a:ext cx="1181100" cy="8509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6" name="Line 28"/>
          <p:cNvSpPr>
            <a:spLocks noChangeShapeType="1"/>
          </p:cNvSpPr>
          <p:nvPr/>
        </p:nvSpPr>
        <p:spPr bwMode="auto">
          <a:xfrm>
            <a:off x="15240000" y="5816600"/>
            <a:ext cx="0" cy="1524000"/>
          </a:xfrm>
          <a:prstGeom prst="line">
            <a:avLst/>
          </a:prstGeom>
          <a:noFill/>
          <a:ln w="25400" cap="flat">
            <a:solidFill>
              <a:srgbClr val="532903"/>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3278" name="Line 30"/>
          <p:cNvSpPr>
            <a:spLocks noChangeShapeType="1"/>
          </p:cNvSpPr>
          <p:nvPr/>
        </p:nvSpPr>
        <p:spPr bwMode="auto">
          <a:xfrm flipH="1">
            <a:off x="6769100" y="6159500"/>
            <a:ext cx="1181100" cy="8509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79" name="Rectangle 31"/>
          <p:cNvSpPr>
            <a:spLocks/>
          </p:cNvSpPr>
          <p:nvPr/>
        </p:nvSpPr>
        <p:spPr bwMode="auto">
          <a:xfrm>
            <a:off x="6769100" y="1752600"/>
            <a:ext cx="1384300" cy="6438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80" name="AutoShape 32"/>
          <p:cNvSpPr>
            <a:spLocks/>
          </p:cNvSpPr>
          <p:nvPr/>
        </p:nvSpPr>
        <p:spPr bwMode="auto">
          <a:xfrm rot="5400000">
            <a:off x="7188200" y="4216400"/>
            <a:ext cx="850900" cy="673100"/>
          </a:xfrm>
          <a:prstGeom prst="rightArrow">
            <a:avLst>
              <a:gd name="adj1" fmla="val 50000"/>
              <a:gd name="adj2" fmla="val 22644"/>
            </a:avLst>
          </a:prstGeom>
          <a:gradFill rotWithShape="0">
            <a:gsLst>
              <a:gs pos="0">
                <a:srgbClr val="72CC47"/>
              </a:gs>
              <a:gs pos="100000">
                <a:srgbClr val="D4FFBF"/>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81" name="Line 33"/>
          <p:cNvSpPr>
            <a:spLocks noChangeShapeType="1"/>
          </p:cNvSpPr>
          <p:nvPr/>
        </p:nvSpPr>
        <p:spPr bwMode="auto">
          <a:xfrm rot="10800000" flipH="1">
            <a:off x="7620000" y="2425700"/>
            <a:ext cx="3175" cy="1524000"/>
          </a:xfrm>
          <a:prstGeom prst="line">
            <a:avLst/>
          </a:prstGeom>
          <a:noFill/>
          <a:ln w="25400" cap="flat">
            <a:solidFill>
              <a:srgbClr val="78BD57"/>
            </a:solidFill>
            <a:prstDash val="solid"/>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33825" name="Rectangle 34"/>
          <p:cNvSpPr>
            <a:spLocks/>
          </p:cNvSpPr>
          <p:nvPr/>
        </p:nvSpPr>
        <p:spPr bwMode="auto">
          <a:xfrm>
            <a:off x="7277100" y="5143500"/>
            <a:ext cx="711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a:t>
            </a:r>
          </a:p>
        </p:txBody>
      </p:sp>
      <p:sp>
        <p:nvSpPr>
          <p:cNvPr id="33826" name="Rectangle 35"/>
          <p:cNvSpPr>
            <a:spLocks/>
          </p:cNvSpPr>
          <p:nvPr/>
        </p:nvSpPr>
        <p:spPr bwMode="auto">
          <a:xfrm>
            <a:off x="6769100" y="1752600"/>
            <a:ext cx="1549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2</a:t>
            </a:r>
          </a:p>
        </p:txBody>
      </p:sp>
      <p:sp>
        <p:nvSpPr>
          <p:cNvPr id="53284" name="AutoShape 36"/>
          <p:cNvSpPr>
            <a:spLocks/>
          </p:cNvSpPr>
          <p:nvPr/>
        </p:nvSpPr>
        <p:spPr bwMode="auto">
          <a:xfrm>
            <a:off x="5930900" y="26035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85" name="Rectangle 37"/>
          <p:cNvSpPr>
            <a:spLocks/>
          </p:cNvSpPr>
          <p:nvPr/>
        </p:nvSpPr>
        <p:spPr bwMode="auto">
          <a:xfrm>
            <a:off x="9486900" y="1752600"/>
            <a:ext cx="2057400" cy="2374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33829" name="Rectangle 38"/>
          <p:cNvSpPr>
            <a:spLocks/>
          </p:cNvSpPr>
          <p:nvPr/>
        </p:nvSpPr>
        <p:spPr bwMode="auto">
          <a:xfrm>
            <a:off x="9486900" y="17526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3</a:t>
            </a:r>
          </a:p>
        </p:txBody>
      </p:sp>
      <p:sp>
        <p:nvSpPr>
          <p:cNvPr id="53287" name="Line 39"/>
          <p:cNvSpPr>
            <a:spLocks noChangeShapeType="1"/>
          </p:cNvSpPr>
          <p:nvPr/>
        </p:nvSpPr>
        <p:spPr bwMode="auto">
          <a:xfrm flipH="1">
            <a:off x="9652000" y="2603500"/>
            <a:ext cx="1181100" cy="850900"/>
          </a:xfrm>
          <a:prstGeom prst="line">
            <a:avLst/>
          </a:prstGeom>
          <a:noFill/>
          <a:ln w="25400" cap="flat">
            <a:solidFill>
              <a:srgbClr val="C1272D"/>
            </a:solidFill>
            <a:prstDash val="dash"/>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88" name="Rectangle 40"/>
          <p:cNvSpPr>
            <a:spLocks/>
          </p:cNvSpPr>
          <p:nvPr/>
        </p:nvSpPr>
        <p:spPr bwMode="auto">
          <a:xfrm>
            <a:off x="9486900" y="5308600"/>
            <a:ext cx="2057400" cy="2374900"/>
          </a:xfrm>
          <a:prstGeom prst="rect">
            <a:avLst/>
          </a:prstGeom>
          <a:noFill/>
          <a:ln w="9525" cap="flat">
            <a:solidFill>
              <a:srgbClr val="052A4F"/>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33832" name="Rectangle 41"/>
          <p:cNvSpPr>
            <a:spLocks/>
          </p:cNvSpPr>
          <p:nvPr/>
        </p:nvSpPr>
        <p:spPr bwMode="auto">
          <a:xfrm>
            <a:off x="9486900" y="5308600"/>
            <a:ext cx="20574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Pass 4</a:t>
            </a:r>
          </a:p>
        </p:txBody>
      </p:sp>
      <p:sp>
        <p:nvSpPr>
          <p:cNvPr id="53290" name="Line 42"/>
          <p:cNvSpPr>
            <a:spLocks noChangeShapeType="1"/>
          </p:cNvSpPr>
          <p:nvPr/>
        </p:nvSpPr>
        <p:spPr bwMode="auto">
          <a:xfrm>
            <a:off x="9994900" y="6324600"/>
            <a:ext cx="1181100" cy="850900"/>
          </a:xfrm>
          <a:prstGeom prst="line">
            <a:avLst/>
          </a:prstGeom>
          <a:noFill/>
          <a:ln w="25400" cap="flat">
            <a:solidFill>
              <a:srgbClr val="C1272D"/>
            </a:solidFill>
            <a:prstDash val="dash"/>
            <a:round/>
            <a:headEnd type="none" w="med" len="med"/>
            <a:tailEnd type="arrow" w="sm" len="sm"/>
          </a:ln>
          <a:effectLst>
            <a:outerShdw dist="19999" dir="5400000" algn="ctr" rotWithShape="0">
              <a:srgbClr val="000000">
                <a:alpha val="37999"/>
              </a:srgbClr>
            </a:outerShdw>
          </a:effectLst>
        </p:spPr>
        <p:txBody>
          <a:bodyPr lIns="0" tIns="0" rIns="0" bIns="0"/>
          <a:lstStyle/>
          <a:p>
            <a:pPr>
              <a:defRPr/>
            </a:pPr>
            <a:endParaRPr lang="en-US"/>
          </a:p>
        </p:txBody>
      </p:sp>
      <p:sp>
        <p:nvSpPr>
          <p:cNvPr id="53291" name="AutoShape 43"/>
          <p:cNvSpPr>
            <a:spLocks/>
          </p:cNvSpPr>
          <p:nvPr/>
        </p:nvSpPr>
        <p:spPr bwMode="auto">
          <a:xfrm>
            <a:off x="5930900" y="63246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92" name="AutoShape 44"/>
          <p:cNvSpPr>
            <a:spLocks/>
          </p:cNvSpPr>
          <p:nvPr/>
        </p:nvSpPr>
        <p:spPr bwMode="auto">
          <a:xfrm>
            <a:off x="8293100" y="24257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93" name="AutoShape 45"/>
          <p:cNvSpPr>
            <a:spLocks/>
          </p:cNvSpPr>
          <p:nvPr/>
        </p:nvSpPr>
        <p:spPr bwMode="auto">
          <a:xfrm>
            <a:off x="8293100" y="61595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94" name="AutoShape 46"/>
          <p:cNvSpPr>
            <a:spLocks/>
          </p:cNvSpPr>
          <p:nvPr/>
        </p:nvSpPr>
        <p:spPr bwMode="auto">
          <a:xfrm>
            <a:off x="11684000" y="24257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3295" name="AutoShape 47"/>
          <p:cNvSpPr>
            <a:spLocks/>
          </p:cNvSpPr>
          <p:nvPr/>
        </p:nvSpPr>
        <p:spPr bwMode="auto">
          <a:xfrm>
            <a:off x="11684000" y="6159500"/>
            <a:ext cx="850900" cy="673100"/>
          </a:xfrm>
          <a:prstGeom prst="rightArrow">
            <a:avLst>
              <a:gd name="adj1" fmla="val 50000"/>
              <a:gd name="adj2" fmla="val 22644"/>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p:cNvGrpSpPr>
            <a:grpSpLocks/>
          </p:cNvGrpSpPr>
          <p:nvPr/>
        </p:nvGrpSpPr>
        <p:grpSpPr bwMode="auto">
          <a:xfrm>
            <a:off x="0" y="0"/>
            <a:ext cx="16256000" cy="1435100"/>
            <a:chOff x="0" y="0"/>
            <a:chExt cx="10240" cy="904"/>
          </a:xfrm>
        </p:grpSpPr>
        <p:pic>
          <p:nvPicPr>
            <p:cNvPr id="3482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482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427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Pseudo Scatter filter</a:t>
            </a:r>
          </a:p>
        </p:txBody>
      </p:sp>
      <p:sp>
        <p:nvSpPr>
          <p:cNvPr id="5427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Proper </a:t>
            </a:r>
            <a:r>
              <a:rPr lang="en-US" sz="4400" dirty="0" err="1" smtClean="0">
                <a:effectLst/>
              </a:rPr>
              <a:t>bokeh</a:t>
            </a:r>
            <a:r>
              <a:rPr lang="en-US" sz="4400" dirty="0" smtClean="0">
                <a:effectLst/>
              </a:rPr>
              <a:t> should have its blur scattered to its </a:t>
            </a:r>
            <a:r>
              <a:rPr lang="en-US" sz="4400" dirty="0" err="1" smtClean="0">
                <a:effectLst/>
              </a:rPr>
              <a:t>neighbours</a:t>
            </a:r>
            <a:endParaRPr lang="en-US" dirty="0" smtClean="0"/>
          </a:p>
          <a:p>
            <a:pPr marL="247650" indent="-247650" eaLnBrk="1" hangingPunct="1">
              <a:spcBef>
                <a:spcPts val="400"/>
              </a:spcBef>
              <a:buFont typeface="Wingdings" charset="2"/>
              <a:buChar char="§"/>
              <a:defRPr/>
            </a:pPr>
            <a:r>
              <a:rPr lang="en-US" sz="4400" dirty="0" smtClean="0">
                <a:effectLst/>
              </a:rPr>
              <a:t>However pixel </a:t>
            </a:r>
            <a:r>
              <a:rPr lang="en-US" sz="4400" dirty="0" err="1" smtClean="0">
                <a:effectLst/>
              </a:rPr>
              <a:t>shaders</a:t>
            </a:r>
            <a:r>
              <a:rPr lang="en-US" sz="4400" dirty="0" smtClean="0">
                <a:effectLst/>
              </a:rPr>
              <a:t> are designed to gather they can’t scatter the results</a:t>
            </a:r>
          </a:p>
          <a:p>
            <a:pPr marL="247650" indent="-247650" eaLnBrk="1" hangingPunct="1">
              <a:spcBef>
                <a:spcPts val="400"/>
              </a:spcBef>
              <a:buFont typeface="Wingdings" charset="2"/>
              <a:buChar char="§"/>
              <a:defRPr/>
            </a:pPr>
            <a:r>
              <a:rPr lang="en-US" sz="4400" dirty="0" smtClean="0">
                <a:effectLst/>
              </a:rPr>
              <a:t>Typical blurs default the filter kernel to the </a:t>
            </a:r>
            <a:r>
              <a:rPr lang="en-US" sz="4400" dirty="0" err="1" smtClean="0">
                <a:effectLst/>
              </a:rPr>
              <a:t>CoC</a:t>
            </a:r>
            <a:r>
              <a:rPr lang="en-US" sz="4400" dirty="0" smtClean="0">
                <a:effectLst/>
              </a:rPr>
              <a:t> of pixel</a:t>
            </a:r>
          </a:p>
          <a:p>
            <a:pPr marL="247650" indent="-247650" eaLnBrk="1" hangingPunct="1">
              <a:spcBef>
                <a:spcPts val="400"/>
              </a:spcBef>
              <a:buFont typeface="Wingdings" charset="2"/>
              <a:buChar char="§"/>
              <a:defRPr/>
            </a:pPr>
            <a:r>
              <a:rPr lang="en-US" sz="4400" dirty="0" smtClean="0">
                <a:effectLst/>
              </a:rPr>
              <a:t>Instead, default to big </a:t>
            </a:r>
            <a:r>
              <a:rPr lang="en-US" sz="4400" dirty="0" err="1" smtClean="0">
                <a:effectLst/>
              </a:rPr>
              <a:t>CoC</a:t>
            </a:r>
            <a:r>
              <a:rPr lang="en-US" sz="4400" dirty="0" smtClean="0">
                <a:effectLst/>
              </a:rPr>
              <a:t> and reject based on the sampled </a:t>
            </a:r>
            <a:r>
              <a:rPr lang="en-US" sz="4400" dirty="0" err="1" smtClean="0">
                <a:effectLst/>
              </a:rPr>
              <a:t>texel</a:t>
            </a:r>
            <a:r>
              <a:rPr lang="en-US" sz="4400" dirty="0" smtClean="0">
                <a:effectLst/>
              </a:rPr>
              <a:t> </a:t>
            </a:r>
            <a:r>
              <a:rPr lang="en-US" sz="4400" dirty="0" err="1" smtClean="0">
                <a:effectLst/>
              </a:rPr>
              <a:t>CoC</a:t>
            </a:r>
            <a:endParaRPr lang="en-US" sz="4400" dirty="0" smtClean="0">
              <a:effectLst/>
            </a:endParaRPr>
          </a:p>
          <a:p>
            <a:pPr lvl="1" eaLnBrk="1" hangingPunct="1">
              <a:spcBef>
                <a:spcPts val="400"/>
              </a:spcBef>
              <a:defRPr/>
            </a:pPr>
            <a:r>
              <a:rPr lang="en-US" sz="4400" dirty="0" smtClean="0">
                <a:effectLst/>
              </a:rPr>
              <a:t>Extra method to stop bleeding artifacts and can sharpen up smooth gradients</a:t>
            </a:r>
          </a:p>
        </p:txBody>
      </p:sp>
      <p:pic>
        <p:nvPicPr>
          <p:cNvPr id="3482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6"/>
          <p:cNvSpPr>
            <a:spLocks noGrp="1" noChangeArrowheads="1"/>
          </p:cNvSpPr>
          <p:nvPr>
            <p:ph type="body" idx="1"/>
          </p:nvPr>
        </p:nvSpPr>
        <p:spPr>
          <a:xfrm>
            <a:off x="622300" y="1524000"/>
            <a:ext cx="15303500" cy="7620000"/>
          </a:xfrm>
        </p:spPr>
        <p:txBody>
          <a:bodyPr/>
          <a:lstStyle/>
          <a:p>
            <a:pPr marL="247650" indent="-247650" eaLnBrk="1" hangingPunct="1">
              <a:spcBef>
                <a:spcPct val="0"/>
              </a:spcBef>
              <a:buFont typeface="Wingdings" charset="2"/>
              <a:buChar char="§"/>
            </a:pPr>
            <a:r>
              <a:rPr lang="en-US" sz="4400" dirty="0" smtClean="0">
                <a:effectLst/>
              </a:rPr>
              <a:t>When </a:t>
            </a:r>
            <a:r>
              <a:rPr lang="en-US" sz="4400" dirty="0" err="1" smtClean="0">
                <a:effectLst/>
              </a:rPr>
              <a:t>downsampling</a:t>
            </a:r>
            <a:r>
              <a:rPr lang="en-US" sz="4400" dirty="0" smtClean="0">
                <a:effectLst/>
              </a:rPr>
              <a:t> the </a:t>
            </a:r>
            <a:r>
              <a:rPr lang="en-US" sz="4400" dirty="0" err="1" smtClean="0">
                <a:effectLst/>
              </a:rPr>
              <a:t>premultiplied</a:t>
            </a:r>
            <a:r>
              <a:rPr lang="en-US" sz="4400" dirty="0" smtClean="0">
                <a:effectLst/>
              </a:rPr>
              <a:t> </a:t>
            </a:r>
            <a:r>
              <a:rPr lang="en-US" sz="4400" dirty="0" err="1" smtClean="0">
                <a:effectLst/>
              </a:rPr>
              <a:t>CoC</a:t>
            </a:r>
            <a:r>
              <a:rPr lang="en-US" sz="4400" dirty="0" smtClean="0">
                <a:effectLst/>
              </a:rPr>
              <a:t> buffer output the computed </a:t>
            </a:r>
            <a:r>
              <a:rPr lang="en-US" sz="4400" dirty="0" err="1" smtClean="0">
                <a:effectLst/>
              </a:rPr>
              <a:t>CoC</a:t>
            </a:r>
            <a:r>
              <a:rPr lang="en-US" sz="4400" dirty="0" smtClean="0">
                <a:effectLst/>
              </a:rPr>
              <a:t> as depth</a:t>
            </a:r>
          </a:p>
          <a:p>
            <a:pPr marL="247650" indent="-247650" eaLnBrk="1" hangingPunct="1">
              <a:spcBef>
                <a:spcPts val="400"/>
              </a:spcBef>
              <a:buFont typeface="Wingdings" charset="2"/>
              <a:buChar char="§"/>
            </a:pPr>
            <a:r>
              <a:rPr lang="en-US" sz="4400" dirty="0" smtClean="0">
                <a:effectLst/>
              </a:rPr>
              <a:t>You can then draw the plane at Z depth of 0.001f</a:t>
            </a:r>
          </a:p>
          <a:p>
            <a:pPr marL="247650" indent="-247650" eaLnBrk="1" hangingPunct="1">
              <a:spcBef>
                <a:spcPts val="400"/>
              </a:spcBef>
              <a:buFont typeface="Wingdings" charset="2"/>
              <a:buChar char="§"/>
            </a:pPr>
            <a:r>
              <a:rPr lang="en-US" sz="4400" dirty="0" smtClean="0">
                <a:effectLst/>
              </a:rPr>
              <a:t>In focus pixels will be quickly rejected by Hi Z</a:t>
            </a:r>
          </a:p>
          <a:p>
            <a:pPr marL="247650" indent="-247650" eaLnBrk="1" hangingPunct="1">
              <a:spcBef>
                <a:spcPts val="400"/>
              </a:spcBef>
              <a:buFont typeface="Wingdings" charset="2"/>
              <a:buChar char="§"/>
            </a:pPr>
            <a:r>
              <a:rPr lang="en-US" sz="4400" dirty="0" smtClean="0">
                <a:effectLst/>
              </a:rPr>
              <a:t>Same for iterative refinement </a:t>
            </a:r>
          </a:p>
          <a:p>
            <a:pPr marL="247650" indent="-247650" eaLnBrk="1" hangingPunct="1">
              <a:spcBef>
                <a:spcPts val="400"/>
              </a:spcBef>
              <a:buFont typeface="Wingdings" charset="2"/>
              <a:buChar char="§"/>
            </a:pPr>
            <a:r>
              <a:rPr lang="en-US" sz="4400" dirty="0" smtClean="0">
                <a:effectLst/>
              </a:rPr>
              <a:t>Draw </a:t>
            </a:r>
            <a:r>
              <a:rPr lang="en-US" sz="4400" dirty="0" err="1" smtClean="0">
                <a:effectLst/>
              </a:rPr>
              <a:t>undersample</a:t>
            </a:r>
            <a:r>
              <a:rPr lang="en-US" sz="4400" dirty="0" smtClean="0">
                <a:effectLst/>
              </a:rPr>
              <a:t> pass at higher Z value, fine at small Z value</a:t>
            </a:r>
          </a:p>
          <a:p>
            <a:pPr lvl="1" eaLnBrk="1" hangingPunct="1">
              <a:spcBef>
                <a:spcPts val="400"/>
              </a:spcBef>
            </a:pPr>
            <a:r>
              <a:rPr lang="en-US" sz="4400" dirty="0" smtClean="0">
                <a:effectLst/>
              </a:rPr>
              <a:t>Requires an explicit copy afterwards to re-fill</a:t>
            </a:r>
          </a:p>
        </p:txBody>
      </p:sp>
      <p:grpSp>
        <p:nvGrpSpPr>
          <p:cNvPr id="35842" name="Group 3"/>
          <p:cNvGrpSpPr>
            <a:grpSpLocks/>
          </p:cNvGrpSpPr>
          <p:nvPr/>
        </p:nvGrpSpPr>
        <p:grpSpPr bwMode="auto">
          <a:xfrm>
            <a:off x="0" y="0"/>
            <a:ext cx="16256000" cy="1435100"/>
            <a:chOff x="0" y="0"/>
            <a:chExt cx="10240" cy="904"/>
          </a:xfrm>
        </p:grpSpPr>
        <p:pic>
          <p:nvPicPr>
            <p:cNvPr id="3584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584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530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Hi Z culling</a:t>
            </a:r>
          </a:p>
        </p:txBody>
      </p:sp>
      <p:pic>
        <p:nvPicPr>
          <p:cNvPr id="3584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165100" y="7627938"/>
            <a:ext cx="4740275" cy="1346200"/>
          </a:xfrm>
          <a:prstGeom prst="rect">
            <a:avLst/>
          </a:prstGeom>
          <a:noFill/>
          <a:ln w="12700" cap="rnd">
            <a:noFill/>
            <a:round/>
            <a:headEnd/>
            <a:tailEnd/>
          </a:ln>
        </p:spPr>
      </p:pic>
      <p:sp>
        <p:nvSpPr>
          <p:cNvPr id="56323" name="Rectangle 3"/>
          <p:cNvSpPr>
            <a:spLocks/>
          </p:cNvSpPr>
          <p:nvPr/>
        </p:nvSpPr>
        <p:spPr bwMode="auto">
          <a:xfrm>
            <a:off x="1060450" y="3249613"/>
            <a:ext cx="14135100" cy="19050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Hi-Z / Z-Cull </a:t>
            </a:r>
            <a:b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b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Reverse Reload Tricks</a:t>
            </a:r>
          </a:p>
        </p:txBody>
      </p:sp>
      <p:sp>
        <p:nvSpPr>
          <p:cNvPr id="5" name="Rectangle 4"/>
          <p:cNvSpPr>
            <a:spLocks/>
          </p:cNvSpPr>
          <p:nvPr/>
        </p:nvSpPr>
        <p:spPr bwMode="auto">
          <a:xfrm>
            <a:off x="2184400" y="67056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
          <p:cNvGrpSpPr>
            <a:grpSpLocks/>
          </p:cNvGrpSpPr>
          <p:nvPr/>
        </p:nvGrpSpPr>
        <p:grpSpPr bwMode="auto">
          <a:xfrm>
            <a:off x="0" y="0"/>
            <a:ext cx="16256000" cy="1435100"/>
            <a:chOff x="0" y="0"/>
            <a:chExt cx="10240" cy="904"/>
          </a:xfrm>
        </p:grpSpPr>
        <p:pic>
          <p:nvPicPr>
            <p:cNvPr id="1127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127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331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Agenda</a:t>
            </a:r>
          </a:p>
        </p:txBody>
      </p:sp>
      <p:sp>
        <p:nvSpPr>
          <p:cNvPr id="1331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dirty="0" smtClean="0">
                <a:effectLst/>
              </a:rPr>
              <a:t>Motivations</a:t>
            </a:r>
            <a:endParaRPr lang="en-US" sz="4600" dirty="0" smtClean="0"/>
          </a:p>
          <a:p>
            <a:pPr marL="247650" indent="-247650" eaLnBrk="1" hangingPunct="1">
              <a:spcBef>
                <a:spcPts val="400"/>
              </a:spcBef>
              <a:buFont typeface="Wingdings" charset="2"/>
              <a:buChar char="§"/>
              <a:defRPr/>
            </a:pPr>
            <a:r>
              <a:rPr lang="en-US" sz="4600" dirty="0" smtClean="0">
                <a:effectLst/>
              </a:rPr>
              <a:t>The Techniques</a:t>
            </a:r>
            <a:endParaRPr lang="en-US" sz="4600" dirty="0" smtClean="0"/>
          </a:p>
          <a:p>
            <a:pPr lvl="1" eaLnBrk="1" hangingPunct="1">
              <a:spcBef>
                <a:spcPts val="400"/>
              </a:spcBef>
              <a:buFont typeface="Wingdings" charset="2"/>
              <a:buChar char="§"/>
              <a:defRPr/>
            </a:pPr>
            <a:r>
              <a:rPr lang="en-US" sz="4000" dirty="0" smtClean="0">
                <a:effectLst/>
              </a:rPr>
              <a:t>Separable </a:t>
            </a:r>
            <a:r>
              <a:rPr lang="en-US" sz="4000" dirty="0" err="1" smtClean="0">
                <a:effectLst/>
              </a:rPr>
              <a:t>Bokeh</a:t>
            </a:r>
            <a:r>
              <a:rPr lang="en-US" sz="4000" dirty="0" smtClean="0">
                <a:effectLst/>
              </a:rPr>
              <a:t> Depth-of-Field </a:t>
            </a:r>
            <a:r>
              <a:rPr lang="en-US" sz="4000" dirty="0" smtClean="0"/>
              <a:t>	</a:t>
            </a:r>
          </a:p>
          <a:p>
            <a:pPr lvl="1" eaLnBrk="1" hangingPunct="1">
              <a:spcBef>
                <a:spcPts val="400"/>
              </a:spcBef>
              <a:buFont typeface="Wingdings" charset="2"/>
              <a:buChar char="§"/>
              <a:defRPr/>
            </a:pPr>
            <a:r>
              <a:rPr lang="en-US" sz="4000" dirty="0" smtClean="0">
                <a:effectLst/>
              </a:rPr>
              <a:t>Hi-Z / Z-Cull Reverse Reload Tricks</a:t>
            </a:r>
          </a:p>
          <a:p>
            <a:pPr lvl="1" eaLnBrk="1" hangingPunct="1">
              <a:spcBef>
                <a:spcPts val="400"/>
              </a:spcBef>
              <a:buFont typeface="Wingdings" charset="2"/>
              <a:buChar char="§"/>
              <a:defRPr/>
            </a:pPr>
            <a:r>
              <a:rPr lang="en-US" sz="4000" dirty="0" err="1" smtClean="0">
                <a:effectLst/>
              </a:rPr>
              <a:t>Chroma</a:t>
            </a:r>
            <a:r>
              <a:rPr lang="en-US" sz="4000" dirty="0" smtClean="0">
                <a:effectLst/>
              </a:rPr>
              <a:t> Sub-Sampled Image Processing</a:t>
            </a:r>
            <a:endParaRPr lang="en-US" sz="4000" dirty="0" smtClean="0"/>
          </a:p>
          <a:p>
            <a:pPr lvl="1" eaLnBrk="1" hangingPunct="1">
              <a:spcBef>
                <a:spcPts val="400"/>
              </a:spcBef>
              <a:buFont typeface="Wingdings" charset="2"/>
              <a:buChar char="§"/>
              <a:defRPr/>
            </a:pPr>
            <a:r>
              <a:rPr lang="en-US" sz="4000" dirty="0" smtClean="0">
                <a:effectLst/>
              </a:rPr>
              <a:t>Tiled-Based Deferred Shading on Xbox 360</a:t>
            </a:r>
            <a:endParaRPr lang="en-US" sz="4000" dirty="0" smtClean="0"/>
          </a:p>
          <a:p>
            <a:pPr lvl="1" eaLnBrk="1" hangingPunct="1">
              <a:spcBef>
                <a:spcPts val="400"/>
              </a:spcBef>
              <a:buFont typeface="Wingdings" charset="2"/>
              <a:buChar char="§"/>
              <a:defRPr/>
            </a:pPr>
            <a:r>
              <a:rPr lang="en-US" sz="4000" dirty="0" smtClean="0">
                <a:effectLst/>
              </a:rPr>
              <a:t>Temporally-Stable Screen-Space Ambient Occlusion</a:t>
            </a:r>
            <a:endParaRPr lang="en-US" sz="4000" dirty="0" smtClean="0"/>
          </a:p>
          <a:p>
            <a:pPr marL="247650" indent="-247650" eaLnBrk="1" hangingPunct="1">
              <a:spcBef>
                <a:spcPts val="400"/>
              </a:spcBef>
              <a:buFont typeface="Wingdings" charset="2"/>
              <a:buChar char="§"/>
              <a:defRPr/>
            </a:pPr>
            <a:r>
              <a:rPr lang="en-US" sz="4600" dirty="0" smtClean="0">
                <a:effectLst/>
              </a:rPr>
              <a:t>Q&amp;A</a:t>
            </a:r>
          </a:p>
        </p:txBody>
      </p:sp>
      <p:pic>
        <p:nvPicPr>
          <p:cNvPr id="11270"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3"/>
          <p:cNvGrpSpPr>
            <a:grpSpLocks/>
          </p:cNvGrpSpPr>
          <p:nvPr/>
        </p:nvGrpSpPr>
        <p:grpSpPr bwMode="auto">
          <a:xfrm>
            <a:off x="0" y="0"/>
            <a:ext cx="16256000" cy="1435100"/>
            <a:chOff x="0" y="0"/>
            <a:chExt cx="10240" cy="904"/>
          </a:xfrm>
        </p:grpSpPr>
        <p:pic>
          <p:nvPicPr>
            <p:cNvPr id="3789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789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734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3789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37894" name="Picture 7"/>
          <p:cNvPicPr>
            <a:picLocks noChangeAspect="1" noChangeArrowheads="1"/>
          </p:cNvPicPr>
          <p:nvPr/>
        </p:nvPicPr>
        <p:blipFill>
          <a:blip r:embed="rId6" cstate="print"/>
          <a:srcRect/>
          <a:stretch>
            <a:fillRect/>
          </a:stretch>
        </p:blipFill>
        <p:spPr bwMode="auto">
          <a:xfrm>
            <a:off x="10106025" y="1660525"/>
            <a:ext cx="5718175" cy="3216275"/>
          </a:xfrm>
          <a:prstGeom prst="rect">
            <a:avLst/>
          </a:prstGeom>
          <a:noFill/>
          <a:ln w="9525">
            <a:noFill/>
            <a:miter lim="800000"/>
            <a:headEnd/>
            <a:tailEnd/>
          </a:ln>
        </p:spPr>
      </p:pic>
      <p:pic>
        <p:nvPicPr>
          <p:cNvPr id="37895" name="Picture 8"/>
          <p:cNvPicPr>
            <a:picLocks noChangeAspect="1" noChangeArrowheads="1"/>
          </p:cNvPicPr>
          <p:nvPr/>
        </p:nvPicPr>
        <p:blipFill>
          <a:blip r:embed="rId7" cstate="print"/>
          <a:srcRect/>
          <a:stretch>
            <a:fillRect/>
          </a:stretch>
        </p:blipFill>
        <p:spPr bwMode="auto">
          <a:xfrm>
            <a:off x="10107400" y="4949825"/>
            <a:ext cx="5716800" cy="3214727"/>
          </a:xfrm>
          <a:prstGeom prst="rect">
            <a:avLst/>
          </a:prstGeom>
          <a:noFill/>
          <a:ln w="12700" cap="rnd">
            <a:noFill/>
            <a:round/>
            <a:headEnd/>
            <a:tailEnd/>
          </a:ln>
        </p:spPr>
      </p:pic>
      <p:sp>
        <p:nvSpPr>
          <p:cNvPr id="37896" name="Rectangle 9"/>
          <p:cNvSpPr>
            <a:spLocks/>
          </p:cNvSpPr>
          <p:nvPr/>
        </p:nvSpPr>
        <p:spPr bwMode="auto">
          <a:xfrm>
            <a:off x="542925" y="1689100"/>
            <a:ext cx="9309100" cy="5207000"/>
          </a:xfrm>
          <a:prstGeom prst="rect">
            <a:avLst/>
          </a:prstGeom>
          <a:noFill/>
          <a:ln w="9525">
            <a:noFill/>
            <a:miter lim="800000"/>
            <a:headEnd/>
            <a:tailEnd/>
          </a:ln>
        </p:spPr>
        <p:txBody>
          <a:bodyPr lIns="25400" tIns="25400" rIns="25400" bIns="25400"/>
          <a:lstStyle/>
          <a:p>
            <a:pPr marL="247650" indent="-247650" algn="l">
              <a:lnSpc>
                <a:spcPct val="110000"/>
              </a:lnSpc>
              <a:spcBef>
                <a:spcPts val="900"/>
              </a:spcBef>
              <a:buClr>
                <a:srgbClr val="0C569E"/>
              </a:buClr>
              <a:buSzPct val="110000"/>
              <a:buFont typeface="Arial" charset="0"/>
              <a:buChar char="•"/>
            </a:pPr>
            <a:r>
              <a:rPr lang="en-US" sz="4400" dirty="0">
                <a:solidFill>
                  <a:schemeClr val="tx1"/>
                </a:solidFill>
                <a:latin typeface="Arial" charset="0"/>
                <a:cs typeface="Arial" charset="0"/>
                <a:sym typeface="Arial" charset="0"/>
              </a:rPr>
              <a:t>Ubiquitous on modern hardware</a:t>
            </a:r>
            <a:endParaRPr lang="en-US" sz="4000" dirty="0">
              <a:solidFill>
                <a:schemeClr val="tx1"/>
              </a:solidFill>
              <a:latin typeface="Arial" charset="0"/>
              <a:ea typeface="Lucida Grande" charset="0"/>
              <a:cs typeface="Lucida Grande" charset="0"/>
              <a:sym typeface="Arial" charset="0"/>
            </a:endParaRPr>
          </a:p>
          <a:p>
            <a:pPr marL="247650" indent="-247650" algn="l">
              <a:lnSpc>
                <a:spcPct val="110000"/>
              </a:lnSpc>
              <a:spcBef>
                <a:spcPts val="900"/>
              </a:spcBef>
              <a:buClr>
                <a:srgbClr val="0C569E"/>
              </a:buClr>
              <a:buSzPct val="110000"/>
              <a:buFont typeface="Arial" charset="0"/>
              <a:buChar char="•"/>
            </a:pPr>
            <a:r>
              <a:rPr lang="en-US" sz="4400" dirty="0">
                <a:solidFill>
                  <a:schemeClr val="tx1"/>
                </a:solidFill>
                <a:latin typeface="Arial" charset="0"/>
                <a:cs typeface="Arial" charset="0"/>
                <a:sym typeface="Arial" charset="0"/>
              </a:rPr>
              <a:t>Stores a Low Res version of the Z buffer</a:t>
            </a:r>
            <a:endParaRPr lang="en-US" sz="4000" dirty="0">
              <a:solidFill>
                <a:schemeClr val="tx1"/>
              </a:solidFill>
              <a:latin typeface="Arial" charset="0"/>
              <a:ea typeface="Lucida Grande" charset="0"/>
              <a:cs typeface="Lucida Grande" charset="0"/>
              <a:sym typeface="Arial" charset="0"/>
            </a:endParaRPr>
          </a:p>
          <a:p>
            <a:pPr marL="247650" indent="-247650" algn="l">
              <a:lnSpc>
                <a:spcPct val="110000"/>
              </a:lnSpc>
              <a:spcBef>
                <a:spcPts val="900"/>
              </a:spcBef>
              <a:buClr>
                <a:srgbClr val="0C569E"/>
              </a:buClr>
              <a:buSzPct val="110000"/>
              <a:buFont typeface="Arial" charset="0"/>
              <a:buChar char="•"/>
            </a:pPr>
            <a:r>
              <a:rPr lang="en-US" sz="4400" dirty="0">
                <a:solidFill>
                  <a:schemeClr val="tx1"/>
                </a:solidFill>
                <a:latin typeface="Arial" charset="0"/>
                <a:cs typeface="Arial" charset="0"/>
                <a:sym typeface="Arial" charset="0"/>
              </a:rPr>
              <a:t>Can use this to conservatively reject groups of pixels</a:t>
            </a:r>
            <a:endParaRPr lang="en-US" sz="4000" dirty="0">
              <a:solidFill>
                <a:schemeClr val="tx1"/>
              </a:solidFill>
              <a:latin typeface="Arial" charset="0"/>
              <a:ea typeface="Lucida Grande" charset="0"/>
              <a:cs typeface="Lucida Grande" charset="0"/>
              <a:sym typeface="Arial" charset="0"/>
            </a:endParaRPr>
          </a:p>
          <a:p>
            <a:pPr marL="247650" indent="-247650" algn="l">
              <a:lnSpc>
                <a:spcPct val="110000"/>
              </a:lnSpc>
              <a:spcBef>
                <a:spcPts val="900"/>
              </a:spcBef>
              <a:buClr>
                <a:srgbClr val="0C569E"/>
              </a:buClr>
              <a:buSzPct val="110000"/>
              <a:buFont typeface="Arial" charset="0"/>
              <a:buChar char="•"/>
            </a:pPr>
            <a:r>
              <a:rPr lang="en-US" sz="4400" dirty="0">
                <a:solidFill>
                  <a:schemeClr val="tx1"/>
                </a:solidFill>
                <a:latin typeface="Arial" charset="0"/>
                <a:cs typeface="Arial" charset="0"/>
                <a:sym typeface="Arial" charset="0"/>
              </a:rPr>
              <a:t>Saves fragment shading known occluded pixels</a:t>
            </a:r>
          </a:p>
        </p:txBody>
      </p:sp>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3"/>
          <p:cNvGrpSpPr>
            <a:grpSpLocks/>
          </p:cNvGrpSpPr>
          <p:nvPr/>
        </p:nvGrpSpPr>
        <p:grpSpPr bwMode="auto">
          <a:xfrm>
            <a:off x="0" y="0"/>
            <a:ext cx="16256000" cy="1435100"/>
            <a:chOff x="0" y="0"/>
            <a:chExt cx="10240" cy="904"/>
          </a:xfrm>
        </p:grpSpPr>
        <p:pic>
          <p:nvPicPr>
            <p:cNvPr id="3892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892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5939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3891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pSp>
        <p:nvGrpSpPr>
          <p:cNvPr id="2" name="Group 1"/>
          <p:cNvGrpSpPr/>
          <p:nvPr/>
        </p:nvGrpSpPr>
        <p:grpSpPr>
          <a:xfrm>
            <a:off x="736600" y="1524000"/>
            <a:ext cx="9677400" cy="6769100"/>
            <a:chOff x="2794000" y="1524000"/>
            <a:chExt cx="9677400" cy="6769100"/>
          </a:xfrm>
        </p:grpSpPr>
        <p:sp>
          <p:nvSpPr>
            <p:cNvPr id="59400" name="Line 8"/>
            <p:cNvSpPr>
              <a:spLocks noChangeShapeType="1"/>
            </p:cNvSpPr>
            <p:nvPr/>
          </p:nvSpPr>
          <p:spPr bwMode="auto">
            <a:xfrm rot="10800000" flipH="1">
              <a:off x="4152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9401" name="Line 9"/>
            <p:cNvSpPr>
              <a:spLocks noChangeShapeType="1"/>
            </p:cNvSpPr>
            <p:nvPr/>
          </p:nvSpPr>
          <p:spPr bwMode="auto">
            <a:xfrm>
              <a:off x="4152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59402" name="Rectangle 10"/>
            <p:cNvSpPr>
              <a:spLocks/>
            </p:cNvSpPr>
            <p:nvPr/>
          </p:nvSpPr>
          <p:spPr bwMode="auto">
            <a:xfrm>
              <a:off x="2794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9403" name="AutoShape 11"/>
            <p:cNvSpPr>
              <a:spLocks/>
            </p:cNvSpPr>
            <p:nvPr/>
          </p:nvSpPr>
          <p:spPr bwMode="auto">
            <a:xfrm rot="-5400000">
              <a:off x="3410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9404" name="Rectangle 12"/>
            <p:cNvSpPr>
              <a:spLocks/>
            </p:cNvSpPr>
            <p:nvPr/>
          </p:nvSpPr>
          <p:spPr bwMode="auto">
            <a:xfrm>
              <a:off x="9563100" y="3721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59405" name="Rectangle 13"/>
            <p:cNvSpPr>
              <a:spLocks/>
            </p:cNvSpPr>
            <p:nvPr/>
          </p:nvSpPr>
          <p:spPr bwMode="auto">
            <a:xfrm>
              <a:off x="11087100" y="5753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grpSp>
      <p:sp>
        <p:nvSpPr>
          <p:cNvPr id="15"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p:cNvGrpSpPr>
            <a:grpSpLocks/>
          </p:cNvGrpSpPr>
          <p:nvPr/>
        </p:nvGrpSpPr>
        <p:grpSpPr bwMode="auto">
          <a:xfrm>
            <a:off x="0" y="0"/>
            <a:ext cx="16256000" cy="1435100"/>
            <a:chOff x="0" y="0"/>
            <a:chExt cx="10240" cy="904"/>
          </a:xfrm>
        </p:grpSpPr>
        <p:pic>
          <p:nvPicPr>
            <p:cNvPr id="3996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3996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6144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(3/)</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39941"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pSp>
        <p:nvGrpSpPr>
          <p:cNvPr id="2" name="Group 1"/>
          <p:cNvGrpSpPr/>
          <p:nvPr/>
        </p:nvGrpSpPr>
        <p:grpSpPr>
          <a:xfrm>
            <a:off x="742950" y="1524000"/>
            <a:ext cx="14770100" cy="6946900"/>
            <a:chOff x="508000" y="1524000"/>
            <a:chExt cx="14770100" cy="6946900"/>
          </a:xfrm>
        </p:grpSpPr>
        <p:sp>
          <p:nvSpPr>
            <p:cNvPr id="61448" name="Line 8"/>
            <p:cNvSpPr>
              <a:spLocks noChangeShapeType="1"/>
            </p:cNvSpPr>
            <p:nvPr/>
          </p:nvSpPr>
          <p:spPr bwMode="auto">
            <a:xfrm rot="10800000" flipH="1">
              <a:off x="1866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49" name="Line 9"/>
            <p:cNvSpPr>
              <a:spLocks noChangeShapeType="1"/>
            </p:cNvSpPr>
            <p:nvPr/>
          </p:nvSpPr>
          <p:spPr bwMode="auto">
            <a:xfrm>
              <a:off x="1866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0" name="Rectangle 10"/>
            <p:cNvSpPr>
              <a:spLocks/>
            </p:cNvSpPr>
            <p:nvPr/>
          </p:nvSpPr>
          <p:spPr bwMode="auto">
            <a:xfrm>
              <a:off x="508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1451" name="AutoShape 11"/>
            <p:cNvSpPr>
              <a:spLocks/>
            </p:cNvSpPr>
            <p:nvPr/>
          </p:nvSpPr>
          <p:spPr bwMode="auto">
            <a:xfrm rot="-5400000">
              <a:off x="1124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1452" name="Rectangle 12"/>
            <p:cNvSpPr>
              <a:spLocks/>
            </p:cNvSpPr>
            <p:nvPr/>
          </p:nvSpPr>
          <p:spPr bwMode="auto">
            <a:xfrm>
              <a:off x="7277100" y="35560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1453" name="Rectangle 13"/>
            <p:cNvSpPr>
              <a:spLocks/>
            </p:cNvSpPr>
            <p:nvPr/>
          </p:nvSpPr>
          <p:spPr bwMode="auto">
            <a:xfrm>
              <a:off x="8801100" y="5753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1454" name="Line 14"/>
            <p:cNvSpPr>
              <a:spLocks noChangeShapeType="1"/>
            </p:cNvSpPr>
            <p:nvPr/>
          </p:nvSpPr>
          <p:spPr bwMode="auto">
            <a:xfrm rot="10800000" flipH="1">
              <a:off x="7277100" y="3556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5" name="Line 15"/>
            <p:cNvSpPr>
              <a:spLocks noChangeShapeType="1"/>
            </p:cNvSpPr>
            <p:nvPr/>
          </p:nvSpPr>
          <p:spPr bwMode="auto">
            <a:xfrm rot="10800000" flipH="1">
              <a:off x="8801100" y="57531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6" name="Line 16"/>
            <p:cNvSpPr>
              <a:spLocks noChangeShapeType="1"/>
            </p:cNvSpPr>
            <p:nvPr/>
          </p:nvSpPr>
          <p:spPr bwMode="auto">
            <a:xfrm flipH="1">
              <a:off x="7277100" y="49149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7" name="Line 17"/>
            <p:cNvSpPr>
              <a:spLocks noChangeShapeType="1"/>
            </p:cNvSpPr>
            <p:nvPr/>
          </p:nvSpPr>
          <p:spPr bwMode="auto">
            <a:xfrm flipH="1">
              <a:off x="8801100" y="57531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8" name="Line 18"/>
            <p:cNvSpPr>
              <a:spLocks noChangeShapeType="1"/>
            </p:cNvSpPr>
            <p:nvPr/>
          </p:nvSpPr>
          <p:spPr bwMode="auto">
            <a:xfrm flipH="1">
              <a:off x="7277100" y="2882900"/>
              <a:ext cx="3213100" cy="673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59" name="Line 19"/>
            <p:cNvSpPr>
              <a:spLocks noChangeShapeType="1"/>
            </p:cNvSpPr>
            <p:nvPr/>
          </p:nvSpPr>
          <p:spPr bwMode="auto">
            <a:xfrm rot="10800000" flipH="1">
              <a:off x="10502900" y="1524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60" name="Line 20"/>
            <p:cNvSpPr>
              <a:spLocks noChangeShapeType="1"/>
            </p:cNvSpPr>
            <p:nvPr/>
          </p:nvSpPr>
          <p:spPr bwMode="auto">
            <a:xfrm rot="10800000" flipH="1">
              <a:off x="8636000" y="4737100"/>
              <a:ext cx="1866900" cy="165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61" name="Line 21"/>
            <p:cNvSpPr>
              <a:spLocks noChangeShapeType="1"/>
            </p:cNvSpPr>
            <p:nvPr/>
          </p:nvSpPr>
          <p:spPr bwMode="auto">
            <a:xfrm rot="10800000" flipH="1">
              <a:off x="10502900" y="47371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62" name="Line 22"/>
            <p:cNvSpPr>
              <a:spLocks noChangeShapeType="1"/>
            </p:cNvSpPr>
            <p:nvPr/>
          </p:nvSpPr>
          <p:spPr bwMode="auto">
            <a:xfrm>
              <a:off x="10160000" y="5753100"/>
              <a:ext cx="342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63" name="Line 23"/>
            <p:cNvSpPr>
              <a:spLocks noChangeShapeType="1"/>
            </p:cNvSpPr>
            <p:nvPr/>
          </p:nvSpPr>
          <p:spPr bwMode="auto">
            <a:xfrm>
              <a:off x="8801100" y="7112000"/>
              <a:ext cx="1689100" cy="342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1464" name="Line 24"/>
            <p:cNvSpPr>
              <a:spLocks noChangeShapeType="1"/>
            </p:cNvSpPr>
            <p:nvPr/>
          </p:nvSpPr>
          <p:spPr bwMode="auto">
            <a:xfrm rot="10800000" flipH="1">
              <a:off x="10502900" y="74549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9960" name="Rectangle 25"/>
            <p:cNvSpPr>
              <a:spLocks/>
            </p:cNvSpPr>
            <p:nvPr/>
          </p:nvSpPr>
          <p:spPr bwMode="auto">
            <a:xfrm>
              <a:off x="11518900" y="4737100"/>
              <a:ext cx="3759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Solid Space</a:t>
              </a:r>
            </a:p>
          </p:txBody>
        </p:sp>
        <p:sp>
          <p:nvSpPr>
            <p:cNvPr id="39961" name="Rectangle 26"/>
            <p:cNvSpPr>
              <a:spLocks/>
            </p:cNvSpPr>
            <p:nvPr/>
          </p:nvSpPr>
          <p:spPr bwMode="auto">
            <a:xfrm>
              <a:off x="3721100" y="4737100"/>
              <a:ext cx="3759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Empty Space</a:t>
              </a:r>
            </a:p>
          </p:txBody>
        </p:sp>
      </p:grpSp>
      <p:sp>
        <p:nvSpPr>
          <p:cNvPr id="2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3"/>
          <p:cNvGrpSpPr>
            <a:grpSpLocks/>
          </p:cNvGrpSpPr>
          <p:nvPr/>
        </p:nvGrpSpPr>
        <p:grpSpPr bwMode="auto">
          <a:xfrm>
            <a:off x="0" y="0"/>
            <a:ext cx="16256000" cy="1435100"/>
            <a:chOff x="0" y="0"/>
            <a:chExt cx="10240" cy="904"/>
          </a:xfrm>
        </p:grpSpPr>
        <p:pic>
          <p:nvPicPr>
            <p:cNvPr id="4096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096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6349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Volume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Rendering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40965"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63495" name="Rectangle 7"/>
          <p:cNvSpPr>
            <a:spLocks noGrp="1" noChangeArrowheads="1"/>
          </p:cNvSpPr>
          <p:nvPr>
            <p:ph type="body" idx="1"/>
          </p:nvPr>
        </p:nvSpPr>
        <p:spPr/>
        <p:txBody>
          <a:bodyPr/>
          <a:lstStyle/>
          <a:p>
            <a:pPr marL="247650" indent="-247650" eaLnBrk="1" hangingPunct="1">
              <a:defRPr/>
            </a:pPr>
            <a:r>
              <a:rPr lang="en-US" sz="4400" dirty="0" smtClean="0">
                <a:effectLst/>
              </a:rPr>
              <a:t>In Deferred Renderers it is common to </a:t>
            </a:r>
            <a:r>
              <a:rPr lang="en-US" sz="4400" dirty="0" err="1" smtClean="0">
                <a:effectLst/>
              </a:rPr>
              <a:t>reproject</a:t>
            </a:r>
            <a:r>
              <a:rPr lang="en-US" sz="4400" dirty="0" smtClean="0">
                <a:effectLst/>
              </a:rPr>
              <a:t> screen pixels back into world space</a:t>
            </a:r>
            <a:endParaRPr lang="en-US" dirty="0" smtClean="0"/>
          </a:p>
          <a:p>
            <a:pPr lvl="1" eaLnBrk="1" hangingPunct="1">
              <a:defRPr/>
            </a:pPr>
            <a:r>
              <a:rPr lang="en-US" sz="3400" dirty="0" smtClean="0">
                <a:effectLst/>
              </a:rPr>
              <a:t>Common for lights (point, spot, line)</a:t>
            </a:r>
            <a:endParaRPr lang="en-US" dirty="0" smtClean="0"/>
          </a:p>
          <a:p>
            <a:pPr lvl="1" eaLnBrk="1" hangingPunct="1">
              <a:defRPr/>
            </a:pPr>
            <a:r>
              <a:rPr lang="en-US" sz="3400" dirty="0" smtClean="0">
                <a:effectLst/>
              </a:rPr>
              <a:t>Shadow volumes</a:t>
            </a:r>
            <a:endParaRPr lang="en-US" dirty="0" smtClean="0"/>
          </a:p>
          <a:p>
            <a:pPr marL="247650" indent="-247650" eaLnBrk="1" hangingPunct="1">
              <a:defRPr/>
            </a:pPr>
            <a:r>
              <a:rPr lang="en-US" sz="4400" dirty="0" smtClean="0">
                <a:effectLst/>
              </a:rPr>
              <a:t>Draw a convex bounding polyhedron projected in screens space</a:t>
            </a:r>
            <a:endParaRPr lang="en-US" dirty="0" smtClean="0"/>
          </a:p>
          <a:p>
            <a:pPr marL="247650" indent="-247650" eaLnBrk="1" hangingPunct="1">
              <a:defRPr/>
            </a:pPr>
            <a:r>
              <a:rPr lang="en-US" sz="4400" dirty="0" smtClean="0">
                <a:effectLst/>
              </a:rPr>
              <a:t>In shader, reject pixels which are not in the volume bounds</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
          <p:cNvGrpSpPr>
            <a:grpSpLocks/>
          </p:cNvGrpSpPr>
          <p:nvPr/>
        </p:nvGrpSpPr>
        <p:grpSpPr bwMode="auto">
          <a:xfrm>
            <a:off x="0" y="0"/>
            <a:ext cx="16256000" cy="1435100"/>
            <a:chOff x="0" y="0"/>
            <a:chExt cx="10240" cy="904"/>
          </a:xfrm>
        </p:grpSpPr>
        <p:pic>
          <p:nvPicPr>
            <p:cNvPr id="42016"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2017"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6554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Volume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Rendering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4198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65544" name="Line 8"/>
          <p:cNvSpPr>
            <a:spLocks noChangeShapeType="1"/>
          </p:cNvSpPr>
          <p:nvPr/>
        </p:nvSpPr>
        <p:spPr bwMode="auto">
          <a:xfrm rot="10800000" flipH="1">
            <a:off x="1866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45" name="Line 9"/>
          <p:cNvSpPr>
            <a:spLocks noChangeShapeType="1"/>
          </p:cNvSpPr>
          <p:nvPr/>
        </p:nvSpPr>
        <p:spPr bwMode="auto">
          <a:xfrm>
            <a:off x="1866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46" name="Rectangle 10"/>
          <p:cNvSpPr>
            <a:spLocks/>
          </p:cNvSpPr>
          <p:nvPr/>
        </p:nvSpPr>
        <p:spPr bwMode="auto">
          <a:xfrm>
            <a:off x="508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47" name="AutoShape 11"/>
          <p:cNvSpPr>
            <a:spLocks/>
          </p:cNvSpPr>
          <p:nvPr/>
        </p:nvSpPr>
        <p:spPr bwMode="auto">
          <a:xfrm rot="-5400000">
            <a:off x="1124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48" name="Rectangle 12"/>
          <p:cNvSpPr>
            <a:spLocks/>
          </p:cNvSpPr>
          <p:nvPr/>
        </p:nvSpPr>
        <p:spPr bwMode="auto">
          <a:xfrm>
            <a:off x="7277100" y="35560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49" name="Rectangle 13"/>
          <p:cNvSpPr>
            <a:spLocks/>
          </p:cNvSpPr>
          <p:nvPr/>
        </p:nvSpPr>
        <p:spPr bwMode="auto">
          <a:xfrm>
            <a:off x="8801100" y="5753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50" name="Line 14"/>
          <p:cNvSpPr>
            <a:spLocks noChangeShapeType="1"/>
          </p:cNvSpPr>
          <p:nvPr/>
        </p:nvSpPr>
        <p:spPr bwMode="auto">
          <a:xfrm rot="10800000" flipH="1">
            <a:off x="7277100" y="3556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1" name="Line 15"/>
          <p:cNvSpPr>
            <a:spLocks noChangeShapeType="1"/>
          </p:cNvSpPr>
          <p:nvPr/>
        </p:nvSpPr>
        <p:spPr bwMode="auto">
          <a:xfrm rot="10800000" flipH="1">
            <a:off x="8801100" y="57531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2" name="Line 16"/>
          <p:cNvSpPr>
            <a:spLocks noChangeShapeType="1"/>
          </p:cNvSpPr>
          <p:nvPr/>
        </p:nvSpPr>
        <p:spPr bwMode="auto">
          <a:xfrm flipH="1">
            <a:off x="7277100" y="49149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3" name="Line 17"/>
          <p:cNvSpPr>
            <a:spLocks noChangeShapeType="1"/>
          </p:cNvSpPr>
          <p:nvPr/>
        </p:nvSpPr>
        <p:spPr bwMode="auto">
          <a:xfrm flipH="1">
            <a:off x="8801100" y="57531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4" name="Line 18"/>
          <p:cNvSpPr>
            <a:spLocks noChangeShapeType="1"/>
          </p:cNvSpPr>
          <p:nvPr/>
        </p:nvSpPr>
        <p:spPr bwMode="auto">
          <a:xfrm flipH="1">
            <a:off x="7277100" y="2882900"/>
            <a:ext cx="3213100" cy="673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5" name="Line 19"/>
          <p:cNvSpPr>
            <a:spLocks noChangeShapeType="1"/>
          </p:cNvSpPr>
          <p:nvPr/>
        </p:nvSpPr>
        <p:spPr bwMode="auto">
          <a:xfrm rot="10800000" flipH="1">
            <a:off x="10502900" y="1524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6" name="Line 20"/>
          <p:cNvSpPr>
            <a:spLocks noChangeShapeType="1"/>
          </p:cNvSpPr>
          <p:nvPr/>
        </p:nvSpPr>
        <p:spPr bwMode="auto">
          <a:xfrm rot="10800000" flipH="1">
            <a:off x="8636000" y="4737100"/>
            <a:ext cx="1866900" cy="165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7" name="Line 21"/>
          <p:cNvSpPr>
            <a:spLocks noChangeShapeType="1"/>
          </p:cNvSpPr>
          <p:nvPr/>
        </p:nvSpPr>
        <p:spPr bwMode="auto">
          <a:xfrm rot="10800000" flipH="1">
            <a:off x="10502900" y="47371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8" name="Line 22"/>
          <p:cNvSpPr>
            <a:spLocks noChangeShapeType="1"/>
          </p:cNvSpPr>
          <p:nvPr/>
        </p:nvSpPr>
        <p:spPr bwMode="auto">
          <a:xfrm>
            <a:off x="10160000" y="5753100"/>
            <a:ext cx="342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59" name="Line 23"/>
          <p:cNvSpPr>
            <a:spLocks noChangeShapeType="1"/>
          </p:cNvSpPr>
          <p:nvPr/>
        </p:nvSpPr>
        <p:spPr bwMode="auto">
          <a:xfrm>
            <a:off x="8801100" y="7112000"/>
            <a:ext cx="1689100" cy="342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60" name="Line 24"/>
          <p:cNvSpPr>
            <a:spLocks noChangeShapeType="1"/>
          </p:cNvSpPr>
          <p:nvPr/>
        </p:nvSpPr>
        <p:spPr bwMode="auto">
          <a:xfrm rot="10800000" flipH="1">
            <a:off x="10502900" y="74549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61" name="Oval 25"/>
          <p:cNvSpPr>
            <a:spLocks/>
          </p:cNvSpPr>
          <p:nvPr/>
        </p:nvSpPr>
        <p:spPr bwMode="auto">
          <a:xfrm>
            <a:off x="6096000" y="35560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62" name="Oval 26"/>
          <p:cNvSpPr>
            <a:spLocks/>
          </p:cNvSpPr>
          <p:nvPr/>
        </p:nvSpPr>
        <p:spPr bwMode="auto">
          <a:xfrm>
            <a:off x="8636000" y="50800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5563" name="Oval 27"/>
          <p:cNvSpPr>
            <a:spLocks/>
          </p:cNvSpPr>
          <p:nvPr/>
        </p:nvSpPr>
        <p:spPr bwMode="auto">
          <a:xfrm>
            <a:off x="9309100" y="33909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2011" name="Rectangle 28"/>
          <p:cNvSpPr>
            <a:spLocks/>
          </p:cNvSpPr>
          <p:nvPr/>
        </p:nvSpPr>
        <p:spPr bwMode="auto">
          <a:xfrm>
            <a:off x="6261100" y="37211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A</a:t>
            </a:r>
          </a:p>
        </p:txBody>
      </p:sp>
      <p:sp>
        <p:nvSpPr>
          <p:cNvPr id="42012" name="Rectangle 29"/>
          <p:cNvSpPr>
            <a:spLocks/>
          </p:cNvSpPr>
          <p:nvPr/>
        </p:nvSpPr>
        <p:spPr bwMode="auto">
          <a:xfrm>
            <a:off x="9486900" y="35560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B</a:t>
            </a:r>
          </a:p>
        </p:txBody>
      </p:sp>
      <p:sp>
        <p:nvSpPr>
          <p:cNvPr id="42013" name="Rectangle 30"/>
          <p:cNvSpPr>
            <a:spLocks/>
          </p:cNvSpPr>
          <p:nvPr/>
        </p:nvSpPr>
        <p:spPr bwMode="auto">
          <a:xfrm>
            <a:off x="8801100" y="50800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C</a:t>
            </a:r>
          </a:p>
        </p:txBody>
      </p:sp>
      <p:sp>
        <p:nvSpPr>
          <p:cNvPr id="65567" name="Line 31"/>
          <p:cNvSpPr>
            <a:spLocks noChangeShapeType="1"/>
          </p:cNvSpPr>
          <p:nvPr/>
        </p:nvSpPr>
        <p:spPr bwMode="auto">
          <a:xfrm flipH="1">
            <a:off x="8801100" y="5753100"/>
            <a:ext cx="850900" cy="0"/>
          </a:xfrm>
          <a:prstGeom prst="line">
            <a:avLst/>
          </a:prstGeom>
          <a:noFill/>
          <a:ln w="25400" cap="flat">
            <a:solidFill>
              <a:srgbClr val="43A7D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5568" name="Line 32"/>
          <p:cNvSpPr>
            <a:spLocks noChangeShapeType="1"/>
          </p:cNvSpPr>
          <p:nvPr/>
        </p:nvSpPr>
        <p:spPr bwMode="auto">
          <a:xfrm rot="10800000" flipH="1">
            <a:off x="8783638" y="5753100"/>
            <a:ext cx="20637" cy="188913"/>
          </a:xfrm>
          <a:prstGeom prst="line">
            <a:avLst/>
          </a:prstGeom>
          <a:noFill/>
          <a:ln w="25400" cap="flat">
            <a:solidFill>
              <a:srgbClr val="43A7D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4"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0" y="0"/>
            <a:ext cx="16256000" cy="1435100"/>
            <a:chOff x="0" y="0"/>
            <a:chExt cx="10240" cy="904"/>
          </a:xfrm>
        </p:grpSpPr>
        <p:pic>
          <p:nvPicPr>
            <p:cNvPr id="4301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301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6758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Reload (X360) </a:t>
            </a:r>
          </a:p>
        </p:txBody>
      </p:sp>
      <p:pic>
        <p:nvPicPr>
          <p:cNvPr id="4301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67591" name="Rectangle 7"/>
          <p:cNvSpPr>
            <a:spLocks noGrp="1" noChangeArrowheads="1"/>
          </p:cNvSpPr>
          <p:nvPr>
            <p:ph type="body" idx="1"/>
          </p:nvPr>
        </p:nvSpPr>
        <p:spPr/>
        <p:txBody>
          <a:bodyPr/>
          <a:lstStyle/>
          <a:p>
            <a:pPr eaLnBrk="1" hangingPunct="1">
              <a:buFont typeface="Wingdings" pitchFamily="2" charset="2"/>
              <a:buChar char="§"/>
              <a:defRPr/>
            </a:pPr>
            <a:r>
              <a:rPr lang="en-US" sz="4400" dirty="0" smtClean="0">
                <a:effectLst/>
              </a:rPr>
              <a:t>Alias a Render Target on existing depth buffer</a:t>
            </a:r>
            <a:endParaRPr lang="en-US" dirty="0" smtClean="0"/>
          </a:p>
          <a:p>
            <a:pPr eaLnBrk="1" hangingPunct="1">
              <a:buFont typeface="Wingdings" pitchFamily="2" charset="2"/>
              <a:buChar char="§"/>
              <a:defRPr/>
            </a:pPr>
            <a:r>
              <a:rPr lang="en-US" sz="4400" dirty="0" err="1" smtClean="0">
                <a:effectLst/>
              </a:rPr>
              <a:t>Init</a:t>
            </a:r>
            <a:r>
              <a:rPr lang="en-US" sz="4400" dirty="0" smtClean="0">
                <a:effectLst/>
              </a:rPr>
              <a:t> aliased RT to D3DHIZFUNC_GREATER_EQUAL</a:t>
            </a:r>
            <a:endParaRPr lang="en-US" dirty="0" smtClean="0"/>
          </a:p>
          <a:p>
            <a:pPr eaLnBrk="1" hangingPunct="1">
              <a:buFont typeface="Wingdings" pitchFamily="2" charset="2"/>
              <a:buChar char="§"/>
              <a:defRPr/>
            </a:pPr>
            <a:r>
              <a:rPr lang="en-US" sz="4400" dirty="0" smtClean="0">
                <a:effectLst/>
              </a:rPr>
              <a:t>Draw Full screen quad</a:t>
            </a:r>
            <a:endParaRPr lang="en-US" dirty="0" smtClean="0"/>
          </a:p>
          <a:p>
            <a:pPr lvl="1" eaLnBrk="1" hangingPunct="1">
              <a:defRPr/>
            </a:pPr>
            <a:r>
              <a:rPr lang="en-US" sz="3400" dirty="0" smtClean="0">
                <a:effectLst/>
              </a:rPr>
              <a:t>NULL </a:t>
            </a:r>
            <a:r>
              <a:rPr lang="en-US" sz="3400" dirty="0">
                <a:effectLst/>
              </a:rPr>
              <a:t>Pixel Shader</a:t>
            </a:r>
          </a:p>
          <a:p>
            <a:pPr lvl="1" eaLnBrk="1" hangingPunct="1">
              <a:defRPr/>
            </a:pPr>
            <a:r>
              <a:rPr lang="en-US" sz="3400" dirty="0" err="1">
                <a:effectLst/>
              </a:rPr>
              <a:t>Zfunc</a:t>
            </a:r>
            <a:r>
              <a:rPr lang="en-US" sz="3400" dirty="0">
                <a:effectLst/>
              </a:rPr>
              <a:t> == Never</a:t>
            </a:r>
          </a:p>
          <a:p>
            <a:pPr eaLnBrk="1" hangingPunct="1">
              <a:buFont typeface="Wingdings" pitchFamily="2" charset="2"/>
              <a:buChar char="§"/>
              <a:defRPr/>
            </a:pPr>
            <a:r>
              <a:rPr lang="en-US" sz="4400" dirty="0" smtClean="0">
                <a:effectLst/>
              </a:rPr>
              <a:t>Hi-Z is now primed in reverse</a:t>
            </a:r>
            <a:endParaRPr lang="en-US" dirty="0" smtClean="0"/>
          </a:p>
          <a:p>
            <a:pPr eaLnBrk="1" hangingPunct="1">
              <a:buFont typeface="Wingdings" pitchFamily="2" charset="2"/>
              <a:buChar char="§"/>
              <a:defRPr/>
            </a:pPr>
            <a:r>
              <a:rPr lang="en-US" sz="4400" dirty="0" smtClean="0">
                <a:effectLst/>
              </a:rPr>
              <a:t>Similar technique on Playstation3 (See </a:t>
            </a:r>
            <a:r>
              <a:rPr lang="en-US" sz="4400" dirty="0" err="1" smtClean="0">
                <a:effectLst/>
              </a:rPr>
              <a:t>DevNet</a:t>
            </a:r>
            <a:r>
              <a:rPr lang="en-US" sz="4400" dirty="0" smtClean="0">
                <a:effectLst/>
              </a:rPr>
              <a:t>)</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0" y="0"/>
            <a:ext cx="16256000" cy="1435100"/>
            <a:chOff x="0" y="0"/>
            <a:chExt cx="10240" cy="904"/>
          </a:xfrm>
        </p:grpSpPr>
        <p:pic>
          <p:nvPicPr>
            <p:cNvPr id="44058"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4059"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44035" name="Rectangle 4"/>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sp>
        <p:nvSpPr>
          <p:cNvPr id="6963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4403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69640" name="Line 8"/>
          <p:cNvSpPr>
            <a:spLocks noChangeShapeType="1"/>
          </p:cNvSpPr>
          <p:nvPr/>
        </p:nvSpPr>
        <p:spPr bwMode="auto">
          <a:xfrm rot="10800000" flipH="1">
            <a:off x="1866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41" name="Line 9"/>
          <p:cNvSpPr>
            <a:spLocks noChangeShapeType="1"/>
          </p:cNvSpPr>
          <p:nvPr/>
        </p:nvSpPr>
        <p:spPr bwMode="auto">
          <a:xfrm>
            <a:off x="1866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42" name="Rectangle 10"/>
          <p:cNvSpPr>
            <a:spLocks/>
          </p:cNvSpPr>
          <p:nvPr/>
        </p:nvSpPr>
        <p:spPr bwMode="auto">
          <a:xfrm>
            <a:off x="508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9643" name="AutoShape 11"/>
          <p:cNvSpPr>
            <a:spLocks/>
          </p:cNvSpPr>
          <p:nvPr/>
        </p:nvSpPr>
        <p:spPr bwMode="auto">
          <a:xfrm rot="-5400000">
            <a:off x="1124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9644" name="Rectangle 12"/>
          <p:cNvSpPr>
            <a:spLocks/>
          </p:cNvSpPr>
          <p:nvPr/>
        </p:nvSpPr>
        <p:spPr bwMode="auto">
          <a:xfrm>
            <a:off x="7277100" y="35560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9645" name="Rectangle 13"/>
          <p:cNvSpPr>
            <a:spLocks/>
          </p:cNvSpPr>
          <p:nvPr/>
        </p:nvSpPr>
        <p:spPr bwMode="auto">
          <a:xfrm>
            <a:off x="8801100" y="5753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69646" name="Line 14"/>
          <p:cNvSpPr>
            <a:spLocks noChangeShapeType="1"/>
          </p:cNvSpPr>
          <p:nvPr/>
        </p:nvSpPr>
        <p:spPr bwMode="auto">
          <a:xfrm rot="10800000" flipH="1">
            <a:off x="7277100" y="3556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47" name="Line 15"/>
          <p:cNvSpPr>
            <a:spLocks noChangeShapeType="1"/>
          </p:cNvSpPr>
          <p:nvPr/>
        </p:nvSpPr>
        <p:spPr bwMode="auto">
          <a:xfrm rot="10800000" flipH="1">
            <a:off x="8801100" y="57531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48" name="Line 16"/>
          <p:cNvSpPr>
            <a:spLocks noChangeShapeType="1"/>
          </p:cNvSpPr>
          <p:nvPr/>
        </p:nvSpPr>
        <p:spPr bwMode="auto">
          <a:xfrm flipH="1">
            <a:off x="7277100" y="49149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49" name="Line 17"/>
          <p:cNvSpPr>
            <a:spLocks noChangeShapeType="1"/>
          </p:cNvSpPr>
          <p:nvPr/>
        </p:nvSpPr>
        <p:spPr bwMode="auto">
          <a:xfrm flipH="1">
            <a:off x="8801100" y="57531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0" name="Line 18"/>
          <p:cNvSpPr>
            <a:spLocks noChangeShapeType="1"/>
          </p:cNvSpPr>
          <p:nvPr/>
        </p:nvSpPr>
        <p:spPr bwMode="auto">
          <a:xfrm flipH="1">
            <a:off x="7277100" y="2882900"/>
            <a:ext cx="3213100" cy="673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1" name="Line 19"/>
          <p:cNvSpPr>
            <a:spLocks noChangeShapeType="1"/>
          </p:cNvSpPr>
          <p:nvPr/>
        </p:nvSpPr>
        <p:spPr bwMode="auto">
          <a:xfrm rot="10800000" flipH="1">
            <a:off x="10502900" y="1524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2" name="Line 20"/>
          <p:cNvSpPr>
            <a:spLocks noChangeShapeType="1"/>
          </p:cNvSpPr>
          <p:nvPr/>
        </p:nvSpPr>
        <p:spPr bwMode="auto">
          <a:xfrm rot="10800000" flipH="1">
            <a:off x="8636000" y="4737100"/>
            <a:ext cx="1866900" cy="165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3" name="Line 21"/>
          <p:cNvSpPr>
            <a:spLocks noChangeShapeType="1"/>
          </p:cNvSpPr>
          <p:nvPr/>
        </p:nvSpPr>
        <p:spPr bwMode="auto">
          <a:xfrm rot="10800000" flipH="1">
            <a:off x="10502900" y="47371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4" name="Line 22"/>
          <p:cNvSpPr>
            <a:spLocks noChangeShapeType="1"/>
          </p:cNvSpPr>
          <p:nvPr/>
        </p:nvSpPr>
        <p:spPr bwMode="auto">
          <a:xfrm>
            <a:off x="10160000" y="5753100"/>
            <a:ext cx="342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5" name="Line 23"/>
          <p:cNvSpPr>
            <a:spLocks noChangeShapeType="1"/>
          </p:cNvSpPr>
          <p:nvPr/>
        </p:nvSpPr>
        <p:spPr bwMode="auto">
          <a:xfrm>
            <a:off x="8801100" y="7112000"/>
            <a:ext cx="1689100" cy="342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69656" name="Line 24"/>
          <p:cNvSpPr>
            <a:spLocks noChangeShapeType="1"/>
          </p:cNvSpPr>
          <p:nvPr/>
        </p:nvSpPr>
        <p:spPr bwMode="auto">
          <a:xfrm rot="10800000" flipH="1">
            <a:off x="10502900" y="74549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44056" name="Rectangle 25"/>
          <p:cNvSpPr>
            <a:spLocks/>
          </p:cNvSpPr>
          <p:nvPr/>
        </p:nvSpPr>
        <p:spPr bwMode="auto">
          <a:xfrm>
            <a:off x="11518900" y="4737100"/>
            <a:ext cx="3759200" cy="1206500"/>
          </a:xfrm>
          <a:prstGeom prst="rect">
            <a:avLst/>
          </a:prstGeom>
          <a:noFill/>
          <a:ln w="12700" cap="rnd">
            <a:noFill/>
            <a:round/>
            <a:headEnd/>
            <a:tailEnd/>
          </a:ln>
        </p:spPr>
        <p:txBody>
          <a:bodyPr lIns="38100" tIns="38100" rIns="38100" bIns="38100"/>
          <a:lstStyle/>
          <a:p>
            <a:pPr algn="l"/>
            <a:r>
              <a:rPr lang="en-US" sz="4000" strike="sngStrike" dirty="0">
                <a:solidFill>
                  <a:schemeClr val="tx1"/>
                </a:solidFill>
                <a:latin typeface="Arial" charset="0"/>
                <a:cs typeface="Arial" charset="0"/>
                <a:sym typeface="Arial" charset="0"/>
              </a:rPr>
              <a:t>Solid Space</a:t>
            </a:r>
            <a:endParaRPr lang="en-US" sz="4000" strike="sngStrike"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cs typeface="Arial" charset="0"/>
                <a:sym typeface="Arial" charset="0"/>
              </a:rPr>
              <a:t>Empty Space</a:t>
            </a:r>
          </a:p>
        </p:txBody>
      </p:sp>
      <p:sp>
        <p:nvSpPr>
          <p:cNvPr id="44057" name="Rectangle 26"/>
          <p:cNvSpPr>
            <a:spLocks/>
          </p:cNvSpPr>
          <p:nvPr/>
        </p:nvSpPr>
        <p:spPr bwMode="auto">
          <a:xfrm>
            <a:off x="3721100" y="4737100"/>
            <a:ext cx="3759200" cy="1206500"/>
          </a:xfrm>
          <a:prstGeom prst="rect">
            <a:avLst/>
          </a:prstGeom>
          <a:noFill/>
          <a:ln w="12700" cap="rnd">
            <a:noFill/>
            <a:round/>
            <a:headEnd/>
            <a:tailEnd/>
          </a:ln>
        </p:spPr>
        <p:txBody>
          <a:bodyPr lIns="38100" tIns="38100" rIns="38100" bIns="38100"/>
          <a:lstStyle/>
          <a:p>
            <a:pPr algn="l"/>
            <a:r>
              <a:rPr lang="en-US" sz="4000" strike="sngStrike" dirty="0">
                <a:solidFill>
                  <a:schemeClr val="tx1"/>
                </a:solidFill>
                <a:latin typeface="Arial" charset="0"/>
                <a:cs typeface="Arial" charset="0"/>
                <a:sym typeface="Arial" charset="0"/>
              </a:rPr>
              <a:t>Empty Space</a:t>
            </a:r>
            <a:endParaRPr lang="en-US" sz="4000" strike="sngStrike" dirty="0">
              <a:solidFill>
                <a:schemeClr val="tx1"/>
              </a:solidFill>
              <a:latin typeface="Arial" charset="0"/>
              <a:ea typeface="Lucida Grande" charset="0"/>
              <a:cs typeface="Lucida Grande" charset="0"/>
              <a:sym typeface="Arial" charset="0"/>
            </a:endParaRPr>
          </a:p>
          <a:p>
            <a:pPr algn="l"/>
            <a:r>
              <a:rPr lang="en-US" sz="4000" dirty="0">
                <a:solidFill>
                  <a:schemeClr val="tx1"/>
                </a:solidFill>
                <a:latin typeface="Arial" charset="0"/>
                <a:cs typeface="Arial" charset="0"/>
                <a:sym typeface="Arial" charset="0"/>
              </a:rPr>
              <a:t>Solid Space</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0" y="0"/>
            <a:ext cx="16256000" cy="1435100"/>
            <a:chOff x="0" y="0"/>
            <a:chExt cx="10240" cy="904"/>
          </a:xfrm>
        </p:grpSpPr>
        <p:pic>
          <p:nvPicPr>
            <p:cNvPr id="4506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506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168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45061"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1687" name="Rectangle 7"/>
          <p:cNvSpPr>
            <a:spLocks noGrp="1" noChangeArrowheads="1"/>
          </p:cNvSpPr>
          <p:nvPr>
            <p:ph type="body" idx="1"/>
          </p:nvPr>
        </p:nvSpPr>
        <p:spPr/>
        <p:txBody>
          <a:bodyPr/>
          <a:lstStyle/>
          <a:p>
            <a:pPr eaLnBrk="1" hangingPunct="1">
              <a:buFont typeface="Wingdings" pitchFamily="2" charset="2"/>
              <a:buChar char="§"/>
              <a:defRPr/>
            </a:pPr>
            <a:r>
              <a:rPr lang="en-US" sz="4400" dirty="0" smtClean="0">
                <a:effectLst/>
              </a:rPr>
              <a:t>The GPU will now cull fragments if they are closer than the value in the depth buffer</a:t>
            </a:r>
            <a:endParaRPr lang="en-US" dirty="0" smtClean="0"/>
          </a:p>
          <a:p>
            <a:pPr eaLnBrk="1" hangingPunct="1">
              <a:buFont typeface="Wingdings" pitchFamily="2" charset="2"/>
              <a:buChar char="§"/>
              <a:defRPr/>
            </a:pPr>
            <a:r>
              <a:rPr lang="en-US" sz="4400" dirty="0" smtClean="0">
                <a:effectLst/>
              </a:rPr>
              <a:t>By rendering the </a:t>
            </a:r>
            <a:r>
              <a:rPr lang="en-US" sz="4400" dirty="0" err="1" smtClean="0">
                <a:effectLst/>
              </a:rPr>
              <a:t>backfaces</a:t>
            </a:r>
            <a:r>
              <a:rPr lang="en-US" sz="4400" dirty="0" smtClean="0">
                <a:effectLst/>
              </a:rPr>
              <a:t> of convex </a:t>
            </a:r>
            <a:r>
              <a:rPr lang="en-US" sz="4400" dirty="0" err="1" smtClean="0">
                <a:effectLst/>
              </a:rPr>
              <a:t>polyhedra</a:t>
            </a:r>
            <a:r>
              <a:rPr lang="en-US" sz="4400" dirty="0" smtClean="0">
                <a:effectLst/>
              </a:rPr>
              <a:t>, pixels beyond the faces will quickly reject</a:t>
            </a:r>
            <a:endParaRPr lang="en-US" dirty="0" smtClean="0"/>
          </a:p>
          <a:p>
            <a:pPr eaLnBrk="1" hangingPunct="1">
              <a:buFont typeface="Wingdings" pitchFamily="2" charset="2"/>
              <a:buChar char="§"/>
              <a:defRPr/>
            </a:pPr>
            <a:r>
              <a:rPr lang="en-US" sz="4400" dirty="0" smtClean="0">
                <a:effectLst/>
              </a:rPr>
              <a:t>If the camera is inside the volume then only pixels inside the volume will pass </a:t>
            </a:r>
            <a:endParaRPr lang="en-US" dirty="0" smtClean="0"/>
          </a:p>
          <a:p>
            <a:pPr eaLnBrk="1" hangingPunct="1">
              <a:buFont typeface="Wingdings" pitchFamily="2" charset="2"/>
              <a:buChar char="§"/>
              <a:defRPr/>
            </a:pPr>
            <a:r>
              <a:rPr lang="en-US" sz="4400" dirty="0" smtClean="0">
                <a:effectLst/>
              </a:rPr>
              <a:t>Perfect for cascaded shadow maps</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3"/>
          <p:cNvGrpSpPr>
            <a:grpSpLocks/>
          </p:cNvGrpSpPr>
          <p:nvPr/>
        </p:nvGrpSpPr>
        <p:grpSpPr bwMode="auto">
          <a:xfrm>
            <a:off x="0" y="0"/>
            <a:ext cx="16256000" cy="1435100"/>
            <a:chOff x="0" y="0"/>
            <a:chExt cx="10240" cy="904"/>
          </a:xfrm>
        </p:grpSpPr>
        <p:pic>
          <p:nvPicPr>
            <p:cNvPr id="4611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611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373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Reverse Hi-Z (3/)</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46085"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3736" name="Line 8"/>
          <p:cNvSpPr>
            <a:spLocks noChangeShapeType="1"/>
          </p:cNvSpPr>
          <p:nvPr/>
        </p:nvSpPr>
        <p:spPr bwMode="auto">
          <a:xfrm rot="10800000" flipH="1">
            <a:off x="1866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37" name="Line 9"/>
          <p:cNvSpPr>
            <a:spLocks noChangeShapeType="1"/>
          </p:cNvSpPr>
          <p:nvPr/>
        </p:nvSpPr>
        <p:spPr bwMode="auto">
          <a:xfrm>
            <a:off x="1866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38" name="Rectangle 10"/>
          <p:cNvSpPr>
            <a:spLocks/>
          </p:cNvSpPr>
          <p:nvPr/>
        </p:nvSpPr>
        <p:spPr bwMode="auto">
          <a:xfrm>
            <a:off x="508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39" name="AutoShape 11"/>
          <p:cNvSpPr>
            <a:spLocks/>
          </p:cNvSpPr>
          <p:nvPr/>
        </p:nvSpPr>
        <p:spPr bwMode="auto">
          <a:xfrm rot="-5400000">
            <a:off x="1124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40" name="Rectangle 12"/>
          <p:cNvSpPr>
            <a:spLocks/>
          </p:cNvSpPr>
          <p:nvPr/>
        </p:nvSpPr>
        <p:spPr bwMode="auto">
          <a:xfrm>
            <a:off x="7277100" y="35560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41" name="Rectangle 13"/>
          <p:cNvSpPr>
            <a:spLocks/>
          </p:cNvSpPr>
          <p:nvPr/>
        </p:nvSpPr>
        <p:spPr bwMode="auto">
          <a:xfrm>
            <a:off x="8801100" y="5753100"/>
            <a:ext cx="1384300" cy="1358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42" name="Line 14"/>
          <p:cNvSpPr>
            <a:spLocks noChangeShapeType="1"/>
          </p:cNvSpPr>
          <p:nvPr/>
        </p:nvSpPr>
        <p:spPr bwMode="auto">
          <a:xfrm rot="10800000" flipH="1">
            <a:off x="7277100" y="3556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3" name="Line 15"/>
          <p:cNvSpPr>
            <a:spLocks noChangeShapeType="1"/>
          </p:cNvSpPr>
          <p:nvPr/>
        </p:nvSpPr>
        <p:spPr bwMode="auto">
          <a:xfrm rot="10800000" flipH="1">
            <a:off x="8801100" y="57531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4" name="Line 16"/>
          <p:cNvSpPr>
            <a:spLocks noChangeShapeType="1"/>
          </p:cNvSpPr>
          <p:nvPr/>
        </p:nvSpPr>
        <p:spPr bwMode="auto">
          <a:xfrm flipH="1">
            <a:off x="7277100" y="49149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5" name="Line 17"/>
          <p:cNvSpPr>
            <a:spLocks noChangeShapeType="1"/>
          </p:cNvSpPr>
          <p:nvPr/>
        </p:nvSpPr>
        <p:spPr bwMode="auto">
          <a:xfrm flipH="1">
            <a:off x="8801100" y="5753100"/>
            <a:ext cx="1358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6" name="Line 18"/>
          <p:cNvSpPr>
            <a:spLocks noChangeShapeType="1"/>
          </p:cNvSpPr>
          <p:nvPr/>
        </p:nvSpPr>
        <p:spPr bwMode="auto">
          <a:xfrm flipH="1">
            <a:off x="7277100" y="2882900"/>
            <a:ext cx="3213100" cy="673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7" name="Line 19"/>
          <p:cNvSpPr>
            <a:spLocks noChangeShapeType="1"/>
          </p:cNvSpPr>
          <p:nvPr/>
        </p:nvSpPr>
        <p:spPr bwMode="auto">
          <a:xfrm rot="10800000" flipH="1">
            <a:off x="10502900" y="1524000"/>
            <a:ext cx="0" cy="1358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8" name="Line 20"/>
          <p:cNvSpPr>
            <a:spLocks noChangeShapeType="1"/>
          </p:cNvSpPr>
          <p:nvPr/>
        </p:nvSpPr>
        <p:spPr bwMode="auto">
          <a:xfrm rot="10800000" flipH="1">
            <a:off x="8636000" y="4737100"/>
            <a:ext cx="1866900" cy="1651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49" name="Line 21"/>
          <p:cNvSpPr>
            <a:spLocks noChangeShapeType="1"/>
          </p:cNvSpPr>
          <p:nvPr/>
        </p:nvSpPr>
        <p:spPr bwMode="auto">
          <a:xfrm rot="10800000" flipH="1">
            <a:off x="10502900" y="47371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50" name="Line 22"/>
          <p:cNvSpPr>
            <a:spLocks noChangeShapeType="1"/>
          </p:cNvSpPr>
          <p:nvPr/>
        </p:nvSpPr>
        <p:spPr bwMode="auto">
          <a:xfrm>
            <a:off x="10160000" y="5753100"/>
            <a:ext cx="342900" cy="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51" name="Line 23"/>
          <p:cNvSpPr>
            <a:spLocks noChangeShapeType="1"/>
          </p:cNvSpPr>
          <p:nvPr/>
        </p:nvSpPr>
        <p:spPr bwMode="auto">
          <a:xfrm>
            <a:off x="8801100" y="7112000"/>
            <a:ext cx="1689100" cy="3429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52" name="Line 24"/>
          <p:cNvSpPr>
            <a:spLocks noChangeShapeType="1"/>
          </p:cNvSpPr>
          <p:nvPr/>
        </p:nvSpPr>
        <p:spPr bwMode="auto">
          <a:xfrm rot="10800000" flipH="1">
            <a:off x="10502900" y="7454900"/>
            <a:ext cx="0" cy="1016000"/>
          </a:xfrm>
          <a:prstGeom prst="line">
            <a:avLst/>
          </a:prstGeom>
          <a:noFill/>
          <a:ln w="25400" cap="flat">
            <a:solidFill>
              <a:srgbClr val="C1272D"/>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53" name="Oval 25"/>
          <p:cNvSpPr>
            <a:spLocks/>
          </p:cNvSpPr>
          <p:nvPr/>
        </p:nvSpPr>
        <p:spPr bwMode="auto">
          <a:xfrm>
            <a:off x="6096000" y="35560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54" name="Oval 26"/>
          <p:cNvSpPr>
            <a:spLocks/>
          </p:cNvSpPr>
          <p:nvPr/>
        </p:nvSpPr>
        <p:spPr bwMode="auto">
          <a:xfrm>
            <a:off x="8636000" y="50800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3755" name="Oval 27"/>
          <p:cNvSpPr>
            <a:spLocks/>
          </p:cNvSpPr>
          <p:nvPr/>
        </p:nvSpPr>
        <p:spPr bwMode="auto">
          <a:xfrm>
            <a:off x="9309100" y="3390900"/>
            <a:ext cx="1016000" cy="1016000"/>
          </a:xfrm>
          <a:prstGeom prst="ellipse">
            <a:avLst/>
          </a:prstGeom>
          <a:noFill/>
          <a:ln w="9525" cap="flat">
            <a:solidFill>
              <a:srgbClr val="8ECAE7"/>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6107" name="Rectangle 28"/>
          <p:cNvSpPr>
            <a:spLocks/>
          </p:cNvSpPr>
          <p:nvPr/>
        </p:nvSpPr>
        <p:spPr bwMode="auto">
          <a:xfrm>
            <a:off x="6261100" y="37211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A</a:t>
            </a:r>
          </a:p>
        </p:txBody>
      </p:sp>
      <p:sp>
        <p:nvSpPr>
          <p:cNvPr id="46108" name="Rectangle 29"/>
          <p:cNvSpPr>
            <a:spLocks/>
          </p:cNvSpPr>
          <p:nvPr/>
        </p:nvSpPr>
        <p:spPr bwMode="auto">
          <a:xfrm>
            <a:off x="9486900" y="35560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B</a:t>
            </a:r>
          </a:p>
        </p:txBody>
      </p:sp>
      <p:sp>
        <p:nvSpPr>
          <p:cNvPr id="46109" name="Rectangle 30"/>
          <p:cNvSpPr>
            <a:spLocks/>
          </p:cNvSpPr>
          <p:nvPr/>
        </p:nvSpPr>
        <p:spPr bwMode="auto">
          <a:xfrm>
            <a:off x="8801100" y="5080000"/>
            <a:ext cx="711200" cy="635000"/>
          </a:xfrm>
          <a:prstGeom prst="rect">
            <a:avLst/>
          </a:prstGeom>
          <a:noFill/>
          <a:ln w="12700" cap="rnd">
            <a:noFill/>
            <a:round/>
            <a:headEnd/>
            <a:tailEnd/>
          </a:ln>
        </p:spPr>
        <p:txBody>
          <a:bodyPr lIns="38100" tIns="38100" rIns="38100" bIns="38100"/>
          <a:lstStyle/>
          <a:p>
            <a:pPr algn="l"/>
            <a:r>
              <a:rPr lang="en-US" sz="4000">
                <a:solidFill>
                  <a:srgbClr val="43A7D7"/>
                </a:solidFill>
                <a:latin typeface="Arial" charset="0"/>
                <a:cs typeface="Arial" charset="0"/>
                <a:sym typeface="Arial" charset="0"/>
              </a:rPr>
              <a:t>C</a:t>
            </a:r>
          </a:p>
        </p:txBody>
      </p:sp>
      <p:sp>
        <p:nvSpPr>
          <p:cNvPr id="73759" name="Line 31"/>
          <p:cNvSpPr>
            <a:spLocks noChangeShapeType="1"/>
          </p:cNvSpPr>
          <p:nvPr/>
        </p:nvSpPr>
        <p:spPr bwMode="auto">
          <a:xfrm flipH="1">
            <a:off x="8801100" y="5753100"/>
            <a:ext cx="850900" cy="0"/>
          </a:xfrm>
          <a:prstGeom prst="line">
            <a:avLst/>
          </a:prstGeom>
          <a:noFill/>
          <a:ln w="25400" cap="flat">
            <a:solidFill>
              <a:srgbClr val="43A7D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3760" name="Line 32"/>
          <p:cNvSpPr>
            <a:spLocks noChangeShapeType="1"/>
          </p:cNvSpPr>
          <p:nvPr/>
        </p:nvSpPr>
        <p:spPr bwMode="auto">
          <a:xfrm rot="10800000" flipH="1">
            <a:off x="8783638" y="5753100"/>
            <a:ext cx="20637" cy="188913"/>
          </a:xfrm>
          <a:prstGeom prst="line">
            <a:avLst/>
          </a:prstGeom>
          <a:noFill/>
          <a:ln w="25400" cap="flat">
            <a:solidFill>
              <a:srgbClr val="43A7D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34"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
          <p:cNvGrpSpPr>
            <a:grpSpLocks/>
          </p:cNvGrpSpPr>
          <p:nvPr/>
        </p:nvGrpSpPr>
        <p:grpSpPr bwMode="auto">
          <a:xfrm>
            <a:off x="0" y="0"/>
            <a:ext cx="16256000" cy="1435100"/>
            <a:chOff x="0" y="0"/>
            <a:chExt cx="10240" cy="904"/>
          </a:xfrm>
        </p:grpSpPr>
        <p:pic>
          <p:nvPicPr>
            <p:cNvPr id="4711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711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578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for CSM rendering</a:t>
            </a:r>
          </a:p>
        </p:txBody>
      </p:sp>
      <p:pic>
        <p:nvPicPr>
          <p:cNvPr id="4710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5783" name="Rectangle 7"/>
          <p:cNvSpPr>
            <a:spLocks noGrp="1" noChangeArrowheads="1"/>
          </p:cNvSpPr>
          <p:nvPr>
            <p:ph type="body" idx="1"/>
          </p:nvPr>
        </p:nvSpPr>
        <p:spPr/>
        <p:txBody>
          <a:bodyPr/>
          <a:lstStyle/>
          <a:p>
            <a:pPr eaLnBrk="1" hangingPunct="1">
              <a:buFont typeface="Wingdings" pitchFamily="2" charset="2"/>
              <a:buChar char="§"/>
              <a:defRPr/>
            </a:pPr>
            <a:r>
              <a:rPr lang="en-US" sz="4400" dirty="0" smtClean="0">
                <a:effectLst/>
              </a:rPr>
              <a:t>Each cascade for a directional light is bounded by a cuboid in world space</a:t>
            </a:r>
            <a:endParaRPr lang="en-US" dirty="0" smtClean="0"/>
          </a:p>
          <a:p>
            <a:pPr eaLnBrk="1" hangingPunct="1">
              <a:buFont typeface="Wingdings" pitchFamily="2" charset="2"/>
              <a:buChar char="§"/>
              <a:defRPr/>
            </a:pPr>
            <a:r>
              <a:rPr lang="en-US" sz="4400" dirty="0" smtClean="0">
                <a:effectLst/>
              </a:rPr>
              <a:t>Only world space pixels inside the cuboid will project onto the shadow map</a:t>
            </a:r>
            <a:endParaRPr lang="en-US" dirty="0" smtClean="0"/>
          </a:p>
          <a:p>
            <a:pPr eaLnBrk="1" hangingPunct="1">
              <a:buFont typeface="Wingdings" pitchFamily="2" charset="2"/>
              <a:buChar char="§"/>
              <a:defRPr/>
            </a:pPr>
            <a:r>
              <a:rPr lang="en-US" sz="4400" dirty="0" smtClean="0">
                <a:effectLst/>
              </a:rPr>
              <a:t>By drawing the cuboid </a:t>
            </a:r>
            <a:r>
              <a:rPr lang="en-US" sz="4400" dirty="0" err="1" smtClean="0">
                <a:effectLst/>
              </a:rPr>
              <a:t>backfaces</a:t>
            </a:r>
            <a:r>
              <a:rPr lang="en-US" sz="4400" dirty="0" smtClean="0">
                <a:effectLst/>
              </a:rPr>
              <a:t> only these pixels will pass the reverse Z test</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3"/>
          <p:cNvGrpSpPr>
            <a:grpSpLocks/>
          </p:cNvGrpSpPr>
          <p:nvPr/>
        </p:nvGrpSpPr>
        <p:grpSpPr bwMode="auto">
          <a:xfrm>
            <a:off x="0" y="0"/>
            <a:ext cx="16256000" cy="1435100"/>
            <a:chOff x="0" y="0"/>
            <a:chExt cx="10240" cy="904"/>
          </a:xfrm>
        </p:grpSpPr>
        <p:pic>
          <p:nvPicPr>
            <p:cNvPr id="12296"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2297"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536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Motivations</a:t>
            </a:r>
          </a:p>
        </p:txBody>
      </p:sp>
      <p:sp>
        <p:nvSpPr>
          <p:cNvPr id="15366" name="Rectangle 6"/>
          <p:cNvSpPr>
            <a:spLocks noGrp="1" noChangeArrowheads="1"/>
          </p:cNvSpPr>
          <p:nvPr>
            <p:ph type="body" idx="1"/>
          </p:nvPr>
        </p:nvSpPr>
        <p:spPr>
          <a:xfrm>
            <a:off x="622300" y="1447800"/>
            <a:ext cx="14592300" cy="7620000"/>
          </a:xfrm>
        </p:spPr>
        <p:txBody>
          <a:bodyPr/>
          <a:lstStyle/>
          <a:p>
            <a:pPr marL="247650" indent="-247650" eaLnBrk="1" hangingPunct="1">
              <a:spcBef>
                <a:spcPct val="0"/>
              </a:spcBef>
              <a:buFont typeface="Wingdings" charset="2"/>
              <a:buChar char="§"/>
              <a:defRPr/>
            </a:pPr>
            <a:r>
              <a:rPr lang="en-US" sz="4600" dirty="0" smtClean="0">
                <a:effectLst/>
              </a:rPr>
              <a:t>Frostbite 2 is DICE’s </a:t>
            </a:r>
            <a:br>
              <a:rPr lang="en-US" sz="4600" dirty="0" smtClean="0">
                <a:effectLst/>
              </a:rPr>
            </a:br>
            <a:r>
              <a:rPr lang="en-US" sz="4600" dirty="0" smtClean="0">
                <a:effectLst/>
              </a:rPr>
              <a:t>Next-Generation Engine for Current </a:t>
            </a:r>
            <a:br>
              <a:rPr lang="en-US" sz="4600" dirty="0" smtClean="0">
                <a:effectLst/>
              </a:rPr>
            </a:br>
            <a:r>
              <a:rPr lang="en-US" sz="4600" dirty="0" smtClean="0">
                <a:effectLst/>
              </a:rPr>
              <a:t>Generation Platforms</a:t>
            </a:r>
            <a:endParaRPr lang="en-US" sz="4600" dirty="0" smtClean="0"/>
          </a:p>
          <a:p>
            <a:pPr marL="247650" indent="-247650" eaLnBrk="1" hangingPunct="1">
              <a:spcBef>
                <a:spcPts val="400"/>
              </a:spcBef>
              <a:buFont typeface="Wingdings" charset="2"/>
              <a:buChar char="§"/>
              <a:defRPr/>
            </a:pPr>
            <a:r>
              <a:rPr lang="en-US" sz="4600" dirty="0" smtClean="0">
                <a:effectLst/>
              </a:rPr>
              <a:t>5 Pillars:</a:t>
            </a:r>
            <a:endParaRPr lang="en-US" sz="4600" dirty="0" smtClean="0"/>
          </a:p>
          <a:p>
            <a:pPr lvl="1" eaLnBrk="1" hangingPunct="1">
              <a:spcBef>
                <a:spcPts val="400"/>
              </a:spcBef>
              <a:buFont typeface="Wingdings" charset="2"/>
              <a:buChar char="§"/>
              <a:defRPr/>
            </a:pPr>
            <a:r>
              <a:rPr lang="en-US" sz="3200" dirty="0" smtClean="0">
                <a:effectLst/>
              </a:rPr>
              <a:t>Animation</a:t>
            </a:r>
            <a:endParaRPr lang="en-US" sz="3200" dirty="0" smtClean="0"/>
          </a:p>
          <a:p>
            <a:pPr lvl="1" eaLnBrk="1" hangingPunct="1">
              <a:spcBef>
                <a:spcPts val="400"/>
              </a:spcBef>
              <a:buFont typeface="Wingdings" charset="2"/>
              <a:buChar char="§"/>
              <a:defRPr/>
            </a:pPr>
            <a:r>
              <a:rPr lang="en-US" sz="3200" dirty="0" smtClean="0">
                <a:effectLst/>
              </a:rPr>
              <a:t>Audio</a:t>
            </a:r>
            <a:endParaRPr lang="en-US" sz="3200" dirty="0" smtClean="0"/>
          </a:p>
          <a:p>
            <a:pPr lvl="1" eaLnBrk="1" hangingPunct="1">
              <a:spcBef>
                <a:spcPts val="400"/>
              </a:spcBef>
              <a:buFont typeface="Wingdings" charset="2"/>
              <a:buChar char="§"/>
              <a:defRPr/>
            </a:pPr>
            <a:r>
              <a:rPr lang="en-US" sz="3200" dirty="0" smtClean="0">
                <a:effectLst/>
              </a:rPr>
              <a:t>Scale</a:t>
            </a:r>
            <a:endParaRPr lang="en-US" sz="3200" dirty="0" smtClean="0"/>
          </a:p>
          <a:p>
            <a:pPr lvl="1" eaLnBrk="1" hangingPunct="1">
              <a:spcBef>
                <a:spcPts val="400"/>
              </a:spcBef>
              <a:buFont typeface="Wingdings" charset="2"/>
              <a:buChar char="§"/>
              <a:defRPr/>
            </a:pPr>
            <a:r>
              <a:rPr lang="en-US" sz="3200" dirty="0" smtClean="0">
                <a:effectLst/>
              </a:rPr>
              <a:t>Destruction</a:t>
            </a:r>
            <a:endParaRPr lang="en-US" sz="3200" dirty="0" smtClean="0"/>
          </a:p>
          <a:p>
            <a:pPr lvl="1" eaLnBrk="1" hangingPunct="1">
              <a:spcBef>
                <a:spcPts val="400"/>
              </a:spcBef>
              <a:buFont typeface="Wingdings" charset="2"/>
              <a:buChar char="§"/>
              <a:defRPr/>
            </a:pPr>
            <a:r>
              <a:rPr lang="en-US" sz="3200" dirty="0" smtClean="0">
                <a:latin typeface="Arial Bold" charset="0"/>
                <a:cs typeface="Arial Bold" charset="0"/>
                <a:sym typeface="Arial Bold" charset="0"/>
              </a:rPr>
              <a:t>Rendering</a:t>
            </a:r>
            <a:r>
              <a:rPr lang="en-US" sz="3200" dirty="0" smtClean="0">
                <a:effectLst/>
              </a:rPr>
              <a:t> </a:t>
            </a:r>
            <a:r>
              <a:rPr lang="en-US" sz="3200" dirty="0" smtClean="0">
                <a:effectLst/>
                <a:latin typeface="Wingdings" charset="2"/>
                <a:ea typeface="Wingdings" charset="2"/>
                <a:cs typeface="Wingdings" charset="2"/>
                <a:sym typeface="Wingdings" charset="2"/>
              </a:rPr>
              <a:t></a:t>
            </a:r>
            <a:endParaRPr lang="en-US" sz="3200" dirty="0" smtClean="0"/>
          </a:p>
          <a:p>
            <a:pPr marL="247650" indent="-247650" eaLnBrk="1" hangingPunct="1">
              <a:spcBef>
                <a:spcPts val="400"/>
              </a:spcBef>
              <a:buFont typeface="Wingdings" charset="2"/>
              <a:buChar char="§"/>
              <a:defRPr/>
            </a:pPr>
            <a:r>
              <a:rPr lang="en-US" sz="4600" dirty="0" smtClean="0">
                <a:effectLst/>
              </a:rPr>
              <a:t>Powers </a:t>
            </a:r>
            <a:r>
              <a:rPr lang="en-US" sz="4600" dirty="0" smtClean="0">
                <a:effectLst/>
                <a:latin typeface="Arial Italic" charset="0"/>
                <a:cs typeface="Arial Italic" charset="0"/>
                <a:sym typeface="Arial Italic" charset="0"/>
              </a:rPr>
              <a:t>Battlefield 3</a:t>
            </a:r>
            <a:r>
              <a:rPr lang="en-US" sz="4600" dirty="0" smtClean="0">
                <a:effectLst/>
              </a:rPr>
              <a:t> and </a:t>
            </a:r>
            <a:r>
              <a:rPr lang="en-US" sz="4600" dirty="0" smtClean="0">
                <a:effectLst/>
                <a:latin typeface="Arial Italic" charset="0"/>
                <a:cs typeface="Arial Italic" charset="0"/>
                <a:sym typeface="Arial Italic" charset="0"/>
              </a:rPr>
              <a:t>Need For Speed: The Run</a:t>
            </a:r>
            <a:endParaRPr lang="en-US" sz="4600" dirty="0" smtClean="0">
              <a:effectLst/>
              <a:latin typeface="Arial Italic" charset="0"/>
              <a:sym typeface="Arial Italic" charset="0"/>
            </a:endParaRPr>
          </a:p>
        </p:txBody>
      </p:sp>
      <p:pic>
        <p:nvPicPr>
          <p:cNvPr id="1229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12295" name="Picture 8"/>
          <p:cNvPicPr>
            <a:picLocks noChangeAspect="1" noChangeArrowheads="1"/>
          </p:cNvPicPr>
          <p:nvPr/>
        </p:nvPicPr>
        <p:blipFill>
          <a:blip r:embed="rId6" cstate="print"/>
          <a:srcRect/>
          <a:stretch>
            <a:fillRect/>
          </a:stretch>
        </p:blipFill>
        <p:spPr bwMode="auto">
          <a:xfrm>
            <a:off x="10663237" y="1676400"/>
            <a:ext cx="5313363" cy="5454802"/>
          </a:xfrm>
          <a:prstGeom prst="rect">
            <a:avLst/>
          </a:prstGeom>
          <a:noFill/>
          <a:ln w="9525">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
          <p:cNvGrpSpPr>
            <a:grpSpLocks/>
          </p:cNvGrpSpPr>
          <p:nvPr/>
        </p:nvGrpSpPr>
        <p:grpSpPr bwMode="auto">
          <a:xfrm>
            <a:off x="0" y="0"/>
            <a:ext cx="16256000" cy="1435100"/>
            <a:chOff x="0" y="0"/>
            <a:chExt cx="10240" cy="904"/>
          </a:xfrm>
        </p:grpSpPr>
        <p:pic>
          <p:nvPicPr>
            <p:cNvPr id="4814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815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782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CSM Cuboids</a:t>
            </a:r>
          </a:p>
        </p:txBody>
      </p:sp>
      <p:pic>
        <p:nvPicPr>
          <p:cNvPr id="4813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7832" name="Line 8"/>
          <p:cNvSpPr>
            <a:spLocks noChangeShapeType="1"/>
          </p:cNvSpPr>
          <p:nvPr/>
        </p:nvSpPr>
        <p:spPr bwMode="auto">
          <a:xfrm rot="10800000" flipH="1">
            <a:off x="1866900" y="1524000"/>
            <a:ext cx="8128000" cy="37211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7833" name="Line 9"/>
          <p:cNvSpPr>
            <a:spLocks noChangeShapeType="1"/>
          </p:cNvSpPr>
          <p:nvPr/>
        </p:nvSpPr>
        <p:spPr bwMode="auto">
          <a:xfrm>
            <a:off x="1866900" y="5245100"/>
            <a:ext cx="8293100" cy="3048000"/>
          </a:xfrm>
          <a:prstGeom prst="line">
            <a:avLst/>
          </a:prstGeom>
          <a:noFill/>
          <a:ln w="25400" cap="flat">
            <a:solidFill>
              <a:srgbClr val="78BD57"/>
            </a:solidFill>
            <a:prstDash val="solid"/>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77834" name="Rectangle 10"/>
          <p:cNvSpPr>
            <a:spLocks/>
          </p:cNvSpPr>
          <p:nvPr/>
        </p:nvSpPr>
        <p:spPr bwMode="auto">
          <a:xfrm>
            <a:off x="508000" y="4914900"/>
            <a:ext cx="711200" cy="673100"/>
          </a:xfrm>
          <a:prstGeom prst="rect">
            <a:avLst/>
          </a:prstGeom>
          <a:solidFill>
            <a:schemeClr val="accent1"/>
          </a:soli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35" name="AutoShape 11"/>
          <p:cNvSpPr>
            <a:spLocks/>
          </p:cNvSpPr>
          <p:nvPr/>
        </p:nvSpPr>
        <p:spPr bwMode="auto">
          <a:xfrm rot="-5400000">
            <a:off x="1124744" y="4910932"/>
            <a:ext cx="782637" cy="673100"/>
          </a:xfrm>
          <a:prstGeom prst="triangle">
            <a:avLst>
              <a:gd name="adj" fmla="val 50000"/>
            </a:avLst>
          </a:prstGeom>
          <a:gradFill rotWithShape="0">
            <a:gsLst>
              <a:gs pos="0">
                <a:srgbClr val="D4FFBF"/>
              </a:gs>
              <a:gs pos="100000">
                <a:srgbClr val="72CC47"/>
              </a:gs>
            </a:gsLst>
            <a:lin ang="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36" name="Rectangle 12"/>
          <p:cNvSpPr>
            <a:spLocks/>
          </p:cNvSpPr>
          <p:nvPr/>
        </p:nvSpPr>
        <p:spPr bwMode="auto">
          <a:xfrm>
            <a:off x="5588000" y="4914900"/>
            <a:ext cx="876300" cy="850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37" name="Rectangle 13"/>
          <p:cNvSpPr>
            <a:spLocks/>
          </p:cNvSpPr>
          <p:nvPr/>
        </p:nvSpPr>
        <p:spPr bwMode="auto">
          <a:xfrm>
            <a:off x="6261100" y="6096000"/>
            <a:ext cx="876300" cy="850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38" name="Rectangle 14"/>
          <p:cNvSpPr>
            <a:spLocks/>
          </p:cNvSpPr>
          <p:nvPr/>
        </p:nvSpPr>
        <p:spPr bwMode="auto">
          <a:xfrm>
            <a:off x="7277100" y="3048000"/>
            <a:ext cx="876300" cy="850900"/>
          </a:xfrm>
          <a:prstGeom prst="rect">
            <a:avLst/>
          </a:prstGeom>
          <a:no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39" name="Rectangle 15"/>
          <p:cNvSpPr>
            <a:spLocks/>
          </p:cNvSpPr>
          <p:nvPr/>
        </p:nvSpPr>
        <p:spPr bwMode="auto">
          <a:xfrm rot="-420000">
            <a:off x="1839913" y="2374900"/>
            <a:ext cx="4894262" cy="4935538"/>
          </a:xfrm>
          <a:prstGeom prst="rect">
            <a:avLst/>
          </a:prstGeom>
          <a:noFill/>
          <a:ln w="19050" cap="flat">
            <a:solidFill>
              <a:srgbClr val="FFC000"/>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77840" name="Rectangle 16"/>
          <p:cNvSpPr>
            <a:spLocks/>
          </p:cNvSpPr>
          <p:nvPr/>
        </p:nvSpPr>
        <p:spPr bwMode="auto">
          <a:xfrm rot="-420000">
            <a:off x="6557963" y="1022350"/>
            <a:ext cx="8955087" cy="8153400"/>
          </a:xfrm>
          <a:prstGeom prst="rect">
            <a:avLst/>
          </a:prstGeom>
          <a:noFill/>
          <a:ln w="19050" cap="flat">
            <a:solidFill>
              <a:srgbClr val="FF0000"/>
            </a:solidFill>
            <a:prstDash val="solid"/>
            <a:round/>
            <a:headEnd type="none" w="med" len="med"/>
            <a:tailEnd type="none" w="med" len="med"/>
          </a:ln>
          <a:effectLst>
            <a:outerShdw dist="23000" dir="5400000" algn="ctr" rotWithShape="0">
              <a:srgbClr val="000000">
                <a:alpha val="34999"/>
              </a:srgbClr>
            </a:outerShdw>
          </a:effectLst>
        </p:spPr>
        <p:txBody>
          <a:bodyPr lIns="0" tIns="0" rIns="0" bIns="0"/>
          <a:lstStyle/>
          <a:p>
            <a:pPr>
              <a:defRPr/>
            </a:pPr>
            <a:endParaRPr lang="en-US"/>
          </a:p>
        </p:txBody>
      </p:sp>
      <p:sp>
        <p:nvSpPr>
          <p:cNvPr id="48144" name="Rectangle 17"/>
          <p:cNvSpPr>
            <a:spLocks/>
          </p:cNvSpPr>
          <p:nvPr/>
        </p:nvSpPr>
        <p:spPr bwMode="auto">
          <a:xfrm>
            <a:off x="1866900" y="2882900"/>
            <a:ext cx="2235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CSM0</a:t>
            </a:r>
          </a:p>
        </p:txBody>
      </p:sp>
      <p:sp>
        <p:nvSpPr>
          <p:cNvPr id="48145" name="Rectangle 18"/>
          <p:cNvSpPr>
            <a:spLocks/>
          </p:cNvSpPr>
          <p:nvPr/>
        </p:nvSpPr>
        <p:spPr bwMode="auto">
          <a:xfrm>
            <a:off x="6946900" y="1524000"/>
            <a:ext cx="2235200" cy="635000"/>
          </a:xfrm>
          <a:prstGeom prst="rect">
            <a:avLst/>
          </a:prstGeom>
          <a:noFill/>
          <a:ln w="12700" cap="rnd">
            <a:noFill/>
            <a:round/>
            <a:headEnd/>
            <a:tailEnd/>
          </a:ln>
        </p:spPr>
        <p:txBody>
          <a:bodyPr lIns="38100" tIns="38100" rIns="38100" bIns="38100"/>
          <a:lstStyle/>
          <a:p>
            <a:pPr algn="l"/>
            <a:r>
              <a:rPr lang="en-US" sz="4000">
                <a:solidFill>
                  <a:schemeClr val="tx1"/>
                </a:solidFill>
                <a:latin typeface="Arial" charset="0"/>
                <a:cs typeface="Arial" charset="0"/>
                <a:sym typeface="Arial" charset="0"/>
              </a:rPr>
              <a:t>CSM1</a:t>
            </a:r>
          </a:p>
        </p:txBody>
      </p:sp>
      <p:sp>
        <p:nvSpPr>
          <p:cNvPr id="48146" name="Rectangle 19"/>
          <p:cNvSpPr>
            <a:spLocks/>
          </p:cNvSpPr>
          <p:nvPr/>
        </p:nvSpPr>
        <p:spPr bwMode="auto">
          <a:xfrm>
            <a:off x="7454900" y="3213100"/>
            <a:ext cx="7112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C</a:t>
            </a:r>
          </a:p>
        </p:txBody>
      </p:sp>
      <p:sp>
        <p:nvSpPr>
          <p:cNvPr id="48147" name="Rectangle 20"/>
          <p:cNvSpPr>
            <a:spLocks/>
          </p:cNvSpPr>
          <p:nvPr/>
        </p:nvSpPr>
        <p:spPr bwMode="auto">
          <a:xfrm>
            <a:off x="5588000" y="5080000"/>
            <a:ext cx="7112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A</a:t>
            </a:r>
          </a:p>
        </p:txBody>
      </p:sp>
      <p:sp>
        <p:nvSpPr>
          <p:cNvPr id="48148" name="Rectangle 21"/>
          <p:cNvSpPr>
            <a:spLocks/>
          </p:cNvSpPr>
          <p:nvPr/>
        </p:nvSpPr>
        <p:spPr bwMode="auto">
          <a:xfrm>
            <a:off x="6261100" y="6261100"/>
            <a:ext cx="711200" cy="457200"/>
          </a:xfrm>
          <a:prstGeom prst="rect">
            <a:avLst/>
          </a:prstGeom>
          <a:noFill/>
          <a:ln w="12700" cap="rnd">
            <a:noFill/>
            <a:round/>
            <a:headEnd/>
            <a:tailEnd/>
          </a:ln>
        </p:spPr>
        <p:txBody>
          <a:bodyPr lIns="38100" tIns="38100" rIns="38100" bIns="38100"/>
          <a:lstStyle/>
          <a:p>
            <a:pPr algn="l"/>
            <a:r>
              <a:rPr lang="en-US" sz="2600">
                <a:solidFill>
                  <a:schemeClr val="tx1"/>
                </a:solidFill>
                <a:latin typeface="Arial" charset="0"/>
                <a:cs typeface="Arial" charset="0"/>
                <a:sym typeface="Arial" charset="0"/>
              </a:rPr>
              <a:t>B</a:t>
            </a:r>
          </a:p>
        </p:txBody>
      </p:sp>
      <p:sp>
        <p:nvSpPr>
          <p:cNvPr id="2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3"/>
          <p:cNvGrpSpPr>
            <a:grpSpLocks/>
          </p:cNvGrpSpPr>
          <p:nvPr/>
        </p:nvGrpSpPr>
        <p:grpSpPr bwMode="auto">
          <a:xfrm>
            <a:off x="0" y="0"/>
            <a:ext cx="16256000" cy="1435100"/>
            <a:chOff x="0" y="0"/>
            <a:chExt cx="10240" cy="904"/>
          </a:xfrm>
        </p:grpSpPr>
        <p:pic>
          <p:nvPicPr>
            <p:cNvPr id="4915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4916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885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CSM Cuboids</a:t>
            </a:r>
          </a:p>
        </p:txBody>
      </p:sp>
      <p:pic>
        <p:nvPicPr>
          <p:cNvPr id="4915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8855" name="Rectangle 7"/>
          <p:cNvSpPr>
            <a:spLocks noGrp="1" noChangeArrowheads="1"/>
          </p:cNvSpPr>
          <p:nvPr>
            <p:ph type="body" idx="1"/>
          </p:nvPr>
        </p:nvSpPr>
        <p:spPr/>
        <p:txBody>
          <a:bodyPr/>
          <a:lstStyle/>
          <a:p>
            <a:pPr eaLnBrk="1" hangingPunct="1">
              <a:buFont typeface="Wingdings" pitchFamily="2" charset="2"/>
              <a:buChar char="§"/>
              <a:defRPr/>
            </a:pPr>
            <a:r>
              <a:rPr lang="en-US" sz="4400" dirty="0" smtClean="0">
                <a:effectLst/>
              </a:rPr>
              <a:t>Evaluate as a separate pass [Sousa08]</a:t>
            </a:r>
            <a:endParaRPr lang="en-US" dirty="0" smtClean="0"/>
          </a:p>
          <a:p>
            <a:pPr lvl="1" eaLnBrk="1" hangingPunct="1">
              <a:defRPr/>
            </a:pPr>
            <a:r>
              <a:rPr lang="en-US" sz="3400" dirty="0" smtClean="0">
                <a:effectLst/>
              </a:rPr>
              <a:t>Input is depth buffer</a:t>
            </a:r>
            <a:endParaRPr lang="en-US" dirty="0" smtClean="0"/>
          </a:p>
          <a:p>
            <a:pPr lvl="1" eaLnBrk="1" hangingPunct="1">
              <a:defRPr/>
            </a:pPr>
            <a:r>
              <a:rPr lang="en-US" sz="3400" dirty="0" smtClean="0">
                <a:effectLst/>
              </a:rPr>
              <a:t>Creates a L8 mask texture input into directional light pass</a:t>
            </a:r>
            <a:endParaRPr lang="en-US" dirty="0" smtClean="0"/>
          </a:p>
          <a:p>
            <a:pPr eaLnBrk="1" hangingPunct="1">
              <a:buFont typeface="Wingdings" pitchFamily="2" charset="2"/>
              <a:buChar char="§"/>
              <a:defRPr/>
            </a:pPr>
            <a:r>
              <a:rPr lang="en-US" sz="4400" dirty="0" smtClean="0">
                <a:effectLst/>
              </a:rPr>
              <a:t>Can do a prior full screen pass to tag back facing pixels </a:t>
            </a:r>
            <a:r>
              <a:rPr lang="en-US" sz="4400" dirty="0" err="1" smtClean="0">
                <a:effectLst/>
              </a:rPr>
              <a:t>wrt</a:t>
            </a:r>
            <a:r>
              <a:rPr lang="en-US" sz="4400" dirty="0" smtClean="0">
                <a:effectLst/>
              </a:rPr>
              <a:t> to light source in stencil</a:t>
            </a:r>
            <a:endParaRPr lang="en-US" dirty="0" smtClean="0"/>
          </a:p>
          <a:p>
            <a:pPr lvl="1" eaLnBrk="1" hangingPunct="1">
              <a:defRPr/>
            </a:pPr>
            <a:r>
              <a:rPr lang="en-US" sz="3400" dirty="0" smtClean="0">
                <a:effectLst/>
              </a:rPr>
              <a:t>Heuristic on sun angle with camera</a:t>
            </a:r>
            <a:endParaRPr lang="en-US" dirty="0" smtClean="0"/>
          </a:p>
          <a:p>
            <a:pPr eaLnBrk="1" hangingPunct="1">
              <a:buFont typeface="Wingdings" pitchFamily="2" charset="2"/>
              <a:buChar char="§"/>
              <a:defRPr/>
            </a:pPr>
            <a:r>
              <a:rPr lang="en-US" sz="4400" dirty="0" smtClean="0">
                <a:effectLst/>
              </a:rPr>
              <a:t>Potential for ¼ res with bilateral </a:t>
            </a:r>
            <a:r>
              <a:rPr lang="en-US" sz="4400" dirty="0" err="1" smtClean="0">
                <a:effectLst/>
              </a:rPr>
              <a:t>upsample</a:t>
            </a:r>
            <a:endParaRPr lang="en-US" sz="4400" dirty="0" smtClean="0">
              <a:effectLst/>
            </a:endParaRPr>
          </a:p>
          <a:p>
            <a:pPr eaLnBrk="1" hangingPunct="1">
              <a:buFont typeface="Wingdings" pitchFamily="2" charset="2"/>
              <a:buChar char="§"/>
              <a:defRPr/>
            </a:pPr>
            <a:r>
              <a:rPr lang="en-US" sz="4400" dirty="0" smtClean="0">
                <a:effectLst/>
              </a:rPr>
              <a:t>Stencil is updated to denote already processed pixels</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3"/>
          <p:cNvGrpSpPr>
            <a:grpSpLocks/>
          </p:cNvGrpSpPr>
          <p:nvPr/>
        </p:nvGrpSpPr>
        <p:grpSpPr bwMode="auto">
          <a:xfrm>
            <a:off x="0" y="0"/>
            <a:ext cx="16256000" cy="1435100"/>
            <a:chOff x="0" y="0"/>
            <a:chExt cx="10240" cy="904"/>
          </a:xfrm>
        </p:grpSpPr>
        <p:pic>
          <p:nvPicPr>
            <p:cNvPr id="5018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018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7987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CSM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0181"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0182" name="Rectangle 7"/>
          <p:cNvSpPr>
            <a:spLocks noGrp="1" noChangeArrowheads="1"/>
          </p:cNvSpPr>
          <p:nvPr>
            <p:ph type="body" idx="1"/>
          </p:nvPr>
        </p:nvSpPr>
        <p:spPr/>
        <p:txBody>
          <a:bodyPr/>
          <a:lstStyle/>
          <a:p>
            <a:pPr eaLnBrk="1" hangingPunct="1">
              <a:buFont typeface="Wingdings" pitchFamily="2" charset="2"/>
              <a:buChar char="§"/>
            </a:pPr>
            <a:r>
              <a:rPr lang="en-US" sz="4400" dirty="0" smtClean="0">
                <a:effectLst/>
              </a:rPr>
              <a:t>Cascade 0</a:t>
            </a:r>
          </a:p>
        </p:txBody>
      </p:sp>
      <p:grpSp>
        <p:nvGrpSpPr>
          <p:cNvPr id="2" name="Group 1"/>
          <p:cNvGrpSpPr/>
          <p:nvPr/>
        </p:nvGrpSpPr>
        <p:grpSpPr>
          <a:xfrm>
            <a:off x="677863" y="3213100"/>
            <a:ext cx="14900275" cy="4095750"/>
            <a:chOff x="850900" y="3213100"/>
            <a:chExt cx="14900275" cy="4095750"/>
          </a:xfrm>
        </p:grpSpPr>
        <p:pic>
          <p:nvPicPr>
            <p:cNvPr id="50183" name="Picture 8"/>
            <p:cNvPicPr>
              <a:picLocks noChangeAspect="1" noChangeArrowheads="1"/>
            </p:cNvPicPr>
            <p:nvPr/>
          </p:nvPicPr>
          <p:blipFill>
            <a:blip r:embed="rId6" cstate="print"/>
            <a:srcRect/>
            <a:stretch>
              <a:fillRect/>
            </a:stretch>
          </p:blipFill>
          <p:spPr bwMode="auto">
            <a:xfrm>
              <a:off x="850900" y="3213100"/>
              <a:ext cx="7280275" cy="4095750"/>
            </a:xfrm>
            <a:prstGeom prst="rect">
              <a:avLst/>
            </a:prstGeom>
            <a:noFill/>
            <a:ln w="12700" cap="rnd">
              <a:noFill/>
              <a:round/>
              <a:headEnd/>
              <a:tailEnd/>
            </a:ln>
          </p:spPr>
        </p:pic>
        <p:pic>
          <p:nvPicPr>
            <p:cNvPr id="50184" name="Picture 9"/>
            <p:cNvPicPr>
              <a:picLocks noChangeAspect="1" noChangeArrowheads="1"/>
            </p:cNvPicPr>
            <p:nvPr/>
          </p:nvPicPr>
          <p:blipFill>
            <a:blip r:embed="rId7" cstate="print"/>
            <a:srcRect/>
            <a:stretch>
              <a:fillRect/>
            </a:stretch>
          </p:blipFill>
          <p:spPr bwMode="auto">
            <a:xfrm>
              <a:off x="8470900" y="3213100"/>
              <a:ext cx="7280275" cy="4095750"/>
            </a:xfrm>
            <a:prstGeom prst="rect">
              <a:avLst/>
            </a:prstGeom>
            <a:noFill/>
            <a:ln w="12700" cap="rnd">
              <a:noFill/>
              <a:round/>
              <a:headEnd/>
              <a:tailEnd/>
            </a:ln>
          </p:spPr>
        </p:pic>
      </p:grpSp>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3"/>
          <p:cNvGrpSpPr>
            <a:grpSpLocks/>
          </p:cNvGrpSpPr>
          <p:nvPr/>
        </p:nvGrpSpPr>
        <p:grpSpPr bwMode="auto">
          <a:xfrm>
            <a:off x="0" y="0"/>
            <a:ext cx="16256000" cy="1435100"/>
            <a:chOff x="0" y="0"/>
            <a:chExt cx="10240" cy="904"/>
          </a:xfrm>
        </p:grpSpPr>
        <p:pic>
          <p:nvPicPr>
            <p:cNvPr id="5120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121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192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CSM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1205"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1206" name="Rectangle 7"/>
          <p:cNvSpPr>
            <a:spLocks noGrp="1" noChangeArrowheads="1"/>
          </p:cNvSpPr>
          <p:nvPr>
            <p:ph type="body" idx="1"/>
          </p:nvPr>
        </p:nvSpPr>
        <p:spPr/>
        <p:txBody>
          <a:bodyPr/>
          <a:lstStyle/>
          <a:p>
            <a:pPr eaLnBrk="1" hangingPunct="1">
              <a:buFont typeface="Wingdings" pitchFamily="2" charset="2"/>
              <a:buChar char="§"/>
            </a:pPr>
            <a:r>
              <a:rPr lang="en-US" sz="4400" dirty="0" smtClean="0">
                <a:effectLst/>
              </a:rPr>
              <a:t>Cascade 1</a:t>
            </a:r>
          </a:p>
        </p:txBody>
      </p:sp>
      <p:grpSp>
        <p:nvGrpSpPr>
          <p:cNvPr id="2" name="Group 1"/>
          <p:cNvGrpSpPr/>
          <p:nvPr/>
        </p:nvGrpSpPr>
        <p:grpSpPr>
          <a:xfrm>
            <a:off x="677863" y="3211513"/>
            <a:ext cx="14900275" cy="4097337"/>
            <a:chOff x="850900" y="3211513"/>
            <a:chExt cx="14900275" cy="4097337"/>
          </a:xfrm>
        </p:grpSpPr>
        <p:pic>
          <p:nvPicPr>
            <p:cNvPr id="51207" name="Picture 8"/>
            <p:cNvPicPr>
              <a:picLocks noChangeAspect="1" noChangeArrowheads="1"/>
            </p:cNvPicPr>
            <p:nvPr/>
          </p:nvPicPr>
          <p:blipFill>
            <a:blip r:embed="rId6" cstate="print"/>
            <a:srcRect/>
            <a:stretch>
              <a:fillRect/>
            </a:stretch>
          </p:blipFill>
          <p:spPr bwMode="auto">
            <a:xfrm>
              <a:off x="850900" y="3213100"/>
              <a:ext cx="7280275" cy="4095750"/>
            </a:xfrm>
            <a:prstGeom prst="rect">
              <a:avLst/>
            </a:prstGeom>
            <a:noFill/>
            <a:ln w="12700" cap="rnd">
              <a:noFill/>
              <a:round/>
              <a:headEnd/>
              <a:tailEnd/>
            </a:ln>
          </p:spPr>
        </p:pic>
        <p:pic>
          <p:nvPicPr>
            <p:cNvPr id="51208" name="Picture 9"/>
            <p:cNvPicPr>
              <a:picLocks noChangeAspect="1" noChangeArrowheads="1"/>
            </p:cNvPicPr>
            <p:nvPr/>
          </p:nvPicPr>
          <p:blipFill>
            <a:blip r:embed="rId7" cstate="print"/>
            <a:srcRect/>
            <a:stretch>
              <a:fillRect/>
            </a:stretch>
          </p:blipFill>
          <p:spPr bwMode="auto">
            <a:xfrm>
              <a:off x="8470900" y="3211513"/>
              <a:ext cx="7280275" cy="4095750"/>
            </a:xfrm>
            <a:prstGeom prst="rect">
              <a:avLst/>
            </a:prstGeom>
            <a:noFill/>
            <a:ln w="12700" cap="rnd">
              <a:noFill/>
              <a:round/>
              <a:headEnd/>
              <a:tailEnd/>
            </a:ln>
          </p:spPr>
        </p:pic>
      </p:grpSp>
      <p:sp>
        <p:nvSpPr>
          <p:cNvPr id="12"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3"/>
          <p:cNvGrpSpPr>
            <a:grpSpLocks/>
          </p:cNvGrpSpPr>
          <p:nvPr/>
        </p:nvGrpSpPr>
        <p:grpSpPr bwMode="auto">
          <a:xfrm>
            <a:off x="0" y="0"/>
            <a:ext cx="16256000" cy="1435100"/>
            <a:chOff x="0" y="0"/>
            <a:chExt cx="10240" cy="904"/>
          </a:xfrm>
        </p:grpSpPr>
        <p:pic>
          <p:nvPicPr>
            <p:cNvPr id="5223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223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294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CSM (3/)</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222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2230" name="Rectangle 7"/>
          <p:cNvSpPr>
            <a:spLocks noGrp="1" noChangeArrowheads="1"/>
          </p:cNvSpPr>
          <p:nvPr>
            <p:ph type="body" idx="1"/>
          </p:nvPr>
        </p:nvSpPr>
        <p:spPr/>
        <p:txBody>
          <a:bodyPr/>
          <a:lstStyle/>
          <a:p>
            <a:pPr eaLnBrk="1" hangingPunct="1">
              <a:buFont typeface="Wingdings" pitchFamily="2" charset="2"/>
              <a:buChar char="§"/>
            </a:pPr>
            <a:r>
              <a:rPr lang="en-US" sz="4400" dirty="0" smtClean="0">
                <a:effectLst/>
              </a:rPr>
              <a:t>Cascade 2</a:t>
            </a:r>
          </a:p>
        </p:txBody>
      </p:sp>
      <p:grpSp>
        <p:nvGrpSpPr>
          <p:cNvPr id="2" name="Group 1"/>
          <p:cNvGrpSpPr/>
          <p:nvPr/>
        </p:nvGrpSpPr>
        <p:grpSpPr>
          <a:xfrm>
            <a:off x="677863" y="3213100"/>
            <a:ext cx="14900275" cy="4095750"/>
            <a:chOff x="850900" y="3213100"/>
            <a:chExt cx="14900275" cy="4095750"/>
          </a:xfrm>
        </p:grpSpPr>
        <p:pic>
          <p:nvPicPr>
            <p:cNvPr id="52231" name="Picture 8"/>
            <p:cNvPicPr>
              <a:picLocks noChangeAspect="1" noChangeArrowheads="1"/>
            </p:cNvPicPr>
            <p:nvPr/>
          </p:nvPicPr>
          <p:blipFill>
            <a:blip r:embed="rId6" cstate="print"/>
            <a:srcRect/>
            <a:stretch>
              <a:fillRect/>
            </a:stretch>
          </p:blipFill>
          <p:spPr bwMode="auto">
            <a:xfrm>
              <a:off x="850900" y="3213100"/>
              <a:ext cx="7280275" cy="4095750"/>
            </a:xfrm>
            <a:prstGeom prst="rect">
              <a:avLst/>
            </a:prstGeom>
            <a:noFill/>
            <a:ln w="12700" cap="rnd">
              <a:noFill/>
              <a:round/>
              <a:headEnd/>
              <a:tailEnd/>
            </a:ln>
          </p:spPr>
        </p:pic>
        <p:pic>
          <p:nvPicPr>
            <p:cNvPr id="52232" name="Picture 9"/>
            <p:cNvPicPr>
              <a:picLocks noChangeAspect="1" noChangeArrowheads="1"/>
            </p:cNvPicPr>
            <p:nvPr/>
          </p:nvPicPr>
          <p:blipFill>
            <a:blip r:embed="rId7" cstate="print"/>
            <a:srcRect/>
            <a:stretch>
              <a:fillRect/>
            </a:stretch>
          </p:blipFill>
          <p:spPr bwMode="auto">
            <a:xfrm>
              <a:off x="8470900" y="3213100"/>
              <a:ext cx="7280275" cy="4095750"/>
            </a:xfrm>
            <a:prstGeom prst="rect">
              <a:avLst/>
            </a:prstGeom>
            <a:noFill/>
            <a:ln w="12700" cap="rnd">
              <a:noFill/>
              <a:round/>
              <a:headEnd/>
              <a:tailEnd/>
            </a:ln>
          </p:spPr>
        </p:pic>
      </p:grpSp>
      <p:sp>
        <p:nvSpPr>
          <p:cNvPr id="12"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3"/>
          <p:cNvGrpSpPr>
            <a:grpSpLocks/>
          </p:cNvGrpSpPr>
          <p:nvPr/>
        </p:nvGrpSpPr>
        <p:grpSpPr bwMode="auto">
          <a:xfrm>
            <a:off x="0" y="0"/>
            <a:ext cx="16256000" cy="1435100"/>
            <a:chOff x="0" y="0"/>
            <a:chExt cx="10240" cy="904"/>
          </a:xfrm>
        </p:grpSpPr>
        <p:pic>
          <p:nvPicPr>
            <p:cNvPr id="5325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325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397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Reverse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Hi-Z CSM (4/)</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325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3254" name="Rectangle 7"/>
          <p:cNvSpPr>
            <a:spLocks noGrp="1" noChangeArrowheads="1"/>
          </p:cNvSpPr>
          <p:nvPr>
            <p:ph type="body" idx="1"/>
          </p:nvPr>
        </p:nvSpPr>
        <p:spPr/>
        <p:txBody>
          <a:bodyPr/>
          <a:lstStyle/>
          <a:p>
            <a:pPr eaLnBrk="1" hangingPunct="1">
              <a:buFont typeface="Wingdings" pitchFamily="2" charset="2"/>
              <a:buChar char="§"/>
            </a:pPr>
            <a:r>
              <a:rPr lang="en-US" sz="4400" dirty="0" smtClean="0">
                <a:effectLst/>
              </a:rPr>
              <a:t>Cascade 3</a:t>
            </a:r>
          </a:p>
        </p:txBody>
      </p:sp>
      <p:grpSp>
        <p:nvGrpSpPr>
          <p:cNvPr id="2" name="Group 1"/>
          <p:cNvGrpSpPr/>
          <p:nvPr/>
        </p:nvGrpSpPr>
        <p:grpSpPr>
          <a:xfrm>
            <a:off x="660400" y="3251200"/>
            <a:ext cx="14846300" cy="4064000"/>
            <a:chOff x="850900" y="3213100"/>
            <a:chExt cx="14846300" cy="4064000"/>
          </a:xfrm>
        </p:grpSpPr>
        <p:pic>
          <p:nvPicPr>
            <p:cNvPr id="53255" name="Picture 8"/>
            <p:cNvPicPr>
              <a:picLocks noChangeAspect="1" noChangeArrowheads="1"/>
            </p:cNvPicPr>
            <p:nvPr/>
          </p:nvPicPr>
          <p:blipFill>
            <a:blip r:embed="rId6" cstate="print"/>
            <a:srcRect/>
            <a:stretch>
              <a:fillRect/>
            </a:stretch>
          </p:blipFill>
          <p:spPr bwMode="auto">
            <a:xfrm>
              <a:off x="850900" y="3213100"/>
              <a:ext cx="7280275" cy="4064000"/>
            </a:xfrm>
            <a:prstGeom prst="rect">
              <a:avLst/>
            </a:prstGeom>
            <a:noFill/>
            <a:ln w="12700" cap="rnd">
              <a:noFill/>
              <a:round/>
              <a:headEnd/>
              <a:tailEnd/>
            </a:ln>
          </p:spPr>
        </p:pic>
        <p:pic>
          <p:nvPicPr>
            <p:cNvPr id="53256" name="Picture 9"/>
            <p:cNvPicPr>
              <a:picLocks noChangeAspect="1" noChangeArrowheads="1"/>
            </p:cNvPicPr>
            <p:nvPr/>
          </p:nvPicPr>
          <p:blipFill>
            <a:blip r:embed="rId7" cstate="print"/>
            <a:srcRect/>
            <a:stretch>
              <a:fillRect/>
            </a:stretch>
          </p:blipFill>
          <p:spPr bwMode="auto">
            <a:xfrm>
              <a:off x="8470900" y="3213100"/>
              <a:ext cx="7226300" cy="4064000"/>
            </a:xfrm>
            <a:prstGeom prst="rect">
              <a:avLst/>
            </a:prstGeom>
            <a:noFill/>
            <a:ln w="12700" cap="rnd">
              <a:noFill/>
              <a:round/>
              <a:headEnd/>
              <a:tailEnd/>
            </a:ln>
          </p:spPr>
        </p:pic>
      </p:grpSp>
      <p:sp>
        <p:nvSpPr>
          <p:cNvPr id="12"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0" y="0"/>
            <a:ext cx="16256000" cy="1435100"/>
            <a:chOff x="0" y="0"/>
            <a:chExt cx="10240" cy="904"/>
          </a:xfrm>
        </p:grpSpPr>
        <p:pic>
          <p:nvPicPr>
            <p:cNvPr id="5428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428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499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M</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aps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427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4278" name="Rectangle 7"/>
          <p:cNvSpPr>
            <a:spLocks noGrp="1" noChangeArrowheads="1"/>
          </p:cNvSpPr>
          <p:nvPr>
            <p:ph type="body" idx="1"/>
          </p:nvPr>
        </p:nvSpPr>
        <p:spPr>
          <a:xfrm>
            <a:off x="542924" y="1689100"/>
            <a:ext cx="15433675" cy="7454900"/>
          </a:xfrm>
        </p:spPr>
        <p:txBody>
          <a:bodyPr/>
          <a:lstStyle/>
          <a:p>
            <a:pPr eaLnBrk="1" hangingPunct="1">
              <a:buFont typeface="Wingdings" pitchFamily="2" charset="2"/>
              <a:buChar char="§"/>
            </a:pPr>
            <a:r>
              <a:rPr lang="en-US" sz="4000" dirty="0" err="1" smtClean="0">
                <a:effectLst/>
              </a:rPr>
              <a:t>Downsample</a:t>
            </a:r>
            <a:r>
              <a:rPr lang="en-US" sz="4000" dirty="0" smtClean="0">
                <a:effectLst/>
              </a:rPr>
              <a:t> and dilate SM, keeping track of min and max depths</a:t>
            </a:r>
          </a:p>
        </p:txBody>
      </p:sp>
      <p:pic>
        <p:nvPicPr>
          <p:cNvPr id="54279" name="Picture 8"/>
          <p:cNvPicPr>
            <a:picLocks noChangeAspect="1" noChangeArrowheads="1"/>
          </p:cNvPicPr>
          <p:nvPr/>
        </p:nvPicPr>
        <p:blipFill>
          <a:blip r:embed="rId6" cstate="print"/>
          <a:srcRect/>
          <a:stretch>
            <a:fillRect/>
          </a:stretch>
        </p:blipFill>
        <p:spPr bwMode="auto">
          <a:xfrm>
            <a:off x="673100" y="3213100"/>
            <a:ext cx="4737100" cy="4737100"/>
          </a:xfrm>
          <a:prstGeom prst="rect">
            <a:avLst/>
          </a:prstGeom>
          <a:noFill/>
          <a:ln w="9525">
            <a:solidFill>
              <a:srgbClr val="FF0000"/>
            </a:solidFill>
            <a:round/>
            <a:headEnd/>
            <a:tailEnd/>
          </a:ln>
        </p:spPr>
      </p:pic>
      <p:pic>
        <p:nvPicPr>
          <p:cNvPr id="54280" name="Picture 9"/>
          <p:cNvPicPr>
            <a:picLocks noChangeAspect="1" noChangeArrowheads="1"/>
          </p:cNvPicPr>
          <p:nvPr/>
        </p:nvPicPr>
        <p:blipFill>
          <a:blip r:embed="rId7" cstate="print"/>
          <a:srcRect/>
          <a:stretch>
            <a:fillRect/>
          </a:stretch>
        </p:blipFill>
        <p:spPr bwMode="auto">
          <a:xfrm>
            <a:off x="5753100" y="3213100"/>
            <a:ext cx="4737100" cy="4737100"/>
          </a:xfrm>
          <a:prstGeom prst="rect">
            <a:avLst/>
          </a:prstGeom>
          <a:noFill/>
          <a:ln w="12700" cap="rnd">
            <a:noFill/>
            <a:round/>
            <a:headEnd/>
            <a:tailEnd/>
          </a:ln>
        </p:spPr>
      </p:pic>
      <p:pic>
        <p:nvPicPr>
          <p:cNvPr id="54281" name="Picture 10"/>
          <p:cNvPicPr>
            <a:picLocks noChangeAspect="1" noChangeArrowheads="1"/>
          </p:cNvPicPr>
          <p:nvPr/>
        </p:nvPicPr>
        <p:blipFill>
          <a:blip r:embed="rId8" cstate="print"/>
          <a:srcRect/>
          <a:stretch>
            <a:fillRect/>
          </a:stretch>
        </p:blipFill>
        <p:spPr bwMode="auto">
          <a:xfrm>
            <a:off x="10833100" y="3213100"/>
            <a:ext cx="4737100" cy="4737100"/>
          </a:xfrm>
          <a:prstGeom prst="rect">
            <a:avLst/>
          </a:prstGeom>
          <a:noFill/>
          <a:ln w="12700" cap="rnd">
            <a:noFill/>
            <a:round/>
            <a:headEnd/>
            <a:tailEnd/>
          </a:ln>
        </p:spPr>
      </p:pic>
      <p:sp>
        <p:nvSpPr>
          <p:cNvPr id="12"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3"/>
          <p:cNvGrpSpPr>
            <a:grpSpLocks/>
          </p:cNvGrpSpPr>
          <p:nvPr/>
        </p:nvGrpSpPr>
        <p:grpSpPr bwMode="auto">
          <a:xfrm>
            <a:off x="0" y="0"/>
            <a:ext cx="16256000" cy="1435100"/>
            <a:chOff x="0" y="0"/>
            <a:chExt cx="10240" cy="904"/>
          </a:xfrm>
        </p:grpSpPr>
        <p:pic>
          <p:nvPicPr>
            <p:cNvPr id="5530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530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602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M</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aps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5301"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86023" name="Rectangle 7"/>
          <p:cNvSpPr>
            <a:spLocks noGrp="1" noChangeArrowheads="1"/>
          </p:cNvSpPr>
          <p:nvPr>
            <p:ph type="body" idx="1"/>
          </p:nvPr>
        </p:nvSpPr>
        <p:spPr/>
        <p:txBody>
          <a:bodyPr/>
          <a:lstStyle/>
          <a:p>
            <a:pPr eaLnBrk="1" hangingPunct="1">
              <a:buFont typeface="Wingdings" pitchFamily="2" charset="2"/>
              <a:buChar char="§"/>
              <a:defRPr/>
            </a:pPr>
            <a:r>
              <a:rPr lang="en-US" sz="4000" dirty="0" smtClean="0">
                <a:effectLst/>
              </a:rPr>
              <a:t>Dilated min/max SM allow us to know if a pixel is ...</a:t>
            </a:r>
            <a:endParaRPr lang="en-US" sz="4000" dirty="0" smtClean="0"/>
          </a:p>
          <a:p>
            <a:pPr lvl="1" eaLnBrk="1" hangingPunct="1">
              <a:defRPr/>
            </a:pPr>
            <a:r>
              <a:rPr lang="en-US" sz="3400" dirty="0" smtClean="0">
                <a:effectLst/>
              </a:rPr>
              <a:t>Fully In shadow</a:t>
            </a:r>
            <a:endParaRPr lang="en-US" sz="3400" dirty="0" smtClean="0"/>
          </a:p>
          <a:p>
            <a:pPr lvl="1" eaLnBrk="1" hangingPunct="1">
              <a:defRPr/>
            </a:pPr>
            <a:r>
              <a:rPr lang="en-US" sz="3400" dirty="0" smtClean="0">
                <a:effectLst/>
              </a:rPr>
              <a:t>Fully out of shadow</a:t>
            </a:r>
            <a:endParaRPr lang="en-US" sz="3400" dirty="0" smtClean="0"/>
          </a:p>
          <a:p>
            <a:pPr lvl="1" eaLnBrk="1" hangingPunct="1">
              <a:defRPr/>
            </a:pPr>
            <a:r>
              <a:rPr lang="en-US" sz="3400" dirty="0" smtClean="0">
                <a:effectLst/>
              </a:rPr>
              <a:t>Partially in shadow (conservatively)</a:t>
            </a:r>
            <a:endParaRPr lang="en-US" sz="3400" dirty="0" smtClean="0"/>
          </a:p>
          <a:p>
            <a:pPr eaLnBrk="1" hangingPunct="1">
              <a:buFont typeface="Wingdings" pitchFamily="2" charset="2"/>
              <a:buChar char="§"/>
              <a:defRPr/>
            </a:pPr>
            <a:r>
              <a:rPr lang="en-US" sz="4000" dirty="0" smtClean="0">
                <a:effectLst/>
              </a:rPr>
              <a:t>Draw each cuboid twice</a:t>
            </a:r>
            <a:endParaRPr lang="en-US" sz="4000" dirty="0" smtClean="0"/>
          </a:p>
          <a:p>
            <a:pPr eaLnBrk="1" hangingPunct="1">
              <a:buFont typeface="Wingdings" pitchFamily="2" charset="2"/>
              <a:buChar char="§"/>
              <a:defRPr/>
            </a:pPr>
            <a:r>
              <a:rPr lang="en-US" sz="4000" dirty="0" smtClean="0">
                <a:effectLst/>
              </a:rPr>
              <a:t>First Pass</a:t>
            </a:r>
            <a:endParaRPr lang="en-US" sz="4000" dirty="0" smtClean="0"/>
          </a:p>
          <a:p>
            <a:pPr lvl="1" eaLnBrk="1" hangingPunct="1">
              <a:defRPr/>
            </a:pPr>
            <a:r>
              <a:rPr lang="en-US" sz="3400" dirty="0" smtClean="0">
                <a:effectLst/>
              </a:rPr>
              <a:t>Single simple tap shader</a:t>
            </a:r>
            <a:endParaRPr lang="en-US" sz="3400" dirty="0" smtClean="0"/>
          </a:p>
          <a:p>
            <a:pPr eaLnBrk="1" hangingPunct="1">
              <a:buFont typeface="Wingdings" pitchFamily="2" charset="2"/>
              <a:buChar char="§"/>
              <a:defRPr/>
            </a:pPr>
            <a:r>
              <a:rPr lang="en-US" sz="4000" dirty="0" smtClean="0">
                <a:effectLst/>
              </a:rPr>
              <a:t>Second Pass</a:t>
            </a:r>
            <a:endParaRPr lang="en-US" sz="4000" dirty="0" smtClean="0"/>
          </a:p>
          <a:p>
            <a:pPr lvl="1" eaLnBrk="1" hangingPunct="1">
              <a:defRPr/>
            </a:pPr>
            <a:r>
              <a:rPr lang="en-US" sz="3400" dirty="0" smtClean="0">
                <a:effectLst/>
              </a:rPr>
              <a:t>High quality PCF shader</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0" y="0"/>
            <a:ext cx="16256000" cy="1435100"/>
            <a:chOff x="0" y="0"/>
            <a:chExt cx="10240" cy="904"/>
          </a:xfrm>
        </p:grpSpPr>
        <p:pic>
          <p:nvPicPr>
            <p:cNvPr id="5633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633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8806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Maps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Simple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Pass </a:t>
            </a:r>
          </a:p>
        </p:txBody>
      </p:sp>
      <p:pic>
        <p:nvPicPr>
          <p:cNvPr id="56325"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6326" name="Rectangle 7"/>
          <p:cNvSpPr>
            <a:spLocks noGrp="1" noChangeArrowheads="1"/>
          </p:cNvSpPr>
          <p:nvPr>
            <p:ph type="body" idx="1"/>
          </p:nvPr>
        </p:nvSpPr>
        <p:spPr/>
        <p:txBody>
          <a:bodyPr/>
          <a:lstStyle/>
          <a:p>
            <a:pPr eaLnBrk="1" hangingPunct="1">
              <a:buFont typeface="Wingdings" pitchFamily="2" charset="2"/>
              <a:buChar char="§"/>
            </a:pPr>
            <a:r>
              <a:rPr lang="en-US" sz="3200" dirty="0" smtClean="0">
                <a:effectLst/>
              </a:rPr>
              <a:t>If Z &lt; </a:t>
            </a:r>
            <a:r>
              <a:rPr lang="en-US" sz="3200" dirty="0" err="1" smtClean="0">
                <a:effectLst/>
              </a:rPr>
              <a:t>MinMax.min</a:t>
            </a:r>
            <a:r>
              <a:rPr lang="en-US" sz="3200" dirty="0">
                <a:effectLst/>
              </a:rPr>
              <a:t>	</a:t>
            </a:r>
            <a:r>
              <a:rPr lang="en-US" sz="3200" dirty="0" smtClean="0">
                <a:effectLst/>
              </a:rPr>
              <a:t>return (1,1,1,1)</a:t>
            </a:r>
            <a:br>
              <a:rPr lang="en-US" sz="3200" dirty="0" smtClean="0">
                <a:effectLst/>
              </a:rPr>
            </a:br>
            <a:r>
              <a:rPr lang="en-US" sz="3200" dirty="0" smtClean="0">
                <a:effectLst/>
              </a:rPr>
              <a:t>If Z &gt; </a:t>
            </a:r>
            <a:r>
              <a:rPr lang="en-US" sz="3200" dirty="0" err="1" smtClean="0">
                <a:effectLst/>
              </a:rPr>
              <a:t>MinMax.max</a:t>
            </a:r>
            <a:r>
              <a:rPr lang="en-US" sz="3200" dirty="0" smtClean="0">
                <a:effectLst/>
              </a:rPr>
              <a:t>	return (0,0,0,1)</a:t>
            </a:r>
            <a:br>
              <a:rPr lang="en-US" sz="3200" dirty="0" smtClean="0">
                <a:effectLst/>
              </a:rPr>
            </a:br>
            <a:r>
              <a:rPr lang="en-US" sz="3200" dirty="0" smtClean="0">
                <a:effectLst/>
              </a:rPr>
              <a:t>If Z &lt; </a:t>
            </a:r>
            <a:r>
              <a:rPr lang="en-US" sz="3200" dirty="0" err="1" smtClean="0">
                <a:effectLst/>
              </a:rPr>
              <a:t>MinMax.min</a:t>
            </a:r>
            <a:r>
              <a:rPr lang="en-US" sz="3200" dirty="0" smtClean="0">
                <a:effectLst/>
              </a:rPr>
              <a:t> 	return (0,0,0,0) </a:t>
            </a:r>
            <a:r>
              <a:rPr lang="en-US" sz="2600" dirty="0" smtClean="0">
                <a:effectLst/>
              </a:rPr>
              <a:t/>
            </a:r>
            <a:br>
              <a:rPr lang="en-US" sz="2600" dirty="0" smtClean="0">
                <a:effectLst/>
              </a:rPr>
            </a:br>
            <a:endParaRPr lang="en-US" sz="2600" dirty="0" smtClean="0">
              <a:effectLst/>
            </a:endParaRPr>
          </a:p>
        </p:txBody>
      </p:sp>
      <p:pic>
        <p:nvPicPr>
          <p:cNvPr id="56327" name="Picture 8"/>
          <p:cNvPicPr>
            <a:picLocks noChangeAspect="1" noChangeArrowheads="1"/>
          </p:cNvPicPr>
          <p:nvPr/>
        </p:nvPicPr>
        <p:blipFill>
          <a:blip r:embed="rId6" cstate="print"/>
          <a:srcRect/>
          <a:stretch>
            <a:fillRect/>
          </a:stretch>
        </p:blipFill>
        <p:spPr bwMode="auto">
          <a:xfrm>
            <a:off x="1016000" y="4064000"/>
            <a:ext cx="6931025" cy="3898900"/>
          </a:xfrm>
          <a:prstGeom prst="rect">
            <a:avLst/>
          </a:prstGeom>
          <a:noFill/>
          <a:ln w="12700" cap="rnd">
            <a:noFill/>
            <a:round/>
            <a:headEnd/>
            <a:tailEnd/>
          </a:ln>
        </p:spPr>
      </p:pic>
      <p:sp>
        <p:nvSpPr>
          <p:cNvPr id="56328" name="Rectangle 9"/>
          <p:cNvSpPr>
            <a:spLocks/>
          </p:cNvSpPr>
          <p:nvPr/>
        </p:nvSpPr>
        <p:spPr bwMode="auto">
          <a:xfrm>
            <a:off x="2374900" y="3390900"/>
            <a:ext cx="2908300" cy="635000"/>
          </a:xfrm>
          <a:prstGeom prst="rect">
            <a:avLst/>
          </a:prstGeom>
          <a:noFill/>
          <a:ln w="12700" cap="rnd">
            <a:noFill/>
            <a:round/>
            <a:headEnd/>
            <a:tailEnd/>
          </a:ln>
        </p:spPr>
        <p:txBody>
          <a:bodyPr lIns="38100" tIns="38100" rIns="38100" bIns="38100"/>
          <a:lstStyle/>
          <a:p>
            <a:pPr algn="l"/>
            <a:r>
              <a:rPr lang="en-US" sz="4000" u="sng" dirty="0">
                <a:solidFill>
                  <a:schemeClr val="tx1"/>
                </a:solidFill>
                <a:latin typeface="Arial" charset="0"/>
                <a:cs typeface="Arial" charset="0"/>
                <a:sym typeface="Arial" charset="0"/>
              </a:rPr>
              <a:t>Mask</a:t>
            </a:r>
          </a:p>
        </p:txBody>
      </p:sp>
      <p:sp>
        <p:nvSpPr>
          <p:cNvPr id="56329" name="Rectangle 10"/>
          <p:cNvSpPr>
            <a:spLocks/>
          </p:cNvSpPr>
          <p:nvPr/>
        </p:nvSpPr>
        <p:spPr bwMode="auto">
          <a:xfrm>
            <a:off x="9817100" y="3213100"/>
            <a:ext cx="2908300" cy="635000"/>
          </a:xfrm>
          <a:prstGeom prst="rect">
            <a:avLst/>
          </a:prstGeom>
          <a:noFill/>
          <a:ln w="12700" cap="rnd">
            <a:noFill/>
            <a:round/>
            <a:headEnd/>
            <a:tailEnd/>
          </a:ln>
        </p:spPr>
        <p:txBody>
          <a:bodyPr lIns="38100" tIns="38100" rIns="38100" bIns="38100"/>
          <a:lstStyle/>
          <a:p>
            <a:pPr algn="l"/>
            <a:r>
              <a:rPr lang="en-US" sz="4000" u="sng" dirty="0">
                <a:solidFill>
                  <a:schemeClr val="tx1"/>
                </a:solidFill>
                <a:latin typeface="Arial" charset="0"/>
                <a:cs typeface="Arial" charset="0"/>
                <a:sym typeface="Arial" charset="0"/>
              </a:rPr>
              <a:t>Stencil</a:t>
            </a:r>
          </a:p>
        </p:txBody>
      </p:sp>
      <p:pic>
        <p:nvPicPr>
          <p:cNvPr id="56330" name="Picture 11"/>
          <p:cNvPicPr>
            <a:picLocks noChangeAspect="1" noChangeArrowheads="1"/>
          </p:cNvPicPr>
          <p:nvPr/>
        </p:nvPicPr>
        <p:blipFill>
          <a:blip r:embed="rId7" cstate="print"/>
          <a:srcRect/>
          <a:stretch>
            <a:fillRect/>
          </a:stretch>
        </p:blipFill>
        <p:spPr bwMode="auto">
          <a:xfrm>
            <a:off x="8509000" y="4064000"/>
            <a:ext cx="6946900" cy="3906838"/>
          </a:xfrm>
          <a:prstGeom prst="rect">
            <a:avLst/>
          </a:prstGeom>
          <a:noFill/>
          <a:ln w="12700" cap="rnd">
            <a:noFill/>
            <a:round/>
            <a:headEnd/>
            <a:tailEnd/>
          </a:ln>
        </p:spPr>
      </p:pic>
      <p:sp>
        <p:nvSpPr>
          <p:cNvPr id="1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3"/>
          <p:cNvGrpSpPr>
            <a:grpSpLocks/>
          </p:cNvGrpSpPr>
          <p:nvPr/>
        </p:nvGrpSpPr>
        <p:grpSpPr bwMode="auto">
          <a:xfrm>
            <a:off x="0" y="0"/>
            <a:ext cx="16256000" cy="1435100"/>
            <a:chOff x="0" y="0"/>
            <a:chExt cx="10240" cy="904"/>
          </a:xfrm>
        </p:grpSpPr>
        <p:pic>
          <p:nvPicPr>
            <p:cNvPr id="57355"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7356"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011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Maps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PCF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Pass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734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7350" name="Rectangle 7"/>
          <p:cNvSpPr>
            <a:spLocks noGrp="1" noChangeArrowheads="1"/>
          </p:cNvSpPr>
          <p:nvPr>
            <p:ph type="body" idx="1"/>
          </p:nvPr>
        </p:nvSpPr>
        <p:spPr/>
        <p:txBody>
          <a:bodyPr/>
          <a:lstStyle/>
          <a:p>
            <a:pPr eaLnBrk="1" hangingPunct="1">
              <a:buFont typeface="Wingdings" pitchFamily="2" charset="2"/>
              <a:buChar char="§"/>
            </a:pPr>
            <a:r>
              <a:rPr lang="en-US" sz="3400" dirty="0" smtClean="0">
                <a:effectLst/>
              </a:rPr>
              <a:t>Second pass is standard PCF filter</a:t>
            </a:r>
            <a:r>
              <a:rPr lang="en-US" sz="2600" dirty="0" smtClean="0">
                <a:effectLst/>
              </a:rPr>
              <a:t/>
            </a:r>
            <a:br>
              <a:rPr lang="en-US" sz="2600" dirty="0" smtClean="0">
                <a:effectLst/>
              </a:rPr>
            </a:br>
            <a:endParaRPr lang="en-US" sz="2600" dirty="0" smtClean="0">
              <a:effectLst/>
            </a:endParaRPr>
          </a:p>
        </p:txBody>
      </p:sp>
      <p:sp>
        <p:nvSpPr>
          <p:cNvPr id="57351" name="Rectangle 8"/>
          <p:cNvSpPr>
            <a:spLocks/>
          </p:cNvSpPr>
          <p:nvPr/>
        </p:nvSpPr>
        <p:spPr bwMode="auto">
          <a:xfrm>
            <a:off x="2374900" y="3048000"/>
            <a:ext cx="2908300" cy="635000"/>
          </a:xfrm>
          <a:prstGeom prst="rect">
            <a:avLst/>
          </a:prstGeom>
          <a:noFill/>
          <a:ln w="12700" cap="rnd">
            <a:noFill/>
            <a:round/>
            <a:headEnd/>
            <a:tailEnd/>
          </a:ln>
        </p:spPr>
        <p:txBody>
          <a:bodyPr lIns="38100" tIns="38100" rIns="38100" bIns="38100"/>
          <a:lstStyle/>
          <a:p>
            <a:pPr algn="l"/>
            <a:r>
              <a:rPr lang="en-US" sz="4000" u="sng" dirty="0" smtClean="0">
                <a:solidFill>
                  <a:schemeClr val="tx1"/>
                </a:solidFill>
                <a:latin typeface="Arial" charset="0"/>
                <a:cs typeface="Arial" charset="0"/>
                <a:sym typeface="Arial" charset="0"/>
              </a:rPr>
              <a:t>Mask</a:t>
            </a:r>
            <a:endParaRPr lang="en-US" sz="4000" u="sng" dirty="0">
              <a:solidFill>
                <a:schemeClr val="tx1"/>
              </a:solidFill>
              <a:latin typeface="Arial" charset="0"/>
              <a:cs typeface="Arial" charset="0"/>
              <a:sym typeface="Arial" charset="0"/>
            </a:endParaRPr>
          </a:p>
        </p:txBody>
      </p:sp>
      <p:sp>
        <p:nvSpPr>
          <p:cNvPr id="57352" name="Rectangle 9"/>
          <p:cNvSpPr>
            <a:spLocks/>
          </p:cNvSpPr>
          <p:nvPr/>
        </p:nvSpPr>
        <p:spPr bwMode="auto">
          <a:xfrm>
            <a:off x="9817100" y="3213100"/>
            <a:ext cx="2908300" cy="635000"/>
          </a:xfrm>
          <a:prstGeom prst="rect">
            <a:avLst/>
          </a:prstGeom>
          <a:noFill/>
          <a:ln w="12700" cap="rnd">
            <a:noFill/>
            <a:round/>
            <a:headEnd/>
            <a:tailEnd/>
          </a:ln>
        </p:spPr>
        <p:txBody>
          <a:bodyPr lIns="38100" tIns="38100" rIns="38100" bIns="38100"/>
          <a:lstStyle/>
          <a:p>
            <a:pPr algn="l"/>
            <a:r>
              <a:rPr lang="en-US" sz="4000" u="sng" dirty="0">
                <a:solidFill>
                  <a:schemeClr val="tx1"/>
                </a:solidFill>
                <a:latin typeface="Arial" charset="0"/>
                <a:cs typeface="Arial" charset="0"/>
                <a:sym typeface="Arial" charset="0"/>
              </a:rPr>
              <a:t>Stencil</a:t>
            </a:r>
          </a:p>
        </p:txBody>
      </p:sp>
      <p:pic>
        <p:nvPicPr>
          <p:cNvPr id="57353" name="Picture 10"/>
          <p:cNvPicPr>
            <a:picLocks noChangeAspect="1" noChangeArrowheads="1"/>
          </p:cNvPicPr>
          <p:nvPr/>
        </p:nvPicPr>
        <p:blipFill>
          <a:blip r:embed="rId6" cstate="print"/>
          <a:srcRect/>
          <a:stretch>
            <a:fillRect/>
          </a:stretch>
        </p:blipFill>
        <p:spPr bwMode="auto">
          <a:xfrm>
            <a:off x="1016000" y="4064000"/>
            <a:ext cx="6931025" cy="3898900"/>
          </a:xfrm>
          <a:prstGeom prst="rect">
            <a:avLst/>
          </a:prstGeom>
          <a:noFill/>
          <a:ln w="9525">
            <a:solidFill>
              <a:srgbClr val="FF0000"/>
            </a:solidFill>
            <a:round/>
            <a:headEnd/>
            <a:tailEnd/>
          </a:ln>
        </p:spPr>
      </p:pic>
      <p:pic>
        <p:nvPicPr>
          <p:cNvPr id="57354" name="Picture 11"/>
          <p:cNvPicPr>
            <a:picLocks noChangeAspect="1" noChangeArrowheads="1"/>
          </p:cNvPicPr>
          <p:nvPr/>
        </p:nvPicPr>
        <p:blipFill>
          <a:blip r:embed="rId7" cstate="print"/>
          <a:srcRect/>
          <a:stretch>
            <a:fillRect/>
          </a:stretch>
        </p:blipFill>
        <p:spPr bwMode="auto">
          <a:xfrm>
            <a:off x="8470900" y="4064000"/>
            <a:ext cx="6946900" cy="3906838"/>
          </a:xfrm>
          <a:prstGeom prst="rect">
            <a:avLst/>
          </a:prstGeom>
          <a:noFill/>
          <a:ln w="9525">
            <a:solidFill>
              <a:srgbClr val="FF0000"/>
            </a:solidFill>
            <a:round/>
            <a:headEnd/>
            <a:tailEnd/>
          </a:ln>
        </p:spPr>
      </p:pic>
      <p:sp>
        <p:nvSpPr>
          <p:cNvPr id="1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
          <p:cNvGrpSpPr>
            <a:grpSpLocks/>
          </p:cNvGrpSpPr>
          <p:nvPr/>
        </p:nvGrpSpPr>
        <p:grpSpPr bwMode="auto">
          <a:xfrm>
            <a:off x="0" y="0"/>
            <a:ext cx="16256000" cy="1435100"/>
            <a:chOff x="0" y="0"/>
            <a:chExt cx="10240" cy="904"/>
          </a:xfrm>
        </p:grpSpPr>
        <p:pic>
          <p:nvPicPr>
            <p:cNvPr id="13320"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3321"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741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More Info</a:t>
            </a:r>
          </a:p>
        </p:txBody>
      </p:sp>
      <p:sp>
        <p:nvSpPr>
          <p:cNvPr id="13317" name="Rectangle 6"/>
          <p:cNvSpPr>
            <a:spLocks noGrp="1" noChangeArrowheads="1"/>
          </p:cNvSpPr>
          <p:nvPr>
            <p:ph type="body" idx="1"/>
          </p:nvPr>
        </p:nvSpPr>
        <p:spPr>
          <a:xfrm>
            <a:off x="622300" y="1447800"/>
            <a:ext cx="9944100" cy="7620000"/>
          </a:xfrm>
        </p:spPr>
        <p:txBody>
          <a:bodyPr/>
          <a:lstStyle/>
          <a:p>
            <a:pPr marL="247650" indent="-247650" eaLnBrk="1" hangingPunct="1">
              <a:spcBef>
                <a:spcPct val="0"/>
              </a:spcBef>
              <a:buFont typeface="Wingdings" charset="2"/>
              <a:buChar char="§"/>
            </a:pPr>
            <a:r>
              <a:rPr lang="en-US" sz="4600" dirty="0" smtClean="0">
                <a:effectLst/>
              </a:rPr>
              <a:t>Lots of FB2 papers on DICE website</a:t>
            </a:r>
          </a:p>
          <a:p>
            <a:pPr marL="247650" indent="-247650" eaLnBrk="1" hangingPunct="1">
              <a:spcBef>
                <a:spcPts val="400"/>
              </a:spcBef>
              <a:buFont typeface="Wingdings" charset="2"/>
              <a:buChar char="§"/>
            </a:pPr>
            <a:r>
              <a:rPr lang="en-US" sz="4600" dirty="0" smtClean="0">
                <a:effectLst/>
              </a:rPr>
              <a:t>publications.dice.se</a:t>
            </a:r>
          </a:p>
          <a:p>
            <a:pPr marL="247650" indent="-247650" eaLnBrk="1" hangingPunct="1">
              <a:spcBef>
                <a:spcPts val="400"/>
              </a:spcBef>
              <a:buFont typeface="Wingdings" charset="2"/>
              <a:buChar char="§"/>
            </a:pPr>
            <a:r>
              <a:rPr lang="en-US" sz="4600" dirty="0" smtClean="0">
                <a:effectLst/>
              </a:rPr>
              <a:t>Also see Alex Ferrier’s talk on “1000 points of light” Tues, 2pm, East Building, Ballroom A/B</a:t>
            </a:r>
          </a:p>
        </p:txBody>
      </p:sp>
      <p:pic>
        <p:nvPicPr>
          <p:cNvPr id="1331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11" name="Picture 8"/>
          <p:cNvPicPr>
            <a:picLocks noChangeAspect="1" noChangeArrowheads="1"/>
          </p:cNvPicPr>
          <p:nvPr/>
        </p:nvPicPr>
        <p:blipFill>
          <a:blip r:embed="rId6" cstate="print"/>
          <a:srcRect/>
          <a:stretch>
            <a:fillRect/>
          </a:stretch>
        </p:blipFill>
        <p:spPr bwMode="auto">
          <a:xfrm>
            <a:off x="10663237" y="1676400"/>
            <a:ext cx="5313363" cy="5454802"/>
          </a:xfrm>
          <a:prstGeom prst="rect">
            <a:avLst/>
          </a:prstGeom>
          <a:noFill/>
          <a:ln w="9525">
            <a:noFill/>
            <a:round/>
            <a:headEnd/>
            <a:tailEnd/>
          </a:ln>
        </p:spPr>
      </p:pic>
      <p:sp>
        <p:nvSpPr>
          <p:cNvPr id="13"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3"/>
          <p:cNvGrpSpPr>
            <a:grpSpLocks/>
          </p:cNvGrpSpPr>
          <p:nvPr/>
        </p:nvGrpSpPr>
        <p:grpSpPr bwMode="auto">
          <a:xfrm>
            <a:off x="0" y="0"/>
            <a:ext cx="16256000" cy="1435100"/>
            <a:chOff x="0" y="0"/>
            <a:chExt cx="10240" cy="904"/>
          </a:xfrm>
        </p:grpSpPr>
        <p:pic>
          <p:nvPicPr>
            <p:cNvPr id="58381"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8382"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216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Maps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(3/)</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837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8374" name="Rectangle 7"/>
          <p:cNvSpPr>
            <a:spLocks noGrp="1" noChangeArrowheads="1"/>
          </p:cNvSpPr>
          <p:nvPr>
            <p:ph type="body" idx="1"/>
          </p:nvPr>
        </p:nvSpPr>
        <p:spPr/>
        <p:txBody>
          <a:bodyPr/>
          <a:lstStyle/>
          <a:p>
            <a:pPr eaLnBrk="1" hangingPunct="1">
              <a:buFont typeface="Wingdings" pitchFamily="2" charset="2"/>
              <a:buChar char="§"/>
            </a:pPr>
            <a:r>
              <a:rPr lang="en-US" sz="3400" dirty="0" smtClean="0">
                <a:effectLst/>
              </a:rPr>
              <a:t>Do for all cascades</a:t>
            </a:r>
            <a:r>
              <a:rPr lang="en-US" sz="2600" dirty="0" smtClean="0">
                <a:effectLst/>
              </a:rPr>
              <a:t/>
            </a:r>
            <a:br>
              <a:rPr lang="en-US" sz="2600" dirty="0" smtClean="0">
                <a:effectLst/>
              </a:rPr>
            </a:br>
            <a:endParaRPr lang="en-US" sz="2600" dirty="0" smtClean="0">
              <a:effectLst/>
            </a:endParaRPr>
          </a:p>
        </p:txBody>
      </p:sp>
      <p:grpSp>
        <p:nvGrpSpPr>
          <p:cNvPr id="2" name="Group 1"/>
          <p:cNvGrpSpPr/>
          <p:nvPr/>
        </p:nvGrpSpPr>
        <p:grpSpPr>
          <a:xfrm>
            <a:off x="1439863" y="2705100"/>
            <a:ext cx="13376275" cy="5092700"/>
            <a:chOff x="1016000" y="2705100"/>
            <a:chExt cx="13376275" cy="5092700"/>
          </a:xfrm>
        </p:grpSpPr>
        <p:pic>
          <p:nvPicPr>
            <p:cNvPr id="58375" name="Picture 8"/>
            <p:cNvPicPr>
              <a:picLocks noChangeAspect="1" noChangeArrowheads="1"/>
            </p:cNvPicPr>
            <p:nvPr/>
          </p:nvPicPr>
          <p:blipFill>
            <a:blip r:embed="rId6" cstate="print"/>
            <a:srcRect/>
            <a:stretch>
              <a:fillRect/>
            </a:stretch>
          </p:blipFill>
          <p:spPr bwMode="auto">
            <a:xfrm>
              <a:off x="1016000" y="5422900"/>
              <a:ext cx="4221163" cy="2374900"/>
            </a:xfrm>
            <a:prstGeom prst="rect">
              <a:avLst/>
            </a:prstGeom>
            <a:noFill/>
            <a:ln w="9525">
              <a:solidFill>
                <a:srgbClr val="FF0000"/>
              </a:solidFill>
              <a:round/>
              <a:headEnd/>
              <a:tailEnd/>
            </a:ln>
          </p:spPr>
        </p:pic>
        <p:pic>
          <p:nvPicPr>
            <p:cNvPr id="58376" name="Picture 9"/>
            <p:cNvPicPr>
              <a:picLocks noChangeAspect="1" noChangeArrowheads="1"/>
            </p:cNvPicPr>
            <p:nvPr/>
          </p:nvPicPr>
          <p:blipFill>
            <a:blip r:embed="rId7" cstate="print"/>
            <a:srcRect/>
            <a:stretch>
              <a:fillRect/>
            </a:stretch>
          </p:blipFill>
          <p:spPr bwMode="auto">
            <a:xfrm>
              <a:off x="1016000" y="2705100"/>
              <a:ext cx="4232275" cy="2381250"/>
            </a:xfrm>
            <a:prstGeom prst="rect">
              <a:avLst/>
            </a:prstGeom>
            <a:noFill/>
            <a:ln w="9525">
              <a:solidFill>
                <a:srgbClr val="FF0000"/>
              </a:solidFill>
              <a:round/>
              <a:headEnd/>
              <a:tailEnd/>
            </a:ln>
          </p:spPr>
        </p:pic>
        <p:pic>
          <p:nvPicPr>
            <p:cNvPr id="58377" name="Picture 10"/>
            <p:cNvPicPr>
              <a:picLocks noChangeAspect="1" noChangeArrowheads="1"/>
            </p:cNvPicPr>
            <p:nvPr/>
          </p:nvPicPr>
          <p:blipFill>
            <a:blip r:embed="rId8" cstate="print"/>
            <a:srcRect/>
            <a:stretch>
              <a:fillRect/>
            </a:stretch>
          </p:blipFill>
          <p:spPr bwMode="auto">
            <a:xfrm>
              <a:off x="5586413" y="2705100"/>
              <a:ext cx="4222750" cy="2374900"/>
            </a:xfrm>
            <a:prstGeom prst="rect">
              <a:avLst/>
            </a:prstGeom>
            <a:noFill/>
            <a:ln w="9525">
              <a:solidFill>
                <a:srgbClr val="FF0000"/>
              </a:solidFill>
              <a:round/>
              <a:headEnd/>
              <a:tailEnd/>
            </a:ln>
          </p:spPr>
        </p:pic>
        <p:pic>
          <p:nvPicPr>
            <p:cNvPr id="58378" name="Picture 11"/>
            <p:cNvPicPr>
              <a:picLocks noChangeAspect="1" noChangeArrowheads="1"/>
            </p:cNvPicPr>
            <p:nvPr/>
          </p:nvPicPr>
          <p:blipFill>
            <a:blip r:embed="rId9" cstate="print"/>
            <a:srcRect/>
            <a:stretch>
              <a:fillRect/>
            </a:stretch>
          </p:blipFill>
          <p:spPr bwMode="auto">
            <a:xfrm>
              <a:off x="5586413" y="5422900"/>
              <a:ext cx="4222750" cy="2374900"/>
            </a:xfrm>
            <a:prstGeom prst="rect">
              <a:avLst/>
            </a:prstGeom>
            <a:noFill/>
            <a:ln w="9525">
              <a:solidFill>
                <a:srgbClr val="FF0000"/>
              </a:solidFill>
              <a:round/>
              <a:headEnd/>
              <a:tailEnd/>
            </a:ln>
          </p:spPr>
        </p:pic>
        <p:pic>
          <p:nvPicPr>
            <p:cNvPr id="58379" name="Picture 12"/>
            <p:cNvPicPr>
              <a:picLocks noChangeAspect="1" noChangeArrowheads="1"/>
            </p:cNvPicPr>
            <p:nvPr/>
          </p:nvPicPr>
          <p:blipFill>
            <a:blip r:embed="rId10" cstate="print"/>
            <a:srcRect/>
            <a:stretch>
              <a:fillRect/>
            </a:stretch>
          </p:blipFill>
          <p:spPr bwMode="auto">
            <a:xfrm>
              <a:off x="10160000" y="5422900"/>
              <a:ext cx="4221163" cy="2374900"/>
            </a:xfrm>
            <a:prstGeom prst="rect">
              <a:avLst/>
            </a:prstGeom>
            <a:noFill/>
            <a:ln w="9525">
              <a:solidFill>
                <a:srgbClr val="FF0000"/>
              </a:solidFill>
              <a:round/>
              <a:headEnd/>
              <a:tailEnd/>
            </a:ln>
          </p:spPr>
        </p:pic>
        <p:pic>
          <p:nvPicPr>
            <p:cNvPr id="58380" name="Picture 13"/>
            <p:cNvPicPr>
              <a:picLocks noChangeAspect="1" noChangeArrowheads="1"/>
            </p:cNvPicPr>
            <p:nvPr/>
          </p:nvPicPr>
          <p:blipFill>
            <a:blip r:embed="rId11" cstate="print"/>
            <a:srcRect/>
            <a:stretch>
              <a:fillRect/>
            </a:stretch>
          </p:blipFill>
          <p:spPr bwMode="auto">
            <a:xfrm>
              <a:off x="10160000" y="2705100"/>
              <a:ext cx="4232275" cy="2381250"/>
            </a:xfrm>
            <a:prstGeom prst="rect">
              <a:avLst/>
            </a:prstGeom>
            <a:noFill/>
            <a:ln w="9525">
              <a:solidFill>
                <a:srgbClr val="FF0000"/>
              </a:solidFill>
              <a:round/>
              <a:headEnd/>
              <a:tailEnd/>
            </a:ln>
          </p:spPr>
        </p:pic>
      </p:grpSp>
      <p:sp>
        <p:nvSpPr>
          <p:cNvPr id="15"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3"/>
          <p:cNvGrpSpPr>
            <a:grpSpLocks/>
          </p:cNvGrpSpPr>
          <p:nvPr/>
        </p:nvGrpSpPr>
        <p:grpSpPr bwMode="auto">
          <a:xfrm>
            <a:off x="0" y="0"/>
            <a:ext cx="16256000" cy="1435100"/>
            <a:chOff x="0" y="0"/>
            <a:chExt cx="10240" cy="904"/>
          </a:xfrm>
        </p:grpSpPr>
        <p:pic>
          <p:nvPicPr>
            <p:cNvPr id="59400"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59401"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421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Min/Max Shadow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Maps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PCF Pass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pic>
        <p:nvPicPr>
          <p:cNvPr id="5939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59398" name="Rectangle 7"/>
          <p:cNvSpPr>
            <a:spLocks noGrp="1" noChangeArrowheads="1"/>
          </p:cNvSpPr>
          <p:nvPr>
            <p:ph type="body" idx="1"/>
          </p:nvPr>
        </p:nvSpPr>
        <p:spPr/>
        <p:txBody>
          <a:bodyPr/>
          <a:lstStyle/>
          <a:p>
            <a:pPr eaLnBrk="1" hangingPunct="1">
              <a:buFont typeface="Wingdings" pitchFamily="2" charset="2"/>
              <a:buChar char="§"/>
            </a:pPr>
            <a:r>
              <a:rPr lang="en-US" sz="3400" dirty="0" smtClean="0">
                <a:effectLst/>
              </a:rPr>
              <a:t>Final Overdraw</a:t>
            </a:r>
            <a:r>
              <a:rPr lang="en-US" sz="2600" dirty="0" smtClean="0">
                <a:effectLst/>
              </a:rPr>
              <a:t/>
            </a:r>
            <a:br>
              <a:rPr lang="en-US" sz="2600" dirty="0" smtClean="0">
                <a:effectLst/>
              </a:rPr>
            </a:br>
            <a:endParaRPr lang="en-US" sz="2600" dirty="0" smtClean="0">
              <a:effectLst/>
            </a:endParaRPr>
          </a:p>
        </p:txBody>
      </p:sp>
      <p:pic>
        <p:nvPicPr>
          <p:cNvPr id="59399" name="Picture 8"/>
          <p:cNvPicPr>
            <a:picLocks noChangeAspect="1" noChangeArrowheads="1"/>
          </p:cNvPicPr>
          <p:nvPr/>
        </p:nvPicPr>
        <p:blipFill>
          <a:blip r:embed="rId6" cstate="print"/>
          <a:srcRect/>
          <a:stretch>
            <a:fillRect/>
          </a:stretch>
        </p:blipFill>
        <p:spPr bwMode="auto">
          <a:xfrm>
            <a:off x="2963863" y="2514600"/>
            <a:ext cx="10328275" cy="5811837"/>
          </a:xfrm>
          <a:prstGeom prst="rect">
            <a:avLst/>
          </a:prstGeom>
          <a:noFill/>
          <a:ln w="12700" cap="rnd">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3"/>
          <p:cNvGrpSpPr>
            <a:grpSpLocks/>
          </p:cNvGrpSpPr>
          <p:nvPr/>
        </p:nvGrpSpPr>
        <p:grpSpPr bwMode="auto">
          <a:xfrm>
            <a:off x="0" y="0"/>
            <a:ext cx="16256000" cy="1435100"/>
            <a:chOff x="0" y="0"/>
            <a:chExt cx="10240" cy="904"/>
          </a:xfrm>
        </p:grpSpPr>
        <p:pic>
          <p:nvPicPr>
            <p:cNvPr id="6042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042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626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Conditional Tests</a:t>
            </a:r>
          </a:p>
        </p:txBody>
      </p:sp>
      <p:pic>
        <p:nvPicPr>
          <p:cNvPr id="60421"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6263" name="Rectangle 7"/>
          <p:cNvSpPr>
            <a:spLocks noGrp="1" noChangeArrowheads="1"/>
          </p:cNvSpPr>
          <p:nvPr>
            <p:ph type="body" idx="1"/>
          </p:nvPr>
        </p:nvSpPr>
        <p:spPr/>
        <p:txBody>
          <a:bodyPr/>
          <a:lstStyle/>
          <a:p>
            <a:pPr eaLnBrk="1" hangingPunct="1">
              <a:buFont typeface="Wingdings" pitchFamily="2" charset="2"/>
              <a:buChar char="§"/>
              <a:defRPr/>
            </a:pPr>
            <a:r>
              <a:rPr lang="en-US" sz="4000" dirty="0" smtClean="0">
                <a:effectLst/>
              </a:rPr>
              <a:t>When we render the cuboid we can count how many pixels pass</a:t>
            </a:r>
            <a:endParaRPr lang="en-US" sz="4000" dirty="0" smtClean="0"/>
          </a:p>
          <a:p>
            <a:pPr eaLnBrk="1" hangingPunct="1">
              <a:buFont typeface="Wingdings" pitchFamily="2" charset="2"/>
              <a:buChar char="§"/>
              <a:defRPr/>
            </a:pPr>
            <a:r>
              <a:rPr lang="en-US" sz="4000" dirty="0" smtClean="0">
                <a:effectLst/>
              </a:rPr>
              <a:t>If Zero then no pixels will sample from the shadow map</a:t>
            </a:r>
            <a:endParaRPr lang="en-US" sz="4000" dirty="0" smtClean="0"/>
          </a:p>
          <a:p>
            <a:pPr lvl="1" eaLnBrk="1" hangingPunct="1">
              <a:defRPr/>
            </a:pPr>
            <a:r>
              <a:rPr lang="en-US" sz="3400" dirty="0" smtClean="0">
                <a:effectLst/>
              </a:rPr>
              <a:t>So why even render the shadow map!</a:t>
            </a:r>
            <a:endParaRPr lang="en-US" dirty="0" smtClean="0"/>
          </a:p>
          <a:p>
            <a:pPr lvl="1" eaLnBrk="1" hangingPunct="1">
              <a:defRPr/>
            </a:pPr>
            <a:r>
              <a:rPr lang="en-US" sz="3400" dirty="0" smtClean="0">
                <a:effectLst/>
              </a:rPr>
              <a:t>Draw the cuboid first and only if pixels pass draw the actual shadow map</a:t>
            </a:r>
            <a:endParaRPr lang="en-US" dirty="0" smtClean="0"/>
          </a:p>
          <a:p>
            <a:pPr eaLnBrk="1" hangingPunct="1">
              <a:buFont typeface="Wingdings" pitchFamily="2" charset="2"/>
              <a:buChar char="§"/>
              <a:defRPr/>
            </a:pPr>
            <a:r>
              <a:rPr lang="en-US" sz="4000" dirty="0" smtClean="0">
                <a:effectLst/>
              </a:rPr>
              <a:t>Zero passed pixels occur for two reasons</a:t>
            </a:r>
            <a:endParaRPr lang="en-US" sz="4000" dirty="0" smtClean="0"/>
          </a:p>
          <a:p>
            <a:pPr lvl="1" eaLnBrk="1" hangingPunct="1">
              <a:defRPr/>
            </a:pPr>
            <a:r>
              <a:rPr lang="en-US" sz="3400" dirty="0" smtClean="0">
                <a:effectLst/>
              </a:rPr>
              <a:t>All pixels are further away</a:t>
            </a:r>
            <a:endParaRPr lang="en-US" dirty="0" smtClean="0"/>
          </a:p>
          <a:p>
            <a:pPr lvl="1" eaLnBrk="1" hangingPunct="1">
              <a:defRPr/>
            </a:pPr>
            <a:r>
              <a:rPr lang="en-US" sz="3400" dirty="0" smtClean="0">
                <a:effectLst/>
              </a:rPr>
              <a:t>All pixels have been touched by a closer cascade (stencil cleared)</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cstate="print"/>
          <a:srcRect/>
          <a:stretch>
            <a:fillRect/>
          </a:stretch>
        </p:blipFill>
        <p:spPr bwMode="auto">
          <a:xfrm>
            <a:off x="165100" y="7627938"/>
            <a:ext cx="4740275" cy="1346200"/>
          </a:xfrm>
          <a:prstGeom prst="rect">
            <a:avLst/>
          </a:prstGeom>
          <a:noFill/>
          <a:ln w="12700" cap="rnd">
            <a:noFill/>
            <a:round/>
            <a:headEnd/>
            <a:tailEnd/>
          </a:ln>
        </p:spPr>
      </p:pic>
      <p:sp>
        <p:nvSpPr>
          <p:cNvPr id="98307" name="Rectangle 3"/>
          <p:cNvSpPr>
            <a:spLocks/>
          </p:cNvSpPr>
          <p:nvPr/>
        </p:nvSpPr>
        <p:spPr bwMode="auto">
          <a:xfrm>
            <a:off x="1060450" y="3249613"/>
            <a:ext cx="14135100" cy="19050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Chroma Sub-Sampled </a:t>
            </a:r>
            <a:b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b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Image Processing</a:t>
            </a:r>
          </a:p>
        </p:txBody>
      </p:sp>
      <p:sp>
        <p:nvSpPr>
          <p:cNvPr id="5" name="Rectangle 4"/>
          <p:cNvSpPr>
            <a:spLocks/>
          </p:cNvSpPr>
          <p:nvPr/>
        </p:nvSpPr>
        <p:spPr bwMode="auto">
          <a:xfrm>
            <a:off x="2184400" y="65913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3"/>
          <p:cNvGrpSpPr>
            <a:grpSpLocks/>
          </p:cNvGrpSpPr>
          <p:nvPr/>
        </p:nvGrpSpPr>
        <p:grpSpPr bwMode="auto">
          <a:xfrm>
            <a:off x="0" y="0"/>
            <a:ext cx="16256000" cy="1435100"/>
            <a:chOff x="0" y="0"/>
            <a:chExt cx="10240" cy="904"/>
          </a:xfrm>
        </p:grpSpPr>
        <p:pic>
          <p:nvPicPr>
            <p:cNvPr id="6247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247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9933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Chroma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Sub-Sampling</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99334"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Not a new idea. Used in TV broadcasts as well as Jpeg/Mpeg compression</a:t>
            </a:r>
            <a:endParaRPr lang="en-US" dirty="0" smtClean="0"/>
          </a:p>
          <a:p>
            <a:pPr marL="247650" indent="-247650" eaLnBrk="1" hangingPunct="1">
              <a:spcBef>
                <a:spcPts val="400"/>
              </a:spcBef>
              <a:buFont typeface="Wingdings" charset="2"/>
              <a:buChar char="§"/>
              <a:defRPr/>
            </a:pPr>
            <a:r>
              <a:rPr lang="en-US" sz="4400" dirty="0" smtClean="0">
                <a:effectLst/>
              </a:rPr>
              <a:t>Decompose image into luminance and </a:t>
            </a:r>
            <a:r>
              <a:rPr lang="en-US" sz="4400" dirty="0" err="1" smtClean="0">
                <a:effectLst/>
              </a:rPr>
              <a:t>chroma</a:t>
            </a:r>
            <a:endParaRPr lang="en-US" dirty="0" smtClean="0"/>
          </a:p>
          <a:p>
            <a:pPr marL="247650" indent="-247650" eaLnBrk="1" hangingPunct="1">
              <a:spcBef>
                <a:spcPts val="400"/>
              </a:spcBef>
              <a:buFont typeface="Wingdings" charset="2"/>
              <a:buChar char="§"/>
              <a:defRPr/>
            </a:pPr>
            <a:r>
              <a:rPr lang="en-US" sz="4400" dirty="0" smtClean="0">
                <a:effectLst/>
              </a:rPr>
              <a:t>Store </a:t>
            </a:r>
            <a:r>
              <a:rPr lang="en-US" sz="4400" dirty="0" err="1" smtClean="0">
                <a:effectLst/>
              </a:rPr>
              <a:t>Luma</a:t>
            </a:r>
            <a:r>
              <a:rPr lang="en-US" sz="4400" dirty="0" smtClean="0">
                <a:effectLst/>
              </a:rPr>
              <a:t> at full res only. Chroma at lower</a:t>
            </a:r>
          </a:p>
        </p:txBody>
      </p:sp>
      <p:pic>
        <p:nvPicPr>
          <p:cNvPr id="62470"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62471" name="Picture 8"/>
          <p:cNvPicPr>
            <a:picLocks noChangeAspect="1" noChangeArrowheads="1"/>
          </p:cNvPicPr>
          <p:nvPr/>
        </p:nvPicPr>
        <p:blipFill>
          <a:blip r:embed="rId6" cstate="print"/>
          <a:srcRect/>
          <a:stretch>
            <a:fillRect/>
          </a:stretch>
        </p:blipFill>
        <p:spPr bwMode="auto">
          <a:xfrm>
            <a:off x="1185863" y="5049837"/>
            <a:ext cx="13884275" cy="2493963"/>
          </a:xfrm>
          <a:prstGeom prst="rect">
            <a:avLst/>
          </a:prstGeom>
          <a:noFill/>
          <a:ln w="12700" cap="rnd">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3"/>
          <p:cNvGrpSpPr>
            <a:grpSpLocks/>
          </p:cNvGrpSpPr>
          <p:nvPr/>
        </p:nvGrpSpPr>
        <p:grpSpPr bwMode="auto">
          <a:xfrm>
            <a:off x="0" y="0"/>
            <a:ext cx="16256000" cy="1435100"/>
            <a:chOff x="0" y="0"/>
            <a:chExt cx="10240" cy="904"/>
          </a:xfrm>
        </p:grpSpPr>
        <p:pic>
          <p:nvPicPr>
            <p:cNvPr id="6350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350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035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Chroma </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Sub-Sampling </a:t>
            </a:r>
            <a:r>
              <a:rPr lang="en-US" sz="5200" dirty="0">
                <a:solidFill>
                  <a:srgbClr val="532903"/>
                </a:solidFill>
                <a:effectLst>
                  <a:outerShdw blurRad="38100" dist="38100" dir="2700000" algn="tl">
                    <a:srgbClr val="C0C0C0"/>
                  </a:outerShdw>
                </a:effectLst>
                <a:latin typeface="Arial Bold" charset="0"/>
                <a:cs typeface="Arial Bold" charset="0"/>
                <a:sym typeface="Arial Bold" charset="0"/>
              </a:rPr>
              <a:t>-</a:t>
            </a: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 Motivation</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10035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Post processing requires lots of bandwidth</a:t>
            </a:r>
            <a:endParaRPr lang="en-US" dirty="0" smtClean="0"/>
          </a:p>
          <a:p>
            <a:pPr lvl="1" eaLnBrk="1" hangingPunct="1">
              <a:spcBef>
                <a:spcPts val="400"/>
              </a:spcBef>
              <a:buFont typeface="Wingdings" charset="2"/>
              <a:buChar char="§"/>
              <a:defRPr/>
            </a:pPr>
            <a:r>
              <a:rPr lang="en-US" sz="3400" dirty="0" smtClean="0">
                <a:effectLst/>
              </a:rPr>
              <a:t>Easy to </a:t>
            </a:r>
            <a:r>
              <a:rPr lang="en-US" sz="3400" dirty="0" err="1" smtClean="0">
                <a:effectLst/>
              </a:rPr>
              <a:t>optimise</a:t>
            </a:r>
            <a:r>
              <a:rPr lang="en-US" sz="3400" dirty="0" smtClean="0">
                <a:effectLst/>
              </a:rPr>
              <a:t> ALU down</a:t>
            </a:r>
            <a:endParaRPr lang="en-US" dirty="0" smtClean="0"/>
          </a:p>
          <a:p>
            <a:pPr lvl="1" eaLnBrk="1" hangingPunct="1">
              <a:spcBef>
                <a:spcPts val="400"/>
              </a:spcBef>
              <a:buFont typeface="Wingdings" charset="2"/>
              <a:buChar char="§"/>
              <a:defRPr/>
            </a:pPr>
            <a:r>
              <a:rPr lang="en-US" sz="3400" dirty="0" smtClean="0">
                <a:effectLst/>
              </a:rPr>
              <a:t>Quickly hit a performance ceiling, especially for 16bpp pixels</a:t>
            </a:r>
            <a:endParaRPr lang="en-US" dirty="0" smtClean="0"/>
          </a:p>
          <a:p>
            <a:pPr lvl="1" eaLnBrk="1" hangingPunct="1">
              <a:spcBef>
                <a:spcPts val="400"/>
              </a:spcBef>
              <a:buFont typeface="Wingdings" charset="2"/>
              <a:buChar char="§"/>
              <a:defRPr/>
            </a:pPr>
            <a:r>
              <a:rPr lang="en-US" sz="3400" dirty="0" smtClean="0">
                <a:effectLst/>
              </a:rPr>
              <a:t>Reading and writing a 720p image with 16bpp components is 14MB bandwidth</a:t>
            </a:r>
            <a:endParaRPr lang="en-US" dirty="0" smtClean="0"/>
          </a:p>
          <a:p>
            <a:pPr lvl="1" eaLnBrk="1" hangingPunct="1">
              <a:spcBef>
                <a:spcPts val="400"/>
              </a:spcBef>
              <a:buFont typeface="Wingdings" charset="2"/>
              <a:buChar char="§"/>
              <a:defRPr/>
            </a:pPr>
            <a:r>
              <a:rPr lang="en-US" sz="3400" dirty="0" smtClean="0">
                <a:effectLst/>
              </a:rPr>
              <a:t>Assuming 14GB/Sec Bandwidth and perfect cache usage this is 1ms for a single pass</a:t>
            </a:r>
          </a:p>
        </p:txBody>
      </p:sp>
      <p:pic>
        <p:nvPicPr>
          <p:cNvPr id="6349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aphicFrame>
        <p:nvGraphicFramePr>
          <p:cNvPr id="100360" name="Group 8"/>
          <p:cNvGraphicFramePr>
            <a:graphicFrameLocks noGrp="1"/>
          </p:cNvGraphicFramePr>
          <p:nvPr>
            <p:extLst>
              <p:ext uri="{D42A27DB-BD31-4B8C-83A1-F6EECF244321}">
                <p14:modId xmlns:p14="http://schemas.microsoft.com/office/powerpoint/2010/main" val="2155507577"/>
              </p:ext>
            </p:extLst>
          </p:nvPr>
        </p:nvGraphicFramePr>
        <p:xfrm>
          <a:off x="4743450" y="6769100"/>
          <a:ext cx="6769100" cy="823913"/>
        </p:xfrm>
        <a:graphic>
          <a:graphicData uri="http://schemas.openxmlformats.org/drawingml/2006/table">
            <a:tbl>
              <a:tblPr/>
              <a:tblGrid>
                <a:gridCol w="1585913"/>
                <a:gridCol w="1798637"/>
                <a:gridCol w="1692275"/>
                <a:gridCol w="1692275"/>
              </a:tblGrid>
              <a:tr h="823913">
                <a:tc>
                  <a:txBody>
                    <a:bodyPr/>
                    <a:lstStyle/>
                    <a:p>
                      <a:pPr marL="0" marR="0" lvl="0" indent="0" algn="ctr"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rgbClr val="000000"/>
                          </a:solidFill>
                          <a:effectLst/>
                          <a:latin typeface="Arial" charset="0"/>
                          <a:ea typeface="ヒラギノ角ゴ ProN W3" charset="0"/>
                          <a:cs typeface="ヒラギノ角ゴ ProN W3" charset="0"/>
                          <a:sym typeface="Arial" charset="0"/>
                        </a:rPr>
                        <a:t>RED</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rgbClr val="000000"/>
                          </a:solidFill>
                          <a:effectLst/>
                          <a:latin typeface="Arial" charset="0"/>
                          <a:ea typeface="ヒラギノ角ゴ ProN W3" charset="0"/>
                          <a:cs typeface="ヒラギノ角ゴ ProN W3" charset="0"/>
                          <a:sym typeface="Arial" charset="0"/>
                        </a:rPr>
                        <a:t>Green</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c>
                  <a:txBody>
                    <a:bodyPr/>
                    <a:lstStyle/>
                    <a:p>
                      <a:pPr marL="0" marR="0" lvl="0" indent="0" algn="ctr"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rPr>
                        <a:t>Blue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rgbClr val="000000"/>
                          </a:solidFill>
                          <a:effectLst/>
                          <a:latin typeface="Arial" charset="0"/>
                          <a:ea typeface="ヒラギノ角ゴ ProN W3" charset="0"/>
                          <a:cs typeface="ヒラギノ角ゴ ProN W3" charset="0"/>
                          <a:sym typeface="Arial" charset="0"/>
                        </a:rPr>
                        <a:t>X</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EAEAEA"/>
                    </a:solidFill>
                  </a:tcPr>
                </a:tc>
              </a:tr>
            </a:tbl>
          </a:graphicData>
        </a:graphic>
      </p:graphicFrame>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3"/>
          <p:cNvGrpSpPr>
            <a:grpSpLocks/>
          </p:cNvGrpSpPr>
          <p:nvPr/>
        </p:nvGrpSpPr>
        <p:grpSpPr bwMode="auto">
          <a:xfrm>
            <a:off x="0" y="0"/>
            <a:ext cx="16256000" cy="1435100"/>
            <a:chOff x="0" y="0"/>
            <a:chExt cx="10240" cy="904"/>
          </a:xfrm>
        </p:grpSpPr>
        <p:pic>
          <p:nvPicPr>
            <p:cNvPr id="6453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453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138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Chroma Sub Sampling - Motivation</a:t>
            </a:r>
          </a:p>
        </p:txBody>
      </p:sp>
      <p:sp>
        <p:nvSpPr>
          <p:cNvPr id="10138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smtClean="0">
                <a:effectLst/>
              </a:rPr>
              <a:t>Instead reduce down to Luma only</a:t>
            </a:r>
            <a:endParaRPr lang="en-US" smtClean="0"/>
          </a:p>
          <a:p>
            <a:pPr marL="247650" indent="-247650" eaLnBrk="1" hangingPunct="1">
              <a:spcBef>
                <a:spcPts val="400"/>
              </a:spcBef>
              <a:buFont typeface="Wingdings" charset="2"/>
              <a:buChar char="§"/>
              <a:defRPr/>
            </a:pPr>
            <a:r>
              <a:rPr lang="en-US" sz="4400" smtClean="0">
                <a:effectLst/>
              </a:rPr>
              <a:t>¼ of the bandwidth required</a:t>
            </a:r>
            <a:endParaRPr lang="en-US" smtClean="0"/>
          </a:p>
          <a:p>
            <a:pPr marL="247650" indent="-247650" eaLnBrk="1" hangingPunct="1">
              <a:spcBef>
                <a:spcPts val="400"/>
              </a:spcBef>
              <a:buFont typeface="Wingdings" charset="2"/>
              <a:buChar char="§"/>
              <a:defRPr/>
            </a:pPr>
            <a:r>
              <a:rPr lang="en-US" sz="4400" smtClean="0">
                <a:effectLst/>
              </a:rPr>
              <a:t>Requires extra processing on the Colour</a:t>
            </a:r>
            <a:endParaRPr lang="en-US" smtClean="0"/>
          </a:p>
          <a:p>
            <a:pPr lvl="1" eaLnBrk="1" hangingPunct="1">
              <a:spcBef>
                <a:spcPts val="400"/>
              </a:spcBef>
              <a:buFont typeface="Wingdings" charset="2"/>
              <a:buChar char="§"/>
              <a:defRPr/>
            </a:pPr>
            <a:r>
              <a:rPr lang="en-US" sz="3400" smtClean="0">
                <a:effectLst/>
              </a:rPr>
              <a:t>But this can be 2 channel at ¼ res ( 1/8 original size )</a:t>
            </a:r>
            <a:endParaRPr lang="en-US" smtClean="0"/>
          </a:p>
          <a:p>
            <a:pPr lvl="1" eaLnBrk="1" hangingPunct="1">
              <a:spcBef>
                <a:spcPts val="400"/>
              </a:spcBef>
              <a:buFont typeface="Wingdings" charset="2"/>
              <a:buChar char="§"/>
              <a:defRPr/>
            </a:pPr>
            <a:r>
              <a:rPr lang="en-US" sz="3400" smtClean="0">
                <a:effectLst/>
              </a:rPr>
              <a:t>Also can get away with less taps</a:t>
            </a:r>
          </a:p>
        </p:txBody>
      </p:sp>
      <p:pic>
        <p:nvPicPr>
          <p:cNvPr id="6451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aphicFrame>
        <p:nvGraphicFramePr>
          <p:cNvPr id="101384" name="Group 8"/>
          <p:cNvGraphicFramePr>
            <a:graphicFrameLocks noGrp="1"/>
          </p:cNvGraphicFramePr>
          <p:nvPr/>
        </p:nvGraphicFramePr>
        <p:xfrm>
          <a:off x="2032000" y="5753100"/>
          <a:ext cx="2705100" cy="2197100"/>
        </p:xfrm>
        <a:graphic>
          <a:graphicData uri="http://schemas.openxmlformats.org/drawingml/2006/table">
            <a:tbl>
              <a:tblPr/>
              <a:tblGrid>
                <a:gridCol w="2705100"/>
              </a:tblGrid>
              <a:tr h="2197100">
                <a:tc>
                  <a:txBody>
                    <a:bodyPr/>
                    <a:lstStyle/>
                    <a:p>
                      <a:pPr marL="0" marR="0" lvl="0" indent="0" algn="ctr"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rPr>
                        <a:t>Luma</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EAEAEA"/>
                    </a:solidFill>
                  </a:tcPr>
                </a:tc>
              </a:tr>
            </a:tbl>
          </a:graphicData>
        </a:graphic>
      </p:graphicFrame>
      <p:graphicFrame>
        <p:nvGraphicFramePr>
          <p:cNvPr id="101390" name="Group 14"/>
          <p:cNvGraphicFramePr>
            <a:graphicFrameLocks noGrp="1"/>
          </p:cNvGraphicFramePr>
          <p:nvPr/>
        </p:nvGraphicFramePr>
        <p:xfrm>
          <a:off x="5080000" y="5753100"/>
          <a:ext cx="2032000" cy="1016000"/>
        </p:xfrm>
        <a:graphic>
          <a:graphicData uri="http://schemas.openxmlformats.org/drawingml/2006/table">
            <a:tbl>
              <a:tblPr/>
              <a:tblGrid>
                <a:gridCol w="1016000"/>
                <a:gridCol w="1016000"/>
              </a:tblGrid>
              <a:tr h="1016000">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rPr>
                        <a:t>Cb</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419AF0"/>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000000"/>
                          </a:solidFill>
                          <a:effectLst/>
                          <a:latin typeface="Arial" charset="0"/>
                          <a:ea typeface="ヒラギノ角ゴ ProN W3" charset="0"/>
                          <a:cs typeface="ヒラギノ角ゴ ProN W3" charset="0"/>
                          <a:sym typeface="Arial" charset="0"/>
                        </a:rPr>
                        <a:t>Cr</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FF0000"/>
                    </a:solidFill>
                  </a:tcPr>
                </a:tc>
              </a:tr>
            </a:tbl>
          </a:graphicData>
        </a:graphic>
      </p:graphicFrame>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0" y="0"/>
            <a:ext cx="16256000" cy="1435100"/>
            <a:chOff x="0" y="0"/>
            <a:chExt cx="10240" cy="904"/>
          </a:xfrm>
        </p:grpSpPr>
        <p:pic>
          <p:nvPicPr>
            <p:cNvPr id="6554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554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240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Chroma Sub Sampling </a:t>
            </a:r>
          </a:p>
        </p:txBody>
      </p:sp>
      <p:sp>
        <p:nvSpPr>
          <p:cNvPr id="102406"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400" dirty="0" smtClean="0">
                <a:effectLst/>
              </a:rPr>
              <a:t>Bandwidth is reduced to 1/4</a:t>
            </a:r>
            <a:endParaRPr lang="en-US" dirty="0" smtClean="0"/>
          </a:p>
          <a:p>
            <a:pPr marL="247650" indent="-247650" eaLnBrk="1" hangingPunct="1">
              <a:spcBef>
                <a:spcPts val="400"/>
              </a:spcBef>
              <a:buFont typeface="Wingdings" charset="2"/>
              <a:buChar char="§"/>
              <a:defRPr/>
            </a:pPr>
            <a:r>
              <a:rPr lang="en-US" sz="4400" dirty="0" smtClean="0">
                <a:effectLst/>
              </a:rPr>
              <a:t>So, are the </a:t>
            </a:r>
            <a:r>
              <a:rPr lang="en-US" sz="4400" dirty="0" err="1" smtClean="0">
                <a:effectLst/>
              </a:rPr>
              <a:t>shaders</a:t>
            </a:r>
            <a:r>
              <a:rPr lang="en-US" sz="4400" dirty="0" smtClean="0">
                <a:effectLst/>
              </a:rPr>
              <a:t> now 4X quicker?</a:t>
            </a:r>
            <a:endParaRPr lang="en-US" dirty="0" smtClean="0"/>
          </a:p>
          <a:p>
            <a:pPr marL="247650" indent="-247650" eaLnBrk="1" hangingPunct="1">
              <a:spcBef>
                <a:spcPts val="400"/>
              </a:spcBef>
              <a:buFont typeface="Wingdings" charset="2"/>
              <a:buChar char="§"/>
              <a:defRPr/>
            </a:pPr>
            <a:r>
              <a:rPr lang="en-US" sz="4400" dirty="0" smtClean="0">
                <a:effectLst/>
              </a:rPr>
              <a:t>No. We are ALU bound again</a:t>
            </a:r>
            <a:endParaRPr lang="en-US" dirty="0" smtClean="0"/>
          </a:p>
          <a:p>
            <a:pPr lvl="1" eaLnBrk="1" hangingPunct="1">
              <a:spcBef>
                <a:spcPts val="400"/>
              </a:spcBef>
              <a:buFont typeface="Wingdings" charset="2"/>
              <a:buChar char="§"/>
              <a:defRPr/>
            </a:pPr>
            <a:r>
              <a:rPr lang="en-US" sz="3400" dirty="0" smtClean="0">
                <a:effectLst/>
              </a:rPr>
              <a:t>Texture units and ALU are designed for 4 component SIMD</a:t>
            </a:r>
            <a:endParaRPr lang="en-US" dirty="0" smtClean="0"/>
          </a:p>
          <a:p>
            <a:pPr lvl="1" eaLnBrk="1" hangingPunct="1">
              <a:spcBef>
                <a:spcPts val="400"/>
              </a:spcBef>
              <a:buFont typeface="Wingdings" charset="2"/>
              <a:buChar char="§"/>
              <a:defRPr/>
            </a:pPr>
            <a:r>
              <a:rPr lang="en-US" sz="3400" dirty="0" smtClean="0">
                <a:effectLst/>
              </a:rPr>
              <a:t>We are only using 1 component</a:t>
            </a:r>
            <a:endParaRPr lang="en-US" dirty="0" smtClean="0"/>
          </a:p>
          <a:p>
            <a:pPr lvl="1" eaLnBrk="1" hangingPunct="1">
              <a:spcBef>
                <a:spcPts val="400"/>
              </a:spcBef>
              <a:buFont typeface="Wingdings" charset="2"/>
              <a:buChar char="§"/>
              <a:defRPr/>
            </a:pPr>
            <a:r>
              <a:rPr lang="en-US" sz="3400" dirty="0" smtClean="0">
                <a:effectLst/>
              </a:rPr>
              <a:t>Need to pack 4 </a:t>
            </a:r>
            <a:r>
              <a:rPr lang="en-US" sz="3400" dirty="0" err="1" smtClean="0">
                <a:effectLst/>
              </a:rPr>
              <a:t>luma</a:t>
            </a:r>
            <a:r>
              <a:rPr lang="en-US" sz="3400" dirty="0" smtClean="0">
                <a:effectLst/>
              </a:rPr>
              <a:t> values together and process together</a:t>
            </a:r>
          </a:p>
        </p:txBody>
      </p:sp>
      <p:pic>
        <p:nvPicPr>
          <p:cNvPr id="6554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3"/>
          <p:cNvGrpSpPr>
            <a:grpSpLocks/>
          </p:cNvGrpSpPr>
          <p:nvPr/>
        </p:nvGrpSpPr>
        <p:grpSpPr bwMode="auto">
          <a:xfrm>
            <a:off x="0" y="0"/>
            <a:ext cx="16256000" cy="1435100"/>
            <a:chOff x="0" y="0"/>
            <a:chExt cx="10240" cy="904"/>
          </a:xfrm>
        </p:grpSpPr>
        <p:pic>
          <p:nvPicPr>
            <p:cNvPr id="6656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656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342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Chroma Sub Sampling </a:t>
            </a:r>
          </a:p>
        </p:txBody>
      </p:sp>
      <p:sp>
        <p:nvSpPr>
          <p:cNvPr id="103430" name="Rectangle 6"/>
          <p:cNvSpPr>
            <a:spLocks noGrp="1" noChangeArrowheads="1"/>
          </p:cNvSpPr>
          <p:nvPr>
            <p:ph type="body" idx="1"/>
          </p:nvPr>
        </p:nvSpPr>
        <p:spPr>
          <a:xfrm>
            <a:off x="279400" y="1524000"/>
            <a:ext cx="14960600" cy="7620000"/>
          </a:xfrm>
        </p:spPr>
        <p:txBody>
          <a:bodyPr/>
          <a:lstStyle/>
          <a:p>
            <a:pPr lvl="1" eaLnBrk="1" hangingPunct="1">
              <a:spcBef>
                <a:spcPct val="0"/>
              </a:spcBef>
              <a:buFont typeface="Wingdings" charset="2"/>
              <a:buChar char="§"/>
              <a:defRPr/>
            </a:pPr>
            <a:r>
              <a:rPr lang="en-US" sz="4400" dirty="0" smtClean="0">
                <a:effectLst/>
              </a:rPr>
              <a:t>Pack 4 adjacent pixels together into one RGBA pixel</a:t>
            </a:r>
            <a:endParaRPr lang="en-US" dirty="0" smtClean="0"/>
          </a:p>
          <a:p>
            <a:pPr lvl="1" eaLnBrk="1" hangingPunct="1">
              <a:spcBef>
                <a:spcPts val="400"/>
              </a:spcBef>
              <a:buFont typeface="Wingdings" charset="2"/>
              <a:buChar char="§"/>
              <a:defRPr/>
            </a:pPr>
            <a:r>
              <a:rPr lang="en-US" sz="4400" dirty="0" smtClean="0">
                <a:effectLst/>
              </a:rPr>
              <a:t>Only need 1 </a:t>
            </a:r>
            <a:r>
              <a:rPr lang="en-US" sz="4400" dirty="0" err="1" smtClean="0">
                <a:effectLst/>
              </a:rPr>
              <a:t>texread</a:t>
            </a:r>
            <a:r>
              <a:rPr lang="en-US" sz="4400" dirty="0" smtClean="0">
                <a:effectLst/>
              </a:rPr>
              <a:t> to get 4 </a:t>
            </a:r>
            <a:r>
              <a:rPr lang="en-US" sz="4400" dirty="0" err="1" smtClean="0">
                <a:effectLst/>
              </a:rPr>
              <a:t>luma</a:t>
            </a:r>
            <a:r>
              <a:rPr lang="en-US" sz="4400" dirty="0" smtClean="0">
                <a:effectLst/>
              </a:rPr>
              <a:t> values</a:t>
            </a:r>
            <a:endParaRPr lang="en-US" dirty="0" smtClean="0"/>
          </a:p>
          <a:p>
            <a:pPr lvl="1" eaLnBrk="1" hangingPunct="1">
              <a:spcBef>
                <a:spcPts val="400"/>
              </a:spcBef>
              <a:buFont typeface="Wingdings" charset="2"/>
              <a:buChar char="§"/>
              <a:defRPr/>
            </a:pPr>
            <a:r>
              <a:rPr lang="en-US" sz="4400" dirty="0" smtClean="0">
                <a:effectLst/>
              </a:rPr>
              <a:t>So a 1280x720 </a:t>
            </a:r>
            <a:r>
              <a:rPr lang="en-US" sz="4400" dirty="0" err="1" smtClean="0">
                <a:effectLst/>
              </a:rPr>
              <a:t>luma</a:t>
            </a:r>
            <a:r>
              <a:rPr lang="en-US" sz="4400" dirty="0" smtClean="0">
                <a:effectLst/>
              </a:rPr>
              <a:t> buffer is a 320x720 ARGB buffer</a:t>
            </a:r>
          </a:p>
          <a:p>
            <a:pPr lvl="1" eaLnBrk="1" hangingPunct="1">
              <a:spcBef>
                <a:spcPts val="400"/>
              </a:spcBef>
              <a:buFont typeface="Wingdings" charset="2"/>
              <a:buChar char="§"/>
              <a:defRPr/>
            </a:pPr>
            <a:r>
              <a:rPr lang="en-US" sz="4400" dirty="0" smtClean="0">
                <a:effectLst/>
              </a:rPr>
              <a:t>With the packed buffer bilinear filtering is not correct</a:t>
            </a:r>
          </a:p>
          <a:p>
            <a:pPr lvl="1" eaLnBrk="1" hangingPunct="1">
              <a:spcBef>
                <a:spcPts val="400"/>
              </a:spcBef>
              <a:buFont typeface="Wingdings" charset="2"/>
              <a:buChar char="§"/>
              <a:defRPr/>
            </a:pPr>
            <a:r>
              <a:rPr lang="en-US" sz="4400" dirty="0" smtClean="0">
                <a:effectLst/>
              </a:rPr>
              <a:t>Have to manually filter horizontally using DOTP</a:t>
            </a:r>
            <a:endParaRPr lang="en-US" dirty="0" smtClean="0"/>
          </a:p>
          <a:p>
            <a:pPr lvl="2" eaLnBrk="1" hangingPunct="1">
              <a:spcBef>
                <a:spcPts val="400"/>
              </a:spcBef>
              <a:buClrTx/>
              <a:buFont typeface="Wingdings" charset="2"/>
              <a:buChar char="§"/>
              <a:defRPr/>
            </a:pPr>
            <a:r>
              <a:rPr lang="en-US" sz="3400" dirty="0" smtClean="0">
                <a:effectLst/>
              </a:rPr>
              <a:t>Colin will go into this later</a:t>
            </a:r>
          </a:p>
        </p:txBody>
      </p:sp>
      <p:pic>
        <p:nvPicPr>
          <p:cNvPr id="6656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55639" y="1522413"/>
            <a:ext cx="5868986" cy="3239044"/>
          </a:xfrm>
          <a:prstGeom prst="rect">
            <a:avLst/>
          </a:prstGeom>
          <a:noFill/>
          <a:ln w="9525">
            <a:noFill/>
            <a:miter lim="800000"/>
            <a:headEnd/>
            <a:tailEnd/>
          </a:ln>
        </p:spPr>
      </p:pic>
      <p:pic>
        <p:nvPicPr>
          <p:cNvPr id="67586" name="Picture 1"/>
          <p:cNvPicPr>
            <a:picLocks noChangeAspect="1" noChangeArrowheads="1"/>
          </p:cNvPicPr>
          <p:nvPr/>
        </p:nvPicPr>
        <p:blipFill>
          <a:blip r:embed="rId4" cstate="print"/>
          <a:srcRect/>
          <a:stretch>
            <a:fillRect/>
          </a:stretch>
        </p:blipFill>
        <p:spPr bwMode="auto">
          <a:xfrm>
            <a:off x="5257800" y="4813300"/>
            <a:ext cx="6680200" cy="3673475"/>
          </a:xfrm>
          <a:prstGeom prst="rect">
            <a:avLst/>
          </a:prstGeom>
          <a:noFill/>
          <a:ln w="12700">
            <a:noFill/>
            <a:miter lim="800000"/>
            <a:headEnd/>
            <a:tailEnd/>
          </a:ln>
        </p:spPr>
      </p:pic>
      <p:pic>
        <p:nvPicPr>
          <p:cNvPr id="67587" name="Picture 2"/>
          <p:cNvPicPr>
            <a:picLocks noChangeAspect="1" noChangeArrowheads="1"/>
          </p:cNvPicPr>
          <p:nvPr/>
        </p:nvPicPr>
        <p:blipFill>
          <a:blip r:embed="rId5" cstate="print"/>
          <a:srcRect/>
          <a:stretch>
            <a:fillRect/>
          </a:stretch>
        </p:blipFill>
        <p:spPr bwMode="auto">
          <a:xfrm>
            <a:off x="12128500" y="4800600"/>
            <a:ext cx="3587750" cy="1968500"/>
          </a:xfrm>
          <a:prstGeom prst="rect">
            <a:avLst/>
          </a:prstGeom>
          <a:noFill/>
          <a:ln w="12700">
            <a:noFill/>
            <a:miter lim="800000"/>
            <a:headEnd/>
            <a:tailEnd/>
          </a:ln>
        </p:spPr>
      </p:pic>
      <p:grpSp>
        <p:nvGrpSpPr>
          <p:cNvPr id="67588" name="Group 5"/>
          <p:cNvGrpSpPr>
            <a:grpSpLocks/>
          </p:cNvGrpSpPr>
          <p:nvPr/>
        </p:nvGrpSpPr>
        <p:grpSpPr bwMode="auto">
          <a:xfrm>
            <a:off x="0" y="0"/>
            <a:ext cx="16256000" cy="1435100"/>
            <a:chOff x="0" y="0"/>
            <a:chExt cx="10240" cy="904"/>
          </a:xfrm>
        </p:grpSpPr>
        <p:pic>
          <p:nvPicPr>
            <p:cNvPr id="67593" name="Picture 3"/>
            <p:cNvPicPr>
              <a:picLocks noChangeArrowheads="1"/>
            </p:cNvPicPr>
            <p:nvPr/>
          </p:nvPicPr>
          <p:blipFill>
            <a:blip r:embed="rId6" cstate="print"/>
            <a:srcRect b="84305"/>
            <a:stretch>
              <a:fillRect/>
            </a:stretch>
          </p:blipFill>
          <p:spPr bwMode="auto">
            <a:xfrm>
              <a:off x="0" y="0"/>
              <a:ext cx="10240" cy="904"/>
            </a:xfrm>
            <a:prstGeom prst="rect">
              <a:avLst/>
            </a:prstGeom>
            <a:noFill/>
            <a:ln w="12700" cap="rnd">
              <a:noFill/>
              <a:round/>
              <a:headEnd/>
              <a:tailEnd/>
            </a:ln>
          </p:spPr>
        </p:pic>
        <p:pic>
          <p:nvPicPr>
            <p:cNvPr id="67594" name="Picture 4"/>
            <p:cNvPicPr>
              <a:picLocks noChangeArrowheads="1"/>
            </p:cNvPicPr>
            <p:nvPr/>
          </p:nvPicPr>
          <p:blipFill>
            <a:blip r:embed="rId7" cstate="print"/>
            <a:srcRect t="79630" r="54196"/>
            <a:stretch>
              <a:fillRect/>
            </a:stretch>
          </p:blipFill>
          <p:spPr bwMode="auto">
            <a:xfrm>
              <a:off x="7896" y="56"/>
              <a:ext cx="2217" cy="690"/>
            </a:xfrm>
            <a:prstGeom prst="rect">
              <a:avLst/>
            </a:prstGeom>
            <a:noFill/>
            <a:ln w="12700" cap="rnd">
              <a:noFill/>
              <a:round/>
              <a:headEnd/>
              <a:tailEnd/>
            </a:ln>
          </p:spPr>
        </p:pic>
      </p:grpSp>
      <p:sp>
        <p:nvSpPr>
          <p:cNvPr id="104455" name="Rectangle 7"/>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Chroma Sub Sampling </a:t>
            </a:r>
          </a:p>
        </p:txBody>
      </p:sp>
      <p:pic>
        <p:nvPicPr>
          <p:cNvPr id="67591" name="Picture 8"/>
          <p:cNvPicPr>
            <a:picLocks noChangeAspect="1" noChangeArrowheads="1"/>
          </p:cNvPicPr>
          <p:nvPr/>
        </p:nvPicPr>
        <p:blipFill>
          <a:blip r:embed="rId8"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0" y="0"/>
            <a:ext cx="16256000" cy="1435100"/>
            <a:chOff x="0" y="0"/>
            <a:chExt cx="10240" cy="904"/>
          </a:xfrm>
        </p:grpSpPr>
        <p:pic>
          <p:nvPicPr>
            <p:cNvPr id="14342"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4343"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339" name="Rectangle 4"/>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pic>
        <p:nvPicPr>
          <p:cNvPr id="14340" name="Picture 5"/>
          <p:cNvPicPr>
            <a:picLocks noChangeAspect="1" noChangeArrowheads="1"/>
          </p:cNvPicPr>
          <p:nvPr/>
        </p:nvPicPr>
        <p:blipFill>
          <a:blip r:embed="rId5" cstate="print"/>
          <a:srcRect l="6743" r="7919" b="14088"/>
          <a:stretch>
            <a:fillRect/>
          </a:stretch>
        </p:blipFill>
        <p:spPr bwMode="auto">
          <a:xfrm>
            <a:off x="-165100" y="-152400"/>
            <a:ext cx="16713200" cy="9463088"/>
          </a:xfrm>
          <a:prstGeom prst="rect">
            <a:avLst/>
          </a:prstGeom>
          <a:noFill/>
          <a:ln w="9525">
            <a:noFill/>
            <a:miter lim="800000"/>
            <a:headEnd/>
            <a:tailEnd/>
          </a:ln>
        </p:spPr>
      </p:pic>
      <p:pic>
        <p:nvPicPr>
          <p:cNvPr id="14341" name="Picture 6"/>
          <p:cNvPicPr>
            <a:picLocks noChangeAspect="1" noChangeArrowheads="1"/>
          </p:cNvPicPr>
          <p:nvPr/>
        </p:nvPicPr>
        <p:blipFill>
          <a:blip r:embed="rId6" cstate="print"/>
          <a:srcRect/>
          <a:stretch>
            <a:fillRect/>
          </a:stretch>
        </p:blipFill>
        <p:spPr bwMode="auto">
          <a:xfrm>
            <a:off x="-152400" y="-152400"/>
            <a:ext cx="16824325" cy="9463088"/>
          </a:xfrm>
          <a:prstGeom prst="rect">
            <a:avLst/>
          </a:prstGeom>
          <a:noFill/>
          <a:ln w="9525">
            <a:noFill/>
            <a:round/>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825750" y="1968500"/>
            <a:ext cx="10604499" cy="5839074"/>
          </a:xfrm>
          <a:prstGeom prst="rect">
            <a:avLst/>
          </a:prstGeom>
          <a:noFill/>
          <a:ln w="9525">
            <a:noFill/>
            <a:miter lim="800000"/>
            <a:headEnd/>
            <a:tailEnd/>
          </a:ln>
        </p:spPr>
      </p:pic>
      <p:grpSp>
        <p:nvGrpSpPr>
          <p:cNvPr id="68611" name="Group 4"/>
          <p:cNvGrpSpPr>
            <a:grpSpLocks/>
          </p:cNvGrpSpPr>
          <p:nvPr/>
        </p:nvGrpSpPr>
        <p:grpSpPr bwMode="auto">
          <a:xfrm>
            <a:off x="0" y="0"/>
            <a:ext cx="16256000" cy="1435100"/>
            <a:chOff x="0" y="0"/>
            <a:chExt cx="10240" cy="904"/>
          </a:xfrm>
        </p:grpSpPr>
        <p:pic>
          <p:nvPicPr>
            <p:cNvPr id="68615"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68616"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05478"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Chroma Sub Sampling </a:t>
            </a:r>
          </a:p>
        </p:txBody>
      </p:sp>
      <p:pic>
        <p:nvPicPr>
          <p:cNvPr id="68614"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3"/>
          <p:cNvGrpSpPr>
            <a:grpSpLocks/>
          </p:cNvGrpSpPr>
          <p:nvPr/>
        </p:nvGrpSpPr>
        <p:grpSpPr bwMode="auto">
          <a:xfrm>
            <a:off x="0" y="0"/>
            <a:ext cx="16256000" cy="1435100"/>
            <a:chOff x="0" y="0"/>
            <a:chExt cx="10240" cy="904"/>
          </a:xfrm>
        </p:grpSpPr>
        <p:pic>
          <p:nvPicPr>
            <p:cNvPr id="6963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6964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650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Butterfly Packing</a:t>
            </a:r>
          </a:p>
        </p:txBody>
      </p:sp>
      <p:sp>
        <p:nvSpPr>
          <p:cNvPr id="106502" name="Rectangle 6"/>
          <p:cNvSpPr>
            <a:spLocks noGrp="1" noChangeArrowheads="1"/>
          </p:cNvSpPr>
          <p:nvPr>
            <p:ph type="body" idx="1"/>
          </p:nvPr>
        </p:nvSpPr>
        <p:spPr>
          <a:xfrm>
            <a:off x="279400" y="838200"/>
            <a:ext cx="14897100" cy="7620000"/>
          </a:xfrm>
        </p:spPr>
        <p:txBody>
          <a:bodyPr/>
          <a:lstStyle/>
          <a:p>
            <a:pPr lvl="2" eaLnBrk="1" hangingPunct="1">
              <a:spcBef>
                <a:spcPct val="0"/>
              </a:spcBef>
              <a:buFont typeface="Wingdings" charset="2"/>
              <a:buChar char="§"/>
              <a:defRPr/>
            </a:pPr>
            <a:endParaRPr lang="en-US" dirty="0" smtClean="0"/>
          </a:p>
          <a:p>
            <a:pPr lvl="1" eaLnBrk="1" hangingPunct="1">
              <a:spcBef>
                <a:spcPts val="400"/>
              </a:spcBef>
              <a:buFont typeface="Wingdings" charset="2"/>
              <a:buChar char="§"/>
              <a:defRPr/>
            </a:pPr>
            <a:r>
              <a:rPr lang="en-US" sz="4400" dirty="0" smtClean="0">
                <a:effectLst/>
              </a:rPr>
              <a:t>Overlay each quadrant into ARGB</a:t>
            </a:r>
          </a:p>
          <a:p>
            <a:pPr lvl="1" eaLnBrk="1" hangingPunct="1">
              <a:spcBef>
                <a:spcPts val="400"/>
              </a:spcBef>
              <a:buFont typeface="Wingdings" charset="2"/>
              <a:buChar char="§"/>
              <a:defRPr/>
            </a:pPr>
            <a:r>
              <a:rPr lang="en-US" sz="4400" dirty="0" smtClean="0">
                <a:effectLst/>
              </a:rPr>
              <a:t>Mirror around the image center point</a:t>
            </a:r>
          </a:p>
          <a:p>
            <a:pPr lvl="1" eaLnBrk="1" hangingPunct="1">
              <a:spcBef>
                <a:spcPts val="400"/>
              </a:spcBef>
              <a:buFont typeface="Wingdings" charset="2"/>
              <a:buChar char="§"/>
              <a:defRPr/>
            </a:pPr>
            <a:r>
              <a:rPr lang="en-US" sz="4400" dirty="0" smtClean="0">
                <a:effectLst/>
              </a:rPr>
              <a:t>Bilinear now works except across the boundaries </a:t>
            </a:r>
          </a:p>
          <a:p>
            <a:pPr lvl="2" eaLnBrk="1" hangingPunct="1">
              <a:spcBef>
                <a:spcPts val="400"/>
              </a:spcBef>
              <a:defRPr/>
            </a:pPr>
            <a:r>
              <a:rPr lang="en-US" sz="4400" dirty="0" smtClean="0">
                <a:effectLst/>
              </a:rPr>
              <a:t>Re-draw a strip with additive blend and </a:t>
            </a:r>
            <a:r>
              <a:rPr lang="en-US" sz="4400" dirty="0" err="1" smtClean="0">
                <a:effectLst/>
              </a:rPr>
              <a:t>swizzling</a:t>
            </a:r>
            <a:endParaRPr lang="en-US" sz="4400" dirty="0" smtClean="0">
              <a:effectLst/>
            </a:endParaRPr>
          </a:p>
          <a:p>
            <a:pPr lvl="2" eaLnBrk="1" hangingPunct="1">
              <a:spcBef>
                <a:spcPts val="400"/>
              </a:spcBef>
              <a:defRPr/>
            </a:pPr>
            <a:r>
              <a:rPr lang="en-US" sz="4400" dirty="0" smtClean="0">
                <a:effectLst/>
              </a:rPr>
              <a:t>R&lt;-&gt;G and B&lt;-&gt;A for horizontal </a:t>
            </a:r>
          </a:p>
          <a:p>
            <a:pPr lvl="2" eaLnBrk="1" hangingPunct="1">
              <a:spcBef>
                <a:spcPts val="400"/>
              </a:spcBef>
              <a:defRPr/>
            </a:pPr>
            <a:r>
              <a:rPr lang="en-US" sz="4400" dirty="0" smtClean="0">
                <a:effectLst/>
              </a:rPr>
              <a:t>R&lt;-&gt;B and G&lt;-&gt;A for vertical</a:t>
            </a:r>
          </a:p>
          <a:p>
            <a:pPr lvl="1" eaLnBrk="1" hangingPunct="1">
              <a:spcBef>
                <a:spcPts val="400"/>
              </a:spcBef>
              <a:buFont typeface="Wingdings" pitchFamily="2" charset="2"/>
              <a:buChar char="§"/>
              <a:defRPr/>
            </a:pPr>
            <a:r>
              <a:rPr lang="en-US" sz="4400" dirty="0" smtClean="0">
                <a:effectLst/>
              </a:rPr>
              <a:t>Radial blurs just work</a:t>
            </a:r>
          </a:p>
        </p:txBody>
      </p:sp>
      <p:pic>
        <p:nvPicPr>
          <p:cNvPr id="6963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nvGrpSpPr>
        <p:grpSpPr bwMode="auto">
          <a:xfrm>
            <a:off x="0" y="0"/>
            <a:ext cx="16256000" cy="1435100"/>
            <a:chOff x="0" y="0"/>
            <a:chExt cx="10240" cy="904"/>
          </a:xfrm>
        </p:grpSpPr>
        <p:pic>
          <p:nvPicPr>
            <p:cNvPr id="7066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7067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752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Butterfly Unpacking</a:t>
            </a:r>
          </a:p>
        </p:txBody>
      </p:sp>
      <p:sp>
        <p:nvSpPr>
          <p:cNvPr id="107526" name="Rectangle 6"/>
          <p:cNvSpPr>
            <a:spLocks noGrp="1" noChangeArrowheads="1"/>
          </p:cNvSpPr>
          <p:nvPr>
            <p:ph type="body" idx="1"/>
          </p:nvPr>
        </p:nvSpPr>
        <p:spPr>
          <a:xfrm>
            <a:off x="-101600" y="1524000"/>
            <a:ext cx="14897100" cy="7620000"/>
          </a:xfrm>
        </p:spPr>
        <p:txBody>
          <a:bodyPr/>
          <a:lstStyle/>
          <a:p>
            <a:pPr lvl="2" eaLnBrk="1" hangingPunct="1">
              <a:spcBef>
                <a:spcPts val="400"/>
              </a:spcBef>
              <a:buFont typeface="Wingdings" pitchFamily="2" charset="2"/>
              <a:buChar char="§"/>
              <a:defRPr/>
            </a:pPr>
            <a:r>
              <a:rPr lang="en-US" sz="4400" dirty="0" smtClean="0">
                <a:effectLst/>
              </a:rPr>
              <a:t>When </a:t>
            </a:r>
            <a:r>
              <a:rPr lang="en-US" sz="4400" dirty="0">
                <a:effectLst/>
              </a:rPr>
              <a:t>r</a:t>
            </a:r>
            <a:r>
              <a:rPr lang="en-US" sz="4400" dirty="0" smtClean="0">
                <a:effectLst/>
              </a:rPr>
              <a:t>endering </a:t>
            </a:r>
            <a:r>
              <a:rPr lang="en-US" sz="4400" dirty="0" err="1">
                <a:effectLst/>
              </a:rPr>
              <a:t>f</a:t>
            </a:r>
            <a:r>
              <a:rPr lang="en-US" sz="4400" dirty="0" err="1" smtClean="0">
                <a:effectLst/>
              </a:rPr>
              <a:t>ullscreen</a:t>
            </a:r>
            <a:r>
              <a:rPr lang="en-US" sz="4400" dirty="0" smtClean="0">
                <a:effectLst/>
              </a:rPr>
              <a:t> quad, need two attributes</a:t>
            </a:r>
          </a:p>
        </p:txBody>
      </p:sp>
      <p:pic>
        <p:nvPicPr>
          <p:cNvPr id="7066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70663" name="Rectangle 8"/>
          <p:cNvSpPr>
            <a:spLocks/>
          </p:cNvSpPr>
          <p:nvPr/>
        </p:nvSpPr>
        <p:spPr bwMode="auto">
          <a:xfrm>
            <a:off x="1460500" y="3124200"/>
            <a:ext cx="6908800" cy="4533900"/>
          </a:xfrm>
          <a:prstGeom prst="rect">
            <a:avLst/>
          </a:prstGeom>
          <a:noFill/>
          <a:ln w="25400">
            <a:solidFill>
              <a:srgbClr val="000000"/>
            </a:solidFill>
            <a:miter lim="800000"/>
            <a:headEnd/>
            <a:tailEnd/>
          </a:ln>
        </p:spPr>
        <p:txBody>
          <a:bodyPr lIns="0" tIns="0" rIns="0" bIns="0"/>
          <a:lstStyle/>
          <a:p>
            <a:endParaRPr lang="en-US"/>
          </a:p>
        </p:txBody>
      </p:sp>
      <p:sp>
        <p:nvSpPr>
          <p:cNvPr id="70664" name="Rectangle 9"/>
          <p:cNvSpPr>
            <a:spLocks/>
          </p:cNvSpPr>
          <p:nvPr/>
        </p:nvSpPr>
        <p:spPr bwMode="auto">
          <a:xfrm>
            <a:off x="1501775" y="3213100"/>
            <a:ext cx="2895600" cy="774700"/>
          </a:xfrm>
          <a:prstGeom prst="rect">
            <a:avLst/>
          </a:prstGeom>
          <a:noFill/>
          <a:ln w="12700">
            <a:noFill/>
            <a:miter lim="800000"/>
            <a:headEnd/>
            <a:tailEnd/>
          </a:ln>
        </p:spPr>
        <p:txBody>
          <a:bodyPr lIns="0" tIns="0" rIns="0" bIns="0"/>
          <a:lstStyle/>
          <a:p>
            <a:pPr algn="l"/>
            <a:r>
              <a:rPr lang="en-US" sz="2400">
                <a:solidFill>
                  <a:schemeClr val="tx1"/>
                </a:solidFill>
                <a:latin typeface="Arial" charset="0"/>
                <a:cs typeface="Arial" charset="0"/>
                <a:sym typeface="Arial" charset="0"/>
              </a:rPr>
              <a:t>0,0</a:t>
            </a:r>
          </a:p>
          <a:p>
            <a:pPr algn="l"/>
            <a:r>
              <a:rPr lang="en-US" sz="2400">
                <a:solidFill>
                  <a:schemeClr val="tx1"/>
                </a:solidFill>
                <a:latin typeface="Arial" charset="0"/>
                <a:cs typeface="Arial" charset="0"/>
                <a:sym typeface="Arial" charset="0"/>
              </a:rPr>
              <a:t>640,-640,-360,-360</a:t>
            </a:r>
          </a:p>
        </p:txBody>
      </p:sp>
      <p:sp>
        <p:nvSpPr>
          <p:cNvPr id="70665" name="Rectangle 10"/>
          <p:cNvSpPr>
            <a:spLocks/>
          </p:cNvSpPr>
          <p:nvPr/>
        </p:nvSpPr>
        <p:spPr bwMode="auto">
          <a:xfrm>
            <a:off x="5349875" y="3225800"/>
            <a:ext cx="2997200" cy="774700"/>
          </a:xfrm>
          <a:prstGeom prst="rect">
            <a:avLst/>
          </a:prstGeom>
          <a:noFill/>
          <a:ln w="12700">
            <a:noFill/>
            <a:miter lim="800000"/>
            <a:headEnd/>
            <a:tailEnd/>
          </a:ln>
        </p:spPr>
        <p:txBody>
          <a:bodyPr lIns="0" tIns="0" rIns="0" bIns="0"/>
          <a:lstStyle/>
          <a:p>
            <a:pPr algn="l"/>
            <a:r>
              <a:rPr lang="en-US" sz="2400">
                <a:solidFill>
                  <a:schemeClr val="tx1"/>
                </a:solidFill>
                <a:latin typeface="Arial" charset="0"/>
                <a:cs typeface="Arial" charset="0"/>
                <a:sym typeface="Arial" charset="0"/>
              </a:rPr>
              <a:t>2,0</a:t>
            </a:r>
          </a:p>
          <a:p>
            <a:pPr algn="l"/>
            <a:r>
              <a:rPr lang="en-US" sz="2400">
                <a:solidFill>
                  <a:schemeClr val="tx1"/>
                </a:solidFill>
                <a:latin typeface="Arial" charset="0"/>
                <a:cs typeface="Arial" charset="0"/>
                <a:sym typeface="Arial" charset="0"/>
              </a:rPr>
              <a:t>-640,640,-360,-360</a:t>
            </a:r>
          </a:p>
        </p:txBody>
      </p:sp>
      <p:sp>
        <p:nvSpPr>
          <p:cNvPr id="70666" name="Rectangle 11"/>
          <p:cNvSpPr>
            <a:spLocks/>
          </p:cNvSpPr>
          <p:nvPr/>
        </p:nvSpPr>
        <p:spPr bwMode="auto">
          <a:xfrm>
            <a:off x="1549400" y="6515100"/>
            <a:ext cx="3810000" cy="1130300"/>
          </a:xfrm>
          <a:prstGeom prst="rect">
            <a:avLst/>
          </a:prstGeom>
          <a:noFill/>
          <a:ln w="12700">
            <a:noFill/>
            <a:miter lim="800000"/>
            <a:headEnd/>
            <a:tailEnd/>
          </a:ln>
        </p:spPr>
        <p:txBody>
          <a:bodyPr lIns="0" tIns="0" rIns="0" bIns="0"/>
          <a:lstStyle/>
          <a:p>
            <a:pPr algn="l"/>
            <a:r>
              <a:rPr lang="en-US" sz="2400">
                <a:solidFill>
                  <a:schemeClr val="tx1"/>
                </a:solidFill>
                <a:latin typeface="Arial" charset="0"/>
                <a:cs typeface="Arial" charset="0"/>
                <a:sym typeface="Arial" charset="0"/>
              </a:rPr>
              <a:t>0,2</a:t>
            </a:r>
          </a:p>
          <a:p>
            <a:pPr algn="l"/>
            <a:r>
              <a:rPr lang="en-US" sz="2400">
                <a:solidFill>
                  <a:schemeClr val="tx1"/>
                </a:solidFill>
                <a:latin typeface="Arial" charset="0"/>
                <a:cs typeface="Arial" charset="0"/>
                <a:sym typeface="Arial" charset="0"/>
              </a:rPr>
              <a:t>-640,-640,360,-360</a:t>
            </a:r>
          </a:p>
          <a:p>
            <a:pPr algn="l"/>
            <a:endParaRPr lang="en-US" sz="2400">
              <a:solidFill>
                <a:schemeClr val="tx1"/>
              </a:solidFill>
              <a:latin typeface="Arial" charset="0"/>
              <a:cs typeface="Arial" charset="0"/>
              <a:sym typeface="Arial" charset="0"/>
            </a:endParaRPr>
          </a:p>
        </p:txBody>
      </p:sp>
      <p:sp>
        <p:nvSpPr>
          <p:cNvPr id="70667" name="Rectangle 12"/>
          <p:cNvSpPr>
            <a:spLocks/>
          </p:cNvSpPr>
          <p:nvPr/>
        </p:nvSpPr>
        <p:spPr bwMode="auto">
          <a:xfrm>
            <a:off x="5248275" y="6515100"/>
            <a:ext cx="2997200" cy="774700"/>
          </a:xfrm>
          <a:prstGeom prst="rect">
            <a:avLst/>
          </a:prstGeom>
          <a:noFill/>
          <a:ln w="12700">
            <a:noFill/>
            <a:miter lim="800000"/>
            <a:headEnd/>
            <a:tailEnd/>
          </a:ln>
        </p:spPr>
        <p:txBody>
          <a:bodyPr lIns="0" tIns="0" rIns="0" bIns="0"/>
          <a:lstStyle/>
          <a:p>
            <a:pPr algn="l"/>
            <a:r>
              <a:rPr lang="en-US" sz="2400">
                <a:solidFill>
                  <a:schemeClr val="tx1"/>
                </a:solidFill>
                <a:latin typeface="Arial" charset="0"/>
                <a:cs typeface="Arial" charset="0"/>
                <a:sym typeface="Arial" charset="0"/>
              </a:rPr>
              <a:t>2,2</a:t>
            </a:r>
          </a:p>
          <a:p>
            <a:pPr algn="l"/>
            <a:r>
              <a:rPr lang="en-US" sz="2400">
                <a:solidFill>
                  <a:schemeClr val="tx1"/>
                </a:solidFill>
                <a:latin typeface="Arial" charset="0"/>
                <a:cs typeface="Arial" charset="0"/>
                <a:sym typeface="Arial" charset="0"/>
              </a:rPr>
              <a:t>-640,-640,-360,360</a:t>
            </a:r>
          </a:p>
        </p:txBody>
      </p:sp>
      <p:sp>
        <p:nvSpPr>
          <p:cNvPr id="70668" name="Rectangle 13"/>
          <p:cNvSpPr>
            <a:spLocks/>
          </p:cNvSpPr>
          <p:nvPr/>
        </p:nvSpPr>
        <p:spPr bwMode="auto">
          <a:xfrm>
            <a:off x="8547100" y="3086100"/>
            <a:ext cx="6642100" cy="1778000"/>
          </a:xfrm>
          <a:prstGeom prst="rect">
            <a:avLst/>
          </a:prstGeom>
          <a:noFill/>
          <a:ln w="12700">
            <a:noFill/>
            <a:miter lim="800000"/>
            <a:headEnd/>
            <a:tailEnd/>
          </a:ln>
        </p:spPr>
        <p:txBody>
          <a:bodyPr lIns="0" tIns="0" rIns="0" bIns="0"/>
          <a:lstStyle/>
          <a:p>
            <a:pPr algn="l"/>
            <a:r>
              <a:rPr lang="en-US" sz="4000">
                <a:solidFill>
                  <a:schemeClr val="tx1"/>
                </a:solidFill>
                <a:latin typeface="Arial" charset="0"/>
                <a:cs typeface="Arial" charset="0"/>
                <a:sym typeface="Arial" charset="0"/>
              </a:rPr>
              <a:t>Use UV in Mirror Mode</a:t>
            </a:r>
          </a:p>
          <a:p>
            <a:pPr algn="l"/>
            <a:r>
              <a:rPr lang="en-US" sz="4000">
                <a:solidFill>
                  <a:schemeClr val="tx1"/>
                </a:solidFill>
                <a:latin typeface="Arial" charset="0"/>
                <a:cs typeface="Arial" charset="0"/>
                <a:sym typeface="Arial" charset="0"/>
              </a:rPr>
              <a:t>Dot with saturated second component</a:t>
            </a:r>
          </a:p>
        </p:txBody>
      </p:sp>
      <p:sp>
        <p:nvSpPr>
          <p:cNvPr id="15"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3"/>
          <p:cNvGrpSpPr>
            <a:grpSpLocks/>
          </p:cNvGrpSpPr>
          <p:nvPr/>
        </p:nvGrpSpPr>
        <p:grpSpPr bwMode="auto">
          <a:xfrm>
            <a:off x="0" y="0"/>
            <a:ext cx="16256000" cy="1435100"/>
            <a:chOff x="0" y="0"/>
            <a:chExt cx="10240" cy="904"/>
          </a:xfrm>
        </p:grpSpPr>
        <p:pic>
          <p:nvPicPr>
            <p:cNvPr id="71687"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71688"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854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Future Work</a:t>
            </a:r>
          </a:p>
        </p:txBody>
      </p:sp>
      <p:sp>
        <p:nvSpPr>
          <p:cNvPr id="71685" name="Rectangle 6"/>
          <p:cNvSpPr>
            <a:spLocks noGrp="1" noChangeArrowheads="1"/>
          </p:cNvSpPr>
          <p:nvPr>
            <p:ph type="body" idx="1"/>
          </p:nvPr>
        </p:nvSpPr>
        <p:spPr>
          <a:xfrm>
            <a:off x="279400" y="1524000"/>
            <a:ext cx="14960600" cy="7620000"/>
          </a:xfrm>
        </p:spPr>
        <p:txBody>
          <a:bodyPr/>
          <a:lstStyle/>
          <a:p>
            <a:pPr lvl="1" eaLnBrk="1" hangingPunct="1">
              <a:spcBef>
                <a:spcPct val="0"/>
              </a:spcBef>
              <a:buFont typeface="Wingdings" charset="2"/>
              <a:buChar char="§"/>
            </a:pPr>
            <a:r>
              <a:rPr lang="en-US" sz="4400" dirty="0" smtClean="0">
                <a:effectLst/>
              </a:rPr>
              <a:t>Use for hexagonal blurs</a:t>
            </a:r>
          </a:p>
          <a:p>
            <a:pPr lvl="1" eaLnBrk="1" hangingPunct="1">
              <a:spcBef>
                <a:spcPts val="400"/>
              </a:spcBef>
              <a:buFont typeface="Wingdings" charset="2"/>
              <a:buChar char="§"/>
            </a:pPr>
            <a:r>
              <a:rPr lang="en-US" sz="4400" dirty="0" smtClean="0">
                <a:effectLst/>
              </a:rPr>
              <a:t>Output packed </a:t>
            </a:r>
            <a:r>
              <a:rPr lang="en-US" sz="4400" dirty="0" err="1" smtClean="0">
                <a:effectLst/>
              </a:rPr>
              <a:t>tonemap</a:t>
            </a:r>
            <a:endParaRPr lang="en-US" sz="4400" dirty="0" smtClean="0">
              <a:effectLst/>
            </a:endParaRPr>
          </a:p>
          <a:p>
            <a:pPr lvl="2" eaLnBrk="1" hangingPunct="1">
              <a:spcBef>
                <a:spcPts val="400"/>
              </a:spcBef>
            </a:pPr>
            <a:r>
              <a:rPr lang="en-US" sz="4400" dirty="0" smtClean="0">
                <a:effectLst/>
              </a:rPr>
              <a:t>Only perform temporal AA for </a:t>
            </a:r>
            <a:r>
              <a:rPr lang="en-US" sz="4400" dirty="0" err="1" smtClean="0">
                <a:effectLst/>
              </a:rPr>
              <a:t>luma</a:t>
            </a:r>
            <a:endParaRPr lang="en-US" sz="4400" dirty="0" smtClean="0">
              <a:effectLst/>
            </a:endParaRPr>
          </a:p>
          <a:p>
            <a:pPr lvl="2" eaLnBrk="1" hangingPunct="1">
              <a:spcBef>
                <a:spcPts val="400"/>
              </a:spcBef>
            </a:pPr>
            <a:r>
              <a:rPr lang="en-US" sz="4400" dirty="0" smtClean="0">
                <a:effectLst/>
              </a:rPr>
              <a:t>Packed </a:t>
            </a:r>
            <a:r>
              <a:rPr lang="en-US" sz="4400" dirty="0" err="1" smtClean="0">
                <a:effectLst/>
              </a:rPr>
              <a:t>luma</a:t>
            </a:r>
            <a:r>
              <a:rPr lang="en-US" sz="4400" dirty="0" smtClean="0">
                <a:effectLst/>
              </a:rPr>
              <a:t> used for MLAA passes</a:t>
            </a:r>
          </a:p>
        </p:txBody>
      </p:sp>
      <p:pic>
        <p:nvPicPr>
          <p:cNvPr id="7168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print"/>
          <a:srcRect/>
          <a:stretch>
            <a:fillRect/>
          </a:stretch>
        </p:blipFill>
        <p:spPr bwMode="auto">
          <a:xfrm>
            <a:off x="165100" y="7627938"/>
            <a:ext cx="4740275" cy="1346200"/>
          </a:xfrm>
          <a:prstGeom prst="rect">
            <a:avLst/>
          </a:prstGeom>
          <a:noFill/>
          <a:ln w="12700" cap="rnd">
            <a:noFill/>
            <a:round/>
            <a:headEnd/>
            <a:tailEnd/>
          </a:ln>
        </p:spPr>
      </p:pic>
      <p:sp>
        <p:nvSpPr>
          <p:cNvPr id="109571" name="Rectangle 3"/>
          <p:cNvSpPr>
            <a:spLocks/>
          </p:cNvSpPr>
          <p:nvPr/>
        </p:nvSpPr>
        <p:spPr bwMode="auto">
          <a:xfrm>
            <a:off x="1060450" y="3249613"/>
            <a:ext cx="14135100" cy="19050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Tiled-based </a:t>
            </a:r>
            <a:b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b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Deferred Shading on Xbox 360</a:t>
            </a:r>
          </a:p>
        </p:txBody>
      </p:sp>
      <p:sp>
        <p:nvSpPr>
          <p:cNvPr id="5" name="Rectangle 4"/>
          <p:cNvSpPr>
            <a:spLocks/>
          </p:cNvSpPr>
          <p:nvPr/>
        </p:nvSpPr>
        <p:spPr bwMode="auto">
          <a:xfrm>
            <a:off x="2184400" y="65913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1" name="Group 4"/>
          <p:cNvGrpSpPr>
            <a:grpSpLocks/>
          </p:cNvGrpSpPr>
          <p:nvPr/>
        </p:nvGrpSpPr>
        <p:grpSpPr bwMode="auto">
          <a:xfrm>
            <a:off x="0" y="0"/>
            <a:ext cx="16256000" cy="1435100"/>
            <a:chOff x="0" y="0"/>
            <a:chExt cx="10240" cy="904"/>
          </a:xfrm>
        </p:grpSpPr>
        <p:pic>
          <p:nvPicPr>
            <p:cNvPr id="73735"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73736"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1162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Tiled-based Deferred Shading? (1/)</a:t>
            </a:r>
          </a:p>
        </p:txBody>
      </p:sp>
      <p:sp>
        <p:nvSpPr>
          <p:cNvPr id="11162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dirty="0" smtClean="0">
                <a:effectLst/>
              </a:rPr>
              <a:t>Want more interesting lighting with more dynamic lights!</a:t>
            </a:r>
            <a:endParaRPr lang="en-US" sz="4600" dirty="0" smtClean="0"/>
          </a:p>
          <a:p>
            <a:pPr marL="247650" indent="-247650" eaLnBrk="1" hangingPunct="1">
              <a:spcBef>
                <a:spcPts val="400"/>
              </a:spcBef>
              <a:buFont typeface="Wingdings" charset="2"/>
              <a:buChar char="§"/>
              <a:defRPr/>
            </a:pPr>
            <a:r>
              <a:rPr lang="en-US" sz="4600" dirty="0" smtClean="0">
                <a:effectLst/>
              </a:rPr>
              <a:t>Platform is fixed </a:t>
            </a:r>
            <a:r>
              <a:rPr lang="en-US" sz="4600" dirty="0" smtClean="0">
                <a:effectLst/>
                <a:latin typeface="Wingdings" charset="2"/>
                <a:ea typeface="Wingdings" charset="2"/>
                <a:cs typeface="Wingdings" charset="2"/>
                <a:sym typeface="Wingdings" charset="2"/>
              </a:rPr>
              <a:t></a:t>
            </a:r>
            <a:r>
              <a:rPr lang="en-US" sz="4600" dirty="0" smtClean="0">
                <a:effectLst/>
              </a:rPr>
              <a:t> better usage of </a:t>
            </a:r>
            <a:r>
              <a:rPr lang="en-US" sz="4600" dirty="0" smtClean="0">
                <a:effectLst/>
                <a:latin typeface="Arial Italic" charset="0"/>
                <a:cs typeface="Arial Italic" charset="0"/>
                <a:sym typeface="Arial Italic" charset="0"/>
              </a:rPr>
              <a:t>rendering resources</a:t>
            </a:r>
            <a:endParaRPr lang="en-US" sz="4600" dirty="0" smtClean="0"/>
          </a:p>
          <a:p>
            <a:pPr marL="247650" indent="-247650" eaLnBrk="1" hangingPunct="1">
              <a:spcBef>
                <a:spcPts val="400"/>
              </a:spcBef>
              <a:buFont typeface="Wingdings" charset="2"/>
              <a:buChar char="§"/>
              <a:defRPr/>
            </a:pPr>
            <a:r>
              <a:rPr lang="en-US" sz="4600" dirty="0" smtClean="0">
                <a:effectLst/>
              </a:rPr>
              <a:t>[Swoboda09] and [Coffin11] on Playstation3™, by [Andersson09] in </a:t>
            </a:r>
            <a:r>
              <a:rPr lang="en-US" sz="4600" dirty="0" err="1" smtClean="0">
                <a:effectLst/>
              </a:rPr>
              <a:t>DirectCompute</a:t>
            </a:r>
            <a:r>
              <a:rPr lang="en-US" sz="4600" dirty="0" smtClean="0">
                <a:effectLst/>
              </a:rPr>
              <a:t>, and other hybrids</a:t>
            </a:r>
          </a:p>
          <a:p>
            <a:pPr marL="247650" indent="-247650" eaLnBrk="1" hangingPunct="1">
              <a:spcBef>
                <a:spcPts val="400"/>
              </a:spcBef>
              <a:buFont typeface="Wingdings" charset="2"/>
              <a:buChar char="§"/>
              <a:defRPr/>
            </a:pPr>
            <a:r>
              <a:rPr lang="en-US" sz="4600" dirty="0" smtClean="0">
                <a:effectLst/>
              </a:rPr>
              <a:t>Christina, Johan and I teamed-up for this version on 360</a:t>
            </a:r>
            <a:endParaRPr lang="en-US" sz="4600" dirty="0" smtClean="0"/>
          </a:p>
          <a:p>
            <a:pPr marL="247650" indent="-247650" eaLnBrk="1" hangingPunct="1">
              <a:spcBef>
                <a:spcPts val="400"/>
              </a:spcBef>
              <a:buFont typeface="Wingdings" charset="2"/>
              <a:buChar char="§"/>
              <a:defRPr/>
            </a:pPr>
            <a:r>
              <a:rPr lang="en-US" sz="4600" dirty="0" smtClean="0">
                <a:effectLst/>
              </a:rPr>
              <a:t>Load-balance and compute lighting where it matters:</a:t>
            </a:r>
            <a:endParaRPr lang="en-US" sz="4600" dirty="0" smtClean="0"/>
          </a:p>
          <a:p>
            <a:pPr marL="682625" lvl="1" indent="-342900" eaLnBrk="1" hangingPunct="1">
              <a:spcBef>
                <a:spcPts val="400"/>
              </a:spcBef>
              <a:buSzPct val="99000"/>
              <a:buFont typeface="Arial" charset="0"/>
              <a:buAutoNum type="arabicPeriod"/>
              <a:defRPr/>
            </a:pPr>
            <a:r>
              <a:rPr lang="en-US" sz="4000" dirty="0" smtClean="0">
                <a:effectLst/>
              </a:rPr>
              <a:t>Divide the screen in screen-space tiles</a:t>
            </a:r>
            <a:endParaRPr lang="en-US" sz="4000" dirty="0" smtClean="0"/>
          </a:p>
          <a:p>
            <a:pPr marL="682625" lvl="1" indent="-342900" eaLnBrk="1" hangingPunct="1">
              <a:spcBef>
                <a:spcPts val="400"/>
              </a:spcBef>
              <a:buSzPct val="99000"/>
              <a:buFont typeface="Arial" charset="0"/>
              <a:buAutoNum type="arabicPeriod"/>
              <a:defRPr/>
            </a:pPr>
            <a:r>
              <a:rPr lang="en-US" sz="4000" dirty="0" smtClean="0">
                <a:effectLst/>
              </a:rPr>
              <a:t>Cull analytical lights (point, cone, line), per tile </a:t>
            </a:r>
            <a:endParaRPr lang="en-US" sz="4000" dirty="0" smtClean="0"/>
          </a:p>
          <a:p>
            <a:pPr marL="682625" lvl="1" indent="-342900" eaLnBrk="1" hangingPunct="1">
              <a:spcBef>
                <a:spcPts val="400"/>
              </a:spcBef>
              <a:buSzPct val="99000"/>
              <a:buFont typeface="Arial" charset="0"/>
              <a:buAutoNum type="arabicPeriod"/>
              <a:defRPr/>
            </a:pPr>
            <a:r>
              <a:rPr lang="en-US" sz="4000" dirty="0" smtClean="0">
                <a:effectLst/>
              </a:rPr>
              <a:t>Compute lighting for all contributing lights, per tile</a:t>
            </a:r>
            <a:endParaRPr lang="en-US" sz="4800" dirty="0"/>
          </a:p>
          <a:p>
            <a:pPr marL="44450" indent="0" eaLnBrk="1" hangingPunct="1">
              <a:spcBef>
                <a:spcPts val="400"/>
              </a:spcBef>
              <a:buSzPct val="99000"/>
              <a:buNone/>
              <a:defRPr/>
            </a:pPr>
            <a:endParaRPr lang="en-US" sz="4800" dirty="0" smtClean="0">
              <a:effectLst/>
            </a:endParaRPr>
          </a:p>
        </p:txBody>
      </p:sp>
      <p:pic>
        <p:nvPicPr>
          <p:cNvPr id="7373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107408" y="1689101"/>
            <a:ext cx="12041186" cy="6780970"/>
          </a:xfrm>
          <a:prstGeom prst="rect">
            <a:avLst/>
          </a:prstGeom>
          <a:noFill/>
          <a:ln w="9525">
            <a:noFill/>
            <a:miter lim="800000"/>
            <a:headEnd/>
            <a:tailEnd/>
          </a:ln>
        </p:spPr>
      </p:pic>
      <p:grpSp>
        <p:nvGrpSpPr>
          <p:cNvPr id="74755" name="Group 4"/>
          <p:cNvGrpSpPr>
            <a:grpSpLocks/>
          </p:cNvGrpSpPr>
          <p:nvPr/>
        </p:nvGrpSpPr>
        <p:grpSpPr bwMode="auto">
          <a:xfrm>
            <a:off x="0" y="0"/>
            <a:ext cx="16256000" cy="1435100"/>
            <a:chOff x="0" y="0"/>
            <a:chExt cx="10240" cy="904"/>
          </a:xfrm>
        </p:grpSpPr>
        <p:pic>
          <p:nvPicPr>
            <p:cNvPr id="74759"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74760"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13670"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Tiled-based Deferred Shading? (2/)</a:t>
            </a:r>
          </a:p>
        </p:txBody>
      </p:sp>
      <p:pic>
        <p:nvPicPr>
          <p:cNvPr id="74758"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101850" y="1689101"/>
            <a:ext cx="12041187" cy="6780970"/>
          </a:xfrm>
          <a:prstGeom prst="rect">
            <a:avLst/>
          </a:prstGeom>
          <a:noFill/>
          <a:ln w="9525">
            <a:noFill/>
            <a:miter lim="800000"/>
            <a:headEnd/>
            <a:tailEnd/>
          </a:ln>
        </p:spPr>
      </p:pic>
      <p:grpSp>
        <p:nvGrpSpPr>
          <p:cNvPr id="75779" name="Group 4"/>
          <p:cNvGrpSpPr>
            <a:grpSpLocks/>
          </p:cNvGrpSpPr>
          <p:nvPr/>
        </p:nvGrpSpPr>
        <p:grpSpPr bwMode="auto">
          <a:xfrm>
            <a:off x="0" y="0"/>
            <a:ext cx="16256000" cy="1435100"/>
            <a:chOff x="0" y="0"/>
            <a:chExt cx="10240" cy="904"/>
          </a:xfrm>
        </p:grpSpPr>
        <p:pic>
          <p:nvPicPr>
            <p:cNvPr id="75783"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75784"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15718"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Tiled-based Deferred Shading? (3/)</a:t>
            </a:r>
          </a:p>
        </p:txBody>
      </p:sp>
      <p:pic>
        <p:nvPicPr>
          <p:cNvPr id="75782"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101850" y="1689100"/>
            <a:ext cx="12041187" cy="6780970"/>
          </a:xfrm>
          <a:prstGeom prst="rect">
            <a:avLst/>
          </a:prstGeom>
          <a:noFill/>
          <a:ln w="9525">
            <a:noFill/>
            <a:miter lim="800000"/>
            <a:headEnd/>
            <a:tailEnd/>
          </a:ln>
        </p:spPr>
      </p:pic>
      <p:grpSp>
        <p:nvGrpSpPr>
          <p:cNvPr id="76803" name="Group 4"/>
          <p:cNvGrpSpPr>
            <a:grpSpLocks/>
          </p:cNvGrpSpPr>
          <p:nvPr/>
        </p:nvGrpSpPr>
        <p:grpSpPr bwMode="auto">
          <a:xfrm>
            <a:off x="0" y="0"/>
            <a:ext cx="16256000" cy="1435100"/>
            <a:chOff x="0" y="0"/>
            <a:chExt cx="10240" cy="904"/>
          </a:xfrm>
        </p:grpSpPr>
        <p:pic>
          <p:nvPicPr>
            <p:cNvPr id="76807"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76808"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17766"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Tiled-based Deferred Shading? (4/)</a:t>
            </a:r>
          </a:p>
        </p:txBody>
      </p:sp>
      <p:pic>
        <p:nvPicPr>
          <p:cNvPr id="76806"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101850" y="1689100"/>
            <a:ext cx="12041187" cy="6780971"/>
          </a:xfrm>
          <a:prstGeom prst="rect">
            <a:avLst/>
          </a:prstGeom>
          <a:noFill/>
          <a:ln w="9525">
            <a:noFill/>
            <a:miter lim="800000"/>
            <a:headEnd/>
            <a:tailEnd/>
          </a:ln>
        </p:spPr>
      </p:pic>
      <p:grpSp>
        <p:nvGrpSpPr>
          <p:cNvPr id="77827" name="Group 4"/>
          <p:cNvGrpSpPr>
            <a:grpSpLocks/>
          </p:cNvGrpSpPr>
          <p:nvPr/>
        </p:nvGrpSpPr>
        <p:grpSpPr bwMode="auto">
          <a:xfrm>
            <a:off x="0" y="0"/>
            <a:ext cx="16256000" cy="1435100"/>
            <a:chOff x="0" y="0"/>
            <a:chExt cx="10240" cy="904"/>
          </a:xfrm>
        </p:grpSpPr>
        <p:pic>
          <p:nvPicPr>
            <p:cNvPr id="77831"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77832"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19814"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Tiled-based Deferred Shading? (5/)</a:t>
            </a:r>
          </a:p>
        </p:txBody>
      </p:sp>
      <p:pic>
        <p:nvPicPr>
          <p:cNvPr id="77830"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0" y="0"/>
            <a:ext cx="16256000" cy="1435100"/>
            <a:chOff x="0" y="0"/>
            <a:chExt cx="10240" cy="904"/>
          </a:xfrm>
        </p:grpSpPr>
        <p:pic>
          <p:nvPicPr>
            <p:cNvPr id="15366"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5367"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5363" name="Rectangle 4"/>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pic>
        <p:nvPicPr>
          <p:cNvPr id="15364" name="Picture 5"/>
          <p:cNvPicPr>
            <a:picLocks noChangeAspect="1" noChangeArrowheads="1"/>
          </p:cNvPicPr>
          <p:nvPr/>
        </p:nvPicPr>
        <p:blipFill>
          <a:blip r:embed="rId5" cstate="print"/>
          <a:srcRect l="6743" r="7919" b="14088"/>
          <a:stretch>
            <a:fillRect/>
          </a:stretch>
        </p:blipFill>
        <p:spPr bwMode="auto">
          <a:xfrm>
            <a:off x="-165100" y="-152400"/>
            <a:ext cx="16713200" cy="9463088"/>
          </a:xfrm>
          <a:prstGeom prst="rect">
            <a:avLst/>
          </a:prstGeom>
          <a:noFill/>
          <a:ln w="9525">
            <a:noFill/>
            <a:miter lim="800000"/>
            <a:headEnd/>
            <a:tailEnd/>
          </a:ln>
        </p:spPr>
      </p:pic>
      <p:pic>
        <p:nvPicPr>
          <p:cNvPr id="15365" name="Picture 6"/>
          <p:cNvPicPr>
            <a:picLocks noChangeAspect="1" noChangeArrowheads="1"/>
          </p:cNvPicPr>
          <p:nvPr/>
        </p:nvPicPr>
        <p:blipFill>
          <a:blip r:embed="rId6" cstate="print"/>
          <a:srcRect/>
          <a:stretch>
            <a:fillRect/>
          </a:stretch>
        </p:blipFill>
        <p:spPr bwMode="auto">
          <a:xfrm>
            <a:off x="-317500" y="-152400"/>
            <a:ext cx="16852900" cy="9463088"/>
          </a:xfrm>
          <a:prstGeom prst="rect">
            <a:avLst/>
          </a:prstGeom>
          <a:noFill/>
          <a:ln w="9525">
            <a:noFill/>
            <a:round/>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grpSp>
        <p:nvGrpSpPr>
          <p:cNvPr id="78851" name="Group 4"/>
          <p:cNvGrpSpPr>
            <a:grpSpLocks/>
          </p:cNvGrpSpPr>
          <p:nvPr/>
        </p:nvGrpSpPr>
        <p:grpSpPr bwMode="auto">
          <a:xfrm>
            <a:off x="0" y="0"/>
            <a:ext cx="16256000" cy="1435100"/>
            <a:chOff x="0" y="0"/>
            <a:chExt cx="10240" cy="904"/>
          </a:xfrm>
        </p:grpSpPr>
        <p:pic>
          <p:nvPicPr>
            <p:cNvPr id="78855"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78856"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2186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How Does This Fit on Xbox 360?</a:t>
            </a:r>
          </a:p>
        </p:txBody>
      </p:sp>
      <p:sp>
        <p:nvSpPr>
          <p:cNvPr id="121862" name="Rectangle 6"/>
          <p:cNvSpPr>
            <a:spLocks noGrp="1" noChangeArrowheads="1"/>
          </p:cNvSpPr>
          <p:nvPr>
            <p:ph type="body" idx="1"/>
          </p:nvPr>
        </p:nvSpPr>
        <p:spPr>
          <a:xfrm>
            <a:off x="622300" y="1536700"/>
            <a:ext cx="14960600" cy="7620000"/>
          </a:xfrm>
        </p:spPr>
        <p:txBody>
          <a:bodyPr/>
          <a:lstStyle/>
          <a:p>
            <a:pPr marL="247650" indent="-247650" eaLnBrk="1" hangingPunct="1">
              <a:spcBef>
                <a:spcPct val="0"/>
              </a:spcBef>
              <a:buFont typeface="Wingdings" charset="2"/>
              <a:buChar char="§"/>
              <a:defRPr/>
            </a:pPr>
            <a:r>
              <a:rPr lang="en-US" sz="4600" dirty="0" smtClean="0">
                <a:effectLst/>
              </a:rPr>
              <a:t>We don't have </a:t>
            </a:r>
            <a:r>
              <a:rPr lang="en-US" sz="4600" dirty="0" err="1" smtClean="0">
                <a:effectLst/>
              </a:rPr>
              <a:t>DirectCompute</a:t>
            </a:r>
            <a:r>
              <a:rPr lang="en-US" sz="4600" dirty="0" smtClean="0">
                <a:effectLst/>
              </a:rPr>
              <a:t> nor SPUs on 360...</a:t>
            </a:r>
            <a:endParaRPr lang="en-US" sz="4600" dirty="0" smtClean="0"/>
          </a:p>
          <a:p>
            <a:pPr marL="247650" indent="-247650" eaLnBrk="1" hangingPunct="1">
              <a:spcBef>
                <a:spcPts val="400"/>
              </a:spcBef>
              <a:buFont typeface="Wingdings" charset="2"/>
              <a:buChar char="§"/>
              <a:defRPr/>
            </a:pPr>
            <a:r>
              <a:rPr lang="en-US" sz="4600" dirty="0" smtClean="0">
                <a:effectLst/>
              </a:rPr>
              <a:t>Fortunately, </a:t>
            </a:r>
            <a:r>
              <a:rPr lang="en-US" sz="4600" dirty="0" err="1" smtClean="0">
                <a:effectLst/>
                <a:latin typeface="Arial Italic" charset="0"/>
                <a:cs typeface="Arial Italic" charset="0"/>
                <a:sym typeface="Arial Italic" charset="0"/>
              </a:rPr>
              <a:t>Xenos</a:t>
            </a:r>
            <a:r>
              <a:rPr lang="en-US" sz="4600" dirty="0" smtClean="0">
                <a:effectLst/>
              </a:rPr>
              <a:t> is powerful, and will crunch ALU</a:t>
            </a:r>
            <a:endParaRPr lang="en-US" sz="4600" dirty="0" smtClean="0"/>
          </a:p>
          <a:p>
            <a:pPr marL="247650" indent="-247650" eaLnBrk="1" hangingPunct="1">
              <a:spcBef>
                <a:spcPts val="400"/>
              </a:spcBef>
              <a:buFont typeface="Wingdings" charset="2"/>
              <a:buChar char="§"/>
              <a:defRPr/>
            </a:pPr>
            <a:r>
              <a:rPr lang="en-US" sz="4600" dirty="0" smtClean="0">
                <a:effectLst/>
              </a:rPr>
              <a:t>For maximal throughput, data at rendering time has to be cleverly pre-digested </a:t>
            </a:r>
            <a:endParaRPr lang="en-US" sz="4600" dirty="0" smtClean="0"/>
          </a:p>
          <a:p>
            <a:pPr marL="247650" indent="-247650" eaLnBrk="1" hangingPunct="1">
              <a:spcBef>
                <a:spcPts val="400"/>
              </a:spcBef>
              <a:buFont typeface="Wingdings" charset="2"/>
              <a:buChar char="§"/>
              <a:defRPr/>
            </a:pPr>
            <a:r>
              <a:rPr lang="en-US" sz="4600" dirty="0" smtClean="0">
                <a:effectLst/>
              </a:rPr>
              <a:t>If timed properly, we can also use the CPUs to help the GPU along the way...</a:t>
            </a:r>
            <a:endParaRPr lang="en-US" sz="4600" dirty="0" smtClean="0"/>
          </a:p>
          <a:p>
            <a:pPr marL="247650" indent="-247650" eaLnBrk="1" hangingPunct="1">
              <a:spcBef>
                <a:spcPts val="400"/>
              </a:spcBef>
              <a:buFont typeface="Wingdings" charset="2"/>
              <a:buChar char="§"/>
              <a:defRPr/>
            </a:pPr>
            <a:r>
              <a:rPr lang="en-US" sz="4600" dirty="0" smtClean="0">
                <a:effectLst/>
              </a:rPr>
              <a:t>GPU is better at analyzing a scene than CPUs…</a:t>
            </a:r>
            <a:endParaRPr lang="en-US" sz="4600" dirty="0" smtClean="0"/>
          </a:p>
          <a:p>
            <a:pPr marL="247650" indent="-247650" eaLnBrk="1" hangingPunct="1">
              <a:spcBef>
                <a:spcPts val="400"/>
              </a:spcBef>
              <a:buFont typeface="Wingdings" charset="2"/>
              <a:buChar char="§"/>
              <a:defRPr/>
            </a:pPr>
            <a:r>
              <a:rPr lang="en-US" sz="4600" dirty="0" smtClean="0">
                <a:effectLst/>
              </a:rPr>
              <a:t>Let’s use it to classify the scene</a:t>
            </a:r>
          </a:p>
        </p:txBody>
      </p:sp>
      <p:pic>
        <p:nvPicPr>
          <p:cNvPr id="7885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5" name="Group 4"/>
          <p:cNvGrpSpPr>
            <a:grpSpLocks/>
          </p:cNvGrpSpPr>
          <p:nvPr/>
        </p:nvGrpSpPr>
        <p:grpSpPr bwMode="auto">
          <a:xfrm>
            <a:off x="0" y="0"/>
            <a:ext cx="16256000" cy="1435100"/>
            <a:chOff x="0" y="0"/>
            <a:chExt cx="10240" cy="904"/>
          </a:xfrm>
        </p:grpSpPr>
        <p:pic>
          <p:nvPicPr>
            <p:cNvPr id="79879"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79880"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2390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GPGPU Culling (1/)</a:t>
            </a:r>
          </a:p>
        </p:txBody>
      </p:sp>
      <p:sp>
        <p:nvSpPr>
          <p:cNvPr id="123910"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dirty="0" smtClean="0">
                <a:effectLst/>
              </a:rPr>
              <a:t>Our screen is divided in 920 tiles of 32x32 pixels</a:t>
            </a:r>
            <a:endParaRPr lang="en-US" sz="4600" dirty="0" smtClean="0"/>
          </a:p>
          <a:p>
            <a:pPr marL="247650" indent="-247650" eaLnBrk="1" hangingPunct="1">
              <a:spcBef>
                <a:spcPts val="400"/>
              </a:spcBef>
              <a:buFont typeface="Wingdings" charset="2"/>
              <a:buChar char="§"/>
              <a:defRPr/>
            </a:pPr>
            <a:r>
              <a:rPr lang="en-US" sz="4600" dirty="0" err="1" smtClean="0">
                <a:effectLst/>
              </a:rPr>
              <a:t>Downsample</a:t>
            </a:r>
            <a:r>
              <a:rPr lang="en-US" sz="4600" dirty="0" smtClean="0">
                <a:effectLst/>
              </a:rPr>
              <a:t> and classify the scene from 720p to 40x23 (1 pixel == 1 tile) </a:t>
            </a:r>
            <a:endParaRPr lang="en-US" sz="4600" dirty="0" smtClean="0"/>
          </a:p>
          <a:p>
            <a:pPr lvl="1" eaLnBrk="1" hangingPunct="1">
              <a:spcBef>
                <a:spcPts val="400"/>
              </a:spcBef>
              <a:buFont typeface="Wingdings" charset="2"/>
              <a:buChar char="§"/>
              <a:defRPr/>
            </a:pPr>
            <a:r>
              <a:rPr lang="en-US" sz="4000" dirty="0" smtClean="0">
                <a:effectLst/>
              </a:rPr>
              <a:t>Find each tile’s Min/Max depth</a:t>
            </a:r>
            <a:endParaRPr lang="en-US" sz="4000" dirty="0" smtClean="0"/>
          </a:p>
          <a:p>
            <a:pPr lvl="1" eaLnBrk="1" hangingPunct="1">
              <a:spcBef>
                <a:spcPts val="400"/>
              </a:spcBef>
              <a:buFont typeface="Wingdings" charset="2"/>
              <a:buChar char="§"/>
              <a:defRPr/>
            </a:pPr>
            <a:r>
              <a:rPr lang="en-US" sz="4000" dirty="0" smtClean="0">
                <a:effectLst/>
              </a:rPr>
              <a:t>Find each tile’s material permutations</a:t>
            </a:r>
            <a:endParaRPr lang="en-US" sz="4000" dirty="0" smtClean="0"/>
          </a:p>
          <a:p>
            <a:pPr lvl="1" eaLnBrk="1" hangingPunct="1">
              <a:spcBef>
                <a:spcPts val="400"/>
              </a:spcBef>
              <a:buFont typeface="Wingdings" charset="2"/>
              <a:buChar char="§"/>
              <a:defRPr/>
            </a:pPr>
            <a:r>
              <a:rPr lang="en-US" sz="4000" dirty="0" err="1" smtClean="0">
                <a:effectLst/>
              </a:rPr>
              <a:t>Downsampling</a:t>
            </a:r>
            <a:r>
              <a:rPr lang="en-US" sz="4000" dirty="0" smtClean="0">
                <a:effectLst/>
              </a:rPr>
              <a:t> is done in multi-pass and via MRTs</a:t>
            </a:r>
          </a:p>
          <a:p>
            <a:pPr eaLnBrk="1" hangingPunct="1">
              <a:spcBef>
                <a:spcPts val="400"/>
              </a:spcBef>
              <a:buFont typeface="Wingdings" charset="2"/>
              <a:buChar char="§"/>
              <a:defRPr/>
            </a:pPr>
            <a:r>
              <a:rPr lang="en-US" sz="4800" dirty="0" smtClean="0">
                <a:effectLst/>
              </a:rPr>
              <a:t>Similar to [Hutchinson10]</a:t>
            </a:r>
          </a:p>
        </p:txBody>
      </p:sp>
      <p:pic>
        <p:nvPicPr>
          <p:cNvPr id="7987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9" name="Group 4"/>
          <p:cNvGrpSpPr>
            <a:grpSpLocks/>
          </p:cNvGrpSpPr>
          <p:nvPr/>
        </p:nvGrpSpPr>
        <p:grpSpPr bwMode="auto">
          <a:xfrm>
            <a:off x="0" y="0"/>
            <a:ext cx="16256000" cy="1435100"/>
            <a:chOff x="0" y="0"/>
            <a:chExt cx="10240" cy="904"/>
          </a:xfrm>
        </p:grpSpPr>
        <p:pic>
          <p:nvPicPr>
            <p:cNvPr id="80903"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0904"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pic>
        <p:nvPicPr>
          <p:cNvPr id="80900" name="Picture 5"/>
          <p:cNvPicPr>
            <a:picLocks noChangeAspect="1" noChangeArrowheads="1"/>
          </p:cNvPicPr>
          <p:nvPr/>
        </p:nvPicPr>
        <p:blipFill>
          <a:blip r:embed="rId5" cstate="print"/>
          <a:srcRect/>
          <a:stretch>
            <a:fillRect/>
          </a:stretch>
        </p:blipFill>
        <p:spPr bwMode="auto">
          <a:xfrm>
            <a:off x="2101850" y="1693863"/>
            <a:ext cx="12042775" cy="6772275"/>
          </a:xfrm>
          <a:prstGeom prst="rect">
            <a:avLst/>
          </a:prstGeom>
          <a:noFill/>
          <a:ln w="9525">
            <a:noFill/>
            <a:round/>
            <a:headEnd/>
            <a:tailEnd/>
          </a:ln>
        </p:spPr>
      </p:pic>
      <p:sp>
        <p:nvSpPr>
          <p:cNvPr id="125958"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GPGPU Culling (2/)</a:t>
            </a:r>
          </a:p>
        </p:txBody>
      </p:sp>
      <p:pic>
        <p:nvPicPr>
          <p:cNvPr id="80902"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3" name="Group 4"/>
          <p:cNvGrpSpPr>
            <a:grpSpLocks/>
          </p:cNvGrpSpPr>
          <p:nvPr/>
        </p:nvGrpSpPr>
        <p:grpSpPr bwMode="auto">
          <a:xfrm>
            <a:off x="0" y="0"/>
            <a:ext cx="16256000" cy="1435100"/>
            <a:chOff x="0" y="0"/>
            <a:chExt cx="10240" cy="904"/>
          </a:xfrm>
        </p:grpSpPr>
        <p:pic>
          <p:nvPicPr>
            <p:cNvPr id="81927"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1928"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pic>
        <p:nvPicPr>
          <p:cNvPr id="81924" name="Picture 5"/>
          <p:cNvPicPr>
            <a:picLocks noChangeAspect="1" noChangeArrowheads="1"/>
          </p:cNvPicPr>
          <p:nvPr/>
        </p:nvPicPr>
        <p:blipFill>
          <a:blip r:embed="rId5" cstate="print"/>
          <a:srcRect/>
          <a:stretch>
            <a:fillRect/>
          </a:stretch>
        </p:blipFill>
        <p:spPr bwMode="auto">
          <a:xfrm>
            <a:off x="2098675" y="1693863"/>
            <a:ext cx="12041188" cy="6772275"/>
          </a:xfrm>
          <a:prstGeom prst="rect">
            <a:avLst/>
          </a:prstGeom>
          <a:noFill/>
          <a:ln w="9525">
            <a:noFill/>
            <a:round/>
            <a:headEnd/>
            <a:tailEnd/>
          </a:ln>
        </p:spPr>
      </p:pic>
      <p:sp>
        <p:nvSpPr>
          <p:cNvPr id="128006"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GPGPU Culling (3/)</a:t>
            </a:r>
          </a:p>
        </p:txBody>
      </p:sp>
      <p:pic>
        <p:nvPicPr>
          <p:cNvPr id="81926"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7" name="Group 4"/>
          <p:cNvGrpSpPr>
            <a:grpSpLocks/>
          </p:cNvGrpSpPr>
          <p:nvPr/>
        </p:nvGrpSpPr>
        <p:grpSpPr bwMode="auto">
          <a:xfrm>
            <a:off x="0" y="0"/>
            <a:ext cx="16256000" cy="1435100"/>
            <a:chOff x="0" y="0"/>
            <a:chExt cx="10240" cy="904"/>
          </a:xfrm>
        </p:grpSpPr>
        <p:pic>
          <p:nvPicPr>
            <p:cNvPr id="82951"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2952"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pic>
        <p:nvPicPr>
          <p:cNvPr id="82948" name="Picture 5"/>
          <p:cNvPicPr>
            <a:picLocks noChangeAspect="1" noChangeArrowheads="1"/>
          </p:cNvPicPr>
          <p:nvPr/>
        </p:nvPicPr>
        <p:blipFill>
          <a:blip r:embed="rId5" cstate="print"/>
          <a:srcRect/>
          <a:stretch>
            <a:fillRect/>
          </a:stretch>
        </p:blipFill>
        <p:spPr bwMode="auto">
          <a:xfrm>
            <a:off x="2098675" y="1693863"/>
            <a:ext cx="12041188" cy="6772275"/>
          </a:xfrm>
          <a:prstGeom prst="rect">
            <a:avLst/>
          </a:prstGeom>
          <a:noFill/>
          <a:ln w="9525">
            <a:noFill/>
            <a:round/>
            <a:headEnd/>
            <a:tailEnd/>
          </a:ln>
        </p:spPr>
      </p:pic>
      <p:sp>
        <p:nvSpPr>
          <p:cNvPr id="130054"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GPGPU Culling (4/)</a:t>
            </a:r>
          </a:p>
        </p:txBody>
      </p:sp>
      <p:pic>
        <p:nvPicPr>
          <p:cNvPr id="82950"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1" name="Group 4"/>
          <p:cNvGrpSpPr>
            <a:grpSpLocks/>
          </p:cNvGrpSpPr>
          <p:nvPr/>
        </p:nvGrpSpPr>
        <p:grpSpPr bwMode="auto">
          <a:xfrm>
            <a:off x="0" y="0"/>
            <a:ext cx="16256000" cy="1435100"/>
            <a:chOff x="0" y="0"/>
            <a:chExt cx="10240" cy="904"/>
          </a:xfrm>
        </p:grpSpPr>
        <p:pic>
          <p:nvPicPr>
            <p:cNvPr id="83975"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3976"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3210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GPGPU Culling (5/)</a:t>
            </a:r>
          </a:p>
        </p:txBody>
      </p:sp>
      <p:sp>
        <p:nvSpPr>
          <p:cNvPr id="13210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smtClean="0">
                <a:effectLst/>
              </a:rPr>
              <a:t>Build mini-frustas for each tile</a:t>
            </a:r>
          </a:p>
          <a:p>
            <a:pPr marL="247650" indent="-247650" eaLnBrk="1" hangingPunct="1">
              <a:spcBef>
                <a:spcPts val="400"/>
              </a:spcBef>
              <a:buFont typeface="Wingdings" charset="2"/>
              <a:buChar char="§"/>
              <a:defRPr/>
            </a:pPr>
            <a:r>
              <a:rPr lang="en-US" sz="4600" smtClean="0">
                <a:effectLst/>
              </a:rPr>
              <a:t>Cull lights against sky-free tiles in a shader</a:t>
            </a:r>
            <a:endParaRPr lang="en-US" sz="4600" smtClean="0"/>
          </a:p>
          <a:p>
            <a:pPr marL="247650" indent="-247650" eaLnBrk="1" hangingPunct="1">
              <a:spcBef>
                <a:spcPts val="400"/>
              </a:spcBef>
              <a:buFont typeface="Wingdings" charset="2"/>
              <a:buChar char="§"/>
              <a:defRPr/>
            </a:pPr>
            <a:r>
              <a:rPr lang="en-US" sz="4600" smtClean="0">
                <a:effectLst/>
              </a:rPr>
              <a:t>Store the culling results in a texture:</a:t>
            </a:r>
            <a:endParaRPr lang="en-US" sz="4600" smtClean="0"/>
          </a:p>
          <a:p>
            <a:pPr lvl="1" eaLnBrk="1" hangingPunct="1">
              <a:spcBef>
                <a:spcPts val="400"/>
              </a:spcBef>
              <a:buFont typeface="Wingdings" charset="2"/>
              <a:buChar char="§"/>
              <a:defRPr/>
            </a:pPr>
            <a:r>
              <a:rPr lang="en-US" sz="4000" smtClean="0">
                <a:effectLst/>
              </a:rPr>
              <a:t>Column == Light ID</a:t>
            </a:r>
            <a:endParaRPr lang="en-US" sz="4000" smtClean="0"/>
          </a:p>
          <a:p>
            <a:pPr lvl="1" eaLnBrk="1" hangingPunct="1">
              <a:spcBef>
                <a:spcPts val="400"/>
              </a:spcBef>
              <a:buFont typeface="Wingdings" charset="2"/>
              <a:buChar char="§"/>
              <a:defRPr/>
            </a:pPr>
            <a:r>
              <a:rPr lang="en-US" sz="4000" smtClean="0">
                <a:effectLst/>
              </a:rPr>
              <a:t>Row == Tile ID</a:t>
            </a:r>
            <a:endParaRPr lang="en-US" sz="4000" smtClean="0"/>
          </a:p>
          <a:p>
            <a:pPr marL="247650" indent="-247650" eaLnBrk="1" hangingPunct="1">
              <a:spcBef>
                <a:spcPts val="400"/>
              </a:spcBef>
              <a:buFont typeface="Wingdings" charset="2"/>
              <a:buChar char="§"/>
              <a:defRPr/>
            </a:pPr>
            <a:r>
              <a:rPr lang="en-US" sz="4600" smtClean="0">
                <a:effectLst/>
              </a:rPr>
              <a:t>Actually, 4 lights can be processed at once (A-R-G-B)</a:t>
            </a:r>
            <a:endParaRPr lang="en-US" sz="4600" smtClean="0"/>
          </a:p>
          <a:p>
            <a:pPr marL="247650" indent="-247650" eaLnBrk="1" hangingPunct="1">
              <a:spcBef>
                <a:spcPts val="400"/>
              </a:spcBef>
              <a:buFont typeface="Wingdings" charset="2"/>
              <a:buChar char="§"/>
              <a:defRPr/>
            </a:pPr>
            <a:r>
              <a:rPr lang="en-US" sz="4600" smtClean="0">
                <a:effectLst/>
              </a:rPr>
              <a:t>Read back the contribution results on the CPU and prepare for lighting! </a:t>
            </a:r>
          </a:p>
        </p:txBody>
      </p:sp>
      <p:pic>
        <p:nvPicPr>
          <p:cNvPr id="8397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5" name="Group 4"/>
          <p:cNvGrpSpPr>
            <a:grpSpLocks/>
          </p:cNvGrpSpPr>
          <p:nvPr/>
        </p:nvGrpSpPr>
        <p:grpSpPr bwMode="auto">
          <a:xfrm>
            <a:off x="0" y="0"/>
            <a:ext cx="16256000" cy="1435100"/>
            <a:chOff x="0" y="0"/>
            <a:chExt cx="10240" cy="904"/>
          </a:xfrm>
        </p:grpSpPr>
        <p:pic>
          <p:nvPicPr>
            <p:cNvPr id="84999"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5000"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3414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I Need a Light</a:t>
            </a:r>
          </a:p>
        </p:txBody>
      </p:sp>
      <p:sp>
        <p:nvSpPr>
          <p:cNvPr id="134150" name="Rectangle 6"/>
          <p:cNvSpPr>
            <a:spLocks noGrp="1" noChangeArrowheads="1"/>
          </p:cNvSpPr>
          <p:nvPr>
            <p:ph type="body" idx="1"/>
          </p:nvPr>
        </p:nvSpPr>
        <p:spPr>
          <a:xfrm>
            <a:off x="647700" y="1587500"/>
            <a:ext cx="14960600" cy="7620000"/>
          </a:xfrm>
        </p:spPr>
        <p:txBody>
          <a:bodyPr/>
          <a:lstStyle/>
          <a:p>
            <a:pPr marL="247650" indent="-247650" eaLnBrk="1" hangingPunct="1">
              <a:spcBef>
                <a:spcPct val="0"/>
              </a:spcBef>
              <a:buFont typeface="Wingdings" charset="2"/>
              <a:buChar char="§"/>
              <a:defRPr/>
            </a:pPr>
            <a:r>
              <a:rPr lang="en-US" sz="4600" smtClean="0">
                <a:effectLst/>
              </a:rPr>
              <a:t>Parse the culling results texture on CPU</a:t>
            </a:r>
            <a:endParaRPr lang="en-US" sz="4600" smtClean="0"/>
          </a:p>
          <a:p>
            <a:pPr marL="247650" indent="-247650" eaLnBrk="1" hangingPunct="1">
              <a:spcBef>
                <a:spcPts val="400"/>
              </a:spcBef>
              <a:buFont typeface="Wingdings" charset="2"/>
              <a:buChar char="§"/>
              <a:defRPr/>
            </a:pPr>
            <a:r>
              <a:rPr lang="en-US" sz="4600" smtClean="0">
                <a:effectLst/>
              </a:rPr>
              <a:t>For each light type, </a:t>
            </a:r>
            <a:br>
              <a:rPr lang="en-US" sz="4600" smtClean="0">
                <a:effectLst/>
              </a:rPr>
            </a:br>
            <a:r>
              <a:rPr lang="en-US" sz="4600" smtClean="0">
                <a:effectLst/>
              </a:rPr>
              <a:t>For each tile, </a:t>
            </a:r>
            <a:br>
              <a:rPr lang="en-US" sz="4600" smtClean="0">
                <a:effectLst/>
              </a:rPr>
            </a:br>
            <a:r>
              <a:rPr lang="en-US" sz="4600" smtClean="0">
                <a:effectLst/>
              </a:rPr>
              <a:t>For each material permutation,</a:t>
            </a:r>
            <a:endParaRPr lang="en-US" sz="4600" smtClean="0"/>
          </a:p>
          <a:p>
            <a:pPr lvl="1" eaLnBrk="1" hangingPunct="1">
              <a:spcBef>
                <a:spcPts val="400"/>
              </a:spcBef>
              <a:buFont typeface="Wingdings" charset="2"/>
              <a:buChar char="§"/>
              <a:defRPr/>
            </a:pPr>
            <a:r>
              <a:rPr lang="en-US" sz="4000" smtClean="0">
                <a:effectLst/>
              </a:rPr>
              <a:t>Regroup &amp; set the light parameters for the PS constants</a:t>
            </a:r>
            <a:endParaRPr lang="en-US" sz="4000" smtClean="0"/>
          </a:p>
          <a:p>
            <a:pPr lvl="1" eaLnBrk="1" hangingPunct="1">
              <a:spcBef>
                <a:spcPts val="400"/>
              </a:spcBef>
              <a:buFont typeface="Wingdings" charset="2"/>
              <a:buChar char="§"/>
              <a:defRPr/>
            </a:pPr>
            <a:r>
              <a:rPr lang="en-US" sz="4000" smtClean="0">
                <a:effectLst/>
              </a:rPr>
              <a:t>Setup the shader loop counter*</a:t>
            </a:r>
            <a:endParaRPr lang="en-US" sz="4000" smtClean="0"/>
          </a:p>
          <a:p>
            <a:pPr lvl="1" eaLnBrk="1" hangingPunct="1">
              <a:spcBef>
                <a:spcPts val="400"/>
              </a:spcBef>
              <a:buFont typeface="Wingdings" charset="2"/>
              <a:buChar char="§"/>
              <a:defRPr/>
            </a:pPr>
            <a:r>
              <a:rPr lang="en-US" sz="4000" smtClean="0">
                <a:effectLst/>
              </a:rPr>
              <a:t>Additively render lights with a single draw call (to the final HDR lighting buffer)</a:t>
            </a:r>
          </a:p>
        </p:txBody>
      </p:sp>
      <p:pic>
        <p:nvPicPr>
          <p:cNvPr id="8499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2101850" y="1689100"/>
            <a:ext cx="12041187" cy="6780971"/>
          </a:xfrm>
          <a:prstGeom prst="rect">
            <a:avLst/>
          </a:prstGeom>
          <a:noFill/>
          <a:ln w="9525">
            <a:noFill/>
            <a:miter lim="800000"/>
            <a:headEnd/>
            <a:tailEnd/>
          </a:ln>
        </p:spPr>
      </p:pic>
      <p:grpSp>
        <p:nvGrpSpPr>
          <p:cNvPr id="86019" name="Group 4"/>
          <p:cNvGrpSpPr>
            <a:grpSpLocks/>
          </p:cNvGrpSpPr>
          <p:nvPr/>
        </p:nvGrpSpPr>
        <p:grpSpPr bwMode="auto">
          <a:xfrm>
            <a:off x="0" y="0"/>
            <a:ext cx="16256000" cy="1435100"/>
            <a:chOff x="0" y="0"/>
            <a:chExt cx="10240" cy="904"/>
          </a:xfrm>
        </p:grpSpPr>
        <p:pic>
          <p:nvPicPr>
            <p:cNvPr id="86023"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86024"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36198"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Results (1/)</a:t>
            </a:r>
          </a:p>
        </p:txBody>
      </p:sp>
      <p:pic>
        <p:nvPicPr>
          <p:cNvPr id="86022"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3" name="Group 4"/>
          <p:cNvGrpSpPr>
            <a:grpSpLocks/>
          </p:cNvGrpSpPr>
          <p:nvPr/>
        </p:nvGrpSpPr>
        <p:grpSpPr bwMode="auto">
          <a:xfrm>
            <a:off x="0" y="0"/>
            <a:ext cx="16256000" cy="1435100"/>
            <a:chOff x="0" y="0"/>
            <a:chExt cx="10240" cy="904"/>
          </a:xfrm>
        </p:grpSpPr>
        <p:pic>
          <p:nvPicPr>
            <p:cNvPr id="87047"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7048"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38246"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Results (2/)</a:t>
            </a:r>
          </a:p>
        </p:txBody>
      </p:sp>
      <p:pic>
        <p:nvPicPr>
          <p:cNvPr id="8704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pic>
        <p:nvPicPr>
          <p:cNvPr id="11" name="Picture 2"/>
          <p:cNvPicPr>
            <a:picLocks noChangeAspect="1" noChangeArrowheads="1"/>
          </p:cNvPicPr>
          <p:nvPr/>
        </p:nvPicPr>
        <p:blipFill>
          <a:blip r:embed="rId6" cstate="print"/>
          <a:srcRect/>
          <a:stretch>
            <a:fillRect/>
          </a:stretch>
        </p:blipFill>
        <p:spPr bwMode="auto">
          <a:xfrm>
            <a:off x="2101850" y="1689101"/>
            <a:ext cx="12041187" cy="6780970"/>
          </a:xfrm>
          <a:prstGeom prst="rect">
            <a:avLst/>
          </a:prstGeom>
          <a:noFill/>
          <a:ln w="9525">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7" name="Group 4"/>
          <p:cNvGrpSpPr>
            <a:grpSpLocks/>
          </p:cNvGrpSpPr>
          <p:nvPr/>
        </p:nvGrpSpPr>
        <p:grpSpPr bwMode="auto">
          <a:xfrm>
            <a:off x="0" y="0"/>
            <a:ext cx="16256000" cy="1435100"/>
            <a:chOff x="0" y="0"/>
            <a:chExt cx="10240" cy="904"/>
          </a:xfrm>
        </p:grpSpPr>
        <p:pic>
          <p:nvPicPr>
            <p:cNvPr id="88087"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8088"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029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Timeline</a:t>
            </a:r>
          </a:p>
        </p:txBody>
      </p:sp>
      <p:pic>
        <p:nvPicPr>
          <p:cNvPr id="8806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40295" name="Rectangle 7"/>
          <p:cNvSpPr>
            <a:spLocks/>
          </p:cNvSpPr>
          <p:nvPr/>
        </p:nvSpPr>
        <p:spPr bwMode="auto">
          <a:xfrm>
            <a:off x="4229100" y="2032000"/>
            <a:ext cx="2400300" cy="673100"/>
          </a:xfrm>
          <a:prstGeom prst="rect">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G-Buffer</a:t>
            </a:r>
          </a:p>
        </p:txBody>
      </p:sp>
      <p:sp>
        <p:nvSpPr>
          <p:cNvPr id="140296" name="Rectangle 8"/>
          <p:cNvSpPr>
            <a:spLocks/>
          </p:cNvSpPr>
          <p:nvPr/>
        </p:nvSpPr>
        <p:spPr bwMode="auto">
          <a:xfrm>
            <a:off x="1858963" y="3213100"/>
            <a:ext cx="2400300" cy="673100"/>
          </a:xfrm>
          <a:prstGeom prst="rect">
            <a:avLst/>
          </a:prstGeom>
          <a:gradFill rotWithShape="0">
            <a:gsLst>
              <a:gs pos="0">
                <a:srgbClr val="C1EBFF"/>
              </a:gs>
              <a:gs pos="100000">
                <a:srgbClr val="2CAEED"/>
              </a:gs>
            </a:gsLst>
            <a:lin ang="5400000" scaled="1"/>
          </a:gradFill>
          <a:ln w="9525" cap="flat">
            <a:solidFill>
              <a:srgbClr val="3DA4D5"/>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G-Buffer</a:t>
            </a:r>
          </a:p>
        </p:txBody>
      </p:sp>
      <p:sp>
        <p:nvSpPr>
          <p:cNvPr id="88072" name="Rectangle 9"/>
          <p:cNvSpPr>
            <a:spLocks/>
          </p:cNvSpPr>
          <p:nvPr/>
        </p:nvSpPr>
        <p:spPr bwMode="auto">
          <a:xfrm>
            <a:off x="165100" y="1887538"/>
            <a:ext cx="1189038" cy="635000"/>
          </a:xfrm>
          <a:prstGeom prst="rect">
            <a:avLst/>
          </a:prstGeom>
          <a:noFill/>
          <a:ln w="12700" cap="rnd">
            <a:noFill/>
            <a:round/>
            <a:headEnd/>
            <a:tailEnd/>
          </a:ln>
        </p:spPr>
        <p:txBody>
          <a:bodyPr wrap="none" lIns="38100" tIns="38100" rIns="38100" bIns="38100">
            <a:spAutoFit/>
          </a:bodyPr>
          <a:lstStyle/>
          <a:p>
            <a:pPr algn="l"/>
            <a:r>
              <a:rPr lang="en-US" sz="4000">
                <a:solidFill>
                  <a:schemeClr val="tx1"/>
                </a:solidFill>
                <a:latin typeface="Arial" charset="0"/>
                <a:cs typeface="Arial" charset="0"/>
                <a:sym typeface="Arial" charset="0"/>
              </a:rPr>
              <a:t>GPU</a:t>
            </a:r>
          </a:p>
        </p:txBody>
      </p:sp>
      <p:sp>
        <p:nvSpPr>
          <p:cNvPr id="88073" name="Rectangle 10"/>
          <p:cNvSpPr>
            <a:spLocks/>
          </p:cNvSpPr>
          <p:nvPr/>
        </p:nvSpPr>
        <p:spPr bwMode="auto">
          <a:xfrm>
            <a:off x="165100" y="3073400"/>
            <a:ext cx="1160463" cy="635000"/>
          </a:xfrm>
          <a:prstGeom prst="rect">
            <a:avLst/>
          </a:prstGeom>
          <a:noFill/>
          <a:ln w="12700" cap="rnd">
            <a:noFill/>
            <a:round/>
            <a:headEnd/>
            <a:tailEnd/>
          </a:ln>
        </p:spPr>
        <p:txBody>
          <a:bodyPr wrap="none" lIns="38100" tIns="38100" rIns="38100" bIns="38100">
            <a:spAutoFit/>
          </a:bodyPr>
          <a:lstStyle/>
          <a:p>
            <a:pPr algn="l"/>
            <a:r>
              <a:rPr lang="en-US" sz="4000">
                <a:solidFill>
                  <a:schemeClr val="tx1"/>
                </a:solidFill>
                <a:latin typeface="Arial" charset="0"/>
                <a:cs typeface="Arial" charset="0"/>
                <a:sym typeface="Arial" charset="0"/>
              </a:rPr>
              <a:t>CPU</a:t>
            </a:r>
          </a:p>
        </p:txBody>
      </p:sp>
      <p:sp>
        <p:nvSpPr>
          <p:cNvPr id="140299" name="Rectangle 11"/>
          <p:cNvSpPr>
            <a:spLocks/>
          </p:cNvSpPr>
          <p:nvPr/>
        </p:nvSpPr>
        <p:spPr bwMode="auto">
          <a:xfrm>
            <a:off x="4229100" y="3213100"/>
            <a:ext cx="4775200" cy="673100"/>
          </a:xfrm>
          <a:prstGeom prst="rect">
            <a:avLst/>
          </a:prstGeom>
          <a:gradFill rotWithShape="0">
            <a:gsLst>
              <a:gs pos="0">
                <a:srgbClr val="C1EBFF"/>
              </a:gs>
              <a:gs pos="100000">
                <a:srgbClr val="2CAEED"/>
              </a:gs>
            </a:gsLst>
            <a:lin ang="5400000" scaled="1"/>
          </a:gradFill>
          <a:ln w="9525" cap="flat">
            <a:solidFill>
              <a:srgbClr val="3DA4D5"/>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Other</a:t>
            </a:r>
          </a:p>
        </p:txBody>
      </p:sp>
      <p:sp>
        <p:nvSpPr>
          <p:cNvPr id="140300" name="Rectangle 12"/>
          <p:cNvSpPr>
            <a:spLocks/>
          </p:cNvSpPr>
          <p:nvPr/>
        </p:nvSpPr>
        <p:spPr bwMode="auto">
          <a:xfrm>
            <a:off x="6599238" y="2032000"/>
            <a:ext cx="1219200" cy="673100"/>
          </a:xfrm>
          <a:prstGeom prst="rect">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DS</a:t>
            </a:r>
          </a:p>
        </p:txBody>
      </p:sp>
      <p:sp>
        <p:nvSpPr>
          <p:cNvPr id="140301" name="Rectangle 13"/>
          <p:cNvSpPr>
            <a:spLocks/>
          </p:cNvSpPr>
          <p:nvPr/>
        </p:nvSpPr>
        <p:spPr bwMode="auto">
          <a:xfrm>
            <a:off x="7785100" y="2032000"/>
            <a:ext cx="1219200" cy="673100"/>
          </a:xfrm>
          <a:prstGeom prst="rect">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C</a:t>
            </a:r>
          </a:p>
        </p:txBody>
      </p:sp>
      <p:sp>
        <p:nvSpPr>
          <p:cNvPr id="140302" name="Rectangle 14"/>
          <p:cNvSpPr>
            <a:spLocks/>
          </p:cNvSpPr>
          <p:nvPr/>
        </p:nvSpPr>
        <p:spPr bwMode="auto">
          <a:xfrm>
            <a:off x="8970963" y="2032000"/>
            <a:ext cx="3924300" cy="673100"/>
          </a:xfrm>
          <a:prstGeom prst="rect">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Other</a:t>
            </a:r>
          </a:p>
        </p:txBody>
      </p:sp>
      <p:sp>
        <p:nvSpPr>
          <p:cNvPr id="140303" name="Rectangle 15"/>
          <p:cNvSpPr>
            <a:spLocks/>
          </p:cNvSpPr>
          <p:nvPr/>
        </p:nvSpPr>
        <p:spPr bwMode="auto">
          <a:xfrm>
            <a:off x="8970963" y="3213100"/>
            <a:ext cx="3924300" cy="673100"/>
          </a:xfrm>
          <a:prstGeom prst="rect">
            <a:avLst/>
          </a:prstGeom>
          <a:gradFill rotWithShape="0">
            <a:gsLst>
              <a:gs pos="0">
                <a:srgbClr val="C1EBFF"/>
              </a:gs>
              <a:gs pos="100000">
                <a:srgbClr val="2CAEED"/>
              </a:gs>
            </a:gsLst>
            <a:lin ang="5400000" scaled="1"/>
          </a:gradFill>
          <a:ln w="9525" cap="flat">
            <a:solidFill>
              <a:srgbClr val="3DA4D5"/>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Prepare</a:t>
            </a:r>
          </a:p>
        </p:txBody>
      </p:sp>
      <p:sp>
        <p:nvSpPr>
          <p:cNvPr id="140304" name="Rectangle 16"/>
          <p:cNvSpPr>
            <a:spLocks/>
          </p:cNvSpPr>
          <p:nvPr/>
        </p:nvSpPr>
        <p:spPr bwMode="auto">
          <a:xfrm>
            <a:off x="12865100" y="2032000"/>
            <a:ext cx="2254250" cy="673100"/>
          </a:xfrm>
          <a:prstGeom prst="rect">
            <a:avLst/>
          </a:prstGeom>
          <a:gradFill rotWithShape="0">
            <a:gsLst>
              <a:gs pos="0">
                <a:srgbClr val="D4FFBF"/>
              </a:gs>
              <a:gs pos="100000">
                <a:srgbClr val="72CC47"/>
              </a:gs>
            </a:gsLst>
            <a:lin ang="5400000" scaled="1"/>
          </a:gradFill>
          <a:ln w="9525" cap="flat">
            <a:solidFill>
              <a:srgbClr val="74BB52"/>
            </a:solidFill>
            <a:prstDash val="solid"/>
            <a:round/>
            <a:headEnd type="none" w="med" len="med"/>
            <a:tailEnd type="none" w="med" len="med"/>
          </a:ln>
          <a:effectLst>
            <a:outerShdw dist="23000" dir="5400000" algn="ctr" rotWithShape="0">
              <a:srgbClr val="000000">
                <a:alpha val="34999"/>
              </a:srgbClr>
            </a:outerShdw>
          </a:effectLst>
        </p:spPr>
        <p:txBody>
          <a:bodyPr lIns="38100" tIns="38100" rIns="38100" bIns="38100" anchor="ctr"/>
          <a:lstStyle/>
          <a:p>
            <a:pPr>
              <a:defRPr/>
            </a:pPr>
            <a:r>
              <a:rPr lang="en-US" sz="3600">
                <a:solidFill>
                  <a:schemeClr val="tx1"/>
                </a:solidFill>
                <a:effectLst>
                  <a:outerShdw blurRad="38100" dist="38100" dir="2700000" algn="tl">
                    <a:srgbClr val="000000"/>
                  </a:outerShdw>
                </a:effectLst>
                <a:latin typeface="Arial" charset="0"/>
                <a:cs typeface="Arial" charset="0"/>
                <a:sym typeface="Arial" charset="0"/>
              </a:rPr>
              <a:t>Light</a:t>
            </a:r>
          </a:p>
        </p:txBody>
      </p:sp>
      <p:sp>
        <p:nvSpPr>
          <p:cNvPr id="140305" name="Line 17"/>
          <p:cNvSpPr>
            <a:spLocks noChangeShapeType="1"/>
          </p:cNvSpPr>
          <p:nvPr/>
        </p:nvSpPr>
        <p:spPr bwMode="auto">
          <a:xfrm rot="10800000" flipH="1">
            <a:off x="4240213" y="2686050"/>
            <a:ext cx="0" cy="542925"/>
          </a:xfrm>
          <a:prstGeom prst="line">
            <a:avLst/>
          </a:prstGeom>
          <a:noFill/>
          <a:ln w="38100" cap="flat">
            <a:solidFill>
              <a:srgbClr val="532903"/>
            </a:solidFill>
            <a:prstDash val="solid"/>
            <a:round/>
            <a:headEnd type="none" w="med" len="med"/>
            <a:tailEnd type="arrow" w="sm" len="sm"/>
          </a:ln>
          <a:effectLst>
            <a:outerShdw dist="23000" dir="5400000" algn="ctr" rotWithShape="0">
              <a:srgbClr val="000000">
                <a:alpha val="34999"/>
              </a:srgbClr>
            </a:outerShdw>
          </a:effectLst>
        </p:spPr>
        <p:txBody>
          <a:bodyPr lIns="0" tIns="0" rIns="0" bIns="0"/>
          <a:lstStyle/>
          <a:p>
            <a:pPr>
              <a:defRPr/>
            </a:pPr>
            <a:endParaRPr lang="en-US"/>
          </a:p>
        </p:txBody>
      </p:sp>
      <p:sp>
        <p:nvSpPr>
          <p:cNvPr id="140306" name="Line 18"/>
          <p:cNvSpPr>
            <a:spLocks noChangeShapeType="1"/>
          </p:cNvSpPr>
          <p:nvPr/>
        </p:nvSpPr>
        <p:spPr bwMode="auto">
          <a:xfrm>
            <a:off x="1858963" y="2374900"/>
            <a:ext cx="2374900" cy="0"/>
          </a:xfrm>
          <a:prstGeom prst="line">
            <a:avLst/>
          </a:prstGeom>
          <a:noFill/>
          <a:ln w="25400" cap="flat">
            <a:solidFill>
              <a:srgbClr val="000000"/>
            </a:solidFill>
            <a:prstDash val="dash"/>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140307" name="Line 19"/>
          <p:cNvSpPr>
            <a:spLocks noChangeShapeType="1"/>
          </p:cNvSpPr>
          <p:nvPr/>
        </p:nvSpPr>
        <p:spPr bwMode="auto">
          <a:xfrm>
            <a:off x="12865100" y="3556000"/>
            <a:ext cx="3051175" cy="0"/>
          </a:xfrm>
          <a:prstGeom prst="line">
            <a:avLst/>
          </a:prstGeom>
          <a:noFill/>
          <a:ln w="25400" cap="flat">
            <a:solidFill>
              <a:srgbClr val="000000"/>
            </a:solidFill>
            <a:prstDash val="dash"/>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140308" name="Rectangle 20"/>
          <p:cNvSpPr>
            <a:spLocks/>
          </p:cNvSpPr>
          <p:nvPr/>
        </p:nvSpPr>
        <p:spPr bwMode="auto">
          <a:xfrm>
            <a:off x="622300" y="4406900"/>
            <a:ext cx="14986000" cy="3873500"/>
          </a:xfrm>
          <a:prstGeom prst="rect">
            <a:avLst/>
          </a:prstGeom>
          <a:noFill/>
          <a:ln w="9525" cap="flat">
            <a:noFill/>
            <a:miter lim="800000"/>
            <a:headEnd type="none" w="med" len="med"/>
            <a:tailEnd type="none" w="med" len="med"/>
          </a:ln>
        </p:spPr>
        <p:txBody>
          <a:bodyPr lIns="25400" tIns="25400" rIns="25400" bIns="25400"/>
          <a:lstStyle/>
          <a:p>
            <a:pPr marL="247650" indent="-247650" algn="l">
              <a:lnSpc>
                <a:spcPct val="110000"/>
              </a:lnSpc>
              <a:spcBef>
                <a:spcPts val="400"/>
              </a:spcBef>
              <a:buClr>
                <a:srgbClr val="0C569E"/>
              </a:buClr>
              <a:buSzPct val="110000"/>
              <a:buFont typeface="Wingdings" charset="2"/>
              <a:buChar char="§"/>
              <a:defRPr/>
            </a:pPr>
            <a:r>
              <a:rPr lang="en-US" sz="4600">
                <a:solidFill>
                  <a:schemeClr val="tx1"/>
                </a:solidFill>
                <a:latin typeface="Arial" charset="0"/>
                <a:cs typeface="Arial" charset="0"/>
                <a:sym typeface="Arial" charset="0"/>
              </a:rPr>
              <a:t>DS: Downsample / Classify</a:t>
            </a:r>
            <a:endParaRPr lang="en-US" sz="4600">
              <a:solidFill>
                <a:schemeClr val="tx1"/>
              </a:solidFill>
              <a:effectLst>
                <a:outerShdw blurRad="38100" dist="38100" dir="2700000" algn="tl">
                  <a:srgbClr val="C0C0C0"/>
                </a:outerShdw>
              </a:effectLst>
              <a:latin typeface="Arial" charset="0"/>
              <a:ea typeface="Lucida Grande" charset="0"/>
              <a:cs typeface="Lucida Grande" charset="0"/>
              <a:sym typeface="Arial" charset="0"/>
            </a:endParaRPr>
          </a:p>
          <a:p>
            <a:pPr marL="247650" indent="-247650" algn="l">
              <a:lnSpc>
                <a:spcPct val="110000"/>
              </a:lnSpc>
              <a:spcBef>
                <a:spcPts val="400"/>
              </a:spcBef>
              <a:buClr>
                <a:srgbClr val="0C569E"/>
              </a:buClr>
              <a:buSzPct val="110000"/>
              <a:buFont typeface="Wingdings" charset="2"/>
              <a:buChar char="§"/>
              <a:defRPr/>
            </a:pPr>
            <a:r>
              <a:rPr lang="en-US" sz="4600">
                <a:solidFill>
                  <a:schemeClr val="tx1"/>
                </a:solidFill>
                <a:latin typeface="Arial" charset="0"/>
                <a:cs typeface="Arial" charset="0"/>
                <a:sym typeface="Arial" charset="0"/>
              </a:rPr>
              <a:t>C: Cull</a:t>
            </a:r>
            <a:endParaRPr lang="en-US" sz="4600">
              <a:solidFill>
                <a:schemeClr val="tx1"/>
              </a:solidFill>
              <a:effectLst>
                <a:outerShdw blurRad="38100" dist="38100" dir="2700000" algn="tl">
                  <a:srgbClr val="C0C0C0"/>
                </a:outerShdw>
              </a:effectLst>
              <a:latin typeface="Arial" charset="0"/>
              <a:ea typeface="Lucida Grande" charset="0"/>
              <a:cs typeface="Lucida Grande" charset="0"/>
              <a:sym typeface="Arial" charset="0"/>
            </a:endParaRPr>
          </a:p>
          <a:p>
            <a:pPr marL="247650" indent="-247650" algn="l">
              <a:lnSpc>
                <a:spcPct val="110000"/>
              </a:lnSpc>
              <a:spcBef>
                <a:spcPts val="400"/>
              </a:spcBef>
              <a:buClr>
                <a:srgbClr val="0C569E"/>
              </a:buClr>
              <a:buSzPct val="110000"/>
              <a:buFont typeface="Wingdings" charset="2"/>
              <a:buChar char="§"/>
              <a:defRPr/>
            </a:pPr>
            <a:r>
              <a:rPr lang="en-US" sz="4600">
                <a:solidFill>
                  <a:schemeClr val="tx1"/>
                </a:solidFill>
                <a:latin typeface="Arial" charset="0"/>
                <a:cs typeface="Arial" charset="0"/>
                <a:sym typeface="Arial" charset="0"/>
              </a:rPr>
              <a:t>Light: Lighting pass</a:t>
            </a:r>
            <a:endParaRPr lang="en-US" sz="4600">
              <a:solidFill>
                <a:schemeClr val="tx1"/>
              </a:solidFill>
              <a:effectLst>
                <a:outerShdw blurRad="38100" dist="38100" dir="2700000" algn="tl">
                  <a:srgbClr val="C0C0C0"/>
                </a:outerShdw>
              </a:effectLst>
              <a:latin typeface="Arial" charset="0"/>
              <a:ea typeface="Lucida Grande" charset="0"/>
              <a:cs typeface="Lucida Grande" charset="0"/>
              <a:sym typeface="Arial" charset="0"/>
            </a:endParaRPr>
          </a:p>
          <a:p>
            <a:pPr marL="247650" indent="-247650" algn="l">
              <a:lnSpc>
                <a:spcPct val="110000"/>
              </a:lnSpc>
              <a:spcBef>
                <a:spcPts val="400"/>
              </a:spcBef>
              <a:buClr>
                <a:srgbClr val="0C569E"/>
              </a:buClr>
              <a:buSzPct val="110000"/>
              <a:buFont typeface="Wingdings" charset="2"/>
              <a:buChar char="§"/>
              <a:defRPr/>
            </a:pPr>
            <a:r>
              <a:rPr lang="en-US" sz="4600">
                <a:solidFill>
                  <a:schemeClr val="tx1"/>
                </a:solidFill>
                <a:latin typeface="Arial" charset="0"/>
                <a:cs typeface="Arial" charset="0"/>
                <a:sym typeface="Arial" charset="0"/>
              </a:rPr>
              <a:t>We kick CPU jobs from the GPU using a MEMEXPORT shader (i.e.: write token at specific address, job starts)</a:t>
            </a:r>
          </a:p>
        </p:txBody>
      </p:sp>
      <p:sp>
        <p:nvSpPr>
          <p:cNvPr id="140309" name="Line 21"/>
          <p:cNvSpPr>
            <a:spLocks noChangeShapeType="1"/>
          </p:cNvSpPr>
          <p:nvPr/>
        </p:nvSpPr>
        <p:spPr bwMode="auto">
          <a:xfrm>
            <a:off x="15090775" y="2400300"/>
            <a:ext cx="825500" cy="0"/>
          </a:xfrm>
          <a:prstGeom prst="line">
            <a:avLst/>
          </a:prstGeom>
          <a:noFill/>
          <a:ln w="25400" cap="flat">
            <a:solidFill>
              <a:srgbClr val="000000"/>
            </a:solidFill>
            <a:prstDash val="dash"/>
            <a:round/>
            <a:headEnd type="none" w="med" len="med"/>
            <a:tailEnd type="none" w="med" len="med"/>
          </a:ln>
          <a:effectLst>
            <a:outerShdw dist="19999" dir="5400000" algn="ctr" rotWithShape="0">
              <a:srgbClr val="000000">
                <a:alpha val="37999"/>
              </a:srgbClr>
            </a:outerShdw>
          </a:effectLst>
        </p:spPr>
        <p:txBody>
          <a:bodyPr lIns="0" tIns="0" rIns="0" bIns="0"/>
          <a:lstStyle/>
          <a:p>
            <a:pPr>
              <a:defRPr/>
            </a:pPr>
            <a:endParaRPr lang="en-US"/>
          </a:p>
        </p:txBody>
      </p:sp>
      <p:sp>
        <p:nvSpPr>
          <p:cNvPr id="140310" name="Line 22"/>
          <p:cNvSpPr>
            <a:spLocks noChangeShapeType="1"/>
          </p:cNvSpPr>
          <p:nvPr/>
        </p:nvSpPr>
        <p:spPr bwMode="auto">
          <a:xfrm rot="10800000" flipH="1">
            <a:off x="12890500" y="2679700"/>
            <a:ext cx="0" cy="541338"/>
          </a:xfrm>
          <a:prstGeom prst="line">
            <a:avLst/>
          </a:prstGeom>
          <a:noFill/>
          <a:ln w="38100" cap="flat">
            <a:solidFill>
              <a:srgbClr val="532903"/>
            </a:solidFill>
            <a:prstDash val="solid"/>
            <a:round/>
            <a:headEnd type="none" w="med" len="med"/>
            <a:tailEnd type="arrow" w="sm" len="sm"/>
          </a:ln>
          <a:effectLst>
            <a:outerShdw dist="23000" dir="5400000" algn="ctr" rotWithShape="0">
              <a:srgbClr val="000000">
                <a:alpha val="34999"/>
              </a:srgbClr>
            </a:outerShdw>
          </a:effectLst>
        </p:spPr>
        <p:txBody>
          <a:bodyPr lIns="0" tIns="0" rIns="0" bIns="0"/>
          <a:lstStyle/>
          <a:p>
            <a:pPr>
              <a:defRPr/>
            </a:pPr>
            <a:endParaRPr lang="en-US"/>
          </a:p>
        </p:txBody>
      </p:sp>
      <p:sp>
        <p:nvSpPr>
          <p:cNvPr id="140311" name="Line 23"/>
          <p:cNvSpPr>
            <a:spLocks noChangeShapeType="1"/>
          </p:cNvSpPr>
          <p:nvPr/>
        </p:nvSpPr>
        <p:spPr bwMode="auto">
          <a:xfrm>
            <a:off x="8966200" y="2674938"/>
            <a:ext cx="7938" cy="603250"/>
          </a:xfrm>
          <a:prstGeom prst="line">
            <a:avLst/>
          </a:prstGeom>
          <a:noFill/>
          <a:ln w="38100" cap="flat">
            <a:solidFill>
              <a:srgbClr val="532903"/>
            </a:solidFill>
            <a:prstDash val="solid"/>
            <a:round/>
            <a:headEnd type="none" w="med" len="med"/>
            <a:tailEnd type="arrow" w="sm" len="sm"/>
          </a:ln>
          <a:effectLst>
            <a:outerShdw dist="23000" dir="5400000" algn="ctr" rotWithShape="0">
              <a:srgbClr val="000000">
                <a:alpha val="34999"/>
              </a:srgbClr>
            </a:outerShdw>
          </a:effectLst>
        </p:spPr>
        <p:txBody>
          <a:bodyPr lIns="0" tIns="0" rIns="0" bIns="0"/>
          <a:lstStyle/>
          <a:p>
            <a:pPr>
              <a:defRPr/>
            </a:pPr>
            <a:endParaRPr lang="en-US"/>
          </a:p>
        </p:txBody>
      </p:sp>
      <p:sp>
        <p:nvSpPr>
          <p:cNvPr id="25"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auto">
          <a:xfrm>
            <a:off x="2184400" y="65913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pic>
        <p:nvPicPr>
          <p:cNvPr id="16386" name="Picture 1"/>
          <p:cNvPicPr>
            <a:picLocks noChangeAspect="1" noChangeArrowheads="1"/>
          </p:cNvPicPr>
          <p:nvPr/>
        </p:nvPicPr>
        <p:blipFill>
          <a:blip r:embed="rId3" cstate="print"/>
          <a:srcRect/>
          <a:stretch>
            <a:fillRect/>
          </a:stretch>
        </p:blipFill>
        <p:spPr bwMode="auto">
          <a:xfrm>
            <a:off x="165100" y="7627938"/>
            <a:ext cx="4740275" cy="1346200"/>
          </a:xfrm>
          <a:prstGeom prst="rect">
            <a:avLst/>
          </a:prstGeom>
          <a:noFill/>
          <a:ln w="12700" cap="rnd">
            <a:noFill/>
            <a:round/>
            <a:headEnd/>
            <a:tailEnd/>
          </a:ln>
        </p:spPr>
      </p:pic>
      <p:sp>
        <p:nvSpPr>
          <p:cNvPr id="22531" name="Rectangle 3"/>
          <p:cNvSpPr>
            <a:spLocks/>
          </p:cNvSpPr>
          <p:nvPr/>
        </p:nvSpPr>
        <p:spPr bwMode="auto">
          <a:xfrm>
            <a:off x="1060450" y="3249613"/>
            <a:ext cx="14135100" cy="19050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Separable </a:t>
            </a:r>
            <a:r>
              <a:rPr lang="en-US" sz="6400" dirty="0" err="1">
                <a:solidFill>
                  <a:srgbClr val="532903"/>
                </a:solidFill>
                <a:effectLst>
                  <a:outerShdw blurRad="38100" dist="38100" dir="2700000" algn="tl">
                    <a:srgbClr val="C0C0C0"/>
                  </a:outerShdw>
                </a:effectLst>
                <a:latin typeface="Arial Bold" charset="0"/>
                <a:cs typeface="Arial Bold" charset="0"/>
                <a:sym typeface="Arial Bold" charset="0"/>
              </a:rPr>
              <a:t>Bokeh</a:t>
            </a: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 </a:t>
            </a:r>
            <a:b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br>
            <a:r>
              <a:rPr lang="en-US" sz="6400" dirty="0">
                <a:solidFill>
                  <a:srgbClr val="532903"/>
                </a:solidFill>
                <a:effectLst>
                  <a:outerShdw blurRad="38100" dist="38100" dir="2700000" algn="tl">
                    <a:srgbClr val="C0C0C0"/>
                  </a:outerShdw>
                </a:effectLst>
                <a:latin typeface="Arial Bold" charset="0"/>
                <a:cs typeface="Arial Bold" charset="0"/>
                <a:sym typeface="Arial Bold" charset="0"/>
              </a:rPr>
              <a:t>Depth-of-Field</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1" name="Group 4"/>
          <p:cNvGrpSpPr>
            <a:grpSpLocks/>
          </p:cNvGrpSpPr>
          <p:nvPr/>
        </p:nvGrpSpPr>
        <p:grpSpPr bwMode="auto">
          <a:xfrm>
            <a:off x="0" y="0"/>
            <a:ext cx="16256000" cy="1435100"/>
            <a:chOff x="0" y="0"/>
            <a:chExt cx="10240" cy="904"/>
          </a:xfrm>
        </p:grpSpPr>
        <p:pic>
          <p:nvPicPr>
            <p:cNvPr id="89095"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89096"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2341"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Don’t Upset The GPU (1/)</a:t>
            </a:r>
          </a:p>
        </p:txBody>
      </p:sp>
      <p:sp>
        <p:nvSpPr>
          <p:cNvPr id="142342"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dirty="0" smtClean="0">
                <a:effectLst/>
              </a:rPr>
              <a:t>Constant Waterfall sucks!</a:t>
            </a:r>
            <a:endParaRPr lang="en-US" sz="4600" dirty="0" smtClean="0"/>
          </a:p>
          <a:p>
            <a:pPr lvl="1" eaLnBrk="1" hangingPunct="1">
              <a:spcBef>
                <a:spcPts val="400"/>
              </a:spcBef>
              <a:buFont typeface="Wingdings" charset="2"/>
              <a:buChar char="§"/>
              <a:defRPr/>
            </a:pPr>
            <a:r>
              <a:rPr lang="en-US" sz="4000" dirty="0" smtClean="0">
                <a:effectLst/>
              </a:rPr>
              <a:t>This WILL kill performance</a:t>
            </a:r>
            <a:endParaRPr lang="en-US" sz="4000" dirty="0" smtClean="0"/>
          </a:p>
          <a:p>
            <a:pPr lvl="1" eaLnBrk="1" hangingPunct="1">
              <a:spcBef>
                <a:spcPts val="400"/>
              </a:spcBef>
              <a:buFont typeface="Wingdings" charset="2"/>
              <a:buChar char="§"/>
              <a:defRPr/>
            </a:pPr>
            <a:r>
              <a:rPr lang="en-US" sz="4000" dirty="0" smtClean="0">
                <a:effectLst/>
              </a:rPr>
              <a:t>To prevent, use the </a:t>
            </a:r>
            <a:r>
              <a:rPr lang="en-US" sz="4000" dirty="0" err="1" smtClean="0">
                <a:effectLst/>
              </a:rPr>
              <a:t>aL</a:t>
            </a:r>
            <a:r>
              <a:rPr lang="en-US" sz="4000" dirty="0" smtClean="0">
                <a:effectLst/>
              </a:rPr>
              <a:t> register when iterating over lights [Pritchard10]</a:t>
            </a:r>
            <a:endParaRPr lang="en-US" sz="4000" dirty="0" smtClean="0"/>
          </a:p>
          <a:p>
            <a:pPr lvl="1" eaLnBrk="1" hangingPunct="1">
              <a:spcBef>
                <a:spcPts val="400"/>
              </a:spcBef>
              <a:buFont typeface="Wingdings" charset="2"/>
              <a:buChar char="§"/>
              <a:defRPr/>
            </a:pPr>
            <a:r>
              <a:rPr lang="en-US" sz="4000" dirty="0" smtClean="0">
                <a:effectLst/>
              </a:rPr>
              <a:t>If set properly, ALU / lighting will run at 100% efficiency</a:t>
            </a:r>
            <a:endParaRPr lang="en-US" sz="4000" dirty="0" smtClean="0"/>
          </a:p>
          <a:p>
            <a:pPr marL="247650" indent="-247650" eaLnBrk="1" hangingPunct="1">
              <a:spcBef>
                <a:spcPts val="400"/>
              </a:spcBef>
              <a:buFont typeface="Wingdings" charset="2"/>
              <a:buChar char="§"/>
              <a:defRPr/>
            </a:pPr>
            <a:r>
              <a:rPr lang="en-US" sz="4600" dirty="0" smtClean="0">
                <a:effectLst/>
              </a:rPr>
              <a:t>In C++ Code</a:t>
            </a:r>
            <a:endParaRPr lang="en-US" sz="4600" dirty="0" smtClean="0"/>
          </a:p>
          <a:p>
            <a:pPr lvl="1" eaLnBrk="1" hangingPunct="1">
              <a:buFont typeface="Arial" charset="0"/>
              <a:buNone/>
              <a:defRPr/>
            </a:pPr>
            <a:r>
              <a:rPr lang="en-US" sz="3400" dirty="0" smtClean="0">
                <a:effectLst/>
                <a:latin typeface="Courier"/>
                <a:ea typeface="Courier" charset="0"/>
                <a:cs typeface="Courier" charset="0"/>
                <a:sym typeface="Courier" charset="0"/>
              </a:rPr>
              <a:t>	</a:t>
            </a:r>
            <a:r>
              <a:rPr lang="en-US" sz="3400" dirty="0" err="1" smtClean="0">
                <a:effectLst/>
                <a:latin typeface="Courier"/>
                <a:ea typeface="Courier" charset="0"/>
                <a:cs typeface="Courier" charset="0"/>
                <a:sym typeface="Courier" charset="0"/>
              </a:rPr>
              <a:t>int</a:t>
            </a:r>
            <a:r>
              <a:rPr lang="en-US" sz="3400" dirty="0" smtClean="0">
                <a:effectLst/>
                <a:latin typeface="Courier"/>
                <a:ea typeface="Courier" charset="0"/>
                <a:cs typeface="Courier" charset="0"/>
                <a:sym typeface="Courier" charset="0"/>
              </a:rPr>
              <a:t> </a:t>
            </a:r>
            <a:r>
              <a:rPr lang="en-US" sz="3400" dirty="0" err="1" smtClean="0">
                <a:effectLst/>
                <a:latin typeface="Courier"/>
                <a:ea typeface="Courier" charset="0"/>
                <a:cs typeface="Courier" charset="0"/>
                <a:sym typeface="Courier" charset="0"/>
              </a:rPr>
              <a:t>lightCounter</a:t>
            </a:r>
            <a:r>
              <a:rPr lang="en-US" sz="3400" dirty="0" smtClean="0">
                <a:effectLst/>
                <a:latin typeface="Courier"/>
                <a:ea typeface="Courier" charset="0"/>
                <a:cs typeface="Courier" charset="0"/>
                <a:sym typeface="Courier" charset="0"/>
              </a:rPr>
              <a:t>[4] = { count, start, step, 0 };</a:t>
            </a:r>
            <a:r>
              <a:rPr lang="en-US" sz="3400" dirty="0" smtClean="0">
                <a:effectLst/>
                <a:latin typeface="Courier"/>
                <a:sym typeface="Courier" charset="0"/>
              </a:rPr>
              <a:t/>
            </a:r>
            <a:br>
              <a:rPr lang="en-US" sz="3400" dirty="0" smtClean="0">
                <a:effectLst/>
                <a:latin typeface="Courier"/>
                <a:sym typeface="Courier" charset="0"/>
              </a:rPr>
            </a:br>
            <a:r>
              <a:rPr lang="en-US" sz="3400" dirty="0" err="1" smtClean="0">
                <a:effectLst/>
                <a:latin typeface="Courier"/>
                <a:ea typeface="Courier" charset="0"/>
                <a:cs typeface="Courier" charset="0"/>
                <a:sym typeface="Courier" charset="0"/>
              </a:rPr>
              <a:t>pDevice</a:t>
            </a:r>
            <a:r>
              <a:rPr lang="en-US" sz="3400" dirty="0" smtClean="0">
                <a:effectLst/>
                <a:latin typeface="Courier"/>
                <a:ea typeface="Courier" charset="0"/>
                <a:cs typeface="Courier" charset="0"/>
                <a:sym typeface="Courier" charset="0"/>
              </a:rPr>
              <a:t>-&gt;</a:t>
            </a:r>
            <a:r>
              <a:rPr lang="en-US" sz="3400" dirty="0" err="1" smtClean="0">
                <a:effectLst/>
                <a:latin typeface="Courier"/>
                <a:ea typeface="Courier" charset="0"/>
                <a:cs typeface="Courier" charset="0"/>
                <a:sym typeface="Courier" charset="0"/>
              </a:rPr>
              <a:t>SetPixelShaderConstantI</a:t>
            </a:r>
            <a:r>
              <a:rPr lang="en-US" sz="3400" dirty="0" smtClean="0">
                <a:effectLst/>
                <a:latin typeface="Courier"/>
                <a:ea typeface="Courier" charset="0"/>
                <a:cs typeface="Courier" charset="0"/>
                <a:sym typeface="Courier" charset="0"/>
              </a:rPr>
              <a:t>(0, </a:t>
            </a:r>
            <a:r>
              <a:rPr lang="en-US" sz="3400" dirty="0" err="1" smtClean="0">
                <a:effectLst/>
                <a:latin typeface="Courier"/>
                <a:ea typeface="Courier" charset="0"/>
                <a:cs typeface="Courier" charset="0"/>
                <a:sym typeface="Courier" charset="0"/>
              </a:rPr>
              <a:t>lightCounter</a:t>
            </a:r>
            <a:r>
              <a:rPr lang="en-US" sz="3400" dirty="0" smtClean="0">
                <a:effectLst/>
                <a:latin typeface="Courier"/>
                <a:ea typeface="Courier" charset="0"/>
                <a:cs typeface="Courier" charset="0"/>
                <a:sym typeface="Courier" charset="0"/>
              </a:rPr>
              <a:t>, 1);</a:t>
            </a:r>
            <a:endParaRPr lang="en-US" sz="3400" dirty="0" smtClean="0">
              <a:effectLst/>
              <a:latin typeface="Courier"/>
              <a:sym typeface="Courier" charset="0"/>
            </a:endParaRPr>
          </a:p>
        </p:txBody>
      </p:sp>
      <p:pic>
        <p:nvPicPr>
          <p:cNvPr id="89094"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p:cNvSpPr>
          <p:nvPr/>
        </p:nvSpPr>
        <p:spPr bwMode="auto">
          <a:xfrm>
            <a:off x="2540000" y="8470900"/>
            <a:ext cx="11887200" cy="419100"/>
          </a:xfrm>
          <a:prstGeom prst="rect">
            <a:avLst/>
          </a:prstGeom>
          <a:noFill/>
          <a:ln w="12700" cap="rnd">
            <a:noFill/>
            <a:round/>
            <a:headEnd/>
            <a:tailEnd/>
          </a:ln>
        </p:spPr>
        <p:txBody>
          <a:bodyPr lIns="38100" tIns="38100" rIns="38100" bIns="38100"/>
          <a:lstStyle/>
          <a:p>
            <a:r>
              <a:rPr lang="en-US" sz="2400">
                <a:solidFill>
                  <a:schemeClr val="tx1"/>
                </a:solidFill>
                <a:latin typeface="Arial" charset="0"/>
                <a:cs typeface="Arial" charset="0"/>
                <a:sym typeface="Arial" charset="0"/>
              </a:rPr>
              <a:t>Advances in Real-Time Rendering in Games</a:t>
            </a:r>
          </a:p>
        </p:txBody>
      </p:sp>
      <p:grpSp>
        <p:nvGrpSpPr>
          <p:cNvPr id="90115" name="Group 4"/>
          <p:cNvGrpSpPr>
            <a:grpSpLocks/>
          </p:cNvGrpSpPr>
          <p:nvPr/>
        </p:nvGrpSpPr>
        <p:grpSpPr bwMode="auto">
          <a:xfrm>
            <a:off x="0" y="0"/>
            <a:ext cx="16256000" cy="1435100"/>
            <a:chOff x="0" y="0"/>
            <a:chExt cx="10240" cy="904"/>
          </a:xfrm>
        </p:grpSpPr>
        <p:pic>
          <p:nvPicPr>
            <p:cNvPr id="90122"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0123"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438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Don’t Upset The GPU (2/)</a:t>
            </a:r>
          </a:p>
        </p:txBody>
      </p:sp>
      <p:sp>
        <p:nvSpPr>
          <p:cNvPr id="144390" name="Rectangle 6"/>
          <p:cNvSpPr>
            <a:spLocks noGrp="1" noChangeArrowheads="1"/>
          </p:cNvSpPr>
          <p:nvPr>
            <p:ph type="body" idx="1"/>
          </p:nvPr>
        </p:nvSpPr>
        <p:spPr>
          <a:xfrm>
            <a:off x="622300" y="1524000"/>
            <a:ext cx="14960600" cy="7620000"/>
          </a:xfrm>
        </p:spPr>
        <p:txBody>
          <a:bodyPr/>
          <a:lstStyle/>
          <a:p>
            <a:pPr marL="0" indent="0" eaLnBrk="1" hangingPunct="1">
              <a:spcBef>
                <a:spcPct val="0"/>
              </a:spcBef>
              <a:buFont typeface="Arial" charset="0"/>
              <a:buNone/>
              <a:defRPr/>
            </a:pPr>
            <a:r>
              <a:rPr lang="en-US" sz="3800" dirty="0" err="1" smtClean="0">
                <a:effectLst/>
              </a:rPr>
              <a:t>int</a:t>
            </a:r>
            <a:r>
              <a:rPr lang="en-US" sz="3800" dirty="0" smtClean="0">
                <a:effectLst/>
              </a:rPr>
              <a:t> </a:t>
            </a:r>
            <a:r>
              <a:rPr lang="en-US" sz="3800" dirty="0" err="1" smtClean="0">
                <a:solidFill>
                  <a:srgbClr val="00B050"/>
                </a:solidFill>
                <a:effectLst/>
                <a:latin typeface="Arial Bold" charset="0"/>
                <a:cs typeface="Arial Bold" charset="0"/>
                <a:sym typeface="Arial Bold" charset="0"/>
              </a:rPr>
              <a:t>tileLightCount</a:t>
            </a:r>
            <a:r>
              <a:rPr lang="en-US" sz="3800" dirty="0" smtClean="0">
                <a:solidFill>
                  <a:srgbClr val="00B050"/>
                </a:solidFill>
                <a:effectLst/>
              </a:rPr>
              <a:t> </a:t>
            </a:r>
            <a:r>
              <a:rPr lang="en-US" sz="3800" dirty="0" smtClean="0">
                <a:effectLst/>
              </a:rPr>
              <a:t>: </a:t>
            </a:r>
            <a:r>
              <a:rPr lang="en-US" sz="3800" dirty="0" smtClean="0">
                <a:solidFill>
                  <a:srgbClr val="FF0000"/>
                </a:solidFill>
                <a:effectLst/>
                <a:latin typeface="Arial Bold" charset="0"/>
                <a:cs typeface="Arial Bold" charset="0"/>
                <a:sym typeface="Arial Bold" charset="0"/>
              </a:rPr>
              <a:t>register(i0)</a:t>
            </a:r>
            <a:r>
              <a:rPr lang="en-US" sz="3800" dirty="0" smtClean="0">
                <a:effectLst/>
              </a:rPr>
              <a:t>; </a:t>
            </a:r>
            <a:endParaRPr lang="en-US" sz="3800" dirty="0" smtClean="0"/>
          </a:p>
          <a:p>
            <a:pPr marL="0" indent="0" eaLnBrk="1" hangingPunct="1">
              <a:spcBef>
                <a:spcPct val="0"/>
              </a:spcBef>
              <a:buFont typeface="Arial" charset="0"/>
              <a:buNone/>
              <a:defRPr/>
            </a:pPr>
            <a:r>
              <a:rPr lang="en-US" sz="3800" dirty="0" smtClean="0">
                <a:effectLst/>
              </a:rPr>
              <a:t>float4 </a:t>
            </a:r>
            <a:r>
              <a:rPr lang="en-US" sz="3800" dirty="0" err="1" smtClean="0">
                <a:effectLst/>
              </a:rPr>
              <a:t>lightParams</a:t>
            </a:r>
            <a:r>
              <a:rPr lang="en-US" sz="3800" dirty="0" smtClean="0">
                <a:effectLst/>
              </a:rPr>
              <a:t>[NUM_LIGHT_PARAMS] : register(c0);</a:t>
            </a:r>
            <a:endParaRPr lang="en-US" sz="3800" dirty="0" smtClean="0"/>
          </a:p>
          <a:p>
            <a:pPr marL="0" indent="0" eaLnBrk="1" hangingPunct="1">
              <a:spcBef>
                <a:spcPct val="0"/>
              </a:spcBef>
              <a:buFont typeface="Arial" charset="0"/>
              <a:buNone/>
              <a:defRPr/>
            </a:pPr>
            <a:r>
              <a:rPr lang="en-US" sz="3800" dirty="0" smtClean="0">
                <a:effectLst/>
              </a:rPr>
              <a:t/>
            </a:r>
            <a:br>
              <a:rPr lang="en-US" sz="3800" dirty="0" smtClean="0">
                <a:effectLst/>
              </a:rPr>
            </a:br>
            <a:r>
              <a:rPr lang="en-US" sz="3800" dirty="0" smtClean="0">
                <a:effectLst/>
              </a:rPr>
              <a:t>[loop] </a:t>
            </a:r>
            <a:br>
              <a:rPr lang="en-US" sz="3800" dirty="0" smtClean="0">
                <a:effectLst/>
              </a:rPr>
            </a:br>
            <a:r>
              <a:rPr lang="en-US" sz="3800" dirty="0" smtClean="0">
                <a:effectLst/>
              </a:rPr>
              <a:t>for (</a:t>
            </a:r>
            <a:r>
              <a:rPr lang="en-US" sz="3800" dirty="0" err="1" smtClean="0">
                <a:effectLst/>
              </a:rPr>
              <a:t>int</a:t>
            </a:r>
            <a:r>
              <a:rPr lang="en-US" sz="3800" dirty="0" smtClean="0">
                <a:effectLst/>
              </a:rPr>
              <a:t> </a:t>
            </a:r>
            <a:r>
              <a:rPr lang="en-US" sz="3800" dirty="0" err="1" smtClean="0">
                <a:solidFill>
                  <a:srgbClr val="D90B00"/>
                </a:solidFill>
                <a:effectLst/>
                <a:latin typeface="Arial Bold" charset="0"/>
                <a:cs typeface="Arial Bold" charset="0"/>
                <a:sym typeface="Arial Bold" charset="0"/>
              </a:rPr>
              <a:t>iLight</a:t>
            </a:r>
            <a:r>
              <a:rPr lang="en-US" sz="3800" dirty="0" smtClean="0">
                <a:effectLst/>
              </a:rPr>
              <a:t> = 0; </a:t>
            </a:r>
            <a:r>
              <a:rPr lang="en-US" sz="3800" dirty="0" err="1" smtClean="0">
                <a:solidFill>
                  <a:srgbClr val="FF0000"/>
                </a:solidFill>
                <a:effectLst/>
                <a:latin typeface="Arial Bold" charset="0"/>
                <a:cs typeface="Arial Bold" charset="0"/>
                <a:sym typeface="Arial Bold" charset="0"/>
              </a:rPr>
              <a:t>iLight</a:t>
            </a:r>
            <a:r>
              <a:rPr lang="en-US" sz="3800" dirty="0" smtClean="0">
                <a:solidFill>
                  <a:srgbClr val="FF0000"/>
                </a:solidFill>
                <a:effectLst/>
              </a:rPr>
              <a:t> </a:t>
            </a:r>
            <a:r>
              <a:rPr lang="en-US" sz="3800" dirty="0" smtClean="0">
                <a:effectLst/>
              </a:rPr>
              <a:t>&lt; </a:t>
            </a:r>
            <a:r>
              <a:rPr lang="en-US" sz="3800" dirty="0" err="1" smtClean="0">
                <a:solidFill>
                  <a:srgbClr val="00B050"/>
                </a:solidFill>
                <a:effectLst/>
                <a:latin typeface="Arial Bold" charset="0"/>
                <a:cs typeface="Arial Bold" charset="0"/>
                <a:sym typeface="Arial Bold" charset="0"/>
              </a:rPr>
              <a:t>tileLightCount</a:t>
            </a:r>
            <a:r>
              <a:rPr lang="en-US" sz="3800" dirty="0" smtClean="0">
                <a:effectLst/>
              </a:rPr>
              <a:t>; </a:t>
            </a:r>
            <a:r>
              <a:rPr lang="en-US" sz="3800" dirty="0" err="1" smtClean="0">
                <a:solidFill>
                  <a:srgbClr val="D90B00"/>
                </a:solidFill>
                <a:effectLst/>
                <a:latin typeface="Arial Bold" charset="0"/>
                <a:cs typeface="Arial Bold" charset="0"/>
                <a:sym typeface="Arial Bold" charset="0"/>
              </a:rPr>
              <a:t>iLight</a:t>
            </a:r>
            <a:r>
              <a:rPr lang="en-US" sz="3800" dirty="0" smtClean="0">
                <a:solidFill>
                  <a:srgbClr val="D90B00"/>
                </a:solidFill>
                <a:effectLst/>
                <a:latin typeface="Arial Bold" charset="0"/>
                <a:cs typeface="Arial Bold" charset="0"/>
                <a:sym typeface="Arial Bold" charset="0"/>
              </a:rPr>
              <a:t>++</a:t>
            </a:r>
            <a:r>
              <a:rPr lang="en-US" sz="3800" dirty="0" smtClean="0">
                <a:effectLst/>
              </a:rPr>
              <a:t>) </a:t>
            </a:r>
            <a:endParaRPr lang="en-US" sz="3800" dirty="0" smtClean="0"/>
          </a:p>
          <a:p>
            <a:pPr marL="0" indent="0" eaLnBrk="1" hangingPunct="1">
              <a:spcBef>
                <a:spcPct val="0"/>
              </a:spcBef>
              <a:buFont typeface="Arial" charset="0"/>
              <a:buNone/>
              <a:defRPr/>
            </a:pPr>
            <a:r>
              <a:rPr lang="en-US" sz="3800" dirty="0" smtClean="0">
                <a:effectLst/>
              </a:rPr>
              <a:t>{</a:t>
            </a:r>
            <a:endParaRPr lang="en-US" sz="3800" dirty="0" smtClean="0"/>
          </a:p>
          <a:p>
            <a:pPr marL="0" indent="0" eaLnBrk="1" hangingPunct="1">
              <a:buFont typeface="Arial" charset="0"/>
              <a:buNone/>
              <a:defRPr/>
            </a:pPr>
            <a:r>
              <a:rPr lang="en-US" sz="3800" dirty="0" smtClean="0">
                <a:effectLst/>
              </a:rPr>
              <a:t>        float4 params1  = </a:t>
            </a:r>
            <a:r>
              <a:rPr lang="en-US" sz="3800" dirty="0" err="1" smtClean="0">
                <a:effectLst/>
              </a:rPr>
              <a:t>lightParams</a:t>
            </a:r>
            <a:r>
              <a:rPr lang="en-US" sz="3800" dirty="0" smtClean="0">
                <a:effectLst/>
              </a:rPr>
              <a:t>[</a:t>
            </a:r>
            <a:r>
              <a:rPr lang="en-US" sz="3800" dirty="0" err="1" smtClean="0">
                <a:solidFill>
                  <a:srgbClr val="FF0000"/>
                </a:solidFill>
                <a:effectLst/>
                <a:latin typeface="Arial Bold" charset="0"/>
                <a:cs typeface="Arial Bold" charset="0"/>
                <a:sym typeface="Arial Bold" charset="0"/>
              </a:rPr>
              <a:t>iLight</a:t>
            </a:r>
            <a:r>
              <a:rPr lang="en-US" sz="3800" dirty="0" smtClean="0">
                <a:solidFill>
                  <a:srgbClr val="FF0000"/>
                </a:solidFill>
                <a:effectLst/>
                <a:latin typeface="Arial Bold" charset="0"/>
                <a:cs typeface="Arial Bold" charset="0"/>
                <a:sym typeface="Arial Bold" charset="0"/>
              </a:rPr>
              <a:t> + 0</a:t>
            </a:r>
            <a:r>
              <a:rPr lang="en-US" sz="3800" dirty="0" smtClean="0">
                <a:effectLst/>
              </a:rPr>
              <a:t>];     // </a:t>
            </a:r>
            <a:r>
              <a:rPr lang="en-US" sz="3800" dirty="0" err="1" smtClean="0">
                <a:effectLst/>
              </a:rPr>
              <a:t>mov</a:t>
            </a:r>
            <a:r>
              <a:rPr lang="en-US" sz="3800" dirty="0" smtClean="0">
                <a:effectLst/>
              </a:rPr>
              <a:t> r0 c0[</a:t>
            </a:r>
            <a:r>
              <a:rPr lang="en-US" sz="3800" dirty="0" smtClean="0">
                <a:solidFill>
                  <a:srgbClr val="FF0000"/>
                </a:solidFill>
                <a:effectLst/>
              </a:rPr>
              <a:t>0+aL</a:t>
            </a:r>
            <a:r>
              <a:rPr lang="en-US" sz="3800" dirty="0" smtClean="0">
                <a:effectLst/>
              </a:rPr>
              <a:t>]</a:t>
            </a:r>
            <a:br>
              <a:rPr lang="en-US" sz="3800" dirty="0" smtClean="0">
                <a:effectLst/>
              </a:rPr>
            </a:br>
            <a:r>
              <a:rPr lang="en-US" sz="3800" dirty="0" smtClean="0">
                <a:effectLst/>
              </a:rPr>
              <a:t>        float4 params2  = </a:t>
            </a:r>
            <a:r>
              <a:rPr lang="en-US" sz="3800" dirty="0" err="1" smtClean="0">
                <a:effectLst/>
              </a:rPr>
              <a:t>lightParams</a:t>
            </a:r>
            <a:r>
              <a:rPr lang="en-US" sz="3800" dirty="0" smtClean="0">
                <a:effectLst/>
              </a:rPr>
              <a:t>[</a:t>
            </a:r>
            <a:r>
              <a:rPr lang="en-US" sz="3800" dirty="0" err="1" smtClean="0">
                <a:solidFill>
                  <a:srgbClr val="FF0000"/>
                </a:solidFill>
                <a:effectLst/>
                <a:latin typeface="Arial Bold" charset="0"/>
                <a:cs typeface="Arial Bold" charset="0"/>
                <a:sym typeface="Arial Bold" charset="0"/>
              </a:rPr>
              <a:t>iLight</a:t>
            </a:r>
            <a:r>
              <a:rPr lang="en-US" sz="3800" dirty="0" smtClean="0">
                <a:solidFill>
                  <a:srgbClr val="FF0000"/>
                </a:solidFill>
                <a:effectLst/>
                <a:latin typeface="Arial Bold" charset="0"/>
                <a:cs typeface="Arial Bold" charset="0"/>
                <a:sym typeface="Arial Bold" charset="0"/>
              </a:rPr>
              <a:t> + 1</a:t>
            </a:r>
            <a:r>
              <a:rPr lang="en-US" sz="3800" dirty="0" smtClean="0">
                <a:effectLst/>
              </a:rPr>
              <a:t>];     // </a:t>
            </a:r>
            <a:r>
              <a:rPr lang="en-US" sz="3800" dirty="0" err="1" smtClean="0">
                <a:effectLst/>
              </a:rPr>
              <a:t>mov</a:t>
            </a:r>
            <a:r>
              <a:rPr lang="en-US" sz="3800" dirty="0" smtClean="0">
                <a:effectLst/>
              </a:rPr>
              <a:t> r1 c0[</a:t>
            </a:r>
            <a:r>
              <a:rPr lang="en-US" sz="3800" dirty="0" smtClean="0">
                <a:solidFill>
                  <a:srgbClr val="FF0000"/>
                </a:solidFill>
                <a:effectLst/>
              </a:rPr>
              <a:t>1+aL</a:t>
            </a:r>
            <a:r>
              <a:rPr lang="en-US" sz="3800" dirty="0" smtClean="0">
                <a:effectLst/>
              </a:rPr>
              <a:t>]</a:t>
            </a:r>
            <a:br>
              <a:rPr lang="en-US" sz="3800" dirty="0" smtClean="0">
                <a:effectLst/>
              </a:rPr>
            </a:br>
            <a:r>
              <a:rPr lang="en-US" sz="3800" dirty="0" smtClean="0">
                <a:effectLst/>
              </a:rPr>
              <a:t>        float4 params3  = </a:t>
            </a:r>
            <a:r>
              <a:rPr lang="en-US" sz="3800" dirty="0" err="1" smtClean="0">
                <a:effectLst/>
              </a:rPr>
              <a:t>lightParams</a:t>
            </a:r>
            <a:r>
              <a:rPr lang="en-US" sz="3800" dirty="0" smtClean="0">
                <a:effectLst/>
              </a:rPr>
              <a:t>[</a:t>
            </a:r>
            <a:r>
              <a:rPr lang="en-US" sz="3800" dirty="0" err="1" smtClean="0">
                <a:solidFill>
                  <a:srgbClr val="FF0000"/>
                </a:solidFill>
                <a:effectLst/>
                <a:latin typeface="Arial Bold" charset="0"/>
                <a:cs typeface="Arial Bold" charset="0"/>
                <a:sym typeface="Arial Bold" charset="0"/>
              </a:rPr>
              <a:t>iLight</a:t>
            </a:r>
            <a:r>
              <a:rPr lang="en-US" sz="3800" dirty="0" smtClean="0">
                <a:solidFill>
                  <a:srgbClr val="FF0000"/>
                </a:solidFill>
                <a:effectLst/>
                <a:latin typeface="Arial Bold" charset="0"/>
                <a:cs typeface="Arial Bold" charset="0"/>
                <a:sym typeface="Arial Bold" charset="0"/>
              </a:rPr>
              <a:t> + 2</a:t>
            </a:r>
            <a:r>
              <a:rPr lang="en-US" sz="3800" dirty="0" smtClean="0">
                <a:effectLst/>
              </a:rPr>
              <a:t>];     // </a:t>
            </a:r>
            <a:r>
              <a:rPr lang="en-US" sz="3800" dirty="0" err="1" smtClean="0">
                <a:effectLst/>
              </a:rPr>
              <a:t>mov</a:t>
            </a:r>
            <a:r>
              <a:rPr lang="en-US" sz="3800" dirty="0" smtClean="0">
                <a:effectLst/>
              </a:rPr>
              <a:t> r2 c0[</a:t>
            </a:r>
            <a:r>
              <a:rPr lang="en-US" sz="3800" dirty="0" smtClean="0">
                <a:solidFill>
                  <a:srgbClr val="FF0000"/>
                </a:solidFill>
                <a:effectLst/>
              </a:rPr>
              <a:t>2+aL</a:t>
            </a:r>
            <a:r>
              <a:rPr lang="en-US" sz="3800" dirty="0" smtClean="0">
                <a:effectLst/>
              </a:rPr>
              <a:t>]</a:t>
            </a:r>
            <a:br>
              <a:rPr lang="en-US" sz="3800" dirty="0" smtClean="0">
                <a:effectLst/>
              </a:rPr>
            </a:br>
            <a:r>
              <a:rPr lang="en-US" sz="3800" dirty="0" smtClean="0">
                <a:effectLst/>
              </a:rPr>
              <a:t>        …</a:t>
            </a:r>
            <a:br>
              <a:rPr lang="en-US" sz="3800" dirty="0" smtClean="0">
                <a:effectLst/>
              </a:rPr>
            </a:br>
            <a:r>
              <a:rPr lang="en-US" sz="3800" dirty="0" smtClean="0">
                <a:effectLst/>
              </a:rPr>
              <a:t>}</a:t>
            </a:r>
          </a:p>
        </p:txBody>
      </p:sp>
      <p:pic>
        <p:nvPicPr>
          <p:cNvPr id="9011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44392" name="AutoShape 8"/>
          <p:cNvSpPr>
            <a:spLocks/>
          </p:cNvSpPr>
          <p:nvPr/>
        </p:nvSpPr>
        <p:spPr bwMode="auto">
          <a:xfrm>
            <a:off x="11480800" y="2882900"/>
            <a:ext cx="1600200" cy="927100"/>
          </a:xfrm>
          <a:prstGeom prst="wedgeEllipseCallout">
            <a:avLst>
              <a:gd name="adj1" fmla="val -65875"/>
              <a:gd name="adj2" fmla="val 86986"/>
            </a:avLst>
          </a:prstGeom>
          <a:noFill/>
          <a:ln w="25400" cap="flat">
            <a:solidFill>
              <a:srgbClr val="000000"/>
            </a:solidFill>
            <a:prstDash val="solid"/>
            <a:miter lim="800000"/>
            <a:headEnd type="none" w="med" len="med"/>
            <a:tailEnd type="none" w="med" len="med"/>
          </a:ln>
        </p:spPr>
        <p:txBody>
          <a:bodyPr lIns="0" tIns="0" rIns="0" bIns="0"/>
          <a:lstStyle/>
          <a:p>
            <a:pPr>
              <a:defRPr/>
            </a:pPr>
            <a:r>
              <a:rPr lang="en-US" sz="3600">
                <a:solidFill>
                  <a:srgbClr val="1A1A1A"/>
                </a:solidFill>
                <a:effectLst>
                  <a:outerShdw blurRad="38100" dist="38100" dir="2700000" algn="tl">
                    <a:srgbClr val="C0C0C0"/>
                  </a:outerShdw>
                </a:effectLst>
                <a:latin typeface="Arial" charset="0"/>
                <a:cs typeface="Arial" charset="0"/>
                <a:sym typeface="Arial" charset="0"/>
              </a:rPr>
              <a:t>step</a:t>
            </a:r>
          </a:p>
        </p:txBody>
      </p:sp>
      <p:sp>
        <p:nvSpPr>
          <p:cNvPr id="144393" name="AutoShape 9"/>
          <p:cNvSpPr>
            <a:spLocks/>
          </p:cNvSpPr>
          <p:nvPr/>
        </p:nvSpPr>
        <p:spPr bwMode="auto">
          <a:xfrm>
            <a:off x="3238500" y="2882900"/>
            <a:ext cx="1600200" cy="927100"/>
          </a:xfrm>
          <a:prstGeom prst="wedgeEllipseCallout">
            <a:avLst>
              <a:gd name="adj1" fmla="val -65875"/>
              <a:gd name="adj2" fmla="val 86986"/>
            </a:avLst>
          </a:prstGeom>
          <a:noFill/>
          <a:ln w="25400" cap="flat">
            <a:solidFill>
              <a:srgbClr val="000000"/>
            </a:solidFill>
            <a:prstDash val="solid"/>
            <a:miter lim="800000"/>
            <a:headEnd type="none" w="med" len="med"/>
            <a:tailEnd type="none" w="med" len="med"/>
          </a:ln>
        </p:spPr>
        <p:txBody>
          <a:bodyPr lIns="0" tIns="0" rIns="0" bIns="0"/>
          <a:lstStyle/>
          <a:p>
            <a:pPr>
              <a:defRPr/>
            </a:pPr>
            <a:r>
              <a:rPr lang="en-US" sz="3600">
                <a:solidFill>
                  <a:srgbClr val="1A1A1A"/>
                </a:solidFill>
                <a:effectLst>
                  <a:outerShdw blurRad="38100" dist="38100" dir="2700000" algn="tl">
                    <a:srgbClr val="C0C0C0"/>
                  </a:outerShdw>
                </a:effectLst>
                <a:latin typeface="Arial" charset="0"/>
                <a:cs typeface="Arial" charset="0"/>
                <a:sym typeface="Arial" charset="0"/>
              </a:rPr>
              <a:t>start</a:t>
            </a:r>
          </a:p>
        </p:txBody>
      </p:sp>
      <p:sp>
        <p:nvSpPr>
          <p:cNvPr id="144394" name="AutoShape 10"/>
          <p:cNvSpPr>
            <a:spLocks/>
          </p:cNvSpPr>
          <p:nvPr/>
        </p:nvSpPr>
        <p:spPr bwMode="auto">
          <a:xfrm>
            <a:off x="7708900" y="2895600"/>
            <a:ext cx="3162300" cy="990600"/>
          </a:xfrm>
          <a:prstGeom prst="wedgeEllipseCallout">
            <a:avLst>
              <a:gd name="adj1" fmla="val -58509"/>
              <a:gd name="adj2" fmla="val 78204"/>
            </a:avLst>
          </a:prstGeom>
          <a:noFill/>
          <a:ln w="25400" cap="flat">
            <a:solidFill>
              <a:srgbClr val="000000"/>
            </a:solidFill>
            <a:prstDash val="solid"/>
            <a:miter lim="800000"/>
            <a:headEnd type="none" w="med" len="med"/>
            <a:tailEnd type="none" w="med" len="med"/>
          </a:ln>
        </p:spPr>
        <p:txBody>
          <a:bodyPr lIns="0" tIns="0" rIns="0" bIns="0"/>
          <a:lstStyle/>
          <a:p>
            <a:pPr>
              <a:defRPr/>
            </a:pPr>
            <a:r>
              <a:rPr lang="en-US" sz="3600">
                <a:solidFill>
                  <a:srgbClr val="1A1A1A"/>
                </a:solidFill>
                <a:effectLst>
                  <a:outerShdw blurRad="38100" dist="38100" dir="2700000" algn="tl">
                    <a:srgbClr val="C0C0C0"/>
                  </a:outerShdw>
                </a:effectLst>
                <a:latin typeface="Arial" charset="0"/>
                <a:cs typeface="Arial" charset="0"/>
                <a:sym typeface="Arial" charset="0"/>
              </a:rPr>
              <a:t>count*step</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9" name="Group 4"/>
          <p:cNvGrpSpPr>
            <a:grpSpLocks/>
          </p:cNvGrpSpPr>
          <p:nvPr/>
        </p:nvGrpSpPr>
        <p:grpSpPr bwMode="auto">
          <a:xfrm>
            <a:off x="0" y="0"/>
            <a:ext cx="16256000" cy="1435100"/>
            <a:chOff x="0" y="0"/>
            <a:chExt cx="10240" cy="904"/>
          </a:xfrm>
        </p:grpSpPr>
        <p:pic>
          <p:nvPicPr>
            <p:cNvPr id="91143"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1144"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643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Don’t Upset The GPU (3/)</a:t>
            </a:r>
          </a:p>
        </p:txBody>
      </p:sp>
      <p:sp>
        <p:nvSpPr>
          <p:cNvPr id="14643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dirty="0" smtClean="0">
                <a:effectLst/>
              </a:rPr>
              <a:t>Use </a:t>
            </a:r>
            <a:r>
              <a:rPr lang="en-US" sz="4600" dirty="0" err="1" smtClean="0">
                <a:effectLst/>
                <a:latin typeface="Arial Bold" charset="0"/>
                <a:cs typeface="Arial Bold" charset="0"/>
                <a:sym typeface="Arial Bold" charset="0"/>
              </a:rPr>
              <a:t>Dr.PIX</a:t>
            </a:r>
            <a:r>
              <a:rPr lang="en-US" sz="4600" dirty="0" smtClean="0">
                <a:effectLst/>
              </a:rPr>
              <a:t>, and check shader disassembly!</a:t>
            </a:r>
            <a:endParaRPr lang="en-US" sz="4600" dirty="0" smtClean="0"/>
          </a:p>
          <a:p>
            <a:pPr eaLnBrk="1" hangingPunct="1">
              <a:spcBef>
                <a:spcPts val="400"/>
              </a:spcBef>
              <a:buFont typeface="Wingdings" pitchFamily="2" charset="2"/>
              <a:buChar char="§"/>
              <a:defRPr/>
            </a:pPr>
            <a:r>
              <a:rPr lang="en-US" sz="4600" dirty="0" smtClean="0">
                <a:effectLst/>
              </a:rPr>
              <a:t>These </a:t>
            </a:r>
            <a:r>
              <a:rPr lang="en-US" sz="4600" dirty="0" err="1" smtClean="0">
                <a:effectLst/>
              </a:rPr>
              <a:t>shaders</a:t>
            </a:r>
            <a:r>
              <a:rPr lang="en-US" sz="4600" dirty="0" smtClean="0">
                <a:effectLst/>
              </a:rPr>
              <a:t> are ALU bound</a:t>
            </a:r>
            <a:endParaRPr lang="en-US" sz="4600" dirty="0" smtClean="0"/>
          </a:p>
          <a:p>
            <a:pPr lvl="1" eaLnBrk="1" hangingPunct="1">
              <a:spcBef>
                <a:spcPts val="400"/>
              </a:spcBef>
              <a:buFont typeface="Wingdings" charset="2"/>
              <a:buChar char="§"/>
              <a:defRPr/>
            </a:pPr>
            <a:r>
              <a:rPr lang="en-US" sz="3600" dirty="0" smtClean="0">
                <a:effectLst/>
              </a:rPr>
              <a:t>Simplify your math, </a:t>
            </a:r>
            <a:r>
              <a:rPr lang="en-US" sz="3600" u="sng" dirty="0" smtClean="0">
                <a:effectLst/>
              </a:rPr>
              <a:t>especially in the loops</a:t>
            </a:r>
            <a:r>
              <a:rPr lang="en-US" sz="3600" dirty="0" smtClean="0">
                <a:effectLst/>
              </a:rPr>
              <a:t>!</a:t>
            </a:r>
            <a:endParaRPr lang="en-US" sz="3600" dirty="0" smtClean="0"/>
          </a:p>
          <a:p>
            <a:pPr lvl="1" eaLnBrk="1" hangingPunct="1">
              <a:spcBef>
                <a:spcPts val="400"/>
              </a:spcBef>
              <a:buFont typeface="Wingdings" charset="2"/>
              <a:buChar char="§"/>
              <a:defRPr/>
            </a:pPr>
            <a:r>
              <a:rPr lang="en-US" sz="3600" dirty="0" smtClean="0">
                <a:effectLst/>
              </a:rPr>
              <a:t>Get rid of complicated non 1:1 instructions (e.g. </a:t>
            </a:r>
            <a:r>
              <a:rPr lang="en-US" sz="3600" dirty="0" err="1" smtClean="0">
                <a:effectLst/>
              </a:rPr>
              <a:t>smoothstep</a:t>
            </a:r>
            <a:r>
              <a:rPr lang="en-US" sz="3600" dirty="0" smtClean="0">
                <a:effectLst/>
              </a:rPr>
              <a:t>)</a:t>
            </a:r>
            <a:endParaRPr lang="en-US" sz="3600" dirty="0" smtClean="0"/>
          </a:p>
          <a:p>
            <a:pPr lvl="1" eaLnBrk="1" hangingPunct="1">
              <a:spcBef>
                <a:spcPts val="400"/>
              </a:spcBef>
              <a:buFont typeface="Wingdings" charset="2"/>
              <a:buChar char="§"/>
              <a:defRPr/>
            </a:pPr>
            <a:r>
              <a:rPr lang="en-US" sz="3600" dirty="0" smtClean="0">
                <a:effectLst/>
              </a:rPr>
              <a:t>Play with microcode: -normalize(v) is faster than normalize(-v)</a:t>
            </a:r>
            <a:endParaRPr lang="en-US" sz="3600" dirty="0" smtClean="0"/>
          </a:p>
          <a:p>
            <a:pPr lvl="1" eaLnBrk="1" hangingPunct="1">
              <a:spcBef>
                <a:spcPts val="400"/>
              </a:spcBef>
              <a:buFont typeface="Wingdings" charset="2"/>
              <a:buChar char="§"/>
              <a:defRPr/>
            </a:pPr>
            <a:r>
              <a:rPr lang="en-US" sz="3600" dirty="0" smtClean="0">
                <a:effectLst/>
              </a:rPr>
              <a:t>Move code around to help with dual-issuing:</a:t>
            </a:r>
            <a:endParaRPr lang="en-US" sz="3600" dirty="0" smtClean="0"/>
          </a:p>
          <a:p>
            <a:pPr marL="247650" indent="-247650" eaLnBrk="1" hangingPunct="1">
              <a:buFont typeface="Arial" charset="0"/>
              <a:buNone/>
              <a:defRPr/>
            </a:pPr>
            <a:r>
              <a:rPr lang="en-US" sz="3600" dirty="0" smtClean="0">
                <a:effectLst/>
              </a:rPr>
              <a:t>			/*   14   */         </a:t>
            </a:r>
            <a:r>
              <a:rPr lang="en-US" sz="3600" dirty="0" err="1" smtClean="0">
                <a:effectLst/>
              </a:rPr>
              <a:t>mul</a:t>
            </a:r>
            <a:r>
              <a:rPr lang="en-US" sz="3600" dirty="0" smtClean="0">
                <a:effectLst/>
              </a:rPr>
              <a:t> r5.xyz, r4.yzx, r4.yzx</a:t>
            </a:r>
            <a:br>
              <a:rPr lang="en-US" sz="3600" dirty="0" smtClean="0">
                <a:effectLst/>
              </a:rPr>
            </a:br>
            <a:r>
              <a:rPr lang="en-US" sz="3600" dirty="0" smtClean="0">
                <a:effectLst/>
              </a:rPr>
              <a:t>		this </a:t>
            </a:r>
            <a:r>
              <a:rPr lang="en-US" sz="3600" dirty="0" smtClean="0">
                <a:effectLst/>
                <a:latin typeface="Wingdings" charset="2"/>
                <a:ea typeface="Wingdings" charset="2"/>
                <a:cs typeface="Wingdings" charset="2"/>
                <a:sym typeface="Wingdings" charset="2"/>
              </a:rPr>
              <a:t></a:t>
            </a:r>
            <a:r>
              <a:rPr lang="en-US" sz="3600" dirty="0" smtClean="0">
                <a:effectLst/>
              </a:rPr>
              <a:t>	      </a:t>
            </a:r>
            <a:r>
              <a:rPr lang="en-US" sz="3600" dirty="0" smtClean="0">
                <a:solidFill>
                  <a:srgbClr val="FF0000"/>
                </a:solidFill>
                <a:effectLst/>
                <a:latin typeface="Arial Bold" charset="0"/>
                <a:cs typeface="Arial Bold" charset="0"/>
                <a:sym typeface="Arial Bold" charset="0"/>
              </a:rPr>
              <a:t>+ </a:t>
            </a:r>
            <a:r>
              <a:rPr lang="en-US" sz="3600" dirty="0" err="1" smtClean="0">
                <a:effectLst/>
              </a:rPr>
              <a:t>mulsc</a:t>
            </a:r>
            <a:r>
              <a:rPr lang="en-US" sz="3600" dirty="0" smtClean="0">
                <a:effectLst/>
              </a:rPr>
              <a:t> r0.w, c254.y, r0.z</a:t>
            </a:r>
            <a:endParaRPr lang="en-US" sz="3600" dirty="0" smtClean="0"/>
          </a:p>
          <a:p>
            <a:pPr lvl="1" eaLnBrk="1" hangingPunct="1">
              <a:buFont typeface="Wingdings" charset="2"/>
              <a:buChar char="§"/>
              <a:defRPr/>
            </a:pPr>
            <a:r>
              <a:rPr lang="en-US" sz="3600" dirty="0" smtClean="0">
                <a:effectLst/>
              </a:rPr>
              <a:t>Use shader predicates to help the compiler ([flatten], [branch], [isolate], [</a:t>
            </a:r>
            <a:r>
              <a:rPr lang="en-US" sz="3600" dirty="0" err="1" smtClean="0">
                <a:effectLst/>
              </a:rPr>
              <a:t>ifAny</a:t>
            </a:r>
            <a:r>
              <a:rPr lang="en-US" sz="3600" dirty="0" smtClean="0">
                <a:effectLst/>
              </a:rPr>
              <a:t>], [</a:t>
            </a:r>
            <a:r>
              <a:rPr lang="en-US" sz="3600" dirty="0" err="1" smtClean="0">
                <a:effectLst/>
              </a:rPr>
              <a:t>ifAll</a:t>
            </a:r>
            <a:r>
              <a:rPr lang="en-US" sz="3600" dirty="0" smtClean="0">
                <a:effectLst/>
              </a:rPr>
              <a:t>]), and tweak GPRs!</a:t>
            </a:r>
          </a:p>
        </p:txBody>
      </p:sp>
      <p:pic>
        <p:nvPicPr>
          <p:cNvPr id="9114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3" name="Group 4"/>
          <p:cNvGrpSpPr>
            <a:grpSpLocks/>
          </p:cNvGrpSpPr>
          <p:nvPr/>
        </p:nvGrpSpPr>
        <p:grpSpPr bwMode="auto">
          <a:xfrm>
            <a:off x="0" y="0"/>
            <a:ext cx="16256000" cy="1435100"/>
            <a:chOff x="0" y="0"/>
            <a:chExt cx="10240" cy="904"/>
          </a:xfrm>
        </p:grpSpPr>
        <p:pic>
          <p:nvPicPr>
            <p:cNvPr id="92168"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2169"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4848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Don’t Upset The GPU (4/)</a:t>
            </a:r>
          </a:p>
        </p:txBody>
      </p:sp>
      <p:sp>
        <p:nvSpPr>
          <p:cNvPr id="148486" name="Rectangle 6"/>
          <p:cNvSpPr>
            <a:spLocks noGrp="1" noChangeArrowheads="1"/>
          </p:cNvSpPr>
          <p:nvPr>
            <p:ph type="body" idx="1"/>
          </p:nvPr>
        </p:nvSpPr>
        <p:spPr>
          <a:xfrm>
            <a:off x="622300" y="1524000"/>
            <a:ext cx="14617700" cy="7620000"/>
          </a:xfrm>
        </p:spPr>
        <p:txBody>
          <a:bodyPr/>
          <a:lstStyle/>
          <a:p>
            <a:pPr marL="247650" indent="-247650" eaLnBrk="1" hangingPunct="1">
              <a:spcBef>
                <a:spcPct val="0"/>
              </a:spcBef>
              <a:buFont typeface="Wingdings" charset="2"/>
              <a:buChar char="§"/>
              <a:defRPr/>
            </a:pPr>
            <a:r>
              <a:rPr lang="en-US" sz="4600" dirty="0" smtClean="0">
                <a:effectLst/>
              </a:rPr>
              <a:t>Use GPU freebies</a:t>
            </a:r>
            <a:endParaRPr lang="en-US" sz="4600" dirty="0" smtClean="0"/>
          </a:p>
          <a:p>
            <a:pPr lvl="1" eaLnBrk="1" hangingPunct="1">
              <a:spcBef>
                <a:spcPts val="400"/>
              </a:spcBef>
              <a:buFont typeface="Wingdings" charset="2"/>
              <a:buChar char="§"/>
              <a:defRPr/>
            </a:pPr>
            <a:r>
              <a:rPr lang="en-US" sz="4000" dirty="0" smtClean="0">
                <a:effectLst/>
              </a:rPr>
              <a:t>Texture sampler scale/bias (*2-1)</a:t>
            </a:r>
            <a:endParaRPr lang="en-US" sz="4000" dirty="0" smtClean="0"/>
          </a:p>
          <a:p>
            <a:pPr marL="247650" indent="-247650" eaLnBrk="1" hangingPunct="1">
              <a:spcBef>
                <a:spcPts val="400"/>
              </a:spcBef>
              <a:buFont typeface="Wingdings" charset="2"/>
              <a:buChar char="§"/>
              <a:defRPr/>
            </a:pPr>
            <a:r>
              <a:rPr lang="en-US" sz="4600" dirty="0" smtClean="0">
                <a:effectLst/>
              </a:rPr>
              <a:t>Simplify / remove unneeded code via permutations</a:t>
            </a:r>
            <a:endParaRPr lang="en-US" sz="4600" dirty="0" smtClean="0"/>
          </a:p>
          <a:p>
            <a:pPr marL="247650" indent="-247650" eaLnBrk="1" hangingPunct="1">
              <a:spcBef>
                <a:spcPts val="400"/>
              </a:spcBef>
              <a:buFont typeface="Wingdings" charset="2"/>
              <a:buChar char="§"/>
              <a:defRPr/>
            </a:pPr>
            <a:r>
              <a:rPr lang="en-US" sz="4600" dirty="0" smtClean="0">
                <a:effectLst/>
              </a:rPr>
              <a:t>Upload constants via the constant buffer pointers</a:t>
            </a:r>
            <a:endParaRPr lang="en-US" sz="4600" dirty="0" smtClean="0"/>
          </a:p>
          <a:p>
            <a:pPr marL="247650" indent="-247650" eaLnBrk="1" hangingPunct="1">
              <a:spcBef>
                <a:spcPts val="400"/>
              </a:spcBef>
              <a:buFont typeface="Wingdings" charset="2"/>
              <a:buChar char="§"/>
              <a:defRPr/>
            </a:pPr>
            <a:r>
              <a:rPr lang="en-US" sz="4600" dirty="0" smtClean="0">
                <a:effectLst/>
              </a:rPr>
              <a:t>We use </a:t>
            </a:r>
            <a:r>
              <a:rPr lang="en-US" sz="4600" dirty="0" err="1" smtClean="0">
                <a:effectLst/>
              </a:rPr>
              <a:t>async</a:t>
            </a:r>
            <a:r>
              <a:rPr lang="en-US" sz="4600" dirty="0" smtClean="0">
                <a:effectLst/>
              </a:rPr>
              <a:t> pre-compiled command buffers (APCBs)</a:t>
            </a:r>
            <a:endParaRPr lang="en-US" sz="4600" dirty="0" smtClean="0"/>
          </a:p>
          <a:p>
            <a:pPr lvl="1" eaLnBrk="1" hangingPunct="1">
              <a:spcBef>
                <a:spcPts val="400"/>
              </a:spcBef>
              <a:buFont typeface="Wingdings" charset="2"/>
              <a:buChar char="§"/>
              <a:defRPr/>
            </a:pPr>
            <a:r>
              <a:rPr lang="en-US" sz="4000" dirty="0" smtClean="0">
                <a:effectLst/>
              </a:rPr>
              <a:t>Keep them lean &amp; mean (check contents in PIX)</a:t>
            </a:r>
            <a:endParaRPr lang="en-US" sz="4000" dirty="0" smtClean="0"/>
          </a:p>
          <a:p>
            <a:pPr lvl="1" eaLnBrk="1" hangingPunct="1">
              <a:spcBef>
                <a:spcPts val="400"/>
              </a:spcBef>
              <a:buFont typeface="Wingdings" charset="2"/>
              <a:buChar char="§"/>
              <a:defRPr/>
            </a:pPr>
            <a:r>
              <a:rPr lang="en-US" sz="4000" dirty="0" smtClean="0">
                <a:effectLst/>
              </a:rPr>
              <a:t>For more info, check out Ivan’s awesome </a:t>
            </a:r>
            <a:br>
              <a:rPr lang="en-US" sz="4000" dirty="0" smtClean="0">
                <a:effectLst/>
              </a:rPr>
            </a:br>
            <a:r>
              <a:rPr lang="en-US" sz="4000" dirty="0" smtClean="0">
                <a:effectLst/>
              </a:rPr>
              <a:t>presentation from </a:t>
            </a:r>
            <a:r>
              <a:rPr lang="en-US" sz="4000" dirty="0" err="1" smtClean="0">
                <a:effectLst/>
              </a:rPr>
              <a:t>Gamefest</a:t>
            </a:r>
            <a:r>
              <a:rPr lang="en-US" sz="4000" dirty="0" smtClean="0">
                <a:effectLst/>
              </a:rPr>
              <a:t> 2011 [Nevraev11]</a:t>
            </a:r>
          </a:p>
        </p:txBody>
      </p:sp>
      <p:pic>
        <p:nvPicPr>
          <p:cNvPr id="92166"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92167" name="Picture 8"/>
          <p:cNvPicPr>
            <a:picLocks noChangeAspect="1" noChangeArrowheads="1"/>
          </p:cNvPicPr>
          <p:nvPr/>
        </p:nvPicPr>
        <p:blipFill>
          <a:blip r:embed="rId6" cstate="print"/>
          <a:srcRect/>
          <a:stretch>
            <a:fillRect/>
          </a:stretch>
        </p:blipFill>
        <p:spPr bwMode="auto">
          <a:xfrm>
            <a:off x="12628563" y="5549900"/>
            <a:ext cx="2846387" cy="2882900"/>
          </a:xfrm>
          <a:prstGeom prst="rect">
            <a:avLst/>
          </a:prstGeom>
          <a:noFill/>
          <a:ln w="9525">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7" name="Group 4"/>
          <p:cNvGrpSpPr>
            <a:grpSpLocks/>
          </p:cNvGrpSpPr>
          <p:nvPr/>
        </p:nvGrpSpPr>
        <p:grpSpPr bwMode="auto">
          <a:xfrm>
            <a:off x="0" y="0"/>
            <a:ext cx="16256000" cy="1435100"/>
            <a:chOff x="0" y="0"/>
            <a:chExt cx="10240" cy="904"/>
          </a:xfrm>
        </p:grpSpPr>
        <p:pic>
          <p:nvPicPr>
            <p:cNvPr id="93214"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3215"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5053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Performance</a:t>
            </a:r>
          </a:p>
        </p:txBody>
      </p:sp>
      <p:pic>
        <p:nvPicPr>
          <p:cNvPr id="93189"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aphicFrame>
        <p:nvGraphicFramePr>
          <p:cNvPr id="150535" name="Group 7"/>
          <p:cNvGraphicFramePr>
            <a:graphicFrameLocks noGrp="1"/>
          </p:cNvGraphicFramePr>
          <p:nvPr>
            <p:extLst>
              <p:ext uri="{D42A27DB-BD31-4B8C-83A1-F6EECF244321}">
                <p14:modId xmlns:p14="http://schemas.microsoft.com/office/powerpoint/2010/main" val="4070367272"/>
              </p:ext>
            </p:extLst>
          </p:nvPr>
        </p:nvGraphicFramePr>
        <p:xfrm>
          <a:off x="598488" y="1689100"/>
          <a:ext cx="14960600" cy="4449763"/>
        </p:xfrm>
        <a:graphic>
          <a:graphicData uri="http://schemas.openxmlformats.org/drawingml/2006/table">
            <a:tbl>
              <a:tblPr/>
              <a:tblGrid>
                <a:gridCol w="9537700"/>
                <a:gridCol w="5422900"/>
              </a:tblGrid>
              <a:tr h="1031875">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chemeClr val="tx1"/>
                          </a:solidFill>
                          <a:effectLst/>
                          <a:latin typeface="Arial Bold" charset="0"/>
                          <a:cs typeface="Arial Bold" charset="0"/>
                          <a:sym typeface="Arial Bold" charset="0"/>
                        </a:rPr>
                        <a:t>Light Type</a:t>
                      </a:r>
                      <a:br>
                        <a:rPr kumimoji="0" lang="en-US" sz="3000" b="0" i="0" u="none" strike="noStrike" cap="none" normalizeH="0" baseline="0" dirty="0" smtClean="0">
                          <a:ln>
                            <a:noFill/>
                          </a:ln>
                          <a:solidFill>
                            <a:schemeClr val="tx1"/>
                          </a:solidFill>
                          <a:effectLst/>
                          <a:latin typeface="Arial Bold" charset="0"/>
                          <a:cs typeface="Arial Bold" charset="0"/>
                          <a:sym typeface="Arial Bold" charset="0"/>
                        </a:rPr>
                      </a:br>
                      <a:r>
                        <a:rPr kumimoji="0" lang="en-US" sz="3000" b="0" i="0" u="none" strike="noStrike" cap="none" normalizeH="0" baseline="0" dirty="0" smtClean="0">
                          <a:ln>
                            <a:noFill/>
                          </a:ln>
                          <a:solidFill>
                            <a:schemeClr val="tx1"/>
                          </a:solidFill>
                          <a:effectLst/>
                          <a:latin typeface="Arial Bold" charset="0"/>
                          <a:cs typeface="Arial Bold" charset="0"/>
                          <a:sym typeface="Arial Bold" charset="0"/>
                        </a:rPr>
                        <a:t>(8 lights/tile, every tile)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chemeClr val="tx1"/>
                          </a:solidFill>
                          <a:effectLst/>
                          <a:latin typeface="Arial Bold" charset="0"/>
                          <a:cs typeface="Arial Bold" charset="0"/>
                          <a:sym typeface="Arial Bold" charset="0"/>
                        </a:rPr>
                        <a:t>Performance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r>
              <a:tr h="625475">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Point</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381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4.0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381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r>
              <a:tr h="679450">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Point (with Spec)</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7.8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r>
              <a:tr h="698500">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Cone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5.1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r>
              <a:tr h="735013">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Cone (with Spec)</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5.3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r>
              <a:tr h="679450">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Line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rgbClr val="532903"/>
                          </a:solidFill>
                          <a:effectLst/>
                          <a:latin typeface="Arial" charset="0"/>
                          <a:ea typeface="ヒラギノ角ゴ ProN W3" charset="0"/>
                          <a:cs typeface="ヒラギノ角ゴ ProN W3" charset="0"/>
                          <a:sym typeface="Arial" charset="0"/>
                        </a:rPr>
                        <a:t>5.8 </a:t>
                      </a:r>
                      <a:r>
                        <a:rPr kumimoji="0" lang="en-US" sz="3000" b="0" i="0" u="none" strike="noStrike" cap="none" normalizeH="0" baseline="0" dirty="0" err="1" smtClean="0">
                          <a:ln>
                            <a:noFill/>
                          </a:ln>
                          <a:solidFill>
                            <a:srgbClr val="532903"/>
                          </a:solidFill>
                          <a:effectLst/>
                          <a:latin typeface="Arial" charset="0"/>
                          <a:ea typeface="ヒラギノ角ゴ ProN W3" charset="0"/>
                          <a:cs typeface="ヒラギノ角ゴ ProN W3" charset="0"/>
                          <a:sym typeface="Arial" charset="0"/>
                        </a:rPr>
                        <a:t>ms</a:t>
                      </a:r>
                      <a:endParaRPr kumimoji="0" lang="en-US" sz="3000" b="0" i="0" u="none" strike="noStrike" cap="none" normalizeH="0" baseline="0" dirty="0" smtClean="0">
                        <a:ln>
                          <a:noFill/>
                        </a:ln>
                        <a:solidFill>
                          <a:srgbClr val="532903"/>
                        </a:solidFill>
                        <a:effectLst/>
                        <a:latin typeface="Arial" charset="0"/>
                        <a:ea typeface="ヒラギノ角ゴ ProN W3" charset="0"/>
                        <a:cs typeface="ヒラギノ角ゴ ProN W3" charset="0"/>
                        <a:sym typeface="Arial" charset="0"/>
                      </a:endParaRP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r>
            </a:tbl>
          </a:graphicData>
        </a:graphic>
      </p:graphicFrame>
      <p:sp>
        <p:nvSpPr>
          <p:cNvPr id="93213" name="Rectangle 52"/>
          <p:cNvSpPr>
            <a:spLocks/>
          </p:cNvSpPr>
          <p:nvPr/>
        </p:nvSpPr>
        <p:spPr bwMode="auto">
          <a:xfrm>
            <a:off x="622300" y="6273800"/>
            <a:ext cx="14643100" cy="673100"/>
          </a:xfrm>
          <a:prstGeom prst="rect">
            <a:avLst/>
          </a:prstGeom>
          <a:noFill/>
          <a:ln w="9525">
            <a:noFill/>
            <a:miter lim="800000"/>
            <a:headEnd/>
            <a:tailEnd/>
          </a:ln>
        </p:spPr>
        <p:txBody>
          <a:bodyPr lIns="25400" tIns="25400" rIns="25400" bIns="25400"/>
          <a:lstStyle/>
          <a:p>
            <a:pPr marL="247650" indent="-247650" algn="l">
              <a:lnSpc>
                <a:spcPct val="110000"/>
              </a:lnSpc>
              <a:spcBef>
                <a:spcPts val="400"/>
              </a:spcBef>
              <a:buClr>
                <a:srgbClr val="0C569E"/>
              </a:buClr>
              <a:buSzPct val="110000"/>
              <a:buFont typeface="Wingdings" charset="2"/>
              <a:buChar char="§"/>
            </a:pPr>
            <a:r>
              <a:rPr lang="en-US" sz="4400">
                <a:solidFill>
                  <a:schemeClr val="tx1"/>
                </a:solidFill>
                <a:latin typeface="Arial" charset="0"/>
                <a:cs typeface="Arial" charset="0"/>
                <a:sym typeface="Arial" charset="0"/>
              </a:rPr>
              <a:t>Classification: 1.35 ms (with resolves)</a:t>
            </a:r>
          </a:p>
        </p:txBody>
      </p:sp>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print"/>
          <a:srcRect/>
          <a:stretch>
            <a:fillRect/>
          </a:stretch>
        </p:blipFill>
        <p:spPr bwMode="auto">
          <a:xfrm>
            <a:off x="165100" y="7627938"/>
            <a:ext cx="4740275" cy="1346200"/>
          </a:xfrm>
          <a:prstGeom prst="rect">
            <a:avLst/>
          </a:prstGeom>
          <a:noFill/>
          <a:ln w="12700" cap="rnd">
            <a:noFill/>
            <a:round/>
            <a:headEnd/>
            <a:tailEnd/>
          </a:ln>
        </p:spPr>
      </p:pic>
      <p:sp>
        <p:nvSpPr>
          <p:cNvPr id="152579" name="Rectangle 3"/>
          <p:cNvSpPr>
            <a:spLocks/>
          </p:cNvSpPr>
          <p:nvPr/>
        </p:nvSpPr>
        <p:spPr bwMode="auto">
          <a:xfrm>
            <a:off x="1060450" y="3249613"/>
            <a:ext cx="14135100" cy="1905000"/>
          </a:xfrm>
          <a:prstGeom prst="rect">
            <a:avLst/>
          </a:prstGeom>
          <a:noFill/>
          <a:ln w="9525" cap="flat">
            <a:noFill/>
            <a:round/>
            <a:headEnd type="none" w="med" len="med"/>
            <a:tailEnd type="none" w="med" len="med"/>
          </a:ln>
        </p:spPr>
        <p:txBody>
          <a:bodyPr lIns="25400" tIns="25400" rIns="25400" bIns="25400"/>
          <a:lstStyle/>
          <a:p>
            <a:pPr>
              <a:spcBef>
                <a:spcPts val="3863"/>
              </a:spcBef>
              <a:defRPr/>
            </a:pPr>
            <a:r>
              <a:rPr lang="en-US" sz="6400">
                <a:solidFill>
                  <a:srgbClr val="532903"/>
                </a:solidFill>
                <a:effectLst>
                  <a:outerShdw blurRad="38100" dist="38100" dir="2700000" algn="tl">
                    <a:srgbClr val="C0C0C0"/>
                  </a:outerShdw>
                </a:effectLst>
                <a:latin typeface="Arial Bold" charset="0"/>
                <a:cs typeface="Arial Bold" charset="0"/>
                <a:sym typeface="Arial Bold" charset="0"/>
              </a:rPr>
              <a:t>Temporally-stable</a:t>
            </a:r>
            <a:br>
              <a:rPr lang="en-US" sz="6400">
                <a:solidFill>
                  <a:srgbClr val="532903"/>
                </a:solidFill>
                <a:effectLst>
                  <a:outerShdw blurRad="38100" dist="38100" dir="2700000" algn="tl">
                    <a:srgbClr val="C0C0C0"/>
                  </a:outerShdw>
                </a:effectLst>
                <a:latin typeface="Arial Bold" charset="0"/>
                <a:cs typeface="Arial Bold" charset="0"/>
                <a:sym typeface="Arial Bold" charset="0"/>
              </a:rPr>
            </a:br>
            <a:r>
              <a:rPr lang="en-US" sz="6400">
                <a:solidFill>
                  <a:srgbClr val="532903"/>
                </a:solidFill>
                <a:effectLst>
                  <a:outerShdw blurRad="38100" dist="38100" dir="2700000" algn="tl">
                    <a:srgbClr val="C0C0C0"/>
                  </a:outerShdw>
                </a:effectLst>
                <a:latin typeface="Arial Bold" charset="0"/>
                <a:cs typeface="Arial Bold" charset="0"/>
                <a:sym typeface="Arial Bold" charset="0"/>
              </a:rPr>
              <a:t>Screen-Space Ambient Occlusion</a:t>
            </a:r>
          </a:p>
        </p:txBody>
      </p:sp>
      <p:sp>
        <p:nvSpPr>
          <p:cNvPr id="5" name="Rectangle 4"/>
          <p:cNvSpPr>
            <a:spLocks/>
          </p:cNvSpPr>
          <p:nvPr/>
        </p:nvSpPr>
        <p:spPr bwMode="auto">
          <a:xfrm>
            <a:off x="2184400" y="65913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5" name="Group 4"/>
          <p:cNvGrpSpPr>
            <a:grpSpLocks/>
          </p:cNvGrpSpPr>
          <p:nvPr/>
        </p:nvGrpSpPr>
        <p:grpSpPr bwMode="auto">
          <a:xfrm>
            <a:off x="0" y="0"/>
            <a:ext cx="16256000" cy="1435100"/>
            <a:chOff x="0" y="0"/>
            <a:chExt cx="10240" cy="904"/>
          </a:xfrm>
        </p:grpSpPr>
        <p:pic>
          <p:nvPicPr>
            <p:cNvPr id="95239"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5240"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54629" name="Rectangle 5"/>
          <p:cNvSpPr>
            <a:spLocks noGrp="1" noChangeArrowheads="1"/>
          </p:cNvSpPr>
          <p:nvPr>
            <p:ph type="body" idx="1"/>
          </p:nvPr>
        </p:nvSpPr>
        <p:spPr>
          <a:xfrm>
            <a:off x="622300" y="1524000"/>
            <a:ext cx="15633700" cy="7620000"/>
          </a:xfrm>
        </p:spPr>
        <p:txBody>
          <a:bodyPr/>
          <a:lstStyle/>
          <a:p>
            <a:pPr marL="247650" indent="-247650" eaLnBrk="1" hangingPunct="1">
              <a:spcBef>
                <a:spcPct val="0"/>
              </a:spcBef>
              <a:buFont typeface="Wingdings" charset="2"/>
              <a:buChar char="§"/>
              <a:defRPr/>
            </a:pPr>
            <a:r>
              <a:rPr lang="en-US" sz="4400" dirty="0" smtClean="0">
                <a:effectLst/>
              </a:rPr>
              <a:t>SSAO for mid-range PC &amp; consoles, HBAO for high-end PC</a:t>
            </a:r>
            <a:endParaRPr lang="en-US" dirty="0" smtClean="0"/>
          </a:p>
          <a:p>
            <a:pPr marL="247650" indent="-247650" eaLnBrk="1" hangingPunct="1">
              <a:spcBef>
                <a:spcPts val="400"/>
              </a:spcBef>
              <a:buFont typeface="Wingdings" charset="2"/>
              <a:buChar char="§"/>
              <a:defRPr/>
            </a:pPr>
            <a:r>
              <a:rPr lang="en-US" sz="4400" dirty="0" smtClean="0">
                <a:effectLst/>
              </a:rPr>
              <a:t>Line sample [Loos10], with </a:t>
            </a:r>
            <a:r>
              <a:rPr lang="en-US" sz="4400" dirty="0" smtClean="0">
                <a:effectLst/>
                <a:latin typeface="Arial Bold" charset="0"/>
                <a:cs typeface="Arial Bold" charset="0"/>
                <a:sym typeface="Arial Bold" charset="0"/>
              </a:rPr>
              <a:t>linear depth</a:t>
            </a:r>
            <a:r>
              <a:rPr lang="en-US" sz="4400" dirty="0" smtClean="0">
                <a:effectLst/>
              </a:rPr>
              <a:t> in a texture</a:t>
            </a:r>
            <a:endParaRPr lang="en-US" dirty="0" smtClean="0"/>
          </a:p>
          <a:p>
            <a:pPr marL="247650" indent="-247650" eaLnBrk="1" hangingPunct="1">
              <a:spcBef>
                <a:spcPts val="400"/>
              </a:spcBef>
              <a:buFont typeface="Wingdings" charset="2"/>
              <a:buChar char="§"/>
              <a:defRPr/>
            </a:pPr>
            <a:r>
              <a:rPr lang="en-US" sz="4400" dirty="0" smtClean="0">
                <a:effectLst/>
              </a:rPr>
              <a:t>Linearize depth for better precision/distribution</a:t>
            </a:r>
            <a:br>
              <a:rPr lang="en-US" sz="4400" dirty="0" smtClean="0">
                <a:effectLst/>
              </a:rPr>
            </a:br>
            <a:r>
              <a:rPr lang="en-US" sz="3200" dirty="0" smtClean="0">
                <a:effectLst/>
              </a:rPr>
              <a:t>    </a:t>
            </a:r>
            <a:r>
              <a:rPr lang="en-US" sz="3200" dirty="0" err="1" smtClean="0">
                <a:effectLst/>
              </a:rPr>
              <a:t>kZ</a:t>
            </a:r>
            <a:r>
              <a:rPr lang="en-US" sz="3200" dirty="0" smtClean="0">
                <a:effectLst/>
              </a:rPr>
              <a:t> = – far * near / (far – near);</a:t>
            </a:r>
            <a:br>
              <a:rPr lang="en-US" sz="3200" dirty="0" smtClean="0">
                <a:effectLst/>
              </a:rPr>
            </a:br>
            <a:r>
              <a:rPr lang="en-US" sz="3200" dirty="0" smtClean="0">
                <a:effectLst/>
              </a:rPr>
              <a:t>     kW = far / (far – near)</a:t>
            </a:r>
            <a:br>
              <a:rPr lang="en-US" sz="3200" dirty="0" smtClean="0">
                <a:effectLst/>
              </a:rPr>
            </a:br>
            <a:r>
              <a:rPr lang="en-US" sz="3200" dirty="0" smtClean="0">
                <a:effectLst/>
              </a:rPr>
              <a:t>     </a:t>
            </a:r>
            <a:r>
              <a:rPr lang="en-US" sz="3200" dirty="0" err="1" smtClean="0"/>
              <a:t>linearDepth</a:t>
            </a:r>
            <a:r>
              <a:rPr lang="en-US" sz="3200" dirty="0" smtClean="0"/>
              <a:t> = </a:t>
            </a:r>
            <a:r>
              <a:rPr lang="en-US" sz="3200" dirty="0" err="1" smtClean="0"/>
              <a:t>kZ</a:t>
            </a:r>
            <a:r>
              <a:rPr lang="en-US" sz="3200" dirty="0" smtClean="0"/>
              <a:t> / (z - kW)</a:t>
            </a:r>
          </a:p>
          <a:p>
            <a:pPr marL="247650" indent="-247650" eaLnBrk="1" hangingPunct="1">
              <a:spcBef>
                <a:spcPts val="400"/>
              </a:spcBef>
              <a:buFont typeface="Wingdings" charset="2"/>
              <a:buChar char="§"/>
              <a:defRPr/>
            </a:pPr>
            <a:r>
              <a:rPr lang="en-US" sz="4400" dirty="0" smtClean="0">
                <a:effectLst/>
              </a:rPr>
              <a:t>Sample linear depth texture with linear sampling</a:t>
            </a:r>
            <a:endParaRPr lang="en-US" dirty="0" smtClean="0"/>
          </a:p>
          <a:p>
            <a:pPr marL="247650" indent="-247650" eaLnBrk="1" hangingPunct="1">
              <a:spcBef>
                <a:spcPts val="400"/>
              </a:spcBef>
              <a:buFont typeface="Wingdings" charset="2"/>
              <a:buChar char="§"/>
              <a:defRPr/>
            </a:pPr>
            <a:r>
              <a:rPr lang="en-US" sz="4400" dirty="0" smtClean="0">
                <a:effectLst/>
              </a:rPr>
              <a:t>Scale SSAO parameters over distance</a:t>
            </a:r>
            <a:endParaRPr lang="en-US" dirty="0" smtClean="0"/>
          </a:p>
          <a:p>
            <a:pPr marL="247650" indent="-247650" eaLnBrk="1" hangingPunct="1">
              <a:spcBef>
                <a:spcPts val="400"/>
              </a:spcBef>
              <a:buFont typeface="Wingdings" charset="2"/>
              <a:buChar char="§"/>
              <a:defRPr/>
            </a:pPr>
            <a:r>
              <a:rPr lang="en-US" sz="4400" dirty="0" smtClean="0">
                <a:effectLst/>
              </a:rPr>
              <a:t>Final compositing with Hi-Stencil, reject sky pixels</a:t>
            </a:r>
            <a:endParaRPr lang="en-US" dirty="0" smtClean="0"/>
          </a:p>
          <a:p>
            <a:pPr marL="247650" indent="-247650" eaLnBrk="1" hangingPunct="1">
              <a:spcBef>
                <a:spcPts val="400"/>
              </a:spcBef>
              <a:buFont typeface="Wingdings" charset="2"/>
              <a:buChar char="§"/>
              <a:defRPr/>
            </a:pPr>
            <a:r>
              <a:rPr lang="en-US" sz="4400" dirty="0" smtClean="0">
                <a:effectLst/>
              </a:rPr>
              <a:t>4x4 random noise texture is sufficient, 1:1 (</a:t>
            </a:r>
            <a:r>
              <a:rPr lang="en-US" sz="4400" dirty="0" err="1" smtClean="0">
                <a:effectLst/>
              </a:rPr>
              <a:t>texel:pixel</a:t>
            </a:r>
            <a:r>
              <a:rPr lang="en-US" sz="4400" dirty="0" smtClean="0">
                <a:effectLst/>
              </a:rPr>
              <a:t>)</a:t>
            </a:r>
          </a:p>
        </p:txBody>
      </p:sp>
      <p:pic>
        <p:nvPicPr>
          <p:cNvPr id="95237"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54631" name="Rectangle 7"/>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SSAO in Frostbite 2 (1/)</a:t>
            </a:r>
          </a:p>
        </p:txBody>
      </p:sp>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9" name="Group 4"/>
          <p:cNvGrpSpPr>
            <a:grpSpLocks/>
          </p:cNvGrpSpPr>
          <p:nvPr/>
        </p:nvGrpSpPr>
        <p:grpSpPr bwMode="auto">
          <a:xfrm>
            <a:off x="0" y="0"/>
            <a:ext cx="16256000" cy="1435100"/>
            <a:chOff x="0" y="0"/>
            <a:chExt cx="10240" cy="904"/>
          </a:xfrm>
        </p:grpSpPr>
        <p:pic>
          <p:nvPicPr>
            <p:cNvPr id="96264"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96265"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pic>
        <p:nvPicPr>
          <p:cNvPr id="96260" name="Picture 5"/>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56678"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SSAO in Frostbite 2 (2/)</a:t>
            </a:r>
          </a:p>
        </p:txBody>
      </p:sp>
      <p:pic>
        <p:nvPicPr>
          <p:cNvPr id="96262" name="Picture 7"/>
          <p:cNvPicPr>
            <a:picLocks noChangeAspect="1" noChangeArrowheads="1"/>
          </p:cNvPicPr>
          <p:nvPr/>
        </p:nvPicPr>
        <p:blipFill>
          <a:blip r:embed="rId6" cstate="print"/>
          <a:srcRect/>
          <a:stretch>
            <a:fillRect/>
          </a:stretch>
        </p:blipFill>
        <p:spPr bwMode="auto">
          <a:xfrm>
            <a:off x="342900" y="1855788"/>
            <a:ext cx="15711488" cy="5834062"/>
          </a:xfrm>
          <a:prstGeom prst="rect">
            <a:avLst/>
          </a:prstGeom>
          <a:noFill/>
          <a:ln w="9525">
            <a:noFill/>
            <a:round/>
            <a:headEnd/>
            <a:tailEnd/>
          </a:ln>
        </p:spPr>
      </p:pic>
      <p:sp>
        <p:nvSpPr>
          <p:cNvPr id="96263" name="Rectangle 8"/>
          <p:cNvSpPr>
            <a:spLocks/>
          </p:cNvSpPr>
          <p:nvPr/>
        </p:nvSpPr>
        <p:spPr bwMode="auto">
          <a:xfrm>
            <a:off x="622300" y="7689850"/>
            <a:ext cx="14986000" cy="673100"/>
          </a:xfrm>
          <a:prstGeom prst="rect">
            <a:avLst/>
          </a:prstGeom>
          <a:noFill/>
          <a:ln w="9525">
            <a:noFill/>
            <a:miter lim="800000"/>
            <a:headEnd/>
            <a:tailEnd/>
          </a:ln>
        </p:spPr>
        <p:txBody>
          <a:bodyPr lIns="25400" tIns="25400" rIns="25400" bIns="25400"/>
          <a:lstStyle/>
          <a:p>
            <a:pPr>
              <a:lnSpc>
                <a:spcPct val="110000"/>
              </a:lnSpc>
              <a:spcBef>
                <a:spcPts val="400"/>
              </a:spcBef>
            </a:pPr>
            <a:r>
              <a:rPr lang="en-US" sz="4400" dirty="0">
                <a:solidFill>
                  <a:schemeClr val="tx1"/>
                </a:solidFill>
                <a:latin typeface="Arial" charset="0"/>
                <a:cs typeface="Arial" charset="0"/>
                <a:sym typeface="Arial" charset="0"/>
              </a:rPr>
              <a:t>Line sampling, from </a:t>
            </a:r>
            <a:r>
              <a:rPr lang="en-US" sz="4400" dirty="0">
                <a:solidFill>
                  <a:schemeClr val="tx1"/>
                </a:solidFill>
                <a:latin typeface="Arial Italic" charset="0"/>
                <a:cs typeface="Arial Italic" charset="0"/>
                <a:sym typeface="Arial Italic" charset="0"/>
              </a:rPr>
              <a:t>Volumetric </a:t>
            </a:r>
            <a:r>
              <a:rPr lang="en-US" sz="4400" dirty="0" err="1">
                <a:solidFill>
                  <a:schemeClr val="tx1"/>
                </a:solidFill>
                <a:latin typeface="Arial Italic" charset="0"/>
                <a:cs typeface="Arial Italic" charset="0"/>
                <a:sym typeface="Arial Italic" charset="0"/>
              </a:rPr>
              <a:t>Obscurance</a:t>
            </a:r>
            <a:r>
              <a:rPr lang="en-US" sz="4400" dirty="0">
                <a:solidFill>
                  <a:schemeClr val="tx1"/>
                </a:solidFill>
                <a:latin typeface="Arial Italic" charset="0"/>
                <a:cs typeface="Arial Italic" charset="0"/>
                <a:sym typeface="Arial Italic" charset="0"/>
              </a:rPr>
              <a:t> </a:t>
            </a:r>
            <a:r>
              <a:rPr lang="en-US" sz="4400" dirty="0" smtClean="0">
                <a:solidFill>
                  <a:schemeClr val="tx1"/>
                </a:solidFill>
                <a:latin typeface="Arial" charset="0"/>
                <a:cs typeface="Arial" charset="0"/>
                <a:sym typeface="Arial" charset="0"/>
              </a:rPr>
              <a:t>[Loos10]</a:t>
            </a:r>
            <a:endParaRPr lang="en-US" sz="4400" dirty="0">
              <a:solidFill>
                <a:schemeClr val="tx1"/>
              </a:solidFill>
              <a:latin typeface="Arial" charset="0"/>
              <a:cs typeface="Arial" charset="0"/>
              <a:sym typeface="Arial"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715294" y="1689100"/>
            <a:ext cx="12858750" cy="6810375"/>
          </a:xfrm>
          <a:prstGeom prst="rect">
            <a:avLst/>
          </a:prstGeom>
          <a:noFill/>
          <a:ln w="9525">
            <a:noFill/>
            <a:miter lim="800000"/>
            <a:headEnd/>
            <a:tailEnd/>
          </a:ln>
        </p:spPr>
      </p:pic>
      <p:grpSp>
        <p:nvGrpSpPr>
          <p:cNvPr id="97283" name="Group 4"/>
          <p:cNvGrpSpPr>
            <a:grpSpLocks/>
          </p:cNvGrpSpPr>
          <p:nvPr/>
        </p:nvGrpSpPr>
        <p:grpSpPr bwMode="auto">
          <a:xfrm>
            <a:off x="0" y="0"/>
            <a:ext cx="16256000" cy="1435100"/>
            <a:chOff x="0" y="0"/>
            <a:chExt cx="10240" cy="904"/>
          </a:xfrm>
        </p:grpSpPr>
        <p:pic>
          <p:nvPicPr>
            <p:cNvPr id="97287"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97288"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58725"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HBAO in Frostbite 2</a:t>
            </a:r>
          </a:p>
        </p:txBody>
      </p:sp>
      <p:pic>
        <p:nvPicPr>
          <p:cNvPr id="97285" name="Picture 6"/>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698625" y="1671637"/>
            <a:ext cx="12858750" cy="6810375"/>
          </a:xfrm>
          <a:prstGeom prst="rect">
            <a:avLst/>
          </a:prstGeom>
          <a:noFill/>
          <a:ln w="9525">
            <a:noFill/>
            <a:miter lim="800000"/>
            <a:headEnd/>
            <a:tailEnd/>
          </a:ln>
        </p:spPr>
      </p:pic>
      <p:grpSp>
        <p:nvGrpSpPr>
          <p:cNvPr id="98307" name="Group 4"/>
          <p:cNvGrpSpPr>
            <a:grpSpLocks/>
          </p:cNvGrpSpPr>
          <p:nvPr/>
        </p:nvGrpSpPr>
        <p:grpSpPr bwMode="auto">
          <a:xfrm>
            <a:off x="0" y="0"/>
            <a:ext cx="16256000" cy="1435100"/>
            <a:chOff x="0" y="0"/>
            <a:chExt cx="10240" cy="904"/>
          </a:xfrm>
        </p:grpSpPr>
        <p:pic>
          <p:nvPicPr>
            <p:cNvPr id="98311"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98312"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60774"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SSAO in Frostbite 2 (1/)</a:t>
            </a:r>
          </a:p>
        </p:txBody>
      </p:sp>
      <p:pic>
        <p:nvPicPr>
          <p:cNvPr id="98310"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3"/>
          <p:cNvGrpSpPr>
            <a:grpSpLocks/>
          </p:cNvGrpSpPr>
          <p:nvPr/>
        </p:nvGrpSpPr>
        <p:grpSpPr bwMode="auto">
          <a:xfrm>
            <a:off x="0" y="0"/>
            <a:ext cx="16256000" cy="1435100"/>
            <a:chOff x="0" y="0"/>
            <a:chExt cx="10240" cy="904"/>
          </a:xfrm>
        </p:grpSpPr>
        <p:pic>
          <p:nvPicPr>
            <p:cNvPr id="17416"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7417"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2355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Real World Bokeh - Disc</a:t>
            </a:r>
          </a:p>
        </p:txBody>
      </p:sp>
      <p:pic>
        <p:nvPicPr>
          <p:cNvPr id="17413" name="Picture 6"/>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17414" name="Picture 7"/>
          <p:cNvPicPr>
            <a:picLocks noChangeAspect="1" noChangeArrowheads="1"/>
          </p:cNvPicPr>
          <p:nvPr/>
        </p:nvPicPr>
        <p:blipFill>
          <a:blip r:embed="rId6" cstate="print"/>
          <a:srcRect/>
          <a:stretch>
            <a:fillRect/>
          </a:stretch>
        </p:blipFill>
        <p:spPr bwMode="auto">
          <a:xfrm>
            <a:off x="3386138" y="1689100"/>
            <a:ext cx="9483725" cy="6194425"/>
          </a:xfrm>
          <a:prstGeom prst="rect">
            <a:avLst/>
          </a:prstGeom>
          <a:noFill/>
          <a:ln w="9525">
            <a:noFill/>
            <a:miter lim="800000"/>
            <a:headEnd/>
            <a:tailEnd/>
          </a:ln>
        </p:spPr>
      </p:pic>
      <p:sp>
        <p:nvSpPr>
          <p:cNvPr id="17415" name="Rectangle 8"/>
          <p:cNvSpPr>
            <a:spLocks/>
          </p:cNvSpPr>
          <p:nvPr/>
        </p:nvSpPr>
        <p:spPr bwMode="auto">
          <a:xfrm>
            <a:off x="4895850" y="7962900"/>
            <a:ext cx="6464300" cy="457200"/>
          </a:xfrm>
          <a:prstGeom prst="rect">
            <a:avLst/>
          </a:prstGeom>
          <a:noFill/>
          <a:ln w="12700" cap="rnd">
            <a:noFill/>
            <a:round/>
            <a:headEnd/>
            <a:tailEnd/>
          </a:ln>
        </p:spPr>
        <p:txBody>
          <a:bodyPr lIns="38100" tIns="38100" rIns="38100" bIns="38100"/>
          <a:lstStyle/>
          <a:p>
            <a:r>
              <a:rPr lang="en-US" sz="2600" dirty="0">
                <a:solidFill>
                  <a:schemeClr val="tx1"/>
                </a:solidFill>
                <a:latin typeface="Arial" charset="0"/>
                <a:cs typeface="Arial" charset="0"/>
                <a:sym typeface="Arial" charset="0"/>
              </a:rPr>
              <a:t>Photo Courtesy of </a:t>
            </a:r>
            <a:r>
              <a:rPr lang="en-US" sz="2600" dirty="0" err="1">
                <a:solidFill>
                  <a:schemeClr val="tx1"/>
                </a:solidFill>
                <a:latin typeface="Arial" charset="0"/>
                <a:cs typeface="Arial" charset="0"/>
                <a:sym typeface="Arial" charset="0"/>
              </a:rPr>
              <a:t>Mohsin</a:t>
            </a:r>
            <a:r>
              <a:rPr lang="en-US" sz="2600" dirty="0">
                <a:solidFill>
                  <a:schemeClr val="tx1"/>
                </a:solidFill>
                <a:latin typeface="Arial" charset="0"/>
                <a:cs typeface="Arial" charset="0"/>
                <a:sym typeface="Arial" charset="0"/>
              </a:rPr>
              <a:t> </a:t>
            </a:r>
            <a:r>
              <a:rPr lang="en-US" sz="2600" dirty="0" err="1">
                <a:solidFill>
                  <a:schemeClr val="tx1"/>
                </a:solidFill>
                <a:latin typeface="Arial" charset="0"/>
                <a:cs typeface="Arial" charset="0"/>
                <a:sym typeface="Arial" charset="0"/>
              </a:rPr>
              <a:t>Hasan</a:t>
            </a:r>
            <a:r>
              <a:rPr lang="en-US" sz="2600" dirty="0">
                <a:solidFill>
                  <a:schemeClr val="tx1"/>
                </a:solidFill>
                <a:latin typeface="Arial" charset="0"/>
                <a:cs typeface="Arial" charset="0"/>
                <a:sym typeface="Arial" charset="0"/>
              </a:rPr>
              <a:t> 2011</a:t>
            </a:r>
          </a:p>
        </p:txBody>
      </p:sp>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5" name="Group 4"/>
          <p:cNvGrpSpPr>
            <a:grpSpLocks/>
          </p:cNvGrpSpPr>
          <p:nvPr/>
        </p:nvGrpSpPr>
        <p:grpSpPr bwMode="auto">
          <a:xfrm>
            <a:off x="0" y="0"/>
            <a:ext cx="16256000" cy="1435100"/>
            <a:chOff x="0" y="0"/>
            <a:chExt cx="10240" cy="904"/>
          </a:xfrm>
        </p:grpSpPr>
        <p:pic>
          <p:nvPicPr>
            <p:cNvPr id="100359"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0360"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64869"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Blurring the line (1/)</a:t>
            </a:r>
          </a:p>
        </p:txBody>
      </p:sp>
      <p:sp>
        <p:nvSpPr>
          <p:cNvPr id="164870" name="Rectangle 6"/>
          <p:cNvSpPr>
            <a:spLocks noGrp="1" noChangeArrowheads="1"/>
          </p:cNvSpPr>
          <p:nvPr>
            <p:ph type="body" idx="1"/>
          </p:nvPr>
        </p:nvSpPr>
        <p:spPr>
          <a:xfrm>
            <a:off x="622300" y="1524000"/>
            <a:ext cx="15432088" cy="7620000"/>
          </a:xfrm>
        </p:spPr>
        <p:txBody>
          <a:bodyPr/>
          <a:lstStyle/>
          <a:p>
            <a:pPr marL="247650" indent="-247650" eaLnBrk="1" hangingPunct="1">
              <a:spcBef>
                <a:spcPct val="0"/>
              </a:spcBef>
              <a:buFont typeface="Wingdings" charset="2"/>
              <a:buChar char="§"/>
              <a:defRPr/>
            </a:pPr>
            <a:r>
              <a:rPr lang="en-US" sz="4600" dirty="0" smtClean="0">
                <a:effectLst/>
              </a:rPr>
              <a:t>Dynamic AO is done best with edge-preserving blur / bilateral filtering</a:t>
            </a:r>
            <a:endParaRPr lang="en-US" sz="4600" dirty="0" smtClean="0"/>
          </a:p>
          <a:p>
            <a:pPr marL="247650" indent="-247650" eaLnBrk="1" hangingPunct="1">
              <a:spcBef>
                <a:spcPts val="400"/>
              </a:spcBef>
              <a:buFont typeface="Wingdings" charset="2"/>
              <a:buChar char="§"/>
              <a:defRPr/>
            </a:pPr>
            <a:r>
              <a:rPr lang="en-US" sz="4600" dirty="0" smtClean="0">
                <a:effectLst/>
              </a:rPr>
              <a:t>On consoles, we have really tight budgets</a:t>
            </a:r>
            <a:endParaRPr lang="en-US" sz="4600" dirty="0" smtClean="0"/>
          </a:p>
          <a:p>
            <a:pPr marL="247650" indent="-247650" eaLnBrk="1" hangingPunct="1">
              <a:spcBef>
                <a:spcPts val="400"/>
              </a:spcBef>
              <a:buFont typeface="Wingdings" charset="2"/>
              <a:buChar char="§"/>
              <a:defRPr/>
            </a:pPr>
            <a:r>
              <a:rPr lang="en-US" sz="4600" dirty="0" smtClean="0">
                <a:effectLst/>
              </a:rPr>
              <a:t>Scenes are pretty action-packed, halos not too noticeable</a:t>
            </a:r>
            <a:endParaRPr lang="en-US" sz="4600" dirty="0" smtClean="0"/>
          </a:p>
          <a:p>
            <a:pPr marL="247650" indent="-247650" eaLnBrk="1" hangingPunct="1">
              <a:spcBef>
                <a:spcPts val="400"/>
              </a:spcBef>
              <a:buFont typeface="Wingdings" charset="2"/>
              <a:buChar char="§"/>
              <a:defRPr/>
            </a:pPr>
            <a:r>
              <a:rPr lang="en-US" sz="4600" dirty="0" smtClean="0">
                <a:effectLst/>
              </a:rPr>
              <a:t>AO should be a subtle effect</a:t>
            </a:r>
            <a:endParaRPr lang="en-US" sz="4600" dirty="0" smtClean="0"/>
          </a:p>
          <a:p>
            <a:pPr marL="247650" indent="-247650" eaLnBrk="1" hangingPunct="1">
              <a:spcBef>
                <a:spcPts val="400"/>
              </a:spcBef>
              <a:buFont typeface="Wingdings" charset="2"/>
              <a:buChar char="§"/>
              <a:defRPr/>
            </a:pPr>
            <a:r>
              <a:rPr lang="en-US" sz="4600" dirty="0" smtClean="0">
                <a:effectLst/>
              </a:rPr>
              <a:t>We need to find the fastest way to blur AO, and has to look soft! (e.g.: 9x9 Gaussian, with bilinear)</a:t>
            </a:r>
          </a:p>
        </p:txBody>
      </p:sp>
      <p:pic>
        <p:nvPicPr>
          <p:cNvPr id="10035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9" name="Group 4"/>
          <p:cNvGrpSpPr>
            <a:grpSpLocks/>
          </p:cNvGrpSpPr>
          <p:nvPr/>
        </p:nvGrpSpPr>
        <p:grpSpPr bwMode="auto">
          <a:xfrm>
            <a:off x="0" y="0"/>
            <a:ext cx="16256000" cy="1435100"/>
            <a:chOff x="0" y="0"/>
            <a:chExt cx="10240" cy="904"/>
          </a:xfrm>
        </p:grpSpPr>
        <p:pic>
          <p:nvPicPr>
            <p:cNvPr id="101383"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1384"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66917"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Fast Grayscale Blur - 8 as 8888 (1/)</a:t>
            </a:r>
          </a:p>
        </p:txBody>
      </p:sp>
      <p:sp>
        <p:nvSpPr>
          <p:cNvPr id="166918" name="Rectangle 6"/>
          <p:cNvSpPr>
            <a:spLocks noGrp="1" noChangeArrowheads="1"/>
          </p:cNvSpPr>
          <p:nvPr>
            <p:ph type="body" idx="1"/>
          </p:nvPr>
        </p:nvSpPr>
        <p:spPr>
          <a:xfrm>
            <a:off x="622300" y="1524000"/>
            <a:ext cx="14960600" cy="7620000"/>
          </a:xfrm>
        </p:spPr>
        <p:txBody>
          <a:bodyPr/>
          <a:lstStyle/>
          <a:p>
            <a:pPr marL="247650" indent="-247650" eaLnBrk="1" hangingPunct="1">
              <a:spcBef>
                <a:spcPct val="0"/>
              </a:spcBef>
              <a:buFont typeface="Wingdings" charset="2"/>
              <a:buChar char="§"/>
              <a:defRPr/>
            </a:pPr>
            <a:r>
              <a:rPr lang="en-US" sz="4600" smtClean="0">
                <a:effectLst/>
              </a:rPr>
              <a:t>Reduce the number of taps: aliasing the AO results from R8 as A8R8G8B8</a:t>
            </a:r>
            <a:endParaRPr lang="en-US" sz="4600" smtClean="0"/>
          </a:p>
          <a:p>
            <a:pPr marL="247650" indent="-247650" eaLnBrk="1" hangingPunct="1">
              <a:spcBef>
                <a:spcPts val="400"/>
              </a:spcBef>
              <a:buFont typeface="Wingdings" charset="2"/>
              <a:buChar char="§"/>
              <a:defRPr/>
            </a:pPr>
            <a:r>
              <a:rPr lang="en-US" sz="4600" smtClean="0">
                <a:effectLst/>
              </a:rPr>
              <a:t>1 horizontal tap == 4 taps (ARGB)</a:t>
            </a:r>
            <a:endParaRPr lang="en-US" sz="4600" smtClean="0"/>
          </a:p>
          <a:p>
            <a:pPr marL="247650" indent="-247650" eaLnBrk="1" hangingPunct="1">
              <a:spcBef>
                <a:spcPts val="400"/>
              </a:spcBef>
              <a:buFont typeface="Wingdings" charset="2"/>
              <a:buChar char="§"/>
              <a:defRPr/>
            </a:pPr>
            <a:r>
              <a:rPr lang="en-US" sz="4600" smtClean="0">
                <a:effectLst/>
              </a:rPr>
              <a:t>Combine with bilinear sampling (vertical pass only)</a:t>
            </a:r>
            <a:endParaRPr lang="en-US" sz="4600" smtClean="0"/>
          </a:p>
          <a:p>
            <a:pPr marL="247650" indent="-247650" eaLnBrk="1" hangingPunct="1">
              <a:spcBef>
                <a:spcPts val="400"/>
              </a:spcBef>
              <a:buFont typeface="Wingdings" charset="2"/>
              <a:buChar char="§"/>
              <a:defRPr/>
            </a:pPr>
            <a:r>
              <a:rPr lang="en-US" sz="4600" smtClean="0">
                <a:effectLst/>
              </a:rPr>
              <a:t>9x9 Gaussian = </a:t>
            </a:r>
            <a:r>
              <a:rPr lang="en-US" sz="4600" u="sng" smtClean="0">
                <a:effectLst/>
              </a:rPr>
              <a:t>3</a:t>
            </a:r>
            <a:r>
              <a:rPr lang="en-US" sz="4600" smtClean="0">
                <a:effectLst/>
              </a:rPr>
              <a:t> horizontal taps and </a:t>
            </a:r>
            <a:r>
              <a:rPr lang="en-US" sz="4600" u="sng" smtClean="0">
                <a:effectLst/>
              </a:rPr>
              <a:t>5</a:t>
            </a:r>
            <a:r>
              <a:rPr lang="en-US" sz="4600" smtClean="0">
                <a:effectLst/>
              </a:rPr>
              <a:t> vertical taps</a:t>
            </a:r>
            <a:endParaRPr lang="en-US" sz="4600" smtClean="0"/>
          </a:p>
          <a:p>
            <a:pPr marL="247650" indent="-247650" eaLnBrk="1" hangingPunct="1">
              <a:spcBef>
                <a:spcPts val="400"/>
              </a:spcBef>
              <a:buFont typeface="Wingdings" charset="2"/>
              <a:buChar char="§"/>
              <a:defRPr/>
            </a:pPr>
            <a:r>
              <a:rPr lang="en-US" sz="4600" smtClean="0">
                <a:effectLst/>
              </a:rPr>
              <a:t>On PS3: alias the memory directly</a:t>
            </a:r>
            <a:endParaRPr lang="en-US" sz="4600" smtClean="0"/>
          </a:p>
          <a:p>
            <a:pPr marL="247650" indent="-247650" eaLnBrk="1" hangingPunct="1">
              <a:spcBef>
                <a:spcPts val="400"/>
              </a:spcBef>
              <a:buFont typeface="Wingdings" charset="2"/>
              <a:buChar char="§"/>
              <a:defRPr/>
            </a:pPr>
            <a:r>
              <a:rPr lang="en-US" sz="4600" smtClean="0">
                <a:effectLst/>
              </a:rPr>
              <a:t>On 360: Formats are different in memory, use resolve remap textures. See </a:t>
            </a:r>
            <a:r>
              <a:rPr lang="en-US" sz="4600" smtClean="0">
                <a:effectLst/>
                <a:latin typeface="Arial Italic" charset="0"/>
                <a:cs typeface="Arial Italic" charset="0"/>
                <a:sym typeface="Arial Italic" charset="0"/>
              </a:rPr>
              <a:t>FastUntile</a:t>
            </a:r>
            <a:r>
              <a:rPr lang="en-US" sz="4600" smtClean="0">
                <a:effectLst/>
              </a:rPr>
              <a:t> XDK sample.</a:t>
            </a:r>
          </a:p>
        </p:txBody>
      </p:sp>
      <p:pic>
        <p:nvPicPr>
          <p:cNvPr id="10138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cstate="print"/>
          <a:srcRect/>
          <a:stretch>
            <a:fillRect/>
          </a:stretch>
        </p:blipFill>
        <p:spPr bwMode="auto">
          <a:xfrm>
            <a:off x="419100" y="3073400"/>
            <a:ext cx="15417800" cy="4737100"/>
          </a:xfrm>
          <a:prstGeom prst="rect">
            <a:avLst/>
          </a:prstGeom>
          <a:noFill/>
          <a:ln w="12700">
            <a:noFill/>
            <a:miter lim="800000"/>
            <a:headEnd/>
            <a:tailEnd/>
          </a:ln>
        </p:spPr>
      </p:pic>
      <p:grpSp>
        <p:nvGrpSpPr>
          <p:cNvPr id="102404" name="Group 5"/>
          <p:cNvGrpSpPr>
            <a:grpSpLocks/>
          </p:cNvGrpSpPr>
          <p:nvPr/>
        </p:nvGrpSpPr>
        <p:grpSpPr bwMode="auto">
          <a:xfrm>
            <a:off x="0" y="0"/>
            <a:ext cx="16256000" cy="1435100"/>
            <a:chOff x="0" y="0"/>
            <a:chExt cx="10240" cy="904"/>
          </a:xfrm>
        </p:grpSpPr>
        <p:pic>
          <p:nvPicPr>
            <p:cNvPr id="102409" name="Picture 3"/>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102410" name="Picture 4"/>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68966"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Fast Grayscale Blur (1/)</a:t>
            </a:r>
          </a:p>
        </p:txBody>
      </p:sp>
      <p:pic>
        <p:nvPicPr>
          <p:cNvPr id="102406" name="Picture 7"/>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02407" name="Rectangle 8"/>
          <p:cNvSpPr>
            <a:spLocks/>
          </p:cNvSpPr>
          <p:nvPr/>
        </p:nvSpPr>
        <p:spPr bwMode="auto">
          <a:xfrm>
            <a:off x="571500" y="1524000"/>
            <a:ext cx="6858000" cy="1308100"/>
          </a:xfrm>
          <a:prstGeom prst="rect">
            <a:avLst/>
          </a:prstGeom>
          <a:noFill/>
          <a:ln w="9525">
            <a:noFill/>
            <a:miter lim="800000"/>
            <a:headEnd/>
            <a:tailEnd/>
          </a:ln>
        </p:spPr>
        <p:txBody>
          <a:bodyPr lIns="25400" tIns="25400" rIns="25400" bIns="25400"/>
          <a:lstStyle/>
          <a:p>
            <a:pPr algn="l">
              <a:lnSpc>
                <a:spcPct val="110000"/>
              </a:lnSpc>
              <a:spcBef>
                <a:spcPts val="400"/>
              </a:spcBef>
            </a:pPr>
            <a:r>
              <a:rPr lang="en-US" sz="4400" u="sng">
                <a:solidFill>
                  <a:schemeClr val="tx1"/>
                </a:solidFill>
                <a:latin typeface="Arial" charset="0"/>
                <a:cs typeface="Arial" charset="0"/>
                <a:sym typeface="Arial" charset="0"/>
              </a:rPr>
              <a:t>Horizontal</a:t>
            </a:r>
            <a:r>
              <a:rPr lang="en-US" sz="4400">
                <a:solidFill>
                  <a:schemeClr val="tx1"/>
                </a:solidFill>
                <a:latin typeface="Arial" charset="0"/>
                <a:sym typeface="Arial" charset="0"/>
              </a:rPr>
              <a:t/>
            </a:r>
            <a:br>
              <a:rPr lang="en-US" sz="4400">
                <a:solidFill>
                  <a:schemeClr val="tx1"/>
                </a:solidFill>
                <a:latin typeface="Arial" charset="0"/>
                <a:sym typeface="Arial" charset="0"/>
              </a:rPr>
            </a:br>
            <a:r>
              <a:rPr lang="en-US" sz="4000">
                <a:solidFill>
                  <a:schemeClr val="tx1"/>
                </a:solidFill>
                <a:latin typeface="Arial" charset="0"/>
                <a:cs typeface="Arial" charset="0"/>
                <a:sym typeface="Arial" charset="0"/>
              </a:rPr>
              <a:t>9 “samples” </a:t>
            </a:r>
            <a:r>
              <a:rPr lang="en-US" sz="4000">
                <a:solidFill>
                  <a:schemeClr val="tx1"/>
                </a:solidFill>
                <a:latin typeface="Wingdings" charset="2"/>
                <a:ea typeface="Wingdings" charset="2"/>
                <a:cs typeface="Wingdings" charset="2"/>
                <a:sym typeface="Wingdings" charset="2"/>
              </a:rPr>
              <a:t></a:t>
            </a:r>
            <a:r>
              <a:rPr lang="en-US" sz="4000">
                <a:solidFill>
                  <a:schemeClr val="tx1"/>
                </a:solidFill>
                <a:latin typeface="Arial" charset="0"/>
                <a:cs typeface="Arial" charset="0"/>
                <a:sym typeface="Arial" charset="0"/>
              </a:rPr>
              <a:t> 3 point taps</a:t>
            </a:r>
          </a:p>
        </p:txBody>
      </p:sp>
      <p:sp>
        <p:nvSpPr>
          <p:cNvPr id="102408" name="Rectangle 9"/>
          <p:cNvSpPr>
            <a:spLocks/>
          </p:cNvSpPr>
          <p:nvPr/>
        </p:nvSpPr>
        <p:spPr bwMode="auto">
          <a:xfrm>
            <a:off x="8761413" y="1498600"/>
            <a:ext cx="7416800" cy="1371600"/>
          </a:xfrm>
          <a:prstGeom prst="rect">
            <a:avLst/>
          </a:prstGeom>
          <a:noFill/>
          <a:ln w="9525">
            <a:noFill/>
            <a:miter lim="800000"/>
            <a:headEnd/>
            <a:tailEnd/>
          </a:ln>
        </p:spPr>
        <p:txBody>
          <a:bodyPr lIns="25400" tIns="25400" rIns="25400" bIns="25400"/>
          <a:lstStyle/>
          <a:p>
            <a:pPr algn="l">
              <a:lnSpc>
                <a:spcPct val="110000"/>
              </a:lnSpc>
              <a:spcBef>
                <a:spcPts val="400"/>
              </a:spcBef>
            </a:pPr>
            <a:r>
              <a:rPr lang="en-US" sz="4400" u="sng">
                <a:solidFill>
                  <a:schemeClr val="tx1"/>
                </a:solidFill>
                <a:latin typeface="Arial" charset="0"/>
                <a:cs typeface="Arial" charset="0"/>
                <a:sym typeface="Arial" charset="0"/>
              </a:rPr>
              <a:t>Vertical</a:t>
            </a:r>
            <a:r>
              <a:rPr lang="en-US" sz="4400">
                <a:solidFill>
                  <a:schemeClr val="tx1"/>
                </a:solidFill>
                <a:latin typeface="Arial" charset="0"/>
                <a:sym typeface="Arial" charset="0"/>
              </a:rPr>
              <a:t/>
            </a:r>
            <a:br>
              <a:rPr lang="en-US" sz="4400">
                <a:solidFill>
                  <a:schemeClr val="tx1"/>
                </a:solidFill>
                <a:latin typeface="Arial" charset="0"/>
                <a:sym typeface="Arial" charset="0"/>
              </a:rPr>
            </a:br>
            <a:r>
              <a:rPr lang="en-US" sz="4000">
                <a:solidFill>
                  <a:schemeClr val="tx1"/>
                </a:solidFill>
                <a:latin typeface="Arial" charset="0"/>
                <a:cs typeface="Arial" charset="0"/>
                <a:sym typeface="Arial" charset="0"/>
              </a:rPr>
              <a:t>9 “samples </a:t>
            </a:r>
            <a:r>
              <a:rPr lang="en-US" sz="4000">
                <a:solidFill>
                  <a:schemeClr val="tx1"/>
                </a:solidFill>
                <a:latin typeface="Wingdings" charset="2"/>
                <a:ea typeface="Wingdings" charset="2"/>
                <a:cs typeface="Wingdings" charset="2"/>
                <a:sym typeface="Wingdings" charset="2"/>
              </a:rPr>
              <a:t></a:t>
            </a:r>
            <a:r>
              <a:rPr lang="en-US" sz="4000">
                <a:solidFill>
                  <a:schemeClr val="tx1"/>
                </a:solidFill>
                <a:latin typeface="Arial" charset="0"/>
                <a:cs typeface="Arial" charset="0"/>
                <a:sym typeface="Arial" charset="0"/>
              </a:rPr>
              <a:t> 5 bilinear </a:t>
            </a:r>
            <a:r>
              <a:rPr lang="en-US" sz="4400">
                <a:solidFill>
                  <a:schemeClr val="tx1"/>
                </a:solidFill>
                <a:latin typeface="Arial" charset="0"/>
                <a:cs typeface="Arial" charset="0"/>
                <a:sym typeface="Arial" charset="0"/>
              </a:rPr>
              <a:t>taps</a:t>
            </a:r>
          </a:p>
        </p:txBody>
      </p:sp>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7" name="Group 4"/>
          <p:cNvGrpSpPr>
            <a:grpSpLocks/>
          </p:cNvGrpSpPr>
          <p:nvPr/>
        </p:nvGrpSpPr>
        <p:grpSpPr bwMode="auto">
          <a:xfrm>
            <a:off x="0" y="0"/>
            <a:ext cx="16256000" cy="1435100"/>
            <a:chOff x="0" y="0"/>
            <a:chExt cx="10240" cy="904"/>
          </a:xfrm>
        </p:grpSpPr>
        <p:pic>
          <p:nvPicPr>
            <p:cNvPr id="103454"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3455"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03428" name="Rectangle 5"/>
          <p:cNvSpPr>
            <a:spLocks/>
          </p:cNvSpPr>
          <p:nvPr/>
        </p:nvSpPr>
        <p:spPr bwMode="auto">
          <a:xfrm>
            <a:off x="622300" y="1612900"/>
            <a:ext cx="14986000" cy="711200"/>
          </a:xfrm>
          <a:prstGeom prst="rect">
            <a:avLst/>
          </a:prstGeom>
          <a:noFill/>
          <a:ln w="9525">
            <a:noFill/>
            <a:miter lim="800000"/>
            <a:headEnd/>
            <a:tailEnd/>
          </a:ln>
        </p:spPr>
        <p:txBody>
          <a:bodyPr lIns="25400" tIns="25400" rIns="25400" bIns="25400"/>
          <a:lstStyle/>
          <a:p>
            <a:pPr algn="l">
              <a:lnSpc>
                <a:spcPct val="110000"/>
              </a:lnSpc>
              <a:spcBef>
                <a:spcPts val="400"/>
              </a:spcBef>
            </a:pPr>
            <a:r>
              <a:rPr lang="en-US" sz="4600">
                <a:solidFill>
                  <a:schemeClr val="tx1"/>
                </a:solidFill>
                <a:latin typeface="Arial" charset="0"/>
                <a:cs typeface="Arial" charset="0"/>
                <a:sym typeface="Arial" charset="0"/>
              </a:rPr>
              <a:t>For a 640x360 SSAO Buffer (720p / 2)</a:t>
            </a:r>
          </a:p>
        </p:txBody>
      </p:sp>
      <p:sp>
        <p:nvSpPr>
          <p:cNvPr id="171014"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Fast Grayscale Blur (2/)</a:t>
            </a:r>
          </a:p>
        </p:txBody>
      </p:sp>
      <p:pic>
        <p:nvPicPr>
          <p:cNvPr id="103430"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graphicFrame>
        <p:nvGraphicFramePr>
          <p:cNvPr id="171016" name="Group 8"/>
          <p:cNvGraphicFramePr>
            <a:graphicFrameLocks noGrp="1"/>
          </p:cNvGraphicFramePr>
          <p:nvPr>
            <p:extLst>
              <p:ext uri="{D42A27DB-BD31-4B8C-83A1-F6EECF244321}">
                <p14:modId xmlns:p14="http://schemas.microsoft.com/office/powerpoint/2010/main" val="1130709553"/>
              </p:ext>
            </p:extLst>
          </p:nvPr>
        </p:nvGraphicFramePr>
        <p:xfrm>
          <a:off x="542925" y="2663825"/>
          <a:ext cx="14960600" cy="4273552"/>
        </p:xfrm>
        <a:graphic>
          <a:graphicData uri="http://schemas.openxmlformats.org/drawingml/2006/table">
            <a:tbl>
              <a:tblPr/>
              <a:tblGrid>
                <a:gridCol w="4986338"/>
                <a:gridCol w="4124325"/>
                <a:gridCol w="5849937"/>
              </a:tblGrid>
              <a:tr h="1068388">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1"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Technique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1"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PlayStation 3</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1"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Xbox 360</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38100" cap="flat" cmpd="sng" algn="ctr">
                      <a:solidFill>
                        <a:srgbClr val="784A2B"/>
                      </a:solidFill>
                      <a:prstDash val="solid"/>
                      <a:round/>
                      <a:headEnd type="none" w="med" len="med"/>
                      <a:tailEnd type="none" w="med" len="med"/>
                    </a:lnB>
                    <a:lnTlToBr>
                      <a:noFill/>
                    </a:lnTlToBr>
                    <a:lnBlToTr>
                      <a:noFill/>
                    </a:lnBlToTr>
                    <a:solidFill>
                      <a:srgbClr val="78BD57"/>
                    </a:solidFill>
                  </a:tcPr>
                </a:tc>
              </a:tr>
              <a:tr h="1068388">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9x9 Gaussian</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381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0.5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381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0.65 ms</a:t>
                      </a:r>
                      <a:endParaRPr kumimoji="0" lang="en-US" sz="3000" b="0" i="0" u="none" strike="noStrike" cap="none" normalizeH="0" baseline="0" smtClean="0">
                        <a:ln>
                          <a:noFill/>
                        </a:ln>
                        <a:solidFill>
                          <a:srgbClr val="532903"/>
                        </a:solidFill>
                        <a:effectLst/>
                        <a:latin typeface="Arial" charset="0"/>
                        <a:ea typeface="Lucida Grande" charset="0"/>
                        <a:cs typeface="Lucida Grande" charset="0"/>
                        <a:sym typeface="Arial" charset="0"/>
                      </a:endParaRPr>
                    </a:p>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(0.52 ms + 0.132 ms resolve)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381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r>
              <a:tr h="1068388">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9x9 Gaussian </a:t>
                      </a:r>
                      <a:b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b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(Bilinear, as R8)</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0.40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0.43 ms </a:t>
                      </a:r>
                      <a:b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b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(0.3 ms + 0.132 ms resolve)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F1F8EE"/>
                    </a:solidFill>
                  </a:tcPr>
                </a:tc>
              </a:tr>
              <a:tr h="1068388">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9x9 Gaussian </a:t>
                      </a:r>
                      <a:b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br>
                      <a:r>
                        <a:rPr kumimoji="0" lang="en-US" sz="3000" b="0" i="0" u="none" strike="noStrike" cap="none" normalizeH="0" baseline="0" smtClean="0">
                          <a:ln>
                            <a:noFill/>
                          </a:ln>
                          <a:solidFill>
                            <a:srgbClr val="532903"/>
                          </a:solidFill>
                          <a:effectLst/>
                          <a:latin typeface="Arial" charset="0"/>
                          <a:ea typeface="ヒラギノ角ゴ ProN W3" charset="0"/>
                          <a:cs typeface="ヒラギノ角ゴ ProN W3" charset="0"/>
                          <a:sym typeface="Arial" charset="0"/>
                        </a:rPr>
                        <a:t>(Bilinear, as A8R8G8B8)</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smtClean="0">
                          <a:ln>
                            <a:noFill/>
                          </a:ln>
                          <a:solidFill>
                            <a:srgbClr val="532903"/>
                          </a:solidFill>
                          <a:effectLst/>
                          <a:latin typeface="Arial Bold" charset="0"/>
                          <a:cs typeface="Arial Bold" charset="0"/>
                          <a:sym typeface="Arial Bold" charset="0"/>
                        </a:rPr>
                        <a:t>0.10 ms</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c>
                  <a:txBody>
                    <a:bodyPr/>
                    <a:lstStyle/>
                    <a:p>
                      <a:pPr marL="0" marR="0" lvl="0" indent="0" algn="l" defTabSz="914400" rtl="0" eaLnBrk="1" fontAlgn="base" latinLnBrk="0" hangingPunct="1">
                        <a:lnSpc>
                          <a:spcPct val="100000"/>
                        </a:lnSpc>
                        <a:spcBef>
                          <a:spcPct val="0"/>
                        </a:spcBef>
                        <a:spcAft>
                          <a:spcPct val="0"/>
                        </a:spcAft>
                        <a:buClr>
                          <a:srgbClr val="0C569E"/>
                        </a:buClr>
                        <a:buSzPct val="110000"/>
                        <a:buFont typeface="Arial" charset="0"/>
                        <a:buNone/>
                        <a:tabLst>
                          <a:tab pos="2032000" algn="l"/>
                        </a:tabLst>
                      </a:pPr>
                      <a:r>
                        <a:rPr kumimoji="0" lang="en-US" sz="3000" b="0" i="0" u="none" strike="noStrike" cap="none" normalizeH="0" baseline="0" dirty="0" smtClean="0">
                          <a:ln>
                            <a:noFill/>
                          </a:ln>
                          <a:solidFill>
                            <a:srgbClr val="532903"/>
                          </a:solidFill>
                          <a:effectLst/>
                          <a:latin typeface="Arial Bold" charset="0"/>
                          <a:cs typeface="Arial Bold" charset="0"/>
                          <a:sym typeface="Arial Bold" charset="0"/>
                        </a:rPr>
                        <a:t>0.18 ms</a:t>
                      </a:r>
                      <a:r>
                        <a:rPr kumimoji="0" lang="en-US" sz="3000" b="0" i="0" u="none" strike="noStrike" cap="none" normalizeH="0" baseline="0" dirty="0" smtClean="0">
                          <a:ln>
                            <a:noFill/>
                          </a:ln>
                          <a:solidFill>
                            <a:srgbClr val="532903"/>
                          </a:solidFill>
                          <a:effectLst/>
                          <a:latin typeface="Arial" charset="0"/>
                          <a:ea typeface="ヒラギノ角ゴ ProN W3" charset="0"/>
                          <a:cs typeface="ヒラギノ角ゴ ProN W3" charset="0"/>
                          <a:sym typeface="Arial" charset="0"/>
                        </a:rPr>
                        <a:t/>
                      </a:r>
                      <a:br>
                        <a:rPr kumimoji="0" lang="en-US" sz="3000" b="0" i="0" u="none" strike="noStrike" cap="none" normalizeH="0" baseline="0" dirty="0" smtClean="0">
                          <a:ln>
                            <a:noFill/>
                          </a:ln>
                          <a:solidFill>
                            <a:srgbClr val="532903"/>
                          </a:solidFill>
                          <a:effectLst/>
                          <a:latin typeface="Arial" charset="0"/>
                          <a:ea typeface="ヒラギノ角ゴ ProN W3" charset="0"/>
                          <a:cs typeface="ヒラギノ角ゴ ProN W3" charset="0"/>
                          <a:sym typeface="Arial" charset="0"/>
                        </a:rPr>
                      </a:br>
                      <a:r>
                        <a:rPr kumimoji="0" lang="en-US" sz="3000" b="0" i="0" u="none" strike="noStrike" cap="none" normalizeH="0" baseline="0" dirty="0" smtClean="0">
                          <a:ln>
                            <a:noFill/>
                          </a:ln>
                          <a:solidFill>
                            <a:srgbClr val="532903"/>
                          </a:solidFill>
                          <a:effectLst/>
                          <a:latin typeface="Arial" charset="0"/>
                          <a:ea typeface="ヒラギノ角ゴ ProN W3" charset="0"/>
                          <a:cs typeface="ヒラギノ角ゴ ProN W3" charset="0"/>
                          <a:sym typeface="Arial" charset="0"/>
                        </a:rPr>
                        <a:t>(0.143 ms + 0.034 ms resolve)</a:t>
                      </a:r>
                    </a:p>
                  </a:txBody>
                  <a:tcPr marL="38100" marR="38100" marT="38100" marB="38100" horzOverflow="overflow">
                    <a:lnL w="12700" cap="flat" cmpd="sng" algn="ctr">
                      <a:solidFill>
                        <a:srgbClr val="784A2B"/>
                      </a:solidFill>
                      <a:prstDash val="solid"/>
                      <a:round/>
                      <a:headEnd type="none" w="med" len="med"/>
                      <a:tailEnd type="none" w="med" len="med"/>
                    </a:lnL>
                    <a:lnR w="12700" cap="flat" cmpd="sng" algn="ctr">
                      <a:solidFill>
                        <a:srgbClr val="784A2B"/>
                      </a:solidFill>
                      <a:prstDash val="solid"/>
                      <a:round/>
                      <a:headEnd type="none" w="med" len="med"/>
                      <a:tailEnd type="none" w="med" len="med"/>
                    </a:lnR>
                    <a:lnT w="12700" cap="flat" cmpd="sng" algn="ctr">
                      <a:solidFill>
                        <a:srgbClr val="784A2B"/>
                      </a:solidFill>
                      <a:prstDash val="solid"/>
                      <a:round/>
                      <a:headEnd type="none" w="med" len="med"/>
                      <a:tailEnd type="none" w="med" len="med"/>
                    </a:lnT>
                    <a:lnB w="12700" cap="flat" cmpd="sng" algn="ctr">
                      <a:solidFill>
                        <a:srgbClr val="784A2B"/>
                      </a:solidFill>
                      <a:prstDash val="solid"/>
                      <a:round/>
                      <a:headEnd type="none" w="med" len="med"/>
                      <a:tailEnd type="none" w="med" len="med"/>
                    </a:lnB>
                    <a:lnTlToBr>
                      <a:noFill/>
                    </a:lnTlToBr>
                    <a:lnBlToTr>
                      <a:noFill/>
                    </a:lnBlToTr>
                    <a:solidFill>
                      <a:srgbClr val="E3F1DC"/>
                    </a:solidFill>
                  </a:tcPr>
                </a:tc>
              </a:tr>
            </a:tbl>
          </a:graphicData>
        </a:graphic>
      </p:graphicFrame>
      <p:sp>
        <p:nvSpPr>
          <p:cNvPr id="103453" name="Rectangle 52"/>
          <p:cNvSpPr>
            <a:spLocks/>
          </p:cNvSpPr>
          <p:nvPr/>
        </p:nvSpPr>
        <p:spPr bwMode="auto">
          <a:xfrm>
            <a:off x="584200" y="7010400"/>
            <a:ext cx="14986000" cy="1473200"/>
          </a:xfrm>
          <a:prstGeom prst="rect">
            <a:avLst/>
          </a:prstGeom>
          <a:noFill/>
          <a:ln w="9525">
            <a:noFill/>
            <a:miter lim="800000"/>
            <a:headEnd/>
            <a:tailEnd/>
          </a:ln>
        </p:spPr>
        <p:txBody>
          <a:bodyPr lIns="25400" tIns="25400" rIns="25400" bIns="25400"/>
          <a:lstStyle/>
          <a:p>
            <a:pPr algn="l">
              <a:lnSpc>
                <a:spcPct val="110000"/>
              </a:lnSpc>
              <a:spcBef>
                <a:spcPts val="400"/>
              </a:spcBef>
            </a:pPr>
            <a:r>
              <a:rPr lang="en-US" sz="4600" dirty="0">
                <a:solidFill>
                  <a:schemeClr val="tx1"/>
                </a:solidFill>
                <a:latin typeface="Arial" charset="0"/>
                <a:cs typeface="Arial" charset="0"/>
                <a:sym typeface="Arial" charset="0"/>
              </a:rPr>
              <a:t>Average </a:t>
            </a:r>
            <a:r>
              <a:rPr lang="en-US" sz="4600" dirty="0" smtClean="0">
                <a:solidFill>
                  <a:schemeClr val="tx1"/>
                </a:solidFill>
                <a:latin typeface="Arial" charset="0"/>
                <a:cs typeface="Arial" charset="0"/>
                <a:sym typeface="Arial" charset="0"/>
              </a:rPr>
              <a:t>(total) AO performance (compute + blur + </a:t>
            </a:r>
            <a:r>
              <a:rPr lang="en-US" sz="4600" dirty="0" err="1" smtClean="0">
                <a:solidFill>
                  <a:schemeClr val="tx1"/>
                </a:solidFill>
                <a:latin typeface="Arial" charset="0"/>
                <a:cs typeface="Arial" charset="0"/>
                <a:sym typeface="Arial" charset="0"/>
              </a:rPr>
              <a:t>blit</a:t>
            </a:r>
            <a:r>
              <a:rPr lang="en-US" sz="4600" dirty="0" smtClean="0">
                <a:solidFill>
                  <a:schemeClr val="tx1"/>
                </a:solidFill>
                <a:latin typeface="Arial" charset="0"/>
                <a:cs typeface="Arial" charset="0"/>
                <a:sym typeface="Arial" charset="0"/>
              </a:rPr>
              <a:t>) : </a:t>
            </a:r>
            <a:r>
              <a:rPr lang="en-US" sz="4600" dirty="0">
                <a:solidFill>
                  <a:schemeClr val="tx1"/>
                </a:solidFill>
                <a:latin typeface="Arial" charset="0"/>
                <a:cs typeface="Arial" charset="0"/>
                <a:sym typeface="Arial" charset="0"/>
              </a:rPr>
              <a:t/>
            </a:r>
            <a:br>
              <a:rPr lang="en-US" sz="4600" dirty="0">
                <a:solidFill>
                  <a:schemeClr val="tx1"/>
                </a:solidFill>
                <a:latin typeface="Arial" charset="0"/>
                <a:cs typeface="Arial" charset="0"/>
                <a:sym typeface="Arial" charset="0"/>
              </a:rPr>
            </a:br>
            <a:r>
              <a:rPr lang="en-US" sz="4600" dirty="0">
                <a:solidFill>
                  <a:schemeClr val="tx1"/>
                </a:solidFill>
                <a:latin typeface="Arial" charset="0"/>
                <a:cs typeface="Arial" charset="0"/>
                <a:sym typeface="Arial" charset="0"/>
              </a:rPr>
              <a:t>(360: 1.25-1.5 ms ; PS3: 1.5-2.0 ms)</a:t>
            </a:r>
          </a:p>
        </p:txBody>
      </p:sp>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cstate="print"/>
          <a:srcRect/>
          <a:stretch>
            <a:fillRect/>
          </a:stretch>
        </p:blipFill>
        <p:spPr bwMode="auto">
          <a:xfrm>
            <a:off x="6451600" y="6051550"/>
            <a:ext cx="5054600" cy="2527300"/>
          </a:xfrm>
          <a:prstGeom prst="rect">
            <a:avLst/>
          </a:prstGeom>
          <a:noFill/>
          <a:ln w="12700">
            <a:noFill/>
            <a:miter lim="800000"/>
            <a:headEnd/>
            <a:tailEnd/>
          </a:ln>
        </p:spPr>
      </p:pic>
      <p:grpSp>
        <p:nvGrpSpPr>
          <p:cNvPr id="104451" name="Group 4"/>
          <p:cNvGrpSpPr>
            <a:grpSpLocks/>
          </p:cNvGrpSpPr>
          <p:nvPr/>
        </p:nvGrpSpPr>
        <p:grpSpPr bwMode="auto">
          <a:xfrm>
            <a:off x="0" y="0"/>
            <a:ext cx="16256000" cy="1435100"/>
            <a:chOff x="0" y="0"/>
            <a:chExt cx="10240" cy="904"/>
          </a:xfrm>
        </p:grpSpPr>
        <p:pic>
          <p:nvPicPr>
            <p:cNvPr id="104464" name="Picture 2"/>
            <p:cNvPicPr>
              <a:picLocks noChangeArrowheads="1"/>
            </p:cNvPicPr>
            <p:nvPr/>
          </p:nvPicPr>
          <p:blipFill>
            <a:blip r:embed="rId4" cstate="print"/>
            <a:srcRect b="84305"/>
            <a:stretch>
              <a:fillRect/>
            </a:stretch>
          </p:blipFill>
          <p:spPr bwMode="auto">
            <a:xfrm>
              <a:off x="0" y="0"/>
              <a:ext cx="10240" cy="904"/>
            </a:xfrm>
            <a:prstGeom prst="rect">
              <a:avLst/>
            </a:prstGeom>
            <a:noFill/>
            <a:ln w="12700" cap="rnd">
              <a:noFill/>
              <a:round/>
              <a:headEnd/>
              <a:tailEnd/>
            </a:ln>
          </p:spPr>
        </p:pic>
        <p:pic>
          <p:nvPicPr>
            <p:cNvPr id="104465" name="Picture 3"/>
            <p:cNvPicPr>
              <a:picLocks noChangeArrowheads="1"/>
            </p:cNvPicPr>
            <p:nvPr/>
          </p:nvPicPr>
          <p:blipFill>
            <a:blip r:embed="rId5" cstate="print"/>
            <a:srcRect t="79630" r="54196"/>
            <a:stretch>
              <a:fillRect/>
            </a:stretch>
          </p:blipFill>
          <p:spPr bwMode="auto">
            <a:xfrm>
              <a:off x="7896" y="56"/>
              <a:ext cx="2217" cy="690"/>
            </a:xfrm>
            <a:prstGeom prst="rect">
              <a:avLst/>
            </a:prstGeom>
            <a:noFill/>
            <a:ln w="12700" cap="rnd">
              <a:noFill/>
              <a:round/>
              <a:headEnd/>
              <a:tailEnd/>
            </a:ln>
          </p:spPr>
        </p:pic>
      </p:grpSp>
      <p:sp>
        <p:nvSpPr>
          <p:cNvPr id="173062"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a:solidFill>
                  <a:srgbClr val="532903"/>
                </a:solidFill>
                <a:effectLst>
                  <a:outerShdw blurRad="38100" dist="38100" dir="2700000" algn="tl">
                    <a:srgbClr val="C0C0C0"/>
                  </a:outerShdw>
                </a:effectLst>
                <a:latin typeface="Arial Bold" charset="0"/>
                <a:cs typeface="Arial Bold" charset="0"/>
                <a:sym typeface="Arial Bold" charset="0"/>
              </a:rPr>
              <a:t>Thank You</a:t>
            </a:r>
          </a:p>
        </p:txBody>
      </p:sp>
      <p:sp>
        <p:nvSpPr>
          <p:cNvPr id="173063" name="Rectangle 7"/>
          <p:cNvSpPr>
            <a:spLocks noGrp="1" noChangeArrowheads="1"/>
          </p:cNvSpPr>
          <p:nvPr>
            <p:ph type="body" idx="1"/>
          </p:nvPr>
        </p:nvSpPr>
        <p:spPr>
          <a:xfrm>
            <a:off x="622300" y="1524000"/>
            <a:ext cx="4292600" cy="7061200"/>
          </a:xfrm>
        </p:spPr>
        <p:txBody>
          <a:bodyPr/>
          <a:lstStyle/>
          <a:p>
            <a:pPr marL="247650" indent="-247650" eaLnBrk="1" hangingPunct="1">
              <a:spcBef>
                <a:spcPct val="0"/>
              </a:spcBef>
              <a:buFont typeface="Wingdings" charset="2"/>
              <a:buChar char="§"/>
              <a:defRPr/>
            </a:pPr>
            <a:r>
              <a:rPr lang="en-US" sz="3000" smtClean="0">
                <a:effectLst/>
              </a:rPr>
              <a:t>Christina Coffin</a:t>
            </a:r>
            <a:endParaRPr lang="en-US" smtClean="0"/>
          </a:p>
          <a:p>
            <a:pPr marL="247650" indent="-247650" eaLnBrk="1" hangingPunct="1">
              <a:spcBef>
                <a:spcPts val="400"/>
              </a:spcBef>
              <a:buFont typeface="Wingdings" charset="2"/>
              <a:buChar char="§"/>
              <a:defRPr/>
            </a:pPr>
            <a:r>
              <a:rPr lang="en-US" sz="3000" smtClean="0">
                <a:effectLst/>
              </a:rPr>
              <a:t>Johan Andersson</a:t>
            </a:r>
            <a:endParaRPr lang="en-US" smtClean="0"/>
          </a:p>
          <a:p>
            <a:pPr marL="247650" indent="-247650" eaLnBrk="1" hangingPunct="1">
              <a:spcBef>
                <a:spcPts val="400"/>
              </a:spcBef>
              <a:buFont typeface="Wingdings" charset="2"/>
              <a:buChar char="§"/>
              <a:defRPr/>
            </a:pPr>
            <a:r>
              <a:rPr lang="en-US" sz="3000" smtClean="0">
                <a:effectLst/>
              </a:rPr>
              <a:t>Ivan Nevraev</a:t>
            </a:r>
            <a:endParaRPr lang="en-US" smtClean="0"/>
          </a:p>
          <a:p>
            <a:pPr marL="247650" indent="-247650" eaLnBrk="1" hangingPunct="1">
              <a:spcBef>
                <a:spcPts val="400"/>
              </a:spcBef>
              <a:buFont typeface="Wingdings" charset="2"/>
              <a:buChar char="§"/>
              <a:defRPr/>
            </a:pPr>
            <a:r>
              <a:rPr lang="en-US" sz="3000" smtClean="0">
                <a:effectLst/>
              </a:rPr>
              <a:t>Daniel Collin</a:t>
            </a:r>
            <a:endParaRPr lang="en-US" smtClean="0"/>
          </a:p>
          <a:p>
            <a:pPr marL="247650" indent="-247650" eaLnBrk="1" hangingPunct="1">
              <a:spcBef>
                <a:spcPts val="400"/>
              </a:spcBef>
              <a:buFont typeface="Wingdings" charset="2"/>
              <a:buChar char="§"/>
              <a:defRPr/>
            </a:pPr>
            <a:r>
              <a:rPr lang="en-US" sz="3000" smtClean="0">
                <a:effectLst/>
              </a:rPr>
              <a:t>Khalid Khalkhouli</a:t>
            </a:r>
            <a:endParaRPr lang="en-US" smtClean="0"/>
          </a:p>
          <a:p>
            <a:pPr marL="247650" indent="-247650" eaLnBrk="1" hangingPunct="1">
              <a:spcBef>
                <a:spcPts val="400"/>
              </a:spcBef>
              <a:buFont typeface="Wingdings" charset="2"/>
              <a:buChar char="§"/>
              <a:defRPr/>
            </a:pPr>
            <a:r>
              <a:rPr lang="en-US" sz="3000" smtClean="0">
                <a:effectLst/>
              </a:rPr>
              <a:t>Andrew Routledge</a:t>
            </a:r>
            <a:endParaRPr lang="en-US" smtClean="0"/>
          </a:p>
          <a:p>
            <a:pPr marL="247650" indent="-247650" eaLnBrk="1" hangingPunct="1">
              <a:spcBef>
                <a:spcPts val="400"/>
              </a:spcBef>
              <a:buFont typeface="Wingdings" charset="2"/>
              <a:buChar char="§"/>
              <a:defRPr/>
            </a:pPr>
            <a:r>
              <a:rPr lang="en-US" sz="3000" smtClean="0">
                <a:effectLst/>
              </a:rPr>
              <a:t>Stephen Hill</a:t>
            </a:r>
            <a:endParaRPr lang="en-US" smtClean="0"/>
          </a:p>
          <a:p>
            <a:pPr marL="247650" indent="-247650" eaLnBrk="1" hangingPunct="1">
              <a:spcBef>
                <a:spcPts val="400"/>
              </a:spcBef>
              <a:buFont typeface="Wingdings" charset="2"/>
              <a:buChar char="§"/>
              <a:defRPr/>
            </a:pPr>
            <a:r>
              <a:rPr lang="en-US" sz="3000" smtClean="0">
                <a:effectLst/>
              </a:rPr>
              <a:t>Aurelio Reis</a:t>
            </a:r>
            <a:endParaRPr lang="en-US" smtClean="0"/>
          </a:p>
          <a:p>
            <a:pPr marL="247650" indent="-247650" eaLnBrk="1" hangingPunct="1">
              <a:spcBef>
                <a:spcPts val="400"/>
              </a:spcBef>
              <a:buFont typeface="Wingdings" charset="2"/>
              <a:buChar char="§"/>
              <a:defRPr/>
            </a:pPr>
            <a:r>
              <a:rPr lang="en-US" sz="3000" smtClean="0">
                <a:effectLst/>
              </a:rPr>
              <a:t>Alex Ferrier</a:t>
            </a:r>
          </a:p>
          <a:p>
            <a:pPr marL="247650" indent="-247650" eaLnBrk="1" hangingPunct="1">
              <a:spcBef>
                <a:spcPts val="400"/>
              </a:spcBef>
              <a:buFont typeface="Wingdings" charset="2"/>
              <a:buChar char="§"/>
              <a:defRPr/>
            </a:pPr>
            <a:r>
              <a:rPr lang="en-US" sz="3000" smtClean="0">
                <a:effectLst/>
              </a:rPr>
              <a:t>Fredrik Seehussen</a:t>
            </a:r>
          </a:p>
          <a:p>
            <a:pPr marL="247650" indent="-247650" eaLnBrk="1" hangingPunct="1">
              <a:spcBef>
                <a:spcPts val="400"/>
              </a:spcBef>
              <a:buFont typeface="Wingdings" charset="2"/>
              <a:buChar char="§"/>
              <a:defRPr/>
            </a:pPr>
            <a:r>
              <a:rPr lang="en-US" sz="3000" smtClean="0">
                <a:effectLst/>
              </a:rPr>
              <a:t>Alex Fry</a:t>
            </a:r>
            <a:endParaRPr lang="en-US" smtClean="0"/>
          </a:p>
          <a:p>
            <a:pPr marL="247650" indent="-247650" eaLnBrk="1" hangingPunct="1">
              <a:spcBef>
                <a:spcPts val="400"/>
              </a:spcBef>
              <a:buFont typeface="Wingdings" charset="2"/>
              <a:buChar char="§"/>
              <a:defRPr/>
            </a:pPr>
            <a:r>
              <a:rPr lang="en-US" sz="3000" smtClean="0">
                <a:effectLst/>
              </a:rPr>
              <a:t>Natalya Tatarchuk</a:t>
            </a:r>
          </a:p>
          <a:p>
            <a:pPr marL="247650" indent="-247650" eaLnBrk="1" hangingPunct="1">
              <a:spcBef>
                <a:spcPts val="400"/>
              </a:spcBef>
              <a:buFont typeface="Wingdings" charset="2"/>
              <a:buChar char="§"/>
              <a:defRPr/>
            </a:pPr>
            <a:r>
              <a:rPr lang="en-US" sz="3000" smtClean="0">
                <a:effectLst/>
              </a:rPr>
              <a:t>Mohsin Hasan</a:t>
            </a:r>
          </a:p>
        </p:txBody>
      </p:sp>
      <p:pic>
        <p:nvPicPr>
          <p:cNvPr id="104455" name="Picture 8"/>
          <p:cNvPicPr>
            <a:picLocks noChangeAspect="1" noChangeArrowheads="1"/>
          </p:cNvPicPr>
          <p:nvPr/>
        </p:nvPicPr>
        <p:blipFill>
          <a:blip r:embed="rId6"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104456" name="Picture 9"/>
          <p:cNvPicPr>
            <a:picLocks noChangeAspect="1" noChangeArrowheads="1"/>
          </p:cNvPicPr>
          <p:nvPr/>
        </p:nvPicPr>
        <p:blipFill>
          <a:blip r:embed="rId7" cstate="print"/>
          <a:srcRect/>
          <a:stretch>
            <a:fillRect/>
          </a:stretch>
        </p:blipFill>
        <p:spPr bwMode="auto">
          <a:xfrm>
            <a:off x="9010650" y="1866900"/>
            <a:ext cx="1689100" cy="1689100"/>
          </a:xfrm>
          <a:prstGeom prst="rect">
            <a:avLst/>
          </a:prstGeom>
          <a:noFill/>
          <a:ln w="12700" cap="rnd">
            <a:noFill/>
            <a:round/>
            <a:headEnd/>
            <a:tailEnd/>
          </a:ln>
        </p:spPr>
      </p:pic>
      <p:pic>
        <p:nvPicPr>
          <p:cNvPr id="104457" name="Picture 10"/>
          <p:cNvPicPr>
            <a:picLocks noChangeAspect="1" noChangeArrowheads="1"/>
          </p:cNvPicPr>
          <p:nvPr/>
        </p:nvPicPr>
        <p:blipFill>
          <a:blip r:embed="rId8" cstate="print"/>
          <a:srcRect/>
          <a:stretch>
            <a:fillRect/>
          </a:stretch>
        </p:blipFill>
        <p:spPr bwMode="auto">
          <a:xfrm>
            <a:off x="13238163" y="1847850"/>
            <a:ext cx="1695450" cy="1695450"/>
          </a:xfrm>
          <a:prstGeom prst="rect">
            <a:avLst/>
          </a:prstGeom>
          <a:noFill/>
          <a:ln w="12700" cap="rnd">
            <a:noFill/>
            <a:round/>
            <a:headEnd/>
            <a:tailEnd/>
          </a:ln>
        </p:spPr>
      </p:pic>
      <p:pic>
        <p:nvPicPr>
          <p:cNvPr id="104458" name="Picture 11"/>
          <p:cNvPicPr>
            <a:picLocks noChangeAspect="1" noChangeArrowheads="1"/>
          </p:cNvPicPr>
          <p:nvPr/>
        </p:nvPicPr>
        <p:blipFill>
          <a:blip r:embed="rId9" cstate="print"/>
          <a:srcRect/>
          <a:stretch>
            <a:fillRect/>
          </a:stretch>
        </p:blipFill>
        <p:spPr bwMode="auto">
          <a:xfrm>
            <a:off x="12172950" y="3938588"/>
            <a:ext cx="1689100" cy="1689100"/>
          </a:xfrm>
          <a:prstGeom prst="rect">
            <a:avLst/>
          </a:prstGeom>
          <a:noFill/>
          <a:ln w="9525">
            <a:noFill/>
            <a:round/>
            <a:headEnd/>
            <a:tailEnd/>
          </a:ln>
        </p:spPr>
      </p:pic>
      <p:pic>
        <p:nvPicPr>
          <p:cNvPr id="104459" name="Picture 12"/>
          <p:cNvPicPr>
            <a:picLocks noChangeArrowheads="1"/>
          </p:cNvPicPr>
          <p:nvPr/>
        </p:nvPicPr>
        <p:blipFill>
          <a:blip r:embed="rId10" cstate="print"/>
          <a:srcRect/>
          <a:stretch>
            <a:fillRect/>
          </a:stretch>
        </p:blipFill>
        <p:spPr bwMode="auto">
          <a:xfrm>
            <a:off x="9982200" y="3949700"/>
            <a:ext cx="1695450" cy="1695450"/>
          </a:xfrm>
          <a:prstGeom prst="rect">
            <a:avLst/>
          </a:prstGeom>
          <a:noFill/>
          <a:ln w="9525">
            <a:noFill/>
            <a:round/>
            <a:headEnd/>
            <a:tailEnd/>
          </a:ln>
        </p:spPr>
      </p:pic>
      <p:pic>
        <p:nvPicPr>
          <p:cNvPr id="104460" name="Picture 13"/>
          <p:cNvPicPr>
            <a:picLocks noChangeAspect="1" noChangeArrowheads="1"/>
          </p:cNvPicPr>
          <p:nvPr/>
        </p:nvPicPr>
        <p:blipFill>
          <a:blip r:embed="rId11" cstate="print"/>
          <a:srcRect/>
          <a:stretch>
            <a:fillRect/>
          </a:stretch>
        </p:blipFill>
        <p:spPr bwMode="auto">
          <a:xfrm>
            <a:off x="6894513" y="1847850"/>
            <a:ext cx="1695450" cy="1695450"/>
          </a:xfrm>
          <a:prstGeom prst="rect">
            <a:avLst/>
          </a:prstGeom>
          <a:noFill/>
          <a:ln w="12700" cap="rnd">
            <a:noFill/>
            <a:round/>
            <a:headEnd/>
            <a:tailEnd/>
          </a:ln>
        </p:spPr>
      </p:pic>
      <p:pic>
        <p:nvPicPr>
          <p:cNvPr id="104461" name="Picture 14"/>
          <p:cNvPicPr>
            <a:picLocks noChangeAspect="1" noChangeArrowheads="1"/>
          </p:cNvPicPr>
          <p:nvPr/>
        </p:nvPicPr>
        <p:blipFill>
          <a:blip r:embed="rId12" cstate="print"/>
          <a:srcRect/>
          <a:stretch>
            <a:fillRect/>
          </a:stretch>
        </p:blipFill>
        <p:spPr bwMode="auto">
          <a:xfrm>
            <a:off x="11125200" y="1828800"/>
            <a:ext cx="1695450" cy="1717675"/>
          </a:xfrm>
          <a:prstGeom prst="rect">
            <a:avLst/>
          </a:prstGeom>
          <a:noFill/>
          <a:ln w="9525">
            <a:noFill/>
            <a:round/>
            <a:headEnd/>
            <a:tailEnd/>
          </a:ln>
        </p:spPr>
      </p:pic>
      <p:pic>
        <p:nvPicPr>
          <p:cNvPr id="104462" name="Picture 15"/>
          <p:cNvPicPr>
            <a:picLocks noChangeAspect="1" noChangeArrowheads="1"/>
          </p:cNvPicPr>
          <p:nvPr/>
        </p:nvPicPr>
        <p:blipFill>
          <a:blip r:embed="rId13" cstate="print"/>
          <a:srcRect/>
          <a:stretch>
            <a:fillRect/>
          </a:stretch>
        </p:blipFill>
        <p:spPr bwMode="auto">
          <a:xfrm>
            <a:off x="12141200" y="6742113"/>
            <a:ext cx="3108325" cy="820737"/>
          </a:xfrm>
          <a:prstGeom prst="rect">
            <a:avLst/>
          </a:prstGeom>
          <a:noFill/>
          <a:ln w="12700" cap="rnd">
            <a:noFill/>
            <a:round/>
            <a:headEnd/>
            <a:tailEnd/>
          </a:ln>
        </p:spPr>
      </p:pic>
      <p:pic>
        <p:nvPicPr>
          <p:cNvPr id="104463" name="Picture 16"/>
          <p:cNvPicPr>
            <a:picLocks noChangeAspect="1" noChangeArrowheads="1"/>
          </p:cNvPicPr>
          <p:nvPr/>
        </p:nvPicPr>
        <p:blipFill>
          <a:blip r:embed="rId14" cstate="print"/>
          <a:srcRect/>
          <a:stretch>
            <a:fillRect/>
          </a:stretch>
        </p:blipFill>
        <p:spPr bwMode="auto">
          <a:xfrm>
            <a:off x="7826375" y="3952875"/>
            <a:ext cx="1695450" cy="1695450"/>
          </a:xfrm>
          <a:prstGeom prst="rect">
            <a:avLst/>
          </a:prstGeom>
          <a:noFill/>
          <a:ln w="9525">
            <a:noFill/>
            <a:round/>
            <a:headEnd/>
            <a:tailEnd/>
          </a:ln>
        </p:spPr>
      </p:pic>
      <p:sp>
        <p:nvSpPr>
          <p:cNvPr id="18"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16256000" cy="1435100"/>
            <a:chOff x="0" y="0"/>
            <a:chExt cx="10240" cy="904"/>
          </a:xfrm>
        </p:grpSpPr>
        <p:pic>
          <p:nvPicPr>
            <p:cNvPr id="104464" name="Picture 2"/>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4465" name="Picture 3"/>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73062" name="Rectangle 6"/>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Questions</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173063" name="Rectangle 7"/>
          <p:cNvSpPr>
            <a:spLocks noGrp="1" noChangeArrowheads="1"/>
          </p:cNvSpPr>
          <p:nvPr>
            <p:ph type="body" idx="1"/>
          </p:nvPr>
        </p:nvSpPr>
        <p:spPr>
          <a:xfrm>
            <a:off x="355600" y="1524000"/>
            <a:ext cx="15633700" cy="7061200"/>
          </a:xfrm>
          <a:noFill/>
        </p:spPr>
        <p:txBody>
          <a:bodyPr/>
          <a:lstStyle/>
          <a:p>
            <a:pPr marL="247650" indent="-247650" eaLnBrk="1" hangingPunct="1">
              <a:spcBef>
                <a:spcPct val="0"/>
              </a:spcBef>
              <a:buFont typeface="Wingdings" charset="2"/>
              <a:buChar char="§"/>
              <a:defRPr/>
            </a:pPr>
            <a:endParaRPr lang="en-US" sz="3200" dirty="0" smtClean="0">
              <a:latin typeface="Arial" charset="0"/>
              <a:cs typeface="Arial" charset="0"/>
            </a:endParaRPr>
          </a:p>
          <a:p>
            <a:pPr marL="247650" indent="-247650" eaLnBrk="1" hangingPunct="1">
              <a:spcBef>
                <a:spcPct val="0"/>
              </a:spcBef>
              <a:buNone/>
              <a:defRPr/>
            </a:pPr>
            <a:r>
              <a:rPr lang="en-US" sz="4000" dirty="0" smtClean="0">
                <a:latin typeface="Arial" charset="0"/>
                <a:cs typeface="Arial" charset="0"/>
              </a:rPr>
              <a:t>John White – </a:t>
            </a:r>
            <a:r>
              <a:rPr lang="en-US" sz="4000" dirty="0" err="1" smtClean="0">
                <a:latin typeface="Arial" charset="0"/>
                <a:cs typeface="Arial" charset="0"/>
              </a:rPr>
              <a:t>Bokeh</a:t>
            </a:r>
            <a:r>
              <a:rPr lang="en-US" sz="4000" dirty="0" smtClean="0">
                <a:latin typeface="Arial" charset="0"/>
                <a:cs typeface="Arial" charset="0"/>
              </a:rPr>
              <a:t>, Z Cull Reverse Reload, Chroma Subsampling</a:t>
            </a:r>
          </a:p>
          <a:p>
            <a:pPr marL="247650" indent="-247650" eaLnBrk="1" hangingPunct="1">
              <a:spcBef>
                <a:spcPct val="0"/>
              </a:spcBef>
              <a:buNone/>
              <a:defRPr/>
            </a:pPr>
            <a:endParaRPr lang="en-US" sz="3200" dirty="0" smtClean="0">
              <a:latin typeface="Arial" charset="0"/>
              <a:cs typeface="Arial" charset="0"/>
            </a:endParaRPr>
          </a:p>
          <a:p>
            <a:pPr marL="247650" indent="-247650" eaLnBrk="1" hangingPunct="1">
              <a:spcBef>
                <a:spcPct val="0"/>
              </a:spcBef>
              <a:buNone/>
              <a:defRPr/>
            </a:pPr>
            <a:endParaRPr lang="en-US" sz="3200" dirty="0" smtClean="0">
              <a:latin typeface="Arial" charset="0"/>
              <a:cs typeface="Arial" charset="0"/>
            </a:endParaRPr>
          </a:p>
          <a:p>
            <a:pPr marL="247650" indent="-247650" eaLnBrk="1" hangingPunct="1">
              <a:spcBef>
                <a:spcPct val="0"/>
              </a:spcBef>
              <a:buNone/>
              <a:defRPr/>
            </a:pPr>
            <a:endParaRPr lang="en-US" sz="3200" dirty="0" smtClean="0">
              <a:latin typeface="Arial" charset="0"/>
              <a:cs typeface="Arial" charset="0"/>
            </a:endParaRPr>
          </a:p>
          <a:p>
            <a:pPr marL="247650" indent="-247650" eaLnBrk="1" hangingPunct="1">
              <a:spcBef>
                <a:spcPct val="0"/>
              </a:spcBef>
              <a:buNone/>
              <a:defRPr/>
            </a:pPr>
            <a:endParaRPr lang="en-US" sz="4000" dirty="0" smtClean="0">
              <a:latin typeface="Arial" charset="0"/>
              <a:cs typeface="Arial" charset="0"/>
            </a:endParaRPr>
          </a:p>
          <a:p>
            <a:pPr marL="247650" indent="-247650" eaLnBrk="1" hangingPunct="1">
              <a:spcBef>
                <a:spcPct val="0"/>
              </a:spcBef>
              <a:buNone/>
              <a:defRPr/>
            </a:pPr>
            <a:r>
              <a:rPr lang="en-US" sz="4000" dirty="0" smtClean="0">
                <a:latin typeface="Arial" charset="0"/>
                <a:cs typeface="Arial" charset="0"/>
              </a:rPr>
              <a:t>Colin Barré-Brisebois – Tile-based Deferred Shading, SSAO</a:t>
            </a:r>
          </a:p>
        </p:txBody>
      </p:sp>
      <p:pic>
        <p:nvPicPr>
          <p:cNvPr id="104455" name="Picture 8"/>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pic>
        <p:nvPicPr>
          <p:cNvPr id="265220" name="Picture 4"/>
          <p:cNvPicPr>
            <a:picLocks noChangeAspect="1"/>
          </p:cNvPicPr>
          <p:nvPr/>
        </p:nvPicPr>
        <p:blipFill>
          <a:blip r:embed="rId6" cstate="print"/>
          <a:srcRect/>
          <a:stretch>
            <a:fillRect/>
          </a:stretch>
        </p:blipFill>
        <p:spPr bwMode="auto">
          <a:xfrm>
            <a:off x="431800" y="2863654"/>
            <a:ext cx="3343275" cy="1266825"/>
          </a:xfrm>
          <a:prstGeom prst="rect">
            <a:avLst/>
          </a:prstGeom>
          <a:noFill/>
          <a:ln w="25400">
            <a:noFill/>
            <a:prstDash val="solid"/>
            <a:miter lim="800000"/>
            <a:headEnd/>
            <a:tailEnd/>
          </a:ln>
        </p:spPr>
      </p:pic>
      <p:pic>
        <p:nvPicPr>
          <p:cNvPr id="265221" name="Picture 5"/>
          <p:cNvPicPr>
            <a:picLocks noChangeAspect="1"/>
          </p:cNvPicPr>
          <p:nvPr/>
        </p:nvPicPr>
        <p:blipFill>
          <a:blip r:embed="rId7" cstate="print"/>
          <a:srcRect/>
          <a:stretch>
            <a:fillRect/>
          </a:stretch>
        </p:blipFill>
        <p:spPr bwMode="auto">
          <a:xfrm>
            <a:off x="306387" y="5715000"/>
            <a:ext cx="4467225" cy="1304925"/>
          </a:xfrm>
          <a:prstGeom prst="rect">
            <a:avLst/>
          </a:prstGeom>
          <a:noFill/>
          <a:ln w="25400">
            <a:noFill/>
            <a:prstDash val="solid"/>
            <a:miter lim="800000"/>
            <a:headEnd/>
            <a:tailEnd/>
          </a:ln>
        </p:spPr>
      </p:pic>
      <p:sp>
        <p:nvSpPr>
          <p:cNvPr id="11"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3"/>
          <p:cNvGrpSpPr>
            <a:grpSpLocks/>
          </p:cNvGrpSpPr>
          <p:nvPr/>
        </p:nvGrpSpPr>
        <p:grpSpPr bwMode="auto">
          <a:xfrm>
            <a:off x="0" y="0"/>
            <a:ext cx="16256000" cy="1435100"/>
            <a:chOff x="0" y="0"/>
            <a:chExt cx="10240" cy="904"/>
          </a:xfrm>
        </p:grpSpPr>
        <p:pic>
          <p:nvPicPr>
            <p:cNvPr id="105479"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5480"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75110" name="Rectangle 6"/>
          <p:cNvSpPr>
            <a:spLocks noGrp="1" noChangeArrowheads="1"/>
          </p:cNvSpPr>
          <p:nvPr>
            <p:ph type="body" idx="1"/>
          </p:nvPr>
        </p:nvSpPr>
        <p:spPr>
          <a:xfrm>
            <a:off x="622300" y="1524000"/>
            <a:ext cx="14782800" cy="7620000"/>
          </a:xfrm>
        </p:spPr>
        <p:txBody>
          <a:bodyPr/>
          <a:lstStyle/>
          <a:p>
            <a:pPr marL="0" indent="0" eaLnBrk="1" hangingPunct="1">
              <a:spcBef>
                <a:spcPct val="0"/>
              </a:spcBef>
              <a:buFont typeface="Arial" charset="0"/>
              <a:buNone/>
              <a:defRPr/>
            </a:pPr>
            <a:r>
              <a:rPr lang="en-US" sz="2800" dirty="0" smtClean="0">
                <a:effectLst/>
              </a:rPr>
              <a:t>ANDERSSON, J., “Parallel Graphics in Frostbite - Current &amp; Future”, Beyond Programmable Shading, SIGGRAPH 2009.</a:t>
            </a: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r>
              <a:rPr lang="en-US" sz="2800" dirty="0" smtClean="0">
                <a:effectLst/>
              </a:rPr>
              <a:t>BAVOIL, L., SAINZ, M., and DIMITROV, R., “Image-space horizon-based ambient occlusion”, SIGGRAPH 2008.</a:t>
            </a:r>
          </a:p>
          <a:p>
            <a:pPr marL="0" indent="0" eaLnBrk="1" hangingPunct="1">
              <a:spcBef>
                <a:spcPts val="400"/>
              </a:spcBef>
              <a:buFont typeface="Arial" charset="0"/>
              <a:buNone/>
              <a:defRPr/>
            </a:pPr>
            <a:r>
              <a:rPr lang="en-US" sz="2800" dirty="0" smtClean="0">
                <a:effectLst/>
              </a:rPr>
              <a:t/>
            </a:r>
            <a:br>
              <a:rPr lang="en-US" sz="2800" dirty="0" smtClean="0">
                <a:effectLst/>
              </a:rPr>
            </a:br>
            <a:r>
              <a:rPr lang="en-US" sz="2800" dirty="0" smtClean="0">
                <a:effectLst/>
              </a:rPr>
              <a:t>COFFIN, C., “SPU Based Deferred Shading for Battlefield 3 on </a:t>
            </a:r>
            <a:r>
              <a:rPr lang="en-US" sz="2800" dirty="0" err="1" smtClean="0">
                <a:effectLst/>
              </a:rPr>
              <a:t>Playstation</a:t>
            </a:r>
            <a:r>
              <a:rPr lang="en-US" sz="2800" dirty="0" smtClean="0">
                <a:effectLst/>
              </a:rPr>
              <a:t> 3”, GDC 2011.</a:t>
            </a: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None/>
              <a:defRPr/>
            </a:pPr>
            <a:r>
              <a:rPr lang="en-US" sz="2800" dirty="0">
                <a:effectLst/>
              </a:rPr>
              <a:t>DEMERS, </a:t>
            </a:r>
            <a:r>
              <a:rPr lang="en-US" sz="2800" dirty="0" smtClean="0">
                <a:effectLst/>
              </a:rPr>
              <a:t>J., “</a:t>
            </a:r>
            <a:r>
              <a:rPr lang="en-US" sz="2800" dirty="0">
                <a:effectLst/>
              </a:rPr>
              <a:t>Depth of Field : A Survey of </a:t>
            </a:r>
            <a:r>
              <a:rPr lang="en-US" sz="2800" dirty="0" smtClean="0">
                <a:effectLst/>
              </a:rPr>
              <a:t>Techniques”, GPU </a:t>
            </a:r>
            <a:r>
              <a:rPr lang="en-US" sz="2800" dirty="0">
                <a:effectLst/>
              </a:rPr>
              <a:t>Gems, </a:t>
            </a:r>
            <a:r>
              <a:rPr lang="en-US" sz="2800" dirty="0" smtClean="0">
                <a:effectLst/>
              </a:rPr>
              <a:t>Ch.23.</a:t>
            </a:r>
            <a:endParaRPr lang="en-US" sz="2800" dirty="0">
              <a:effectLst/>
            </a:endParaRP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r>
              <a:rPr lang="en-US" sz="2800" dirty="0" smtClean="0">
                <a:effectLst/>
              </a:rPr>
              <a:t>HUTCHINSON, N. et al., “Screen Space Classification for Efficient Deferred Shading”, SIGGRAPH 2010.</a:t>
            </a:r>
          </a:p>
          <a:p>
            <a:pPr marL="0" indent="0" eaLnBrk="1" hangingPunct="1">
              <a:spcBef>
                <a:spcPts val="400"/>
              </a:spcBef>
              <a:buNone/>
              <a:defRPr/>
            </a:pPr>
            <a:r>
              <a:rPr lang="en-US" sz="2800" dirty="0" smtClean="0">
                <a:effectLst/>
              </a:rPr>
              <a:t/>
            </a:r>
            <a:br>
              <a:rPr lang="en-US" sz="2800" dirty="0" smtClean="0">
                <a:effectLst/>
              </a:rPr>
            </a:br>
            <a:r>
              <a:rPr lang="en-US" sz="2800" dirty="0" smtClean="0">
                <a:effectLst/>
              </a:rPr>
              <a:t>JONES</a:t>
            </a:r>
            <a:r>
              <a:rPr lang="en-US" sz="2800" dirty="0">
                <a:effectLst/>
              </a:rPr>
              <a:t>, M., Optimal </a:t>
            </a:r>
            <a:r>
              <a:rPr lang="en-US" sz="2800" dirty="0" err="1">
                <a:effectLst/>
              </a:rPr>
              <a:t>CoC</a:t>
            </a:r>
            <a:r>
              <a:rPr lang="en-US" sz="2800" dirty="0">
                <a:effectLst/>
              </a:rPr>
              <a:t> Calculation, Rendering @ EA internal </a:t>
            </a:r>
            <a:r>
              <a:rPr lang="en-US" sz="2800" dirty="0" smtClean="0">
                <a:effectLst/>
              </a:rPr>
              <a:t>mail, 2008.</a:t>
            </a:r>
            <a:endParaRPr lang="en-US" sz="2800" dirty="0">
              <a:effectLst/>
            </a:endParaRP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endParaRPr lang="en-US" sz="2800" dirty="0" smtClean="0">
              <a:effectLst/>
            </a:endParaRPr>
          </a:p>
        </p:txBody>
      </p:sp>
      <p:pic>
        <p:nvPicPr>
          <p:cNvPr id="105478"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9"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
        <p:nvSpPr>
          <p:cNvPr id="10"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References (1/)</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3"/>
          <p:cNvGrpSpPr>
            <a:grpSpLocks/>
          </p:cNvGrpSpPr>
          <p:nvPr/>
        </p:nvGrpSpPr>
        <p:grpSpPr bwMode="auto">
          <a:xfrm>
            <a:off x="0" y="0"/>
            <a:ext cx="16256000" cy="1435100"/>
            <a:chOff x="0" y="0"/>
            <a:chExt cx="10240" cy="904"/>
          </a:xfrm>
        </p:grpSpPr>
        <p:pic>
          <p:nvPicPr>
            <p:cNvPr id="106503" name="Picture 1"/>
            <p:cNvPicPr>
              <a:picLocks noChangeArrowheads="1"/>
            </p:cNvPicPr>
            <p:nvPr/>
          </p:nvPicPr>
          <p:blipFill>
            <a:blip r:embed="rId3" cstate="print"/>
            <a:srcRect b="84305"/>
            <a:stretch>
              <a:fillRect/>
            </a:stretch>
          </p:blipFill>
          <p:spPr bwMode="auto">
            <a:xfrm>
              <a:off x="0" y="0"/>
              <a:ext cx="10240" cy="904"/>
            </a:xfrm>
            <a:prstGeom prst="rect">
              <a:avLst/>
            </a:prstGeom>
            <a:noFill/>
            <a:ln w="12700" cap="rnd">
              <a:noFill/>
              <a:round/>
              <a:headEnd/>
              <a:tailEnd/>
            </a:ln>
          </p:spPr>
        </p:pic>
        <p:pic>
          <p:nvPicPr>
            <p:cNvPr id="106504" name="Picture 2"/>
            <p:cNvPicPr>
              <a:picLocks noChangeArrowheads="1"/>
            </p:cNvPicPr>
            <p:nvPr/>
          </p:nvPicPr>
          <p:blipFill>
            <a:blip r:embed="rId4" cstate="print"/>
            <a:srcRect t="79630" r="54196"/>
            <a:stretch>
              <a:fillRect/>
            </a:stretch>
          </p:blipFill>
          <p:spPr bwMode="auto">
            <a:xfrm>
              <a:off x="7896" y="56"/>
              <a:ext cx="2217" cy="690"/>
            </a:xfrm>
            <a:prstGeom prst="rect">
              <a:avLst/>
            </a:prstGeom>
            <a:noFill/>
            <a:ln w="12700" cap="rnd">
              <a:noFill/>
              <a:round/>
              <a:headEnd/>
              <a:tailEnd/>
            </a:ln>
          </p:spPr>
        </p:pic>
      </p:grpSp>
      <p:sp>
        <p:nvSpPr>
          <p:cNvPr id="176133" name="Rectangle 5"/>
          <p:cNvSpPr>
            <a:spLocks/>
          </p:cNvSpPr>
          <p:nvPr/>
        </p:nvSpPr>
        <p:spPr bwMode="auto">
          <a:xfrm>
            <a:off x="655638" y="342900"/>
            <a:ext cx="14135100" cy="787400"/>
          </a:xfrm>
          <a:prstGeom prst="rect">
            <a:avLst/>
          </a:prstGeom>
          <a:noFill/>
          <a:ln w="9525" cap="flat">
            <a:noFill/>
            <a:round/>
            <a:headEnd type="none" w="med" len="med"/>
            <a:tailEnd type="none" w="med" len="med"/>
          </a:ln>
        </p:spPr>
        <p:txBody>
          <a:bodyPr lIns="25400" tIns="25400" rIns="25400" bIns="25400"/>
          <a:lstStyle/>
          <a:p>
            <a:pPr algn="l">
              <a:spcBef>
                <a:spcPts val="3200"/>
              </a:spcBef>
              <a:defRPr/>
            </a:pPr>
            <a:r>
              <a:rPr lang="en-US" sz="5200" dirty="0" smtClean="0">
                <a:solidFill>
                  <a:srgbClr val="532903"/>
                </a:solidFill>
                <a:effectLst>
                  <a:outerShdw blurRad="38100" dist="38100" dir="2700000" algn="tl">
                    <a:srgbClr val="C0C0C0"/>
                  </a:outerShdw>
                </a:effectLst>
                <a:latin typeface="Arial Bold" charset="0"/>
                <a:cs typeface="Arial Bold" charset="0"/>
                <a:sym typeface="Arial Bold" charset="0"/>
              </a:rPr>
              <a:t>References (2/)</a:t>
            </a:r>
            <a:endParaRPr lang="en-US" sz="5200" dirty="0">
              <a:solidFill>
                <a:srgbClr val="532903"/>
              </a:solidFill>
              <a:effectLst>
                <a:outerShdw blurRad="38100" dist="38100" dir="2700000" algn="tl">
                  <a:srgbClr val="C0C0C0"/>
                </a:outerShdw>
              </a:effectLst>
              <a:latin typeface="Arial Bold" charset="0"/>
              <a:cs typeface="Arial Bold" charset="0"/>
              <a:sym typeface="Arial Bold" charset="0"/>
            </a:endParaRPr>
          </a:p>
        </p:txBody>
      </p:sp>
      <p:sp>
        <p:nvSpPr>
          <p:cNvPr id="176134" name="Rectangle 6"/>
          <p:cNvSpPr>
            <a:spLocks noGrp="1" noChangeArrowheads="1"/>
          </p:cNvSpPr>
          <p:nvPr>
            <p:ph type="body" idx="1"/>
          </p:nvPr>
        </p:nvSpPr>
        <p:spPr>
          <a:xfrm>
            <a:off x="622300" y="1524000"/>
            <a:ext cx="15432088" cy="7620000"/>
          </a:xfrm>
        </p:spPr>
        <p:txBody>
          <a:bodyPr/>
          <a:lstStyle/>
          <a:p>
            <a:pPr marL="0" indent="0" eaLnBrk="1" hangingPunct="1">
              <a:spcBef>
                <a:spcPct val="0"/>
              </a:spcBef>
              <a:buFont typeface="Arial" charset="0"/>
              <a:buNone/>
              <a:defRPr/>
            </a:pPr>
            <a:r>
              <a:rPr lang="en-US" sz="2800" dirty="0" smtClean="0">
                <a:effectLst/>
              </a:rPr>
              <a:t>LOOS, B. J., and SLOAN, P-P., “Volumetric </a:t>
            </a:r>
            <a:r>
              <a:rPr lang="en-US" sz="2800" dirty="0" err="1" smtClean="0">
                <a:effectLst/>
              </a:rPr>
              <a:t>Obscurance</a:t>
            </a:r>
            <a:r>
              <a:rPr lang="en-US" sz="2800" dirty="0" smtClean="0">
                <a:effectLst/>
              </a:rPr>
              <a:t>”, 2010.</a:t>
            </a: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r>
              <a:rPr lang="en-US" sz="2800" dirty="0" smtClean="0">
                <a:effectLst/>
              </a:rPr>
              <a:t>NEVRAEV, I., “Xbox 360 Precompiled Command Buffers”, Microsoft </a:t>
            </a:r>
            <a:r>
              <a:rPr lang="en-US" sz="2800" dirty="0" err="1" smtClean="0">
                <a:effectLst/>
              </a:rPr>
              <a:t>Gamefest</a:t>
            </a:r>
            <a:r>
              <a:rPr lang="en-US" sz="2800" dirty="0" smtClean="0">
                <a:effectLst/>
              </a:rPr>
              <a:t> London 2011.</a:t>
            </a:r>
            <a:endParaRPr lang="en-US" sz="2800" dirty="0" smtClean="0"/>
          </a:p>
          <a:p>
            <a:pPr marL="0" indent="0" eaLnBrk="1" hangingPunct="1">
              <a:spcBef>
                <a:spcPts val="400"/>
              </a:spcBef>
              <a:buFont typeface="Arial" charset="0"/>
              <a:buNone/>
              <a:defRPr/>
            </a:pPr>
            <a:endParaRPr lang="en-US" sz="2800" dirty="0" smtClean="0"/>
          </a:p>
          <a:p>
            <a:pPr marL="0" indent="0" eaLnBrk="1" hangingPunct="1">
              <a:spcBef>
                <a:spcPts val="400"/>
              </a:spcBef>
              <a:buFont typeface="Arial" charset="0"/>
              <a:buNone/>
              <a:defRPr/>
            </a:pPr>
            <a:r>
              <a:rPr lang="en-US" sz="2800" dirty="0" smtClean="0">
                <a:effectLst/>
              </a:rPr>
              <a:t>PRITCHARD, C., “Xbox 360 </a:t>
            </a:r>
            <a:r>
              <a:rPr lang="en-US" sz="2800" dirty="0" err="1" smtClean="0">
                <a:effectLst/>
              </a:rPr>
              <a:t>Shaders</a:t>
            </a:r>
            <a:r>
              <a:rPr lang="en-US" sz="2800" dirty="0" smtClean="0">
                <a:effectLst/>
              </a:rPr>
              <a:t> and Performance: How Not to Upset the GPU”, Microsoft </a:t>
            </a:r>
            <a:r>
              <a:rPr lang="en-US" sz="2800" dirty="0" err="1" smtClean="0">
                <a:effectLst/>
              </a:rPr>
              <a:t>Gamefest</a:t>
            </a:r>
            <a:r>
              <a:rPr lang="en-US" sz="2800" dirty="0" smtClean="0">
                <a:effectLst/>
              </a:rPr>
              <a:t> Seattle 2010.</a:t>
            </a: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Font typeface="Arial" charset="0"/>
              <a:buNone/>
              <a:defRPr/>
            </a:pPr>
            <a:r>
              <a:rPr lang="en-US" sz="2800" dirty="0" smtClean="0">
                <a:effectLst/>
              </a:rPr>
              <a:t>SOUSA, T., “Crysis Next Gen Effects”, GDC 2008.</a:t>
            </a:r>
          </a:p>
          <a:p>
            <a:pPr marL="0" indent="0" eaLnBrk="1" hangingPunct="1">
              <a:spcBef>
                <a:spcPts val="400"/>
              </a:spcBef>
              <a:buFont typeface="Arial" charset="0"/>
              <a:buNone/>
              <a:defRPr/>
            </a:pPr>
            <a:r>
              <a:rPr lang="en-US" sz="2800" dirty="0" smtClean="0">
                <a:effectLst/>
              </a:rPr>
              <a:t/>
            </a:r>
            <a:br>
              <a:rPr lang="en-US" sz="2800" dirty="0" smtClean="0">
                <a:effectLst/>
              </a:rPr>
            </a:br>
            <a:r>
              <a:rPr lang="en-US" sz="2800" dirty="0" smtClean="0">
                <a:effectLst/>
              </a:rPr>
              <a:t>SWOBODA, M., “Deferred Lighting and Post-Processing on PLAYSTATION®3”, GDC 2009.</a:t>
            </a:r>
          </a:p>
          <a:p>
            <a:pPr marL="0" indent="0" eaLnBrk="1" hangingPunct="1">
              <a:spcBef>
                <a:spcPts val="400"/>
              </a:spcBef>
              <a:buFont typeface="Arial" charset="0"/>
              <a:buNone/>
              <a:defRPr/>
            </a:pPr>
            <a:endParaRPr lang="en-US" sz="2800" dirty="0" smtClean="0">
              <a:effectLst/>
            </a:endParaRPr>
          </a:p>
          <a:p>
            <a:pPr marL="0" indent="0" eaLnBrk="1" hangingPunct="1">
              <a:spcBef>
                <a:spcPts val="400"/>
              </a:spcBef>
              <a:buNone/>
              <a:defRPr/>
            </a:pPr>
            <a:r>
              <a:rPr lang="en-US" sz="2800" dirty="0">
                <a:effectLst/>
              </a:rPr>
              <a:t>KAWASE, M., “Frame Buffer </a:t>
            </a:r>
            <a:r>
              <a:rPr lang="en-US" sz="2800" dirty="0" err="1">
                <a:effectLst/>
              </a:rPr>
              <a:t>Postprocessing</a:t>
            </a:r>
            <a:r>
              <a:rPr lang="en-US" sz="2800" dirty="0">
                <a:effectLst/>
              </a:rPr>
              <a:t> Effects in DOUBLE-S.T.E.A.L (</a:t>
            </a:r>
            <a:r>
              <a:rPr lang="en-US" sz="2800" dirty="0" err="1">
                <a:effectLst/>
              </a:rPr>
              <a:t>Wreckless</a:t>
            </a:r>
            <a:r>
              <a:rPr lang="en-US" sz="2800" dirty="0">
                <a:effectLst/>
              </a:rPr>
              <a:t>), GDC 2003.</a:t>
            </a:r>
          </a:p>
          <a:p>
            <a:pPr marL="0" indent="0" eaLnBrk="1" hangingPunct="1">
              <a:spcBef>
                <a:spcPts val="400"/>
              </a:spcBef>
              <a:buFont typeface="Arial" charset="0"/>
              <a:buNone/>
              <a:defRPr/>
            </a:pPr>
            <a:endParaRPr lang="en-US" sz="2800" dirty="0" smtClean="0">
              <a:effectLst/>
            </a:endParaRPr>
          </a:p>
        </p:txBody>
      </p:sp>
      <p:pic>
        <p:nvPicPr>
          <p:cNvPr id="106502" name="Picture 7"/>
          <p:cNvPicPr>
            <a:picLocks noChangeAspect="1" noChangeArrowheads="1"/>
          </p:cNvPicPr>
          <p:nvPr/>
        </p:nvPicPr>
        <p:blipFill>
          <a:blip r:embed="rId5" cstate="print"/>
          <a:srcRect t="79564" r="54196"/>
          <a:stretch>
            <a:fillRect/>
          </a:stretch>
        </p:blipFill>
        <p:spPr bwMode="auto">
          <a:xfrm>
            <a:off x="12534900" y="88900"/>
            <a:ext cx="3519488" cy="1095375"/>
          </a:xfrm>
          <a:prstGeom prst="rect">
            <a:avLst/>
          </a:prstGeom>
          <a:noFill/>
          <a:ln w="12700" cap="rnd">
            <a:noFill/>
            <a:round/>
            <a:headEnd/>
            <a:tailEnd/>
          </a:ln>
        </p:spPr>
      </p:pic>
      <p:sp>
        <p:nvSpPr>
          <p:cNvPr id="10" name="Rectangle 4"/>
          <p:cNvSpPr>
            <a:spLocks/>
          </p:cNvSpPr>
          <p:nvPr/>
        </p:nvSpPr>
        <p:spPr bwMode="auto">
          <a:xfrm>
            <a:off x="2184400" y="8470900"/>
            <a:ext cx="11887200" cy="419100"/>
          </a:xfrm>
          <a:prstGeom prst="rect">
            <a:avLst/>
          </a:prstGeom>
          <a:noFill/>
          <a:ln w="12700" cap="rnd">
            <a:noFill/>
            <a:round/>
            <a:headEnd/>
            <a:tailEnd/>
          </a:ln>
        </p:spPr>
        <p:txBody>
          <a:bodyPr lIns="38100" tIns="38100" rIns="38100" bIns="38100"/>
          <a:lstStyle/>
          <a:p>
            <a:r>
              <a:rPr lang="en-US" sz="2400" i="1" dirty="0" smtClean="0">
                <a:solidFill>
                  <a:schemeClr val="tx1"/>
                </a:solidFill>
                <a:latin typeface="Arial" charset="0"/>
                <a:cs typeface="Arial" charset="0"/>
                <a:sym typeface="Arial" charset="0"/>
              </a:rPr>
              <a:t>Advances </a:t>
            </a:r>
            <a:r>
              <a:rPr lang="en-US" sz="2400" i="1" dirty="0">
                <a:solidFill>
                  <a:schemeClr val="tx1"/>
                </a:solidFill>
                <a:latin typeface="Arial" charset="0"/>
                <a:cs typeface="Arial" charset="0"/>
                <a:sym typeface="Arial" charset="0"/>
              </a:rPr>
              <a:t>in Real-Time Rendering in Games</a:t>
            </a:r>
          </a:p>
        </p:txBody>
      </p:sp>
    </p:spTree>
  </p:cSld>
  <p:clrMapOvr>
    <a:masterClrMapping/>
  </p:clrMapOvr>
  <p:transition/>
</p:sld>
</file>

<file path=ppt/theme/theme1.xml><?xml version="1.0" encoding="utf-8"?>
<a:theme xmlns:a="http://schemas.openxmlformats.org/drawingml/2006/main" name="Default - Title and Content">
  <a:themeElements>
    <a:clrScheme name="">
      <a:dk1>
        <a:srgbClr val="784A2B"/>
      </a:dk1>
      <a:lt1>
        <a:srgbClr val="FFFFFF"/>
      </a:lt1>
      <a:dk2>
        <a:srgbClr val="000000"/>
      </a:dk2>
      <a:lt2>
        <a:srgbClr val="532903"/>
      </a:lt2>
      <a:accent1>
        <a:srgbClr val="BBE0E3"/>
      </a:accent1>
      <a:accent2>
        <a:srgbClr val="333399"/>
      </a:accent2>
      <a:accent3>
        <a:srgbClr val="FFFFFF"/>
      </a:accent3>
      <a:accent4>
        <a:srgbClr val="653E23"/>
      </a:accent4>
      <a:accent5>
        <a:srgbClr val="DAEDEF"/>
      </a:accent5>
      <a:accent6>
        <a:srgbClr val="2D2D8A"/>
      </a:accent6>
      <a:hlink>
        <a:srgbClr val="009999"/>
      </a:hlink>
      <a:folHlink>
        <a:srgbClr val="99CC00"/>
      </a:folHlink>
    </a:clrScheme>
    <a:fontScheme name="Default - Title and Content">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Slide">
  <a:themeElements>
    <a:clrScheme name="">
      <a:dk1>
        <a:srgbClr val="784A2B"/>
      </a:dk1>
      <a:lt1>
        <a:srgbClr val="FFFFFF"/>
      </a:lt1>
      <a:dk2>
        <a:srgbClr val="000000"/>
      </a:dk2>
      <a:lt2>
        <a:srgbClr val="532903"/>
      </a:lt2>
      <a:accent1>
        <a:srgbClr val="BBE0E3"/>
      </a:accent1>
      <a:accent2>
        <a:srgbClr val="333399"/>
      </a:accent2>
      <a:accent3>
        <a:srgbClr val="FFFFFF"/>
      </a:accent3>
      <a:accent4>
        <a:srgbClr val="653E23"/>
      </a:accent4>
      <a:accent5>
        <a:srgbClr val="DAEDEF"/>
      </a:accent5>
      <a:accent6>
        <a:srgbClr val="2D2D8A"/>
      </a:accent6>
      <a:hlink>
        <a:srgbClr val="009999"/>
      </a:hlink>
      <a:folHlink>
        <a:srgbClr val="99CC00"/>
      </a:folHlink>
    </a:clrScheme>
    <a:fontScheme name="Default - Title Slide">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 Title Slide">
  <a:themeElements>
    <a:clrScheme name="">
      <a:dk1>
        <a:srgbClr val="784A2B"/>
      </a:dk1>
      <a:lt1>
        <a:srgbClr val="FFFFFF"/>
      </a:lt1>
      <a:dk2>
        <a:srgbClr val="000000"/>
      </a:dk2>
      <a:lt2>
        <a:srgbClr val="532903"/>
      </a:lt2>
      <a:accent1>
        <a:srgbClr val="BBE0E3"/>
      </a:accent1>
      <a:accent2>
        <a:srgbClr val="333399"/>
      </a:accent2>
      <a:accent3>
        <a:srgbClr val="FFFFFF"/>
      </a:accent3>
      <a:accent4>
        <a:srgbClr val="653E23"/>
      </a:accent4>
      <a:accent5>
        <a:srgbClr val="DAEDEF"/>
      </a:accent5>
      <a:accent6>
        <a:srgbClr val="2D2D8A"/>
      </a:accent6>
      <a:hlink>
        <a:srgbClr val="009999"/>
      </a:hlink>
      <a:folHlink>
        <a:srgbClr val="99CC00"/>
      </a:folHlink>
    </a:clrScheme>
    <a:fontScheme name="Default - Title Slide">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 Title and Content">
  <a:themeElements>
    <a:clrScheme name="">
      <a:dk1>
        <a:srgbClr val="784A2B"/>
      </a:dk1>
      <a:lt1>
        <a:srgbClr val="FFFFFF"/>
      </a:lt1>
      <a:dk2>
        <a:srgbClr val="000000"/>
      </a:dk2>
      <a:lt2>
        <a:srgbClr val="532903"/>
      </a:lt2>
      <a:accent1>
        <a:srgbClr val="78BD57"/>
      </a:accent1>
      <a:accent2>
        <a:srgbClr val="333399"/>
      </a:accent2>
      <a:accent3>
        <a:srgbClr val="FFFFFF"/>
      </a:accent3>
      <a:accent4>
        <a:srgbClr val="653E23"/>
      </a:accent4>
      <a:accent5>
        <a:srgbClr val="BEDBB4"/>
      </a:accent5>
      <a:accent6>
        <a:srgbClr val="2D2D8A"/>
      </a:accent6>
      <a:hlink>
        <a:srgbClr val="009999"/>
      </a:hlink>
      <a:folHlink>
        <a:srgbClr val="99CC00"/>
      </a:folHlink>
    </a:clrScheme>
    <a:fontScheme name="Default - Title and Content">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Title Slide copy">
  <a:themeElements>
    <a:clrScheme name="">
      <a:dk1>
        <a:srgbClr val="784A2B"/>
      </a:dk1>
      <a:lt1>
        <a:srgbClr val="FFFFFF"/>
      </a:lt1>
      <a:dk2>
        <a:srgbClr val="000000"/>
      </a:dk2>
      <a:lt2>
        <a:srgbClr val="532903"/>
      </a:lt2>
      <a:accent1>
        <a:srgbClr val="BBE0E3"/>
      </a:accent1>
      <a:accent2>
        <a:srgbClr val="333399"/>
      </a:accent2>
      <a:accent3>
        <a:srgbClr val="FFFFFF"/>
      </a:accent3>
      <a:accent4>
        <a:srgbClr val="653E23"/>
      </a:accent4>
      <a:accent5>
        <a:srgbClr val="DAEDEF"/>
      </a:accent5>
      <a:accent6>
        <a:srgbClr val="2D2D8A"/>
      </a:accent6>
      <a:hlink>
        <a:srgbClr val="009999"/>
      </a:hlink>
      <a:folHlink>
        <a:srgbClr val="99CC00"/>
      </a:folHlink>
    </a:clrScheme>
    <a:fontScheme name="Default - Title Slide copy">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 Title and Content copy">
  <a:themeElements>
    <a:clrScheme name="">
      <a:dk1>
        <a:srgbClr val="784A2B"/>
      </a:dk1>
      <a:lt1>
        <a:srgbClr val="FFFFFF"/>
      </a:lt1>
      <a:dk2>
        <a:srgbClr val="000000"/>
      </a:dk2>
      <a:lt2>
        <a:srgbClr val="532903"/>
      </a:lt2>
      <a:accent1>
        <a:srgbClr val="FFFFFF"/>
      </a:accent1>
      <a:accent2>
        <a:srgbClr val="333399"/>
      </a:accent2>
      <a:accent3>
        <a:srgbClr val="FFFFFF"/>
      </a:accent3>
      <a:accent4>
        <a:srgbClr val="653E23"/>
      </a:accent4>
      <a:accent5>
        <a:srgbClr val="FFFFFF"/>
      </a:accent5>
      <a:accent6>
        <a:srgbClr val="2D2D8A"/>
      </a:accent6>
      <a:hlink>
        <a:srgbClr val="009999"/>
      </a:hlink>
      <a:folHlink>
        <a:srgbClr val="99CC00"/>
      </a:folHlink>
    </a:clrScheme>
    <a:fontScheme name="Default - Title and Content copy">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 Title and Content copy 1">
  <a:themeElements>
    <a:clrScheme name="">
      <a:dk1>
        <a:srgbClr val="784A2B"/>
      </a:dk1>
      <a:lt1>
        <a:srgbClr val="FFFFFF"/>
      </a:lt1>
      <a:dk2>
        <a:srgbClr val="000000"/>
      </a:dk2>
      <a:lt2>
        <a:srgbClr val="532903"/>
      </a:lt2>
      <a:accent1>
        <a:srgbClr val="FFFFFF"/>
      </a:accent1>
      <a:accent2>
        <a:srgbClr val="333399"/>
      </a:accent2>
      <a:accent3>
        <a:srgbClr val="FFFFFF"/>
      </a:accent3>
      <a:accent4>
        <a:srgbClr val="653E23"/>
      </a:accent4>
      <a:accent5>
        <a:srgbClr val="FFFFFF"/>
      </a:accent5>
      <a:accent6>
        <a:srgbClr val="2D2D8A"/>
      </a:accent6>
      <a:hlink>
        <a:srgbClr val="009999"/>
      </a:hlink>
      <a:folHlink>
        <a:srgbClr val="99CC00"/>
      </a:folHlink>
    </a:clrScheme>
    <a:fontScheme name="Default - Title and Content copy 1">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 Title and Content copy">
  <a:themeElements>
    <a:clrScheme name="">
      <a:dk1>
        <a:srgbClr val="784A2B"/>
      </a:dk1>
      <a:lt1>
        <a:srgbClr val="FFFFFF"/>
      </a:lt1>
      <a:dk2>
        <a:srgbClr val="000000"/>
      </a:dk2>
      <a:lt2>
        <a:srgbClr val="532903"/>
      </a:lt2>
      <a:accent1>
        <a:srgbClr val="BBE0E3"/>
      </a:accent1>
      <a:accent2>
        <a:srgbClr val="333399"/>
      </a:accent2>
      <a:accent3>
        <a:srgbClr val="FFFFFF"/>
      </a:accent3>
      <a:accent4>
        <a:srgbClr val="653E23"/>
      </a:accent4>
      <a:accent5>
        <a:srgbClr val="DAEDEF"/>
      </a:accent5>
      <a:accent6>
        <a:srgbClr val="2D2D8A"/>
      </a:accent6>
      <a:hlink>
        <a:srgbClr val="009999"/>
      </a:hlink>
      <a:folHlink>
        <a:srgbClr val="99CC00"/>
      </a:folHlink>
    </a:clrScheme>
    <a:fontScheme name="Default - Title and Content copy">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9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Expiry_x0020_Date xmlns="5feee98a-4532-4f3b-9e45-ae859149100a">2011-10-14T07:00:00+00:00</Expiry_x0020_Date>
    <Description0 xmlns="5feee98a-4532-4f3b-9e45-ae859149100a" xsi:nil="true"/>
    <_dlc_ExpireDate xmlns="5feee98a-4532-4f3b-9e45-ae859149100a">2011-10-15T07:00:00+00:00</_dlc_ExpireDate>
    <_dlc_ExpireDateSaved xmlns="5feee98a-4532-4f3b-9e45-ae85914910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9B29D391961449A8DCA18D0EDAD429" ma:contentTypeVersion="6" ma:contentTypeDescription="Create a new document." ma:contentTypeScope="" ma:versionID="b04b5daf068e842c8cc985fbb124cffd">
  <xsd:schema xmlns:xsd="http://www.w3.org/2001/XMLSchema" xmlns:p="http://schemas.microsoft.com/office/2006/metadata/properties" xmlns:ns2="5feee98a-4532-4f3b-9e45-ae859149100a" targetNamespace="http://schemas.microsoft.com/office/2006/metadata/properties" ma:root="true" ma:fieldsID="c106c4c6e888ca35663254743375c550" ns2:_="">
    <xsd:import namespace="5feee98a-4532-4f3b-9e45-ae859149100a"/>
    <xsd:element name="properties">
      <xsd:complexType>
        <xsd:sequence>
          <xsd:element name="documentManagement">
            <xsd:complexType>
              <xsd:all>
                <xsd:element ref="ns2:Expiry_x0020_Date" minOccurs="0"/>
                <xsd:element ref="ns2:Description0" minOccurs="0"/>
                <xsd:element ref="ns2:_dlc_Exempt" minOccurs="0"/>
                <xsd:element ref="ns2:_dlc_ExpireDateSaved" minOccurs="0"/>
                <xsd:element ref="ns2:_dlc_ExpireDate" minOccurs="0"/>
              </xsd:all>
            </xsd:complexType>
          </xsd:element>
        </xsd:sequence>
      </xsd:complexType>
    </xsd:element>
  </xsd:schema>
  <xsd:schema xmlns:xsd="http://www.w3.org/2001/XMLSchema" xmlns:dms="http://schemas.microsoft.com/office/2006/documentManagement/types" targetNamespace="5feee98a-4532-4f3b-9e45-ae859149100a" elementFormDefault="qualified">
    <xsd:import namespace="http://schemas.microsoft.com/office/2006/documentManagement/types"/>
    <xsd:element name="Expiry_x0020_Date" ma:index="8" nillable="true" ma:displayName="Expiry Date" ma:description="Select the date when this document should be deleted.&#10;&#10;Default value is 60 days after today." ma:format="DateOnly" ma:internalName="Expiry_x0020_Date">
      <xsd:simpleType>
        <xsd:restriction base="dms:DateTime"/>
      </xsd:simpleType>
    </xsd:element>
    <xsd:element name="Description0" ma:index="9" nillable="true" ma:displayName="Description" ma:description="Enter a description describing the file." ma:internalName="Description0">
      <xsd:simpleType>
        <xsd:restriction base="dms:Note"/>
      </xsd:simpleType>
    </xsd:element>
    <xsd:element name="_dlc_Exempt" ma:index="10" nillable="true" ma:displayName="Exempt from Policy" ma:description="" ma:hidden="true" ma:internalName="_dlc_Exempt" ma:readOnly="true">
      <xsd:simpleType>
        <xsd:restriction base="dms:Unknown"/>
      </xsd:simpleType>
    </xsd:element>
    <xsd:element name="_dlc_ExpireDateSaved" ma:index="11" nillable="true" ma:displayName="Original Expiration Date" ma:description="" ma:hidden="true" ma:internalName="_dlc_ExpireDateSaved" ma:readOnly="true">
      <xsd:simpleType>
        <xsd:restriction base="dms:DateTime"/>
      </xsd:simpleType>
    </xsd:element>
    <xsd:element name="_dlc_ExpireDate" ma:index="12" nillable="true" ma:displayName="Expiration Date" ma:description="" ma:hidden="true" ma:internalName="_dlc_ExpireDat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olicyDirtyBag xmlns="microsoft.office.server.policy.changes">
  <Microsoft.Office.RecordsManagement.PolicyFeatures.Expiration xmlns="" op="Change"/>
</PolicyDirtyBag>
</file>

<file path=customXml/item5.xml><?xml version="1.0" encoding="utf-8"?>
<?mso-contentType ?>
<p:Policy xmlns:p="office.server.policy" id="" local="true">
  <p:Name>Document</p:Name>
  <p:Description/>
  <p:Statement/>
  <p:PolicyItems>
    <p:PolicyItem featureId="Microsoft.Office.RecordsManagement.PolicyFeatures.Expiration">
      <p:Name>Expiration</p:Name>
      <p:Description>Automatic scheduling of content for processing, and expiry of content that has reached its due date.</p:Description>
      <p:CustomData>
        <data>
          <formula id="Microsoft.Office.RecordsManagement.PolicyFeatures.Expiration.Formula.BuiltIn">
            <number>1</number>
            <property>Expiry_x0020_Date</property>
            <period>days</period>
          </formula>
          <action type="action" id="Microsoft.Office.RecordsManagement.PolicyFeatures.Expiration.Action.MoveToRecycleBin"/>
        </data>
      </p:CustomData>
    </p:PolicyItem>
  </p:PolicyItems>
</p:Policy>
</file>

<file path=customXml/itemProps1.xml><?xml version="1.0" encoding="utf-8"?>
<ds:datastoreItem xmlns:ds="http://schemas.openxmlformats.org/officeDocument/2006/customXml" ds:itemID="{48F610B7-40D1-4422-8600-78CCA4DF7FB7}">
  <ds:schemaRef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5feee98a-4532-4f3b-9e45-ae859149100a"/>
    <ds:schemaRef ds:uri="http://purl.org/dc/dcmitype/"/>
    <ds:schemaRef ds:uri="http://purl.org/dc/terms/"/>
  </ds:schemaRefs>
</ds:datastoreItem>
</file>

<file path=customXml/itemProps2.xml><?xml version="1.0" encoding="utf-8"?>
<ds:datastoreItem xmlns:ds="http://schemas.openxmlformats.org/officeDocument/2006/customXml" ds:itemID="{931D4692-EA27-4BD5-9E8F-CF837CCFE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eee98a-4532-4f3b-9e45-ae859149100a"/>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D09E85D-2D7D-4650-8A23-9517652388FC}">
  <ds:schemaRefs>
    <ds:schemaRef ds:uri="http://schemas.microsoft.com/sharepoint/v3/contenttype/forms"/>
  </ds:schemaRefs>
</ds:datastoreItem>
</file>

<file path=customXml/itemProps4.xml><?xml version="1.0" encoding="utf-8"?>
<ds:datastoreItem xmlns:ds="http://schemas.openxmlformats.org/officeDocument/2006/customXml" ds:itemID="{8534323C-062F-4188-9E01-F195EA4E31E2}">
  <ds:schemaRefs>
    <ds:schemaRef ds:uri="microsoft.office.server.policy.changes"/>
    <ds:schemaRef ds:uri=""/>
  </ds:schemaRefs>
</ds:datastoreItem>
</file>

<file path=customXml/itemProps5.xml><?xml version="1.0" encoding="utf-8"?>
<ds:datastoreItem xmlns:ds="http://schemas.openxmlformats.org/officeDocument/2006/customXml" ds:itemID="{6B2E4330-7F36-48DB-83FB-C270713ED7B3}">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1986</TotalTime>
  <Pages>0</Pages>
  <Words>7228</Words>
  <Characters>0</Characters>
  <Application>Microsoft Office PowerPoint</Application>
  <PresentationFormat>Custom</PresentationFormat>
  <Lines>0</Lines>
  <Paragraphs>806</Paragraphs>
  <Slides>97</Slides>
  <Notes>97</Notes>
  <HiddenSlides>0</HiddenSlides>
  <MMClips>0</MMClips>
  <ScaleCrop>false</ScaleCrop>
  <HeadingPairs>
    <vt:vector size="4" baseType="variant">
      <vt:variant>
        <vt:lpstr>Theme</vt:lpstr>
      </vt:variant>
      <vt:variant>
        <vt:i4>8</vt:i4>
      </vt:variant>
      <vt:variant>
        <vt:lpstr>Slide Titles</vt:lpstr>
      </vt:variant>
      <vt:variant>
        <vt:i4>97</vt:i4>
      </vt:variant>
    </vt:vector>
  </HeadingPairs>
  <TitlesOfParts>
    <vt:vector size="105" baseType="lpstr">
      <vt:lpstr>Default - Title and Content</vt:lpstr>
      <vt:lpstr>Default - Title Slide</vt:lpstr>
      <vt:lpstr>1_Default - Title Slide</vt:lpstr>
      <vt:lpstr>1_Default - Title and Content</vt:lpstr>
      <vt:lpstr>Default - Title Slide copy</vt:lpstr>
      <vt:lpstr>Default - Title and Content copy</vt:lpstr>
      <vt:lpstr>Default - Title and Content copy 1</vt:lpstr>
      <vt:lpstr>1_Default - Title and Content 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Barre-Brisebois, Colin;Col;White, John</dc:creator>
  <cp:lastModifiedBy>Barre-Brisebois, Colin</cp:lastModifiedBy>
  <cp:revision>97</cp:revision>
  <dcterms:modified xsi:type="dcterms:W3CDTF">2011-08-18T16:26:54Z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0x010100379B29D391961449A8DCA18D0EDAD429</vt:lpwstr>
  </property>
</Properties>
</file>