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9" r:id="rId1"/>
  </p:sldMasterIdLst>
  <p:notesMasterIdLst>
    <p:notesMasterId r:id="rId72"/>
  </p:notesMasterIdLst>
  <p:sldIdLst>
    <p:sldId id="311" r:id="rId2"/>
    <p:sldId id="257" r:id="rId3"/>
    <p:sldId id="272" r:id="rId4"/>
    <p:sldId id="337" r:id="rId5"/>
    <p:sldId id="335" r:id="rId6"/>
    <p:sldId id="336" r:id="rId7"/>
    <p:sldId id="256" r:id="rId8"/>
    <p:sldId id="258" r:id="rId9"/>
    <p:sldId id="321" r:id="rId10"/>
    <p:sldId id="269" r:id="rId11"/>
    <p:sldId id="273" r:id="rId12"/>
    <p:sldId id="332" r:id="rId13"/>
    <p:sldId id="274" r:id="rId14"/>
    <p:sldId id="338" r:id="rId15"/>
    <p:sldId id="339" r:id="rId16"/>
    <p:sldId id="288" r:id="rId17"/>
    <p:sldId id="301" r:id="rId18"/>
    <p:sldId id="276" r:id="rId19"/>
    <p:sldId id="300" r:id="rId20"/>
    <p:sldId id="275" r:id="rId21"/>
    <p:sldId id="277" r:id="rId22"/>
    <p:sldId id="279" r:id="rId23"/>
    <p:sldId id="278" r:id="rId24"/>
    <p:sldId id="280" r:id="rId25"/>
    <p:sldId id="281" r:id="rId26"/>
    <p:sldId id="282" r:id="rId27"/>
    <p:sldId id="285" r:id="rId28"/>
    <p:sldId id="342" r:id="rId29"/>
    <p:sldId id="287" r:id="rId30"/>
    <p:sldId id="334" r:id="rId31"/>
    <p:sldId id="305" r:id="rId32"/>
    <p:sldId id="283" r:id="rId33"/>
    <p:sldId id="284" r:id="rId34"/>
    <p:sldId id="304" r:id="rId35"/>
    <p:sldId id="333" r:id="rId36"/>
    <p:sldId id="289" r:id="rId37"/>
    <p:sldId id="290" r:id="rId38"/>
    <p:sldId id="259" r:id="rId39"/>
    <p:sldId id="271" r:id="rId40"/>
    <p:sldId id="330" r:id="rId41"/>
    <p:sldId id="331" r:id="rId42"/>
    <p:sldId id="345" r:id="rId43"/>
    <p:sldId id="344" r:id="rId44"/>
    <p:sldId id="292" r:id="rId45"/>
    <p:sldId id="312" r:id="rId46"/>
    <p:sldId id="293" r:id="rId47"/>
    <p:sldId id="294" r:id="rId48"/>
    <p:sldId id="296" r:id="rId49"/>
    <p:sldId id="313" r:id="rId50"/>
    <p:sldId id="303" r:id="rId51"/>
    <p:sldId id="314" r:id="rId52"/>
    <p:sldId id="297" r:id="rId53"/>
    <p:sldId id="306" r:id="rId54"/>
    <p:sldId id="307" r:id="rId55"/>
    <p:sldId id="315" r:id="rId56"/>
    <p:sldId id="329" r:id="rId57"/>
    <p:sldId id="309" r:id="rId58"/>
    <p:sldId id="319" r:id="rId59"/>
    <p:sldId id="320" r:id="rId60"/>
    <p:sldId id="265" r:id="rId61"/>
    <p:sldId id="268" r:id="rId62"/>
    <p:sldId id="310" r:id="rId63"/>
    <p:sldId id="261" r:id="rId64"/>
    <p:sldId id="323" r:id="rId65"/>
    <p:sldId id="324" r:id="rId66"/>
    <p:sldId id="325" r:id="rId67"/>
    <p:sldId id="347" r:id="rId68"/>
    <p:sldId id="346" r:id="rId69"/>
    <p:sldId id="327" r:id="rId70"/>
    <p:sldId id="343" r:id="rId71"/>
  </p:sldIdLst>
  <p:sldSz cx="9144000" cy="5143500" type="screen16x9"/>
  <p:notesSz cx="6858000" cy="9144000"/>
  <p:defaultTextStyle>
    <a:lvl1pPr marL="0" algn="l" rtl="0" latinLnBrk="0">
      <a:defRPr sz="1800" kern="1200">
        <a:solidFill>
          <a:schemeClr val="tx1"/>
        </a:solidFill>
        <a:latin typeface="+mn-lt"/>
        <a:ea typeface="+mn-ea"/>
        <a:cs typeface="+mn-cs"/>
      </a:defRPr>
    </a:lvl1pPr>
    <a:lvl2pPr marL="457200" algn="l" rtl="0" latinLnBrk="0">
      <a:defRPr sz="1800" kern="1200">
        <a:solidFill>
          <a:schemeClr val="tx1"/>
        </a:solidFill>
        <a:latin typeface="+mn-lt"/>
        <a:ea typeface="+mn-ea"/>
        <a:cs typeface="+mn-cs"/>
      </a:defRPr>
    </a:lvl2pPr>
    <a:lvl3pPr marL="914400" algn="l" rtl="0" latinLnBrk="0">
      <a:defRPr sz="1800" kern="1200">
        <a:solidFill>
          <a:schemeClr val="tx1"/>
        </a:solidFill>
        <a:latin typeface="+mn-lt"/>
        <a:ea typeface="+mn-ea"/>
        <a:cs typeface="+mn-cs"/>
      </a:defRPr>
    </a:lvl3pPr>
    <a:lvl4pPr marL="1371600" algn="l" rtl="0" latinLnBrk="0">
      <a:defRPr sz="1800" kern="1200">
        <a:solidFill>
          <a:schemeClr val="tx1"/>
        </a:solidFill>
        <a:latin typeface="+mn-lt"/>
        <a:ea typeface="+mn-ea"/>
        <a:cs typeface="+mn-cs"/>
      </a:defRPr>
    </a:lvl4pPr>
    <a:lvl5pPr marL="1828800" algn="l" rtl="0" latinLnBrk="0">
      <a:defRPr sz="1800" kern="1200">
        <a:solidFill>
          <a:schemeClr val="tx1"/>
        </a:solidFill>
        <a:latin typeface="+mn-lt"/>
        <a:ea typeface="+mn-ea"/>
        <a:cs typeface="+mn-cs"/>
      </a:defRPr>
    </a:lvl5pPr>
    <a:lvl6pPr marL="2286000" algn="l" rtl="0" latinLnBrk="0">
      <a:defRPr sz="1800" kern="1200">
        <a:solidFill>
          <a:schemeClr val="tx1"/>
        </a:solidFill>
        <a:latin typeface="+mn-lt"/>
        <a:ea typeface="+mn-ea"/>
        <a:cs typeface="+mn-cs"/>
      </a:defRPr>
    </a:lvl6pPr>
    <a:lvl7pPr marL="2743200" algn="l" rtl="0" latinLnBrk="0">
      <a:defRPr sz="1800" kern="1200">
        <a:solidFill>
          <a:schemeClr val="tx1"/>
        </a:solidFill>
        <a:latin typeface="+mn-lt"/>
        <a:ea typeface="+mn-ea"/>
        <a:cs typeface="+mn-cs"/>
      </a:defRPr>
    </a:lvl7pPr>
    <a:lvl8pPr marL="3200400" algn="l" rtl="0" latinLnBrk="0">
      <a:defRPr sz="1800" kern="1200">
        <a:solidFill>
          <a:schemeClr val="tx1"/>
        </a:solidFill>
        <a:latin typeface="+mn-lt"/>
        <a:ea typeface="+mn-ea"/>
        <a:cs typeface="+mn-cs"/>
      </a:defRPr>
    </a:lvl8pPr>
    <a:lvl9pPr marL="3657600" algn="l" rtl="0" latinLnBrk="0">
      <a:defRPr sz="1800" kern="1200">
        <a:solidFill>
          <a:schemeClr val="tx1"/>
        </a:solidFill>
        <a:latin typeface="+mn-lt"/>
        <a:ea typeface="+mn-ea"/>
        <a:cs typeface="+mn-cs"/>
      </a:defRPr>
    </a:lvl9pPr>
    <a:extLst/>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3A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20" autoAdjust="0"/>
    <p:restoredTop sz="71663" autoAdjust="0"/>
  </p:normalViewPr>
  <p:slideViewPr>
    <p:cSldViewPr>
      <p:cViewPr varScale="1">
        <p:scale>
          <a:sx n="108" d="100"/>
          <a:sy n="108" d="100"/>
        </p:scale>
        <p:origin x="1974" y="10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rtlCol="0"/>
          <a:lstStyle>
            <a:lvl1pPr algn="l">
              <a:defRPr sz="1200"/>
            </a:lvl1pPr>
            <a:extLst/>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rtlCol="0"/>
          <a:lstStyle>
            <a:lvl1pPr algn="r">
              <a:defRPr sz="1200"/>
            </a:lvl1pPr>
            <a:extLst/>
          </a:lstStyle>
          <a:p>
            <a:fld id="{A8ADFD5B-A66C-449C-B6E8-FB716D07777D}" type="datetimeFigureOut">
              <a:rPr lang="en-US" smtClean="0"/>
              <a:pPr/>
              <a:t>8/1/2016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rtlCol="0" anchor="b"/>
          <a:lstStyle>
            <a:lvl1pPr algn="l">
              <a:defRPr sz="1200"/>
            </a:lvl1pPr>
            <a:extLst/>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rtlCol="0" anchor="b"/>
          <a:lstStyle>
            <a:lvl1pPr algn="r">
              <a:defRPr sz="1200"/>
            </a:lvl1pPr>
            <a:extLst/>
          </a:lstStyle>
          <a:p>
            <a:fld id="{CA5D3BF3-D352-46FC-8343-31F56E6730EA}" type="slidenum">
              <a:rPr lang="en-US" smtClean="0"/>
              <a:pPr/>
              <a:t>‹#›</a:t>
            </a:fld>
            <a:endParaRPr lang="en-US"/>
          </a:p>
        </p:txBody>
      </p:sp>
    </p:spTree>
    <p:extLst>
      <p:ext uri="{BB962C8B-B14F-4D97-AF65-F5344CB8AC3E}">
        <p14:creationId xmlns:p14="http://schemas.microsoft.com/office/powerpoint/2010/main" val="3755852484"/>
      </p:ext>
    </p:extLst>
  </p:cSld>
  <p:clrMap bg1="lt1" tx1="dk1" bg2="lt2" tx2="dk2" accent1="accent1" accent2="accent2" accent3="accent3" accent4="accent4" accent5="accent5" accent6="accent6" hlink="hlink" folHlink="folHlink"/>
  <p:notesStyle>
    <a:lvl1pPr marL="0" algn="l" rtl="0">
      <a:defRPr sz="1200" kern="1200">
        <a:solidFill>
          <a:schemeClr val="tx1"/>
        </a:solidFill>
        <a:latin typeface="+mn-lt"/>
        <a:ea typeface="+mn-ea"/>
        <a:cs typeface="+mn-cs"/>
      </a:defRPr>
    </a:lvl1pPr>
    <a:lvl2pPr marL="457200" algn="l" rtl="0">
      <a:defRPr sz="1200" kern="1200">
        <a:solidFill>
          <a:schemeClr val="tx1"/>
        </a:solidFill>
        <a:latin typeface="+mn-lt"/>
        <a:ea typeface="+mn-ea"/>
        <a:cs typeface="+mn-cs"/>
      </a:defRPr>
    </a:lvl2pPr>
    <a:lvl3pPr marL="914400" algn="l" rtl="0">
      <a:defRPr sz="1200" kern="1200">
        <a:solidFill>
          <a:schemeClr val="tx1"/>
        </a:solidFill>
        <a:latin typeface="+mn-lt"/>
        <a:ea typeface="+mn-ea"/>
        <a:cs typeface="+mn-cs"/>
      </a:defRPr>
    </a:lvl3pPr>
    <a:lvl4pPr marL="1371600" algn="l" rtl="0">
      <a:defRPr sz="1200" kern="1200">
        <a:solidFill>
          <a:schemeClr val="tx1"/>
        </a:solidFill>
        <a:latin typeface="+mn-lt"/>
        <a:ea typeface="+mn-ea"/>
        <a:cs typeface="+mn-cs"/>
      </a:defRPr>
    </a:lvl4pPr>
    <a:lvl5pPr marL="1828800" algn="l" rtl="0">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Hi everyone, welcome to the course.</a:t>
            </a:r>
          </a:p>
          <a:p>
            <a:r>
              <a:rPr lang="en-US" sz="1200" kern="1200" dirty="0">
                <a:solidFill>
                  <a:schemeClr val="tx1"/>
                </a:solidFill>
                <a:effectLst/>
                <a:latin typeface="+mn-lt"/>
                <a:ea typeface="+mn-ea"/>
                <a:cs typeface="+mn-cs"/>
              </a:rPr>
              <a:t>My name is Yibing Jiang. I am the Senior Shading Artist of Naughty Dog. My responsibility includes in charge of all the character materials of Uncharted 4, working with Character Artists to get good final render results in every possible situation.</a:t>
            </a:r>
          </a:p>
          <a:p>
            <a:endParaRPr lang="en-US" dirty="0"/>
          </a:p>
        </p:txBody>
      </p:sp>
      <p:sp>
        <p:nvSpPr>
          <p:cNvPr id="4" name="Slide Number Placeholder 3"/>
          <p:cNvSpPr>
            <a:spLocks noGrp="1"/>
          </p:cNvSpPr>
          <p:nvPr>
            <p:ph type="sldNum" sz="quarter" idx="10"/>
          </p:nvPr>
        </p:nvSpPr>
        <p:spPr/>
        <p:txBody>
          <a:bodyPr/>
          <a:lstStyle/>
          <a:p>
            <a:fld id="{CA5D3BF3-D352-46FC-8343-31F56E6730EA}" type="slidenum">
              <a:rPr lang="en-US" smtClean="0"/>
              <a:pPr/>
              <a:t>2</a:t>
            </a:fld>
            <a:endParaRPr lang="en-US"/>
          </a:p>
        </p:txBody>
      </p:sp>
    </p:spTree>
    <p:extLst>
      <p:ext uri="{BB962C8B-B14F-4D97-AF65-F5344CB8AC3E}">
        <p14:creationId xmlns:p14="http://schemas.microsoft.com/office/powerpoint/2010/main" val="8367535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12</a:t>
            </a:fld>
            <a:endParaRPr lang="en-US"/>
          </a:p>
        </p:txBody>
      </p:sp>
    </p:spTree>
    <p:extLst>
      <p:ext uri="{BB962C8B-B14F-4D97-AF65-F5344CB8AC3E}">
        <p14:creationId xmlns:p14="http://schemas.microsoft.com/office/powerpoint/2010/main" val="2874800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14</a:t>
            </a:fld>
            <a:endParaRPr lang="en-US"/>
          </a:p>
        </p:txBody>
      </p:sp>
    </p:spTree>
    <p:extLst>
      <p:ext uri="{BB962C8B-B14F-4D97-AF65-F5344CB8AC3E}">
        <p14:creationId xmlns:p14="http://schemas.microsoft.com/office/powerpoint/2010/main" val="3382103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15</a:t>
            </a:fld>
            <a:endParaRPr lang="en-US"/>
          </a:p>
        </p:txBody>
      </p:sp>
    </p:spTree>
    <p:extLst>
      <p:ext uri="{BB962C8B-B14F-4D97-AF65-F5344CB8AC3E}">
        <p14:creationId xmlns:p14="http://schemas.microsoft.com/office/powerpoint/2010/main" val="36738717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dirty="0"/>
              <a:t>We also</a:t>
            </a:r>
            <a:r>
              <a:rPr lang="en-US" baseline="0" dirty="0"/>
              <a:t> used UvSet2 for stitches and holes. They were built by using the same idea as fabric weave patterns.</a:t>
            </a:r>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dirty="0"/>
              <a:t>Video that demonstrate how w</a:t>
            </a:r>
            <a:r>
              <a:rPr lang="en-US" baseline="0" dirty="0"/>
              <a:t>e implemented fabric and leather </a:t>
            </a:r>
            <a:r>
              <a:rPr lang="en-US" baseline="0" dirty="0" err="1"/>
              <a:t>shaders</a:t>
            </a:r>
            <a:r>
              <a:rPr lang="en-US" baseline="0" dirty="0"/>
              <a:t> in our game.</a:t>
            </a:r>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dirty="0"/>
              <a:t>Based on the title,</a:t>
            </a:r>
            <a:r>
              <a:rPr lang="en-US" baseline="0" dirty="0"/>
              <a:t> you probably already know that instead of generally talking about all the materials that we created for Uncharted 4 characters, I will mainly focus on how we created fabric and hair. </a:t>
            </a:r>
          </a:p>
          <a:p>
            <a:r>
              <a:rPr lang="en-US" baseline="0" dirty="0"/>
              <a:t>We will also talk about the issues that we are facing in the early stage of building character shading pipeline. </a:t>
            </a:r>
          </a:p>
          <a:p>
            <a:r>
              <a:rPr lang="en-US" baseline="0" dirty="0"/>
              <a:t>At the last, I will introduce to you </a:t>
            </a:r>
            <a:r>
              <a:rPr lang="en-US" baseline="0" dirty="0" err="1"/>
              <a:t>shader</a:t>
            </a:r>
            <a:r>
              <a:rPr lang="en-US" baseline="0" dirty="0"/>
              <a:t> packages, which been widely used in our character shading pipeline and we will show examples of them.</a:t>
            </a:r>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3</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sz="1200" dirty="0">
                <a:solidFill>
                  <a:schemeClr val="bg1"/>
                </a:solidFill>
                <a:latin typeface="Century Gothic" panose="020B0502020202020204" pitchFamily="34" charset="0"/>
              </a:rPr>
              <a:t>The</a:t>
            </a:r>
            <a:r>
              <a:rPr lang="en-US" sz="1200" baseline="0" dirty="0">
                <a:solidFill>
                  <a:schemeClr val="bg1"/>
                </a:solidFill>
                <a:latin typeface="Century Gothic" panose="020B0502020202020204" pitchFamily="34" charset="0"/>
              </a:rPr>
              <a:t> reason that we are using two different reflection models for fabric instead of one, is because we want artist spending less time setting up the </a:t>
            </a:r>
            <a:r>
              <a:rPr lang="en-US" sz="1200" baseline="0" dirty="0" err="1">
                <a:solidFill>
                  <a:schemeClr val="bg1"/>
                </a:solidFill>
                <a:latin typeface="Century Gothic" panose="020B0502020202020204" pitchFamily="34" charset="0"/>
              </a:rPr>
              <a:t>shaders</a:t>
            </a:r>
            <a:r>
              <a:rPr lang="en-US" sz="1200" baseline="0" dirty="0">
                <a:solidFill>
                  <a:schemeClr val="bg1"/>
                </a:solidFill>
                <a:latin typeface="Century Gothic" panose="020B0502020202020204" pitchFamily="34" charset="0"/>
              </a:rPr>
              <a:t>.</a:t>
            </a:r>
          </a:p>
          <a:p>
            <a:endParaRPr lang="en-US" sz="1200" baseline="0" dirty="0">
              <a:solidFill>
                <a:schemeClr val="bg1"/>
              </a:solidFill>
              <a:latin typeface="Century Gothic" panose="020B0502020202020204" pitchFamily="34" charset="0"/>
            </a:endParaRPr>
          </a:p>
          <a:p>
            <a:r>
              <a:rPr lang="en-US" sz="1200" baseline="0" dirty="0">
                <a:solidFill>
                  <a:schemeClr val="bg1"/>
                </a:solidFill>
                <a:latin typeface="Century Gothic" panose="020B0502020202020204" pitchFamily="34" charset="0"/>
              </a:rPr>
              <a:t>In this way, for NPC characters. if the artist turned on fabric </a:t>
            </a:r>
            <a:r>
              <a:rPr lang="en-US" sz="1200" baseline="0" dirty="0" err="1">
                <a:solidFill>
                  <a:schemeClr val="bg1"/>
                </a:solidFill>
                <a:latin typeface="Century Gothic" panose="020B0502020202020204" pitchFamily="34" charset="0"/>
              </a:rPr>
              <a:t>shader</a:t>
            </a:r>
            <a:r>
              <a:rPr lang="en-US" sz="1200" baseline="0" dirty="0">
                <a:solidFill>
                  <a:schemeClr val="bg1"/>
                </a:solidFill>
                <a:latin typeface="Century Gothic" panose="020B0502020202020204" pitchFamily="34" charset="0"/>
              </a:rPr>
              <a:t> package. They can get pretty good default result to start with.</a:t>
            </a:r>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dirty="0"/>
              <a:t>Building hair</a:t>
            </a:r>
            <a:r>
              <a:rPr lang="en-US" baseline="0" dirty="0"/>
              <a:t> </a:t>
            </a:r>
            <a:r>
              <a:rPr lang="en-US" baseline="0" dirty="0" err="1"/>
              <a:t>shader</a:t>
            </a:r>
            <a:r>
              <a:rPr lang="en-US" baseline="0" dirty="0"/>
              <a:t> library</a:t>
            </a:r>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latin typeface="Century Gothic" panose="020B0502020202020204" pitchFamily="34" charset="0"/>
              </a:rPr>
              <a:t>All these methods cost a lot of GPU. We were unable to sacrifice gameplay and design for the look of the hair.</a:t>
            </a:r>
            <a:br>
              <a:rPr lang="en-US" dirty="0">
                <a:solidFill>
                  <a:schemeClr val="bg1"/>
                </a:solidFill>
                <a:latin typeface="Century Gothic" panose="020B0502020202020204" pitchFamily="34" charset="0"/>
              </a:rPr>
            </a:br>
            <a:br>
              <a:rPr lang="en-US" dirty="0">
                <a:solidFill>
                  <a:schemeClr val="bg1"/>
                </a:solidFill>
                <a:latin typeface="Century Gothic" panose="020B0502020202020204" pitchFamily="34" charset="0"/>
              </a:rPr>
            </a:br>
            <a:r>
              <a:rPr lang="en-US" dirty="0">
                <a:solidFill>
                  <a:schemeClr val="bg1"/>
                </a:solidFill>
                <a:latin typeface="Century Gothic" panose="020B0502020202020204" pitchFamily="34" charset="0"/>
              </a:rPr>
              <a:t>This meant we had to find other ways to deliver similar results.</a:t>
            </a:r>
          </a:p>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28</a:t>
            </a:fld>
            <a:endParaRPr lang="en-US"/>
          </a:p>
        </p:txBody>
      </p:sp>
    </p:spTree>
    <p:extLst>
      <p:ext uri="{BB962C8B-B14F-4D97-AF65-F5344CB8AC3E}">
        <p14:creationId xmlns:p14="http://schemas.microsoft.com/office/powerpoint/2010/main" val="31509571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sz="1200" dirty="0">
                <a:solidFill>
                  <a:schemeClr val="bg1"/>
                </a:solidFill>
                <a:latin typeface="Century Gothic" panose="020B0502020202020204" pitchFamily="34" charset="0"/>
              </a:rPr>
              <a:t>Here Green or Blue means we are ok. </a:t>
            </a:r>
          </a:p>
          <a:p>
            <a:r>
              <a:rPr lang="en-US" sz="1200" dirty="0">
                <a:solidFill>
                  <a:schemeClr val="bg1"/>
                </a:solidFill>
                <a:latin typeface="Century Gothic" panose="020B0502020202020204" pitchFamily="34" charset="0"/>
              </a:rPr>
              <a:t>Red means over budget; Darker Red and Black means extremely over budget.</a:t>
            </a:r>
          </a:p>
          <a:p>
            <a:r>
              <a:rPr lang="en-US" dirty="0"/>
              <a:t>Which means</a:t>
            </a:r>
            <a:r>
              <a:rPr lang="en-US" baseline="0" dirty="0"/>
              <a:t> we can’t afford a lot of alpha-blending cards.</a:t>
            </a:r>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30</a:t>
            </a:fld>
            <a:endParaRPr lang="en-US"/>
          </a:p>
        </p:txBody>
      </p:sp>
    </p:spTree>
    <p:extLst>
      <p:ext uri="{BB962C8B-B14F-4D97-AF65-F5344CB8AC3E}">
        <p14:creationId xmlns:p14="http://schemas.microsoft.com/office/powerpoint/2010/main" val="1984695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a:solidFill>
                  <a:schemeClr val="tx1"/>
                </a:solidFill>
                <a:effectLst/>
                <a:latin typeface="+mn-lt"/>
                <a:ea typeface="+mn-ea"/>
                <a:cs typeface="+mn-cs"/>
              </a:rPr>
              <a:t>I </a:t>
            </a:r>
            <a:r>
              <a:rPr lang="en-US" sz="1200" kern="1200" baseline="0" dirty="0">
                <a:solidFill>
                  <a:schemeClr val="tx1"/>
                </a:solidFill>
                <a:effectLst/>
                <a:latin typeface="+mn-lt"/>
                <a:ea typeface="+mn-ea"/>
                <a:cs typeface="+mn-cs"/>
              </a:rPr>
              <a:t>remember w</a:t>
            </a:r>
            <a:r>
              <a:rPr lang="en-US" sz="1200" kern="1200" dirty="0">
                <a:solidFill>
                  <a:schemeClr val="tx1"/>
                </a:solidFill>
                <a:effectLst/>
                <a:latin typeface="+mn-lt"/>
                <a:ea typeface="+mn-ea"/>
                <a:cs typeface="+mn-cs"/>
              </a:rPr>
              <a:t>e started to develop character shading pipeline at the end of 2012.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 that time we knew PlayStation 4 was on the way. We were so excited about working on the “next-gen” console that allows us to ship a game that probably</a:t>
            </a:r>
            <a:r>
              <a:rPr lang="en-US" sz="1200" kern="1200" baseline="0" dirty="0">
                <a:solidFill>
                  <a:schemeClr val="tx1"/>
                </a:solidFill>
                <a:effectLst/>
                <a:latin typeface="+mn-lt"/>
                <a:ea typeface="+mn-ea"/>
                <a:cs typeface="+mn-cs"/>
              </a:rPr>
              <a:t> will look </a:t>
            </a:r>
            <a:r>
              <a:rPr lang="en-US" sz="1200" kern="1200" dirty="0">
                <a:solidFill>
                  <a:schemeClr val="tx1"/>
                </a:solidFill>
                <a:effectLst/>
                <a:latin typeface="+mn-lt"/>
                <a:ea typeface="+mn-ea"/>
                <a:cs typeface="+mn-cs"/>
              </a:rPr>
              <a:t>like a movie.</a:t>
            </a:r>
          </a:p>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4</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dirty="0"/>
              <a:t>The</a:t>
            </a:r>
            <a:r>
              <a:rPr lang="en-US" baseline="0" dirty="0"/>
              <a:t> idea of cutoff threshold is simple. By adjusting values of our original transparency map. We can make sure our hair are readable when characters are moving or in a distance.</a:t>
            </a:r>
          </a:p>
        </p:txBody>
      </p:sp>
      <p:sp>
        <p:nvSpPr>
          <p:cNvPr id="4" name="Rectangle 3"/>
          <p:cNvSpPr>
            <a:spLocks noGrp="1"/>
          </p:cNvSpPr>
          <p:nvPr>
            <p:ph type="sldNum" sz="quarter" idx="10"/>
          </p:nvPr>
        </p:nvSpPr>
        <p:spPr/>
        <p:txBody>
          <a:bodyPr/>
          <a:lstStyle/>
          <a:p>
            <a:fld id="{CA5D3BF3-D352-46FC-8343-31F56E6730EA}"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dirty="0"/>
              <a:t>After</a:t>
            </a:r>
            <a:r>
              <a:rPr lang="en-US" baseline="0" dirty="0"/>
              <a:t> we reduced the cost of hair </a:t>
            </a:r>
            <a:r>
              <a:rPr lang="en-US" baseline="0" dirty="0" err="1"/>
              <a:t>shader</a:t>
            </a:r>
            <a:r>
              <a:rPr lang="en-US" baseline="0" dirty="0"/>
              <a:t>, they didn’t look appealing to us anymore. </a:t>
            </a:r>
          </a:p>
          <a:p>
            <a:r>
              <a:rPr lang="en-US" baseline="0" dirty="0"/>
              <a:t>At that time, a lot of artists were discouraged, but e</a:t>
            </a:r>
            <a:r>
              <a:rPr lang="en-US" sz="1200" kern="1200" dirty="0">
                <a:solidFill>
                  <a:schemeClr val="tx1"/>
                </a:solidFill>
                <a:effectLst/>
                <a:latin typeface="+mn-lt"/>
                <a:ea typeface="+mn-ea"/>
                <a:cs typeface="+mn-cs"/>
              </a:rPr>
              <a:t>ventually, we decided to take the challenge and looking for the reason why our hair did not look good.</a:t>
            </a:r>
          </a:p>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baseline="0" dirty="0"/>
              <a:t>Those issues were already there. But they were not that obvious when we are using high-res alpha-blend.</a:t>
            </a:r>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Century Gothic" panose="020B0502020202020204" pitchFamily="34" charset="0"/>
              </a:rPr>
              <a:t>This step is necessary for the final render. Not only did this make hair overall look like a sphere, but it also fixed the issues of individual cards having disconnection of diffuse, specular and backlighting scatter between cards.</a:t>
            </a:r>
          </a:p>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35</a:t>
            </a:fld>
            <a:endParaRPr lang="en-US"/>
          </a:p>
        </p:txBody>
      </p:sp>
    </p:spTree>
    <p:extLst>
      <p:ext uri="{BB962C8B-B14F-4D97-AF65-F5344CB8AC3E}">
        <p14:creationId xmlns:p14="http://schemas.microsoft.com/office/powerpoint/2010/main" val="5730654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sz="1200" dirty="0">
                <a:solidFill>
                  <a:schemeClr val="bg1"/>
                </a:solidFill>
                <a:latin typeface="Century Gothic" panose="020B0502020202020204" pitchFamily="34" charset="0"/>
              </a:rPr>
              <a:t>When we were creating hair textures, we baked down variation maps. These break down specular and backlighting scatter to make hair strands stand out.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Century Gothic" panose="020B0502020202020204" pitchFamily="34" charset="0"/>
              </a:rPr>
              <a:t>Character TD Tyler </a:t>
            </a:r>
            <a:r>
              <a:rPr lang="en-US" sz="1200" dirty="0" err="1">
                <a:solidFill>
                  <a:schemeClr val="bg1"/>
                </a:solidFill>
                <a:latin typeface="Century Gothic" panose="020B0502020202020204" pitchFamily="34" charset="0"/>
              </a:rPr>
              <a:t>Thornock</a:t>
            </a:r>
            <a:r>
              <a:rPr lang="en-US" sz="1200" dirty="0">
                <a:solidFill>
                  <a:schemeClr val="bg1"/>
                </a:solidFill>
                <a:latin typeface="Century Gothic" panose="020B0502020202020204" pitchFamily="34" charset="0"/>
              </a:rPr>
              <a:t> wrote this hair tool for us</a:t>
            </a:r>
          </a:p>
          <a:p>
            <a:endParaRPr lang="en-US" sz="1200" dirty="0">
              <a:solidFill>
                <a:schemeClr val="bg1"/>
              </a:solidFill>
              <a:latin typeface="Century Gothic" panose="020B0502020202020204" pitchFamily="34" charset="0"/>
            </a:endParaRPr>
          </a:p>
          <a:p>
            <a:endParaRPr lang="en-US" sz="600" dirty="0">
              <a:solidFill>
                <a:schemeClr val="bg1"/>
              </a:solidFill>
              <a:latin typeface="Century Gothic" panose="020B0502020202020204" pitchFamily="34" charset="0"/>
            </a:endParaRPr>
          </a:p>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Video of </a:t>
            </a:r>
            <a:r>
              <a:rPr lang="en-US" dirty="0">
                <a:solidFill>
                  <a:schemeClr val="bg1"/>
                </a:solidFill>
                <a:latin typeface="Century Gothic" panose="020B0502020202020204" pitchFamily="34" charset="0"/>
              </a:rPr>
              <a:t>Self-shadow test for fabric details</a:t>
            </a:r>
          </a:p>
        </p:txBody>
      </p:sp>
      <p:sp>
        <p:nvSpPr>
          <p:cNvPr id="4" name="Rectangle 3"/>
          <p:cNvSpPr>
            <a:spLocks noGrp="1"/>
          </p:cNvSpPr>
          <p:nvPr>
            <p:ph type="sldNum" sz="quarter" idx="10"/>
          </p:nvPr>
        </p:nvSpPr>
        <p:spPr/>
        <p:txBody>
          <a:bodyPr/>
          <a:lstStyle/>
          <a:p>
            <a:fld id="{CA5D3BF3-D352-46FC-8343-31F56E6730EA}" type="slidenum">
              <a:rPr lang="en-US" smtClean="0"/>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latin typeface="Century Gothic" panose="020B0502020202020204" pitchFamily="34" charset="0"/>
              </a:rPr>
              <a:t>We tried the same thing on hair. Since it’s pre-computed, we didn’t need to worry about render time.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latin typeface="Century Gothic" panose="020B0502020202020204" pitchFamily="34" charset="0"/>
              </a:rPr>
              <a:t>We could use semi-transparent alpha maps to bake the shadow information. We got a pretty good result that shows the depth of the hair shadow.</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latin typeface="Century Gothic" panose="020B0502020202020204" pitchFamily="34" charset="0"/>
            </a:endParaRPr>
          </a:p>
        </p:txBody>
      </p:sp>
      <p:sp>
        <p:nvSpPr>
          <p:cNvPr id="4" name="Rectangle 3"/>
          <p:cNvSpPr>
            <a:spLocks noGrp="1"/>
          </p:cNvSpPr>
          <p:nvPr>
            <p:ph type="sldNum" sz="quarter" idx="10"/>
          </p:nvPr>
        </p:nvSpPr>
        <p:spPr/>
        <p:txBody>
          <a:bodyPr/>
          <a:lstStyle/>
          <a:p>
            <a:fld id="{CA5D3BF3-D352-46FC-8343-31F56E6730EA}"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accent2">
                    <a:lumMod val="60000"/>
                    <a:lumOff val="40000"/>
                  </a:schemeClr>
                </a:solidFill>
                <a:latin typeface="Century Gothic" panose="020B0502020202020204" pitchFamily="34" charset="0"/>
              </a:rPr>
              <a:t>We took references that consider different lighting environments.</a:t>
            </a:r>
            <a:r>
              <a:rPr lang="en-US" sz="1200" b="0" i="0" kern="1200" baseline="0" dirty="0">
                <a:solidFill>
                  <a:schemeClr val="tx1"/>
                </a:solidFill>
                <a:effectLst/>
                <a:latin typeface="+mn-lt"/>
                <a:ea typeface="+mn-ea"/>
                <a:cs typeface="+mn-cs"/>
              </a:rPr>
              <a:t> Based on the reference images, we can tell that s</a:t>
            </a:r>
            <a:r>
              <a:rPr lang="en-US" sz="1200" b="0" i="0" kern="1200" dirty="0">
                <a:solidFill>
                  <a:schemeClr val="tx1"/>
                </a:solidFill>
                <a:effectLst/>
                <a:latin typeface="+mn-lt"/>
                <a:ea typeface="+mn-ea"/>
                <a:cs typeface="+mn-cs"/>
              </a:rPr>
              <a:t>ometimes the direction of the lights play an important role for hair shadows, and in some scenes, the lighting situations are quite flat.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We</a:t>
            </a:r>
            <a:r>
              <a:rPr lang="en-US" sz="1200" b="0" i="0" kern="1200" baseline="0" dirty="0">
                <a:solidFill>
                  <a:schemeClr val="tx1"/>
                </a:solidFill>
                <a:effectLst/>
                <a:latin typeface="+mn-lt"/>
                <a:ea typeface="+mn-ea"/>
                <a:cs typeface="+mn-cs"/>
              </a:rPr>
              <a:t> need to find a middle ground t</a:t>
            </a:r>
            <a:r>
              <a:rPr lang="en-US" sz="1200" b="0" i="0" kern="1200" dirty="0">
                <a:solidFill>
                  <a:schemeClr val="tx1"/>
                </a:solidFill>
                <a:effectLst/>
                <a:latin typeface="+mn-lt"/>
                <a:ea typeface="+mn-ea"/>
                <a:cs typeface="+mn-cs"/>
              </a:rPr>
              <a:t>o make sure the baked shadows read realistically in most lighting scenes.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accent2">
                  <a:lumMod val="60000"/>
                  <a:lumOff val="40000"/>
                </a:schemeClr>
              </a:solidFill>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baseline="0" dirty="0">
              <a:solidFill>
                <a:schemeClr val="tx1"/>
              </a:solidFill>
              <a:effectLst/>
              <a:latin typeface="+mn-lt"/>
              <a:ea typeface="+mn-ea"/>
              <a:cs typeface="+mn-cs"/>
            </a:endParaRPr>
          </a:p>
        </p:txBody>
      </p:sp>
      <p:sp>
        <p:nvSpPr>
          <p:cNvPr id="4" name="Rectangle 3"/>
          <p:cNvSpPr>
            <a:spLocks noGrp="1"/>
          </p:cNvSpPr>
          <p:nvPr>
            <p:ph type="sldNum" sz="quarter" idx="10"/>
          </p:nvPr>
        </p:nvSpPr>
        <p:spPr/>
        <p:txBody>
          <a:bodyPr/>
          <a:lstStyle/>
          <a:p>
            <a:fld id="{CA5D3BF3-D352-46FC-8343-31F56E6730EA}" type="slidenum">
              <a:rPr lang="en-US" smtClean="0"/>
              <a:pPr/>
              <a:t>40</a:t>
            </a:fld>
            <a:endParaRPr lang="en-US"/>
          </a:p>
        </p:txBody>
      </p:sp>
    </p:spTree>
    <p:extLst>
      <p:ext uri="{BB962C8B-B14F-4D97-AF65-F5344CB8AC3E}">
        <p14:creationId xmlns:p14="http://schemas.microsoft.com/office/powerpoint/2010/main" val="2764964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600" dirty="0">
                <a:solidFill>
                  <a:schemeClr val="accent2">
                    <a:lumMod val="60000"/>
                    <a:lumOff val="40000"/>
                  </a:schemeClr>
                </a:solidFill>
                <a:latin typeface="Century Gothic" panose="020B0502020202020204" pitchFamily="34" charset="0"/>
              </a:rPr>
              <a:t>We had certain expectations of what next-gen consoles were capable of handling </a:t>
            </a:r>
          </a:p>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5</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dirty="0"/>
              <a:t>In order to achieve that, w</a:t>
            </a:r>
            <a:r>
              <a:rPr lang="en-US" baseline="0" dirty="0"/>
              <a:t>e divided all the lights into 5 groups.</a:t>
            </a:r>
          </a:p>
          <a:p>
            <a:r>
              <a:rPr lang="en-US" sz="1200" dirty="0">
                <a:solidFill>
                  <a:schemeClr val="bg1"/>
                </a:solidFill>
                <a:latin typeface="Century Gothic" panose="020B0502020202020204" pitchFamily="34" charset="0"/>
              </a:rPr>
              <a:t>So that we will running into less issues, when we implement light direction into baked shadows. Also it will make baked shadows information much softer</a:t>
            </a:r>
            <a:r>
              <a:rPr lang="en-US" baseline="0" dirty="0"/>
              <a:t>, and make the light direction less readable. </a:t>
            </a:r>
          </a:p>
        </p:txBody>
      </p:sp>
      <p:sp>
        <p:nvSpPr>
          <p:cNvPr id="4" name="Rectangle 3"/>
          <p:cNvSpPr>
            <a:spLocks noGrp="1"/>
          </p:cNvSpPr>
          <p:nvPr>
            <p:ph type="sldNum" sz="quarter" idx="10"/>
          </p:nvPr>
        </p:nvSpPr>
        <p:spPr/>
        <p:txBody>
          <a:bodyPr/>
          <a:lstStyle/>
          <a:p>
            <a:fld id="{CA5D3BF3-D352-46FC-8343-31F56E6730EA}" type="slidenum">
              <a:rPr lang="en-US" smtClean="0"/>
              <a:pPr/>
              <a:t>41</a:t>
            </a:fld>
            <a:endParaRPr lang="en-US"/>
          </a:p>
        </p:txBody>
      </p:sp>
    </p:spTree>
    <p:extLst>
      <p:ext uri="{BB962C8B-B14F-4D97-AF65-F5344CB8AC3E}">
        <p14:creationId xmlns:p14="http://schemas.microsoft.com/office/powerpoint/2010/main" val="27649642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baseline="0" dirty="0"/>
              <a:t>I feel that we were almost there. However, as I mentioned before, with our tight schedule, we couldn’t ship directional pre-computed shadow maps for Uncharted 4. </a:t>
            </a:r>
          </a:p>
          <a:p>
            <a:r>
              <a:rPr lang="en-US" baseline="0" dirty="0"/>
              <a:t>We will keep on working on it and hopefully we can show you guys something promising next time.</a:t>
            </a:r>
          </a:p>
          <a:p>
            <a:endParaRPr lang="en-US" baseline="0" dirty="0"/>
          </a:p>
        </p:txBody>
      </p:sp>
      <p:sp>
        <p:nvSpPr>
          <p:cNvPr id="4" name="Rectangle 3"/>
          <p:cNvSpPr>
            <a:spLocks noGrp="1"/>
          </p:cNvSpPr>
          <p:nvPr>
            <p:ph type="sldNum" sz="quarter" idx="10"/>
          </p:nvPr>
        </p:nvSpPr>
        <p:spPr/>
        <p:txBody>
          <a:bodyPr/>
          <a:lstStyle/>
          <a:p>
            <a:fld id="{CA5D3BF3-D352-46FC-8343-31F56E6730EA}" type="slidenum">
              <a:rPr lang="en-US" smtClean="0"/>
              <a:pPr/>
              <a:t>42</a:t>
            </a:fld>
            <a:endParaRPr lang="en-US"/>
          </a:p>
        </p:txBody>
      </p:sp>
    </p:spTree>
    <p:extLst>
      <p:ext uri="{BB962C8B-B14F-4D97-AF65-F5344CB8AC3E}">
        <p14:creationId xmlns:p14="http://schemas.microsoft.com/office/powerpoint/2010/main" val="32003549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43</a:t>
            </a:fld>
            <a:endParaRPr lang="en-US"/>
          </a:p>
        </p:txBody>
      </p:sp>
    </p:spTree>
    <p:extLst>
      <p:ext uri="{BB962C8B-B14F-4D97-AF65-F5344CB8AC3E}">
        <p14:creationId xmlns:p14="http://schemas.microsoft.com/office/powerpoint/2010/main" val="27649642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latin typeface="Century Gothic" panose="020B0502020202020204" pitchFamily="34" charset="0"/>
            </a:endParaRPr>
          </a:p>
        </p:txBody>
      </p:sp>
      <p:sp>
        <p:nvSpPr>
          <p:cNvPr id="4" name="Rectangle 3"/>
          <p:cNvSpPr>
            <a:spLocks noGrp="1"/>
          </p:cNvSpPr>
          <p:nvPr>
            <p:ph type="sldNum" sz="quarter" idx="10"/>
          </p:nvPr>
        </p:nvSpPr>
        <p:spPr/>
        <p:txBody>
          <a:bodyPr/>
          <a:lstStyle/>
          <a:p>
            <a:fld id="{CA5D3BF3-D352-46FC-8343-31F56E6730EA}" type="slidenum">
              <a:rPr lang="en-US" smtClean="0"/>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latin typeface="Century Gothic" panose="020B0502020202020204" pitchFamily="34" charset="0"/>
            </a:endParaRPr>
          </a:p>
        </p:txBody>
      </p:sp>
      <p:sp>
        <p:nvSpPr>
          <p:cNvPr id="4" name="Rectangle 3"/>
          <p:cNvSpPr>
            <a:spLocks noGrp="1"/>
          </p:cNvSpPr>
          <p:nvPr>
            <p:ph type="sldNum" sz="quarter" idx="10"/>
          </p:nvPr>
        </p:nvSpPr>
        <p:spPr/>
        <p:txBody>
          <a:bodyPr/>
          <a:lstStyle/>
          <a:p>
            <a:fld id="{CA5D3BF3-D352-46FC-8343-31F56E6730EA}" type="slidenum">
              <a:rPr lang="en-US" smtClean="0"/>
              <a:pPr/>
              <a:t>45</a:t>
            </a:fld>
            <a:endParaRPr lang="en-US"/>
          </a:p>
        </p:txBody>
      </p:sp>
    </p:spTree>
    <p:extLst>
      <p:ext uri="{BB962C8B-B14F-4D97-AF65-F5344CB8AC3E}">
        <p14:creationId xmlns:p14="http://schemas.microsoft.com/office/powerpoint/2010/main" val="2111836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latin typeface="Century Gothic" panose="020B0502020202020204" pitchFamily="34" charset="0"/>
            </a:endParaRPr>
          </a:p>
        </p:txBody>
      </p:sp>
      <p:sp>
        <p:nvSpPr>
          <p:cNvPr id="4" name="Rectangle 3"/>
          <p:cNvSpPr>
            <a:spLocks noGrp="1"/>
          </p:cNvSpPr>
          <p:nvPr>
            <p:ph type="sldNum" sz="quarter" idx="10"/>
          </p:nvPr>
        </p:nvSpPr>
        <p:spPr/>
        <p:txBody>
          <a:bodyPr/>
          <a:lstStyle/>
          <a:p>
            <a:fld id="{CA5D3BF3-D352-46FC-8343-31F56E6730EA}" type="slidenum">
              <a:rPr lang="en-US" smtClean="0"/>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Century Gothic" panose="020B0502020202020204" pitchFamily="34" charset="0"/>
              </a:rPr>
              <a:t>If we simply multiply in-game shadow and baked shadow together, we would get really flat looking results.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Century Gothic" panose="020B0502020202020204" pitchFamily="34" charset="0"/>
              </a:rPr>
              <a:t>We can’t ship anything</a:t>
            </a:r>
            <a:r>
              <a:rPr lang="en-US" sz="1200" baseline="0" dirty="0">
                <a:solidFill>
                  <a:schemeClr val="bg1"/>
                </a:solidFill>
                <a:latin typeface="Century Gothic" panose="020B0502020202020204" pitchFamily="34" charset="0"/>
              </a:rPr>
              <a:t> like this.</a:t>
            </a:r>
            <a:endParaRPr lang="en-US" sz="1200" dirty="0">
              <a:solidFill>
                <a:schemeClr val="bg1"/>
              </a:solidFill>
              <a:latin typeface="Century Gothic" panose="020B0502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latin typeface="Century Gothic" panose="020B0502020202020204" pitchFamily="34" charset="0"/>
            </a:endParaRPr>
          </a:p>
        </p:txBody>
      </p:sp>
      <p:sp>
        <p:nvSpPr>
          <p:cNvPr id="4" name="Rectangle 3"/>
          <p:cNvSpPr>
            <a:spLocks noGrp="1"/>
          </p:cNvSpPr>
          <p:nvPr>
            <p:ph type="sldNum" sz="quarter" idx="10"/>
          </p:nvPr>
        </p:nvSpPr>
        <p:spPr/>
        <p:txBody>
          <a:bodyPr/>
          <a:lstStyle/>
          <a:p>
            <a:fld id="{CA5D3BF3-D352-46FC-8343-31F56E6730EA}" type="slidenum">
              <a:rPr lang="en-US" smtClean="0"/>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latin typeface="Century Gothic" panose="020B0502020202020204" pitchFamily="34" charset="0"/>
            </a:endParaRPr>
          </a:p>
        </p:txBody>
      </p:sp>
      <p:sp>
        <p:nvSpPr>
          <p:cNvPr id="4" name="Rectangle 3"/>
          <p:cNvSpPr>
            <a:spLocks noGrp="1"/>
          </p:cNvSpPr>
          <p:nvPr>
            <p:ph type="sldNum" sz="quarter" idx="10"/>
          </p:nvPr>
        </p:nvSpPr>
        <p:spPr/>
        <p:txBody>
          <a:bodyPr/>
          <a:lstStyle/>
          <a:p>
            <a:fld id="{CA5D3BF3-D352-46FC-8343-31F56E6730EA}" type="slidenum">
              <a:rPr lang="en-US" smtClean="0"/>
              <a:pPr/>
              <a:t>48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latin typeface="Century Gothic" panose="020B0502020202020204" pitchFamily="34" charset="0"/>
            </a:endParaRPr>
          </a:p>
        </p:txBody>
      </p:sp>
      <p:sp>
        <p:nvSpPr>
          <p:cNvPr id="4" name="Rectangle 3"/>
          <p:cNvSpPr>
            <a:spLocks noGrp="1"/>
          </p:cNvSpPr>
          <p:nvPr>
            <p:ph type="sldNum" sz="quarter" idx="10"/>
          </p:nvPr>
        </p:nvSpPr>
        <p:spPr/>
        <p:txBody>
          <a:bodyPr/>
          <a:lstStyle/>
          <a:p>
            <a:fld id="{CA5D3BF3-D352-46FC-8343-31F56E6730EA}" type="slidenum">
              <a:rPr lang="en-US" smtClean="0"/>
              <a:pPr/>
              <a:t>49</a:t>
            </a:fld>
            <a:endParaRPr lang="en-US"/>
          </a:p>
        </p:txBody>
      </p:sp>
    </p:spTree>
    <p:extLst>
      <p:ext uri="{BB962C8B-B14F-4D97-AF65-F5344CB8AC3E}">
        <p14:creationId xmlns:p14="http://schemas.microsoft.com/office/powerpoint/2010/main" val="297865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latin typeface="Century Gothic" panose="020B0502020202020204" pitchFamily="34" charset="0"/>
            </a:endParaRPr>
          </a:p>
        </p:txBody>
      </p:sp>
      <p:sp>
        <p:nvSpPr>
          <p:cNvPr id="4" name="Rectangle 3"/>
          <p:cNvSpPr>
            <a:spLocks noGrp="1"/>
          </p:cNvSpPr>
          <p:nvPr>
            <p:ph type="sldNum" sz="quarter" idx="10"/>
          </p:nvPr>
        </p:nvSpPr>
        <p:spPr/>
        <p:txBody>
          <a:bodyPr/>
          <a:lstStyle/>
          <a:p>
            <a:fld id="{CA5D3BF3-D352-46FC-8343-31F56E6730EA}" type="slidenum">
              <a:rPr lang="en-US" smtClean="0"/>
              <a:pPr/>
              <a:t>50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dirty="0"/>
              <a:t>We can’t afford most of those</a:t>
            </a:r>
            <a:r>
              <a:rPr lang="en-US" baseline="0" dirty="0"/>
              <a:t> expensive features that mentioned above. </a:t>
            </a:r>
          </a:p>
          <a:p>
            <a:r>
              <a:rPr lang="en-US" baseline="0" dirty="0"/>
              <a:t>Disney BRDF is not enough to cover most of the character materials.</a:t>
            </a:r>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6</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latin typeface="Century Gothic" panose="020B0502020202020204" pitchFamily="34" charset="0"/>
            </a:endParaRPr>
          </a:p>
        </p:txBody>
      </p:sp>
      <p:sp>
        <p:nvSpPr>
          <p:cNvPr id="4" name="Rectangle 3"/>
          <p:cNvSpPr>
            <a:spLocks noGrp="1"/>
          </p:cNvSpPr>
          <p:nvPr>
            <p:ph type="sldNum" sz="quarter" idx="10"/>
          </p:nvPr>
        </p:nvSpPr>
        <p:spPr/>
        <p:txBody>
          <a:bodyPr/>
          <a:lstStyle/>
          <a:p>
            <a:fld id="{CA5D3BF3-D352-46FC-8343-31F56E6730EA}" type="slidenum">
              <a:rPr lang="en-US" smtClean="0"/>
              <a:pPr/>
              <a:t>51</a:t>
            </a:fld>
            <a:endParaRPr lang="en-US"/>
          </a:p>
        </p:txBody>
      </p:sp>
    </p:spTree>
    <p:extLst>
      <p:ext uri="{BB962C8B-B14F-4D97-AF65-F5344CB8AC3E}">
        <p14:creationId xmlns:p14="http://schemas.microsoft.com/office/powerpoint/2010/main" val="30045254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Century Gothic" panose="020B0502020202020204" pitchFamily="34" charset="0"/>
              </a:rPr>
              <a:t>Scatter on the Hair</a:t>
            </a:r>
          </a:p>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52</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latin typeface="Century Gothic" panose="020B0502020202020204" pitchFamily="34" charset="0"/>
              </a:rPr>
              <a:t>In physically based hair shading models, light passes through a hair fiber, and gets Single Reflection (R), Double Transmission (TT), Transmission-Reflection-Transmission (TRT) and so 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latin typeface="Century Gothic" panose="020B0502020202020204" pitchFamily="34" charset="0"/>
              </a:rPr>
              <a:t>However, instead of diving deeper towards the direction of physically based hair shading models. We decided to use a method that gives players an impression of hair scatter, with very low GPU cost.</a:t>
            </a:r>
          </a:p>
          <a:p>
            <a:r>
              <a:rPr lang="en-US" dirty="0"/>
              <a:t>So that we can afford</a:t>
            </a:r>
            <a:r>
              <a:rPr lang="en-US" baseline="0" dirty="0"/>
              <a:t> it for crowd scene and multiplayer characters.</a:t>
            </a:r>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53</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54</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55</a:t>
            </a:fld>
            <a:endParaRPr lang="en-US"/>
          </a:p>
        </p:txBody>
      </p:sp>
    </p:spTree>
    <p:extLst>
      <p:ext uri="{BB962C8B-B14F-4D97-AF65-F5344CB8AC3E}">
        <p14:creationId xmlns:p14="http://schemas.microsoft.com/office/powerpoint/2010/main" val="11121458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56</a:t>
            </a:fld>
            <a:endParaRPr lang="en-US"/>
          </a:p>
        </p:txBody>
      </p:sp>
    </p:spTree>
    <p:extLst>
      <p:ext uri="{BB962C8B-B14F-4D97-AF65-F5344CB8AC3E}">
        <p14:creationId xmlns:p14="http://schemas.microsoft.com/office/powerpoint/2010/main" val="11121458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Century Gothic" panose="020B0502020202020204" pitchFamily="34" charset="0"/>
              </a:rPr>
              <a:t>Variation maps used to break down the scatter and specular for hair strand details</a:t>
            </a:r>
          </a:p>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57</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dirty="0"/>
              <a:t>We are using a tile-able</a:t>
            </a:r>
            <a:r>
              <a:rPr lang="en-US" baseline="0" dirty="0"/>
              <a:t> noise pattern to breakdown the specular variation instead of high-res texture maps</a:t>
            </a:r>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58</a:t>
            </a:fld>
            <a:endParaRPr lang="en-US"/>
          </a:p>
        </p:txBody>
      </p:sp>
    </p:spTree>
    <p:extLst>
      <p:ext uri="{BB962C8B-B14F-4D97-AF65-F5344CB8AC3E}">
        <p14:creationId xmlns:p14="http://schemas.microsoft.com/office/powerpoint/2010/main" val="12571735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pPr lvl="0" algn="l"/>
            <a:r>
              <a:rPr lang="en-US" sz="1500" dirty="0">
                <a:solidFill>
                  <a:schemeClr val="bg1"/>
                </a:solidFill>
                <a:latin typeface="Century Gothic" panose="020B0502020202020204" pitchFamily="34" charset="0"/>
              </a:rPr>
              <a:t>As we know that Scatter and Specular variations are really important for the hair final look. </a:t>
            </a:r>
          </a:p>
          <a:p>
            <a:pPr lvl="0" algn="l"/>
            <a:r>
              <a:rPr lang="en-US" sz="1500" dirty="0">
                <a:solidFill>
                  <a:schemeClr val="bg1"/>
                </a:solidFill>
                <a:latin typeface="Century Gothic" panose="020B0502020202020204" pitchFamily="34" charset="0"/>
              </a:rPr>
              <a:t>We test</a:t>
            </a:r>
            <a:r>
              <a:rPr lang="en-US" sz="1500" baseline="0" dirty="0">
                <a:solidFill>
                  <a:schemeClr val="bg1"/>
                </a:solidFill>
                <a:latin typeface="Century Gothic" panose="020B0502020202020204" pitchFamily="34" charset="0"/>
              </a:rPr>
              <a:t>ed by using the same tile-able noise as </a:t>
            </a:r>
            <a:r>
              <a:rPr lang="en-US" sz="1500" dirty="0">
                <a:solidFill>
                  <a:schemeClr val="bg1"/>
                </a:solidFill>
                <a:latin typeface="Century Gothic" panose="020B0502020202020204" pitchFamily="34" charset="0"/>
              </a:rPr>
              <a:t>variation mask texture, which doesn’t 100% match the hair flow.</a:t>
            </a:r>
            <a:r>
              <a:rPr lang="en-US" sz="1500" baseline="0" dirty="0">
                <a:solidFill>
                  <a:schemeClr val="bg1"/>
                </a:solidFill>
                <a:latin typeface="Century Gothic" panose="020B0502020202020204" pitchFamily="34" charset="0"/>
              </a:rPr>
              <a:t> We realized that actually</a:t>
            </a:r>
            <a:r>
              <a:rPr lang="en-US" sz="1500" dirty="0">
                <a:solidFill>
                  <a:schemeClr val="bg1"/>
                </a:solidFill>
                <a:latin typeface="Century Gothic" panose="020B0502020202020204" pitchFamily="34" charset="0"/>
              </a:rPr>
              <a:t> errors are not that obvious to spot. It’s good enough</a:t>
            </a:r>
            <a:r>
              <a:rPr lang="en-US" sz="1500" baseline="0" dirty="0">
                <a:solidFill>
                  <a:schemeClr val="bg1"/>
                </a:solidFill>
                <a:latin typeface="Century Gothic" panose="020B0502020202020204" pitchFamily="34" charset="0"/>
              </a:rPr>
              <a:t> for NPCs and </a:t>
            </a:r>
            <a:r>
              <a:rPr lang="en-US" sz="1500" dirty="0">
                <a:solidFill>
                  <a:schemeClr val="bg1"/>
                </a:solidFill>
                <a:latin typeface="Century Gothic" panose="020B0502020202020204" pitchFamily="34" charset="0"/>
              </a:rPr>
              <a:t>multiplayer characters.</a:t>
            </a:r>
          </a:p>
        </p:txBody>
      </p:sp>
      <p:sp>
        <p:nvSpPr>
          <p:cNvPr id="4" name="Rectangle 3"/>
          <p:cNvSpPr>
            <a:spLocks noGrp="1"/>
          </p:cNvSpPr>
          <p:nvPr>
            <p:ph type="sldNum" sz="quarter" idx="10"/>
          </p:nvPr>
        </p:nvSpPr>
        <p:spPr/>
        <p:txBody>
          <a:bodyPr/>
          <a:lstStyle/>
          <a:p>
            <a:fld id="{CA5D3BF3-D352-46FC-8343-31F56E6730EA}" type="slidenum">
              <a:rPr lang="en-US" smtClean="0"/>
              <a:pPr/>
              <a:t>59</a:t>
            </a:fld>
            <a:endParaRPr lang="en-US"/>
          </a:p>
        </p:txBody>
      </p:sp>
    </p:spTree>
    <p:extLst>
      <p:ext uri="{BB962C8B-B14F-4D97-AF65-F5344CB8AC3E}">
        <p14:creationId xmlns:p14="http://schemas.microsoft.com/office/powerpoint/2010/main" val="276496424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dirty="0"/>
              <a:t>At last we are going to talk</a:t>
            </a:r>
            <a:r>
              <a:rPr lang="en-US" baseline="0" dirty="0"/>
              <a:t> about </a:t>
            </a:r>
            <a:r>
              <a:rPr lang="en-US" baseline="0" dirty="0" err="1"/>
              <a:t>shader</a:t>
            </a:r>
            <a:r>
              <a:rPr lang="en-US" baseline="0" dirty="0"/>
              <a:t> package, which have been widely used in our character shading pipeline.</a:t>
            </a:r>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60</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dirty="0"/>
              <a:t>Then it</a:t>
            </a:r>
            <a:r>
              <a:rPr lang="en-US" baseline="0" dirty="0"/>
              <a:t> got us really think about the what we need for character shading. </a:t>
            </a:r>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7</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dirty="0"/>
              <a:t>Video</a:t>
            </a:r>
            <a:r>
              <a:rPr lang="en-US" baseline="0" dirty="0"/>
              <a:t> of snow </a:t>
            </a:r>
            <a:r>
              <a:rPr lang="en-US" baseline="0" dirty="0" err="1"/>
              <a:t>shader</a:t>
            </a:r>
            <a:r>
              <a:rPr lang="en-US" baseline="0" dirty="0"/>
              <a:t> in dynamic wear and tear package</a:t>
            </a:r>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61</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dirty="0">
                <a:solidFill>
                  <a:schemeClr val="bg1"/>
                </a:solidFill>
                <a:latin typeface="Century Gothic" panose="020B0502020202020204" pitchFamily="34" charset="0"/>
              </a:rPr>
              <a:t>It was inspired by the shading pipeline of animation feature film. In film production, shading artists were doing research of different surface materials and building the packages before crunch started. </a:t>
            </a:r>
          </a:p>
          <a:p>
            <a:r>
              <a:rPr lang="en-US" dirty="0">
                <a:solidFill>
                  <a:schemeClr val="bg1"/>
                </a:solidFill>
                <a:latin typeface="Century Gothic" panose="020B0502020202020204" pitchFamily="34" charset="0"/>
              </a:rPr>
              <a:t>Once the artist created a package, other artists could easily get the materials they wanted by adjusting a few sliders.</a:t>
            </a:r>
            <a:endParaRPr lang="en-US" sz="1000" dirty="0">
              <a:solidFill>
                <a:schemeClr val="bg1"/>
              </a:solidFill>
              <a:latin typeface="Century Gothic" panose="020B0502020202020204" pitchFamily="34" charset="0"/>
            </a:endParaRPr>
          </a:p>
          <a:p>
            <a:r>
              <a:rPr lang="en-US" dirty="0">
                <a:solidFill>
                  <a:schemeClr val="bg1"/>
                </a:solidFill>
                <a:latin typeface="Century Gothic" panose="020B0502020202020204" pitchFamily="34" charset="0"/>
              </a:rPr>
              <a:t>Also, during production, shading artists could get feedback from other artists and update the packages. All the materials that are using the package will be updated too.</a:t>
            </a:r>
          </a:p>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62</a:t>
            </a:fld>
            <a:endParaRPr lang="en-US"/>
          </a:p>
        </p:txBody>
      </p:sp>
    </p:spTree>
    <p:extLst>
      <p:ext uri="{BB962C8B-B14F-4D97-AF65-F5344CB8AC3E}">
        <p14:creationId xmlns:p14="http://schemas.microsoft.com/office/powerpoint/2010/main" val="33208036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63</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64</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65</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66</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sz="1200" b="0" i="0" kern="1200" dirty="0">
                <a:solidFill>
                  <a:schemeClr val="tx1"/>
                </a:solidFill>
                <a:effectLst/>
                <a:latin typeface="+mn-lt"/>
                <a:ea typeface="+mn-ea"/>
                <a:cs typeface="+mn-cs"/>
              </a:rPr>
              <a:t>The most valuable lesson we learned was - Shipping a game was way different than making a real-time demo.</a:t>
            </a:r>
            <a:br>
              <a:rPr lang="en-US" dirty="0"/>
            </a:br>
            <a:br>
              <a:rPr lang="en-US" dirty="0"/>
            </a:br>
            <a:r>
              <a:rPr lang="en-US" sz="1200" b="0" i="0" kern="1200" dirty="0">
                <a:solidFill>
                  <a:schemeClr val="tx1"/>
                </a:solidFill>
                <a:effectLst/>
                <a:latin typeface="+mn-lt"/>
                <a:ea typeface="+mn-ea"/>
                <a:cs typeface="+mn-cs"/>
              </a:rPr>
              <a:t>Gameplay and having smooth framerates are always the number one priority. There are so many things in our game could slow down the frame rates, such as crowds, particles, complex environments, etc. </a:t>
            </a:r>
          </a:p>
          <a:p>
            <a:r>
              <a:rPr lang="en-US" sz="1200" b="0" i="0" kern="1200" dirty="0">
                <a:solidFill>
                  <a:schemeClr val="tx1"/>
                </a:solidFill>
                <a:effectLst/>
                <a:latin typeface="+mn-lt"/>
                <a:ea typeface="+mn-ea"/>
                <a:cs typeface="+mn-cs"/>
              </a:rPr>
              <a:t>We had to cut down the cost of characters </a:t>
            </a:r>
            <a:r>
              <a:rPr lang="en-US" dirty="0"/>
              <a:t>constantly</a:t>
            </a:r>
            <a:r>
              <a:rPr lang="en-US" sz="1200" b="0" i="0" kern="1200" dirty="0">
                <a:solidFill>
                  <a:schemeClr val="tx1"/>
                </a:solidFill>
                <a:effectLst/>
                <a:latin typeface="+mn-lt"/>
                <a:ea typeface="+mn-ea"/>
                <a:cs typeface="+mn-cs"/>
              </a:rPr>
              <a:t>, instead of mainly focusing on </a:t>
            </a:r>
            <a:r>
              <a:rPr lang="en-US" dirty="0"/>
              <a:t>pretty</a:t>
            </a:r>
            <a:r>
              <a:rPr lang="en-US" sz="1200" b="0" i="0" kern="1200" dirty="0">
                <a:solidFill>
                  <a:schemeClr val="tx1"/>
                </a:solidFill>
                <a:effectLst/>
                <a:latin typeface="+mn-lt"/>
                <a:ea typeface="+mn-ea"/>
                <a:cs typeface="+mn-cs"/>
              </a:rPr>
              <a:t> images. </a:t>
            </a:r>
            <a:br>
              <a:rPr lang="en-US" dirty="0"/>
            </a:br>
            <a:br>
              <a:rPr lang="en-US" dirty="0"/>
            </a:br>
            <a:r>
              <a:rPr lang="en-US" sz="1200" b="0" i="0" kern="1200" dirty="0">
                <a:solidFill>
                  <a:schemeClr val="tx1"/>
                </a:solidFill>
                <a:effectLst/>
                <a:latin typeface="+mn-lt"/>
                <a:ea typeface="+mn-ea"/>
                <a:cs typeface="+mn-cs"/>
              </a:rPr>
              <a:t>There were so many times we almost lost hope about whether we were able to ship something decent with such strict limitations.</a:t>
            </a:r>
            <a:br>
              <a:rPr lang="en-US" dirty="0"/>
            </a:br>
            <a:r>
              <a:rPr lang="en-US" sz="1200" b="0" i="0" kern="1200" dirty="0">
                <a:solidFill>
                  <a:schemeClr val="tx1"/>
                </a:solidFill>
                <a:effectLst/>
                <a:latin typeface="+mn-lt"/>
                <a:ea typeface="+mn-ea"/>
                <a:cs typeface="+mn-cs"/>
              </a:rPr>
              <a:t>Fortunately, we have a great team with all kind of creative ideas and always there to help each other. It’s a great honor to be part of the</a:t>
            </a:r>
            <a:r>
              <a:rPr lang="en-US" sz="1200" b="0" i="0" kern="1200" baseline="0" dirty="0">
                <a:solidFill>
                  <a:schemeClr val="tx1"/>
                </a:solidFill>
                <a:effectLst/>
                <a:latin typeface="+mn-lt"/>
                <a:ea typeface="+mn-ea"/>
                <a:cs typeface="+mn-cs"/>
              </a:rPr>
              <a:t> team</a:t>
            </a:r>
            <a:r>
              <a:rPr lang="en-US" sz="1200" b="0" i="0" kern="1200" dirty="0">
                <a:solidFill>
                  <a:schemeClr val="tx1"/>
                </a:solidFill>
                <a:effectLst/>
                <a:latin typeface="+mn-lt"/>
                <a:ea typeface="+mn-ea"/>
                <a:cs typeface="+mn-cs"/>
              </a:rPr>
              <a:t>, and it’s a great learning</a:t>
            </a:r>
            <a:r>
              <a:rPr lang="en-US" sz="1200" b="0" i="0" kern="1200" baseline="0" dirty="0">
                <a:solidFill>
                  <a:schemeClr val="tx1"/>
                </a:solidFill>
                <a:effectLst/>
                <a:latin typeface="+mn-lt"/>
                <a:ea typeface="+mn-ea"/>
                <a:cs typeface="+mn-cs"/>
              </a:rPr>
              <a:t> experiences</a:t>
            </a:r>
            <a:r>
              <a:rPr lang="en-US" sz="1200" b="0" i="0" kern="1200" dirty="0">
                <a:solidFill>
                  <a:schemeClr val="tx1"/>
                </a:solidFill>
                <a:effectLst/>
                <a:latin typeface="+mn-lt"/>
                <a:ea typeface="+mn-ea"/>
                <a:cs typeface="+mn-cs"/>
              </a:rPr>
              <a:t> to work on this challenging project.</a:t>
            </a:r>
            <a:endParaRPr lang="en-US" baseline="0" dirty="0"/>
          </a:p>
        </p:txBody>
      </p:sp>
      <p:sp>
        <p:nvSpPr>
          <p:cNvPr id="4" name="Rectangle 3"/>
          <p:cNvSpPr>
            <a:spLocks noGrp="1"/>
          </p:cNvSpPr>
          <p:nvPr>
            <p:ph type="sldNum" sz="quarter" idx="10"/>
          </p:nvPr>
        </p:nvSpPr>
        <p:spPr/>
        <p:txBody>
          <a:bodyPr/>
          <a:lstStyle/>
          <a:p>
            <a:fld id="{CA5D3BF3-D352-46FC-8343-31F56E6730EA}" type="slidenum">
              <a:rPr lang="en-US" smtClean="0"/>
              <a:pPr/>
              <a:t>67</a:t>
            </a:fld>
            <a:endParaRPr lang="en-US"/>
          </a:p>
        </p:txBody>
      </p:sp>
    </p:spTree>
    <p:extLst>
      <p:ext uri="{BB962C8B-B14F-4D97-AF65-F5344CB8AC3E}">
        <p14:creationId xmlns:p14="http://schemas.microsoft.com/office/powerpoint/2010/main" val="111247736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dirty="0"/>
          </a:p>
        </p:txBody>
      </p:sp>
      <p:sp>
        <p:nvSpPr>
          <p:cNvPr id="4" name="Rectangle 3"/>
          <p:cNvSpPr>
            <a:spLocks noGrp="1"/>
          </p:cNvSpPr>
          <p:nvPr>
            <p:ph type="sldNum" sz="quarter" idx="10"/>
          </p:nvPr>
        </p:nvSpPr>
        <p:spPr/>
        <p:txBody>
          <a:bodyPr/>
          <a:lstStyle/>
          <a:p>
            <a:fld id="{CA5D3BF3-D352-46FC-8343-31F56E6730EA}" type="slidenum">
              <a:rPr lang="en-US" smtClean="0"/>
              <a:pPr/>
              <a:t>68</a:t>
            </a:fld>
            <a:endParaRPr lang="en-US"/>
          </a:p>
        </p:txBody>
      </p:sp>
    </p:spTree>
    <p:extLst>
      <p:ext uri="{BB962C8B-B14F-4D97-AF65-F5344CB8AC3E}">
        <p14:creationId xmlns:p14="http://schemas.microsoft.com/office/powerpoint/2010/main" val="224367983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69</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70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r>
              <a:rPr lang="en-US" dirty="0"/>
              <a:t>Building fabric </a:t>
            </a:r>
            <a:r>
              <a:rPr lang="en-US" dirty="0" err="1"/>
              <a:t>shader</a:t>
            </a:r>
            <a:r>
              <a:rPr lang="en-US" dirty="0"/>
              <a:t> library</a:t>
            </a:r>
          </a:p>
        </p:txBody>
      </p:sp>
      <p:sp>
        <p:nvSpPr>
          <p:cNvPr id="4" name="Rectangle 3"/>
          <p:cNvSpPr>
            <a:spLocks noGrp="1"/>
          </p:cNvSpPr>
          <p:nvPr>
            <p:ph type="sldNum" sz="quarter" idx="10"/>
          </p:nvPr>
        </p:nvSpPr>
        <p:spPr/>
        <p:txBody>
          <a:bodyPr/>
          <a:lstStyle/>
          <a:p>
            <a:fld id="{CA5D3BF3-D352-46FC-8343-31F56E6730EA}"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Grp="1" noRot="1" noChangeAspect="1"/>
          </p:cNvSpPr>
          <p:nvPr>
            <p:ph type="sldImg"/>
          </p:nvPr>
        </p:nvSpPr>
        <p:spPr>
          <a:xfrm>
            <a:off x="381000" y="685800"/>
            <a:ext cx="6096000" cy="3429000"/>
          </a:xfrm>
        </p:spPr>
      </p:sp>
      <p:sp>
        <p:nvSpPr>
          <p:cNvPr id="3" name="Rectangle 2"/>
          <p:cNvSpPr>
            <a:spLocks noGrp="1"/>
          </p:cNvSpPr>
          <p:nvPr>
            <p:ph type="body" idx="1"/>
          </p:nvPr>
        </p:nvSpPr>
        <p:spPr/>
        <p:txBody>
          <a:bodyPr/>
          <a:lstStyle/>
          <a:p>
            <a:endParaRPr lang="en-US"/>
          </a:p>
        </p:txBody>
      </p:sp>
      <p:sp>
        <p:nvSpPr>
          <p:cNvPr id="4" name="Rectangle 3"/>
          <p:cNvSpPr>
            <a:spLocks noGrp="1"/>
          </p:cNvSpPr>
          <p:nvPr>
            <p:ph type="sldNum" sz="quarter" idx="10"/>
          </p:nvPr>
        </p:nvSpPr>
        <p:spPr/>
        <p:txBody>
          <a:bodyPr/>
          <a:lstStyle/>
          <a:p>
            <a:fld id="{CA5D3BF3-D352-46FC-8343-31F56E6730EA}"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lgn="ctr"/>
            <a:fld id="{047E157E-8DCB-4F70-A0AF-5EB586A91DD4}" type="datetime1">
              <a:rPr lang="en-US" smtClean="0">
                <a:solidFill>
                  <a:srgbClr val="FFFFFF"/>
                </a:solidFill>
              </a:rPr>
              <a:pPr algn="ctr"/>
              <a:t>8/1/2016</a:t>
            </a:fld>
            <a:endParaRPr lang="en-US" sz="2000" dirty="0">
              <a:solidFill>
                <a:srgbClr val="FFFFFF"/>
              </a:solidFill>
            </a:endParaRPr>
          </a:p>
        </p:txBody>
      </p:sp>
      <p:sp>
        <p:nvSpPr>
          <p:cNvPr id="5" name="Footer Placeholder 4"/>
          <p:cNvSpPr>
            <a:spLocks noGrp="1"/>
          </p:cNvSpPr>
          <p:nvPr>
            <p:ph type="ftr" sz="quarter" idx="11"/>
          </p:nvPr>
        </p:nvSpPr>
        <p:spPr/>
        <p:txBody>
          <a:bodyPr/>
          <a:lstStyle/>
          <a:p>
            <a:pPr algn="r"/>
            <a:endParaRPr lang="en-US" dirty="0">
              <a:solidFill>
                <a:schemeClr val="tx2"/>
              </a:solidFill>
            </a:endParaRPr>
          </a:p>
        </p:txBody>
      </p:sp>
      <p:sp>
        <p:nvSpPr>
          <p:cNvPr id="6" name="Slide Number Placeholder 5"/>
          <p:cNvSpPr>
            <a:spLocks noGrp="1"/>
          </p:cNvSpPr>
          <p:nvPr>
            <p:ph type="sldNum" sz="quarter" idx="12"/>
          </p:nvPr>
        </p:nvSpPr>
        <p:spPr/>
        <p:txBody>
          <a:bodyPr/>
          <a:lstStyle/>
          <a:p>
            <a:fld id="{8F82E0A0-C266-4798-8C8F-B9F91E9DA37E}" type="slidenum">
              <a:rPr lang="en-US" smtClean="0">
                <a:solidFill>
                  <a:schemeClr val="tx2"/>
                </a:solidFill>
              </a:rPr>
              <a:pPr/>
              <a:t>‹#›</a:t>
            </a:fld>
            <a:endParaRPr lang="en-US" dirty="0">
              <a:solidFill>
                <a:schemeClr val="tx2"/>
              </a:solidFill>
            </a:endParaRPr>
          </a:p>
        </p:txBody>
      </p:sp>
    </p:spTree>
    <p:extLst>
      <p:ext uri="{BB962C8B-B14F-4D97-AF65-F5344CB8AC3E}">
        <p14:creationId xmlns:p14="http://schemas.microsoft.com/office/powerpoint/2010/main" val="37854077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606EA6-EFEA-4C30-9264-4F9291A5780D}" type="datetime1">
              <a:rPr lang="en-US" smtClean="0"/>
              <a:pPr/>
              <a:t>8/1/2016</a:t>
            </a:fld>
            <a:endParaRPr lang="en-US" sz="1400" dirty="0">
              <a:solidFill>
                <a:schemeClr val="tx2"/>
              </a:solidFill>
            </a:endParaRPr>
          </a:p>
        </p:txBody>
      </p:sp>
      <p:sp>
        <p:nvSpPr>
          <p:cNvPr id="5" name="Footer Placeholder 4"/>
          <p:cNvSpPr>
            <a:spLocks noGrp="1"/>
          </p:cNvSpPr>
          <p:nvPr>
            <p:ph type="ftr" sz="quarter" idx="11"/>
          </p:nvPr>
        </p:nvSpPr>
        <p:spPr/>
        <p:txBody>
          <a:bodyPr/>
          <a:lstStyle/>
          <a:p>
            <a:pPr algn="r"/>
            <a:endParaRPr lang="en-US" sz="1400" dirty="0">
              <a:solidFill>
                <a:schemeClr val="tx2"/>
              </a:solidFill>
            </a:endParaRPr>
          </a:p>
        </p:txBody>
      </p:sp>
      <p:sp>
        <p:nvSpPr>
          <p:cNvPr id="6" name="Slide Number Placeholder 5"/>
          <p:cNvSpPr>
            <a:spLocks noGrp="1"/>
          </p:cNvSpPr>
          <p:nvPr>
            <p:ph type="sldNum" sz="quarter" idx="12"/>
          </p:nvPr>
        </p:nvSpPr>
        <p:spPr/>
        <p:txBody>
          <a:bodyPr/>
          <a:lstStyle/>
          <a:p>
            <a:pPr algn="ctr"/>
            <a:fld id="{8F82E0A0-C266-4798-8C8F-B9F91E9DA37E}" type="slidenum">
              <a:rPr lang="en-US" sz="1400" b="1" smtClean="0">
                <a:solidFill>
                  <a:srgbClr val="FFFFFF"/>
                </a:solidFill>
              </a:rPr>
              <a:pPr algn="ctr"/>
              <a:t>‹#›</a:t>
            </a:fld>
            <a:endParaRPr lang="en-US" sz="1400" b="1" dirty="0">
              <a:solidFill>
                <a:srgbClr val="FFFFFF"/>
              </a:solidFill>
            </a:endParaRPr>
          </a:p>
        </p:txBody>
      </p:sp>
    </p:spTree>
    <p:extLst>
      <p:ext uri="{BB962C8B-B14F-4D97-AF65-F5344CB8AC3E}">
        <p14:creationId xmlns:p14="http://schemas.microsoft.com/office/powerpoint/2010/main" val="1970144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606EA6-EFEA-4C30-9264-4F9291A5780D}" type="datetime1">
              <a:rPr lang="en-US" smtClean="0"/>
              <a:pPr/>
              <a:t>8/1/2016</a:t>
            </a:fld>
            <a:endParaRPr lang="en-US" sz="1400" dirty="0">
              <a:solidFill>
                <a:schemeClr val="tx2"/>
              </a:solidFill>
            </a:endParaRPr>
          </a:p>
        </p:txBody>
      </p:sp>
      <p:sp>
        <p:nvSpPr>
          <p:cNvPr id="5" name="Footer Placeholder 4"/>
          <p:cNvSpPr>
            <a:spLocks noGrp="1"/>
          </p:cNvSpPr>
          <p:nvPr>
            <p:ph type="ftr" sz="quarter" idx="11"/>
          </p:nvPr>
        </p:nvSpPr>
        <p:spPr/>
        <p:txBody>
          <a:bodyPr/>
          <a:lstStyle/>
          <a:p>
            <a:pPr algn="r"/>
            <a:endParaRPr lang="en-US" sz="1400" dirty="0">
              <a:solidFill>
                <a:schemeClr val="tx2"/>
              </a:solidFill>
            </a:endParaRPr>
          </a:p>
        </p:txBody>
      </p:sp>
      <p:sp>
        <p:nvSpPr>
          <p:cNvPr id="6" name="Slide Number Placeholder 5"/>
          <p:cNvSpPr>
            <a:spLocks noGrp="1"/>
          </p:cNvSpPr>
          <p:nvPr>
            <p:ph type="sldNum" sz="quarter" idx="12"/>
          </p:nvPr>
        </p:nvSpPr>
        <p:spPr/>
        <p:txBody>
          <a:bodyPr/>
          <a:lstStyle/>
          <a:p>
            <a:pPr algn="ctr"/>
            <a:fld id="{8F82E0A0-C266-4798-8C8F-B9F91E9DA37E}" type="slidenum">
              <a:rPr lang="en-US" sz="1400" b="1" smtClean="0">
                <a:solidFill>
                  <a:srgbClr val="FFFFFF"/>
                </a:solidFill>
              </a:rPr>
              <a:pPr algn="ctr"/>
              <a:t>‹#›</a:t>
            </a:fld>
            <a:endParaRPr lang="en-US" sz="1400" b="1" dirty="0">
              <a:solidFill>
                <a:srgbClr val="FFFFFF"/>
              </a:solidFill>
            </a:endParaRPr>
          </a:p>
        </p:txBody>
      </p:sp>
    </p:spTree>
    <p:extLst>
      <p:ext uri="{BB962C8B-B14F-4D97-AF65-F5344CB8AC3E}">
        <p14:creationId xmlns:p14="http://schemas.microsoft.com/office/powerpoint/2010/main" val="49616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606EA6-EFEA-4C30-9264-4F9291A5780D}" type="datetime1">
              <a:rPr lang="en-US" smtClean="0"/>
              <a:pPr/>
              <a:t>8/1/2016</a:t>
            </a:fld>
            <a:endParaRPr lang="en-US" sz="1400" dirty="0">
              <a:solidFill>
                <a:schemeClr val="tx2"/>
              </a:solidFill>
            </a:endParaRPr>
          </a:p>
        </p:txBody>
      </p:sp>
      <p:sp>
        <p:nvSpPr>
          <p:cNvPr id="5" name="Footer Placeholder 4"/>
          <p:cNvSpPr>
            <a:spLocks noGrp="1"/>
          </p:cNvSpPr>
          <p:nvPr>
            <p:ph type="ftr" sz="quarter" idx="11"/>
          </p:nvPr>
        </p:nvSpPr>
        <p:spPr/>
        <p:txBody>
          <a:bodyPr/>
          <a:lstStyle/>
          <a:p>
            <a:pPr algn="r"/>
            <a:endParaRPr lang="en-US" sz="1400" dirty="0">
              <a:solidFill>
                <a:schemeClr val="tx2"/>
              </a:solidFill>
            </a:endParaRPr>
          </a:p>
        </p:txBody>
      </p:sp>
      <p:sp>
        <p:nvSpPr>
          <p:cNvPr id="6" name="Slide Number Placeholder 5"/>
          <p:cNvSpPr>
            <a:spLocks noGrp="1"/>
          </p:cNvSpPr>
          <p:nvPr>
            <p:ph type="sldNum" sz="quarter" idx="12"/>
          </p:nvPr>
        </p:nvSpPr>
        <p:spPr/>
        <p:txBody>
          <a:bodyPr/>
          <a:lstStyle/>
          <a:p>
            <a:pPr algn="ctr"/>
            <a:fld id="{8F82E0A0-C266-4798-8C8F-B9F91E9DA37E}" type="slidenum">
              <a:rPr lang="en-US" sz="1400" b="1" smtClean="0">
                <a:solidFill>
                  <a:srgbClr val="FFFFFF"/>
                </a:solidFill>
              </a:rPr>
              <a:pPr algn="ctr"/>
              <a:t>‹#›</a:t>
            </a:fld>
            <a:endParaRPr lang="en-US" sz="1400" b="1" dirty="0">
              <a:solidFill>
                <a:srgbClr val="FFFFFF"/>
              </a:solidFill>
            </a:endParaRPr>
          </a:p>
        </p:txBody>
      </p:sp>
    </p:spTree>
    <p:extLst>
      <p:ext uri="{BB962C8B-B14F-4D97-AF65-F5344CB8AC3E}">
        <p14:creationId xmlns:p14="http://schemas.microsoft.com/office/powerpoint/2010/main" val="829346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FCF9F07-3BC7-4570-B054-79111B0A380C}" type="datetime1">
              <a:rPr lang="en-US" smtClean="0"/>
              <a:pPr/>
              <a:t>8/1/2016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lgn="ctr"/>
            <a:fld id="{8F82E0A0-C266-4798-8C8F-B9F91E9DA37E}" type="slidenum">
              <a:rPr lang="en-US" sz="2400" b="1" smtClean="0">
                <a:solidFill>
                  <a:srgbClr val="FFFFFF"/>
                </a:solidFill>
              </a:rPr>
              <a:pPr algn="ctr"/>
              <a:t>‹#›</a:t>
            </a:fld>
            <a:endParaRPr lang="en-US" sz="2400" dirty="0">
              <a:solidFill>
                <a:srgbClr val="FFFFFF"/>
              </a:solidFill>
            </a:endParaRPr>
          </a:p>
        </p:txBody>
      </p:sp>
    </p:spTree>
    <p:extLst>
      <p:ext uri="{BB962C8B-B14F-4D97-AF65-F5344CB8AC3E}">
        <p14:creationId xmlns:p14="http://schemas.microsoft.com/office/powerpoint/2010/main" val="3355907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4606EA6-EFEA-4C30-9264-4F9291A5780D}" type="datetime1">
              <a:rPr lang="en-US" smtClean="0"/>
              <a:pPr/>
              <a:t>8/1/2016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lgn="ctr"/>
            <a:fld id="{8F82E0A0-C266-4798-8C8F-B9F91E9DA37E}" type="slidenum">
              <a:rPr lang="en-US" sz="1400" b="1" smtClean="0">
                <a:solidFill>
                  <a:srgbClr val="FFFFFF"/>
                </a:solidFill>
              </a:rPr>
              <a:pPr algn="ctr"/>
              <a:t>‹#›</a:t>
            </a:fld>
            <a:endParaRPr lang="en-US"/>
          </a:p>
        </p:txBody>
      </p:sp>
    </p:spTree>
    <p:extLst>
      <p:ext uri="{BB962C8B-B14F-4D97-AF65-F5344CB8AC3E}">
        <p14:creationId xmlns:p14="http://schemas.microsoft.com/office/powerpoint/2010/main" val="181729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9"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9"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4606EA6-EFEA-4C30-9264-4F9291A5780D}" type="datetime1">
              <a:rPr lang="en-US" smtClean="0"/>
              <a:pPr/>
              <a:t>8/1/2016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algn="ctr"/>
            <a:fld id="{8F82E0A0-C266-4798-8C8F-B9F91E9DA37E}" type="slidenum">
              <a:rPr lang="en-US" sz="1400" b="1" smtClean="0">
                <a:solidFill>
                  <a:srgbClr val="FFFFFF"/>
                </a:solidFill>
              </a:rPr>
              <a:pPr algn="ctr"/>
              <a:t>‹#›</a:t>
            </a:fld>
            <a:endParaRPr lang="en-US"/>
          </a:p>
        </p:txBody>
      </p:sp>
    </p:spTree>
    <p:extLst>
      <p:ext uri="{BB962C8B-B14F-4D97-AF65-F5344CB8AC3E}">
        <p14:creationId xmlns:p14="http://schemas.microsoft.com/office/powerpoint/2010/main" val="3659162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DFADB5D-B7A0-47E3-AD2D-B1A6F8614213}" type="datetime1">
              <a:rPr lang="en-US" smtClean="0"/>
              <a:pPr/>
              <a:t>8/1/2016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3F7CB7D-F184-43C7-B6FD-03D728E1BBFF}" type="slidenum">
              <a:rPr lang="en-US" smtClean="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4283757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968126-03FC-49C0-B9B8-2B561CCC3D90}" type="datetime1">
              <a:rPr lang="en-US" smtClean="0"/>
              <a:pPr/>
              <a:t>8/1/2016</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3F7CB7D-F184-43C7-B6FD-03D728E1BBFF}" type="slidenum">
              <a:rPr lang="en-US" smtClean="0">
                <a:solidFill>
                  <a:schemeClr val="tx2"/>
                </a:solidFill>
              </a:rPr>
              <a:pPr/>
              <a:t>‹#›</a:t>
            </a:fld>
            <a:endParaRPr lang="en-US" dirty="0">
              <a:solidFill>
                <a:schemeClr val="tx2"/>
              </a:solidFill>
            </a:endParaRPr>
          </a:p>
        </p:txBody>
      </p:sp>
    </p:spTree>
    <p:extLst>
      <p:ext uri="{BB962C8B-B14F-4D97-AF65-F5344CB8AC3E}">
        <p14:creationId xmlns:p14="http://schemas.microsoft.com/office/powerpoint/2010/main" val="2494889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4"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49A8198-4617-485E-9585-4840B69DBBA6}" type="datetime1">
              <a:rPr lang="en-US" smtClean="0"/>
              <a:pPr/>
              <a:t>8/1/2016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3F7CB7D-F184-43C7-B6FD-03D728E1BBFF}" type="slidenum">
              <a:rPr lang="en-US" smtClean="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2055449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4606EA6-EFEA-4C30-9264-4F9291A5780D}" type="datetime1">
              <a:rPr lang="en-US" smtClean="0"/>
              <a:pPr/>
              <a:t>8/1/2016</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algn="ctr"/>
            <a:fld id="{8F82E0A0-C266-4798-8C8F-B9F91E9DA37E}" type="slidenum">
              <a:rPr lang="en-US" sz="2800" b="1" smtClean="0">
                <a:solidFill>
                  <a:srgbClr val="FFFFFF"/>
                </a:solidFill>
              </a:rPr>
              <a:pPr algn="ctr"/>
              <a:t>‹#›</a:t>
            </a:fld>
            <a:endParaRPr lang="en-US" sz="2800" dirty="0"/>
          </a:p>
        </p:txBody>
      </p:sp>
    </p:spTree>
    <p:extLst>
      <p:ext uri="{BB962C8B-B14F-4D97-AF65-F5344CB8AC3E}">
        <p14:creationId xmlns:p14="http://schemas.microsoft.com/office/powerpoint/2010/main" val="6438160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4606EA6-EFEA-4C30-9264-4F9291A5780D}" type="datetime1">
              <a:rPr lang="en-US" smtClean="0"/>
              <a:pPr/>
              <a:t>8/1/2016</a:t>
            </a:fld>
            <a:endParaRPr lang="en-US" sz="1400" dirty="0">
              <a:solidFill>
                <a:schemeClr val="tx2"/>
              </a:solidFill>
            </a:endParaRPr>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algn="r"/>
            <a:endParaRPr lang="en-US" sz="1400" dirty="0">
              <a:solidFill>
                <a:schemeClr val="tx2"/>
              </a:solidFill>
            </a:endParaRPr>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algn="ctr"/>
            <a:fld id="{8F82E0A0-C266-4798-8C8F-B9F91E9DA37E}" type="slidenum">
              <a:rPr lang="en-US" sz="1400" b="1" smtClean="0">
                <a:solidFill>
                  <a:srgbClr val="FFFFFF"/>
                </a:solidFill>
              </a:rPr>
              <a:pPr algn="ctr"/>
              <a:t>‹#›</a:t>
            </a:fld>
            <a:endParaRPr lang="en-US" sz="1400" b="1" dirty="0">
              <a:solidFill>
                <a:srgbClr val="FFFFFF"/>
              </a:solidFill>
            </a:endParaRPr>
          </a:p>
        </p:txBody>
      </p:sp>
    </p:spTree>
    <p:extLst>
      <p:ext uri="{BB962C8B-B14F-4D97-AF65-F5344CB8AC3E}">
        <p14:creationId xmlns:p14="http://schemas.microsoft.com/office/powerpoint/2010/main" val="995135736"/>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file://localhost/Users/Filetofish/Documents/00%20Work/2016/PPT/assets.zip/ppt_title.psd" TargetMode="Externa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6.jp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9.jpg"/><Relationship Id="rId5" Type="http://schemas.openxmlformats.org/officeDocument/2006/relationships/image" Target="../media/image18.jpeg"/><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5.jpg"/></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6.jp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9.png"/><Relationship Id="rId5" Type="http://schemas.openxmlformats.org/officeDocument/2006/relationships/image" Target="../media/image4.jpg"/><Relationship Id="rId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3.jpeg"/><Relationship Id="rId4" Type="http://schemas.openxmlformats.org/officeDocument/2006/relationships/image" Target="../media/image32.jpeg"/></Relationships>
</file>

<file path=ppt/slides/_rels/slide2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4.jpg"/></Relationships>
</file>

<file path=ppt/slides/_rels/slide2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2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2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3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44.jpg"/></Relationships>
</file>

<file path=ppt/slides/_rels/slide3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3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48.png"/><Relationship Id="rId5" Type="http://schemas.openxmlformats.org/officeDocument/2006/relationships/image" Target="../media/image4.jpg"/><Relationship Id="rId4"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49.jpg"/></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g"/></Relationships>
</file>

<file path=ppt/slides/_rels/slide4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51.jpeg"/><Relationship Id="rId4" Type="http://schemas.openxmlformats.org/officeDocument/2006/relationships/image" Target="../media/image50.jpeg"/></Relationships>
</file>

<file path=ppt/slides/_rels/slide4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53.png"/><Relationship Id="rId4" Type="http://schemas.openxmlformats.org/officeDocument/2006/relationships/image" Target="../media/image52.png"/></Relationships>
</file>

<file path=ppt/slides/_rels/slide4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4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4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55.jpeg"/></Relationships>
</file>

<file path=ppt/slides/_rels/slide4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57.jpg"/><Relationship Id="rId4" Type="http://schemas.openxmlformats.org/officeDocument/2006/relationships/image" Target="../media/image56.jpeg"/></Relationships>
</file>

<file path=ppt/slides/_rels/slide4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58.jpg"/></Relationships>
</file>

<file path=ppt/slides/_rels/slide4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59.jpg"/></Relationships>
</file>

<file path=ppt/slides/_rels/slide4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61.png"/><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0.xml"/><Relationship Id="rId1" Type="http://schemas.openxmlformats.org/officeDocument/2006/relationships/slideLayout" Target="../slideLayouts/slideLayout1.xml"/><Relationship Id="rId5" Type="http://schemas.openxmlformats.org/officeDocument/2006/relationships/image" Target="../media/image63.png"/><Relationship Id="rId4" Type="http://schemas.openxmlformats.org/officeDocument/2006/relationships/image" Target="../media/image62.png"/></Relationships>
</file>

<file path=ppt/slides/_rels/slide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64.jpeg"/></Relationships>
</file>

<file path=ppt/slides/_rels/slide5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66.png"/><Relationship Id="rId4" Type="http://schemas.openxmlformats.org/officeDocument/2006/relationships/image" Target="../media/image65.jpeg"/></Relationships>
</file>

<file path=ppt/slides/_rels/slide5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4.xml"/><Relationship Id="rId1" Type="http://schemas.openxmlformats.org/officeDocument/2006/relationships/slideLayout" Target="../slideLayouts/slideLayout1.xml"/><Relationship Id="rId5" Type="http://schemas.openxmlformats.org/officeDocument/2006/relationships/image" Target="../media/image68.jpeg"/><Relationship Id="rId4" Type="http://schemas.openxmlformats.org/officeDocument/2006/relationships/image" Target="../media/image67.jpg"/></Relationships>
</file>

<file path=ppt/slides/_rels/slide5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69.jpeg"/></Relationships>
</file>

<file path=ppt/slides/_rels/slide5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6.xml"/><Relationship Id="rId1" Type="http://schemas.openxmlformats.org/officeDocument/2006/relationships/slideLayout" Target="../slideLayouts/slideLayout1.xml"/><Relationship Id="rId5" Type="http://schemas.openxmlformats.org/officeDocument/2006/relationships/image" Target="../media/image71.png"/><Relationship Id="rId4" Type="http://schemas.openxmlformats.org/officeDocument/2006/relationships/image" Target="../media/image70.jpeg"/></Relationships>
</file>

<file path=ppt/slides/_rels/slide5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72.jpeg"/></Relationships>
</file>

<file path=ppt/slides/_rels/slide5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8.xml"/><Relationship Id="rId1" Type="http://schemas.openxmlformats.org/officeDocument/2006/relationships/slideLayout" Target="../slideLayouts/slideLayout1.xml"/><Relationship Id="rId5" Type="http://schemas.openxmlformats.org/officeDocument/2006/relationships/image" Target="../media/image74.png"/><Relationship Id="rId4" Type="http://schemas.openxmlformats.org/officeDocument/2006/relationships/image" Target="../media/image73.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6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mov"/><Relationship Id="rId1" Type="http://schemas.microsoft.com/office/2007/relationships/media" Target="../media/media3.mov"/><Relationship Id="rId6" Type="http://schemas.openxmlformats.org/officeDocument/2006/relationships/image" Target="../media/image76.png"/><Relationship Id="rId5" Type="http://schemas.openxmlformats.org/officeDocument/2006/relationships/image" Target="../media/image11.jpg"/><Relationship Id="rId4" Type="http://schemas.openxmlformats.org/officeDocument/2006/relationships/notesSlide" Target="../notesSlides/notesSlide60.xml"/></Relationships>
</file>

<file path=ppt/slides/_rels/slide6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1.xml"/><Relationship Id="rId1" Type="http://schemas.openxmlformats.org/officeDocument/2006/relationships/slideLayout" Target="../slideLayouts/slideLayout1.xml"/><Relationship Id="rId5" Type="http://schemas.openxmlformats.org/officeDocument/2006/relationships/image" Target="../media/image78.jpeg"/><Relationship Id="rId4" Type="http://schemas.openxmlformats.org/officeDocument/2006/relationships/image" Target="../media/image77.jpg"/></Relationships>
</file>

<file path=ppt/slides/_rels/slide6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2.xml"/><Relationship Id="rId1" Type="http://schemas.openxmlformats.org/officeDocument/2006/relationships/slideLayout" Target="../slideLayouts/slideLayout1.xml"/><Relationship Id="rId5" Type="http://schemas.openxmlformats.org/officeDocument/2006/relationships/image" Target="../media/image80.png"/><Relationship Id="rId4" Type="http://schemas.openxmlformats.org/officeDocument/2006/relationships/image" Target="../media/image79.png"/></Relationships>
</file>

<file path=ppt/slides/_rels/slide6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3.xml"/><Relationship Id="rId1" Type="http://schemas.openxmlformats.org/officeDocument/2006/relationships/slideLayout" Target="../slideLayouts/slideLayout1.xml"/><Relationship Id="rId4" Type="http://schemas.openxmlformats.org/officeDocument/2006/relationships/image" Target="../media/image81.jpeg"/></Relationships>
</file>

<file path=ppt/slides/_rels/slide6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4.xml"/><Relationship Id="rId1" Type="http://schemas.openxmlformats.org/officeDocument/2006/relationships/slideLayout" Target="../slideLayouts/slideLayout1.xml"/><Relationship Id="rId4" Type="http://schemas.openxmlformats.org/officeDocument/2006/relationships/image" Target="../media/image82.jpg"/></Relationships>
</file>

<file path=ppt/slides/_rels/slide6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5.xml"/><Relationship Id="rId1" Type="http://schemas.openxmlformats.org/officeDocument/2006/relationships/slideLayout" Target="../slideLayouts/slideLayout1.xml"/><Relationship Id="rId4" Type="http://schemas.openxmlformats.org/officeDocument/2006/relationships/image" Target="../media/image83.png"/></Relationships>
</file>

<file path=ppt/slides/_rels/slide6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6.xml"/><Relationship Id="rId1" Type="http://schemas.openxmlformats.org/officeDocument/2006/relationships/slideLayout" Target="../slideLayouts/slideLayout1.xml"/><Relationship Id="rId4" Type="http://schemas.openxmlformats.org/officeDocument/2006/relationships/image" Target="../media/image84.jpeg"/></Relationships>
</file>

<file path=ppt/slides/_rels/slide6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pt_title.psd" descr="/Users/Filetofish/Documents/00 Work/2016/PPT/assets.zip/ppt_title.psd"/>
          <p:cNvPicPr>
            <a:picLocks noChangeAspect="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8283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3135795"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Micro-Weave Structures</a:t>
            </a:r>
          </a:p>
        </p:txBody>
      </p:sp>
      <p:sp>
        <p:nvSpPr>
          <p:cNvPr id="3" name="TextBox 2"/>
          <p:cNvSpPr txBox="1"/>
          <p:nvPr/>
        </p:nvSpPr>
        <p:spPr>
          <a:xfrm>
            <a:off x="381000" y="1276350"/>
            <a:ext cx="4682692" cy="615553"/>
          </a:xfrm>
          <a:prstGeom prst="rect">
            <a:avLst/>
          </a:prstGeom>
          <a:noFill/>
        </p:spPr>
        <p:txBody>
          <a:bodyPr wrap="none" rtlCol="0">
            <a:spAutoFit/>
          </a:bodyPr>
          <a:lstStyle/>
          <a:p>
            <a:pPr marL="342900" indent="-342900">
              <a:buFont typeface="+mj-lt"/>
              <a:buAutoNum type="arabicPeriod"/>
            </a:pPr>
            <a:r>
              <a:rPr lang="en-US" sz="1600" dirty="0">
                <a:solidFill>
                  <a:schemeClr val="bg1"/>
                </a:solidFill>
                <a:latin typeface="Century Gothic" panose="020B0502020202020204" pitchFamily="34" charset="0"/>
              </a:rPr>
              <a:t>We picked a number of weave patterns</a:t>
            </a:r>
          </a:p>
          <a:p>
            <a:pPr marL="342900" indent="-342900">
              <a:buFont typeface="+mj-lt"/>
              <a:buAutoNum type="arabicPeriod"/>
            </a:pPr>
            <a:endParaRPr lang="en-US" dirty="0">
              <a:solidFill>
                <a:schemeClr val="bg1"/>
              </a:solidFill>
              <a:latin typeface="Century Gothic" panose="020B0502020202020204" pitchFamily="34"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891903"/>
            <a:ext cx="2210027" cy="2721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5600" y="1891903"/>
            <a:ext cx="6007692" cy="2730222"/>
          </a:xfrm>
          <a:prstGeom prst="rect">
            <a:avLst/>
          </a:prstGeom>
        </p:spPr>
      </p:pic>
    </p:spTree>
    <p:extLst>
      <p:ext uri="{BB962C8B-B14F-4D97-AF65-F5344CB8AC3E}">
        <p14:creationId xmlns:p14="http://schemas.microsoft.com/office/powerpoint/2010/main" val="1253678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3206327"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Micro-Weave Structures </a:t>
            </a:r>
          </a:p>
        </p:txBody>
      </p:sp>
      <p:sp>
        <p:nvSpPr>
          <p:cNvPr id="3" name="TextBox 2"/>
          <p:cNvSpPr txBox="1"/>
          <p:nvPr/>
        </p:nvSpPr>
        <p:spPr>
          <a:xfrm>
            <a:off x="355600" y="1121735"/>
            <a:ext cx="3706464" cy="338554"/>
          </a:xfrm>
          <a:prstGeom prst="rect">
            <a:avLst/>
          </a:prstGeom>
          <a:noFill/>
        </p:spPr>
        <p:txBody>
          <a:bodyPr wrap="none" rtlCol="0">
            <a:spAutoFit/>
          </a:bodyPr>
          <a:lstStyle/>
          <a:p>
            <a:r>
              <a:rPr lang="en-US" sz="1600" dirty="0">
                <a:solidFill>
                  <a:schemeClr val="bg1"/>
                </a:solidFill>
                <a:latin typeface="Century Gothic" panose="020B0502020202020204" pitchFamily="34" charset="0"/>
              </a:rPr>
              <a:t>2. Modeled the source files in Maya</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 y="1628710"/>
            <a:ext cx="4209900" cy="2922525"/>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62064" y="1630424"/>
            <a:ext cx="2208482" cy="2922527"/>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21474" y="1628710"/>
            <a:ext cx="2922526" cy="2922526"/>
          </a:xfrm>
          <a:prstGeom prst="rect">
            <a:avLst/>
          </a:prstGeom>
        </p:spPr>
      </p:pic>
    </p:spTree>
    <p:extLst>
      <p:ext uri="{BB962C8B-B14F-4D97-AF65-F5344CB8AC3E}">
        <p14:creationId xmlns:p14="http://schemas.microsoft.com/office/powerpoint/2010/main" val="42086034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3206327"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Micro-Weave Structures </a:t>
            </a:r>
          </a:p>
        </p:txBody>
      </p:sp>
      <p:pic>
        <p:nvPicPr>
          <p:cNvPr id="5" name="Picture 4"/>
          <p:cNvPicPr>
            <a:picLocks noChangeAspect="1"/>
          </p:cNvPicPr>
          <p:nvPr/>
        </p:nvPicPr>
        <p:blipFill>
          <a:blip r:embed="rId4"/>
          <a:stretch>
            <a:fillRect/>
          </a:stretch>
        </p:blipFill>
        <p:spPr>
          <a:xfrm>
            <a:off x="700528" y="1177482"/>
            <a:ext cx="2607948" cy="2994468"/>
          </a:xfrm>
          <a:prstGeom prst="rect">
            <a:avLst/>
          </a:prstGeom>
        </p:spPr>
      </p:pic>
      <p:sp>
        <p:nvSpPr>
          <p:cNvPr id="9" name="TextBox 8"/>
          <p:cNvSpPr txBox="1"/>
          <p:nvPr/>
        </p:nvSpPr>
        <p:spPr>
          <a:xfrm>
            <a:off x="533401" y="4284846"/>
            <a:ext cx="3047999" cy="553998"/>
          </a:xfrm>
          <a:prstGeom prst="rect">
            <a:avLst/>
          </a:prstGeom>
          <a:noFill/>
        </p:spPr>
        <p:txBody>
          <a:bodyPr wrap="square" rtlCol="0">
            <a:spAutoFit/>
          </a:bodyPr>
          <a:lstStyle/>
          <a:p>
            <a:r>
              <a:rPr lang="en-US" sz="1000" dirty="0">
                <a:solidFill>
                  <a:schemeClr val="bg1"/>
                </a:solidFill>
                <a:latin typeface="Century Gothic" panose="020B0502020202020204" pitchFamily="34" charset="0"/>
              </a:rPr>
              <a:t>Created a simple rig from twisted tubes. Moved the locators to get the shape we wanted.</a:t>
            </a:r>
          </a:p>
        </p:txBody>
      </p:sp>
      <p:pic>
        <p:nvPicPr>
          <p:cNvPr id="11" name="Picture 10"/>
          <p:cNvPicPr>
            <a:picLocks noChangeAspect="1"/>
          </p:cNvPicPr>
          <p:nvPr/>
        </p:nvPicPr>
        <p:blipFill>
          <a:blip r:embed="rId5"/>
          <a:stretch>
            <a:fillRect/>
          </a:stretch>
        </p:blipFill>
        <p:spPr>
          <a:xfrm>
            <a:off x="3962400" y="1169318"/>
            <a:ext cx="4660030" cy="2994468"/>
          </a:xfrm>
          <a:prstGeom prst="rect">
            <a:avLst/>
          </a:prstGeom>
        </p:spPr>
      </p:pic>
      <p:sp>
        <p:nvSpPr>
          <p:cNvPr id="12" name="TextBox 11"/>
          <p:cNvSpPr txBox="1"/>
          <p:nvPr/>
        </p:nvSpPr>
        <p:spPr>
          <a:xfrm>
            <a:off x="4114800" y="4284846"/>
            <a:ext cx="4660030" cy="246221"/>
          </a:xfrm>
          <a:prstGeom prst="rect">
            <a:avLst/>
          </a:prstGeom>
          <a:noFill/>
        </p:spPr>
        <p:txBody>
          <a:bodyPr wrap="square" rtlCol="0">
            <a:spAutoFit/>
          </a:bodyPr>
          <a:lstStyle/>
          <a:p>
            <a:r>
              <a:rPr lang="en-US" sz="1000" dirty="0">
                <a:solidFill>
                  <a:schemeClr val="bg1"/>
                </a:solidFill>
                <a:latin typeface="Century Gothic" panose="020B0502020202020204" pitchFamily="34" charset="0"/>
              </a:rPr>
              <a:t>Duplicated the source mesh, and ran the scripts to merge the edges </a:t>
            </a:r>
          </a:p>
        </p:txBody>
      </p:sp>
    </p:spTree>
    <p:extLst>
      <p:ext uri="{BB962C8B-B14F-4D97-AF65-F5344CB8AC3E}">
        <p14:creationId xmlns:p14="http://schemas.microsoft.com/office/powerpoint/2010/main" val="20933266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6021200"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Question: Why Didn’t We Use Scanned Fabrics</a:t>
            </a:r>
            <a:r>
              <a:rPr lang="en-US" sz="20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a:t>
            </a:r>
          </a:p>
        </p:txBody>
      </p:sp>
      <p:sp>
        <p:nvSpPr>
          <p:cNvPr id="3" name="TextBox 2"/>
          <p:cNvSpPr txBox="1"/>
          <p:nvPr/>
        </p:nvSpPr>
        <p:spPr>
          <a:xfrm>
            <a:off x="381000" y="1276350"/>
            <a:ext cx="184731" cy="615553"/>
          </a:xfrm>
          <a:prstGeom prst="rect">
            <a:avLst/>
          </a:prstGeom>
          <a:noFill/>
        </p:spPr>
        <p:txBody>
          <a:bodyPr wrap="none" rtlCol="0">
            <a:spAutoFit/>
          </a:bodyPr>
          <a:lstStyle/>
          <a:p>
            <a:endParaRPr lang="en-US"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US" sz="1600" dirty="0">
              <a:solidFill>
                <a:schemeClr val="bg1"/>
              </a:solidFill>
              <a:latin typeface="Century Gothic" panose="020B0502020202020204" pitchFamily="34" charset="0"/>
            </a:endParaRPr>
          </a:p>
        </p:txBody>
      </p:sp>
      <p:sp>
        <p:nvSpPr>
          <p:cNvPr id="5" name="TextBox 4"/>
          <p:cNvSpPr txBox="1"/>
          <p:nvPr/>
        </p:nvSpPr>
        <p:spPr>
          <a:xfrm>
            <a:off x="554845" y="1063172"/>
            <a:ext cx="8382000" cy="338554"/>
          </a:xfrm>
          <a:prstGeom prst="rect">
            <a:avLst/>
          </a:prstGeom>
          <a:noFill/>
        </p:spPr>
        <p:txBody>
          <a:bodyPr wrap="square" rtlCol="0">
            <a:spAutoFit/>
          </a:bodyPr>
          <a:lstStyle/>
          <a:p>
            <a:r>
              <a:rPr lang="en-US" sz="1600" dirty="0">
                <a:solidFill>
                  <a:schemeClr val="bg1"/>
                </a:solidFill>
                <a:latin typeface="Century Gothic" panose="020B0502020202020204" pitchFamily="34" charset="0"/>
                <a:cs typeface="Arial" panose="020B0604020202020204" pitchFamily="34" charset="0"/>
              </a:rPr>
              <a:t>1. Save texture memory</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602" y="1581150"/>
            <a:ext cx="6873181" cy="2664024"/>
          </a:xfrm>
          <a:prstGeom prst="rect">
            <a:avLst/>
          </a:prstGeom>
        </p:spPr>
      </p:pic>
    </p:spTree>
    <p:extLst>
      <p:ext uri="{BB962C8B-B14F-4D97-AF65-F5344CB8AC3E}">
        <p14:creationId xmlns:p14="http://schemas.microsoft.com/office/powerpoint/2010/main" val="2403574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6066084"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Question: Why Didn’t We Use Scanned Fabrics</a:t>
            </a:r>
            <a:r>
              <a:rPr lang="en-US" sz="20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a:t>
            </a:r>
          </a:p>
        </p:txBody>
      </p:sp>
      <p:sp>
        <p:nvSpPr>
          <p:cNvPr id="3" name="TextBox 2"/>
          <p:cNvSpPr txBox="1"/>
          <p:nvPr/>
        </p:nvSpPr>
        <p:spPr>
          <a:xfrm>
            <a:off x="381000" y="1276350"/>
            <a:ext cx="184731" cy="615553"/>
          </a:xfrm>
          <a:prstGeom prst="rect">
            <a:avLst/>
          </a:prstGeom>
          <a:noFill/>
        </p:spPr>
        <p:txBody>
          <a:bodyPr wrap="none" rtlCol="0">
            <a:spAutoFit/>
          </a:bodyPr>
          <a:lstStyle/>
          <a:p>
            <a:endParaRPr lang="en-US"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US" sz="1600" dirty="0">
              <a:solidFill>
                <a:schemeClr val="bg1"/>
              </a:solidFill>
              <a:latin typeface="Century Gothic" panose="020B0502020202020204" pitchFamily="34" charset="0"/>
            </a:endParaRPr>
          </a:p>
        </p:txBody>
      </p:sp>
      <p:sp>
        <p:nvSpPr>
          <p:cNvPr id="5" name="TextBox 4"/>
          <p:cNvSpPr txBox="1"/>
          <p:nvPr/>
        </p:nvSpPr>
        <p:spPr>
          <a:xfrm>
            <a:off x="554845" y="1063172"/>
            <a:ext cx="8382000" cy="338554"/>
          </a:xfrm>
          <a:prstGeom prst="rect">
            <a:avLst/>
          </a:prstGeom>
          <a:noFill/>
        </p:spPr>
        <p:txBody>
          <a:bodyPr wrap="square" rtlCol="0">
            <a:spAutoFit/>
          </a:bodyPr>
          <a:lstStyle/>
          <a:p>
            <a:r>
              <a:rPr lang="en-US" sz="1600" dirty="0">
                <a:solidFill>
                  <a:schemeClr val="bg1"/>
                </a:solidFill>
                <a:latin typeface="Century Gothic" panose="020B0502020202020204" pitchFamily="34" charset="0"/>
                <a:cs typeface="Arial" panose="020B0604020202020204" pitchFamily="34" charset="0"/>
              </a:rPr>
              <a:t>2. Keep all the details without worrying about MIP mapping</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0600" y="1504950"/>
            <a:ext cx="6858000" cy="3191223"/>
          </a:xfrm>
          <a:prstGeom prst="rect">
            <a:avLst/>
          </a:prstGeom>
        </p:spPr>
      </p:pic>
    </p:spTree>
    <p:extLst>
      <p:ext uri="{BB962C8B-B14F-4D97-AF65-F5344CB8AC3E}">
        <p14:creationId xmlns:p14="http://schemas.microsoft.com/office/powerpoint/2010/main" val="31544931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6066084"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Question: Why Didn’t We Use Scanned Fabrics</a:t>
            </a:r>
            <a:r>
              <a:rPr lang="en-US" sz="20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rPr>
              <a:t>?</a:t>
            </a:r>
          </a:p>
        </p:txBody>
      </p:sp>
      <p:sp>
        <p:nvSpPr>
          <p:cNvPr id="3" name="TextBox 2"/>
          <p:cNvSpPr txBox="1"/>
          <p:nvPr/>
        </p:nvSpPr>
        <p:spPr>
          <a:xfrm>
            <a:off x="381000" y="1276350"/>
            <a:ext cx="184731" cy="615553"/>
          </a:xfrm>
          <a:prstGeom prst="rect">
            <a:avLst/>
          </a:prstGeom>
          <a:noFill/>
        </p:spPr>
        <p:txBody>
          <a:bodyPr wrap="none" rtlCol="0">
            <a:spAutoFit/>
          </a:bodyPr>
          <a:lstStyle/>
          <a:p>
            <a:endParaRPr lang="en-US"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endParaRPr>
          </a:p>
          <a:p>
            <a:endParaRPr lang="en-US" sz="1600" dirty="0">
              <a:solidFill>
                <a:schemeClr val="bg1"/>
              </a:solidFill>
              <a:latin typeface="Century Gothic" panose="020B0502020202020204" pitchFamily="34" charset="0"/>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47800" y="1352550"/>
            <a:ext cx="6606999" cy="3717367"/>
          </a:xfrm>
          <a:prstGeom prst="rect">
            <a:avLst/>
          </a:prstGeom>
        </p:spPr>
      </p:pic>
      <p:sp>
        <p:nvSpPr>
          <p:cNvPr id="5" name="TextBox 4"/>
          <p:cNvSpPr txBox="1"/>
          <p:nvPr/>
        </p:nvSpPr>
        <p:spPr>
          <a:xfrm>
            <a:off x="565731" y="1065893"/>
            <a:ext cx="8382000" cy="584775"/>
          </a:xfrm>
          <a:prstGeom prst="rect">
            <a:avLst/>
          </a:prstGeom>
          <a:noFill/>
        </p:spPr>
        <p:txBody>
          <a:bodyPr wrap="square" rtlCol="0">
            <a:spAutoFit/>
          </a:bodyPr>
          <a:lstStyle/>
          <a:p>
            <a:r>
              <a:rPr lang="en-US" sz="1600" dirty="0">
                <a:solidFill>
                  <a:schemeClr val="bg1"/>
                </a:solidFill>
                <a:latin typeface="Century Gothic" panose="020B0502020202020204" pitchFamily="34" charset="0"/>
                <a:cs typeface="Arial" panose="020B0604020202020204" pitchFamily="34" charset="0"/>
              </a:rPr>
              <a:t>3. Combining different types of micro-detail textures, we can approach the look of most fabrics in real life</a:t>
            </a:r>
          </a:p>
        </p:txBody>
      </p:sp>
    </p:spTree>
    <p:extLst>
      <p:ext uri="{BB962C8B-B14F-4D97-AF65-F5344CB8AC3E}">
        <p14:creationId xmlns:p14="http://schemas.microsoft.com/office/powerpoint/2010/main" val="5650024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5639685"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cs typeface="Arial" panose="020B0604020202020204" pitchFamily="34" charset="0"/>
              </a:rPr>
              <a:t>Combing Multiple Resolution </a:t>
            </a:r>
            <a:r>
              <a:rPr lang="en-US" sz="2000" dirty="0" err="1">
                <a:solidFill>
                  <a:schemeClr val="bg1"/>
                </a:solidFill>
                <a:latin typeface="Century Gothic" panose="020B0502020202020204" pitchFamily="34" charset="0"/>
                <a:cs typeface="Arial" panose="020B0604020202020204" pitchFamily="34" charset="0"/>
              </a:rPr>
              <a:t>Tileable</a:t>
            </a:r>
            <a:r>
              <a:rPr lang="en-US" sz="2000" dirty="0">
                <a:solidFill>
                  <a:schemeClr val="bg1"/>
                </a:solidFill>
                <a:latin typeface="Century Gothic" panose="020B0502020202020204" pitchFamily="34" charset="0"/>
                <a:cs typeface="Arial" panose="020B0604020202020204" pitchFamily="34" charset="0"/>
              </a:rPr>
              <a:t> Details</a:t>
            </a:r>
          </a:p>
        </p:txBody>
      </p:sp>
      <p:sp>
        <p:nvSpPr>
          <p:cNvPr id="4" name="TextBox 3"/>
          <p:cNvSpPr txBox="1"/>
          <p:nvPr/>
        </p:nvSpPr>
        <p:spPr>
          <a:xfrm>
            <a:off x="601683" y="4400550"/>
            <a:ext cx="8069838" cy="246221"/>
          </a:xfrm>
          <a:prstGeom prst="rect">
            <a:avLst/>
          </a:prstGeom>
          <a:noFill/>
        </p:spPr>
        <p:txBody>
          <a:bodyPr wrap="none" rtlCol="0">
            <a:spAutoFit/>
          </a:bodyPr>
          <a:lstStyle/>
          <a:p>
            <a:r>
              <a:rPr lang="en-US" sz="1000" dirty="0">
                <a:solidFill>
                  <a:schemeClr val="bg1"/>
                </a:solidFill>
                <a:latin typeface="Century Gothic" panose="020B0502020202020204" pitchFamily="34" charset="0"/>
              </a:rPr>
              <a:t>Base color + GGX                                                     Changed to fabric BRDF                                          Added fabric weave details  </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4257" y="1071062"/>
            <a:ext cx="8939614" cy="3329488"/>
          </a:xfrm>
          <a:prstGeom prst="rect">
            <a:avLst/>
          </a:prstGeom>
        </p:spPr>
      </p:pic>
    </p:spTree>
    <p:extLst>
      <p:ext uri="{BB962C8B-B14F-4D97-AF65-F5344CB8AC3E}">
        <p14:creationId xmlns:p14="http://schemas.microsoft.com/office/powerpoint/2010/main" val="1296580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5639685"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cs typeface="Arial" panose="020B0604020202020204" pitchFamily="34" charset="0"/>
              </a:rPr>
              <a:t>Combing Multiple Resolution </a:t>
            </a:r>
            <a:r>
              <a:rPr lang="en-US" sz="2000" dirty="0" err="1">
                <a:solidFill>
                  <a:schemeClr val="bg1"/>
                </a:solidFill>
                <a:latin typeface="Century Gothic" panose="020B0502020202020204" pitchFamily="34" charset="0"/>
                <a:cs typeface="Arial" panose="020B0604020202020204" pitchFamily="34" charset="0"/>
              </a:rPr>
              <a:t>Tileable</a:t>
            </a:r>
            <a:r>
              <a:rPr lang="en-US" sz="2000" dirty="0">
                <a:solidFill>
                  <a:schemeClr val="bg1"/>
                </a:solidFill>
                <a:latin typeface="Century Gothic" panose="020B0502020202020204" pitchFamily="34" charset="0"/>
                <a:cs typeface="Arial" panose="020B0604020202020204" pitchFamily="34" charset="0"/>
              </a:rPr>
              <a:t> Details</a:t>
            </a:r>
          </a:p>
        </p:txBody>
      </p:sp>
      <p:sp>
        <p:nvSpPr>
          <p:cNvPr id="8" name="TextBox 7"/>
          <p:cNvSpPr txBox="1"/>
          <p:nvPr/>
        </p:nvSpPr>
        <p:spPr>
          <a:xfrm>
            <a:off x="601683" y="4400550"/>
            <a:ext cx="7781297" cy="246221"/>
          </a:xfrm>
          <a:prstGeom prst="rect">
            <a:avLst/>
          </a:prstGeom>
          <a:noFill/>
        </p:spPr>
        <p:txBody>
          <a:bodyPr wrap="none" rtlCol="0">
            <a:spAutoFit/>
          </a:bodyPr>
          <a:lstStyle/>
          <a:p>
            <a:r>
              <a:rPr lang="en-US" sz="1000" dirty="0">
                <a:solidFill>
                  <a:schemeClr val="bg1"/>
                </a:solidFill>
                <a:latin typeface="Century Gothic" panose="020B0502020202020204" pitchFamily="34" charset="0"/>
              </a:rPr>
              <a:t>Added fabric aging                                                      Added imperfection details                                          Added small wrinkles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 y="1085460"/>
            <a:ext cx="8915400" cy="3315090"/>
          </a:xfrm>
          <a:prstGeom prst="rect">
            <a:avLst/>
          </a:prstGeom>
        </p:spPr>
      </p:pic>
    </p:spTree>
    <p:extLst>
      <p:ext uri="{BB962C8B-B14F-4D97-AF65-F5344CB8AC3E}">
        <p14:creationId xmlns:p14="http://schemas.microsoft.com/office/powerpoint/2010/main" val="40889907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3430747"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Adding Stitches and Holes</a:t>
            </a:r>
            <a:endParaRPr lang="en-US" sz="2000" dirty="0">
              <a:solidFill>
                <a:schemeClr val="bg1"/>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800" y="1200150"/>
            <a:ext cx="4396330" cy="34281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2214" y="1200151"/>
            <a:ext cx="4339386" cy="34281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04860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5036956"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cs typeface="Arial" panose="020B0604020202020204" pitchFamily="34" charset="0"/>
              </a:rPr>
              <a:t>How Did We Implement This In-Game </a:t>
            </a:r>
            <a:r>
              <a:rPr lang="en-US" sz="2000" dirty="0">
                <a:solidFill>
                  <a:schemeClr val="bg1"/>
                </a:solidFill>
                <a:cs typeface="Arial" panose="020B0604020202020204" pitchFamily="34" charset="0"/>
              </a:rPr>
              <a:t>? </a:t>
            </a:r>
            <a:endParaRPr lang="en-US" sz="2000" dirty="0">
              <a:solidFill>
                <a:schemeClr val="bg1"/>
              </a:solidFill>
              <a:latin typeface="Century Gothic" panose="020B0502020202020204" pitchFamily="34" charset="0"/>
              <a:cs typeface="Arial" panose="020B0604020202020204" pitchFamily="34" charset="0"/>
            </a:endParaRPr>
          </a:p>
        </p:txBody>
      </p:sp>
      <p:pic>
        <p:nvPicPr>
          <p:cNvPr id="7" name="fabric package 1_1.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9144000" cy="5143502"/>
          </a:xfrm>
          <a:prstGeom prst="rect">
            <a:avLst/>
          </a:prstGeom>
        </p:spPr>
      </p:pic>
    </p:spTree>
    <p:extLst>
      <p:ext uri="{BB962C8B-B14F-4D97-AF65-F5344CB8AC3E}">
        <p14:creationId xmlns:p14="http://schemas.microsoft.com/office/powerpoint/2010/main" val="2010419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605"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359160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3437159"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Fabric Reflectance Model</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934374"/>
            <a:ext cx="9144000" cy="3770976"/>
          </a:xfrm>
          <a:prstGeom prst="rect">
            <a:avLst/>
          </a:prstGeom>
        </p:spPr>
      </p:pic>
    </p:spTree>
    <p:extLst>
      <p:ext uri="{BB962C8B-B14F-4D97-AF65-F5344CB8AC3E}">
        <p14:creationId xmlns:p14="http://schemas.microsoft.com/office/powerpoint/2010/main" val="16902912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3437159"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Fabric Reflectance Model</a:t>
            </a:r>
          </a:p>
        </p:txBody>
      </p:sp>
      <p:sp>
        <p:nvSpPr>
          <p:cNvPr id="3" name="TextBox 2"/>
          <p:cNvSpPr txBox="1"/>
          <p:nvPr/>
        </p:nvSpPr>
        <p:spPr>
          <a:xfrm>
            <a:off x="304800" y="1254026"/>
            <a:ext cx="8382000" cy="2062103"/>
          </a:xfrm>
          <a:prstGeom prst="rect">
            <a:avLst/>
          </a:prstGeom>
          <a:noFill/>
        </p:spPr>
        <p:txBody>
          <a:bodyPr wrap="square" rtlCol="0">
            <a:spAutoFit/>
          </a:bodyPr>
          <a:lstStyle/>
          <a:p>
            <a:pPr marL="342900" indent="-342900">
              <a:buAutoNum type="arabicPeriod"/>
            </a:pPr>
            <a:r>
              <a:rPr lang="en-US" dirty="0">
                <a:solidFill>
                  <a:schemeClr val="bg1"/>
                </a:solidFill>
                <a:latin typeface="Century Gothic" panose="020B0502020202020204" pitchFamily="34" charset="0"/>
              </a:rPr>
              <a:t>For silk, velvet, and other highly-reflective fabrics</a:t>
            </a:r>
          </a:p>
          <a:p>
            <a:pPr lvl="1"/>
            <a:endParaRPr lang="en-US" sz="800" dirty="0">
              <a:solidFill>
                <a:schemeClr val="bg1"/>
              </a:solidFill>
              <a:latin typeface="Century Gothic" panose="020B0502020202020204" pitchFamily="34" charset="0"/>
            </a:endParaRPr>
          </a:p>
          <a:p>
            <a:pPr lvl="1"/>
            <a:r>
              <a:rPr lang="en-US" sz="1600" dirty="0">
                <a:solidFill>
                  <a:schemeClr val="bg1"/>
                </a:solidFill>
                <a:latin typeface="Century Gothic" panose="020B0502020202020204" pitchFamily="34" charset="0"/>
              </a:rPr>
              <a:t>We tested both Anisotropic GGX and </a:t>
            </a:r>
            <a:r>
              <a:rPr lang="en-US" sz="1600" dirty="0" err="1">
                <a:solidFill>
                  <a:schemeClr val="bg1"/>
                </a:solidFill>
                <a:latin typeface="Century Gothic" panose="020B0502020202020204" pitchFamily="34" charset="0"/>
              </a:rPr>
              <a:t>Kajiya</a:t>
            </a:r>
            <a:r>
              <a:rPr lang="en-US" sz="1600" dirty="0">
                <a:solidFill>
                  <a:schemeClr val="bg1"/>
                </a:solidFill>
                <a:latin typeface="Century Gothic" panose="020B0502020202020204" pitchFamily="34" charset="0"/>
              </a:rPr>
              <a:t>-Kay. Anisotropic GGX read slightly better, but based on our lighting model, it’s hard to see the advantage in most cases. So we picked the cheaper one. </a:t>
            </a:r>
          </a:p>
          <a:p>
            <a:pPr lvl="1"/>
            <a:endParaRPr lang="en-US" sz="1200" dirty="0">
              <a:solidFill>
                <a:schemeClr val="bg1"/>
              </a:solidFill>
              <a:latin typeface="Century Gothic" panose="020B0502020202020204" pitchFamily="34" charset="0"/>
            </a:endParaRPr>
          </a:p>
          <a:p>
            <a:pPr marL="342900" indent="-342900">
              <a:buAutoNum type="arabicPeriod"/>
            </a:pPr>
            <a:r>
              <a:rPr lang="en-US" dirty="0">
                <a:solidFill>
                  <a:schemeClr val="bg1"/>
                </a:solidFill>
                <a:latin typeface="Century Gothic" panose="020B0502020202020204" pitchFamily="34" charset="0"/>
              </a:rPr>
              <a:t>For cotton, wool, etc.</a:t>
            </a:r>
          </a:p>
          <a:p>
            <a:pPr lvl="1"/>
            <a:endParaRPr lang="en-US" sz="800" dirty="0">
              <a:solidFill>
                <a:schemeClr val="bg1"/>
              </a:solidFill>
              <a:latin typeface="Century Gothic" panose="020B0502020202020204" pitchFamily="34" charset="0"/>
            </a:endParaRPr>
          </a:p>
          <a:p>
            <a:pPr lvl="1"/>
            <a:r>
              <a:rPr lang="en-US" sz="1600" dirty="0">
                <a:solidFill>
                  <a:schemeClr val="bg1"/>
                </a:solidFill>
                <a:latin typeface="Century Gothic" panose="020B0502020202020204" pitchFamily="34" charset="0"/>
              </a:rPr>
              <a:t>We used a variation of Ready at Dawn’s cloth reflectance model. </a:t>
            </a:r>
          </a:p>
        </p:txBody>
      </p:sp>
    </p:spTree>
    <p:extLst>
      <p:ext uri="{BB962C8B-B14F-4D97-AF65-F5344CB8AC3E}">
        <p14:creationId xmlns:p14="http://schemas.microsoft.com/office/powerpoint/2010/main" val="35399047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6298519"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Creating A “Cheap Sub-Surface Scattering” Look</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00" y="1123950"/>
            <a:ext cx="8991599" cy="3095767"/>
          </a:xfrm>
          <a:prstGeom prst="rect">
            <a:avLst/>
          </a:prstGeom>
        </p:spPr>
      </p:pic>
      <p:sp>
        <p:nvSpPr>
          <p:cNvPr id="4" name="TextBox 3"/>
          <p:cNvSpPr txBox="1"/>
          <p:nvPr/>
        </p:nvSpPr>
        <p:spPr>
          <a:xfrm>
            <a:off x="304800" y="4243686"/>
            <a:ext cx="2028119" cy="338554"/>
          </a:xfrm>
          <a:prstGeom prst="rect">
            <a:avLst/>
          </a:prstGeom>
          <a:noFill/>
        </p:spPr>
        <p:txBody>
          <a:bodyPr wrap="none" rtlCol="0">
            <a:spAutoFit/>
          </a:bodyPr>
          <a:lstStyle/>
          <a:p>
            <a:r>
              <a:rPr lang="en-US" sz="800" dirty="0">
                <a:solidFill>
                  <a:schemeClr val="bg1"/>
                </a:solidFill>
                <a:latin typeface="Century Gothic" panose="020B0502020202020204" pitchFamily="34" charset="0"/>
              </a:rPr>
              <a:t>diffuse = saturate(dot(N,L));</a:t>
            </a:r>
          </a:p>
          <a:p>
            <a:r>
              <a:rPr lang="en-US" sz="800" dirty="0" err="1">
                <a:solidFill>
                  <a:schemeClr val="bg1"/>
                </a:solidFill>
                <a:latin typeface="Century Gothic" panose="020B0502020202020204" pitchFamily="34" charset="0"/>
              </a:rPr>
              <a:t>finalDiff</a:t>
            </a:r>
            <a:r>
              <a:rPr lang="en-US" sz="800" dirty="0">
                <a:solidFill>
                  <a:schemeClr val="bg1"/>
                </a:solidFill>
                <a:latin typeface="Century Gothic" panose="020B0502020202020204" pitchFamily="34" charset="0"/>
              </a:rPr>
              <a:t> = </a:t>
            </a:r>
            <a:r>
              <a:rPr lang="en-US" sz="800" dirty="0" err="1">
                <a:solidFill>
                  <a:schemeClr val="bg1"/>
                </a:solidFill>
                <a:latin typeface="Century Gothic" panose="020B0502020202020204" pitchFamily="34" charset="0"/>
              </a:rPr>
              <a:t>baseColor</a:t>
            </a:r>
            <a:r>
              <a:rPr lang="en-US" sz="800" dirty="0">
                <a:solidFill>
                  <a:schemeClr val="bg1"/>
                </a:solidFill>
                <a:latin typeface="Century Gothic" panose="020B0502020202020204" pitchFamily="34" charset="0"/>
              </a:rPr>
              <a:t>*diffuse*shadow;</a:t>
            </a:r>
          </a:p>
        </p:txBody>
      </p:sp>
      <p:sp>
        <p:nvSpPr>
          <p:cNvPr id="5" name="TextBox 4"/>
          <p:cNvSpPr txBox="1"/>
          <p:nvPr/>
        </p:nvSpPr>
        <p:spPr>
          <a:xfrm>
            <a:off x="5867400" y="4243685"/>
            <a:ext cx="3368230" cy="461665"/>
          </a:xfrm>
          <a:prstGeom prst="rect">
            <a:avLst/>
          </a:prstGeom>
          <a:noFill/>
        </p:spPr>
        <p:txBody>
          <a:bodyPr wrap="none" rtlCol="0">
            <a:spAutoFit/>
          </a:bodyPr>
          <a:lstStyle/>
          <a:p>
            <a:r>
              <a:rPr lang="en-US" sz="800" dirty="0">
                <a:solidFill>
                  <a:schemeClr val="bg1"/>
                </a:solidFill>
                <a:latin typeface="Century Gothic" panose="020B0502020202020204" pitchFamily="34" charset="0"/>
              </a:rPr>
              <a:t>diffuse = saturate(dot(N,L)+</a:t>
            </a:r>
            <a:r>
              <a:rPr lang="en-US" sz="800" dirty="0">
                <a:solidFill>
                  <a:schemeClr val="bg1"/>
                </a:solidFill>
                <a:latin typeface="+mj-lt"/>
              </a:rPr>
              <a:t>w</a:t>
            </a:r>
            <a:r>
              <a:rPr lang="en-US" sz="800" dirty="0">
                <a:solidFill>
                  <a:schemeClr val="bg1"/>
                </a:solidFill>
                <a:latin typeface="Century Gothic" panose="020B0502020202020204" pitchFamily="34" charset="0"/>
              </a:rPr>
              <a:t>)/(1+</a:t>
            </a:r>
            <a:r>
              <a:rPr lang="el-GR" sz="800" dirty="0">
                <a:solidFill>
                  <a:schemeClr val="bg1"/>
                </a:solidFill>
              </a:rPr>
              <a:t> </a:t>
            </a:r>
            <a:r>
              <a:rPr lang="en-US" sz="800" dirty="0">
                <a:solidFill>
                  <a:schemeClr val="bg1"/>
                </a:solidFill>
              </a:rPr>
              <a:t>w</a:t>
            </a:r>
            <a:r>
              <a:rPr lang="en-US" sz="800" dirty="0">
                <a:solidFill>
                  <a:schemeClr val="bg1"/>
                </a:solidFill>
                <a:latin typeface="Century Gothic" panose="020B0502020202020204" pitchFamily="34" charset="0"/>
              </a:rPr>
              <a:t>); </a:t>
            </a:r>
            <a:r>
              <a:rPr lang="en-US" sz="800" dirty="0">
                <a:solidFill>
                  <a:schemeClr val="accent3">
                    <a:lumMod val="75000"/>
                  </a:schemeClr>
                </a:solidFill>
                <a:latin typeface="Century Gothic" panose="020B0502020202020204" pitchFamily="34" charset="0"/>
              </a:rPr>
              <a:t>// 0&lt;</a:t>
            </a:r>
            <a:r>
              <a:rPr lang="el-GR" sz="800" dirty="0">
                <a:solidFill>
                  <a:schemeClr val="accent3">
                    <a:lumMod val="75000"/>
                  </a:schemeClr>
                </a:solidFill>
              </a:rPr>
              <a:t> </a:t>
            </a:r>
            <a:r>
              <a:rPr lang="en-US" sz="800" dirty="0">
                <a:solidFill>
                  <a:schemeClr val="accent3">
                    <a:lumMod val="75000"/>
                  </a:schemeClr>
                </a:solidFill>
              </a:rPr>
              <a:t>w&lt;1</a:t>
            </a:r>
          </a:p>
          <a:p>
            <a:r>
              <a:rPr lang="en-US" sz="800" dirty="0" err="1">
                <a:solidFill>
                  <a:schemeClr val="bg1"/>
                </a:solidFill>
                <a:latin typeface="Century Gothic" panose="020B0502020202020204" pitchFamily="34" charset="0"/>
              </a:rPr>
              <a:t>scatterLight</a:t>
            </a:r>
            <a:r>
              <a:rPr lang="en-US" sz="800" dirty="0">
                <a:solidFill>
                  <a:schemeClr val="bg1"/>
                </a:solidFill>
                <a:latin typeface="Century Gothic" panose="020B0502020202020204" pitchFamily="34" charset="0"/>
              </a:rPr>
              <a:t> = saturate(</a:t>
            </a:r>
            <a:r>
              <a:rPr lang="en-US" sz="800" dirty="0" err="1">
                <a:solidFill>
                  <a:schemeClr val="bg1"/>
                </a:solidFill>
                <a:latin typeface="Century Gothic" panose="020B0502020202020204" pitchFamily="34" charset="0"/>
              </a:rPr>
              <a:t>scatterColor</a:t>
            </a:r>
            <a:r>
              <a:rPr lang="en-US" sz="800" dirty="0">
                <a:solidFill>
                  <a:schemeClr val="bg1"/>
                </a:solidFill>
                <a:latin typeface="Century Gothic" panose="020B0502020202020204" pitchFamily="34" charset="0"/>
              </a:rPr>
              <a:t> + saturate(dot(N,L)))*diffuse</a:t>
            </a:r>
          </a:p>
          <a:p>
            <a:r>
              <a:rPr lang="en-US" sz="800" dirty="0" err="1">
                <a:solidFill>
                  <a:schemeClr val="bg1"/>
                </a:solidFill>
                <a:latin typeface="Century Gothic" panose="020B0502020202020204" pitchFamily="34" charset="0"/>
              </a:rPr>
              <a:t>finalDiff</a:t>
            </a:r>
            <a:r>
              <a:rPr lang="en-US" sz="800" dirty="0">
                <a:solidFill>
                  <a:schemeClr val="bg1"/>
                </a:solidFill>
                <a:latin typeface="Century Gothic" panose="020B0502020202020204" pitchFamily="34" charset="0"/>
              </a:rPr>
              <a:t> = </a:t>
            </a:r>
            <a:r>
              <a:rPr lang="en-US" sz="800" dirty="0" err="1">
                <a:solidFill>
                  <a:schemeClr val="bg1"/>
                </a:solidFill>
                <a:latin typeface="Century Gothic" panose="020B0502020202020204" pitchFamily="34" charset="0"/>
              </a:rPr>
              <a:t>baseColor</a:t>
            </a:r>
            <a:r>
              <a:rPr lang="en-US" sz="800" dirty="0">
                <a:solidFill>
                  <a:schemeClr val="bg1"/>
                </a:solidFill>
                <a:latin typeface="Century Gothic" panose="020B0502020202020204" pitchFamily="34" charset="0"/>
              </a:rPr>
              <a:t>* </a:t>
            </a:r>
            <a:r>
              <a:rPr lang="en-US" sz="800" dirty="0" err="1">
                <a:solidFill>
                  <a:schemeClr val="bg1"/>
                </a:solidFill>
                <a:latin typeface="Century Gothic" panose="020B0502020202020204" pitchFamily="34" charset="0"/>
              </a:rPr>
              <a:t>scatterLight</a:t>
            </a:r>
            <a:r>
              <a:rPr lang="en-US" sz="800" dirty="0">
                <a:solidFill>
                  <a:schemeClr val="bg1"/>
                </a:solidFill>
                <a:latin typeface="Century Gothic" panose="020B0502020202020204" pitchFamily="34" charset="0"/>
              </a:rPr>
              <a:t> *shadow;</a:t>
            </a:r>
            <a:endParaRPr lang="en-US" sz="800" dirty="0">
              <a:solidFill>
                <a:schemeClr val="accent3">
                  <a:lumMod val="75000"/>
                </a:schemeClr>
              </a:solidFill>
              <a:latin typeface="Century Gothic" panose="020B0502020202020204" pitchFamily="34" charset="0"/>
            </a:endParaRPr>
          </a:p>
        </p:txBody>
      </p:sp>
      <p:sp>
        <p:nvSpPr>
          <p:cNvPr id="7" name="TextBox 6"/>
          <p:cNvSpPr txBox="1"/>
          <p:nvPr/>
        </p:nvSpPr>
        <p:spPr>
          <a:xfrm>
            <a:off x="3198708" y="4243686"/>
            <a:ext cx="2499402" cy="338554"/>
          </a:xfrm>
          <a:prstGeom prst="rect">
            <a:avLst/>
          </a:prstGeom>
          <a:noFill/>
        </p:spPr>
        <p:txBody>
          <a:bodyPr wrap="none" rtlCol="0">
            <a:spAutoFit/>
          </a:bodyPr>
          <a:lstStyle/>
          <a:p>
            <a:r>
              <a:rPr lang="en-US" sz="800" dirty="0">
                <a:solidFill>
                  <a:schemeClr val="bg1"/>
                </a:solidFill>
                <a:latin typeface="Century Gothic" panose="020B0502020202020204" pitchFamily="34" charset="0"/>
              </a:rPr>
              <a:t>diffuse = saturate(dot(N,L)+w)/(1+</a:t>
            </a:r>
            <a:r>
              <a:rPr lang="el-GR" sz="800" dirty="0">
                <a:solidFill>
                  <a:schemeClr val="bg1"/>
                </a:solidFill>
              </a:rPr>
              <a:t> </a:t>
            </a:r>
            <a:r>
              <a:rPr lang="en-US" sz="800" dirty="0">
                <a:solidFill>
                  <a:schemeClr val="bg1"/>
                </a:solidFill>
              </a:rPr>
              <a:t>w</a:t>
            </a:r>
            <a:r>
              <a:rPr lang="en-US" sz="800" dirty="0">
                <a:solidFill>
                  <a:schemeClr val="bg1"/>
                </a:solidFill>
                <a:latin typeface="Century Gothic" panose="020B0502020202020204" pitchFamily="34" charset="0"/>
              </a:rPr>
              <a:t>); </a:t>
            </a:r>
            <a:r>
              <a:rPr lang="en-US" sz="800" dirty="0">
                <a:solidFill>
                  <a:schemeClr val="accent3">
                    <a:lumMod val="75000"/>
                  </a:schemeClr>
                </a:solidFill>
                <a:latin typeface="Century Gothic" panose="020B0502020202020204" pitchFamily="34" charset="0"/>
              </a:rPr>
              <a:t>// 0&lt;</a:t>
            </a:r>
            <a:r>
              <a:rPr lang="el-GR" sz="800" dirty="0">
                <a:solidFill>
                  <a:schemeClr val="accent3">
                    <a:lumMod val="75000"/>
                  </a:schemeClr>
                </a:solidFill>
              </a:rPr>
              <a:t> </a:t>
            </a:r>
            <a:r>
              <a:rPr lang="en-US" sz="800" dirty="0">
                <a:solidFill>
                  <a:schemeClr val="accent3">
                    <a:lumMod val="75000"/>
                  </a:schemeClr>
                </a:solidFill>
              </a:rPr>
              <a:t>w&lt;1</a:t>
            </a:r>
          </a:p>
          <a:p>
            <a:r>
              <a:rPr lang="en-US" sz="800" dirty="0" err="1">
                <a:solidFill>
                  <a:schemeClr val="bg1"/>
                </a:solidFill>
                <a:latin typeface="Century Gothic" panose="020B0502020202020204" pitchFamily="34" charset="0"/>
              </a:rPr>
              <a:t>finalDiff</a:t>
            </a:r>
            <a:r>
              <a:rPr lang="en-US" sz="800" dirty="0">
                <a:solidFill>
                  <a:schemeClr val="bg1"/>
                </a:solidFill>
                <a:latin typeface="Century Gothic" panose="020B0502020202020204" pitchFamily="34" charset="0"/>
              </a:rPr>
              <a:t> = </a:t>
            </a:r>
            <a:r>
              <a:rPr lang="en-US" sz="800" dirty="0" err="1">
                <a:solidFill>
                  <a:schemeClr val="bg1"/>
                </a:solidFill>
                <a:latin typeface="Century Gothic" panose="020B0502020202020204" pitchFamily="34" charset="0"/>
              </a:rPr>
              <a:t>baseColor</a:t>
            </a:r>
            <a:r>
              <a:rPr lang="en-US" sz="800" dirty="0">
                <a:solidFill>
                  <a:schemeClr val="bg1"/>
                </a:solidFill>
                <a:latin typeface="Century Gothic" panose="020B0502020202020204" pitchFamily="34" charset="0"/>
              </a:rPr>
              <a:t>* diffuse *shadow;</a:t>
            </a:r>
            <a:endParaRPr lang="en-US" sz="800" dirty="0">
              <a:solidFill>
                <a:schemeClr val="accent3">
                  <a:lumMod val="75000"/>
                </a:schemeClr>
              </a:solidFill>
              <a:latin typeface="Century Gothic" panose="020B0502020202020204" pitchFamily="34" charset="0"/>
            </a:endParaRPr>
          </a:p>
        </p:txBody>
      </p:sp>
    </p:spTree>
    <p:extLst>
      <p:ext uri="{BB962C8B-B14F-4D97-AF65-F5344CB8AC3E}">
        <p14:creationId xmlns:p14="http://schemas.microsoft.com/office/powerpoint/2010/main" val="21679452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3642344"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Make the Fabric Look Softer</a:t>
            </a: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954" y="1047751"/>
            <a:ext cx="3434446" cy="366160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43400" y="1047752"/>
            <a:ext cx="3434444" cy="3661598"/>
          </a:xfrm>
          <a:prstGeom prst="rect">
            <a:avLst/>
          </a:prstGeom>
        </p:spPr>
      </p:pic>
    </p:spTree>
    <p:extLst>
      <p:ext uri="{BB962C8B-B14F-4D97-AF65-F5344CB8AC3E}">
        <p14:creationId xmlns:p14="http://schemas.microsoft.com/office/powerpoint/2010/main" val="37695749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3350"/>
            <a:ext cx="9136620" cy="4419600"/>
          </a:xfrm>
          <a:prstGeom prst="rect">
            <a:avLst/>
          </a:prstGeom>
        </p:spPr>
      </p:pic>
    </p:spTree>
    <p:extLst>
      <p:ext uri="{BB962C8B-B14F-4D97-AF65-F5344CB8AC3E}">
        <p14:creationId xmlns:p14="http://schemas.microsoft.com/office/powerpoint/2010/main" val="39959937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3528530"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cs typeface="Arial" panose="020B0604020202020204" pitchFamily="34" charset="0"/>
              </a:rPr>
              <a:t>Building Hair </a:t>
            </a:r>
            <a:r>
              <a:rPr lang="en-US" sz="2000" dirty="0" err="1">
                <a:solidFill>
                  <a:schemeClr val="bg1"/>
                </a:solidFill>
                <a:latin typeface="Century Gothic" panose="020B0502020202020204" pitchFamily="34" charset="0"/>
                <a:cs typeface="Arial" panose="020B0604020202020204" pitchFamily="34" charset="0"/>
              </a:rPr>
              <a:t>Shader</a:t>
            </a:r>
            <a:r>
              <a:rPr lang="en-US" sz="2000" dirty="0">
                <a:solidFill>
                  <a:schemeClr val="bg1"/>
                </a:solidFill>
                <a:latin typeface="Century Gothic" panose="020B0502020202020204" pitchFamily="34" charset="0"/>
                <a:cs typeface="Arial" panose="020B0604020202020204" pitchFamily="34" charset="0"/>
              </a:rPr>
              <a:t> Library</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29000" y="1657350"/>
            <a:ext cx="5524038" cy="2452672"/>
          </a:xfrm>
          <a:prstGeom prst="rect">
            <a:avLst/>
          </a:prstGeom>
        </p:spPr>
      </p:pic>
      <p:sp>
        <p:nvSpPr>
          <p:cNvPr id="8" name="TextBox 7"/>
          <p:cNvSpPr txBox="1"/>
          <p:nvPr/>
        </p:nvSpPr>
        <p:spPr>
          <a:xfrm>
            <a:off x="457200" y="1459831"/>
            <a:ext cx="3074151" cy="2554545"/>
          </a:xfrm>
          <a:prstGeom prst="rect">
            <a:avLst/>
          </a:prstGeom>
          <a:noFill/>
        </p:spPr>
        <p:txBody>
          <a:bodyPr wrap="square" rtlCol="0">
            <a:spAutoFit/>
          </a:bodyPr>
          <a:lstStyle/>
          <a:p>
            <a:r>
              <a:rPr lang="en-US" sz="1600" dirty="0">
                <a:solidFill>
                  <a:schemeClr val="bg1"/>
                </a:solidFill>
                <a:latin typeface="Century Gothic" panose="020B0502020202020204" pitchFamily="34" charset="0"/>
              </a:rPr>
              <a:t>Hair strands are really thin; they are also translucent.</a:t>
            </a:r>
            <a:br>
              <a:rPr lang="en-US" sz="1600" dirty="0">
                <a:solidFill>
                  <a:schemeClr val="bg1"/>
                </a:solidFill>
                <a:latin typeface="Century Gothic" panose="020B0502020202020204" pitchFamily="34" charset="0"/>
              </a:rPr>
            </a:br>
            <a:br>
              <a:rPr lang="en-US" sz="1600" dirty="0">
                <a:solidFill>
                  <a:schemeClr val="bg1"/>
                </a:solidFill>
                <a:latin typeface="Century Gothic" panose="020B0502020202020204" pitchFamily="34" charset="0"/>
              </a:rPr>
            </a:br>
            <a:r>
              <a:rPr lang="en-US" sz="1600" dirty="0">
                <a:solidFill>
                  <a:schemeClr val="bg1"/>
                </a:solidFill>
                <a:latin typeface="Century Gothic" panose="020B0502020202020204" pitchFamily="34" charset="0"/>
              </a:rPr>
              <a:t>Each hair strand has a different normal and casts self-shadow between each other. To achieve the volumetric appearance of hair, we need to solve those issues one by one.</a:t>
            </a:r>
          </a:p>
        </p:txBody>
      </p:sp>
    </p:spTree>
    <p:extLst>
      <p:ext uri="{BB962C8B-B14F-4D97-AF65-F5344CB8AC3E}">
        <p14:creationId xmlns:p14="http://schemas.microsoft.com/office/powerpoint/2010/main" val="17052305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5080237"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Hair Cards vs. Instanced Geometry Hair</a:t>
            </a:r>
            <a:endParaRPr lang="en-US" sz="2000" dirty="0">
              <a:solidFill>
                <a:schemeClr val="bg1"/>
              </a:solidFill>
            </a:endParaRPr>
          </a:p>
        </p:txBody>
      </p:sp>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4016" y="1200151"/>
            <a:ext cx="2611398" cy="3365418"/>
          </a:xfrm>
          <a:prstGeom prst="rect">
            <a:avLst/>
          </a:prstGeom>
        </p:spPr>
      </p:pic>
      <p:sp>
        <p:nvSpPr>
          <p:cNvPr id="10" name="TextBox 9"/>
          <p:cNvSpPr txBox="1"/>
          <p:nvPr/>
        </p:nvSpPr>
        <p:spPr>
          <a:xfrm>
            <a:off x="642801" y="1352550"/>
            <a:ext cx="4462599" cy="2585323"/>
          </a:xfrm>
          <a:prstGeom prst="rect">
            <a:avLst/>
          </a:prstGeom>
          <a:noFill/>
        </p:spPr>
        <p:txBody>
          <a:bodyPr wrap="square" rtlCol="0">
            <a:spAutoFit/>
          </a:bodyPr>
          <a:lstStyle/>
          <a:p>
            <a:r>
              <a:rPr lang="en-US" dirty="0">
                <a:solidFill>
                  <a:schemeClr val="bg1"/>
                </a:solidFill>
                <a:latin typeface="Century Gothic" panose="020B0502020202020204" pitchFamily="34" charset="0"/>
              </a:rPr>
              <a:t>PlayStation 4 had a significant improvement on poly count budget, but it was still hard for us to render out millions of hair strands real-time.</a:t>
            </a:r>
          </a:p>
          <a:p>
            <a:endParaRPr lang="en-US" dirty="0">
              <a:solidFill>
                <a:schemeClr val="bg1"/>
              </a:solidFill>
              <a:latin typeface="Century Gothic" panose="020B0502020202020204" pitchFamily="34" charset="0"/>
            </a:endParaRPr>
          </a:p>
          <a:p>
            <a:r>
              <a:rPr lang="en-US" dirty="0">
                <a:solidFill>
                  <a:schemeClr val="bg1"/>
                </a:solidFill>
                <a:latin typeface="Century Gothic" panose="020B0502020202020204" pitchFamily="34" charset="0"/>
              </a:rPr>
              <a:t>Since we didn’t have much time to go deep into the tessellation </a:t>
            </a:r>
            <a:r>
              <a:rPr lang="en-US" dirty="0" err="1">
                <a:solidFill>
                  <a:schemeClr val="bg1"/>
                </a:solidFill>
                <a:latin typeface="Century Gothic" panose="020B0502020202020204" pitchFamily="34" charset="0"/>
              </a:rPr>
              <a:t>shader</a:t>
            </a:r>
            <a:r>
              <a:rPr lang="en-US" dirty="0">
                <a:solidFill>
                  <a:schemeClr val="bg1"/>
                </a:solidFill>
                <a:latin typeface="Century Gothic" panose="020B0502020202020204" pitchFamily="34" charset="0"/>
              </a:rPr>
              <a:t> in this project, we eventually chose hair cards.</a:t>
            </a:r>
          </a:p>
        </p:txBody>
      </p:sp>
    </p:spTree>
    <p:extLst>
      <p:ext uri="{BB962C8B-B14F-4D97-AF65-F5344CB8AC3E}">
        <p14:creationId xmlns:p14="http://schemas.microsoft.com/office/powerpoint/2010/main" val="3621786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6030818"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We Ended up Making the Hair Really Expensive</a:t>
            </a:r>
            <a:endParaRPr lang="en-US" sz="1400" dirty="0">
              <a:solidFill>
                <a:schemeClr val="bg1"/>
              </a:solidFill>
              <a:latin typeface="Century Gothic" panose="020B0502020202020204" pitchFamily="34" charset="0"/>
            </a:endParaRPr>
          </a:p>
        </p:txBody>
      </p:sp>
      <p:sp>
        <p:nvSpPr>
          <p:cNvPr id="8" name="TextBox 7"/>
          <p:cNvSpPr txBox="1"/>
          <p:nvPr/>
        </p:nvSpPr>
        <p:spPr>
          <a:xfrm>
            <a:off x="549267" y="1428750"/>
            <a:ext cx="4175133" cy="2062103"/>
          </a:xfrm>
          <a:prstGeom prst="rect">
            <a:avLst/>
          </a:prstGeom>
          <a:noFill/>
        </p:spPr>
        <p:txBody>
          <a:bodyPr wrap="square" rtlCol="0">
            <a:spAutoFit/>
          </a:bodyPr>
          <a:lstStyle/>
          <a:p>
            <a:pPr marL="342900" indent="-342900">
              <a:buFont typeface="+mj-lt"/>
              <a:buAutoNum type="arabicPeriod"/>
            </a:pPr>
            <a:r>
              <a:rPr lang="en-US" sz="1600" dirty="0">
                <a:solidFill>
                  <a:schemeClr val="bg1"/>
                </a:solidFill>
                <a:latin typeface="Century Gothic" panose="020B0502020202020204" pitchFamily="34" charset="0"/>
              </a:rPr>
              <a:t>Hi-res transparency maps</a:t>
            </a:r>
          </a:p>
          <a:p>
            <a:pPr marL="342900" indent="-342900">
              <a:buFont typeface="+mj-lt"/>
              <a:buAutoNum type="arabicPeriod"/>
            </a:pPr>
            <a:endParaRPr lang="en-US" sz="1600" dirty="0">
              <a:solidFill>
                <a:schemeClr val="bg1"/>
              </a:solidFill>
              <a:latin typeface="Century Gothic" panose="020B0502020202020204" pitchFamily="34" charset="0"/>
            </a:endParaRPr>
          </a:p>
          <a:p>
            <a:pPr marL="342900" indent="-342900">
              <a:buFont typeface="+mj-lt"/>
              <a:buAutoNum type="arabicPeriod"/>
            </a:pPr>
            <a:r>
              <a:rPr lang="en-US" sz="1600" dirty="0">
                <a:solidFill>
                  <a:schemeClr val="bg1"/>
                </a:solidFill>
                <a:latin typeface="Century Gothic" panose="020B0502020202020204" pitchFamily="34" charset="0"/>
              </a:rPr>
              <a:t>Using Alpha blend and Multi-Sample Anti-Aliasing.</a:t>
            </a:r>
          </a:p>
          <a:p>
            <a:pPr marL="342900" indent="-342900">
              <a:buFont typeface="+mj-lt"/>
              <a:buAutoNum type="arabicPeriod"/>
            </a:pPr>
            <a:endParaRPr lang="en-US" sz="1600" dirty="0">
              <a:solidFill>
                <a:schemeClr val="bg1"/>
              </a:solidFill>
              <a:latin typeface="Century Gothic" panose="020B0502020202020204" pitchFamily="34" charset="0"/>
            </a:endParaRPr>
          </a:p>
          <a:p>
            <a:pPr marL="342900" indent="-342900">
              <a:buFont typeface="+mj-lt"/>
              <a:buAutoNum type="arabicPeriod"/>
            </a:pPr>
            <a:r>
              <a:rPr lang="en-US" sz="1600" dirty="0">
                <a:solidFill>
                  <a:schemeClr val="bg1"/>
                </a:solidFill>
                <a:latin typeface="Century Gothic" panose="020B0502020202020204" pitchFamily="34" charset="0"/>
              </a:rPr>
              <a:t>Hi-res shadow resolution.</a:t>
            </a:r>
          </a:p>
          <a:p>
            <a:pPr marL="342900" indent="-342900">
              <a:buFont typeface="+mj-lt"/>
              <a:buAutoNum type="arabicPeriod"/>
            </a:pPr>
            <a:endParaRPr lang="en-US" sz="1600" dirty="0">
              <a:solidFill>
                <a:schemeClr val="bg1"/>
              </a:solidFill>
              <a:latin typeface="Century Gothic" panose="020B0502020202020204" pitchFamily="34" charset="0"/>
            </a:endParaRPr>
          </a:p>
          <a:p>
            <a:r>
              <a:rPr lang="en-US" sz="1600" dirty="0">
                <a:solidFill>
                  <a:schemeClr val="bg1"/>
                </a:solidFill>
                <a:latin typeface="Century Gothic" panose="020B0502020202020204" pitchFamily="34" charset="0"/>
              </a:rPr>
              <a:t>The above got us great results. </a:t>
            </a:r>
          </a:p>
        </p:txBody>
      </p:sp>
      <p:pic>
        <p:nvPicPr>
          <p:cNvPr id="1026" name="Picture 2" descr="C:\Users\jyb125\AppData\Local\Temp\SNAGHTMLca9e82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971550"/>
            <a:ext cx="3402872" cy="38204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86418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152400" y="370555"/>
            <a:ext cx="830677"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cs typeface="Arial" panose="020B0604020202020204" pitchFamily="34" charset="0"/>
              </a:rPr>
              <a:t>But…</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62200" y="1047750"/>
            <a:ext cx="4428810" cy="3276600"/>
          </a:xfrm>
          <a:prstGeom prst="rect">
            <a:avLst/>
          </a:prstGeom>
        </p:spPr>
      </p:pic>
    </p:spTree>
    <p:extLst>
      <p:ext uri="{BB962C8B-B14F-4D97-AF65-F5344CB8AC3E}">
        <p14:creationId xmlns:p14="http://schemas.microsoft.com/office/powerpoint/2010/main" val="30610243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7906332"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Our Hair Couldn’t Use As Much Alpha-Blending As We Wanted</a:t>
            </a:r>
          </a:p>
        </p:txBody>
      </p:sp>
      <p:sp>
        <p:nvSpPr>
          <p:cNvPr id="8" name="TextBox 7"/>
          <p:cNvSpPr txBox="1"/>
          <p:nvPr/>
        </p:nvSpPr>
        <p:spPr>
          <a:xfrm>
            <a:off x="532410" y="1200150"/>
            <a:ext cx="8230590" cy="338554"/>
          </a:xfrm>
          <a:prstGeom prst="rect">
            <a:avLst/>
          </a:prstGeom>
          <a:noFill/>
        </p:spPr>
        <p:txBody>
          <a:bodyPr wrap="square" rtlCol="0">
            <a:spAutoFit/>
          </a:bodyPr>
          <a:lstStyle/>
          <a:p>
            <a:r>
              <a:rPr lang="en-US" sz="1600" dirty="0">
                <a:solidFill>
                  <a:schemeClr val="bg1"/>
                </a:solidFill>
                <a:latin typeface="Century Gothic" panose="020B0502020202020204" pitchFamily="34" charset="0"/>
              </a:rPr>
              <a:t>Here is a screen shot in Debug mode – Texture Overdraw</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600" y="1657350"/>
            <a:ext cx="5181600" cy="3049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245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3754554"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cs typeface="Arial" panose="020B0604020202020204" pitchFamily="34" charset="0"/>
              </a:rPr>
              <a:t>Topics That Will Be Discussed</a:t>
            </a:r>
          </a:p>
        </p:txBody>
      </p:sp>
      <p:sp>
        <p:nvSpPr>
          <p:cNvPr id="3" name="Rectangle 2"/>
          <p:cNvSpPr/>
          <p:nvPr/>
        </p:nvSpPr>
        <p:spPr>
          <a:xfrm>
            <a:off x="609600" y="1276350"/>
            <a:ext cx="6324600" cy="2031325"/>
          </a:xfrm>
          <a:prstGeom prst="rect">
            <a:avLst/>
          </a:prstGeom>
        </p:spPr>
        <p:txBody>
          <a:bodyPr wrap="square">
            <a:spAutoFit/>
          </a:bodyPr>
          <a:lstStyle/>
          <a:p>
            <a:pPr marL="342900" lvl="0" indent="-342900">
              <a:buFont typeface="+mj-lt"/>
              <a:buAutoNum type="arabicPeriod"/>
            </a:pPr>
            <a:r>
              <a:rPr lang="en-US" dirty="0">
                <a:solidFill>
                  <a:schemeClr val="bg1"/>
                </a:solidFill>
                <a:latin typeface="Century Gothic" panose="020B0502020202020204" pitchFamily="34" charset="0"/>
              </a:rPr>
              <a:t>Early stage of building character shading pipeline</a:t>
            </a:r>
          </a:p>
          <a:p>
            <a:pPr marL="342900" lvl="0" indent="-342900">
              <a:buFont typeface="+mj-lt"/>
              <a:buAutoNum type="arabicPeriod"/>
            </a:pPr>
            <a:endParaRPr lang="en-US" sz="1200" dirty="0">
              <a:solidFill>
                <a:schemeClr val="bg1"/>
              </a:solidFill>
              <a:latin typeface="Century Gothic" panose="020B0502020202020204" pitchFamily="34" charset="0"/>
            </a:endParaRPr>
          </a:p>
          <a:p>
            <a:pPr marL="342900" lvl="0" indent="-342900">
              <a:buFont typeface="+mj-lt"/>
              <a:buAutoNum type="arabicPeriod"/>
            </a:pPr>
            <a:r>
              <a:rPr lang="en-US" dirty="0">
                <a:solidFill>
                  <a:schemeClr val="bg1"/>
                </a:solidFill>
                <a:latin typeface="Century Gothic" panose="020B0502020202020204" pitchFamily="34" charset="0"/>
                <a:cs typeface="Arial" panose="020B0604020202020204" pitchFamily="34" charset="0"/>
              </a:rPr>
              <a:t>Fabric </a:t>
            </a:r>
            <a:r>
              <a:rPr lang="en-US" dirty="0" err="1">
                <a:solidFill>
                  <a:schemeClr val="bg1"/>
                </a:solidFill>
                <a:latin typeface="Century Gothic" panose="020B0502020202020204" pitchFamily="34" charset="0"/>
                <a:cs typeface="Arial" panose="020B0604020202020204" pitchFamily="34" charset="0"/>
              </a:rPr>
              <a:t>Shader</a:t>
            </a:r>
            <a:r>
              <a:rPr lang="en-US" dirty="0">
                <a:solidFill>
                  <a:schemeClr val="bg1"/>
                </a:solidFill>
                <a:latin typeface="Century Gothic" panose="020B0502020202020204" pitchFamily="34" charset="0"/>
                <a:cs typeface="Arial" panose="020B0604020202020204" pitchFamily="34" charset="0"/>
              </a:rPr>
              <a:t> Library</a:t>
            </a:r>
          </a:p>
          <a:p>
            <a:pPr marL="342900" lvl="0" indent="-342900">
              <a:buFont typeface="+mj-lt"/>
              <a:buAutoNum type="arabicPeriod"/>
            </a:pPr>
            <a:endParaRPr lang="en-US" sz="1200" dirty="0">
              <a:solidFill>
                <a:schemeClr val="bg1"/>
              </a:solidFill>
              <a:latin typeface="Century Gothic" panose="020B0502020202020204" pitchFamily="34" charset="0"/>
              <a:cs typeface="Arial" panose="020B0604020202020204" pitchFamily="34" charset="0"/>
            </a:endParaRPr>
          </a:p>
          <a:p>
            <a:pPr marL="342900" indent="-342900">
              <a:buFont typeface="+mj-lt"/>
              <a:buAutoNum type="arabicPeriod"/>
            </a:pPr>
            <a:r>
              <a:rPr lang="en-US" dirty="0">
                <a:solidFill>
                  <a:schemeClr val="bg1"/>
                </a:solidFill>
                <a:latin typeface="Century Gothic" panose="020B0502020202020204" pitchFamily="34" charset="0"/>
                <a:cs typeface="Arial" panose="020B0604020202020204" pitchFamily="34" charset="0"/>
              </a:rPr>
              <a:t>Hair </a:t>
            </a:r>
            <a:r>
              <a:rPr lang="en-US" dirty="0" err="1">
                <a:solidFill>
                  <a:schemeClr val="bg1"/>
                </a:solidFill>
                <a:latin typeface="Century Gothic" panose="020B0502020202020204" pitchFamily="34" charset="0"/>
                <a:cs typeface="Arial" panose="020B0604020202020204" pitchFamily="34" charset="0"/>
              </a:rPr>
              <a:t>Shader</a:t>
            </a:r>
            <a:r>
              <a:rPr lang="en-US" dirty="0">
                <a:solidFill>
                  <a:schemeClr val="bg1"/>
                </a:solidFill>
                <a:latin typeface="Century Gothic" panose="020B0502020202020204" pitchFamily="34" charset="0"/>
                <a:cs typeface="Arial" panose="020B0604020202020204" pitchFamily="34" charset="0"/>
              </a:rPr>
              <a:t> Library</a:t>
            </a:r>
          </a:p>
          <a:p>
            <a:pPr marL="342900" indent="-342900">
              <a:buFont typeface="+mj-lt"/>
              <a:buAutoNum type="arabicPeriod"/>
            </a:pPr>
            <a:endParaRPr lang="en-US" sz="1200" dirty="0">
              <a:solidFill>
                <a:schemeClr val="bg1"/>
              </a:solidFill>
              <a:latin typeface="Century Gothic" panose="020B0502020202020204" pitchFamily="34" charset="0"/>
              <a:cs typeface="Arial" panose="020B0604020202020204" pitchFamily="34" charset="0"/>
            </a:endParaRPr>
          </a:p>
          <a:p>
            <a:pPr marL="342900" lvl="0" indent="-342900">
              <a:buFont typeface="+mj-lt"/>
              <a:buAutoNum type="arabicPeriod"/>
            </a:pPr>
            <a:r>
              <a:rPr lang="en-US" dirty="0">
                <a:solidFill>
                  <a:schemeClr val="bg1"/>
                </a:solidFill>
                <a:latin typeface="Century Gothic" panose="020B0502020202020204" pitchFamily="34" charset="0"/>
                <a:cs typeface="Arial" panose="020B0604020202020204" pitchFamily="34" charset="0"/>
              </a:rPr>
              <a:t>Introduction of </a:t>
            </a:r>
            <a:r>
              <a:rPr lang="en-US" dirty="0" err="1">
                <a:solidFill>
                  <a:schemeClr val="bg1"/>
                </a:solidFill>
                <a:latin typeface="Century Gothic" panose="020B0502020202020204" pitchFamily="34" charset="0"/>
                <a:cs typeface="Arial" panose="020B0604020202020204" pitchFamily="34" charset="0"/>
              </a:rPr>
              <a:t>Shader</a:t>
            </a:r>
            <a:r>
              <a:rPr lang="en-US" dirty="0">
                <a:solidFill>
                  <a:schemeClr val="bg1"/>
                </a:solidFill>
                <a:latin typeface="Century Gothic" panose="020B0502020202020204" pitchFamily="34" charset="0"/>
                <a:cs typeface="Arial" panose="020B0604020202020204" pitchFamily="34" charset="0"/>
              </a:rPr>
              <a:t> packages and examples</a:t>
            </a:r>
          </a:p>
          <a:p>
            <a:pPr marL="342900" lvl="0" indent="-342900">
              <a:buFont typeface="+mj-lt"/>
              <a:buAutoNum type="arabicPeriod"/>
            </a:pPr>
            <a:endParaRPr lang="en-US" dirty="0">
              <a:solidFill>
                <a:schemeClr val="bg1"/>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4344806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61950"/>
            <a:ext cx="7888698"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Most of Our Hair Uses Dithered Alpha and Deferred Rendering</a:t>
            </a:r>
          </a:p>
        </p:txBody>
      </p:sp>
      <p:sp>
        <p:nvSpPr>
          <p:cNvPr id="8" name="TextBox 7"/>
          <p:cNvSpPr txBox="1"/>
          <p:nvPr/>
        </p:nvSpPr>
        <p:spPr>
          <a:xfrm>
            <a:off x="515349" y="1280688"/>
            <a:ext cx="3581400" cy="2585323"/>
          </a:xfrm>
          <a:prstGeom prst="rect">
            <a:avLst/>
          </a:prstGeom>
          <a:noFill/>
        </p:spPr>
        <p:txBody>
          <a:bodyPr wrap="square" rtlCol="0">
            <a:spAutoFit/>
          </a:bodyPr>
          <a:lstStyle/>
          <a:p>
            <a:r>
              <a:rPr lang="en-US" dirty="0">
                <a:solidFill>
                  <a:schemeClr val="bg1"/>
                </a:solidFill>
                <a:latin typeface="Century Gothic" panose="020B0502020202020204" pitchFamily="34" charset="0"/>
              </a:rPr>
              <a:t>For most of our hair, we turned off alpha-blending  and use dithered alpha combined with temporal AA. The downside of this method is we got ghost effects when characters were moving too fast or far away from the camera.</a:t>
            </a: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81569" y="1200150"/>
            <a:ext cx="3797895" cy="3276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537988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4499950"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Our Hair Strands Can’t be That Thin</a:t>
            </a:r>
          </a:p>
        </p:txBody>
      </p:sp>
      <p:sp>
        <p:nvSpPr>
          <p:cNvPr id="8" name="TextBox 7"/>
          <p:cNvSpPr txBox="1"/>
          <p:nvPr/>
        </p:nvSpPr>
        <p:spPr>
          <a:xfrm>
            <a:off x="532410" y="1123950"/>
            <a:ext cx="8001990" cy="584775"/>
          </a:xfrm>
          <a:prstGeom prst="rect">
            <a:avLst/>
          </a:prstGeom>
          <a:noFill/>
        </p:spPr>
        <p:txBody>
          <a:bodyPr wrap="square" rtlCol="0">
            <a:spAutoFit/>
          </a:bodyPr>
          <a:lstStyle/>
          <a:p>
            <a:r>
              <a:rPr lang="en-US" sz="1600" dirty="0">
                <a:solidFill>
                  <a:schemeClr val="bg1"/>
                </a:solidFill>
                <a:latin typeface="Century Gothic" panose="020B0502020202020204" pitchFamily="34" charset="0"/>
              </a:rPr>
              <a:t>To avoid those issue, we have to adjust value of cutoff threshold. 0&lt;= </a:t>
            </a:r>
            <a:r>
              <a:rPr lang="en-US" sz="1600" dirty="0" err="1">
                <a:solidFill>
                  <a:schemeClr val="bg1"/>
                </a:solidFill>
                <a:latin typeface="Century Gothic" panose="020B0502020202020204" pitchFamily="34" charset="0"/>
              </a:rPr>
              <a:t>cutoffThreshold</a:t>
            </a:r>
            <a:r>
              <a:rPr lang="en-US" sz="1600" dirty="0">
                <a:solidFill>
                  <a:schemeClr val="bg1"/>
                </a:solidFill>
                <a:latin typeface="Century Gothic" panose="020B0502020202020204" pitchFamily="34" charset="0"/>
              </a:rPr>
              <a:t> &lt;=1</a:t>
            </a:r>
          </a:p>
        </p:txBody>
      </p:sp>
      <p:sp>
        <p:nvSpPr>
          <p:cNvPr id="7" name="TextBox 6"/>
          <p:cNvSpPr txBox="1"/>
          <p:nvPr/>
        </p:nvSpPr>
        <p:spPr>
          <a:xfrm>
            <a:off x="609600" y="4470041"/>
            <a:ext cx="7920758" cy="246221"/>
          </a:xfrm>
          <a:prstGeom prst="rect">
            <a:avLst/>
          </a:prstGeom>
          <a:noFill/>
        </p:spPr>
        <p:txBody>
          <a:bodyPr wrap="none" rtlCol="0">
            <a:spAutoFit/>
          </a:bodyPr>
          <a:lstStyle/>
          <a:p>
            <a:r>
              <a:rPr lang="en-US" sz="1000" dirty="0" err="1">
                <a:solidFill>
                  <a:schemeClr val="bg1"/>
                </a:solidFill>
                <a:latin typeface="Century Gothic" panose="020B0502020202020204" pitchFamily="34" charset="0"/>
              </a:rPr>
              <a:t>cutoffThreshold</a:t>
            </a:r>
            <a:r>
              <a:rPr lang="en-US" sz="1000" dirty="0">
                <a:solidFill>
                  <a:schemeClr val="bg1"/>
                </a:solidFill>
                <a:latin typeface="Century Gothic" panose="020B0502020202020204" pitchFamily="34" charset="0"/>
              </a:rPr>
              <a:t> = 1		            </a:t>
            </a:r>
            <a:r>
              <a:rPr lang="en-US" sz="1000" dirty="0" err="1">
                <a:solidFill>
                  <a:schemeClr val="bg1"/>
                </a:solidFill>
                <a:latin typeface="Century Gothic" panose="020B0502020202020204" pitchFamily="34" charset="0"/>
              </a:rPr>
              <a:t>cutoffThreshold</a:t>
            </a:r>
            <a:r>
              <a:rPr lang="en-US" sz="1000" dirty="0">
                <a:solidFill>
                  <a:schemeClr val="bg1"/>
                </a:solidFill>
                <a:latin typeface="Century Gothic" panose="020B0502020202020204" pitchFamily="34" charset="0"/>
              </a:rPr>
              <a:t> = 0.6 			</a:t>
            </a:r>
            <a:r>
              <a:rPr lang="en-US" sz="1000" dirty="0" err="1">
                <a:solidFill>
                  <a:schemeClr val="bg1"/>
                </a:solidFill>
                <a:latin typeface="Century Gothic" panose="020B0502020202020204" pitchFamily="34" charset="0"/>
              </a:rPr>
              <a:t>cutoffThreshold</a:t>
            </a:r>
            <a:r>
              <a:rPr lang="en-US" sz="1000" dirty="0">
                <a:solidFill>
                  <a:schemeClr val="bg1"/>
                </a:solidFill>
                <a:latin typeface="Century Gothic" panose="020B0502020202020204" pitchFamily="34" charset="0"/>
              </a:rPr>
              <a:t> = 0.2</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 y="1987271"/>
            <a:ext cx="8458200" cy="2474606"/>
          </a:xfrm>
          <a:prstGeom prst="rect">
            <a:avLst/>
          </a:prstGeom>
        </p:spPr>
      </p:pic>
    </p:spTree>
    <p:extLst>
      <p:ext uri="{BB962C8B-B14F-4D97-AF65-F5344CB8AC3E}">
        <p14:creationId xmlns:p14="http://schemas.microsoft.com/office/powerpoint/2010/main" val="29658184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6373861"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But here is a problem  -- They look like “Hair cards”</a:t>
            </a:r>
            <a:endParaRPr lang="en-US" sz="2000" dirty="0">
              <a:solidFill>
                <a:schemeClr val="bg1"/>
              </a:solidFill>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536" y="1145266"/>
            <a:ext cx="3544326" cy="3519815"/>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74701" y="1123950"/>
            <a:ext cx="3735699" cy="3541132"/>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1572" y="1123950"/>
            <a:ext cx="2727628" cy="3541131"/>
          </a:xfrm>
          <a:prstGeom prst="rect">
            <a:avLst/>
          </a:prstGeom>
        </p:spPr>
      </p:pic>
    </p:spTree>
    <p:extLst>
      <p:ext uri="{BB962C8B-B14F-4D97-AF65-F5344CB8AC3E}">
        <p14:creationId xmlns:p14="http://schemas.microsoft.com/office/powerpoint/2010/main" val="22769307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3188693"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Looking for the Reasons</a:t>
            </a:r>
          </a:p>
        </p:txBody>
      </p:sp>
      <p:sp>
        <p:nvSpPr>
          <p:cNvPr id="8" name="TextBox 7"/>
          <p:cNvSpPr txBox="1"/>
          <p:nvPr/>
        </p:nvSpPr>
        <p:spPr>
          <a:xfrm>
            <a:off x="532410" y="1303913"/>
            <a:ext cx="7163790" cy="1569660"/>
          </a:xfrm>
          <a:prstGeom prst="rect">
            <a:avLst/>
          </a:prstGeom>
          <a:noFill/>
        </p:spPr>
        <p:txBody>
          <a:bodyPr wrap="square" rtlCol="0">
            <a:spAutoFit/>
          </a:bodyPr>
          <a:lstStyle/>
          <a:p>
            <a:pPr marL="342900" indent="-342900">
              <a:buFont typeface="+mj-lt"/>
              <a:buAutoNum type="arabicPeriod"/>
            </a:pPr>
            <a:r>
              <a:rPr lang="en-US" sz="1600" dirty="0">
                <a:solidFill>
                  <a:schemeClr val="bg1"/>
                </a:solidFill>
                <a:latin typeface="Century Gothic" panose="020B0502020202020204" pitchFamily="34" charset="0"/>
              </a:rPr>
              <a:t>We are using the vertex normal of the cards, instead of the normal from individual hair strands; </a:t>
            </a:r>
          </a:p>
          <a:p>
            <a:pPr marL="342900" indent="-342900">
              <a:buFont typeface="+mj-lt"/>
              <a:buAutoNum type="arabicPeriod"/>
            </a:pPr>
            <a:endParaRPr lang="en-US" sz="1600" dirty="0">
              <a:solidFill>
                <a:schemeClr val="bg1"/>
              </a:solidFill>
              <a:latin typeface="Century Gothic" panose="020B0502020202020204" pitchFamily="34" charset="0"/>
            </a:endParaRPr>
          </a:p>
          <a:p>
            <a:pPr marL="342900" indent="-342900">
              <a:buFont typeface="+mj-lt"/>
              <a:buAutoNum type="arabicPeriod"/>
            </a:pPr>
            <a:r>
              <a:rPr lang="en-US" sz="1600" dirty="0">
                <a:solidFill>
                  <a:schemeClr val="bg1"/>
                </a:solidFill>
                <a:latin typeface="Century Gothic" panose="020B0502020202020204" pitchFamily="34" charset="0"/>
              </a:rPr>
              <a:t>Sharp sunlight shadow treats hair cards like opaque objects. But hair strands are translucent;</a:t>
            </a:r>
          </a:p>
          <a:p>
            <a:endParaRPr lang="en-US" sz="16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1551774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2492990"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Normal on the Hair</a:t>
            </a:r>
          </a:p>
        </p:txBody>
      </p:sp>
      <p:sp>
        <p:nvSpPr>
          <p:cNvPr id="8" name="TextBox 7"/>
          <p:cNvSpPr txBox="1"/>
          <p:nvPr/>
        </p:nvSpPr>
        <p:spPr>
          <a:xfrm>
            <a:off x="457200" y="1123950"/>
            <a:ext cx="8459190" cy="584775"/>
          </a:xfrm>
          <a:prstGeom prst="rect">
            <a:avLst/>
          </a:prstGeom>
          <a:noFill/>
        </p:spPr>
        <p:txBody>
          <a:bodyPr wrap="square" rtlCol="0">
            <a:spAutoFit/>
          </a:bodyPr>
          <a:lstStyle/>
          <a:p>
            <a:r>
              <a:rPr lang="en-US" sz="1600" dirty="0">
                <a:solidFill>
                  <a:schemeClr val="bg1"/>
                </a:solidFill>
                <a:latin typeface="Century Gothic" panose="020B0502020202020204" pitchFamily="34" charset="0"/>
              </a:rPr>
              <a:t>Hair cards were hand-placed by character artists, we use tricks like placing cards intersecting with each other to create a volumetric feeling. </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9200" y="1795425"/>
            <a:ext cx="6534150" cy="2552878"/>
          </a:xfrm>
          <a:prstGeom prst="rect">
            <a:avLst/>
          </a:prstGeom>
        </p:spPr>
      </p:pic>
      <p:sp>
        <p:nvSpPr>
          <p:cNvPr id="6" name="TextBox 5"/>
          <p:cNvSpPr txBox="1"/>
          <p:nvPr/>
        </p:nvSpPr>
        <p:spPr>
          <a:xfrm>
            <a:off x="2645390" y="4459129"/>
            <a:ext cx="3387466" cy="246221"/>
          </a:xfrm>
          <a:prstGeom prst="rect">
            <a:avLst/>
          </a:prstGeom>
          <a:noFill/>
        </p:spPr>
        <p:txBody>
          <a:bodyPr wrap="none" rtlCol="0">
            <a:spAutoFit/>
          </a:bodyPr>
          <a:lstStyle/>
          <a:p>
            <a:r>
              <a:rPr lang="en-US" sz="1000" dirty="0">
                <a:solidFill>
                  <a:schemeClr val="bg1"/>
                </a:solidFill>
                <a:latin typeface="Century Gothic" panose="020B0502020202020204" pitchFamily="34" charset="0"/>
              </a:rPr>
              <a:t>Hair cards of Nadine Ross, modeled by Frank </a:t>
            </a:r>
            <a:r>
              <a:rPr lang="en-US" sz="1000" dirty="0" err="1">
                <a:solidFill>
                  <a:schemeClr val="bg1"/>
                </a:solidFill>
                <a:latin typeface="Century Gothic" panose="020B0502020202020204" pitchFamily="34" charset="0"/>
              </a:rPr>
              <a:t>Tzeng</a:t>
            </a:r>
            <a:r>
              <a:rPr lang="en-US" sz="1000" dirty="0">
                <a:solidFill>
                  <a:schemeClr val="bg1"/>
                </a:solidFill>
                <a:latin typeface="Century Gothic" panose="020B0502020202020204" pitchFamily="34" charset="0"/>
              </a:rPr>
              <a:t> </a:t>
            </a:r>
          </a:p>
        </p:txBody>
      </p:sp>
    </p:spTree>
    <p:extLst>
      <p:ext uri="{BB962C8B-B14F-4D97-AF65-F5344CB8AC3E}">
        <p14:creationId xmlns:p14="http://schemas.microsoft.com/office/powerpoint/2010/main" val="32636781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2492990"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Normal on the hair</a:t>
            </a:r>
          </a:p>
        </p:txBody>
      </p:sp>
      <p:sp>
        <p:nvSpPr>
          <p:cNvPr id="8" name="TextBox 7"/>
          <p:cNvSpPr txBox="1"/>
          <p:nvPr/>
        </p:nvSpPr>
        <p:spPr>
          <a:xfrm>
            <a:off x="533400" y="1047750"/>
            <a:ext cx="8382990" cy="707886"/>
          </a:xfrm>
          <a:prstGeom prst="rect">
            <a:avLst/>
          </a:prstGeom>
          <a:noFill/>
        </p:spPr>
        <p:txBody>
          <a:bodyPr wrap="square" rtlCol="0">
            <a:spAutoFit/>
          </a:bodyPr>
          <a:lstStyle/>
          <a:p>
            <a:r>
              <a:rPr lang="en-US" sz="1600" dirty="0">
                <a:solidFill>
                  <a:schemeClr val="bg1"/>
                </a:solidFill>
                <a:latin typeface="Century Gothic" panose="020B0502020202020204" pitchFamily="34" charset="0"/>
              </a:rPr>
              <a:t>To smooth the transition from one card to the other, we need to unify vertex </a:t>
            </a:r>
            <a:r>
              <a:rPr lang="en-US" sz="1600" dirty="0" err="1">
                <a:solidFill>
                  <a:schemeClr val="bg1"/>
                </a:solidFill>
                <a:latin typeface="Century Gothic" panose="020B0502020202020204" pitchFamily="34" charset="0"/>
              </a:rPr>
              <a:t>normals</a:t>
            </a:r>
            <a:r>
              <a:rPr lang="en-US" sz="1600" dirty="0">
                <a:solidFill>
                  <a:schemeClr val="bg1"/>
                </a:solidFill>
                <a:latin typeface="Century Gothic" panose="020B0502020202020204" pitchFamily="34" charset="0"/>
              </a:rPr>
              <a:t> on the cards. </a:t>
            </a:r>
          </a:p>
          <a:p>
            <a:endParaRPr lang="en-US" sz="800" dirty="0">
              <a:solidFill>
                <a:schemeClr val="bg1"/>
              </a:solidFill>
              <a:latin typeface="Century Gothic" panose="020B0502020202020204" pitchFamily="34" charset="0"/>
            </a:endParaRPr>
          </a:p>
        </p:txBody>
      </p:sp>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45390" y="1657350"/>
            <a:ext cx="3980228" cy="3034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494323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2492990"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Normal on the Hair</a:t>
            </a:r>
          </a:p>
        </p:txBody>
      </p:sp>
      <p:sp>
        <p:nvSpPr>
          <p:cNvPr id="8" name="TextBox 7"/>
          <p:cNvSpPr txBox="1"/>
          <p:nvPr/>
        </p:nvSpPr>
        <p:spPr>
          <a:xfrm>
            <a:off x="304800" y="1047750"/>
            <a:ext cx="7848600" cy="584775"/>
          </a:xfrm>
          <a:prstGeom prst="rect">
            <a:avLst/>
          </a:prstGeom>
          <a:noFill/>
        </p:spPr>
        <p:txBody>
          <a:bodyPr wrap="square" rtlCol="0">
            <a:spAutoFit/>
          </a:bodyPr>
          <a:lstStyle/>
          <a:p>
            <a:r>
              <a:rPr lang="en-US" sz="1600" dirty="0">
                <a:solidFill>
                  <a:schemeClr val="bg1"/>
                </a:solidFill>
                <a:latin typeface="Century Gothic" panose="020B0502020202020204" pitchFamily="34" charset="0"/>
              </a:rPr>
              <a:t>Most of the time, we can’t use high-res normal texture maps.</a:t>
            </a:r>
          </a:p>
          <a:p>
            <a:endParaRPr lang="en-US" sz="1600" dirty="0">
              <a:solidFill>
                <a:schemeClr val="bg1"/>
              </a:solidFill>
              <a:latin typeface="Century Gothic" panose="020B0502020202020204" pitchFamily="34" charset="0"/>
            </a:endParaRPr>
          </a:p>
        </p:txBody>
      </p:sp>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2600" y="1504950"/>
            <a:ext cx="5643492" cy="3200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447694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5347939"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We Need Volumetric Shadows on the Hair</a:t>
            </a:r>
          </a:p>
        </p:txBody>
      </p:sp>
      <p:sp>
        <p:nvSpPr>
          <p:cNvPr id="8" name="TextBox 7"/>
          <p:cNvSpPr txBox="1"/>
          <p:nvPr/>
        </p:nvSpPr>
        <p:spPr>
          <a:xfrm>
            <a:off x="532410" y="1200150"/>
            <a:ext cx="6554190" cy="1631216"/>
          </a:xfrm>
          <a:prstGeom prst="rect">
            <a:avLst/>
          </a:prstGeom>
          <a:noFill/>
        </p:spPr>
        <p:txBody>
          <a:bodyPr wrap="square" rtlCol="0">
            <a:spAutoFit/>
          </a:bodyPr>
          <a:lstStyle/>
          <a:p>
            <a:r>
              <a:rPr lang="en-US" sz="1600" dirty="0">
                <a:solidFill>
                  <a:schemeClr val="bg1"/>
                </a:solidFill>
                <a:latin typeface="Century Gothic" panose="020B0502020202020204" pitchFamily="34" charset="0"/>
              </a:rPr>
              <a:t>Sharp sunlight shadow treats hair cards like opaque objects. But hair strands are translucent.</a:t>
            </a:r>
          </a:p>
          <a:p>
            <a:endParaRPr lang="en-US" sz="1000" dirty="0">
              <a:solidFill>
                <a:schemeClr val="bg1"/>
              </a:solidFill>
              <a:latin typeface="Century Gothic" panose="020B0502020202020204" pitchFamily="34" charset="0"/>
            </a:endParaRPr>
          </a:p>
          <a:p>
            <a:r>
              <a:rPr lang="en-US" sz="1600" dirty="0">
                <a:solidFill>
                  <a:schemeClr val="accent2">
                    <a:lumMod val="60000"/>
                    <a:lumOff val="40000"/>
                  </a:schemeClr>
                </a:solidFill>
                <a:latin typeface="Century Gothic" panose="020B0502020202020204" pitchFamily="34" charset="0"/>
              </a:rPr>
              <a:t>Solution: </a:t>
            </a:r>
          </a:p>
          <a:p>
            <a:endParaRPr lang="en-US" sz="1000" dirty="0">
              <a:solidFill>
                <a:schemeClr val="accent2">
                  <a:lumMod val="60000"/>
                  <a:lumOff val="40000"/>
                </a:schemeClr>
              </a:solidFill>
              <a:latin typeface="Century Gothic" panose="020B0502020202020204" pitchFamily="34" charset="0"/>
            </a:endParaRPr>
          </a:p>
          <a:p>
            <a:r>
              <a:rPr lang="en-US" sz="1600" dirty="0">
                <a:solidFill>
                  <a:schemeClr val="bg1"/>
                </a:solidFill>
                <a:latin typeface="Century Gothic" panose="020B0502020202020204" pitchFamily="34" charset="0"/>
              </a:rPr>
              <a:t>Reduce the shadow</a:t>
            </a:r>
            <a:r>
              <a:rPr lang="en-US" sz="1600" dirty="0">
                <a:solidFill>
                  <a:schemeClr val="bg1"/>
                </a:solidFill>
                <a:latin typeface="+mj-lt"/>
              </a:rPr>
              <a:t>? </a:t>
            </a:r>
            <a:r>
              <a:rPr lang="en-US" sz="1600" dirty="0">
                <a:solidFill>
                  <a:schemeClr val="bg1"/>
                </a:solidFill>
                <a:latin typeface="Century Gothic" panose="020B0502020202020204" pitchFamily="34" charset="0"/>
              </a:rPr>
              <a:t>That will make the hair look flat.</a:t>
            </a:r>
          </a:p>
          <a:p>
            <a:endParaRPr lang="en-US" sz="1600" dirty="0">
              <a:solidFill>
                <a:schemeClr val="bg1"/>
              </a:solidFill>
              <a:latin typeface="Century Gothic" panose="020B050202020202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09800" y="2571750"/>
            <a:ext cx="4281487" cy="2209800"/>
          </a:xfrm>
          <a:prstGeom prst="rect">
            <a:avLst/>
          </a:prstGeom>
        </p:spPr>
      </p:pic>
    </p:spTree>
    <p:extLst>
      <p:ext uri="{BB962C8B-B14F-4D97-AF65-F5344CB8AC3E}">
        <p14:creationId xmlns:p14="http://schemas.microsoft.com/office/powerpoint/2010/main" val="14112991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87036" y="370555"/>
            <a:ext cx="4543231"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We Experimented with Self-Shadow</a:t>
            </a:r>
          </a:p>
        </p:txBody>
      </p:sp>
      <p:sp>
        <p:nvSpPr>
          <p:cNvPr id="3" name="TextBox 2"/>
          <p:cNvSpPr txBox="1"/>
          <p:nvPr/>
        </p:nvSpPr>
        <p:spPr>
          <a:xfrm>
            <a:off x="371778" y="1276350"/>
            <a:ext cx="4343400" cy="1477328"/>
          </a:xfrm>
          <a:prstGeom prst="rect">
            <a:avLst/>
          </a:prstGeom>
          <a:noFill/>
        </p:spPr>
        <p:txBody>
          <a:bodyPr wrap="square" rtlCol="0">
            <a:spAutoFit/>
          </a:bodyPr>
          <a:lstStyle/>
          <a:p>
            <a:r>
              <a:rPr lang="en-US" dirty="0">
                <a:solidFill>
                  <a:schemeClr val="bg1"/>
                </a:solidFill>
                <a:latin typeface="Century Gothic" panose="020B0502020202020204" pitchFamily="34" charset="0"/>
              </a:rPr>
              <a:t>Here is a test we did using a precomputed self-shadow that was using 57 lights, which created a broad range of shadow information in different situations</a:t>
            </a:r>
            <a:r>
              <a:rPr lang="en-US" sz="1600" dirty="0">
                <a:solidFill>
                  <a:schemeClr val="bg1"/>
                </a:solidFill>
                <a:latin typeface="Century Gothic" panose="020B0502020202020204" pitchFamily="34" charset="0"/>
              </a:rPr>
              <a:t>.</a:t>
            </a:r>
          </a:p>
        </p:txBody>
      </p:sp>
      <p:pic>
        <p:nvPicPr>
          <p:cNvPr id="8" name="self-shadow.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4800600" y="964571"/>
            <a:ext cx="3718819" cy="3733800"/>
          </a:xfrm>
          <a:prstGeom prst="rect">
            <a:avLst/>
          </a:prstGeom>
        </p:spPr>
      </p:pic>
    </p:spTree>
    <p:extLst>
      <p:ext uri="{BB962C8B-B14F-4D97-AF65-F5344CB8AC3E}">
        <p14:creationId xmlns:p14="http://schemas.microsoft.com/office/powerpoint/2010/main" val="1654537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89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304800" y="1047750"/>
            <a:ext cx="8686799" cy="523220"/>
          </a:xfrm>
          <a:prstGeom prst="rect">
            <a:avLst/>
          </a:prstGeom>
          <a:noFill/>
        </p:spPr>
        <p:txBody>
          <a:bodyPr wrap="square" rtlCol="0">
            <a:spAutoFit/>
          </a:bodyPr>
          <a:lstStyle/>
          <a:p>
            <a:endParaRPr lang="en-US" sz="1000" dirty="0">
              <a:solidFill>
                <a:schemeClr val="bg1"/>
              </a:solidFill>
              <a:latin typeface="Century Gothic" panose="020B0502020202020204" pitchFamily="34" charset="0"/>
            </a:endParaRPr>
          </a:p>
          <a:p>
            <a:endParaRPr lang="en-US" dirty="0">
              <a:solidFill>
                <a:schemeClr val="bg1"/>
              </a:solidFill>
              <a:latin typeface="Century Gothic" panose="020B0502020202020204" pitchFamily="34"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311" y="-19050"/>
            <a:ext cx="9166312" cy="5162550"/>
          </a:xfrm>
          <a:prstGeom prst="rect">
            <a:avLst/>
          </a:prstGeom>
        </p:spPr>
      </p:pic>
    </p:spTree>
    <p:extLst>
      <p:ext uri="{BB962C8B-B14F-4D97-AF65-F5344CB8AC3E}">
        <p14:creationId xmlns:p14="http://schemas.microsoft.com/office/powerpoint/2010/main" val="30511553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6322565"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cs typeface="Arial" panose="020B0604020202020204" pitchFamily="34" charset="0"/>
              </a:rPr>
              <a:t>It Was the Best of Times, It Was the Worst of Times</a:t>
            </a:r>
          </a:p>
        </p:txBody>
      </p:sp>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305037" y="1057650"/>
            <a:ext cx="3257331" cy="2032304"/>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Y:\big4\art\levels\test\yjiang\siggraph\nd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816" y="1057649"/>
            <a:ext cx="1459621" cy="206185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Y:\big4\art\levels\test\yjiang\siggraph\nd.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8800" y="1057650"/>
            <a:ext cx="1489688" cy="206185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3501" y="3089954"/>
            <a:ext cx="6148867" cy="1523552"/>
          </a:xfrm>
          <a:prstGeom prst="rect">
            <a:avLst/>
          </a:prstGeom>
        </p:spPr>
      </p:pic>
      <p:pic>
        <p:nvPicPr>
          <p:cNvPr id="1033" name="Picture 9"/>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6172200" y="1057648"/>
            <a:ext cx="2524310" cy="3549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4723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52400" y="370555"/>
            <a:ext cx="8468985"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Attempts We Had To Approach Better Precomputed Self-Shadows </a:t>
            </a:r>
          </a:p>
        </p:txBody>
      </p:sp>
      <p:sp>
        <p:nvSpPr>
          <p:cNvPr id="3" name="Rectangle 2"/>
          <p:cNvSpPr/>
          <p:nvPr/>
        </p:nvSpPr>
        <p:spPr>
          <a:xfrm>
            <a:off x="476124" y="1047750"/>
            <a:ext cx="8153399" cy="954107"/>
          </a:xfrm>
          <a:prstGeom prst="rect">
            <a:avLst/>
          </a:prstGeom>
        </p:spPr>
        <p:txBody>
          <a:bodyPr wrap="square">
            <a:spAutoFit/>
          </a:bodyPr>
          <a:lstStyle/>
          <a:p>
            <a:pPr lvl="0">
              <a:defRPr/>
            </a:pPr>
            <a:r>
              <a:rPr lang="en-US" sz="1600" dirty="0">
                <a:solidFill>
                  <a:schemeClr val="bg1"/>
                </a:solidFill>
                <a:latin typeface="Century Gothic" panose="020B0502020202020204" pitchFamily="34" charset="0"/>
              </a:rPr>
              <a:t>We need to find a middle ground to make sure the baked shadows read realistically in most lighting scenes.</a:t>
            </a:r>
          </a:p>
          <a:p>
            <a:endParaRPr lang="en-US" sz="1600" dirty="0">
              <a:solidFill>
                <a:schemeClr val="accent2">
                  <a:lumMod val="60000"/>
                  <a:lumOff val="40000"/>
                </a:schemeClr>
              </a:solidFill>
              <a:latin typeface="Century Gothic" panose="020B0502020202020204" pitchFamily="34" charset="0"/>
            </a:endParaRPr>
          </a:p>
          <a:p>
            <a:endParaRPr lang="en-US" sz="800" dirty="0">
              <a:solidFill>
                <a:schemeClr val="accent2">
                  <a:lumMod val="60000"/>
                  <a:lumOff val="40000"/>
                </a:schemeClr>
              </a:solidFill>
              <a:latin typeface="Century Gothic" panose="020B0502020202020204"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11990" y="1657350"/>
            <a:ext cx="2689708" cy="2908756"/>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5759" y="1657350"/>
            <a:ext cx="3480041" cy="2908756"/>
          </a:xfrm>
          <a:prstGeom prst="rect">
            <a:avLst/>
          </a:prstGeom>
        </p:spPr>
      </p:pic>
      <p:sp>
        <p:nvSpPr>
          <p:cNvPr id="9" name="Rectangle 8"/>
          <p:cNvSpPr/>
          <p:nvPr/>
        </p:nvSpPr>
        <p:spPr>
          <a:xfrm>
            <a:off x="1295400" y="4566106"/>
            <a:ext cx="5862114" cy="215444"/>
          </a:xfrm>
          <a:prstGeom prst="rect">
            <a:avLst/>
          </a:prstGeom>
        </p:spPr>
        <p:txBody>
          <a:bodyPr wrap="square">
            <a:spAutoFit/>
          </a:bodyPr>
          <a:lstStyle/>
          <a:p>
            <a:r>
              <a:rPr lang="en-US" sz="800" dirty="0">
                <a:solidFill>
                  <a:schemeClr val="bg1"/>
                </a:solidFill>
                <a:latin typeface="Century Gothic" panose="020B0502020202020204" pitchFamily="34" charset="0"/>
              </a:rPr>
              <a:t>We can tell main light direction based on the hair shadow                                                                   Flat lighting</a:t>
            </a:r>
          </a:p>
        </p:txBody>
      </p:sp>
    </p:spTree>
    <p:extLst>
      <p:ext uri="{BB962C8B-B14F-4D97-AF65-F5344CB8AC3E}">
        <p14:creationId xmlns:p14="http://schemas.microsoft.com/office/powerpoint/2010/main" val="40839839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52400" y="370555"/>
            <a:ext cx="8468985"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Attempts We Had To Approach Better Precomputed Self-Shadows </a:t>
            </a:r>
          </a:p>
        </p:txBody>
      </p:sp>
      <p:sp>
        <p:nvSpPr>
          <p:cNvPr id="3" name="Rectangle 2"/>
          <p:cNvSpPr/>
          <p:nvPr/>
        </p:nvSpPr>
        <p:spPr>
          <a:xfrm>
            <a:off x="457200" y="1047750"/>
            <a:ext cx="8434300" cy="830997"/>
          </a:xfrm>
          <a:prstGeom prst="rect">
            <a:avLst/>
          </a:prstGeom>
        </p:spPr>
        <p:txBody>
          <a:bodyPr wrap="square">
            <a:spAutoFit/>
          </a:bodyPr>
          <a:lstStyle/>
          <a:p>
            <a:r>
              <a:rPr lang="en-US" sz="1600" dirty="0">
                <a:solidFill>
                  <a:schemeClr val="bg1"/>
                </a:solidFill>
                <a:latin typeface="Century Gothic" panose="020B0502020202020204" pitchFamily="34" charset="0"/>
              </a:rPr>
              <a:t>We divided all the lights into 5 groups, so that we will running into less issues, when we implement light direction into baked shadows. Also it will make baked shadows information much softer.</a:t>
            </a:r>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43000" y="1890947"/>
            <a:ext cx="2917665" cy="27431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1" y="1890947"/>
            <a:ext cx="3043240" cy="27431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1378309" y="4642306"/>
            <a:ext cx="6317891" cy="215444"/>
          </a:xfrm>
          <a:prstGeom prst="rect">
            <a:avLst/>
          </a:prstGeom>
        </p:spPr>
        <p:txBody>
          <a:bodyPr wrap="square">
            <a:spAutoFit/>
          </a:bodyPr>
          <a:lstStyle/>
          <a:p>
            <a:r>
              <a:rPr lang="en-US" sz="800" dirty="0">
                <a:solidFill>
                  <a:schemeClr val="bg1"/>
                </a:solidFill>
                <a:latin typeface="Century Gothic" panose="020B0502020202020204" pitchFamily="34" charset="0"/>
              </a:rPr>
              <a:t>                   Lights from the top                                                                                              Lights from the side</a:t>
            </a:r>
          </a:p>
        </p:txBody>
      </p:sp>
    </p:spTree>
    <p:extLst>
      <p:ext uri="{BB962C8B-B14F-4D97-AF65-F5344CB8AC3E}">
        <p14:creationId xmlns:p14="http://schemas.microsoft.com/office/powerpoint/2010/main" val="11365087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52400" y="370555"/>
            <a:ext cx="3430747"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Tight Production Schedule</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3600" y="1123950"/>
            <a:ext cx="4746738" cy="3511815"/>
          </a:xfrm>
          <a:prstGeom prst="rect">
            <a:avLst/>
          </a:prstGeom>
        </p:spPr>
      </p:pic>
    </p:spTree>
    <p:extLst>
      <p:ext uri="{BB962C8B-B14F-4D97-AF65-F5344CB8AC3E}">
        <p14:creationId xmlns:p14="http://schemas.microsoft.com/office/powerpoint/2010/main" val="31370243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52400" y="370555"/>
            <a:ext cx="3467616"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Self-Shadows We Shipped </a:t>
            </a:r>
          </a:p>
        </p:txBody>
      </p:sp>
      <p:sp>
        <p:nvSpPr>
          <p:cNvPr id="3" name="Rectangle 2"/>
          <p:cNvSpPr/>
          <p:nvPr/>
        </p:nvSpPr>
        <p:spPr>
          <a:xfrm>
            <a:off x="609601" y="1200150"/>
            <a:ext cx="4343399" cy="1200329"/>
          </a:xfrm>
          <a:prstGeom prst="rect">
            <a:avLst/>
          </a:prstGeom>
        </p:spPr>
        <p:txBody>
          <a:bodyPr wrap="square">
            <a:spAutoFit/>
          </a:bodyPr>
          <a:lstStyle/>
          <a:p>
            <a:pPr>
              <a:defRPr/>
            </a:pPr>
            <a:r>
              <a:rPr lang="en-US" dirty="0">
                <a:solidFill>
                  <a:schemeClr val="bg1"/>
                </a:solidFill>
                <a:latin typeface="Century Gothic" panose="020B0502020202020204" pitchFamily="34" charset="0"/>
              </a:rPr>
              <a:t>We ended up combing all the lights together and baking down to one map, with non-directional shadow information. </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8230" y="971550"/>
            <a:ext cx="3255760" cy="3738445"/>
          </a:xfrm>
          <a:prstGeom prst="rect">
            <a:avLst/>
          </a:prstGeom>
        </p:spPr>
      </p:pic>
    </p:spTree>
    <p:extLst>
      <p:ext uri="{BB962C8B-B14F-4D97-AF65-F5344CB8AC3E}">
        <p14:creationId xmlns:p14="http://schemas.microsoft.com/office/powerpoint/2010/main" val="41486520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52400" y="370555"/>
            <a:ext cx="7502375"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It Helps Us Get the Feeling of Depth and Volume of the Hair</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5000" y="1047750"/>
            <a:ext cx="4495800" cy="3621020"/>
          </a:xfrm>
          <a:prstGeom prst="rect">
            <a:avLst/>
          </a:prstGeom>
        </p:spPr>
      </p:pic>
    </p:spTree>
    <p:extLst>
      <p:ext uri="{BB962C8B-B14F-4D97-AF65-F5344CB8AC3E}">
        <p14:creationId xmlns:p14="http://schemas.microsoft.com/office/powerpoint/2010/main" val="13915884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52400" y="370555"/>
            <a:ext cx="6195927"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Getting Hair Details With Limited Texture Memory</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9200" y="1107729"/>
            <a:ext cx="2895600" cy="2895600"/>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95800" y="1107729"/>
            <a:ext cx="2895600" cy="2895600"/>
          </a:xfrm>
          <a:prstGeom prst="rect">
            <a:avLst/>
          </a:prstGeom>
        </p:spPr>
      </p:pic>
      <p:sp>
        <p:nvSpPr>
          <p:cNvPr id="6" name="TextBox 5"/>
          <p:cNvSpPr txBox="1"/>
          <p:nvPr/>
        </p:nvSpPr>
        <p:spPr>
          <a:xfrm>
            <a:off x="1219201" y="4019550"/>
            <a:ext cx="2667000" cy="400110"/>
          </a:xfrm>
          <a:prstGeom prst="rect">
            <a:avLst/>
          </a:prstGeom>
          <a:noFill/>
        </p:spPr>
        <p:txBody>
          <a:bodyPr wrap="square" rtlCol="0">
            <a:spAutoFit/>
          </a:bodyPr>
          <a:lstStyle/>
          <a:p>
            <a:r>
              <a:rPr lang="en-US" sz="1000" dirty="0">
                <a:solidFill>
                  <a:schemeClr val="bg1"/>
                </a:solidFill>
                <a:latin typeface="Century Gothic" panose="020B0502020202020204" pitchFamily="34" charset="0"/>
              </a:rPr>
              <a:t>1k texture for hair details, a lot of hair cards are sharing the same ones</a:t>
            </a:r>
          </a:p>
        </p:txBody>
      </p:sp>
      <p:sp>
        <p:nvSpPr>
          <p:cNvPr id="7" name="TextBox 6"/>
          <p:cNvSpPr txBox="1"/>
          <p:nvPr/>
        </p:nvSpPr>
        <p:spPr>
          <a:xfrm>
            <a:off x="4495800" y="4030803"/>
            <a:ext cx="2667000" cy="553998"/>
          </a:xfrm>
          <a:prstGeom prst="rect">
            <a:avLst/>
          </a:prstGeom>
          <a:noFill/>
        </p:spPr>
        <p:txBody>
          <a:bodyPr wrap="square" rtlCol="0">
            <a:spAutoFit/>
          </a:bodyPr>
          <a:lstStyle/>
          <a:p>
            <a:r>
              <a:rPr lang="en-US" sz="1000" dirty="0">
                <a:solidFill>
                  <a:schemeClr val="bg1"/>
                </a:solidFill>
                <a:latin typeface="Century Gothic" panose="020B0502020202020204" pitchFamily="34" charset="0"/>
              </a:rPr>
              <a:t>512 X 512 texture for baked shadow map. We are using uvSet2 to store this information.</a:t>
            </a:r>
          </a:p>
        </p:txBody>
      </p:sp>
      <p:sp>
        <p:nvSpPr>
          <p:cNvPr id="5" name="Rectangle 4"/>
          <p:cNvSpPr/>
          <p:nvPr/>
        </p:nvSpPr>
        <p:spPr>
          <a:xfrm>
            <a:off x="4143890" y="2370863"/>
            <a:ext cx="351910" cy="369332"/>
          </a:xfrm>
          <a:prstGeom prst="rect">
            <a:avLst/>
          </a:prstGeom>
        </p:spPr>
        <p:txBody>
          <a:bodyPr wrap="square">
            <a:spAutoFit/>
          </a:bodyPr>
          <a:lstStyle/>
          <a:p>
            <a:r>
              <a:rPr lang="en-US" dirty="0">
                <a:solidFill>
                  <a:schemeClr val="bg1"/>
                </a:solidFill>
                <a:latin typeface="Century Gothic" panose="020B0502020202020204" pitchFamily="34" charset="0"/>
              </a:rPr>
              <a:t>+</a:t>
            </a:r>
            <a:endParaRPr lang="en-US" dirty="0"/>
          </a:p>
        </p:txBody>
      </p:sp>
    </p:spTree>
    <p:extLst>
      <p:ext uri="{BB962C8B-B14F-4D97-AF65-F5344CB8AC3E}">
        <p14:creationId xmlns:p14="http://schemas.microsoft.com/office/powerpoint/2010/main" val="994453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533399" y="1352550"/>
            <a:ext cx="4114801" cy="2308324"/>
          </a:xfrm>
          <a:prstGeom prst="rect">
            <a:avLst/>
          </a:prstGeom>
          <a:noFill/>
        </p:spPr>
        <p:txBody>
          <a:bodyPr wrap="square" rtlCol="0">
            <a:spAutoFit/>
          </a:bodyPr>
          <a:lstStyle/>
          <a:p>
            <a:r>
              <a:rPr lang="en-US" sz="1600" dirty="0">
                <a:solidFill>
                  <a:schemeClr val="bg1"/>
                </a:solidFill>
                <a:latin typeface="Century Gothic" panose="020B0502020202020204" pitchFamily="34" charset="0"/>
              </a:rPr>
              <a:t>We thought about replacing the shadow on the hair entirely with baked shadow maps.</a:t>
            </a:r>
          </a:p>
          <a:p>
            <a:endParaRPr lang="en-US" sz="1600" dirty="0">
              <a:solidFill>
                <a:schemeClr val="bg1"/>
              </a:solidFill>
              <a:latin typeface="Century Gothic" panose="020B0502020202020204" pitchFamily="34" charset="0"/>
            </a:endParaRPr>
          </a:p>
          <a:p>
            <a:r>
              <a:rPr lang="en-US" sz="1600" dirty="0">
                <a:solidFill>
                  <a:schemeClr val="bg1"/>
                </a:solidFill>
                <a:latin typeface="Century Gothic" panose="020B0502020202020204" pitchFamily="34" charset="0"/>
              </a:rPr>
              <a:t>The results look nice in studio light setup, but we need to consider the situation when other objects cast shadows on the hair. There will be issues like “glowing in the dark”.</a:t>
            </a:r>
          </a:p>
        </p:txBody>
      </p:sp>
      <p:sp>
        <p:nvSpPr>
          <p:cNvPr id="8" name="TextBox 7"/>
          <p:cNvSpPr txBox="1"/>
          <p:nvPr/>
        </p:nvSpPr>
        <p:spPr>
          <a:xfrm>
            <a:off x="152400" y="370555"/>
            <a:ext cx="4737194"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How Can We Implement It in Game</a:t>
            </a:r>
            <a:r>
              <a:rPr lang="en-US" sz="2000" dirty="0">
                <a:solidFill>
                  <a:schemeClr val="bg1"/>
                </a:solidFill>
              </a:rPr>
              <a:t>?</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7013" y="1047750"/>
            <a:ext cx="3334987" cy="3593113"/>
          </a:xfrm>
          <a:prstGeom prst="rect">
            <a:avLst/>
          </a:prstGeom>
        </p:spPr>
      </p:pic>
    </p:spTree>
    <p:extLst>
      <p:ext uri="{BB962C8B-B14F-4D97-AF65-F5344CB8AC3E}">
        <p14:creationId xmlns:p14="http://schemas.microsoft.com/office/powerpoint/2010/main" val="27133043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52400" y="370555"/>
            <a:ext cx="6829114"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Combining Baked Self-Shadow with In-Game Shadow</a:t>
            </a:r>
            <a:endParaRPr lang="en-US" sz="2000" dirty="0">
              <a:solidFill>
                <a:schemeClr val="bg1"/>
              </a:solidFill>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00" y="1023940"/>
            <a:ext cx="8439968" cy="3651035"/>
          </a:xfrm>
          <a:prstGeom prst="rect">
            <a:avLst/>
          </a:prstGeom>
        </p:spPr>
      </p:pic>
    </p:spTree>
    <p:extLst>
      <p:ext uri="{BB962C8B-B14F-4D97-AF65-F5344CB8AC3E}">
        <p14:creationId xmlns:p14="http://schemas.microsoft.com/office/powerpoint/2010/main" val="12648697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304801" y="1006465"/>
            <a:ext cx="8458200" cy="3046988"/>
          </a:xfrm>
          <a:prstGeom prst="rect">
            <a:avLst/>
          </a:prstGeom>
          <a:noFill/>
        </p:spPr>
        <p:txBody>
          <a:bodyPr wrap="square" rtlCol="0">
            <a:spAutoFit/>
          </a:bodyPr>
          <a:lstStyle/>
          <a:p>
            <a:endParaRPr lang="en-US" sz="1000" dirty="0">
              <a:solidFill>
                <a:schemeClr val="accent2">
                  <a:lumMod val="60000"/>
                  <a:lumOff val="40000"/>
                </a:schemeClr>
              </a:solidFill>
              <a:latin typeface="Century Gothic" panose="020B0502020202020204" pitchFamily="34" charset="0"/>
            </a:endParaRPr>
          </a:p>
          <a:p>
            <a:r>
              <a:rPr lang="en-US" dirty="0">
                <a:solidFill>
                  <a:schemeClr val="accent2">
                    <a:lumMod val="60000"/>
                    <a:lumOff val="40000"/>
                  </a:schemeClr>
                </a:solidFill>
                <a:latin typeface="Century Gothic" panose="020B0502020202020204" pitchFamily="34" charset="0"/>
              </a:rPr>
              <a:t>Reduce hard in-game shadow on the hair</a:t>
            </a:r>
          </a:p>
          <a:p>
            <a:pPr lvl="1"/>
            <a:endParaRPr lang="en-US" sz="1600" dirty="0">
              <a:solidFill>
                <a:schemeClr val="bg1"/>
              </a:solidFill>
              <a:latin typeface="Century Gothic" panose="020B0502020202020204" pitchFamily="34" charset="0"/>
            </a:endParaRPr>
          </a:p>
          <a:p>
            <a:pPr lvl="1"/>
            <a:r>
              <a:rPr lang="en-US" sz="1400" dirty="0">
                <a:solidFill>
                  <a:schemeClr val="bg1"/>
                </a:solidFill>
                <a:latin typeface="Century Gothic" panose="020B0502020202020204" pitchFamily="34" charset="0"/>
              </a:rPr>
              <a:t>Simply blurring the in-game shadow on the hair will be too expensive GPU-wise to achieve.</a:t>
            </a:r>
          </a:p>
          <a:p>
            <a:pPr lvl="1"/>
            <a:endParaRPr lang="en-US" sz="1400" dirty="0">
              <a:solidFill>
                <a:schemeClr val="bg1"/>
              </a:solidFill>
              <a:latin typeface="Century Gothic" panose="020B0502020202020204" pitchFamily="34" charset="0"/>
            </a:endParaRPr>
          </a:p>
          <a:p>
            <a:pPr lvl="1"/>
            <a:r>
              <a:rPr lang="en-US" sz="1400" dirty="0">
                <a:solidFill>
                  <a:schemeClr val="bg1"/>
                </a:solidFill>
                <a:latin typeface="Century Gothic" panose="020B0502020202020204" pitchFamily="34" charset="0"/>
              </a:rPr>
              <a:t>We mentioned before that we made hair thicker in-game to reduce texture overdraw and ghost effect, but we don’t need to thicken it for in-game shadows. Resetting </a:t>
            </a:r>
            <a:r>
              <a:rPr lang="en-US" sz="1400" dirty="0" err="1">
                <a:solidFill>
                  <a:schemeClr val="bg1"/>
                </a:solidFill>
                <a:latin typeface="Century Gothic" panose="020B0502020202020204" pitchFamily="34" charset="0"/>
              </a:rPr>
              <a:t>cutoffThreshold</a:t>
            </a:r>
            <a:r>
              <a:rPr lang="en-US" sz="1400" dirty="0">
                <a:solidFill>
                  <a:schemeClr val="bg1"/>
                </a:solidFill>
                <a:latin typeface="Century Gothic" panose="020B0502020202020204" pitchFamily="34" charset="0"/>
              </a:rPr>
              <a:t> is the simplest and cheapest way to reduce in-game shadows.</a:t>
            </a:r>
          </a:p>
          <a:p>
            <a:pPr lvl="1"/>
            <a:endParaRPr lang="en-US" sz="1600" dirty="0">
              <a:solidFill>
                <a:schemeClr val="bg1"/>
              </a:solidFill>
              <a:latin typeface="Century Gothic" panose="020B0502020202020204" pitchFamily="34" charset="0"/>
            </a:endParaRPr>
          </a:p>
          <a:p>
            <a:endParaRPr lang="en-US" sz="600" dirty="0">
              <a:solidFill>
                <a:schemeClr val="bg1"/>
              </a:solidFill>
              <a:latin typeface="Century Gothic" panose="020B0502020202020204" pitchFamily="34" charset="0"/>
            </a:endParaRPr>
          </a:p>
          <a:p>
            <a:pPr lvl="1"/>
            <a:r>
              <a:rPr lang="en-US" sz="1100" dirty="0">
                <a:solidFill>
                  <a:schemeClr val="bg1"/>
                </a:solidFill>
                <a:latin typeface="Century Gothic" panose="020B0502020202020204" pitchFamily="34" charset="0"/>
              </a:rPr>
              <a:t>         #</a:t>
            </a:r>
            <a:r>
              <a:rPr lang="en-US" sz="1100" dirty="0" err="1">
                <a:solidFill>
                  <a:schemeClr val="bg1"/>
                </a:solidFill>
                <a:latin typeface="Century Gothic" panose="020B0502020202020204" pitchFamily="34" charset="0"/>
              </a:rPr>
              <a:t>ifdef</a:t>
            </a:r>
            <a:r>
              <a:rPr lang="en-US" sz="1100" dirty="0">
                <a:solidFill>
                  <a:schemeClr val="bg1"/>
                </a:solidFill>
                <a:latin typeface="Century Gothic" panose="020B0502020202020204" pitchFamily="34" charset="0"/>
              </a:rPr>
              <a:t> HAS_HAIR</a:t>
            </a:r>
          </a:p>
          <a:p>
            <a:pPr lvl="1"/>
            <a:r>
              <a:rPr lang="en-US" sz="1100" dirty="0">
                <a:solidFill>
                  <a:schemeClr val="bg1"/>
                </a:solidFill>
                <a:latin typeface="Century Gothic" panose="020B0502020202020204" pitchFamily="34" charset="0"/>
              </a:rPr>
              <a:t>                  if (</a:t>
            </a:r>
            <a:r>
              <a:rPr lang="en-US" sz="1100" dirty="0" err="1">
                <a:solidFill>
                  <a:schemeClr val="bg1"/>
                </a:solidFill>
                <a:latin typeface="Century Gothic" panose="020B0502020202020204" pitchFamily="34" charset="0"/>
              </a:rPr>
              <a:t>passId</a:t>
            </a:r>
            <a:r>
              <a:rPr lang="en-US" sz="1100" dirty="0">
                <a:solidFill>
                  <a:schemeClr val="bg1"/>
                </a:solidFill>
                <a:latin typeface="Century Gothic" panose="020B0502020202020204" pitchFamily="34" charset="0"/>
              </a:rPr>
              <a:t> == </a:t>
            </a:r>
            <a:r>
              <a:rPr lang="en-US" sz="1100" dirty="0" err="1">
                <a:solidFill>
                  <a:schemeClr val="bg1"/>
                </a:solidFill>
                <a:latin typeface="Century Gothic" panose="020B0502020202020204" pitchFamily="34" charset="0"/>
              </a:rPr>
              <a:t>kPassShadow</a:t>
            </a:r>
            <a:r>
              <a:rPr lang="en-US" sz="1100" dirty="0">
                <a:solidFill>
                  <a:schemeClr val="bg1"/>
                </a:solidFill>
                <a:latin typeface="Century Gothic" panose="020B0502020202020204" pitchFamily="34" charset="0"/>
              </a:rPr>
              <a:t>)	</a:t>
            </a:r>
          </a:p>
          <a:p>
            <a:pPr lvl="1"/>
            <a:r>
              <a:rPr lang="en-US" sz="1100" dirty="0">
                <a:solidFill>
                  <a:schemeClr val="bg1"/>
                </a:solidFill>
                <a:latin typeface="Century Gothic" panose="020B0502020202020204" pitchFamily="34" charset="0"/>
              </a:rPr>
              <a:t>                  </a:t>
            </a:r>
            <a:r>
              <a:rPr lang="en-US" sz="1100" dirty="0" err="1">
                <a:solidFill>
                  <a:schemeClr val="bg1"/>
                </a:solidFill>
                <a:latin typeface="Century Gothic" panose="020B0502020202020204" pitchFamily="34" charset="0"/>
              </a:rPr>
              <a:t>cutoffThreshold</a:t>
            </a:r>
            <a:r>
              <a:rPr lang="en-US" sz="1100" dirty="0">
                <a:solidFill>
                  <a:schemeClr val="bg1"/>
                </a:solidFill>
                <a:latin typeface="Century Gothic" panose="020B0502020202020204" pitchFamily="34" charset="0"/>
              </a:rPr>
              <a:t> = 1; </a:t>
            </a:r>
            <a:r>
              <a:rPr lang="en-US" sz="1100" dirty="0">
                <a:solidFill>
                  <a:schemeClr val="accent3">
                    <a:lumMod val="50000"/>
                  </a:schemeClr>
                </a:solidFill>
                <a:latin typeface="Century Gothic" panose="020B0502020202020204" pitchFamily="34" charset="0"/>
              </a:rPr>
              <a:t>// 0&lt;= </a:t>
            </a:r>
            <a:r>
              <a:rPr lang="en-US" sz="1100" dirty="0" err="1">
                <a:solidFill>
                  <a:schemeClr val="accent3">
                    <a:lumMod val="50000"/>
                  </a:schemeClr>
                </a:solidFill>
                <a:latin typeface="Century Gothic" panose="020B0502020202020204" pitchFamily="34" charset="0"/>
              </a:rPr>
              <a:t>cutoffThreshold</a:t>
            </a:r>
            <a:r>
              <a:rPr lang="en-US" sz="1100" dirty="0">
                <a:solidFill>
                  <a:schemeClr val="accent3">
                    <a:lumMod val="50000"/>
                  </a:schemeClr>
                </a:solidFill>
                <a:latin typeface="Century Gothic" panose="020B0502020202020204" pitchFamily="34" charset="0"/>
              </a:rPr>
              <a:t> &lt;=1</a:t>
            </a:r>
          </a:p>
          <a:p>
            <a:pPr lvl="1"/>
            <a:r>
              <a:rPr lang="en-US" sz="1100" dirty="0">
                <a:solidFill>
                  <a:schemeClr val="bg1"/>
                </a:solidFill>
                <a:latin typeface="Century Gothic" panose="020B0502020202020204" pitchFamily="34" charset="0"/>
              </a:rPr>
              <a:t>         #</a:t>
            </a:r>
            <a:r>
              <a:rPr lang="en-US" sz="1100" dirty="0" err="1">
                <a:solidFill>
                  <a:schemeClr val="bg1"/>
                </a:solidFill>
                <a:latin typeface="Century Gothic" panose="020B0502020202020204" pitchFamily="34" charset="0"/>
              </a:rPr>
              <a:t>endif</a:t>
            </a:r>
            <a:endParaRPr lang="en-US" sz="1100" dirty="0">
              <a:solidFill>
                <a:schemeClr val="bg1"/>
              </a:solidFill>
              <a:latin typeface="Century Gothic" panose="020B0502020202020204" pitchFamily="34" charset="0"/>
            </a:endParaRPr>
          </a:p>
          <a:p>
            <a:endParaRPr lang="en-US" sz="1200" dirty="0">
              <a:solidFill>
                <a:schemeClr val="bg1"/>
              </a:solidFill>
              <a:latin typeface="Century Gothic" panose="020B0502020202020204" pitchFamily="34" charset="0"/>
            </a:endParaRPr>
          </a:p>
        </p:txBody>
      </p:sp>
      <p:sp>
        <p:nvSpPr>
          <p:cNvPr id="8" name="TextBox 7"/>
          <p:cNvSpPr txBox="1"/>
          <p:nvPr/>
        </p:nvSpPr>
        <p:spPr>
          <a:xfrm>
            <a:off x="228600" y="370555"/>
            <a:ext cx="7050328"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We Need to Modify Both In-Game and Baked Shadows</a:t>
            </a:r>
            <a:endParaRPr lang="en-US" sz="2000" dirty="0">
              <a:solidFill>
                <a:schemeClr val="bg1"/>
              </a:solidFill>
            </a:endParaRPr>
          </a:p>
        </p:txBody>
      </p:sp>
      <p:sp>
        <p:nvSpPr>
          <p:cNvPr id="5" name="Rectangle 1"/>
          <p:cNvSpPr>
            <a:spLocks noChangeArrowheads="1"/>
          </p:cNvSpPr>
          <p:nvPr/>
        </p:nvSpPr>
        <p:spPr bwMode="auto">
          <a:xfrm>
            <a:off x="1700213" y="2714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charset="0"/>
                <a:cs typeface="Arial" charset="0"/>
              </a:rPr>
            </a:br>
            <a:endParaRPr kumimoji="0" lang="en-US" altLang="en-US" sz="1800" b="0" i="0" u="none" strike="noStrike" cap="none" normalizeH="0" baseline="0">
              <a:ln>
                <a:noFill/>
              </a:ln>
              <a:solidFill>
                <a:schemeClr val="tx1"/>
              </a:solidFill>
              <a:effectLst/>
              <a:latin typeface="Arial" charset="0"/>
              <a:cs typeface="Arial" charset="0"/>
            </a:endParaRPr>
          </a:p>
        </p:txBody>
      </p:sp>
      <p:sp>
        <p:nvSpPr>
          <p:cNvPr id="7" name="Rectangle 2"/>
          <p:cNvSpPr>
            <a:spLocks noChangeArrowheads="1"/>
          </p:cNvSpPr>
          <p:nvPr/>
        </p:nvSpPr>
        <p:spPr bwMode="auto">
          <a:xfrm>
            <a:off x="1700213" y="2714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charset="0"/>
                <a:cs typeface="Arial" charset="0"/>
              </a:rPr>
            </a:br>
            <a:endParaRPr kumimoji="0" lang="en-US" altLang="en-US" sz="1800" b="0" i="0" u="none" strike="noStrike" cap="none" normalizeH="0" baseline="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31844026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228600" y="370555"/>
            <a:ext cx="4943982"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Reduce In-Game Shadows on the Hair</a:t>
            </a:r>
          </a:p>
        </p:txBody>
      </p:sp>
      <p:sp>
        <p:nvSpPr>
          <p:cNvPr id="5" name="Rectangle 1"/>
          <p:cNvSpPr>
            <a:spLocks noChangeArrowheads="1"/>
          </p:cNvSpPr>
          <p:nvPr/>
        </p:nvSpPr>
        <p:spPr bwMode="auto">
          <a:xfrm>
            <a:off x="1700213" y="2714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charset="0"/>
                <a:cs typeface="Arial" charset="0"/>
              </a:rPr>
            </a:br>
            <a:endParaRPr kumimoji="0" lang="en-US" altLang="en-US" sz="1800" b="0" i="0" u="none" strike="noStrike" cap="none" normalizeH="0" baseline="0">
              <a:ln>
                <a:noFill/>
              </a:ln>
              <a:solidFill>
                <a:schemeClr val="tx1"/>
              </a:solidFill>
              <a:effectLst/>
              <a:latin typeface="Arial" charset="0"/>
              <a:cs typeface="Arial" charset="0"/>
            </a:endParaRPr>
          </a:p>
        </p:txBody>
      </p:sp>
      <p:sp>
        <p:nvSpPr>
          <p:cNvPr id="7" name="Rectangle 2"/>
          <p:cNvSpPr>
            <a:spLocks noChangeArrowheads="1"/>
          </p:cNvSpPr>
          <p:nvPr/>
        </p:nvSpPr>
        <p:spPr bwMode="auto">
          <a:xfrm>
            <a:off x="1700213" y="2714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charset="0"/>
                <a:cs typeface="Arial" charset="0"/>
              </a:rPr>
            </a:br>
            <a:endParaRPr kumimoji="0" lang="en-US" altLang="en-US" sz="1800" b="0" i="0" u="none" strike="noStrike" cap="none" normalizeH="0" baseline="0">
              <a:ln>
                <a:noFill/>
              </a:ln>
              <a:solidFill>
                <a:schemeClr val="tx1"/>
              </a:solidFill>
              <a:effectLst/>
              <a:latin typeface="Arial" charset="0"/>
              <a:cs typeface="Arial"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925" y="1504950"/>
            <a:ext cx="4282099" cy="2295467"/>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25103" y="1504950"/>
            <a:ext cx="4708220" cy="2295467"/>
          </a:xfrm>
          <a:prstGeom prst="rect">
            <a:avLst/>
          </a:prstGeom>
        </p:spPr>
      </p:pic>
      <p:sp>
        <p:nvSpPr>
          <p:cNvPr id="9" name="TextBox 8"/>
          <p:cNvSpPr txBox="1"/>
          <p:nvPr/>
        </p:nvSpPr>
        <p:spPr>
          <a:xfrm>
            <a:off x="805543" y="3925729"/>
            <a:ext cx="7119257" cy="246221"/>
          </a:xfrm>
          <a:prstGeom prst="rect">
            <a:avLst/>
          </a:prstGeom>
          <a:noFill/>
        </p:spPr>
        <p:txBody>
          <a:bodyPr wrap="none" rtlCol="0">
            <a:spAutoFit/>
          </a:bodyPr>
          <a:lstStyle/>
          <a:p>
            <a:r>
              <a:rPr lang="en-US" sz="1000" dirty="0">
                <a:solidFill>
                  <a:schemeClr val="bg1"/>
                </a:solidFill>
                <a:latin typeface="Century Gothic" panose="020B0502020202020204" pitchFamily="34" charset="0"/>
              </a:rPr>
              <a:t>Before reducing in-game shadows                                                                               After reducing in-game shadows</a:t>
            </a:r>
          </a:p>
        </p:txBody>
      </p:sp>
    </p:spTree>
    <p:extLst>
      <p:ext uri="{BB962C8B-B14F-4D97-AF65-F5344CB8AC3E}">
        <p14:creationId xmlns:p14="http://schemas.microsoft.com/office/powerpoint/2010/main" val="25439493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6914072"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cs typeface="Arial" panose="020B0604020202020204" pitchFamily="34" charset="0"/>
              </a:rPr>
              <a:t>Early Stage of Building the Character Shading Pipeline</a:t>
            </a:r>
          </a:p>
        </p:txBody>
      </p:sp>
      <p:sp>
        <p:nvSpPr>
          <p:cNvPr id="3" name="TextBox 2"/>
          <p:cNvSpPr txBox="1"/>
          <p:nvPr/>
        </p:nvSpPr>
        <p:spPr>
          <a:xfrm>
            <a:off x="381000" y="1200150"/>
            <a:ext cx="8382000" cy="646331"/>
          </a:xfrm>
          <a:prstGeom prst="rect">
            <a:avLst/>
          </a:prstGeom>
          <a:noFill/>
        </p:spPr>
        <p:txBody>
          <a:bodyPr wrap="square" rtlCol="0">
            <a:spAutoFit/>
          </a:bodyPr>
          <a:lstStyle/>
          <a:p>
            <a:r>
              <a:rPr lang="en-US" dirty="0">
                <a:solidFill>
                  <a:schemeClr val="accent2">
                    <a:lumMod val="60000"/>
                    <a:lumOff val="40000"/>
                  </a:schemeClr>
                </a:solidFill>
                <a:latin typeface="Century Gothic" panose="020B0502020202020204" pitchFamily="34" charset="0"/>
              </a:rPr>
              <a:t>We had certain expectations of what next-gen consoles were capable of handling</a:t>
            </a:r>
          </a:p>
        </p:txBody>
      </p:sp>
      <p:sp>
        <p:nvSpPr>
          <p:cNvPr id="5" name="Rectangle 4"/>
          <p:cNvSpPr/>
          <p:nvPr/>
        </p:nvSpPr>
        <p:spPr>
          <a:xfrm>
            <a:off x="990600" y="1885950"/>
            <a:ext cx="7162800" cy="2646878"/>
          </a:xfrm>
          <a:prstGeom prst="rect">
            <a:avLst/>
          </a:prstGeom>
        </p:spPr>
        <p:txBody>
          <a:bodyPr wrap="square">
            <a:spAutoFit/>
          </a:bodyPr>
          <a:lstStyle/>
          <a:p>
            <a:pPr marL="342900" lvl="0" indent="-342900">
              <a:buFont typeface="+mj-lt"/>
              <a:buAutoNum type="arabicPeriod"/>
            </a:pPr>
            <a:r>
              <a:rPr lang="en-US" sz="1600" dirty="0">
                <a:solidFill>
                  <a:schemeClr val="bg1"/>
                </a:solidFill>
                <a:latin typeface="Century Gothic" panose="020B0502020202020204" pitchFamily="34" charset="0"/>
              </a:rPr>
              <a:t>We treated the PlayStation 4 like a render farm, by using expensive features that are impossible to run real-time in our engine.</a:t>
            </a:r>
          </a:p>
          <a:p>
            <a:pPr marL="342900" indent="-342900">
              <a:buAutoNum type="arabicPeriod"/>
            </a:pPr>
            <a:endParaRPr lang="en-US" sz="800" dirty="0">
              <a:solidFill>
                <a:schemeClr val="bg1"/>
              </a:solidFill>
              <a:latin typeface="Century Gothic" panose="020B0502020202020204" pitchFamily="34" charset="0"/>
            </a:endParaRPr>
          </a:p>
          <a:p>
            <a:pPr marL="800100" lvl="1" indent="-342900">
              <a:buAutoNum type="alphaLcParenR"/>
            </a:pPr>
            <a:r>
              <a:rPr lang="en-US" sz="1600" dirty="0">
                <a:solidFill>
                  <a:schemeClr val="bg1"/>
                </a:solidFill>
                <a:latin typeface="Century Gothic" panose="020B0502020202020204" pitchFamily="34" charset="0"/>
              </a:rPr>
              <a:t>High-res texture maps;</a:t>
            </a:r>
          </a:p>
          <a:p>
            <a:pPr marL="800100" lvl="1" indent="-342900">
              <a:buFont typeface="+mj-lt"/>
              <a:buAutoNum type="alphaLcParenR"/>
            </a:pPr>
            <a:r>
              <a:rPr lang="en-US" sz="1600" dirty="0">
                <a:solidFill>
                  <a:schemeClr val="bg1"/>
                </a:solidFill>
                <a:latin typeface="Century Gothic" panose="020B0502020202020204" pitchFamily="34" charset="0"/>
              </a:rPr>
              <a:t>Fully alpha blended hair transparency maps;</a:t>
            </a:r>
          </a:p>
          <a:p>
            <a:pPr marL="800100" lvl="1" indent="-342900">
              <a:buFont typeface="+mj-lt"/>
              <a:buAutoNum type="alphaLcParenR"/>
            </a:pPr>
            <a:r>
              <a:rPr lang="en-US" sz="1600" dirty="0">
                <a:solidFill>
                  <a:schemeClr val="bg1"/>
                </a:solidFill>
                <a:latin typeface="Century Gothic" panose="020B0502020202020204" pitchFamily="34" charset="0"/>
              </a:rPr>
              <a:t>Multi-Sample Anti-Aliasing;</a:t>
            </a:r>
          </a:p>
          <a:p>
            <a:pPr marL="800100" lvl="1" indent="-342900">
              <a:buFont typeface="+mj-lt"/>
              <a:buAutoNum type="alphaLcParenR"/>
            </a:pPr>
            <a:r>
              <a:rPr lang="en-US" sz="1600" dirty="0">
                <a:solidFill>
                  <a:schemeClr val="bg1"/>
                </a:solidFill>
                <a:latin typeface="Century Gothic" panose="020B0502020202020204" pitchFamily="34" charset="0"/>
              </a:rPr>
              <a:t>High-res shadows.</a:t>
            </a:r>
          </a:p>
          <a:p>
            <a:pPr marL="800100" lvl="1" indent="-342900">
              <a:buFont typeface="+mj-lt"/>
              <a:buAutoNum type="alphaLcParenR"/>
            </a:pPr>
            <a:endParaRPr lang="en-US" sz="1400" dirty="0">
              <a:solidFill>
                <a:schemeClr val="bg1"/>
              </a:solidFill>
              <a:latin typeface="Century Gothic" panose="020B0502020202020204" pitchFamily="34" charset="0"/>
            </a:endParaRPr>
          </a:p>
          <a:p>
            <a:pPr marL="342900" indent="-342900">
              <a:buFont typeface="+mj-lt"/>
              <a:buAutoNum type="arabicPeriod"/>
            </a:pPr>
            <a:r>
              <a:rPr lang="en-US" sz="1600" dirty="0">
                <a:solidFill>
                  <a:schemeClr val="bg1"/>
                </a:solidFill>
                <a:latin typeface="Century Gothic" panose="020B0502020202020204" pitchFamily="34" charset="0"/>
              </a:rPr>
              <a:t>We thought everything would have to be “physically based” from now on. As long as we implemented Disney’s “principled” BRDF in our engine, our game would look like a movie.</a:t>
            </a:r>
          </a:p>
        </p:txBody>
      </p:sp>
    </p:spTree>
    <p:extLst>
      <p:ext uri="{BB962C8B-B14F-4D97-AF65-F5344CB8AC3E}">
        <p14:creationId xmlns:p14="http://schemas.microsoft.com/office/powerpoint/2010/main" val="35843414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304801" y="1006465"/>
            <a:ext cx="8458200" cy="2231380"/>
          </a:xfrm>
          <a:prstGeom prst="rect">
            <a:avLst/>
          </a:prstGeom>
          <a:noFill/>
        </p:spPr>
        <p:txBody>
          <a:bodyPr wrap="square" rtlCol="0">
            <a:spAutoFit/>
          </a:bodyPr>
          <a:lstStyle/>
          <a:p>
            <a:r>
              <a:rPr lang="en-US" sz="1600" dirty="0">
                <a:solidFill>
                  <a:schemeClr val="bg1"/>
                </a:solidFill>
                <a:latin typeface="Century Gothic" panose="020B0502020202020204" pitchFamily="34" charset="0"/>
              </a:rPr>
              <a:t>There are a few adjustments towards baked shadow to make the final shadow pass realistic.</a:t>
            </a:r>
          </a:p>
          <a:p>
            <a:endParaRPr lang="en-US" sz="1600" dirty="0">
              <a:solidFill>
                <a:schemeClr val="bg1"/>
              </a:solidFill>
              <a:latin typeface="Century Gothic" panose="020B0502020202020204" pitchFamily="34" charset="0"/>
            </a:endParaRPr>
          </a:p>
          <a:p>
            <a:pPr marL="342900" indent="-342900">
              <a:buFont typeface="+mj-lt"/>
              <a:buAutoNum type="arabicPeriod"/>
            </a:pPr>
            <a:r>
              <a:rPr lang="en-US" sz="1600" dirty="0">
                <a:solidFill>
                  <a:schemeClr val="bg1"/>
                </a:solidFill>
                <a:latin typeface="Century Gothic" panose="020B0502020202020204" pitchFamily="34" charset="0"/>
              </a:rPr>
              <a:t>Add light wrap on baked shadow</a:t>
            </a:r>
          </a:p>
          <a:p>
            <a:pPr marL="342900" indent="-342900">
              <a:buFont typeface="+mj-lt"/>
              <a:buAutoNum type="arabicPeriod"/>
            </a:pPr>
            <a:endParaRPr lang="en-US" sz="800" dirty="0">
              <a:solidFill>
                <a:schemeClr val="bg1"/>
              </a:solidFill>
              <a:latin typeface="Century Gothic" panose="020B0502020202020204" pitchFamily="34" charset="0"/>
            </a:endParaRPr>
          </a:p>
          <a:p>
            <a:pPr lvl="1"/>
            <a:r>
              <a:rPr lang="en-US" sz="1100" dirty="0" err="1">
                <a:solidFill>
                  <a:schemeClr val="bg1"/>
                </a:solidFill>
                <a:latin typeface="Century Gothic" panose="020B0502020202020204" pitchFamily="34" charset="0"/>
              </a:rPr>
              <a:t>hairShadow</a:t>
            </a:r>
            <a:r>
              <a:rPr lang="en-US" sz="1100" dirty="0">
                <a:solidFill>
                  <a:schemeClr val="bg1"/>
                </a:solidFill>
                <a:latin typeface="Century Gothic" panose="020B0502020202020204" pitchFamily="34" charset="0"/>
              </a:rPr>
              <a:t> = (abs(dot( </a:t>
            </a:r>
            <a:r>
              <a:rPr lang="en-US" sz="1100" dirty="0" err="1">
                <a:solidFill>
                  <a:schemeClr val="bg1"/>
                </a:solidFill>
                <a:latin typeface="Century Gothic" panose="020B0502020202020204" pitchFamily="34" charset="0"/>
              </a:rPr>
              <a:t>lightDirWS</a:t>
            </a:r>
            <a:r>
              <a:rPr lang="en-US" sz="1100" dirty="0">
                <a:solidFill>
                  <a:schemeClr val="bg1"/>
                </a:solidFill>
                <a:latin typeface="Century Gothic" panose="020B0502020202020204" pitchFamily="34" charset="0"/>
              </a:rPr>
              <a:t>, </a:t>
            </a:r>
            <a:r>
              <a:rPr lang="en-US" sz="1100" dirty="0" err="1">
                <a:solidFill>
                  <a:schemeClr val="bg1"/>
                </a:solidFill>
                <a:latin typeface="Century Gothic" panose="020B0502020202020204" pitchFamily="34" charset="0"/>
              </a:rPr>
              <a:t>normalWS</a:t>
            </a:r>
            <a:r>
              <a:rPr lang="en-US" sz="1100" dirty="0">
                <a:solidFill>
                  <a:schemeClr val="bg1"/>
                </a:solidFill>
                <a:latin typeface="Century Gothic" panose="020B0502020202020204" pitchFamily="34" charset="0"/>
              </a:rPr>
              <a:t>)) + w) / ((1 + w) * (1 +  )) </a:t>
            </a:r>
            <a:r>
              <a:rPr lang="en-US" sz="1100" dirty="0">
                <a:solidFill>
                  <a:schemeClr val="accent3">
                    <a:lumMod val="75000"/>
                  </a:schemeClr>
                </a:solidFill>
                <a:latin typeface="Century Gothic" panose="020B0502020202020204" pitchFamily="34" charset="0"/>
              </a:rPr>
              <a:t>// w = 0.5;</a:t>
            </a:r>
          </a:p>
          <a:p>
            <a:pPr lvl="1"/>
            <a:endParaRPr lang="en-US" sz="1100" dirty="0">
              <a:solidFill>
                <a:schemeClr val="bg1"/>
              </a:solidFill>
              <a:latin typeface="Century Gothic" panose="020B0502020202020204" pitchFamily="34" charset="0"/>
            </a:endParaRPr>
          </a:p>
          <a:p>
            <a:pPr marL="342900" indent="-342900">
              <a:buFont typeface="+mj-lt"/>
              <a:buAutoNum type="arabicPeriod"/>
            </a:pPr>
            <a:r>
              <a:rPr lang="en-US" sz="1600" dirty="0">
                <a:solidFill>
                  <a:schemeClr val="bg1"/>
                </a:solidFill>
                <a:latin typeface="Century Gothic" panose="020B0502020202020204" pitchFamily="34" charset="0"/>
              </a:rPr>
              <a:t>Use intensity of the probe lighting and hair color value to control baked shadow</a:t>
            </a:r>
          </a:p>
          <a:p>
            <a:pPr marL="342900" indent="-342900">
              <a:buAutoNum type="arabicPeriod" startAt="3"/>
            </a:pPr>
            <a:endParaRPr lang="en-US" sz="600" dirty="0">
              <a:solidFill>
                <a:schemeClr val="bg1"/>
              </a:solidFill>
              <a:latin typeface="Century Gothic" panose="020B0502020202020204" pitchFamily="34" charset="0"/>
            </a:endParaRPr>
          </a:p>
          <a:p>
            <a:pPr marL="0" lvl="1"/>
            <a:r>
              <a:rPr lang="en-US" sz="1200" dirty="0">
                <a:solidFill>
                  <a:schemeClr val="bg1"/>
                </a:solidFill>
                <a:latin typeface="Century Gothic" panose="020B0502020202020204" pitchFamily="34" charset="0"/>
              </a:rPr>
              <a:t>          </a:t>
            </a:r>
            <a:r>
              <a:rPr lang="en-US" sz="1100" dirty="0">
                <a:solidFill>
                  <a:schemeClr val="bg1"/>
                </a:solidFill>
                <a:latin typeface="Century Gothic" panose="020B0502020202020204" pitchFamily="34" charset="0"/>
              </a:rPr>
              <a:t>aperture = </a:t>
            </a:r>
            <a:r>
              <a:rPr lang="en-US" sz="1100" dirty="0" err="1">
                <a:solidFill>
                  <a:schemeClr val="bg1"/>
                </a:solidFill>
                <a:latin typeface="Century Gothic" panose="020B0502020202020204" pitchFamily="34" charset="0"/>
              </a:rPr>
              <a:t>hairShadow</a:t>
            </a:r>
            <a:r>
              <a:rPr lang="en-US" sz="1100" dirty="0">
                <a:solidFill>
                  <a:schemeClr val="bg1"/>
                </a:solidFill>
                <a:latin typeface="Century Gothic" panose="020B0502020202020204" pitchFamily="34" charset="0"/>
              </a:rPr>
              <a:t> * lerp(0.5,1.0,dot(</a:t>
            </a:r>
            <a:r>
              <a:rPr lang="en-US" sz="1100" dirty="0" err="1">
                <a:solidFill>
                  <a:schemeClr val="bg1"/>
                </a:solidFill>
                <a:latin typeface="Century Gothic" panose="020B0502020202020204" pitchFamily="34" charset="0"/>
              </a:rPr>
              <a:t>baseColor</a:t>
            </a:r>
            <a:r>
              <a:rPr lang="en-US" sz="1100" dirty="0">
                <a:solidFill>
                  <a:schemeClr val="bg1"/>
                </a:solidFill>
                <a:latin typeface="Century Gothic" panose="020B0502020202020204" pitchFamily="34" charset="0"/>
              </a:rPr>
              <a:t>, </a:t>
            </a:r>
            <a:r>
              <a:rPr lang="en-US" sz="1100" dirty="0" err="1">
                <a:solidFill>
                  <a:schemeClr val="bg1"/>
                </a:solidFill>
                <a:latin typeface="Century Gothic" panose="020B0502020202020204" pitchFamily="34" charset="0"/>
              </a:rPr>
              <a:t>kLuminanceFactor</a:t>
            </a:r>
            <a:r>
              <a:rPr lang="en-US" sz="1100" dirty="0">
                <a:solidFill>
                  <a:schemeClr val="bg1"/>
                </a:solidFill>
                <a:latin typeface="Century Gothic" panose="020B0502020202020204" pitchFamily="34" charset="0"/>
              </a:rPr>
              <a:t>)); </a:t>
            </a:r>
            <a:r>
              <a:rPr lang="en-US" sz="1100" dirty="0">
                <a:solidFill>
                  <a:schemeClr val="accent3">
                    <a:lumMod val="75000"/>
                  </a:schemeClr>
                </a:solidFill>
                <a:latin typeface="Century Gothic" panose="020B0502020202020204" pitchFamily="34" charset="0"/>
              </a:rPr>
              <a:t>//white, blonde hair is getting less shadow</a:t>
            </a:r>
          </a:p>
          <a:p>
            <a:pPr marL="0" lvl="1"/>
            <a:r>
              <a:rPr lang="en-US" sz="1100" dirty="0">
                <a:solidFill>
                  <a:schemeClr val="bg1"/>
                </a:solidFill>
                <a:latin typeface="Century Gothic" panose="020B0502020202020204" pitchFamily="34" charset="0"/>
              </a:rPr>
              <a:t>           </a:t>
            </a:r>
            <a:r>
              <a:rPr lang="en-US" sz="1100" dirty="0" err="1">
                <a:solidFill>
                  <a:schemeClr val="bg1"/>
                </a:solidFill>
                <a:latin typeface="Century Gothic" panose="020B0502020202020204" pitchFamily="34" charset="0"/>
              </a:rPr>
              <a:t>hairShadow</a:t>
            </a:r>
            <a:r>
              <a:rPr lang="en-US" sz="1100" dirty="0">
                <a:solidFill>
                  <a:schemeClr val="bg1"/>
                </a:solidFill>
                <a:latin typeface="Century Gothic" panose="020B0502020202020204" pitchFamily="34" charset="0"/>
              </a:rPr>
              <a:t> = saturate(</a:t>
            </a:r>
            <a:r>
              <a:rPr lang="en-US" sz="1100" dirty="0" err="1">
                <a:solidFill>
                  <a:schemeClr val="bg1"/>
                </a:solidFill>
                <a:latin typeface="Century Gothic" panose="020B0502020202020204" pitchFamily="34" charset="0"/>
              </a:rPr>
              <a:t>hairShadow</a:t>
            </a:r>
            <a:r>
              <a:rPr lang="en-US" sz="1100" dirty="0">
                <a:solidFill>
                  <a:schemeClr val="bg1"/>
                </a:solidFill>
                <a:latin typeface="Century Gothic" panose="020B0502020202020204" pitchFamily="34" charset="0"/>
              </a:rPr>
              <a:t> - (1.0 – aperture)); </a:t>
            </a:r>
          </a:p>
        </p:txBody>
      </p:sp>
      <p:sp>
        <p:nvSpPr>
          <p:cNvPr id="8" name="TextBox 7"/>
          <p:cNvSpPr txBox="1"/>
          <p:nvPr/>
        </p:nvSpPr>
        <p:spPr>
          <a:xfrm>
            <a:off x="228600" y="370555"/>
            <a:ext cx="4588115"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Modify Baked Shadow On the Hair</a:t>
            </a:r>
            <a:endParaRPr lang="en-US" sz="2000" dirty="0">
              <a:solidFill>
                <a:schemeClr val="bg1"/>
              </a:solidFill>
            </a:endParaRPr>
          </a:p>
        </p:txBody>
      </p:sp>
      <p:sp>
        <p:nvSpPr>
          <p:cNvPr id="5" name="Rectangle 1"/>
          <p:cNvSpPr>
            <a:spLocks noChangeArrowheads="1"/>
          </p:cNvSpPr>
          <p:nvPr/>
        </p:nvSpPr>
        <p:spPr bwMode="auto">
          <a:xfrm>
            <a:off x="1700213" y="2714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charset="0"/>
                <a:cs typeface="Arial" charset="0"/>
              </a:rPr>
            </a:br>
            <a:endParaRPr kumimoji="0" lang="en-US" altLang="en-US" sz="1800" b="0" i="0" u="none" strike="noStrike" cap="none" normalizeH="0" baseline="0">
              <a:ln>
                <a:noFill/>
              </a:ln>
              <a:solidFill>
                <a:schemeClr val="tx1"/>
              </a:solidFill>
              <a:effectLst/>
              <a:latin typeface="Arial" charset="0"/>
              <a:cs typeface="Arial" charset="0"/>
            </a:endParaRPr>
          </a:p>
        </p:txBody>
      </p:sp>
      <p:sp>
        <p:nvSpPr>
          <p:cNvPr id="7" name="Rectangle 2"/>
          <p:cNvSpPr>
            <a:spLocks noChangeArrowheads="1"/>
          </p:cNvSpPr>
          <p:nvPr/>
        </p:nvSpPr>
        <p:spPr bwMode="auto">
          <a:xfrm>
            <a:off x="1700213" y="2714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charset="0"/>
                <a:cs typeface="Arial" charset="0"/>
              </a:rPr>
            </a:br>
            <a:endParaRPr kumimoji="0" lang="en-US" altLang="en-US" sz="1800" b="0" i="0" u="none" strike="noStrike" cap="none" normalizeH="0" baseline="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24252108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228600" y="370555"/>
            <a:ext cx="4488729"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Modify Baked Shadow On The Hair</a:t>
            </a:r>
            <a:endParaRPr lang="en-US" sz="2000" dirty="0">
              <a:solidFill>
                <a:schemeClr val="bg1"/>
              </a:solidFill>
            </a:endParaRPr>
          </a:p>
        </p:txBody>
      </p:sp>
      <p:sp>
        <p:nvSpPr>
          <p:cNvPr id="5" name="Rectangle 1"/>
          <p:cNvSpPr>
            <a:spLocks noChangeArrowheads="1"/>
          </p:cNvSpPr>
          <p:nvPr/>
        </p:nvSpPr>
        <p:spPr bwMode="auto">
          <a:xfrm>
            <a:off x="1700213" y="2714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charset="0"/>
                <a:cs typeface="Arial" charset="0"/>
              </a:rPr>
            </a:br>
            <a:endParaRPr kumimoji="0" lang="en-US" altLang="en-US" sz="1800" b="0" i="0" u="none" strike="noStrike" cap="none" normalizeH="0" baseline="0">
              <a:ln>
                <a:noFill/>
              </a:ln>
              <a:solidFill>
                <a:schemeClr val="tx1"/>
              </a:solidFill>
              <a:effectLst/>
              <a:latin typeface="Arial" charset="0"/>
              <a:cs typeface="Arial" charset="0"/>
            </a:endParaRPr>
          </a:p>
        </p:txBody>
      </p:sp>
      <p:sp>
        <p:nvSpPr>
          <p:cNvPr id="7" name="Rectangle 2"/>
          <p:cNvSpPr>
            <a:spLocks noChangeArrowheads="1"/>
          </p:cNvSpPr>
          <p:nvPr/>
        </p:nvSpPr>
        <p:spPr bwMode="auto">
          <a:xfrm>
            <a:off x="1700213" y="27146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charset="0"/>
                <a:cs typeface="Arial" charset="0"/>
              </a:rPr>
            </a:br>
            <a:endParaRPr kumimoji="0" lang="en-US" altLang="en-US" sz="1800" b="0" i="0" u="none" strike="noStrike" cap="none" normalizeH="0" baseline="0">
              <a:ln>
                <a:noFill/>
              </a:ln>
              <a:solidFill>
                <a:schemeClr val="tx1"/>
              </a:solidFill>
              <a:effectLst/>
              <a:latin typeface="Arial" charset="0"/>
              <a:cs typeface="Arial" charset="0"/>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00" y="1352551"/>
            <a:ext cx="4403688" cy="2924373"/>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79889" y="1354203"/>
            <a:ext cx="4598088" cy="2921066"/>
          </a:xfrm>
          <a:prstGeom prst="rect">
            <a:avLst/>
          </a:prstGeom>
        </p:spPr>
      </p:pic>
      <p:sp>
        <p:nvSpPr>
          <p:cNvPr id="10" name="TextBox 9"/>
          <p:cNvSpPr txBox="1"/>
          <p:nvPr/>
        </p:nvSpPr>
        <p:spPr>
          <a:xfrm>
            <a:off x="914400" y="4353640"/>
            <a:ext cx="7475123" cy="246221"/>
          </a:xfrm>
          <a:prstGeom prst="rect">
            <a:avLst/>
          </a:prstGeom>
          <a:noFill/>
        </p:spPr>
        <p:txBody>
          <a:bodyPr wrap="none" rtlCol="0">
            <a:spAutoFit/>
          </a:bodyPr>
          <a:lstStyle/>
          <a:p>
            <a:r>
              <a:rPr lang="en-US" sz="1000" dirty="0">
                <a:solidFill>
                  <a:schemeClr val="bg1"/>
                </a:solidFill>
                <a:latin typeface="Century Gothic" panose="020B0502020202020204" pitchFamily="34" charset="0"/>
              </a:rPr>
              <a:t>Before adding baked self-shadow details                                                               After adding baked self-shadow details</a:t>
            </a:r>
          </a:p>
        </p:txBody>
      </p:sp>
    </p:spTree>
    <p:extLst>
      <p:ext uri="{BB962C8B-B14F-4D97-AF65-F5344CB8AC3E}">
        <p14:creationId xmlns:p14="http://schemas.microsoft.com/office/powerpoint/2010/main" val="26179178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2478564"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Scatter on the Hair</a:t>
            </a:r>
          </a:p>
        </p:txBody>
      </p:sp>
      <p:sp>
        <p:nvSpPr>
          <p:cNvPr id="3" name="TextBox 2"/>
          <p:cNvSpPr txBox="1"/>
          <p:nvPr/>
        </p:nvSpPr>
        <p:spPr>
          <a:xfrm>
            <a:off x="381000" y="1047750"/>
            <a:ext cx="184731" cy="646331"/>
          </a:xfrm>
          <a:prstGeom prst="rect">
            <a:avLst/>
          </a:prstGeom>
          <a:noFill/>
        </p:spPr>
        <p:txBody>
          <a:bodyPr wrap="none" rtlCol="0">
            <a:spAutoFit/>
          </a:bodyPr>
          <a:lstStyle/>
          <a:p>
            <a:endParaRPr lang="en-US" dirty="0">
              <a:solidFill>
                <a:schemeClr val="bg1"/>
              </a:solidFill>
              <a:latin typeface="Century Gothic" panose="020B0502020202020204" pitchFamily="34" charset="0"/>
            </a:endParaRPr>
          </a:p>
          <a:p>
            <a:endParaRPr lang="en-US" dirty="0">
              <a:solidFill>
                <a:schemeClr val="bg1"/>
              </a:solidFill>
              <a:latin typeface="Century Gothic" panose="020B0502020202020204" pitchFamily="34" charset="0"/>
            </a:endParaRP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0600" y="971550"/>
            <a:ext cx="7061859" cy="3657600"/>
          </a:xfrm>
          <a:prstGeom prst="rect">
            <a:avLst/>
          </a:prstGeom>
        </p:spPr>
      </p:pic>
    </p:spTree>
    <p:extLst>
      <p:ext uri="{BB962C8B-B14F-4D97-AF65-F5344CB8AC3E}">
        <p14:creationId xmlns:p14="http://schemas.microsoft.com/office/powerpoint/2010/main" val="3134977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2478564"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Scatter on the Hair</a:t>
            </a:r>
          </a:p>
        </p:txBody>
      </p:sp>
      <p:sp>
        <p:nvSpPr>
          <p:cNvPr id="3" name="TextBox 2"/>
          <p:cNvSpPr txBox="1"/>
          <p:nvPr/>
        </p:nvSpPr>
        <p:spPr>
          <a:xfrm>
            <a:off x="381000" y="1047750"/>
            <a:ext cx="184731" cy="646331"/>
          </a:xfrm>
          <a:prstGeom prst="rect">
            <a:avLst/>
          </a:prstGeom>
          <a:noFill/>
        </p:spPr>
        <p:txBody>
          <a:bodyPr wrap="none" rtlCol="0">
            <a:spAutoFit/>
          </a:bodyPr>
          <a:lstStyle/>
          <a:p>
            <a:endParaRPr lang="en-US" dirty="0">
              <a:solidFill>
                <a:schemeClr val="bg1"/>
              </a:solidFill>
              <a:latin typeface="Century Gothic" panose="020B0502020202020204" pitchFamily="34" charset="0"/>
            </a:endParaRPr>
          </a:p>
          <a:p>
            <a:endParaRPr lang="en-US" dirty="0">
              <a:solidFill>
                <a:schemeClr val="bg1"/>
              </a:solidFill>
              <a:latin typeface="Century Gothic" panose="020B0502020202020204" pitchFamily="34" charset="0"/>
            </a:endParaRPr>
          </a:p>
        </p:txBody>
      </p:sp>
      <p:sp>
        <p:nvSpPr>
          <p:cNvPr id="6" name="Rectangle 5"/>
          <p:cNvSpPr/>
          <p:nvPr/>
        </p:nvSpPr>
        <p:spPr>
          <a:xfrm>
            <a:off x="304800" y="1271615"/>
            <a:ext cx="8382000" cy="2462213"/>
          </a:xfrm>
          <a:prstGeom prst="rect">
            <a:avLst/>
          </a:prstGeom>
        </p:spPr>
        <p:txBody>
          <a:bodyPr wrap="square">
            <a:spAutoFit/>
          </a:bodyPr>
          <a:lstStyle/>
          <a:p>
            <a:r>
              <a:rPr lang="en-US" dirty="0">
                <a:solidFill>
                  <a:schemeClr val="bg1"/>
                </a:solidFill>
                <a:latin typeface="Century Gothic" panose="020B0502020202020204" pitchFamily="34" charset="0"/>
              </a:rPr>
              <a:t>We decided to use a method that gives players an impression of hair scatter, with very low GPU cost.</a:t>
            </a:r>
          </a:p>
          <a:p>
            <a:endParaRPr lang="en-US" dirty="0">
              <a:solidFill>
                <a:schemeClr val="bg1"/>
              </a:solidFill>
              <a:latin typeface="Century Gothic" panose="020B0502020202020204" pitchFamily="34" charset="0"/>
            </a:endParaRPr>
          </a:p>
          <a:p>
            <a:r>
              <a:rPr lang="en-US" dirty="0">
                <a:solidFill>
                  <a:schemeClr val="bg1"/>
                </a:solidFill>
                <a:latin typeface="Century Gothic" panose="020B0502020202020204" pitchFamily="34" charset="0"/>
              </a:rPr>
              <a:t>There are 2 key elements that make hair scatter look realistic:</a:t>
            </a:r>
          </a:p>
          <a:p>
            <a:endParaRPr lang="en-US" dirty="0">
              <a:solidFill>
                <a:schemeClr val="bg1"/>
              </a:solidFill>
              <a:latin typeface="Century Gothic" panose="020B0502020202020204" pitchFamily="34" charset="0"/>
            </a:endParaRPr>
          </a:p>
          <a:p>
            <a:pPr marL="342900" indent="-342900">
              <a:buAutoNum type="arabicPeriod"/>
            </a:pPr>
            <a:r>
              <a:rPr lang="en-US" dirty="0">
                <a:solidFill>
                  <a:schemeClr val="bg1"/>
                </a:solidFill>
                <a:latin typeface="Century Gothic" panose="020B0502020202020204" pitchFamily="34" charset="0"/>
              </a:rPr>
              <a:t>Scatter in-between hair strands; </a:t>
            </a:r>
            <a:endParaRPr lang="en-US" sz="1600" dirty="0">
              <a:solidFill>
                <a:schemeClr val="bg1"/>
              </a:solidFill>
              <a:latin typeface="Century Gothic" panose="020B0502020202020204" pitchFamily="34" charset="0"/>
            </a:endParaRPr>
          </a:p>
          <a:p>
            <a:pPr marL="342900" indent="-342900">
              <a:buAutoNum type="arabicPeriod"/>
            </a:pPr>
            <a:endParaRPr lang="en-US" sz="1600" dirty="0">
              <a:solidFill>
                <a:schemeClr val="bg1"/>
              </a:solidFill>
              <a:latin typeface="Century Gothic" panose="020B0502020202020204" pitchFamily="34" charset="0"/>
            </a:endParaRPr>
          </a:p>
          <a:p>
            <a:pPr lvl="1"/>
            <a:endParaRPr lang="en-US" sz="1200" dirty="0">
              <a:solidFill>
                <a:schemeClr val="bg1"/>
              </a:solidFill>
              <a:latin typeface="Century Gothic" panose="020B0502020202020204" pitchFamily="34" charset="0"/>
            </a:endParaRPr>
          </a:p>
          <a:p>
            <a:pPr marL="342900" indent="-342900">
              <a:buAutoNum type="arabicPeriod"/>
            </a:pPr>
            <a:r>
              <a:rPr lang="en-US" dirty="0">
                <a:solidFill>
                  <a:schemeClr val="bg1"/>
                </a:solidFill>
                <a:latin typeface="Century Gothic" panose="020B0502020202020204" pitchFamily="34" charset="0"/>
              </a:rPr>
              <a:t>Backlit Scatter.</a:t>
            </a:r>
          </a:p>
        </p:txBody>
      </p:sp>
    </p:spTree>
    <p:extLst>
      <p:ext uri="{BB962C8B-B14F-4D97-AF65-F5344CB8AC3E}">
        <p14:creationId xmlns:p14="http://schemas.microsoft.com/office/powerpoint/2010/main" val="365275999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4038285"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Scatter In-Between Hair Strands</a:t>
            </a:r>
          </a:p>
        </p:txBody>
      </p:sp>
      <p:sp>
        <p:nvSpPr>
          <p:cNvPr id="3" name="TextBox 2"/>
          <p:cNvSpPr txBox="1"/>
          <p:nvPr/>
        </p:nvSpPr>
        <p:spPr>
          <a:xfrm>
            <a:off x="381000" y="1047750"/>
            <a:ext cx="184731" cy="646331"/>
          </a:xfrm>
          <a:prstGeom prst="rect">
            <a:avLst/>
          </a:prstGeom>
          <a:noFill/>
        </p:spPr>
        <p:txBody>
          <a:bodyPr wrap="none" rtlCol="0">
            <a:spAutoFit/>
          </a:bodyPr>
          <a:lstStyle/>
          <a:p>
            <a:endParaRPr lang="en-US" dirty="0">
              <a:solidFill>
                <a:schemeClr val="bg1"/>
              </a:solidFill>
              <a:latin typeface="Century Gothic" panose="020B0502020202020204" pitchFamily="34" charset="0"/>
            </a:endParaRPr>
          </a:p>
          <a:p>
            <a:endParaRPr lang="en-US" dirty="0">
              <a:solidFill>
                <a:schemeClr val="bg1"/>
              </a:solidFill>
              <a:latin typeface="Century Gothic" panose="020B0502020202020204" pitchFamily="34" charset="0"/>
            </a:endParaRPr>
          </a:p>
        </p:txBody>
      </p:sp>
      <p:sp>
        <p:nvSpPr>
          <p:cNvPr id="6" name="Rectangle 5"/>
          <p:cNvSpPr/>
          <p:nvPr/>
        </p:nvSpPr>
        <p:spPr>
          <a:xfrm>
            <a:off x="229589" y="1047750"/>
            <a:ext cx="8190887" cy="461665"/>
          </a:xfrm>
          <a:prstGeom prst="rect">
            <a:avLst/>
          </a:prstGeom>
        </p:spPr>
        <p:txBody>
          <a:bodyPr wrap="square">
            <a:spAutoFit/>
          </a:bodyPr>
          <a:lstStyle/>
          <a:p>
            <a:r>
              <a:rPr lang="en-US" sz="1200" dirty="0">
                <a:solidFill>
                  <a:schemeClr val="bg1"/>
                </a:solidFill>
                <a:latin typeface="Century Gothic" panose="020B0502020202020204" pitchFamily="34" charset="0"/>
              </a:rPr>
              <a:t>Similar to “Cheap SSS” on fabric. We found out for most hair color, blond, brunette, black, even white hair, adding reddish color will make hair look more soft and realistic. </a:t>
            </a: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52734" y="1504950"/>
            <a:ext cx="4038600" cy="2569676"/>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1000" y="1504950"/>
            <a:ext cx="4038600" cy="2569676"/>
          </a:xfrm>
          <a:prstGeom prst="rect">
            <a:avLst/>
          </a:prstGeom>
        </p:spPr>
      </p:pic>
      <p:sp>
        <p:nvSpPr>
          <p:cNvPr id="7" name="TextBox 6"/>
          <p:cNvSpPr txBox="1"/>
          <p:nvPr/>
        </p:nvSpPr>
        <p:spPr>
          <a:xfrm>
            <a:off x="466811" y="4147619"/>
            <a:ext cx="2318263" cy="369332"/>
          </a:xfrm>
          <a:prstGeom prst="rect">
            <a:avLst/>
          </a:prstGeom>
          <a:noFill/>
        </p:spPr>
        <p:txBody>
          <a:bodyPr wrap="none" rtlCol="0">
            <a:spAutoFit/>
          </a:bodyPr>
          <a:lstStyle/>
          <a:p>
            <a:r>
              <a:rPr lang="en-US" sz="900" dirty="0">
                <a:solidFill>
                  <a:schemeClr val="bg1"/>
                </a:solidFill>
                <a:latin typeface="Century Gothic" panose="020B0502020202020204" pitchFamily="34" charset="0"/>
              </a:rPr>
              <a:t>diffuse = saturate(dot(N,L));</a:t>
            </a:r>
          </a:p>
          <a:p>
            <a:r>
              <a:rPr lang="en-US" sz="900" dirty="0" err="1">
                <a:solidFill>
                  <a:schemeClr val="bg1"/>
                </a:solidFill>
                <a:latin typeface="Century Gothic" panose="020B0502020202020204" pitchFamily="34" charset="0"/>
              </a:rPr>
              <a:t>finalDiff</a:t>
            </a:r>
            <a:r>
              <a:rPr lang="en-US" sz="900" dirty="0">
                <a:solidFill>
                  <a:schemeClr val="bg1"/>
                </a:solidFill>
                <a:latin typeface="Century Gothic" panose="020B0502020202020204" pitchFamily="34" charset="0"/>
              </a:rPr>
              <a:t> = </a:t>
            </a:r>
            <a:r>
              <a:rPr lang="en-US" sz="900" dirty="0" err="1">
                <a:solidFill>
                  <a:schemeClr val="bg1"/>
                </a:solidFill>
                <a:latin typeface="Century Gothic" panose="020B0502020202020204" pitchFamily="34" charset="0"/>
              </a:rPr>
              <a:t>baseColor</a:t>
            </a:r>
            <a:r>
              <a:rPr lang="en-US" sz="900" dirty="0">
                <a:solidFill>
                  <a:schemeClr val="bg1"/>
                </a:solidFill>
                <a:latin typeface="Century Gothic" panose="020B0502020202020204" pitchFamily="34" charset="0"/>
              </a:rPr>
              <a:t> * diffuse*shadow;</a:t>
            </a:r>
          </a:p>
        </p:txBody>
      </p:sp>
      <p:sp>
        <p:nvSpPr>
          <p:cNvPr id="8" name="TextBox 7"/>
          <p:cNvSpPr txBox="1"/>
          <p:nvPr/>
        </p:nvSpPr>
        <p:spPr>
          <a:xfrm>
            <a:off x="4800600" y="4102700"/>
            <a:ext cx="4386137" cy="646331"/>
          </a:xfrm>
          <a:prstGeom prst="rect">
            <a:avLst/>
          </a:prstGeom>
          <a:noFill/>
        </p:spPr>
        <p:txBody>
          <a:bodyPr wrap="none" rtlCol="0">
            <a:spAutoFit/>
          </a:bodyPr>
          <a:lstStyle/>
          <a:p>
            <a:r>
              <a:rPr lang="en-US" sz="900" dirty="0">
                <a:solidFill>
                  <a:schemeClr val="bg1"/>
                </a:solidFill>
                <a:latin typeface="Century Gothic" panose="020B0502020202020204" pitchFamily="34" charset="0"/>
              </a:rPr>
              <a:t>diffuse = saturate(dot(N,L)+</a:t>
            </a:r>
            <a:r>
              <a:rPr lang="en-US" sz="900" dirty="0">
                <a:solidFill>
                  <a:schemeClr val="bg1"/>
                </a:solidFill>
                <a:latin typeface="+mj-lt"/>
              </a:rPr>
              <a:t>w</a:t>
            </a:r>
            <a:r>
              <a:rPr lang="en-US" sz="900" dirty="0">
                <a:solidFill>
                  <a:schemeClr val="bg1"/>
                </a:solidFill>
                <a:latin typeface="Century Gothic" panose="020B0502020202020204" pitchFamily="34" charset="0"/>
              </a:rPr>
              <a:t>)/(1+</a:t>
            </a:r>
            <a:r>
              <a:rPr lang="el-GR" sz="900" dirty="0">
                <a:solidFill>
                  <a:schemeClr val="bg1"/>
                </a:solidFill>
              </a:rPr>
              <a:t> </a:t>
            </a:r>
            <a:r>
              <a:rPr lang="en-US" sz="900" dirty="0">
                <a:solidFill>
                  <a:schemeClr val="bg1"/>
                </a:solidFill>
              </a:rPr>
              <a:t>w</a:t>
            </a:r>
            <a:r>
              <a:rPr lang="en-US" sz="900" dirty="0">
                <a:solidFill>
                  <a:schemeClr val="bg1"/>
                </a:solidFill>
                <a:latin typeface="Century Gothic" panose="020B0502020202020204" pitchFamily="34" charset="0"/>
              </a:rPr>
              <a:t>); </a:t>
            </a:r>
            <a:r>
              <a:rPr lang="en-US" sz="900" dirty="0">
                <a:solidFill>
                  <a:schemeClr val="accent3"/>
                </a:solidFill>
                <a:latin typeface="Century Gothic" panose="020B0502020202020204" pitchFamily="34" charset="0"/>
              </a:rPr>
              <a:t>// 0&lt;w&lt;1</a:t>
            </a:r>
          </a:p>
          <a:p>
            <a:r>
              <a:rPr lang="en-US" sz="900" dirty="0" err="1">
                <a:solidFill>
                  <a:schemeClr val="bg1"/>
                </a:solidFill>
                <a:latin typeface="Century Gothic" panose="020B0502020202020204" pitchFamily="34" charset="0"/>
              </a:rPr>
              <a:t>scatterLight</a:t>
            </a:r>
            <a:r>
              <a:rPr lang="en-US" sz="900" dirty="0">
                <a:solidFill>
                  <a:schemeClr val="bg1"/>
                </a:solidFill>
                <a:latin typeface="Century Gothic" panose="020B0502020202020204" pitchFamily="34" charset="0"/>
              </a:rPr>
              <a:t> = saturate(</a:t>
            </a:r>
            <a:r>
              <a:rPr lang="en-US" sz="900" dirty="0" err="1">
                <a:solidFill>
                  <a:schemeClr val="bg1"/>
                </a:solidFill>
                <a:latin typeface="Century Gothic" panose="020B0502020202020204" pitchFamily="34" charset="0"/>
              </a:rPr>
              <a:t>scatterColor</a:t>
            </a:r>
            <a:r>
              <a:rPr lang="en-US" sz="900" dirty="0">
                <a:solidFill>
                  <a:schemeClr val="bg1"/>
                </a:solidFill>
                <a:latin typeface="Century Gothic" panose="020B0502020202020204" pitchFamily="34" charset="0"/>
              </a:rPr>
              <a:t> + saturate(dot(N,L))) * diffuse</a:t>
            </a:r>
          </a:p>
          <a:p>
            <a:r>
              <a:rPr lang="en-US" sz="900" dirty="0" err="1">
                <a:solidFill>
                  <a:schemeClr val="bg1"/>
                </a:solidFill>
                <a:latin typeface="Century Gothic" panose="020B0502020202020204" pitchFamily="34" charset="0"/>
              </a:rPr>
              <a:t>finalDiff</a:t>
            </a:r>
            <a:r>
              <a:rPr lang="en-US" sz="900" dirty="0">
                <a:solidFill>
                  <a:schemeClr val="bg1"/>
                </a:solidFill>
                <a:latin typeface="Century Gothic" panose="020B0502020202020204" pitchFamily="34" charset="0"/>
              </a:rPr>
              <a:t> = </a:t>
            </a:r>
            <a:r>
              <a:rPr lang="en-US" sz="900" dirty="0" err="1">
                <a:solidFill>
                  <a:schemeClr val="bg1"/>
                </a:solidFill>
                <a:latin typeface="Century Gothic" panose="020B0502020202020204" pitchFamily="34" charset="0"/>
              </a:rPr>
              <a:t>baseColor</a:t>
            </a:r>
            <a:r>
              <a:rPr lang="en-US" sz="900" dirty="0">
                <a:solidFill>
                  <a:schemeClr val="bg1"/>
                </a:solidFill>
                <a:latin typeface="Century Gothic" panose="020B0502020202020204" pitchFamily="34" charset="0"/>
              </a:rPr>
              <a:t> * </a:t>
            </a:r>
            <a:r>
              <a:rPr lang="en-US" sz="900" dirty="0" err="1">
                <a:solidFill>
                  <a:schemeClr val="bg1"/>
                </a:solidFill>
                <a:latin typeface="Century Gothic" panose="020B0502020202020204" pitchFamily="34" charset="0"/>
              </a:rPr>
              <a:t>scatterLight</a:t>
            </a:r>
            <a:r>
              <a:rPr lang="en-US" sz="900" dirty="0">
                <a:solidFill>
                  <a:schemeClr val="bg1"/>
                </a:solidFill>
                <a:latin typeface="Century Gothic" panose="020B0502020202020204" pitchFamily="34" charset="0"/>
              </a:rPr>
              <a:t> * shadow;</a:t>
            </a:r>
          </a:p>
          <a:p>
            <a:r>
              <a:rPr lang="en-US" sz="900" dirty="0">
                <a:solidFill>
                  <a:schemeClr val="accent3">
                    <a:lumMod val="75000"/>
                  </a:schemeClr>
                </a:solidFill>
                <a:latin typeface="Century Gothic" panose="020B0502020202020204" pitchFamily="34" charset="0"/>
              </a:rPr>
              <a:t>// For our hair, </a:t>
            </a:r>
            <a:r>
              <a:rPr lang="en-US" sz="900" dirty="0" err="1">
                <a:solidFill>
                  <a:schemeClr val="accent3">
                    <a:lumMod val="75000"/>
                  </a:schemeClr>
                </a:solidFill>
                <a:latin typeface="Century Gothic" panose="020B0502020202020204" pitchFamily="34" charset="0"/>
              </a:rPr>
              <a:t>scatterColor</a:t>
            </a:r>
            <a:r>
              <a:rPr lang="en-US" sz="900" dirty="0">
                <a:solidFill>
                  <a:schemeClr val="accent3">
                    <a:lumMod val="75000"/>
                  </a:schemeClr>
                </a:solidFill>
                <a:latin typeface="Century Gothic" panose="020B0502020202020204" pitchFamily="34" charset="0"/>
              </a:rPr>
              <a:t> = lerp(float3(0.992, 0.808, 0.518),baseColor,0.5); </a:t>
            </a:r>
          </a:p>
        </p:txBody>
      </p:sp>
    </p:spTree>
    <p:extLst>
      <p:ext uri="{BB962C8B-B14F-4D97-AF65-F5344CB8AC3E}">
        <p14:creationId xmlns:p14="http://schemas.microsoft.com/office/powerpoint/2010/main" val="27438665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1947969"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Backlit Scatter</a:t>
            </a:r>
          </a:p>
        </p:txBody>
      </p:sp>
      <p:sp>
        <p:nvSpPr>
          <p:cNvPr id="3" name="TextBox 2"/>
          <p:cNvSpPr txBox="1"/>
          <p:nvPr/>
        </p:nvSpPr>
        <p:spPr>
          <a:xfrm>
            <a:off x="381000" y="1047750"/>
            <a:ext cx="184731" cy="646331"/>
          </a:xfrm>
          <a:prstGeom prst="rect">
            <a:avLst/>
          </a:prstGeom>
          <a:noFill/>
        </p:spPr>
        <p:txBody>
          <a:bodyPr wrap="none" rtlCol="0">
            <a:spAutoFit/>
          </a:bodyPr>
          <a:lstStyle/>
          <a:p>
            <a:endParaRPr lang="en-US" dirty="0">
              <a:solidFill>
                <a:schemeClr val="bg1"/>
              </a:solidFill>
              <a:latin typeface="Century Gothic" panose="020B0502020202020204" pitchFamily="34" charset="0"/>
            </a:endParaRPr>
          </a:p>
          <a:p>
            <a:endParaRPr lang="en-US" dirty="0">
              <a:solidFill>
                <a:schemeClr val="bg1"/>
              </a:solidFill>
              <a:latin typeface="Century Gothic" panose="020B0502020202020204" pitchFamily="34" charset="0"/>
            </a:endParaRPr>
          </a:p>
        </p:txBody>
      </p:sp>
      <p:sp>
        <p:nvSpPr>
          <p:cNvPr id="6" name="Rectangle 5"/>
          <p:cNvSpPr/>
          <p:nvPr/>
        </p:nvSpPr>
        <p:spPr>
          <a:xfrm>
            <a:off x="229590" y="1200150"/>
            <a:ext cx="8381010" cy="1200329"/>
          </a:xfrm>
          <a:prstGeom prst="rect">
            <a:avLst/>
          </a:prstGeom>
        </p:spPr>
        <p:txBody>
          <a:bodyPr wrap="square">
            <a:spAutoFit/>
          </a:bodyPr>
          <a:lstStyle/>
          <a:p>
            <a:r>
              <a:rPr lang="en-US" sz="1600" dirty="0">
                <a:solidFill>
                  <a:schemeClr val="bg1"/>
                </a:solidFill>
                <a:latin typeface="Century Gothic" panose="020B0502020202020204" pitchFamily="34" charset="0"/>
              </a:rPr>
              <a:t>In this approach, we consider hair as a sphere. We can see the scatter look based on light, camera angles and surface normal.</a:t>
            </a:r>
          </a:p>
          <a:p>
            <a:endParaRPr lang="en-US" sz="800" dirty="0">
              <a:solidFill>
                <a:schemeClr val="bg1"/>
              </a:solidFill>
              <a:latin typeface="Century Gothic" panose="020B0502020202020204" pitchFamily="34" charset="0"/>
            </a:endParaRPr>
          </a:p>
          <a:p>
            <a:r>
              <a:rPr lang="en-US" sz="1600" dirty="0">
                <a:solidFill>
                  <a:schemeClr val="bg1"/>
                </a:solidFill>
                <a:latin typeface="Century Gothic" panose="020B0502020202020204" pitchFamily="34" charset="0"/>
              </a:rPr>
              <a:t>The scatter amount varies based on hair color, hair shape, hair length and light intensity.</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402" y="2419350"/>
            <a:ext cx="5310029" cy="2029361"/>
          </a:xfrm>
          <a:prstGeom prst="rect">
            <a:avLst/>
          </a:prstGeom>
        </p:spPr>
      </p:pic>
      <p:sp>
        <p:nvSpPr>
          <p:cNvPr id="8" name="TextBox 7"/>
          <p:cNvSpPr txBox="1"/>
          <p:nvPr/>
        </p:nvSpPr>
        <p:spPr>
          <a:xfrm>
            <a:off x="3299534" y="4474518"/>
            <a:ext cx="1843774" cy="230832"/>
          </a:xfrm>
          <a:prstGeom prst="rect">
            <a:avLst/>
          </a:prstGeom>
          <a:noFill/>
        </p:spPr>
        <p:txBody>
          <a:bodyPr wrap="none" rtlCol="0">
            <a:spAutoFit/>
          </a:bodyPr>
          <a:lstStyle/>
          <a:p>
            <a:r>
              <a:rPr lang="en-US" sz="900" dirty="0">
                <a:solidFill>
                  <a:schemeClr val="bg1"/>
                </a:solidFill>
                <a:latin typeface="Century Gothic" panose="020B0502020202020204" pitchFamily="34" charset="0"/>
              </a:rPr>
              <a:t>Backlighting reference image</a:t>
            </a:r>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93430" y="2419350"/>
            <a:ext cx="2136170" cy="2029361"/>
          </a:xfrm>
          <a:prstGeom prst="rect">
            <a:avLst/>
          </a:prstGeom>
        </p:spPr>
      </p:pic>
    </p:spTree>
    <p:extLst>
      <p:ext uri="{BB962C8B-B14F-4D97-AF65-F5344CB8AC3E}">
        <p14:creationId xmlns:p14="http://schemas.microsoft.com/office/powerpoint/2010/main" val="32457833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1947969"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Backlit Scatter</a:t>
            </a:r>
          </a:p>
        </p:txBody>
      </p:sp>
      <p:sp>
        <p:nvSpPr>
          <p:cNvPr id="3" name="TextBox 2"/>
          <p:cNvSpPr txBox="1"/>
          <p:nvPr/>
        </p:nvSpPr>
        <p:spPr>
          <a:xfrm>
            <a:off x="381000" y="1047750"/>
            <a:ext cx="184731" cy="646331"/>
          </a:xfrm>
          <a:prstGeom prst="rect">
            <a:avLst/>
          </a:prstGeom>
          <a:noFill/>
        </p:spPr>
        <p:txBody>
          <a:bodyPr wrap="none" rtlCol="0">
            <a:spAutoFit/>
          </a:bodyPr>
          <a:lstStyle/>
          <a:p>
            <a:endParaRPr lang="en-US" dirty="0">
              <a:solidFill>
                <a:schemeClr val="bg1"/>
              </a:solidFill>
              <a:latin typeface="Century Gothic" panose="020B0502020202020204" pitchFamily="34" charset="0"/>
            </a:endParaRPr>
          </a:p>
          <a:p>
            <a:endParaRPr lang="en-US" dirty="0">
              <a:solidFill>
                <a:schemeClr val="bg1"/>
              </a:solidFill>
              <a:latin typeface="Century Gothic" panose="020B0502020202020204" pitchFamily="34" charset="0"/>
            </a:endParaRPr>
          </a:p>
        </p:txBody>
      </p:sp>
      <p:sp>
        <p:nvSpPr>
          <p:cNvPr id="6" name="Rectangle 5"/>
          <p:cNvSpPr/>
          <p:nvPr/>
        </p:nvSpPr>
        <p:spPr>
          <a:xfrm>
            <a:off x="229590" y="1200150"/>
            <a:ext cx="4723410" cy="3170099"/>
          </a:xfrm>
          <a:prstGeom prst="rect">
            <a:avLst/>
          </a:prstGeom>
        </p:spPr>
        <p:txBody>
          <a:bodyPr wrap="square">
            <a:spAutoFit/>
          </a:bodyPr>
          <a:lstStyle/>
          <a:p>
            <a:r>
              <a:rPr lang="en-US" sz="1000" dirty="0">
                <a:solidFill>
                  <a:schemeClr val="bg1"/>
                </a:solidFill>
                <a:latin typeface="Century Gothic" panose="020B0502020202020204" pitchFamily="34" charset="0"/>
              </a:rPr>
              <a:t>Code:</a:t>
            </a:r>
          </a:p>
          <a:p>
            <a:r>
              <a:rPr lang="en-US" sz="1000" dirty="0">
                <a:solidFill>
                  <a:schemeClr val="bg1"/>
                </a:solidFill>
                <a:latin typeface="Century Gothic" panose="020B0502020202020204" pitchFamily="34" charset="0"/>
              </a:rPr>
              <a:t>----------------------------------------------------------------------------------</a:t>
            </a:r>
          </a:p>
          <a:p>
            <a:r>
              <a:rPr lang="en-US" sz="1200" dirty="0" err="1">
                <a:solidFill>
                  <a:schemeClr val="bg1"/>
                </a:solidFill>
                <a:latin typeface="Century Gothic" panose="020B0502020202020204" pitchFamily="34" charset="0"/>
              </a:rPr>
              <a:t>scatterFresnel</a:t>
            </a:r>
            <a:r>
              <a:rPr lang="en-US" sz="1200" dirty="0">
                <a:solidFill>
                  <a:schemeClr val="bg1"/>
                </a:solidFill>
                <a:latin typeface="Century Gothic" panose="020B0502020202020204" pitchFamily="34" charset="0"/>
              </a:rPr>
              <a:t> = pow(</a:t>
            </a:r>
            <a:r>
              <a:rPr lang="en-US" sz="1200" dirty="0" err="1">
                <a:solidFill>
                  <a:schemeClr val="bg1"/>
                </a:solidFill>
                <a:latin typeface="Century Gothic" panose="020B0502020202020204" pitchFamily="34" charset="0"/>
              </a:rPr>
              <a:t>cosThetaV</a:t>
            </a:r>
            <a:r>
              <a:rPr lang="en-US" sz="1200" dirty="0">
                <a:solidFill>
                  <a:schemeClr val="bg1"/>
                </a:solidFill>
                <a:latin typeface="Century Gothic" panose="020B0502020202020204" pitchFamily="34" charset="0"/>
              </a:rPr>
              <a:t> , </a:t>
            </a:r>
            <a:r>
              <a:rPr lang="en-US" sz="1200" dirty="0" err="1">
                <a:solidFill>
                  <a:schemeClr val="accent2"/>
                </a:solidFill>
                <a:latin typeface="Century Gothic" panose="020B0502020202020204" pitchFamily="34" charset="0"/>
              </a:rPr>
              <a:t>scatterPower</a:t>
            </a:r>
            <a:r>
              <a:rPr lang="en-US" sz="1200" dirty="0">
                <a:solidFill>
                  <a:schemeClr val="bg1"/>
                </a:solidFill>
                <a:latin typeface="Century Gothic" panose="020B0502020202020204" pitchFamily="34" charset="0"/>
              </a:rPr>
              <a:t>);</a:t>
            </a:r>
          </a:p>
          <a:p>
            <a:r>
              <a:rPr lang="en-US" sz="1200" dirty="0" err="1">
                <a:solidFill>
                  <a:schemeClr val="bg1"/>
                </a:solidFill>
                <a:latin typeface="Century Gothic" panose="020B0502020202020204" pitchFamily="34" charset="0"/>
              </a:rPr>
              <a:t>scatterLight</a:t>
            </a:r>
            <a:r>
              <a:rPr lang="en-US" sz="1200" dirty="0">
                <a:solidFill>
                  <a:schemeClr val="bg1"/>
                </a:solidFill>
                <a:latin typeface="Century Gothic" panose="020B0502020202020204" pitchFamily="34" charset="0"/>
              </a:rPr>
              <a:t> = pow(saturate(dot(V,-L)), </a:t>
            </a:r>
            <a:r>
              <a:rPr lang="en-US" sz="1200" dirty="0" err="1">
                <a:solidFill>
                  <a:schemeClr val="accent2"/>
                </a:solidFill>
                <a:latin typeface="Century Gothic" panose="020B0502020202020204" pitchFamily="34" charset="0"/>
              </a:rPr>
              <a:t>scatterPower</a:t>
            </a:r>
            <a:r>
              <a:rPr lang="en-US" sz="1200" dirty="0">
                <a:solidFill>
                  <a:schemeClr val="bg1"/>
                </a:solidFill>
                <a:latin typeface="Century Gothic" panose="020B0502020202020204" pitchFamily="34" charset="0"/>
              </a:rPr>
              <a:t>) * </a:t>
            </a:r>
          </a:p>
          <a:p>
            <a:r>
              <a:rPr lang="en-US" sz="1200" dirty="0">
                <a:solidFill>
                  <a:schemeClr val="bg1"/>
                </a:solidFill>
                <a:latin typeface="Century Gothic" panose="020B0502020202020204" pitchFamily="34" charset="0"/>
              </a:rPr>
              <a:t>                        (1.0 - </a:t>
            </a:r>
            <a:r>
              <a:rPr lang="en-US" sz="1200" dirty="0" err="1">
                <a:solidFill>
                  <a:schemeClr val="bg1"/>
                </a:solidFill>
                <a:latin typeface="Century Gothic" panose="020B0502020202020204" pitchFamily="34" charset="0"/>
              </a:rPr>
              <a:t>cosThetaV</a:t>
            </a:r>
            <a:r>
              <a:rPr lang="en-US" sz="1200" dirty="0">
                <a:solidFill>
                  <a:schemeClr val="bg1"/>
                </a:solidFill>
                <a:latin typeface="Century Gothic" panose="020B0502020202020204" pitchFamily="34" charset="0"/>
              </a:rPr>
              <a:t>) * (1.0 - </a:t>
            </a:r>
            <a:r>
              <a:rPr lang="en-US" sz="1200" dirty="0" err="1">
                <a:solidFill>
                  <a:schemeClr val="bg1"/>
                </a:solidFill>
                <a:latin typeface="Century Gothic" panose="020B0502020202020204" pitchFamily="34" charset="0"/>
              </a:rPr>
              <a:t>cosThetaL</a:t>
            </a:r>
            <a:r>
              <a:rPr lang="en-US" sz="1200" dirty="0">
                <a:solidFill>
                  <a:schemeClr val="bg1"/>
                </a:solidFill>
                <a:latin typeface="Century Gothic" panose="020B0502020202020204" pitchFamily="34" charset="0"/>
              </a:rPr>
              <a:t>);</a:t>
            </a:r>
          </a:p>
          <a:p>
            <a:r>
              <a:rPr lang="en-US" sz="1200" dirty="0" err="1">
                <a:solidFill>
                  <a:schemeClr val="bg1"/>
                </a:solidFill>
                <a:latin typeface="Century Gothic" panose="020B0502020202020204" pitchFamily="34" charset="0"/>
              </a:rPr>
              <a:t>transAmount</a:t>
            </a:r>
            <a:r>
              <a:rPr lang="en-US" sz="1200" dirty="0">
                <a:solidFill>
                  <a:schemeClr val="bg1"/>
                </a:solidFill>
                <a:latin typeface="Century Gothic" panose="020B0502020202020204" pitchFamily="34" charset="0"/>
              </a:rPr>
              <a:t> = </a:t>
            </a:r>
            <a:r>
              <a:rPr lang="en-US" sz="1200" dirty="0" err="1">
                <a:solidFill>
                  <a:schemeClr val="bg1"/>
                </a:solidFill>
                <a:latin typeface="Century Gothic" panose="020B0502020202020204" pitchFamily="34" charset="0"/>
              </a:rPr>
              <a:t>scatterFresnel</a:t>
            </a:r>
            <a:r>
              <a:rPr lang="en-US" sz="1200" dirty="0">
                <a:solidFill>
                  <a:schemeClr val="bg1"/>
                </a:solidFill>
                <a:latin typeface="Century Gothic" panose="020B0502020202020204" pitchFamily="34" charset="0"/>
              </a:rPr>
              <a:t> + </a:t>
            </a:r>
            <a:r>
              <a:rPr lang="en-US" sz="1200" dirty="0" err="1">
                <a:solidFill>
                  <a:schemeClr val="accent2"/>
                </a:solidFill>
                <a:latin typeface="Century Gothic" panose="020B0502020202020204" pitchFamily="34" charset="0"/>
              </a:rPr>
              <a:t>lightScale</a:t>
            </a:r>
            <a:r>
              <a:rPr lang="en-US" sz="1200" dirty="0">
                <a:solidFill>
                  <a:schemeClr val="accent2"/>
                </a:solidFill>
                <a:latin typeface="Century Gothic" panose="020B0502020202020204" pitchFamily="34" charset="0"/>
              </a:rPr>
              <a:t> </a:t>
            </a:r>
            <a:r>
              <a:rPr lang="en-US" sz="1200" dirty="0">
                <a:solidFill>
                  <a:schemeClr val="bg1"/>
                </a:solidFill>
                <a:latin typeface="Century Gothic" panose="020B0502020202020204" pitchFamily="34" charset="0"/>
              </a:rPr>
              <a:t>* </a:t>
            </a:r>
            <a:r>
              <a:rPr lang="en-US" sz="1200" dirty="0" err="1">
                <a:solidFill>
                  <a:schemeClr val="bg1"/>
                </a:solidFill>
                <a:latin typeface="Century Gothic" panose="020B0502020202020204" pitchFamily="34" charset="0"/>
              </a:rPr>
              <a:t>scatterLight</a:t>
            </a:r>
            <a:r>
              <a:rPr lang="en-US" sz="1200" dirty="0">
                <a:solidFill>
                  <a:schemeClr val="bg1"/>
                </a:solidFill>
                <a:latin typeface="Century Gothic" panose="020B0502020202020204" pitchFamily="34" charset="0"/>
              </a:rPr>
              <a:t>;  </a:t>
            </a:r>
          </a:p>
          <a:p>
            <a:r>
              <a:rPr lang="en-US" sz="1200" dirty="0">
                <a:solidFill>
                  <a:schemeClr val="bg1"/>
                </a:solidFill>
                <a:latin typeface="Century Gothic" panose="020B0502020202020204" pitchFamily="34" charset="0"/>
              </a:rPr>
              <a:t>----------------------------------------------------------------------</a:t>
            </a:r>
          </a:p>
          <a:p>
            <a:endParaRPr lang="en-US" sz="1200" dirty="0">
              <a:solidFill>
                <a:schemeClr val="bg1"/>
              </a:solidFill>
              <a:latin typeface="Century Gothic" panose="020B0502020202020204" pitchFamily="34" charset="0"/>
            </a:endParaRPr>
          </a:p>
          <a:p>
            <a:endParaRPr lang="en-US" sz="1200" dirty="0">
              <a:solidFill>
                <a:schemeClr val="accent2"/>
              </a:solidFill>
              <a:latin typeface="Century Gothic" panose="020B0502020202020204" pitchFamily="34" charset="0"/>
            </a:endParaRPr>
          </a:p>
          <a:p>
            <a:r>
              <a:rPr lang="en-US" sz="1200" dirty="0" err="1">
                <a:solidFill>
                  <a:schemeClr val="accent2"/>
                </a:solidFill>
                <a:latin typeface="Century Gothic" panose="020B0502020202020204" pitchFamily="34" charset="0"/>
              </a:rPr>
              <a:t>scatterPower</a:t>
            </a:r>
            <a:r>
              <a:rPr lang="en-US" sz="1200" dirty="0">
                <a:solidFill>
                  <a:schemeClr val="accent2"/>
                </a:solidFill>
                <a:latin typeface="Century Gothic" panose="020B0502020202020204" pitchFamily="34" charset="0"/>
              </a:rPr>
              <a:t>  </a:t>
            </a:r>
            <a:r>
              <a:rPr lang="en-US" sz="1200" dirty="0">
                <a:solidFill>
                  <a:schemeClr val="bg1"/>
                </a:solidFill>
                <a:latin typeface="Century Gothic" panose="020B0502020202020204" pitchFamily="34" charset="0"/>
              </a:rPr>
              <a:t>is a power value we adjust to make the </a:t>
            </a:r>
            <a:r>
              <a:rPr lang="en-US" sz="1200" dirty="0" err="1">
                <a:solidFill>
                  <a:schemeClr val="bg1"/>
                </a:solidFill>
                <a:latin typeface="Century Gothic" panose="020B0502020202020204" pitchFamily="34" charset="0"/>
              </a:rPr>
              <a:t>scatterFresnel</a:t>
            </a:r>
            <a:r>
              <a:rPr lang="en-US" sz="1200" dirty="0">
                <a:solidFill>
                  <a:schemeClr val="bg1"/>
                </a:solidFill>
                <a:latin typeface="Century Gothic" panose="020B0502020202020204" pitchFamily="34" charset="0"/>
              </a:rPr>
              <a:t> shape look believable. </a:t>
            </a:r>
          </a:p>
          <a:p>
            <a:endParaRPr lang="en-US" sz="1200" dirty="0">
              <a:solidFill>
                <a:schemeClr val="bg1"/>
              </a:solidFill>
              <a:latin typeface="Century Gothic" panose="020B0502020202020204" pitchFamily="34" charset="0"/>
            </a:endParaRPr>
          </a:p>
          <a:p>
            <a:r>
              <a:rPr lang="en-US" sz="1200" dirty="0">
                <a:solidFill>
                  <a:schemeClr val="bg1"/>
                </a:solidFill>
                <a:latin typeface="Century Gothic" panose="020B0502020202020204" pitchFamily="34" charset="0"/>
              </a:rPr>
              <a:t>In our case, </a:t>
            </a:r>
            <a:r>
              <a:rPr lang="en-US" sz="1200" dirty="0" err="1">
                <a:solidFill>
                  <a:schemeClr val="accent2"/>
                </a:solidFill>
                <a:latin typeface="Century Gothic" panose="020B0502020202020204" pitchFamily="34" charset="0"/>
              </a:rPr>
              <a:t>scatterPower</a:t>
            </a:r>
            <a:r>
              <a:rPr lang="en-US" sz="1200" dirty="0">
                <a:solidFill>
                  <a:schemeClr val="accent2"/>
                </a:solidFill>
                <a:latin typeface="Century Gothic" panose="020B0502020202020204" pitchFamily="34" charset="0"/>
              </a:rPr>
              <a:t>  = 11 </a:t>
            </a:r>
            <a:r>
              <a:rPr lang="en-US" sz="1200" dirty="0">
                <a:solidFill>
                  <a:schemeClr val="bg1"/>
                </a:solidFill>
                <a:latin typeface="Century Gothic" panose="020B0502020202020204" pitchFamily="34" charset="0"/>
              </a:rPr>
              <a:t>for short hair, </a:t>
            </a:r>
            <a:r>
              <a:rPr lang="en-US" sz="1200" dirty="0" err="1">
                <a:solidFill>
                  <a:schemeClr val="accent2"/>
                </a:solidFill>
                <a:latin typeface="Century Gothic" panose="020B0502020202020204" pitchFamily="34" charset="0"/>
              </a:rPr>
              <a:t>scatterPower</a:t>
            </a:r>
            <a:r>
              <a:rPr lang="en-US" sz="1200" dirty="0">
                <a:solidFill>
                  <a:schemeClr val="accent2"/>
                </a:solidFill>
                <a:latin typeface="Century Gothic" panose="020B0502020202020204" pitchFamily="34" charset="0"/>
              </a:rPr>
              <a:t>  = 9 </a:t>
            </a:r>
            <a:r>
              <a:rPr lang="en-US" sz="1200" dirty="0">
                <a:solidFill>
                  <a:schemeClr val="bg1"/>
                </a:solidFill>
                <a:latin typeface="Century Gothic" panose="020B0502020202020204" pitchFamily="34" charset="0"/>
              </a:rPr>
              <a:t>for long and puffy hair.</a:t>
            </a:r>
          </a:p>
          <a:p>
            <a:endParaRPr lang="en-US" sz="1200" dirty="0">
              <a:solidFill>
                <a:schemeClr val="bg1"/>
              </a:solidFill>
              <a:latin typeface="Century Gothic" panose="020B0502020202020204" pitchFamily="34" charset="0"/>
            </a:endParaRPr>
          </a:p>
          <a:p>
            <a:r>
              <a:rPr lang="en-US" sz="1200" dirty="0" err="1">
                <a:solidFill>
                  <a:schemeClr val="accent2"/>
                </a:solidFill>
                <a:latin typeface="Century Gothic" panose="020B0502020202020204" pitchFamily="34" charset="0"/>
              </a:rPr>
              <a:t>lightScale</a:t>
            </a:r>
            <a:r>
              <a:rPr lang="en-US" sz="1200" dirty="0">
                <a:solidFill>
                  <a:schemeClr val="accent2"/>
                </a:solidFill>
                <a:latin typeface="Century Gothic" panose="020B0502020202020204" pitchFamily="34" charset="0"/>
              </a:rPr>
              <a:t> </a:t>
            </a:r>
            <a:r>
              <a:rPr lang="en-US" sz="1200" dirty="0">
                <a:solidFill>
                  <a:schemeClr val="bg1"/>
                </a:solidFill>
                <a:latin typeface="Century Gothic" panose="020B0502020202020204" pitchFamily="34" charset="0"/>
              </a:rPr>
              <a:t>is a value we choose based on the scatter value of the hair. For most blond hair, we choose a higher value.</a:t>
            </a: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57800" y="978188"/>
            <a:ext cx="3421221" cy="3659827"/>
          </a:xfrm>
          <a:prstGeom prst="rect">
            <a:avLst/>
          </a:prstGeom>
        </p:spPr>
      </p:pic>
    </p:spTree>
    <p:extLst>
      <p:ext uri="{BB962C8B-B14F-4D97-AF65-F5344CB8AC3E}">
        <p14:creationId xmlns:p14="http://schemas.microsoft.com/office/powerpoint/2010/main" val="282620011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4528804"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Adding Variation on Backlit Scatter</a:t>
            </a:r>
          </a:p>
        </p:txBody>
      </p:sp>
      <p:sp>
        <p:nvSpPr>
          <p:cNvPr id="3" name="TextBox 2"/>
          <p:cNvSpPr txBox="1"/>
          <p:nvPr/>
        </p:nvSpPr>
        <p:spPr>
          <a:xfrm>
            <a:off x="381000" y="1047750"/>
            <a:ext cx="184731" cy="646331"/>
          </a:xfrm>
          <a:prstGeom prst="rect">
            <a:avLst/>
          </a:prstGeom>
          <a:noFill/>
        </p:spPr>
        <p:txBody>
          <a:bodyPr wrap="none" rtlCol="0">
            <a:spAutoFit/>
          </a:bodyPr>
          <a:lstStyle/>
          <a:p>
            <a:endParaRPr lang="en-US" dirty="0">
              <a:solidFill>
                <a:schemeClr val="bg1"/>
              </a:solidFill>
              <a:latin typeface="Century Gothic" panose="020B0502020202020204" pitchFamily="34" charset="0"/>
            </a:endParaRPr>
          </a:p>
          <a:p>
            <a:endParaRPr lang="en-US" dirty="0">
              <a:solidFill>
                <a:schemeClr val="bg1"/>
              </a:solidFill>
              <a:latin typeface="Century Gothic" panose="020B0502020202020204" pitchFamily="34" charset="0"/>
            </a:endParaRPr>
          </a:p>
        </p:txBody>
      </p:sp>
      <p:sp>
        <p:nvSpPr>
          <p:cNvPr id="6" name="Rectangle 5"/>
          <p:cNvSpPr/>
          <p:nvPr/>
        </p:nvSpPr>
        <p:spPr>
          <a:xfrm>
            <a:off x="229590" y="1047750"/>
            <a:ext cx="8685810" cy="830997"/>
          </a:xfrm>
          <a:prstGeom prst="rect">
            <a:avLst/>
          </a:prstGeom>
        </p:spPr>
        <p:txBody>
          <a:bodyPr wrap="square">
            <a:spAutoFit/>
          </a:bodyPr>
          <a:lstStyle/>
          <a:p>
            <a:r>
              <a:rPr lang="en-US" sz="1600" dirty="0">
                <a:solidFill>
                  <a:schemeClr val="bg1"/>
                </a:solidFill>
                <a:latin typeface="Century Gothic" panose="020B0502020202020204" pitchFamily="34" charset="0"/>
              </a:rPr>
              <a:t>As mentioned before, we have to make the hair strands thicker, reducing sorting issue and texture overdraw. In the mean time, adding variation on scatter will make the hair strands stand out with really low cost.</a:t>
            </a: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8800" y="1962150"/>
            <a:ext cx="2667000" cy="2667000"/>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00599" y="1958439"/>
            <a:ext cx="2423423" cy="2670711"/>
          </a:xfrm>
          <a:prstGeom prst="rect">
            <a:avLst/>
          </a:prstGeom>
        </p:spPr>
      </p:pic>
    </p:spTree>
    <p:extLst>
      <p:ext uri="{BB962C8B-B14F-4D97-AF65-F5344CB8AC3E}">
        <p14:creationId xmlns:p14="http://schemas.microsoft.com/office/powerpoint/2010/main" val="37860085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52400" y="370555"/>
            <a:ext cx="3145413"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Hair Reflectance Model</a:t>
            </a:r>
          </a:p>
        </p:txBody>
      </p:sp>
      <p:sp>
        <p:nvSpPr>
          <p:cNvPr id="9" name="TextBox 8"/>
          <p:cNvSpPr txBox="1"/>
          <p:nvPr/>
        </p:nvSpPr>
        <p:spPr>
          <a:xfrm>
            <a:off x="304800" y="1154996"/>
            <a:ext cx="4281535" cy="3093154"/>
          </a:xfrm>
          <a:prstGeom prst="rect">
            <a:avLst/>
          </a:prstGeom>
          <a:noFill/>
        </p:spPr>
        <p:txBody>
          <a:bodyPr wrap="square" rtlCol="0">
            <a:spAutoFit/>
          </a:bodyPr>
          <a:lstStyle/>
          <a:p>
            <a:pPr lvl="1"/>
            <a:endParaRPr lang="en-US" sz="1200" dirty="0">
              <a:solidFill>
                <a:schemeClr val="bg1"/>
              </a:solidFill>
              <a:latin typeface="Century Gothic" panose="020B0502020202020204" pitchFamily="34" charset="0"/>
            </a:endParaRPr>
          </a:p>
          <a:p>
            <a:pPr lvl="1"/>
            <a:endParaRPr lang="en-US" sz="1200" dirty="0">
              <a:solidFill>
                <a:schemeClr val="bg1"/>
              </a:solidFill>
              <a:latin typeface="Century Gothic" panose="020B0502020202020204" pitchFamily="34" charset="0"/>
            </a:endParaRPr>
          </a:p>
          <a:p>
            <a:pPr lvl="1"/>
            <a:endParaRPr lang="en-US" sz="1200" dirty="0">
              <a:solidFill>
                <a:schemeClr val="bg1"/>
              </a:solidFill>
              <a:latin typeface="Century Gothic" panose="020B0502020202020204" pitchFamily="34" charset="0"/>
            </a:endParaRPr>
          </a:p>
          <a:p>
            <a:pPr lvl="1"/>
            <a:endParaRPr lang="en-US" sz="1200" dirty="0">
              <a:solidFill>
                <a:schemeClr val="bg1"/>
              </a:solidFill>
              <a:latin typeface="Century Gothic" panose="020B0502020202020204" pitchFamily="34" charset="0"/>
            </a:endParaRPr>
          </a:p>
          <a:p>
            <a:r>
              <a:rPr lang="en-US" dirty="0">
                <a:solidFill>
                  <a:schemeClr val="bg1"/>
                </a:solidFill>
                <a:latin typeface="Century Gothic" panose="020B0502020202020204" pitchFamily="34" charset="0"/>
              </a:rPr>
              <a:t>2.   Specular variation.</a:t>
            </a:r>
          </a:p>
          <a:p>
            <a:pPr lvl="1"/>
            <a:endParaRPr lang="en-US" sz="500" dirty="0">
              <a:solidFill>
                <a:schemeClr val="bg1"/>
              </a:solidFill>
              <a:latin typeface="Century Gothic" panose="020B0502020202020204" pitchFamily="34" charset="0"/>
            </a:endParaRPr>
          </a:p>
          <a:p>
            <a:pPr lvl="1"/>
            <a:r>
              <a:rPr lang="en-US" sz="1400" dirty="0">
                <a:solidFill>
                  <a:schemeClr val="bg1"/>
                </a:solidFill>
                <a:latin typeface="Century Gothic" panose="020B0502020202020204" pitchFamily="34" charset="0"/>
              </a:rPr>
              <a:t>We are mostly sharing one variation mask on all the hair materials.</a:t>
            </a:r>
          </a:p>
          <a:p>
            <a:pPr lvl="1"/>
            <a:r>
              <a:rPr lang="en-US" sz="1400" dirty="0">
                <a:solidFill>
                  <a:schemeClr val="bg1"/>
                </a:solidFill>
                <a:latin typeface="Century Gothic" panose="020B0502020202020204" pitchFamily="34" charset="0"/>
              </a:rPr>
              <a:t>Reasons:</a:t>
            </a:r>
          </a:p>
          <a:p>
            <a:pPr marL="800100" lvl="1" indent="-342900">
              <a:buFont typeface="+mj-lt"/>
              <a:buAutoNum type="arabicParenR"/>
            </a:pPr>
            <a:r>
              <a:rPr lang="en-US" sz="1400" dirty="0">
                <a:solidFill>
                  <a:schemeClr val="bg1"/>
                </a:solidFill>
                <a:latin typeface="Century Gothic" panose="020B0502020202020204" pitchFamily="34" charset="0"/>
              </a:rPr>
              <a:t>Specular variation will only give the players a feeling of hair strands;</a:t>
            </a:r>
          </a:p>
          <a:p>
            <a:pPr marL="800100" lvl="1" indent="-342900">
              <a:buFont typeface="+mj-lt"/>
              <a:buAutoNum type="arabicParenR"/>
            </a:pPr>
            <a:r>
              <a:rPr lang="en-US" sz="1400" dirty="0">
                <a:solidFill>
                  <a:schemeClr val="bg1"/>
                </a:solidFill>
                <a:latin typeface="Century Gothic" panose="020B0502020202020204" pitchFamily="34" charset="0"/>
              </a:rPr>
              <a:t>Errors are not as obvious as other variation masks;</a:t>
            </a:r>
          </a:p>
          <a:p>
            <a:pPr marL="800100" lvl="1" indent="-342900">
              <a:buFont typeface="+mj-lt"/>
              <a:buAutoNum type="arabicParenR"/>
            </a:pPr>
            <a:r>
              <a:rPr lang="en-US" sz="1400" dirty="0">
                <a:solidFill>
                  <a:schemeClr val="bg1"/>
                </a:solidFill>
                <a:latin typeface="Century Gothic" panose="020B0502020202020204" pitchFamily="34" charset="0"/>
              </a:rPr>
              <a:t>Our hair card UV layouts are unified.</a:t>
            </a:r>
          </a:p>
          <a:p>
            <a:pPr lvl="1"/>
            <a:endParaRPr lang="en-US" sz="1200" dirty="0">
              <a:solidFill>
                <a:schemeClr val="bg1"/>
              </a:solidFill>
              <a:latin typeface="Century Gothic" panose="020B0502020202020204"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6800" y="1809750"/>
            <a:ext cx="2209800" cy="2209800"/>
          </a:xfrm>
          <a:prstGeom prst="rect">
            <a:avLst/>
          </a:prstGeom>
        </p:spPr>
      </p:pic>
      <p:sp>
        <p:nvSpPr>
          <p:cNvPr id="6" name="TextBox 5"/>
          <p:cNvSpPr txBox="1"/>
          <p:nvPr/>
        </p:nvSpPr>
        <p:spPr>
          <a:xfrm>
            <a:off x="304800" y="1123950"/>
            <a:ext cx="8534400" cy="1138773"/>
          </a:xfrm>
          <a:prstGeom prst="rect">
            <a:avLst/>
          </a:prstGeom>
          <a:noFill/>
        </p:spPr>
        <p:txBody>
          <a:bodyPr wrap="square" rtlCol="0">
            <a:spAutoFit/>
          </a:bodyPr>
          <a:lstStyle/>
          <a:p>
            <a:pPr marL="342900" indent="-342900">
              <a:buAutoNum type="arabicPeriod"/>
            </a:pPr>
            <a:r>
              <a:rPr lang="en-US" dirty="0" err="1">
                <a:solidFill>
                  <a:schemeClr val="bg1"/>
                </a:solidFill>
                <a:latin typeface="Century Gothic" panose="020B0502020202020204" pitchFamily="34" charset="0"/>
              </a:rPr>
              <a:t>Kajiya</a:t>
            </a:r>
            <a:r>
              <a:rPr lang="en-US" dirty="0">
                <a:solidFill>
                  <a:schemeClr val="bg1"/>
                </a:solidFill>
                <a:latin typeface="Century Gothic" panose="020B0502020202020204" pitchFamily="34" charset="0"/>
              </a:rPr>
              <a:t>-Kay</a:t>
            </a:r>
            <a:endParaRPr lang="en-US" sz="500" dirty="0">
              <a:solidFill>
                <a:schemeClr val="bg1"/>
              </a:solidFill>
              <a:latin typeface="Century Gothic" panose="020B0502020202020204" pitchFamily="34" charset="0"/>
            </a:endParaRPr>
          </a:p>
          <a:p>
            <a:pPr lvl="1"/>
            <a:r>
              <a:rPr lang="en-US" sz="1400" dirty="0">
                <a:solidFill>
                  <a:schemeClr val="bg1"/>
                </a:solidFill>
                <a:latin typeface="Century Gothic" panose="020B0502020202020204" pitchFamily="34" charset="0"/>
              </a:rPr>
              <a:t>There is nothing new on the basic hair reflectance model;</a:t>
            </a:r>
          </a:p>
          <a:p>
            <a:pPr marL="342900" indent="-342900">
              <a:buAutoNum type="arabicPeriod"/>
            </a:pPr>
            <a:endParaRPr lang="en-US" dirty="0">
              <a:solidFill>
                <a:schemeClr val="bg1"/>
              </a:solidFill>
              <a:latin typeface="Century Gothic" panose="020B0502020202020204" pitchFamily="34" charset="0"/>
            </a:endParaRPr>
          </a:p>
          <a:p>
            <a:endParaRPr lang="en-US" dirty="0">
              <a:solidFill>
                <a:schemeClr val="bg1"/>
              </a:solidFill>
              <a:latin typeface="Century Gothic" panose="020B0502020202020204" pitchFamily="34" charset="0"/>
            </a:endParaRPr>
          </a:p>
        </p:txBody>
      </p:sp>
      <p:sp>
        <p:nvSpPr>
          <p:cNvPr id="7" name="Rectangle 6"/>
          <p:cNvSpPr/>
          <p:nvPr/>
        </p:nvSpPr>
        <p:spPr>
          <a:xfrm>
            <a:off x="5105400" y="4012437"/>
            <a:ext cx="2667000" cy="246221"/>
          </a:xfrm>
          <a:prstGeom prst="rect">
            <a:avLst/>
          </a:prstGeom>
        </p:spPr>
        <p:txBody>
          <a:bodyPr wrap="square">
            <a:spAutoFit/>
          </a:bodyPr>
          <a:lstStyle/>
          <a:p>
            <a:r>
              <a:rPr lang="en-US" sz="1000" dirty="0">
                <a:solidFill>
                  <a:schemeClr val="bg1"/>
                </a:solidFill>
                <a:latin typeface="Century Gothic" panose="020B0502020202020204" pitchFamily="34" charset="0"/>
              </a:rPr>
              <a:t>Specular variation mask</a:t>
            </a:r>
          </a:p>
        </p:txBody>
      </p:sp>
    </p:spTree>
    <p:extLst>
      <p:ext uri="{BB962C8B-B14F-4D97-AF65-F5344CB8AC3E}">
        <p14:creationId xmlns:p14="http://schemas.microsoft.com/office/powerpoint/2010/main" val="23552820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152400" y="370555"/>
            <a:ext cx="8214108"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rPr>
              <a:t>Reduce the Texture Memory for NPCs and Multiplayer Characters</a:t>
            </a: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5061" y="1200150"/>
            <a:ext cx="2973212" cy="3276600"/>
          </a:xfrm>
          <a:prstGeom prst="rect">
            <a:avLst/>
          </a:prstGeom>
        </p:spPr>
      </p:pic>
      <p:sp>
        <p:nvSpPr>
          <p:cNvPr id="5" name="Rectangle 4"/>
          <p:cNvSpPr/>
          <p:nvPr/>
        </p:nvSpPr>
        <p:spPr>
          <a:xfrm>
            <a:off x="1524000" y="4505787"/>
            <a:ext cx="5257800" cy="215444"/>
          </a:xfrm>
          <a:prstGeom prst="rect">
            <a:avLst/>
          </a:prstGeom>
        </p:spPr>
        <p:txBody>
          <a:bodyPr wrap="square">
            <a:spAutoFit/>
          </a:bodyPr>
          <a:lstStyle/>
          <a:p>
            <a:r>
              <a:rPr lang="en-US" sz="800" dirty="0">
                <a:solidFill>
                  <a:schemeClr val="bg1"/>
                </a:solidFill>
                <a:latin typeface="Century Gothic" panose="020B0502020202020204" pitchFamily="34" charset="0"/>
              </a:rPr>
              <a:t>Main Character Nadine’s Hair                                                                              Multiplayer Nadine’s Hair</a:t>
            </a:r>
          </a:p>
        </p:txBody>
      </p:sp>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19600" y="1200150"/>
            <a:ext cx="3127663" cy="3276600"/>
          </a:xfrm>
          <a:prstGeom prst="rect">
            <a:avLst/>
          </a:prstGeom>
        </p:spPr>
      </p:pic>
    </p:spTree>
    <p:extLst>
      <p:ext uri="{BB962C8B-B14F-4D97-AF65-F5344CB8AC3E}">
        <p14:creationId xmlns:p14="http://schemas.microsoft.com/office/powerpoint/2010/main" val="4143770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2590774"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cs typeface="Arial" panose="020B0604020202020204" pitchFamily="34" charset="0"/>
              </a:rPr>
              <a:t>But the Reality Is …</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0" y="1123950"/>
            <a:ext cx="4428810" cy="3276600"/>
          </a:xfrm>
          <a:prstGeom prst="rect">
            <a:avLst/>
          </a:prstGeom>
        </p:spPr>
      </p:pic>
    </p:spTree>
    <p:extLst>
      <p:ext uri="{BB962C8B-B14F-4D97-AF65-F5344CB8AC3E}">
        <p14:creationId xmlns:p14="http://schemas.microsoft.com/office/powerpoint/2010/main" val="23242634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3663182"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cs typeface="Arial" panose="020B0604020202020204" pitchFamily="34" charset="0"/>
              </a:rPr>
              <a:t>What is a </a:t>
            </a:r>
            <a:r>
              <a:rPr lang="en-US" sz="2000" dirty="0" err="1">
                <a:solidFill>
                  <a:schemeClr val="bg1"/>
                </a:solidFill>
                <a:latin typeface="Century Gothic" panose="020B0502020202020204" pitchFamily="34" charset="0"/>
                <a:cs typeface="Arial" panose="020B0604020202020204" pitchFamily="34" charset="0"/>
              </a:rPr>
              <a:t>Shader</a:t>
            </a:r>
            <a:r>
              <a:rPr lang="en-US" sz="2000" dirty="0">
                <a:solidFill>
                  <a:schemeClr val="bg1"/>
                </a:solidFill>
                <a:latin typeface="Century Gothic" panose="020B0502020202020204" pitchFamily="34" charset="0"/>
                <a:cs typeface="Arial" panose="020B0604020202020204" pitchFamily="34" charset="0"/>
              </a:rPr>
              <a:t> Package </a:t>
            </a:r>
            <a:r>
              <a:rPr lang="en-US" sz="2000" dirty="0">
                <a:solidFill>
                  <a:schemeClr val="bg1"/>
                </a:solidFill>
                <a:latin typeface="+mj-lt"/>
                <a:cs typeface="Arial" panose="020B0604020202020204" pitchFamily="34" charset="0"/>
              </a:rPr>
              <a:t>?</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971550"/>
            <a:ext cx="9144000" cy="3720586"/>
          </a:xfrm>
          <a:prstGeom prst="rect">
            <a:avLst/>
          </a:prstGeom>
        </p:spPr>
      </p:pic>
    </p:spTree>
    <p:extLst>
      <p:ext uri="{BB962C8B-B14F-4D97-AF65-F5344CB8AC3E}">
        <p14:creationId xmlns:p14="http://schemas.microsoft.com/office/powerpoint/2010/main" val="552777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8" name="wear and tear.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257" y="4080"/>
            <a:ext cx="9136743" cy="5139419"/>
          </a:xfrm>
          <a:prstGeom prst="rect">
            <a:avLst/>
          </a:prstGeom>
        </p:spPr>
      </p:pic>
    </p:spTree>
    <p:extLst>
      <p:ext uri="{BB962C8B-B14F-4D97-AF65-F5344CB8AC3E}">
        <p14:creationId xmlns:p14="http://schemas.microsoft.com/office/powerpoint/2010/main" val="3143604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74"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3669594" cy="400110"/>
          </a:xfrm>
          <a:prstGeom prst="rect">
            <a:avLst/>
          </a:prstGeom>
          <a:noFill/>
        </p:spPr>
        <p:txBody>
          <a:bodyPr wrap="none" rtlCol="0">
            <a:spAutoFit/>
          </a:bodyPr>
          <a:lstStyle/>
          <a:p>
            <a:r>
              <a:rPr lang="en-US" sz="2000" dirty="0">
                <a:solidFill>
                  <a:schemeClr val="bg1"/>
                </a:solidFill>
                <a:latin typeface="Century Gothic" pitchFamily="34"/>
                <a:ea typeface="Microsoft YaHei" pitchFamily="2"/>
                <a:cs typeface="Mangal" pitchFamily="2"/>
              </a:rPr>
              <a:t>What is a </a:t>
            </a:r>
            <a:r>
              <a:rPr lang="en-US" sz="2000" dirty="0" err="1">
                <a:solidFill>
                  <a:schemeClr val="bg1"/>
                </a:solidFill>
                <a:latin typeface="Century Gothic" pitchFamily="34"/>
                <a:ea typeface="Microsoft YaHei" pitchFamily="2"/>
                <a:cs typeface="Mangal" pitchFamily="2"/>
              </a:rPr>
              <a:t>Shader</a:t>
            </a:r>
            <a:r>
              <a:rPr lang="en-US" sz="2000" dirty="0">
                <a:solidFill>
                  <a:schemeClr val="bg1"/>
                </a:solidFill>
                <a:latin typeface="Century Gothic" pitchFamily="34"/>
                <a:ea typeface="Microsoft YaHei" pitchFamily="2"/>
                <a:cs typeface="Mangal" pitchFamily="2"/>
              </a:rPr>
              <a:t> Package</a:t>
            </a:r>
            <a:r>
              <a:rPr lang="en-US" sz="2000" dirty="0">
                <a:solidFill>
                  <a:schemeClr val="bg1"/>
                </a:solidFill>
                <a:cs typeface="Arial" panose="020B0604020202020204" pitchFamily="34" charset="0"/>
              </a:rPr>
              <a:t>?</a:t>
            </a:r>
            <a:endParaRPr lang="en-US" sz="2000" dirty="0">
              <a:solidFill>
                <a:schemeClr val="bg1"/>
              </a:solidFill>
              <a:latin typeface="Century Gothic" panose="020B0502020202020204" pitchFamily="34" charset="0"/>
              <a:cs typeface="Arial" panose="020B0604020202020204" pitchFamily="34" charset="0"/>
            </a:endParaRPr>
          </a:p>
        </p:txBody>
      </p:sp>
      <p:sp>
        <p:nvSpPr>
          <p:cNvPr id="3" name="Rounded Rectangle 2"/>
          <p:cNvSpPr/>
          <p:nvPr/>
        </p:nvSpPr>
        <p:spPr>
          <a:xfrm>
            <a:off x="685800" y="1885950"/>
            <a:ext cx="2107141" cy="2873374"/>
          </a:xfrm>
          <a:prstGeom prst="roundRect">
            <a:avLst/>
          </a:prstGeom>
          <a:solidFill>
            <a:srgbClr val="E4E2E3"/>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0" rtlCol="0" anchor="t"/>
          <a:lstStyle/>
          <a:p>
            <a:r>
              <a:rPr lang="en-US" dirty="0">
                <a:solidFill>
                  <a:schemeClr val="tx1"/>
                </a:solidFill>
              </a:rPr>
              <a:t>Inputs:</a:t>
            </a:r>
          </a:p>
          <a:p>
            <a:endParaRPr lang="en-US" dirty="0">
              <a:solidFill>
                <a:schemeClr val="tx1"/>
              </a:solidFill>
            </a:endParaRPr>
          </a:p>
          <a:p>
            <a:endParaRPr lang="en-US" dirty="0">
              <a:solidFill>
                <a:schemeClr val="tx1"/>
              </a:solidFill>
            </a:endParaRPr>
          </a:p>
        </p:txBody>
      </p:sp>
      <p:cxnSp>
        <p:nvCxnSpPr>
          <p:cNvPr id="6" name="Straight Arrow Connector 5"/>
          <p:cNvCxnSpPr/>
          <p:nvPr/>
        </p:nvCxnSpPr>
        <p:spPr>
          <a:xfrm flipV="1">
            <a:off x="2790012" y="3060595"/>
            <a:ext cx="318654" cy="1"/>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2790012" y="3289195"/>
            <a:ext cx="318654" cy="1"/>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2790012" y="3517795"/>
            <a:ext cx="318654" cy="1"/>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2790012" y="3746395"/>
            <a:ext cx="318654" cy="1"/>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3090995" y="2724150"/>
            <a:ext cx="1706880" cy="1427116"/>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dirty="0"/>
              <a:t>Black Box</a:t>
            </a: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634" y="2223226"/>
            <a:ext cx="1915581" cy="2229613"/>
          </a:xfrm>
          <a:prstGeom prst="rect">
            <a:avLst/>
          </a:prstGeom>
        </p:spPr>
      </p:pic>
      <p:cxnSp>
        <p:nvCxnSpPr>
          <p:cNvPr id="12" name="Straight Arrow Connector 11"/>
          <p:cNvCxnSpPr/>
          <p:nvPr/>
        </p:nvCxnSpPr>
        <p:spPr>
          <a:xfrm>
            <a:off x="4778052" y="3404338"/>
            <a:ext cx="306663" cy="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3" name="Rounded Rectangle 12"/>
          <p:cNvSpPr/>
          <p:nvPr/>
        </p:nvSpPr>
        <p:spPr>
          <a:xfrm>
            <a:off x="5095929" y="2054224"/>
            <a:ext cx="3536330" cy="2469942"/>
          </a:xfrm>
          <a:prstGeom prst="roundRect">
            <a:avLst/>
          </a:prstGeom>
          <a:solidFill>
            <a:srgbClr val="E4E2E3"/>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0" rtlCol="0" anchor="t"/>
          <a:lstStyle/>
          <a:p>
            <a:r>
              <a:rPr lang="en-US" dirty="0">
                <a:solidFill>
                  <a:schemeClr val="tx1"/>
                </a:solidFill>
              </a:rPr>
              <a:t>results:</a:t>
            </a:r>
          </a:p>
          <a:p>
            <a:endParaRPr lang="en-US" dirty="0">
              <a:solidFill>
                <a:schemeClr val="tx1"/>
              </a:solidFill>
            </a:endParaRPr>
          </a:p>
          <a:p>
            <a:endParaRPr lang="en-US" dirty="0">
              <a:solidFill>
                <a:schemeClr val="tx1"/>
              </a:solidFill>
            </a:endParaRPr>
          </a:p>
        </p:txBody>
      </p:sp>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82990" y="2502386"/>
            <a:ext cx="2920140" cy="1826655"/>
          </a:xfrm>
          <a:prstGeom prst="rect">
            <a:avLst/>
          </a:prstGeom>
        </p:spPr>
      </p:pic>
      <p:sp>
        <p:nvSpPr>
          <p:cNvPr id="4" name="TextBox 3"/>
          <p:cNvSpPr txBox="1"/>
          <p:nvPr/>
        </p:nvSpPr>
        <p:spPr>
          <a:xfrm>
            <a:off x="228600" y="999264"/>
            <a:ext cx="9067800" cy="1031051"/>
          </a:xfrm>
          <a:prstGeom prst="rect">
            <a:avLst/>
          </a:prstGeom>
          <a:noFill/>
        </p:spPr>
        <p:txBody>
          <a:bodyPr wrap="square" rtlCol="0">
            <a:spAutoFit/>
          </a:bodyPr>
          <a:lstStyle/>
          <a:p>
            <a:r>
              <a:rPr lang="en-US" sz="1500" dirty="0">
                <a:solidFill>
                  <a:schemeClr val="bg1"/>
                </a:solidFill>
                <a:latin typeface="Century Gothic" panose="020B0502020202020204" pitchFamily="34" charset="0"/>
              </a:rPr>
              <a:t>A </a:t>
            </a:r>
            <a:r>
              <a:rPr lang="en-US" sz="1500" dirty="0" err="1">
                <a:solidFill>
                  <a:schemeClr val="bg1"/>
                </a:solidFill>
                <a:latin typeface="Century Gothic" panose="020B0502020202020204" pitchFamily="34" charset="0"/>
              </a:rPr>
              <a:t>shader</a:t>
            </a:r>
            <a:r>
              <a:rPr lang="en-US" sz="1500" dirty="0">
                <a:solidFill>
                  <a:schemeClr val="bg1"/>
                </a:solidFill>
                <a:latin typeface="Century Gothic" panose="020B0502020202020204" pitchFamily="34" charset="0"/>
              </a:rPr>
              <a:t> package is a black box that is created by a </a:t>
            </a:r>
            <a:r>
              <a:rPr lang="en-US" sz="1500" dirty="0" err="1">
                <a:solidFill>
                  <a:schemeClr val="bg1"/>
                </a:solidFill>
                <a:latin typeface="Century Gothic" panose="020B0502020202020204" pitchFamily="34" charset="0"/>
              </a:rPr>
              <a:t>shader</a:t>
            </a:r>
            <a:r>
              <a:rPr lang="en-US" sz="1500" dirty="0">
                <a:solidFill>
                  <a:schemeClr val="bg1"/>
                </a:solidFill>
                <a:latin typeface="Century Gothic" panose="020B0502020202020204" pitchFamily="34" charset="0"/>
              </a:rPr>
              <a:t> artist. By using a few inputs from the users, it can achieve consistent high quality render results without requiring users to study complicated </a:t>
            </a:r>
            <a:r>
              <a:rPr lang="en-US" sz="1500" dirty="0" err="1">
                <a:solidFill>
                  <a:schemeClr val="bg1"/>
                </a:solidFill>
                <a:latin typeface="Century Gothic" panose="020B0502020202020204" pitchFamily="34" charset="0"/>
              </a:rPr>
              <a:t>shader</a:t>
            </a:r>
            <a:r>
              <a:rPr lang="en-US" sz="1500" dirty="0">
                <a:solidFill>
                  <a:schemeClr val="bg1"/>
                </a:solidFill>
                <a:latin typeface="Century Gothic" panose="020B0502020202020204" pitchFamily="34" charset="0"/>
              </a:rPr>
              <a:t> rules or doing repeated work that can be done automatically.</a:t>
            </a:r>
          </a:p>
          <a:p>
            <a:endParaRPr lang="en-US" sz="1600" dirty="0"/>
          </a:p>
        </p:txBody>
      </p:sp>
    </p:spTree>
    <p:extLst>
      <p:ext uri="{BB962C8B-B14F-4D97-AF65-F5344CB8AC3E}">
        <p14:creationId xmlns:p14="http://schemas.microsoft.com/office/powerpoint/2010/main" val="132091959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381000" y="1123950"/>
            <a:ext cx="3276600" cy="3877985"/>
          </a:xfrm>
          <a:prstGeom prst="rect">
            <a:avLst/>
          </a:prstGeom>
          <a:noFill/>
        </p:spPr>
        <p:txBody>
          <a:bodyPr wrap="square" numCol="1" rtlCol="0">
            <a:spAutoFit/>
          </a:bodyPr>
          <a:lstStyle/>
          <a:p>
            <a:pPr marL="0" lvl="2">
              <a:buSzPct val="100000"/>
              <a:defRPr sz="1800">
                <a:solidFill>
                  <a:srgbClr val="FFFFFF"/>
                </a:solidFill>
              </a:defRPr>
            </a:pPr>
            <a:r>
              <a:rPr lang="en-US" sz="1600" dirty="0">
                <a:solidFill>
                  <a:schemeClr val="accent2">
                    <a:lumMod val="60000"/>
                    <a:lumOff val="40000"/>
                  </a:schemeClr>
                </a:solidFill>
                <a:latin typeface="Century Gothic" pitchFamily="34"/>
                <a:ea typeface="Microsoft YaHei" pitchFamily="2"/>
                <a:cs typeface="Mangal" pitchFamily="2"/>
              </a:rPr>
              <a:t>Static </a:t>
            </a:r>
            <a:r>
              <a:rPr lang="en-US" sz="1600" dirty="0" err="1">
                <a:solidFill>
                  <a:schemeClr val="accent2">
                    <a:lumMod val="60000"/>
                    <a:lumOff val="40000"/>
                  </a:schemeClr>
                </a:solidFill>
                <a:latin typeface="Century Gothic" pitchFamily="34"/>
                <a:ea typeface="Microsoft YaHei" pitchFamily="2"/>
                <a:cs typeface="Mangal" pitchFamily="2"/>
              </a:rPr>
              <a:t>shader</a:t>
            </a:r>
            <a:r>
              <a:rPr lang="en-US" sz="1600" dirty="0">
                <a:solidFill>
                  <a:schemeClr val="accent2">
                    <a:lumMod val="60000"/>
                    <a:lumOff val="40000"/>
                  </a:schemeClr>
                </a:solidFill>
                <a:latin typeface="Century Gothic" pitchFamily="34"/>
                <a:ea typeface="Microsoft YaHei" pitchFamily="2"/>
                <a:cs typeface="Mangal" pitchFamily="2"/>
              </a:rPr>
              <a:t> library</a:t>
            </a:r>
          </a:p>
          <a:p>
            <a:pPr marL="342900" lvl="2" indent="-342900">
              <a:buSzPct val="100000"/>
              <a:buFont typeface="Arial" panose="020B0604020202020204" pitchFamily="34" charset="0"/>
              <a:buChar char="•"/>
              <a:defRPr sz="1800">
                <a:solidFill>
                  <a:srgbClr val="FFFFFF"/>
                </a:solidFill>
              </a:defRPr>
            </a:pPr>
            <a:r>
              <a:rPr lang="en-US" sz="1400" dirty="0">
                <a:solidFill>
                  <a:schemeClr val="bg1"/>
                </a:solidFill>
                <a:latin typeface="Century Gothic" pitchFamily="34"/>
                <a:ea typeface="Microsoft YaHei" pitchFamily="2"/>
                <a:cs typeface="Mangal" pitchFamily="2"/>
              </a:rPr>
              <a:t>It's easier to contribute to the library</a:t>
            </a:r>
          </a:p>
          <a:p>
            <a:pPr marL="342900" lvl="2" indent="-342900">
              <a:buSzPct val="100000"/>
              <a:buFont typeface="Arial" panose="020B0604020202020204" pitchFamily="34" charset="0"/>
              <a:buChar char="•"/>
              <a:defRPr sz="1800">
                <a:solidFill>
                  <a:srgbClr val="FFFFFF"/>
                </a:solidFill>
              </a:defRPr>
            </a:pPr>
            <a:r>
              <a:rPr lang="en-US" sz="1400" dirty="0">
                <a:solidFill>
                  <a:schemeClr val="bg1"/>
                </a:solidFill>
                <a:latin typeface="Century Gothic" pitchFamily="34"/>
                <a:ea typeface="Microsoft YaHei" pitchFamily="2"/>
                <a:cs typeface="Mangal" pitchFamily="2"/>
              </a:rPr>
              <a:t>Relatively cheaper, if all the maps were baked down</a:t>
            </a:r>
          </a:p>
          <a:p>
            <a:pPr marL="0" lvl="2">
              <a:buSzPct val="100000"/>
              <a:defRPr sz="1800">
                <a:solidFill>
                  <a:srgbClr val="FFFFFF"/>
                </a:solidFill>
              </a:defRPr>
            </a:pPr>
            <a:endParaRPr lang="en-US" sz="800" dirty="0">
              <a:solidFill>
                <a:schemeClr val="bg1"/>
              </a:solidFill>
              <a:latin typeface="Century Gothic" pitchFamily="34"/>
              <a:ea typeface="Microsoft YaHei" pitchFamily="2"/>
              <a:cs typeface="Mangal" pitchFamily="2"/>
            </a:endParaRPr>
          </a:p>
          <a:p>
            <a:pPr marL="0" lvl="2">
              <a:buSzPct val="100000"/>
              <a:defRPr sz="1800">
                <a:solidFill>
                  <a:srgbClr val="FFFFFF"/>
                </a:solidFill>
              </a:defRPr>
            </a:pPr>
            <a:endParaRPr lang="en-US" sz="800" dirty="0">
              <a:solidFill>
                <a:schemeClr val="bg1"/>
              </a:solidFill>
              <a:latin typeface="Century Gothic" pitchFamily="34"/>
              <a:ea typeface="Microsoft YaHei" pitchFamily="2"/>
              <a:cs typeface="Mangal" pitchFamily="2"/>
            </a:endParaRPr>
          </a:p>
          <a:p>
            <a:pPr marL="0" lvl="2">
              <a:buSzPct val="100000"/>
              <a:defRPr sz="1800">
                <a:solidFill>
                  <a:srgbClr val="FFFFFF"/>
                </a:solidFill>
              </a:defRPr>
            </a:pPr>
            <a:r>
              <a:rPr lang="en-US" sz="1600" dirty="0" err="1">
                <a:solidFill>
                  <a:schemeClr val="accent2">
                    <a:lumMod val="60000"/>
                    <a:lumOff val="40000"/>
                  </a:schemeClr>
                </a:solidFill>
                <a:latin typeface="Century Gothic" pitchFamily="34"/>
                <a:ea typeface="Microsoft YaHei" pitchFamily="2"/>
                <a:cs typeface="Mangal" pitchFamily="2"/>
              </a:rPr>
              <a:t>Shader</a:t>
            </a:r>
            <a:r>
              <a:rPr lang="en-US" sz="1600" dirty="0">
                <a:solidFill>
                  <a:schemeClr val="accent2">
                    <a:lumMod val="60000"/>
                    <a:lumOff val="40000"/>
                  </a:schemeClr>
                </a:solidFill>
                <a:latin typeface="Century Gothic" pitchFamily="34"/>
                <a:ea typeface="Microsoft YaHei" pitchFamily="2"/>
                <a:cs typeface="Mangal" pitchFamily="2"/>
              </a:rPr>
              <a:t> Package</a:t>
            </a:r>
          </a:p>
          <a:p>
            <a:pPr marL="342900" lvl="2" indent="-342900">
              <a:buSzPct val="99000"/>
              <a:buFont typeface="Arial" panose="020B0604020202020204" pitchFamily="34" charset="0"/>
              <a:buChar char="•"/>
              <a:defRPr sz="1800">
                <a:solidFill>
                  <a:srgbClr val="FFFFFF"/>
                </a:solidFill>
              </a:defRPr>
            </a:pPr>
            <a:r>
              <a:rPr lang="en-US" sz="1400" dirty="0">
                <a:solidFill>
                  <a:srgbClr val="FFFFFF"/>
                </a:solidFill>
                <a:latin typeface="Century Gothic" pitchFamily="34"/>
                <a:ea typeface="Microsoft YaHei" pitchFamily="2"/>
                <a:cs typeface="Mangal" pitchFamily="2"/>
              </a:rPr>
              <a:t>Easy to use, easy to update</a:t>
            </a:r>
          </a:p>
          <a:p>
            <a:pPr marL="342900" lvl="2" indent="-342900">
              <a:buSzPct val="99000"/>
              <a:buFont typeface="Arial" panose="020B0604020202020204" pitchFamily="34" charset="0"/>
              <a:buChar char="•"/>
              <a:defRPr sz="1800">
                <a:solidFill>
                  <a:srgbClr val="FFFFFF"/>
                </a:solidFill>
              </a:defRPr>
            </a:pPr>
            <a:r>
              <a:rPr lang="en-US" sz="1400" dirty="0">
                <a:solidFill>
                  <a:srgbClr val="FFFFFF"/>
                </a:solidFill>
                <a:latin typeface="Century Gothic" pitchFamily="34"/>
                <a:ea typeface="Microsoft YaHei" pitchFamily="2"/>
                <a:cs typeface="Mangal" pitchFamily="2"/>
              </a:rPr>
              <a:t>Speed up production during crunch</a:t>
            </a:r>
          </a:p>
          <a:p>
            <a:pPr marL="342900" lvl="2" indent="-342900">
              <a:buSzPct val="99000"/>
              <a:buFont typeface="Arial" panose="020B0604020202020204" pitchFamily="34" charset="0"/>
              <a:buChar char="•"/>
              <a:defRPr sz="1800">
                <a:solidFill>
                  <a:srgbClr val="FFFFFF"/>
                </a:solidFill>
              </a:defRPr>
            </a:pPr>
            <a:r>
              <a:rPr lang="en-US" sz="1400" dirty="0">
                <a:solidFill>
                  <a:srgbClr val="FFFFFF"/>
                </a:solidFill>
                <a:latin typeface="Century Gothic" pitchFamily="34"/>
                <a:ea typeface="Microsoft YaHei" pitchFamily="2"/>
                <a:cs typeface="Mangal" pitchFamily="2"/>
              </a:rPr>
              <a:t>Constancy of the quality of the materials</a:t>
            </a:r>
          </a:p>
          <a:p>
            <a:pPr marL="342900" lvl="2" indent="-342900">
              <a:buSzPct val="99000"/>
              <a:buFont typeface="Arial" panose="020B0604020202020204" pitchFamily="34" charset="0"/>
              <a:buChar char="•"/>
              <a:defRPr sz="1800">
                <a:solidFill>
                  <a:srgbClr val="FFFFFF"/>
                </a:solidFill>
              </a:defRPr>
            </a:pPr>
            <a:r>
              <a:rPr lang="en-US" sz="1400" dirty="0">
                <a:solidFill>
                  <a:srgbClr val="FFFFFF"/>
                </a:solidFill>
                <a:latin typeface="Century Gothic" pitchFamily="34"/>
                <a:ea typeface="Microsoft YaHei" pitchFamily="2"/>
                <a:cs typeface="Mangal" pitchFamily="2"/>
              </a:rPr>
              <a:t>Easy to add special features for certain materials</a:t>
            </a:r>
          </a:p>
          <a:p>
            <a:pPr marL="342900" lvl="2" indent="-342900">
              <a:buSzPct val="99000"/>
              <a:buFont typeface="Arial" panose="020B0604020202020204" pitchFamily="34" charset="0"/>
              <a:buChar char="•"/>
              <a:defRPr sz="1800">
                <a:solidFill>
                  <a:srgbClr val="FFFFFF"/>
                </a:solidFill>
              </a:defRPr>
            </a:pPr>
            <a:r>
              <a:rPr lang="en-US" sz="1400" dirty="0">
                <a:solidFill>
                  <a:srgbClr val="FFFFFF"/>
                </a:solidFill>
                <a:latin typeface="Century Gothic" pitchFamily="34"/>
                <a:ea typeface="Microsoft YaHei" pitchFamily="2"/>
                <a:cs typeface="Mangal" pitchFamily="2"/>
              </a:rPr>
              <a:t>Quickly spot issues when lighting model changed</a:t>
            </a:r>
          </a:p>
          <a:p>
            <a:pPr marL="285750" lvl="3" indent="-285750">
              <a:buSzPct val="45000"/>
              <a:buFont typeface="Arial" panose="020B0604020202020204" pitchFamily="34" charset="0"/>
              <a:buChar char="•"/>
              <a:defRPr sz="1800">
                <a:solidFill>
                  <a:srgbClr val="FFFFFF"/>
                </a:solidFill>
              </a:defRPr>
            </a:pPr>
            <a:endParaRPr lang="en-US" sz="1600" dirty="0">
              <a:solidFill>
                <a:schemeClr val="bg1"/>
              </a:solidFill>
              <a:latin typeface="Century Gothic" pitchFamily="34"/>
              <a:ea typeface="Microsoft YaHei" pitchFamily="2"/>
              <a:cs typeface="Mangal" pitchFamily="2"/>
            </a:endParaRPr>
          </a:p>
        </p:txBody>
      </p:sp>
      <p:sp>
        <p:nvSpPr>
          <p:cNvPr id="7" name="TextBox 6"/>
          <p:cNvSpPr txBox="1"/>
          <p:nvPr/>
        </p:nvSpPr>
        <p:spPr>
          <a:xfrm>
            <a:off x="152400" y="370555"/>
            <a:ext cx="6740948" cy="400110"/>
          </a:xfrm>
          <a:prstGeom prst="rect">
            <a:avLst/>
          </a:prstGeom>
          <a:noFill/>
        </p:spPr>
        <p:txBody>
          <a:bodyPr wrap="none" rtlCol="0">
            <a:spAutoFit/>
          </a:bodyPr>
          <a:lstStyle/>
          <a:p>
            <a:pPr lvl="0">
              <a:buClr>
                <a:srgbClr val="4F81BD"/>
              </a:buClr>
              <a:buSzPct val="45000"/>
              <a:defRPr sz="1800">
                <a:solidFill>
                  <a:srgbClr val="FFFFFF"/>
                </a:solidFill>
              </a:defRPr>
            </a:pPr>
            <a:r>
              <a:rPr lang="en-US" sz="2000" dirty="0">
                <a:solidFill>
                  <a:schemeClr val="bg1"/>
                </a:solidFill>
                <a:latin typeface="Century Gothic" pitchFamily="34"/>
                <a:ea typeface="Microsoft YaHei" pitchFamily="2"/>
                <a:cs typeface="Mangal" pitchFamily="2"/>
              </a:rPr>
              <a:t>Traditional Static </a:t>
            </a:r>
            <a:r>
              <a:rPr lang="en-US" sz="2000" dirty="0" err="1">
                <a:solidFill>
                  <a:schemeClr val="bg1"/>
                </a:solidFill>
                <a:latin typeface="Century Gothic" pitchFamily="34"/>
                <a:ea typeface="Microsoft YaHei" pitchFamily="2"/>
                <a:cs typeface="Mangal" pitchFamily="2"/>
              </a:rPr>
              <a:t>Shader</a:t>
            </a:r>
            <a:r>
              <a:rPr lang="en-US" sz="2000" dirty="0">
                <a:solidFill>
                  <a:schemeClr val="bg1"/>
                </a:solidFill>
                <a:latin typeface="Century Gothic" pitchFamily="34"/>
                <a:ea typeface="Microsoft YaHei" pitchFamily="2"/>
                <a:cs typeface="Mangal" pitchFamily="2"/>
              </a:rPr>
              <a:t> Library  vs.  </a:t>
            </a:r>
            <a:r>
              <a:rPr lang="en-US" sz="2000" dirty="0" err="1">
                <a:solidFill>
                  <a:schemeClr val="bg1"/>
                </a:solidFill>
                <a:latin typeface="Century Gothic" pitchFamily="34"/>
                <a:ea typeface="Microsoft YaHei" pitchFamily="2"/>
                <a:cs typeface="Mangal" pitchFamily="2"/>
              </a:rPr>
              <a:t>Shader</a:t>
            </a:r>
            <a:r>
              <a:rPr lang="en-US" sz="2000" dirty="0">
                <a:solidFill>
                  <a:schemeClr val="bg1"/>
                </a:solidFill>
                <a:latin typeface="Century Gothic" pitchFamily="34"/>
                <a:ea typeface="Microsoft YaHei" pitchFamily="2"/>
                <a:cs typeface="Mangal" pitchFamily="2"/>
              </a:rPr>
              <a:t> Package</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7600" y="1080486"/>
            <a:ext cx="5410199" cy="1719864"/>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1672" y="2724150"/>
            <a:ext cx="3662054" cy="1888174"/>
          </a:xfrm>
          <a:prstGeom prst="rect">
            <a:avLst/>
          </a:prstGeom>
        </p:spPr>
      </p:pic>
    </p:spTree>
    <p:extLst>
      <p:ext uri="{BB962C8B-B14F-4D97-AF65-F5344CB8AC3E}">
        <p14:creationId xmlns:p14="http://schemas.microsoft.com/office/powerpoint/2010/main" val="150913391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4709944"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cs typeface="Arial" panose="020B0604020202020204" pitchFamily="34" charset="0"/>
              </a:rPr>
              <a:t>Examples of Other </a:t>
            </a:r>
            <a:r>
              <a:rPr lang="en-US" sz="2000" dirty="0" err="1">
                <a:solidFill>
                  <a:schemeClr val="bg1"/>
                </a:solidFill>
                <a:latin typeface="Century Gothic" panose="020B0502020202020204" pitchFamily="34" charset="0"/>
                <a:cs typeface="Arial" panose="020B0604020202020204" pitchFamily="34" charset="0"/>
              </a:rPr>
              <a:t>Shader</a:t>
            </a:r>
            <a:r>
              <a:rPr lang="en-US" sz="2000" dirty="0">
                <a:solidFill>
                  <a:schemeClr val="bg1"/>
                </a:solidFill>
                <a:latin typeface="Century Gothic" panose="020B0502020202020204" pitchFamily="34" charset="0"/>
                <a:cs typeface="Arial" panose="020B0604020202020204" pitchFamily="34" charset="0"/>
              </a:rPr>
              <a:t> Packages</a:t>
            </a: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3400" y="971550"/>
            <a:ext cx="8110054" cy="3581400"/>
          </a:xfrm>
          <a:prstGeom prst="rect">
            <a:avLst/>
          </a:prstGeom>
        </p:spPr>
      </p:pic>
      <p:sp>
        <p:nvSpPr>
          <p:cNvPr id="7" name="Rectangle 6"/>
          <p:cNvSpPr/>
          <p:nvPr/>
        </p:nvSpPr>
        <p:spPr>
          <a:xfrm>
            <a:off x="4027283" y="4566106"/>
            <a:ext cx="805871" cy="215444"/>
          </a:xfrm>
          <a:prstGeom prst="rect">
            <a:avLst/>
          </a:prstGeom>
        </p:spPr>
        <p:txBody>
          <a:bodyPr wrap="square">
            <a:spAutoFit/>
          </a:bodyPr>
          <a:lstStyle/>
          <a:p>
            <a:r>
              <a:rPr lang="en-US" sz="800" dirty="0">
                <a:solidFill>
                  <a:schemeClr val="bg1"/>
                </a:solidFill>
                <a:latin typeface="Century Gothic" panose="020B0502020202020204" pitchFamily="34" charset="0"/>
              </a:rPr>
              <a:t>Fur materials</a:t>
            </a:r>
          </a:p>
        </p:txBody>
      </p:sp>
    </p:spTree>
    <p:extLst>
      <p:ext uri="{BB962C8B-B14F-4D97-AF65-F5344CB8AC3E}">
        <p14:creationId xmlns:p14="http://schemas.microsoft.com/office/powerpoint/2010/main" val="22061215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4709944"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cs typeface="Arial" panose="020B0604020202020204" pitchFamily="34" charset="0"/>
              </a:rPr>
              <a:t>Examples of Other </a:t>
            </a:r>
            <a:r>
              <a:rPr lang="en-US" sz="2000" dirty="0" err="1">
                <a:solidFill>
                  <a:schemeClr val="bg1"/>
                </a:solidFill>
                <a:latin typeface="Century Gothic" panose="020B0502020202020204" pitchFamily="34" charset="0"/>
                <a:cs typeface="Arial" panose="020B0604020202020204" pitchFamily="34" charset="0"/>
              </a:rPr>
              <a:t>Shader</a:t>
            </a:r>
            <a:r>
              <a:rPr lang="en-US" sz="2000" dirty="0">
                <a:solidFill>
                  <a:schemeClr val="bg1"/>
                </a:solidFill>
                <a:latin typeface="Century Gothic" panose="020B0502020202020204" pitchFamily="34" charset="0"/>
                <a:cs typeface="Arial" panose="020B0604020202020204" pitchFamily="34" charset="0"/>
              </a:rPr>
              <a:t> Packages</a:t>
            </a:r>
          </a:p>
        </p:txBody>
      </p:sp>
      <p:sp>
        <p:nvSpPr>
          <p:cNvPr id="7" name="Rectangle 6"/>
          <p:cNvSpPr/>
          <p:nvPr/>
        </p:nvSpPr>
        <p:spPr>
          <a:xfrm>
            <a:off x="4027283" y="4566106"/>
            <a:ext cx="1001917" cy="215444"/>
          </a:xfrm>
          <a:prstGeom prst="rect">
            <a:avLst/>
          </a:prstGeom>
        </p:spPr>
        <p:txBody>
          <a:bodyPr wrap="square">
            <a:spAutoFit/>
          </a:bodyPr>
          <a:lstStyle/>
          <a:p>
            <a:r>
              <a:rPr lang="en-US" sz="800" dirty="0">
                <a:solidFill>
                  <a:schemeClr val="bg1"/>
                </a:solidFill>
                <a:latin typeface="Century Gothic" panose="020B0502020202020204" pitchFamily="34" charset="0"/>
              </a:rPr>
              <a:t>Skin materials</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971550"/>
            <a:ext cx="9144000" cy="3590925"/>
          </a:xfrm>
          <a:prstGeom prst="rect">
            <a:avLst/>
          </a:prstGeom>
        </p:spPr>
      </p:pic>
    </p:spTree>
    <p:extLst>
      <p:ext uri="{BB962C8B-B14F-4D97-AF65-F5344CB8AC3E}">
        <p14:creationId xmlns:p14="http://schemas.microsoft.com/office/powerpoint/2010/main" val="381625425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4709944"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cs typeface="Arial" panose="020B0604020202020204" pitchFamily="34" charset="0"/>
              </a:rPr>
              <a:t>Examples of Other </a:t>
            </a:r>
            <a:r>
              <a:rPr lang="en-US" sz="2000" dirty="0" err="1">
                <a:solidFill>
                  <a:schemeClr val="bg1"/>
                </a:solidFill>
                <a:latin typeface="Century Gothic" panose="020B0502020202020204" pitchFamily="34" charset="0"/>
                <a:cs typeface="Arial" panose="020B0604020202020204" pitchFamily="34" charset="0"/>
              </a:rPr>
              <a:t>Shader</a:t>
            </a:r>
            <a:r>
              <a:rPr lang="en-US" sz="2000" dirty="0">
                <a:solidFill>
                  <a:schemeClr val="bg1"/>
                </a:solidFill>
                <a:latin typeface="Century Gothic" panose="020B0502020202020204" pitchFamily="34" charset="0"/>
                <a:cs typeface="Arial" panose="020B0604020202020204" pitchFamily="34" charset="0"/>
              </a:rPr>
              <a:t> Packages</a:t>
            </a:r>
          </a:p>
        </p:txBody>
      </p:sp>
      <p:sp>
        <p:nvSpPr>
          <p:cNvPr id="7" name="Rectangle 6"/>
          <p:cNvSpPr/>
          <p:nvPr/>
        </p:nvSpPr>
        <p:spPr>
          <a:xfrm>
            <a:off x="4267200" y="4579498"/>
            <a:ext cx="468517" cy="215444"/>
          </a:xfrm>
          <a:prstGeom prst="rect">
            <a:avLst/>
          </a:prstGeom>
        </p:spPr>
        <p:txBody>
          <a:bodyPr wrap="square">
            <a:spAutoFit/>
          </a:bodyPr>
          <a:lstStyle/>
          <a:p>
            <a:r>
              <a:rPr lang="en-US" sz="800" dirty="0">
                <a:solidFill>
                  <a:schemeClr val="bg1"/>
                </a:solidFill>
                <a:latin typeface="Century Gothic" panose="020B0502020202020204" pitchFamily="34" charset="0"/>
              </a:rPr>
              <a:t>Eyes</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2850" y="1019056"/>
            <a:ext cx="6958908" cy="3559310"/>
          </a:xfrm>
          <a:prstGeom prst="rect">
            <a:avLst/>
          </a:prstGeom>
        </p:spPr>
      </p:pic>
    </p:spTree>
    <p:extLst>
      <p:ext uri="{BB962C8B-B14F-4D97-AF65-F5344CB8AC3E}">
        <p14:creationId xmlns:p14="http://schemas.microsoft.com/office/powerpoint/2010/main" val="20009165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2685351"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cs typeface="Arial" panose="020B0604020202020204" pitchFamily="34" charset="0"/>
              </a:rPr>
              <a:t>Lessons We Learned</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986161"/>
            <a:ext cx="9144000" cy="4133850"/>
          </a:xfrm>
          <a:prstGeom prst="rect">
            <a:avLst/>
          </a:prstGeom>
        </p:spPr>
      </p:pic>
    </p:spTree>
    <p:extLst>
      <p:ext uri="{BB962C8B-B14F-4D97-AF65-F5344CB8AC3E}">
        <p14:creationId xmlns:p14="http://schemas.microsoft.com/office/powerpoint/2010/main" val="126331260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1994457"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cs typeface="Arial" panose="020B0604020202020204" pitchFamily="34" charset="0"/>
              </a:rPr>
              <a:t>Special Thanks</a:t>
            </a:r>
          </a:p>
        </p:txBody>
      </p:sp>
      <p:sp>
        <p:nvSpPr>
          <p:cNvPr id="3" name="TextBox 2"/>
          <p:cNvSpPr txBox="1"/>
          <p:nvPr/>
        </p:nvSpPr>
        <p:spPr>
          <a:xfrm>
            <a:off x="304800" y="971550"/>
            <a:ext cx="8573181" cy="3554819"/>
          </a:xfrm>
          <a:prstGeom prst="rect">
            <a:avLst/>
          </a:prstGeom>
          <a:noFill/>
        </p:spPr>
        <p:txBody>
          <a:bodyPr wrap="none" rtlCol="0">
            <a:spAutoFit/>
          </a:bodyPr>
          <a:lstStyle/>
          <a:p>
            <a:r>
              <a:rPr lang="en-US" sz="1600" dirty="0">
                <a:solidFill>
                  <a:schemeClr val="bg1"/>
                </a:solidFill>
                <a:latin typeface="Century Gothic" panose="020B0502020202020204" pitchFamily="34" charset="0"/>
              </a:rPr>
              <a:t>Character Team:</a:t>
            </a:r>
          </a:p>
          <a:p>
            <a:endParaRPr lang="en-US" sz="800" dirty="0">
              <a:solidFill>
                <a:schemeClr val="bg1"/>
              </a:solidFill>
              <a:latin typeface="Century Gothic" panose="020B0502020202020204" pitchFamily="34" charset="0"/>
            </a:endParaRPr>
          </a:p>
          <a:p>
            <a:r>
              <a:rPr lang="en-US" sz="1500" dirty="0">
                <a:solidFill>
                  <a:schemeClr val="bg1"/>
                </a:solidFill>
                <a:latin typeface="Century Gothic" panose="020B0502020202020204" pitchFamily="34" charset="0"/>
              </a:rPr>
              <a:t>Frank Tzeng, Colin Thomas, Soa Lee, Jaehoon Kim, Byung Hwa Jung, Adam Scott,</a:t>
            </a:r>
            <a:r>
              <a:rPr lang="en-US" sz="1500" dirty="0">
                <a:latin typeface="Century Gothic" panose="020B0502020202020204" pitchFamily="34" charset="0"/>
              </a:rPr>
              <a:t> </a:t>
            </a:r>
          </a:p>
          <a:p>
            <a:r>
              <a:rPr lang="en-US" sz="1500" dirty="0">
                <a:solidFill>
                  <a:schemeClr val="bg1"/>
                </a:solidFill>
                <a:latin typeface="Century Gothic" panose="020B0502020202020204" pitchFamily="34" charset="0"/>
              </a:rPr>
              <a:t>Adam Skutt, Corey Johnson, Glauco Longhi, Nicolas Collings, </a:t>
            </a:r>
            <a:r>
              <a:rPr lang="en-US" sz="1500" dirty="0" err="1">
                <a:solidFill>
                  <a:schemeClr val="bg1"/>
                </a:solidFill>
                <a:latin typeface="Century Gothic" panose="020B0502020202020204" pitchFamily="34" charset="0"/>
              </a:rPr>
              <a:t>Wasim</a:t>
            </a:r>
            <a:r>
              <a:rPr lang="en-US" sz="1500" dirty="0">
                <a:solidFill>
                  <a:schemeClr val="bg1"/>
                </a:solidFill>
                <a:latin typeface="Century Gothic" panose="020B0502020202020204" pitchFamily="34" charset="0"/>
              </a:rPr>
              <a:t> Khan, Tyler </a:t>
            </a:r>
            <a:r>
              <a:rPr lang="en-US" sz="1500" dirty="0" err="1">
                <a:solidFill>
                  <a:schemeClr val="bg1"/>
                </a:solidFill>
                <a:latin typeface="Century Gothic" panose="020B0502020202020204" pitchFamily="34" charset="0"/>
              </a:rPr>
              <a:t>Thornock</a:t>
            </a:r>
            <a:r>
              <a:rPr lang="en-US" sz="1500" dirty="0">
                <a:solidFill>
                  <a:schemeClr val="bg1"/>
                </a:solidFill>
                <a:latin typeface="Century Gothic" panose="020B0502020202020204" pitchFamily="34" charset="0"/>
              </a:rPr>
              <a:t>, </a:t>
            </a:r>
          </a:p>
          <a:p>
            <a:r>
              <a:rPr lang="en-US" sz="1500" dirty="0">
                <a:solidFill>
                  <a:schemeClr val="bg1"/>
                </a:solidFill>
                <a:latin typeface="Century Gothic" panose="020B0502020202020204" pitchFamily="34" charset="0"/>
              </a:rPr>
              <a:t>Hans Godard, Nathan Horne, Damon Shelton, Nancy Cantu, Erik Ortiz</a:t>
            </a:r>
          </a:p>
          <a:p>
            <a:endParaRPr lang="en-US" sz="2800" dirty="0">
              <a:solidFill>
                <a:schemeClr val="bg1"/>
              </a:solidFill>
              <a:latin typeface="Century Gothic" panose="020B0502020202020204" pitchFamily="34" charset="0"/>
            </a:endParaRPr>
          </a:p>
          <a:p>
            <a:r>
              <a:rPr lang="en-US" sz="1600" dirty="0">
                <a:solidFill>
                  <a:schemeClr val="bg1"/>
                </a:solidFill>
                <a:latin typeface="Century Gothic" panose="020B0502020202020204" pitchFamily="34" charset="0"/>
              </a:rPr>
              <a:t>Others:</a:t>
            </a:r>
          </a:p>
          <a:p>
            <a:endParaRPr lang="en-US" sz="800" dirty="0">
              <a:solidFill>
                <a:schemeClr val="bg1"/>
              </a:solidFill>
              <a:latin typeface="Century Gothic" panose="020B0502020202020204" pitchFamily="34" charset="0"/>
            </a:endParaRPr>
          </a:p>
          <a:p>
            <a:r>
              <a:rPr lang="en-US" sz="1600" dirty="0">
                <a:solidFill>
                  <a:schemeClr val="bg1"/>
                </a:solidFill>
                <a:latin typeface="Century Gothic" panose="020B0502020202020204" pitchFamily="34" charset="0"/>
              </a:rPr>
              <a:t>Vincent Marxen, Waylon Brinck, Ramy El-Garawany, Ke Xu, Carlos Gonzalez-Ochoa</a:t>
            </a:r>
          </a:p>
          <a:p>
            <a:r>
              <a:rPr lang="en-US" sz="1600" dirty="0">
                <a:solidFill>
                  <a:schemeClr val="bg1"/>
                </a:solidFill>
                <a:latin typeface="Century Gothic" panose="020B0502020202020204" pitchFamily="34" charset="0"/>
              </a:rPr>
              <a:t>Andrew Maximov, Tate Mosesian, Dave Smith, Jerome Durand, Edward Pereira,</a:t>
            </a:r>
          </a:p>
          <a:p>
            <a:r>
              <a:rPr lang="en-US" sz="1600" dirty="0">
                <a:solidFill>
                  <a:schemeClr val="bg1"/>
                </a:solidFill>
                <a:latin typeface="Century Gothic" panose="020B0502020202020204" pitchFamily="34" charset="0"/>
              </a:rPr>
              <a:t>Mark Shoaf, Leandro Amaral, Nicholas Lance, Connie Huang, Inigo </a:t>
            </a:r>
            <a:r>
              <a:rPr lang="en-US" sz="1600" dirty="0" err="1">
                <a:solidFill>
                  <a:schemeClr val="bg1"/>
                </a:solidFill>
                <a:latin typeface="Century Gothic" panose="020B0502020202020204" pitchFamily="34" charset="0"/>
              </a:rPr>
              <a:t>Quilez</a:t>
            </a:r>
            <a:r>
              <a:rPr lang="en-US" sz="1600" dirty="0">
                <a:solidFill>
                  <a:schemeClr val="bg1"/>
                </a:solidFill>
                <a:latin typeface="Century Gothic" panose="020B0502020202020204" pitchFamily="34" charset="0"/>
              </a:rPr>
              <a:t>, </a:t>
            </a:r>
          </a:p>
          <a:p>
            <a:r>
              <a:rPr lang="en-US" sz="1600" dirty="0">
                <a:solidFill>
                  <a:schemeClr val="bg1"/>
                </a:solidFill>
                <a:latin typeface="Century Gothic" panose="020B0502020202020204" pitchFamily="34" charset="0"/>
              </a:rPr>
              <a:t>Jorge Jiménez, Natalya </a:t>
            </a:r>
            <a:r>
              <a:rPr lang="en-US" sz="1600" dirty="0" err="1">
                <a:solidFill>
                  <a:schemeClr val="bg1"/>
                </a:solidFill>
                <a:latin typeface="Century Gothic" panose="020B0502020202020204" pitchFamily="34" charset="0"/>
              </a:rPr>
              <a:t>Tatarchuk</a:t>
            </a:r>
            <a:endParaRPr lang="en-US" sz="1600" dirty="0">
              <a:solidFill>
                <a:schemeClr val="bg1"/>
              </a:solidFill>
              <a:latin typeface="Century Gothic" panose="020B0502020202020204" pitchFamily="34" charset="0"/>
            </a:endParaRPr>
          </a:p>
          <a:p>
            <a:endParaRPr lang="en-US" sz="1600" dirty="0">
              <a:solidFill>
                <a:schemeClr val="bg1"/>
              </a:solidFill>
              <a:latin typeface="Century Gothic" panose="020B0502020202020204" pitchFamily="34" charset="0"/>
            </a:endParaRPr>
          </a:p>
          <a:p>
            <a:endParaRPr lang="en-US" sz="16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8098417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304800" y="971550"/>
            <a:ext cx="184731" cy="584775"/>
          </a:xfrm>
          <a:prstGeom prst="rect">
            <a:avLst/>
          </a:prstGeom>
          <a:noFill/>
        </p:spPr>
        <p:txBody>
          <a:bodyPr wrap="none" rtlCol="0">
            <a:spAutoFit/>
          </a:bodyPr>
          <a:lstStyle/>
          <a:p>
            <a:endParaRPr lang="en-US" sz="1600" dirty="0">
              <a:solidFill>
                <a:schemeClr val="bg1"/>
              </a:solidFill>
              <a:latin typeface="Century Gothic" panose="020B0502020202020204" pitchFamily="34" charset="0"/>
            </a:endParaRPr>
          </a:p>
          <a:p>
            <a:endParaRPr lang="en-US" sz="1600" dirty="0">
              <a:solidFill>
                <a:schemeClr val="bg1"/>
              </a:solidFill>
              <a:latin typeface="Century Gothic" panose="020B0502020202020204" pitchFamily="34" charset="0"/>
            </a:endParaRPr>
          </a:p>
        </p:txBody>
      </p:sp>
      <p:sp>
        <p:nvSpPr>
          <p:cNvPr id="4" name="TextBox 3"/>
          <p:cNvSpPr txBox="1"/>
          <p:nvPr/>
        </p:nvSpPr>
        <p:spPr>
          <a:xfrm>
            <a:off x="1762679" y="1828621"/>
            <a:ext cx="5482591" cy="1200329"/>
          </a:xfrm>
          <a:prstGeom prst="rect">
            <a:avLst/>
          </a:prstGeom>
          <a:noFill/>
        </p:spPr>
        <p:txBody>
          <a:bodyPr wrap="none" rtlCol="0">
            <a:spAutoFit/>
          </a:bodyPr>
          <a:lstStyle/>
          <a:p>
            <a:pPr algn="ctr"/>
            <a:r>
              <a:rPr lang="en-US" sz="2400" dirty="0">
                <a:solidFill>
                  <a:schemeClr val="bg1"/>
                </a:solidFill>
                <a:latin typeface="Century Gothic" panose="020B0502020202020204" pitchFamily="34" charset="0"/>
                <a:cs typeface="Arial" panose="020B0604020202020204" pitchFamily="34" charset="0"/>
              </a:rPr>
              <a:t>We are hiring</a:t>
            </a:r>
          </a:p>
          <a:p>
            <a:pPr algn="ctr"/>
            <a:endParaRPr lang="en-US" sz="2400" dirty="0">
              <a:solidFill>
                <a:schemeClr val="bg1"/>
              </a:solidFill>
              <a:latin typeface="Century Gothic" panose="020B0502020202020204" pitchFamily="34" charset="0"/>
              <a:cs typeface="Arial" panose="020B0604020202020204" pitchFamily="34" charset="0"/>
            </a:endParaRPr>
          </a:p>
          <a:p>
            <a:r>
              <a:rPr lang="en-US" sz="2400" dirty="0">
                <a:solidFill>
                  <a:schemeClr val="bg1"/>
                </a:solidFill>
                <a:latin typeface="Century Gothic" panose="020B0502020202020204" pitchFamily="34" charset="0"/>
                <a:cs typeface="Arial" panose="020B0604020202020204" pitchFamily="34" charset="0"/>
              </a:rPr>
              <a:t>http://www.naughtydog.com/work</a:t>
            </a:r>
          </a:p>
        </p:txBody>
      </p:sp>
    </p:spTree>
    <p:extLst>
      <p:ext uri="{BB962C8B-B14F-4D97-AF65-F5344CB8AC3E}">
        <p14:creationId xmlns:p14="http://schemas.microsoft.com/office/powerpoint/2010/main" val="3714046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 y="2928"/>
            <a:ext cx="9141713" cy="5137642"/>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304800" y="971550"/>
            <a:ext cx="184731" cy="584775"/>
          </a:xfrm>
          <a:prstGeom prst="rect">
            <a:avLst/>
          </a:prstGeom>
          <a:noFill/>
        </p:spPr>
        <p:txBody>
          <a:bodyPr wrap="none" rtlCol="0">
            <a:spAutoFit/>
          </a:bodyPr>
          <a:lstStyle/>
          <a:p>
            <a:endParaRPr lang="en-US" sz="1600" dirty="0">
              <a:solidFill>
                <a:schemeClr val="bg1"/>
              </a:solidFill>
              <a:latin typeface="Century Gothic" panose="020B0502020202020204" pitchFamily="34" charset="0"/>
            </a:endParaRPr>
          </a:p>
          <a:p>
            <a:endParaRPr lang="en-US" sz="1600" dirty="0">
              <a:solidFill>
                <a:schemeClr val="bg1"/>
              </a:solidFill>
              <a:latin typeface="Century Gothic" panose="020B0502020202020204" pitchFamily="34" charset="0"/>
            </a:endParaRPr>
          </a:p>
        </p:txBody>
      </p:sp>
      <p:sp>
        <p:nvSpPr>
          <p:cNvPr id="4" name="TextBox 3"/>
          <p:cNvSpPr txBox="1"/>
          <p:nvPr/>
        </p:nvSpPr>
        <p:spPr>
          <a:xfrm>
            <a:off x="3429000" y="2343150"/>
            <a:ext cx="1778051" cy="461665"/>
          </a:xfrm>
          <a:prstGeom prst="rect">
            <a:avLst/>
          </a:prstGeom>
          <a:noFill/>
        </p:spPr>
        <p:txBody>
          <a:bodyPr wrap="none" rtlCol="0">
            <a:spAutoFit/>
          </a:bodyPr>
          <a:lstStyle/>
          <a:p>
            <a:r>
              <a:rPr lang="en-US" sz="2400" dirty="0">
                <a:solidFill>
                  <a:schemeClr val="bg1"/>
                </a:solidFill>
                <a:latin typeface="Century Gothic" panose="020B0502020202020204" pitchFamily="34" charset="0"/>
                <a:cs typeface="Arial" panose="020B0604020202020204" pitchFamily="34" charset="0"/>
              </a:rPr>
              <a:t>Questions</a:t>
            </a:r>
            <a:r>
              <a:rPr lang="en-US" sz="2400" dirty="0">
                <a:solidFill>
                  <a:schemeClr val="bg1"/>
                </a:solidFill>
                <a:latin typeface="+mj-lt"/>
                <a:cs typeface="Arial" panose="020B0604020202020204" pitchFamily="34" charset="0"/>
              </a:rPr>
              <a:t>?</a:t>
            </a:r>
          </a:p>
        </p:txBody>
      </p:sp>
    </p:spTree>
    <p:extLst>
      <p:ext uri="{BB962C8B-B14F-4D97-AF65-F5344CB8AC3E}">
        <p14:creationId xmlns:p14="http://schemas.microsoft.com/office/powerpoint/2010/main" val="28094323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4" y="0"/>
            <a:ext cx="9153194" cy="4658268"/>
          </a:xfrm>
          <a:prstGeom prst="rect">
            <a:avLst/>
          </a:prstGeom>
        </p:spPr>
      </p:pic>
    </p:spTree>
    <p:extLst>
      <p:ext uri="{BB962C8B-B14F-4D97-AF65-F5344CB8AC3E}">
        <p14:creationId xmlns:p14="http://schemas.microsoft.com/office/powerpoint/2010/main" val="30581997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52400" y="370555"/>
            <a:ext cx="3839513" cy="400110"/>
          </a:xfrm>
          <a:prstGeom prst="rect">
            <a:avLst/>
          </a:prstGeom>
          <a:noFill/>
        </p:spPr>
        <p:txBody>
          <a:bodyPr wrap="none" rtlCol="0">
            <a:spAutoFit/>
          </a:bodyPr>
          <a:lstStyle/>
          <a:p>
            <a:r>
              <a:rPr lang="en-US" sz="2000" dirty="0">
                <a:solidFill>
                  <a:schemeClr val="bg1"/>
                </a:solidFill>
                <a:latin typeface="Century Gothic" panose="020B0502020202020204" pitchFamily="34" charset="0"/>
                <a:cs typeface="Arial" panose="020B0604020202020204" pitchFamily="34" charset="0"/>
              </a:rPr>
              <a:t>Challenges of Making Fabrics</a:t>
            </a:r>
          </a:p>
        </p:txBody>
      </p:sp>
      <p:sp>
        <p:nvSpPr>
          <p:cNvPr id="3" name="TextBox 2"/>
          <p:cNvSpPr txBox="1"/>
          <p:nvPr/>
        </p:nvSpPr>
        <p:spPr>
          <a:xfrm>
            <a:off x="381001" y="1276350"/>
            <a:ext cx="4724400" cy="2923877"/>
          </a:xfrm>
          <a:prstGeom prst="rect">
            <a:avLst/>
          </a:prstGeom>
          <a:noFill/>
        </p:spPr>
        <p:txBody>
          <a:bodyPr wrap="square" rtlCol="0">
            <a:spAutoFit/>
          </a:bodyPr>
          <a:lstStyle/>
          <a:p>
            <a:pPr marL="342900" indent="-342900">
              <a:buFont typeface="+mj-lt"/>
              <a:buAutoNum type="arabicPeriod"/>
            </a:pPr>
            <a:r>
              <a:rPr lang="en-US" sz="1600" dirty="0">
                <a:solidFill>
                  <a:schemeClr val="bg1"/>
                </a:solidFill>
                <a:latin typeface="Century Gothic" panose="020B0502020202020204" pitchFamily="34" charset="0"/>
              </a:rPr>
              <a:t>There are large varieties of fabric types</a:t>
            </a:r>
          </a:p>
          <a:p>
            <a:pPr marL="342900" indent="-342900">
              <a:buFont typeface="+mj-lt"/>
              <a:buAutoNum type="arabicPeriod"/>
            </a:pPr>
            <a:endParaRPr lang="en-US" sz="800" dirty="0">
              <a:solidFill>
                <a:schemeClr val="bg1"/>
              </a:solidFill>
              <a:latin typeface="Century Gothic" panose="020B0502020202020204" pitchFamily="34" charset="0"/>
            </a:endParaRPr>
          </a:p>
          <a:p>
            <a:pPr marL="342900" indent="-342900">
              <a:buFont typeface="+mj-lt"/>
              <a:buAutoNum type="arabicPeriod"/>
            </a:pPr>
            <a:r>
              <a:rPr lang="en-US" sz="1600" dirty="0">
                <a:solidFill>
                  <a:schemeClr val="bg1"/>
                </a:solidFill>
                <a:latin typeface="Century Gothic" panose="020B0502020202020204" pitchFamily="34" charset="0"/>
              </a:rPr>
              <a:t>How to achieve different reflectance models</a:t>
            </a:r>
          </a:p>
          <a:p>
            <a:pPr marL="342900" indent="-342900">
              <a:buFont typeface="+mj-lt"/>
              <a:buAutoNum type="arabicPeriod"/>
            </a:pPr>
            <a:endParaRPr lang="en-US" sz="800" dirty="0">
              <a:solidFill>
                <a:schemeClr val="bg1"/>
              </a:solidFill>
              <a:latin typeface="Century Gothic" panose="020B0502020202020204" pitchFamily="34" charset="0"/>
            </a:endParaRPr>
          </a:p>
          <a:p>
            <a:pPr marL="342900" indent="-342900">
              <a:buFont typeface="+mj-lt"/>
              <a:buAutoNum type="arabicPeriod"/>
            </a:pPr>
            <a:r>
              <a:rPr lang="en-US" sz="1600" dirty="0">
                <a:solidFill>
                  <a:schemeClr val="bg1"/>
                </a:solidFill>
                <a:latin typeface="Century Gothic" panose="020B0502020202020204" pitchFamily="34" charset="0"/>
              </a:rPr>
              <a:t>Fabrics have a high degree of scattering</a:t>
            </a:r>
          </a:p>
          <a:p>
            <a:pPr marL="342900" indent="-342900">
              <a:buFont typeface="+mj-lt"/>
              <a:buAutoNum type="arabicPeriod"/>
            </a:pPr>
            <a:endParaRPr lang="en-US" sz="800" dirty="0">
              <a:solidFill>
                <a:schemeClr val="bg1"/>
              </a:solidFill>
              <a:latin typeface="Century Gothic" panose="020B0502020202020204" pitchFamily="34" charset="0"/>
            </a:endParaRPr>
          </a:p>
          <a:p>
            <a:pPr marL="342900" indent="-342900">
              <a:buFont typeface="+mj-lt"/>
              <a:buAutoNum type="arabicPeriod"/>
            </a:pPr>
            <a:r>
              <a:rPr lang="en-US" sz="1600" dirty="0" err="1">
                <a:solidFill>
                  <a:schemeClr val="bg1"/>
                </a:solidFill>
                <a:latin typeface="Century Gothic" panose="020B0502020202020204" pitchFamily="34" charset="0"/>
              </a:rPr>
              <a:t>Tileable</a:t>
            </a:r>
            <a:r>
              <a:rPr lang="en-US" sz="1600" dirty="0">
                <a:solidFill>
                  <a:schemeClr val="bg1"/>
                </a:solidFill>
                <a:latin typeface="Century Gothic" panose="020B0502020202020204" pitchFamily="34" charset="0"/>
              </a:rPr>
              <a:t> micro-weave structures</a:t>
            </a:r>
          </a:p>
          <a:p>
            <a:pPr marL="342900" indent="-342900">
              <a:buFont typeface="+mj-lt"/>
              <a:buAutoNum type="arabicPeriod"/>
            </a:pPr>
            <a:endParaRPr lang="en-US" sz="800" dirty="0">
              <a:solidFill>
                <a:schemeClr val="bg1"/>
              </a:solidFill>
              <a:latin typeface="Century Gothic" panose="020B0502020202020204" pitchFamily="34" charset="0"/>
            </a:endParaRPr>
          </a:p>
          <a:p>
            <a:pPr marL="342900" indent="-342900">
              <a:buFont typeface="+mj-lt"/>
              <a:buAutoNum type="arabicPeriod"/>
            </a:pPr>
            <a:r>
              <a:rPr lang="en-US" sz="1600" dirty="0">
                <a:solidFill>
                  <a:schemeClr val="bg1"/>
                </a:solidFill>
                <a:latin typeface="Century Gothic" panose="020B0502020202020204" pitchFamily="34" charset="0"/>
              </a:rPr>
              <a:t>Volumetric self-shadow</a:t>
            </a:r>
          </a:p>
          <a:p>
            <a:pPr marL="342900" indent="-342900">
              <a:buFont typeface="+mj-lt"/>
              <a:buAutoNum type="arabicPeriod"/>
            </a:pPr>
            <a:endParaRPr lang="en-US" sz="800" dirty="0">
              <a:solidFill>
                <a:schemeClr val="bg1"/>
              </a:solidFill>
              <a:latin typeface="Century Gothic" panose="020B0502020202020204" pitchFamily="34" charset="0"/>
            </a:endParaRPr>
          </a:p>
          <a:p>
            <a:pPr marL="342900" indent="-342900">
              <a:buFont typeface="+mj-lt"/>
              <a:buAutoNum type="arabicPeriod"/>
            </a:pPr>
            <a:r>
              <a:rPr lang="en-US" sz="1600" dirty="0">
                <a:solidFill>
                  <a:schemeClr val="bg1"/>
                </a:solidFill>
                <a:latin typeface="Century Gothic" panose="020B0502020202020204" pitchFamily="34" charset="0"/>
              </a:rPr>
              <a:t>Adding imperfection to the details in order to create a more realistic appearance</a:t>
            </a:r>
          </a:p>
          <a:p>
            <a:pPr marL="342900" indent="-342900">
              <a:buFont typeface="+mj-lt"/>
              <a:buAutoNum type="arabicPeriod"/>
            </a:pPr>
            <a:endParaRPr lang="en-US" sz="1600" dirty="0">
              <a:solidFill>
                <a:schemeClr val="bg1"/>
              </a:solidFill>
              <a:latin typeface="Century Gothic" panose="020B0502020202020204" pitchFamily="34" charset="0"/>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05994" y="1139007"/>
            <a:ext cx="3338152" cy="3137007"/>
          </a:xfrm>
          <a:prstGeom prst="rect">
            <a:avLst/>
          </a:prstGeom>
        </p:spPr>
      </p:pic>
      <p:sp>
        <p:nvSpPr>
          <p:cNvPr id="7" name="TextBox 6"/>
          <p:cNvSpPr txBox="1"/>
          <p:nvPr/>
        </p:nvSpPr>
        <p:spPr>
          <a:xfrm>
            <a:off x="5943600" y="4353638"/>
            <a:ext cx="1431802" cy="246221"/>
          </a:xfrm>
          <a:prstGeom prst="rect">
            <a:avLst/>
          </a:prstGeom>
          <a:noFill/>
        </p:spPr>
        <p:txBody>
          <a:bodyPr wrap="none" rtlCol="0">
            <a:spAutoFit/>
          </a:bodyPr>
          <a:lstStyle/>
          <a:p>
            <a:r>
              <a:rPr lang="en-US" sz="1000" dirty="0">
                <a:solidFill>
                  <a:schemeClr val="bg1"/>
                </a:solidFill>
              </a:rPr>
              <a:t>Fabric reference images</a:t>
            </a:r>
          </a:p>
        </p:txBody>
      </p:sp>
    </p:spTree>
    <p:extLst>
      <p:ext uri="{BB962C8B-B14F-4D97-AF65-F5344CB8AC3E}">
        <p14:creationId xmlns:p14="http://schemas.microsoft.com/office/powerpoint/2010/main" val="20036245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3174</Words>
  <Application>Microsoft Office PowerPoint</Application>
  <PresentationFormat>On-screen Show (16:9)</PresentationFormat>
  <Paragraphs>391</Paragraphs>
  <Slides>70</Slides>
  <Notes>69</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70</vt:i4>
      </vt:variant>
    </vt:vector>
  </HeadingPairs>
  <TitlesOfParts>
    <vt:vector size="77" baseType="lpstr">
      <vt:lpstr>Arial Unicode MS</vt:lpstr>
      <vt:lpstr>Mangal</vt:lpstr>
      <vt:lpstr>Microsoft YaHei</vt:lpstr>
      <vt:lpstr>Arial</vt:lpstr>
      <vt:lpstr>Calibri</vt:lpstr>
      <vt:lpstr>Century Gothic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2014-02-14T19:33:22Z</dcterms:created>
  <dcterms:modified xsi:type="dcterms:W3CDTF">2016-08-02T01:05:24Z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1033</vt:i4>
  </property>
  <property fmtid="{D5CDD505-2E9C-101B-9397-08002B2CF9AE}" pid="3" name="_Version">
    <vt:lpwstr>12.0.4518</vt:lpwstr>
  </property>
</Properties>
</file>