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109"/>
  </p:notesMasterIdLst>
  <p:handoutMasterIdLst>
    <p:handoutMasterId r:id="rId110"/>
  </p:handoutMasterIdLst>
  <p:sldIdLst>
    <p:sldId id="264" r:id="rId2"/>
    <p:sldId id="329" r:id="rId3"/>
    <p:sldId id="270" r:id="rId4"/>
    <p:sldId id="331" r:id="rId5"/>
    <p:sldId id="285" r:id="rId6"/>
    <p:sldId id="286" r:id="rId7"/>
    <p:sldId id="272" r:id="rId8"/>
    <p:sldId id="273" r:id="rId9"/>
    <p:sldId id="321" r:id="rId10"/>
    <p:sldId id="304" r:id="rId11"/>
    <p:sldId id="287" r:id="rId12"/>
    <p:sldId id="328" r:id="rId13"/>
    <p:sldId id="306" r:id="rId14"/>
    <p:sldId id="307" r:id="rId15"/>
    <p:sldId id="289" r:id="rId16"/>
    <p:sldId id="318" r:id="rId17"/>
    <p:sldId id="276" r:id="rId18"/>
    <p:sldId id="314" r:id="rId19"/>
    <p:sldId id="277" r:id="rId20"/>
    <p:sldId id="316" r:id="rId21"/>
    <p:sldId id="278" r:id="rId22"/>
    <p:sldId id="279" r:id="rId23"/>
    <p:sldId id="320" r:id="rId24"/>
    <p:sldId id="398" r:id="rId25"/>
    <p:sldId id="327" r:id="rId26"/>
    <p:sldId id="322" r:id="rId27"/>
    <p:sldId id="335" r:id="rId28"/>
    <p:sldId id="308" r:id="rId29"/>
    <p:sldId id="309" r:id="rId30"/>
    <p:sldId id="317" r:id="rId31"/>
    <p:sldId id="334" r:id="rId32"/>
    <p:sldId id="311" r:id="rId33"/>
    <p:sldId id="323" r:id="rId34"/>
    <p:sldId id="324" r:id="rId35"/>
    <p:sldId id="282" r:id="rId36"/>
    <p:sldId id="303" r:id="rId37"/>
    <p:sldId id="290" r:id="rId38"/>
    <p:sldId id="396" r:id="rId39"/>
    <p:sldId id="291" r:id="rId40"/>
    <p:sldId id="292" r:id="rId41"/>
    <p:sldId id="293" r:id="rId42"/>
    <p:sldId id="299" r:id="rId43"/>
    <p:sldId id="295" r:id="rId44"/>
    <p:sldId id="397" r:id="rId45"/>
    <p:sldId id="312" r:id="rId46"/>
    <p:sldId id="296" r:id="rId47"/>
    <p:sldId id="325" r:id="rId48"/>
    <p:sldId id="394" r:id="rId49"/>
    <p:sldId id="399" r:id="rId50"/>
    <p:sldId id="400" r:id="rId51"/>
    <p:sldId id="401" r:id="rId52"/>
    <p:sldId id="403" r:id="rId53"/>
    <p:sldId id="404" r:id="rId54"/>
    <p:sldId id="405" r:id="rId55"/>
    <p:sldId id="406" r:id="rId56"/>
    <p:sldId id="407" r:id="rId57"/>
    <p:sldId id="408" r:id="rId58"/>
    <p:sldId id="409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17" r:id="rId67"/>
    <p:sldId id="418" r:id="rId68"/>
    <p:sldId id="419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0" r:id="rId79"/>
    <p:sldId id="431" r:id="rId80"/>
    <p:sldId id="432" r:id="rId81"/>
    <p:sldId id="433" r:id="rId82"/>
    <p:sldId id="434" r:id="rId83"/>
    <p:sldId id="435" r:id="rId84"/>
    <p:sldId id="436" r:id="rId85"/>
    <p:sldId id="437" r:id="rId86"/>
    <p:sldId id="438" r:id="rId87"/>
    <p:sldId id="439" r:id="rId88"/>
    <p:sldId id="440" r:id="rId89"/>
    <p:sldId id="441" r:id="rId90"/>
    <p:sldId id="442" r:id="rId91"/>
    <p:sldId id="443" r:id="rId92"/>
    <p:sldId id="444" r:id="rId93"/>
    <p:sldId id="445" r:id="rId94"/>
    <p:sldId id="446" r:id="rId95"/>
    <p:sldId id="447" r:id="rId96"/>
    <p:sldId id="448" r:id="rId97"/>
    <p:sldId id="449" r:id="rId98"/>
    <p:sldId id="450" r:id="rId99"/>
    <p:sldId id="451" r:id="rId100"/>
    <p:sldId id="452" r:id="rId101"/>
    <p:sldId id="453" r:id="rId102"/>
    <p:sldId id="454" r:id="rId103"/>
    <p:sldId id="300" r:id="rId104"/>
    <p:sldId id="391" r:id="rId105"/>
    <p:sldId id="298" r:id="rId106"/>
    <p:sldId id="393" r:id="rId107"/>
    <p:sldId id="392" r:id="rId10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0AD8A"/>
    <a:srgbClr val="494834"/>
    <a:srgbClr val="483225"/>
    <a:srgbClr val="81C9F0"/>
    <a:srgbClr val="000000"/>
    <a:srgbClr val="DDDDDD"/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4" autoAdjust="0"/>
    <p:restoredTop sz="72854" autoAdjust="0"/>
  </p:normalViewPr>
  <p:slideViewPr>
    <p:cSldViewPr snapToGrid="0">
      <p:cViewPr varScale="1">
        <p:scale>
          <a:sx n="74" d="100"/>
          <a:sy n="74" d="100"/>
        </p:scale>
        <p:origin x="-15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D87CA0-42D4-4723-8ECB-81166065091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49F34B-0FC8-48FB-BB1B-BCA59A9B46E5}">
      <dgm:prSet phldrT="[Text]"/>
      <dgm:spPr/>
      <dgm:t>
        <a:bodyPr/>
        <a:lstStyle/>
        <a:p>
          <a:r>
            <a:rPr lang="en-GB" dirty="0" smtClean="0"/>
            <a:t>Offline</a:t>
          </a:r>
          <a:endParaRPr lang="en-US" dirty="0"/>
        </a:p>
      </dgm:t>
    </dgm:pt>
    <dgm:pt modelId="{60CA5616-3E71-4800-A69C-1CF7943B1BD1}" type="parTrans" cxnId="{E6B27700-FA33-4A1D-88FB-9032B04B7CDB}">
      <dgm:prSet/>
      <dgm:spPr/>
      <dgm:t>
        <a:bodyPr/>
        <a:lstStyle/>
        <a:p>
          <a:endParaRPr lang="en-US"/>
        </a:p>
      </dgm:t>
    </dgm:pt>
    <dgm:pt modelId="{75118412-C944-44A0-AC7A-3976C4C281EA}" type="sibTrans" cxnId="{E6B27700-FA33-4A1D-88FB-9032B04B7CDB}">
      <dgm:prSet/>
      <dgm:spPr/>
      <dgm:t>
        <a:bodyPr/>
        <a:lstStyle/>
        <a:p>
          <a:endParaRPr lang="en-US"/>
        </a:p>
      </dgm:t>
    </dgm:pt>
    <dgm:pt modelId="{4BD83C68-E380-4E75-AA92-18234399AA21}">
      <dgm:prSet phldrT="[Text]"/>
      <dgm:spPr/>
      <dgm:t>
        <a:bodyPr/>
        <a:lstStyle/>
        <a:p>
          <a:r>
            <a:rPr lang="en-GB" dirty="0" smtClean="0"/>
            <a:t>Density map</a:t>
          </a:r>
          <a:endParaRPr lang="en-US" dirty="0"/>
        </a:p>
      </dgm:t>
    </dgm:pt>
    <dgm:pt modelId="{AC703CA5-307C-4FC4-9029-AA7F3A367734}" type="parTrans" cxnId="{312EBF89-63B9-4054-893F-C03C5FAC9C18}">
      <dgm:prSet/>
      <dgm:spPr/>
      <dgm:t>
        <a:bodyPr/>
        <a:lstStyle/>
        <a:p>
          <a:endParaRPr lang="en-US"/>
        </a:p>
      </dgm:t>
    </dgm:pt>
    <dgm:pt modelId="{AD1B2CD0-AD22-4C02-A6C6-E928F7E13CE6}" type="sibTrans" cxnId="{312EBF89-63B9-4054-893F-C03C5FAC9C18}">
      <dgm:prSet/>
      <dgm:spPr/>
      <dgm:t>
        <a:bodyPr/>
        <a:lstStyle/>
        <a:p>
          <a:endParaRPr lang="en-US"/>
        </a:p>
      </dgm:t>
    </dgm:pt>
    <dgm:pt modelId="{83EB162F-CC5B-4708-81B7-826BC55FDF52}">
      <dgm:prSet phldrT="[Text]"/>
      <dgm:spPr/>
      <dgm:t>
        <a:bodyPr/>
        <a:lstStyle/>
        <a:p>
          <a:r>
            <a:rPr lang="en-GB" dirty="0" smtClean="0"/>
            <a:t>2D map used to place cover</a:t>
          </a:r>
          <a:endParaRPr lang="en-US" dirty="0"/>
        </a:p>
      </dgm:t>
    </dgm:pt>
    <dgm:pt modelId="{1E65D9C2-1526-4BBD-BA67-D34FAA1A3F3A}" type="parTrans" cxnId="{F4DB3127-A88A-4D11-B08A-83942602A7BE}">
      <dgm:prSet/>
      <dgm:spPr/>
      <dgm:t>
        <a:bodyPr/>
        <a:lstStyle/>
        <a:p>
          <a:endParaRPr lang="en-US"/>
        </a:p>
      </dgm:t>
    </dgm:pt>
    <dgm:pt modelId="{339810A6-F2EC-49DC-9515-15E31227D296}" type="sibTrans" cxnId="{F4DB3127-A88A-4D11-B08A-83942602A7BE}">
      <dgm:prSet/>
      <dgm:spPr/>
      <dgm:t>
        <a:bodyPr/>
        <a:lstStyle/>
        <a:p>
          <a:endParaRPr lang="en-US"/>
        </a:p>
      </dgm:t>
    </dgm:pt>
    <dgm:pt modelId="{1F4E950F-5663-43F4-A79C-931A6FF716D0}">
      <dgm:prSet phldrT="[Text]"/>
      <dgm:spPr/>
      <dgm:t>
        <a:bodyPr/>
        <a:lstStyle/>
        <a:p>
          <a:r>
            <a:rPr lang="en-GB" dirty="0" smtClean="0"/>
            <a:t>Camera movement</a:t>
          </a:r>
          <a:endParaRPr lang="en-US" dirty="0"/>
        </a:p>
      </dgm:t>
    </dgm:pt>
    <dgm:pt modelId="{14187F79-8324-4667-A91A-28C350038C94}" type="parTrans" cxnId="{062FD375-4B0B-4B56-9B13-C7E30018B3CA}">
      <dgm:prSet/>
      <dgm:spPr/>
      <dgm:t>
        <a:bodyPr/>
        <a:lstStyle/>
        <a:p>
          <a:endParaRPr lang="en-US"/>
        </a:p>
      </dgm:t>
    </dgm:pt>
    <dgm:pt modelId="{0C741FF5-0A16-445A-990E-D47187F87A74}" type="sibTrans" cxnId="{062FD375-4B0B-4B56-9B13-C7E30018B3CA}">
      <dgm:prSet/>
      <dgm:spPr/>
      <dgm:t>
        <a:bodyPr/>
        <a:lstStyle/>
        <a:p>
          <a:endParaRPr lang="en-US"/>
        </a:p>
      </dgm:t>
    </dgm:pt>
    <dgm:pt modelId="{2342FF48-EF33-4ACF-9D22-E6F407AF79EB}">
      <dgm:prSet phldrT="[Text]"/>
      <dgm:spPr/>
      <dgm:t>
        <a:bodyPr/>
        <a:lstStyle/>
        <a:p>
          <a:r>
            <a:rPr lang="en-GB" dirty="0" smtClean="0"/>
            <a:t>Tile cache</a:t>
          </a:r>
          <a:endParaRPr lang="en-US" dirty="0"/>
        </a:p>
      </dgm:t>
    </dgm:pt>
    <dgm:pt modelId="{5573B5F4-4D36-4049-BC18-12FC4D1805B2}" type="parTrans" cxnId="{0418EBFF-C8FD-43C6-9F90-E2E786F3080E}">
      <dgm:prSet/>
      <dgm:spPr/>
      <dgm:t>
        <a:bodyPr/>
        <a:lstStyle/>
        <a:p>
          <a:endParaRPr lang="en-US"/>
        </a:p>
      </dgm:t>
    </dgm:pt>
    <dgm:pt modelId="{A9796E55-AA41-46E4-9EAB-02EB9B470F27}" type="sibTrans" cxnId="{0418EBFF-C8FD-43C6-9F90-E2E786F3080E}">
      <dgm:prSet/>
      <dgm:spPr/>
      <dgm:t>
        <a:bodyPr/>
        <a:lstStyle/>
        <a:p>
          <a:endParaRPr lang="en-US"/>
        </a:p>
      </dgm:t>
    </dgm:pt>
    <dgm:pt modelId="{195D504D-DE5C-4DA4-B307-3054ABCFA1AC}">
      <dgm:prSet phldrT="[Text]"/>
      <dgm:spPr/>
      <dgm:t>
        <a:bodyPr/>
        <a:lstStyle/>
        <a:p>
          <a:r>
            <a:rPr lang="en-GB" dirty="0" smtClean="0"/>
            <a:t>Calculated cover type/position/size</a:t>
          </a:r>
          <a:endParaRPr lang="en-US" dirty="0"/>
        </a:p>
      </dgm:t>
    </dgm:pt>
    <dgm:pt modelId="{366AF3C3-0EBB-48BF-9431-2F308942E9CA}" type="parTrans" cxnId="{BD67A90F-1080-4069-8673-F3A18974B763}">
      <dgm:prSet/>
      <dgm:spPr/>
      <dgm:t>
        <a:bodyPr/>
        <a:lstStyle/>
        <a:p>
          <a:endParaRPr lang="en-US"/>
        </a:p>
      </dgm:t>
    </dgm:pt>
    <dgm:pt modelId="{CABE2B11-72E6-41FF-A70F-F0107F262BCD}" type="sibTrans" cxnId="{BD67A90F-1080-4069-8673-F3A18974B763}">
      <dgm:prSet/>
      <dgm:spPr/>
      <dgm:t>
        <a:bodyPr/>
        <a:lstStyle/>
        <a:p>
          <a:endParaRPr lang="en-US"/>
        </a:p>
      </dgm:t>
    </dgm:pt>
    <dgm:pt modelId="{6D921995-3204-4822-B0DE-55B9A71F0115}">
      <dgm:prSet phldrT="[Text]"/>
      <dgm:spPr/>
      <dgm:t>
        <a:bodyPr/>
        <a:lstStyle/>
        <a:p>
          <a:r>
            <a:rPr lang="en-GB" dirty="0" smtClean="0"/>
            <a:t>Per frame</a:t>
          </a:r>
          <a:endParaRPr lang="en-US" dirty="0"/>
        </a:p>
      </dgm:t>
    </dgm:pt>
    <dgm:pt modelId="{9B933792-B023-4867-B579-D21345B181C0}" type="parTrans" cxnId="{D6FE37AE-3546-4C8D-912D-7435905C43A4}">
      <dgm:prSet/>
      <dgm:spPr/>
      <dgm:t>
        <a:bodyPr/>
        <a:lstStyle/>
        <a:p>
          <a:endParaRPr lang="en-US"/>
        </a:p>
      </dgm:t>
    </dgm:pt>
    <dgm:pt modelId="{FC705223-2217-4F54-A18C-91BD08A0F3E7}" type="sibTrans" cxnId="{D6FE37AE-3546-4C8D-912D-7435905C43A4}">
      <dgm:prSet/>
      <dgm:spPr/>
      <dgm:t>
        <a:bodyPr/>
        <a:lstStyle/>
        <a:p>
          <a:endParaRPr lang="en-US"/>
        </a:p>
      </dgm:t>
    </dgm:pt>
    <dgm:pt modelId="{A8856DDB-E157-4514-B0F6-21EE707968C4}">
      <dgm:prSet phldrT="[Text]"/>
      <dgm:spPr/>
      <dgm:t>
        <a:bodyPr/>
        <a:lstStyle/>
        <a:p>
          <a:r>
            <a:rPr lang="en-GB" dirty="0" smtClean="0"/>
            <a:t>Vertex buffer</a:t>
          </a:r>
          <a:endParaRPr lang="en-US" dirty="0"/>
        </a:p>
      </dgm:t>
    </dgm:pt>
    <dgm:pt modelId="{59EAAB67-908E-4FA9-8683-E8C229A18415}" type="parTrans" cxnId="{7F1031FD-894F-4E7A-83E7-5DDBE69D1A7D}">
      <dgm:prSet/>
      <dgm:spPr/>
      <dgm:t>
        <a:bodyPr/>
        <a:lstStyle/>
        <a:p>
          <a:endParaRPr lang="en-US"/>
        </a:p>
      </dgm:t>
    </dgm:pt>
    <dgm:pt modelId="{01DDC7AD-26D8-4C53-85C2-28F6E428DFD8}" type="sibTrans" cxnId="{7F1031FD-894F-4E7A-83E7-5DDBE69D1A7D}">
      <dgm:prSet/>
      <dgm:spPr/>
      <dgm:t>
        <a:bodyPr/>
        <a:lstStyle/>
        <a:p>
          <a:endParaRPr lang="en-US"/>
        </a:p>
      </dgm:t>
    </dgm:pt>
    <dgm:pt modelId="{0FA9051C-C987-4FF4-997F-FFE8FD2F7DF9}">
      <dgm:prSet phldrT="[Text]"/>
      <dgm:spPr/>
      <dgm:t>
        <a:bodyPr/>
        <a:lstStyle/>
        <a:p>
          <a:r>
            <a:rPr lang="en-GB" dirty="0" smtClean="0"/>
            <a:t>Sprite vertices encoding type/position/size</a:t>
          </a:r>
          <a:endParaRPr lang="en-US" dirty="0"/>
        </a:p>
      </dgm:t>
    </dgm:pt>
    <dgm:pt modelId="{8596C83A-CC11-4279-BAD6-476C2CE14802}" type="parTrans" cxnId="{DCF69EC0-7595-409E-9B2A-77C41ABA5497}">
      <dgm:prSet/>
      <dgm:spPr/>
      <dgm:t>
        <a:bodyPr/>
        <a:lstStyle/>
        <a:p>
          <a:endParaRPr lang="en-US"/>
        </a:p>
      </dgm:t>
    </dgm:pt>
    <dgm:pt modelId="{90DBB469-B462-4B56-A348-0103AA2CAC32}" type="sibTrans" cxnId="{DCF69EC0-7595-409E-9B2A-77C41ABA5497}">
      <dgm:prSet/>
      <dgm:spPr/>
      <dgm:t>
        <a:bodyPr/>
        <a:lstStyle/>
        <a:p>
          <a:endParaRPr lang="en-US"/>
        </a:p>
      </dgm:t>
    </dgm:pt>
    <dgm:pt modelId="{1D513FAE-935D-4463-8448-FAE21D8BF540}" type="pres">
      <dgm:prSet presAssocID="{A6D87CA0-42D4-4723-8ECB-81166065091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02B410-9D0C-4A81-8EA9-DAA1EE73F4D9}" type="pres">
      <dgm:prSet presAssocID="{D249F34B-0FC8-48FB-BB1B-BCA59A9B46E5}" presName="composite" presStyleCnt="0"/>
      <dgm:spPr/>
    </dgm:pt>
    <dgm:pt modelId="{0C9E73C6-38C8-47F4-906B-21384B0062C9}" type="pres">
      <dgm:prSet presAssocID="{D249F34B-0FC8-48FB-BB1B-BCA59A9B46E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BF841-6C3B-4EE6-A7E2-A00BBFE3FD8E}" type="pres">
      <dgm:prSet presAssocID="{D249F34B-0FC8-48FB-BB1B-BCA59A9B46E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FB160-024B-4CC5-AFBD-E3274ADF7067}" type="pres">
      <dgm:prSet presAssocID="{75118412-C944-44A0-AC7A-3976C4C281EA}" presName="sp" presStyleCnt="0"/>
      <dgm:spPr/>
    </dgm:pt>
    <dgm:pt modelId="{4F942A76-8F37-49FE-BE73-289FEE1D4DF6}" type="pres">
      <dgm:prSet presAssocID="{1F4E950F-5663-43F4-A79C-931A6FF716D0}" presName="composite" presStyleCnt="0"/>
      <dgm:spPr/>
    </dgm:pt>
    <dgm:pt modelId="{30F6D461-C30C-4932-8E8C-A634801F48D1}" type="pres">
      <dgm:prSet presAssocID="{1F4E950F-5663-43F4-A79C-931A6FF716D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D69CF-D111-4F5C-A0CD-8A5EBC26BF76}" type="pres">
      <dgm:prSet presAssocID="{1F4E950F-5663-43F4-A79C-931A6FF716D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D6964-EE31-4EDB-B4CE-38AFA92C7159}" type="pres">
      <dgm:prSet presAssocID="{0C741FF5-0A16-445A-990E-D47187F87A74}" presName="sp" presStyleCnt="0"/>
      <dgm:spPr/>
    </dgm:pt>
    <dgm:pt modelId="{ED9671F7-9F91-46B3-BD5F-30FC801503C6}" type="pres">
      <dgm:prSet presAssocID="{6D921995-3204-4822-B0DE-55B9A71F0115}" presName="composite" presStyleCnt="0"/>
      <dgm:spPr/>
    </dgm:pt>
    <dgm:pt modelId="{FC955804-FE8E-4DE6-B42C-415C84FAED3B}" type="pres">
      <dgm:prSet presAssocID="{6D921995-3204-4822-B0DE-55B9A71F011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F59484-9186-49B8-A084-1DA9F2F32620}" type="pres">
      <dgm:prSet presAssocID="{6D921995-3204-4822-B0DE-55B9A71F011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0F14DA-CB6E-4D16-B2DF-350EA08C0253}" type="presOf" srcId="{0FA9051C-C987-4FF4-997F-FFE8FD2F7DF9}" destId="{C0F59484-9186-49B8-A084-1DA9F2F32620}" srcOrd="0" destOrd="1" presId="urn:microsoft.com/office/officeart/2005/8/layout/chevron2"/>
    <dgm:cxn modelId="{DCF69EC0-7595-409E-9B2A-77C41ABA5497}" srcId="{6D921995-3204-4822-B0DE-55B9A71F0115}" destId="{0FA9051C-C987-4FF4-997F-FFE8FD2F7DF9}" srcOrd="1" destOrd="0" parTransId="{8596C83A-CC11-4279-BAD6-476C2CE14802}" sibTransId="{90DBB469-B462-4B56-A348-0103AA2CAC32}"/>
    <dgm:cxn modelId="{6145F467-D362-4DF0-B7AB-0C489E743E68}" type="presOf" srcId="{A8856DDB-E157-4514-B0F6-21EE707968C4}" destId="{C0F59484-9186-49B8-A084-1DA9F2F32620}" srcOrd="0" destOrd="0" presId="urn:microsoft.com/office/officeart/2005/8/layout/chevron2"/>
    <dgm:cxn modelId="{312EBF89-63B9-4054-893F-C03C5FAC9C18}" srcId="{D249F34B-0FC8-48FB-BB1B-BCA59A9B46E5}" destId="{4BD83C68-E380-4E75-AA92-18234399AA21}" srcOrd="0" destOrd="0" parTransId="{AC703CA5-307C-4FC4-9029-AA7F3A367734}" sibTransId="{AD1B2CD0-AD22-4C02-A6C6-E928F7E13CE6}"/>
    <dgm:cxn modelId="{F4DB3127-A88A-4D11-B08A-83942602A7BE}" srcId="{D249F34B-0FC8-48FB-BB1B-BCA59A9B46E5}" destId="{83EB162F-CC5B-4708-81B7-826BC55FDF52}" srcOrd="1" destOrd="0" parTransId="{1E65D9C2-1526-4BBD-BA67-D34FAA1A3F3A}" sibTransId="{339810A6-F2EC-49DC-9515-15E31227D296}"/>
    <dgm:cxn modelId="{C726A612-72E8-481A-9D02-8F94B875F600}" type="presOf" srcId="{D249F34B-0FC8-48FB-BB1B-BCA59A9B46E5}" destId="{0C9E73C6-38C8-47F4-906B-21384B0062C9}" srcOrd="0" destOrd="0" presId="urn:microsoft.com/office/officeart/2005/8/layout/chevron2"/>
    <dgm:cxn modelId="{062FD375-4B0B-4B56-9B13-C7E30018B3CA}" srcId="{A6D87CA0-42D4-4723-8ECB-81166065091D}" destId="{1F4E950F-5663-43F4-A79C-931A6FF716D0}" srcOrd="1" destOrd="0" parTransId="{14187F79-8324-4667-A91A-28C350038C94}" sibTransId="{0C741FF5-0A16-445A-990E-D47187F87A74}"/>
    <dgm:cxn modelId="{B59141FE-576B-4918-BA32-666662C6788F}" type="presOf" srcId="{4BD83C68-E380-4E75-AA92-18234399AA21}" destId="{197BF841-6C3B-4EE6-A7E2-A00BBFE3FD8E}" srcOrd="0" destOrd="0" presId="urn:microsoft.com/office/officeart/2005/8/layout/chevron2"/>
    <dgm:cxn modelId="{BD67A90F-1080-4069-8673-F3A18974B763}" srcId="{1F4E950F-5663-43F4-A79C-931A6FF716D0}" destId="{195D504D-DE5C-4DA4-B307-3054ABCFA1AC}" srcOrd="1" destOrd="0" parTransId="{366AF3C3-0EBB-48BF-9431-2F308942E9CA}" sibTransId="{CABE2B11-72E6-41FF-A70F-F0107F262BCD}"/>
    <dgm:cxn modelId="{8C302005-FB37-4980-BBC4-3EA9C7E6F6AA}" type="presOf" srcId="{6D921995-3204-4822-B0DE-55B9A71F0115}" destId="{FC955804-FE8E-4DE6-B42C-415C84FAED3B}" srcOrd="0" destOrd="0" presId="urn:microsoft.com/office/officeart/2005/8/layout/chevron2"/>
    <dgm:cxn modelId="{0418EBFF-C8FD-43C6-9F90-E2E786F3080E}" srcId="{1F4E950F-5663-43F4-A79C-931A6FF716D0}" destId="{2342FF48-EF33-4ACF-9D22-E6F407AF79EB}" srcOrd="0" destOrd="0" parTransId="{5573B5F4-4D36-4049-BC18-12FC4D1805B2}" sibTransId="{A9796E55-AA41-46E4-9EAB-02EB9B470F27}"/>
    <dgm:cxn modelId="{D6FE37AE-3546-4C8D-912D-7435905C43A4}" srcId="{A6D87CA0-42D4-4723-8ECB-81166065091D}" destId="{6D921995-3204-4822-B0DE-55B9A71F0115}" srcOrd="2" destOrd="0" parTransId="{9B933792-B023-4867-B579-D21345B181C0}" sibTransId="{FC705223-2217-4F54-A18C-91BD08A0F3E7}"/>
    <dgm:cxn modelId="{D5990908-06F8-4231-9502-902BD211A9B1}" type="presOf" srcId="{A6D87CA0-42D4-4723-8ECB-81166065091D}" destId="{1D513FAE-935D-4463-8448-FAE21D8BF540}" srcOrd="0" destOrd="0" presId="urn:microsoft.com/office/officeart/2005/8/layout/chevron2"/>
    <dgm:cxn modelId="{7F1031FD-894F-4E7A-83E7-5DDBE69D1A7D}" srcId="{6D921995-3204-4822-B0DE-55B9A71F0115}" destId="{A8856DDB-E157-4514-B0F6-21EE707968C4}" srcOrd="0" destOrd="0" parTransId="{59EAAB67-908E-4FA9-8683-E8C229A18415}" sibTransId="{01DDC7AD-26D8-4C53-85C2-28F6E428DFD8}"/>
    <dgm:cxn modelId="{E2ECAA15-CCCC-4D72-AF01-E73A5D75FB6C}" type="presOf" srcId="{1F4E950F-5663-43F4-A79C-931A6FF716D0}" destId="{30F6D461-C30C-4932-8E8C-A634801F48D1}" srcOrd="0" destOrd="0" presId="urn:microsoft.com/office/officeart/2005/8/layout/chevron2"/>
    <dgm:cxn modelId="{9863285D-DE91-4A03-97DD-C09838789338}" type="presOf" srcId="{195D504D-DE5C-4DA4-B307-3054ABCFA1AC}" destId="{BA6D69CF-D111-4F5C-A0CD-8A5EBC26BF76}" srcOrd="0" destOrd="1" presId="urn:microsoft.com/office/officeart/2005/8/layout/chevron2"/>
    <dgm:cxn modelId="{7F5C7776-8744-4509-9B92-89FF85D09ED6}" type="presOf" srcId="{83EB162F-CC5B-4708-81B7-826BC55FDF52}" destId="{197BF841-6C3B-4EE6-A7E2-A00BBFE3FD8E}" srcOrd="0" destOrd="1" presId="urn:microsoft.com/office/officeart/2005/8/layout/chevron2"/>
    <dgm:cxn modelId="{93B0EC1C-7BA1-4E57-B04E-8C7A50F57290}" type="presOf" srcId="{2342FF48-EF33-4ACF-9D22-E6F407AF79EB}" destId="{BA6D69CF-D111-4F5C-A0CD-8A5EBC26BF76}" srcOrd="0" destOrd="0" presId="urn:microsoft.com/office/officeart/2005/8/layout/chevron2"/>
    <dgm:cxn modelId="{E6B27700-FA33-4A1D-88FB-9032B04B7CDB}" srcId="{A6D87CA0-42D4-4723-8ECB-81166065091D}" destId="{D249F34B-0FC8-48FB-BB1B-BCA59A9B46E5}" srcOrd="0" destOrd="0" parTransId="{60CA5616-3E71-4800-A69C-1CF7943B1BD1}" sibTransId="{75118412-C944-44A0-AC7A-3976C4C281EA}"/>
    <dgm:cxn modelId="{2204A352-3B22-4C3C-8529-53E4086142E6}" type="presParOf" srcId="{1D513FAE-935D-4463-8448-FAE21D8BF540}" destId="{7802B410-9D0C-4A81-8EA9-DAA1EE73F4D9}" srcOrd="0" destOrd="0" presId="urn:microsoft.com/office/officeart/2005/8/layout/chevron2"/>
    <dgm:cxn modelId="{67AAE93B-A6C4-467A-A07B-E1493159A793}" type="presParOf" srcId="{7802B410-9D0C-4A81-8EA9-DAA1EE73F4D9}" destId="{0C9E73C6-38C8-47F4-906B-21384B0062C9}" srcOrd="0" destOrd="0" presId="urn:microsoft.com/office/officeart/2005/8/layout/chevron2"/>
    <dgm:cxn modelId="{EE58469A-EE95-43DD-A2A6-01DC294ED682}" type="presParOf" srcId="{7802B410-9D0C-4A81-8EA9-DAA1EE73F4D9}" destId="{197BF841-6C3B-4EE6-A7E2-A00BBFE3FD8E}" srcOrd="1" destOrd="0" presId="urn:microsoft.com/office/officeart/2005/8/layout/chevron2"/>
    <dgm:cxn modelId="{352E5856-FFA6-4F8B-BAA6-86BEC23717B7}" type="presParOf" srcId="{1D513FAE-935D-4463-8448-FAE21D8BF540}" destId="{828FB160-024B-4CC5-AFBD-E3274ADF7067}" srcOrd="1" destOrd="0" presId="urn:microsoft.com/office/officeart/2005/8/layout/chevron2"/>
    <dgm:cxn modelId="{D2930ADF-CACE-45C7-B37B-1DA32E3A9D2A}" type="presParOf" srcId="{1D513FAE-935D-4463-8448-FAE21D8BF540}" destId="{4F942A76-8F37-49FE-BE73-289FEE1D4DF6}" srcOrd="2" destOrd="0" presId="urn:microsoft.com/office/officeart/2005/8/layout/chevron2"/>
    <dgm:cxn modelId="{908AB5A9-4574-4201-AA93-BC5B844F2D52}" type="presParOf" srcId="{4F942A76-8F37-49FE-BE73-289FEE1D4DF6}" destId="{30F6D461-C30C-4932-8E8C-A634801F48D1}" srcOrd="0" destOrd="0" presId="urn:microsoft.com/office/officeart/2005/8/layout/chevron2"/>
    <dgm:cxn modelId="{49A10C45-B319-4B0E-B1AC-487D5E555F0B}" type="presParOf" srcId="{4F942A76-8F37-49FE-BE73-289FEE1D4DF6}" destId="{BA6D69CF-D111-4F5C-A0CD-8A5EBC26BF76}" srcOrd="1" destOrd="0" presId="urn:microsoft.com/office/officeart/2005/8/layout/chevron2"/>
    <dgm:cxn modelId="{8FD0B3E0-A48E-4261-9841-BF50B886EA2D}" type="presParOf" srcId="{1D513FAE-935D-4463-8448-FAE21D8BF540}" destId="{D7BD6964-EE31-4EDB-B4CE-38AFA92C7159}" srcOrd="3" destOrd="0" presId="urn:microsoft.com/office/officeart/2005/8/layout/chevron2"/>
    <dgm:cxn modelId="{DCDB1D20-EADB-4B65-9FA1-32C403934F3E}" type="presParOf" srcId="{1D513FAE-935D-4463-8448-FAE21D8BF540}" destId="{ED9671F7-9F91-46B3-BD5F-30FC801503C6}" srcOrd="4" destOrd="0" presId="urn:microsoft.com/office/officeart/2005/8/layout/chevron2"/>
    <dgm:cxn modelId="{484CA62F-8B73-4926-B4BA-C68FA4C4978E}" type="presParOf" srcId="{ED9671F7-9F91-46B3-BD5F-30FC801503C6}" destId="{FC955804-FE8E-4DE6-B42C-415C84FAED3B}" srcOrd="0" destOrd="0" presId="urn:microsoft.com/office/officeart/2005/8/layout/chevron2"/>
    <dgm:cxn modelId="{FCEA599F-067F-4278-8937-FDC4AB97F5E5}" type="presParOf" srcId="{ED9671F7-9F91-46B3-BD5F-30FC801503C6}" destId="{C0F59484-9186-49B8-A084-1DA9F2F326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9E73C6-38C8-47F4-906B-21384B0062C9}">
      <dsp:nvSpPr>
        <dsp:cNvPr id="0" name=""/>
        <dsp:cNvSpPr/>
      </dsp:nvSpPr>
      <dsp:spPr>
        <a:xfrm rot="5400000">
          <a:off x="-224859" y="226592"/>
          <a:ext cx="1499064" cy="10493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Offline</a:t>
          </a:r>
          <a:endParaRPr lang="en-US" sz="1600" kern="1200" dirty="0"/>
        </a:p>
      </dsp:txBody>
      <dsp:txXfrm rot="5400000">
        <a:off x="-224859" y="226592"/>
        <a:ext cx="1499064" cy="1049344"/>
      </dsp:txXfrm>
    </dsp:sp>
    <dsp:sp modelId="{197BF841-6C3B-4EE6-A7E2-A00BBFE3FD8E}">
      <dsp:nvSpPr>
        <dsp:cNvPr id="0" name=""/>
        <dsp:cNvSpPr/>
      </dsp:nvSpPr>
      <dsp:spPr>
        <a:xfrm rot="5400000">
          <a:off x="3645915" y="-2594837"/>
          <a:ext cx="974391" cy="61675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smtClean="0"/>
            <a:t>Density map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smtClean="0"/>
            <a:t>2D map used to place cover</a:t>
          </a:r>
          <a:endParaRPr lang="en-US" sz="2400" kern="1200" dirty="0"/>
        </a:p>
      </dsp:txBody>
      <dsp:txXfrm rot="5400000">
        <a:off x="3645915" y="-2594837"/>
        <a:ext cx="974391" cy="6167533"/>
      </dsp:txXfrm>
    </dsp:sp>
    <dsp:sp modelId="{30F6D461-C30C-4932-8E8C-A634801F48D1}">
      <dsp:nvSpPr>
        <dsp:cNvPr id="0" name=""/>
        <dsp:cNvSpPr/>
      </dsp:nvSpPr>
      <dsp:spPr>
        <a:xfrm rot="5400000">
          <a:off x="-224859" y="1530269"/>
          <a:ext cx="1499064" cy="10493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Camera movement</a:t>
          </a:r>
          <a:endParaRPr lang="en-US" sz="1600" kern="1200" dirty="0"/>
        </a:p>
      </dsp:txBody>
      <dsp:txXfrm rot="5400000">
        <a:off x="-224859" y="1530269"/>
        <a:ext cx="1499064" cy="1049344"/>
      </dsp:txXfrm>
    </dsp:sp>
    <dsp:sp modelId="{BA6D69CF-D111-4F5C-A0CD-8A5EBC26BF76}">
      <dsp:nvSpPr>
        <dsp:cNvPr id="0" name=""/>
        <dsp:cNvSpPr/>
      </dsp:nvSpPr>
      <dsp:spPr>
        <a:xfrm rot="5400000">
          <a:off x="3645915" y="-1291160"/>
          <a:ext cx="974391" cy="61675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smtClean="0"/>
            <a:t>Tile cache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smtClean="0"/>
            <a:t>Calculated cover type/position/size</a:t>
          </a:r>
          <a:endParaRPr lang="en-US" sz="2400" kern="1200" dirty="0"/>
        </a:p>
      </dsp:txBody>
      <dsp:txXfrm rot="5400000">
        <a:off x="3645915" y="-1291160"/>
        <a:ext cx="974391" cy="6167533"/>
      </dsp:txXfrm>
    </dsp:sp>
    <dsp:sp modelId="{FC955804-FE8E-4DE6-B42C-415C84FAED3B}">
      <dsp:nvSpPr>
        <dsp:cNvPr id="0" name=""/>
        <dsp:cNvSpPr/>
      </dsp:nvSpPr>
      <dsp:spPr>
        <a:xfrm rot="5400000">
          <a:off x="-224859" y="2833946"/>
          <a:ext cx="1499064" cy="10493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Per frame</a:t>
          </a:r>
          <a:endParaRPr lang="en-US" sz="1600" kern="1200" dirty="0"/>
        </a:p>
      </dsp:txBody>
      <dsp:txXfrm rot="5400000">
        <a:off x="-224859" y="2833946"/>
        <a:ext cx="1499064" cy="1049344"/>
      </dsp:txXfrm>
    </dsp:sp>
    <dsp:sp modelId="{C0F59484-9186-49B8-A084-1DA9F2F32620}">
      <dsp:nvSpPr>
        <dsp:cNvPr id="0" name=""/>
        <dsp:cNvSpPr/>
      </dsp:nvSpPr>
      <dsp:spPr>
        <a:xfrm rot="5400000">
          <a:off x="3645915" y="12516"/>
          <a:ext cx="974391" cy="61675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smtClean="0"/>
            <a:t>Vertex buffer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 smtClean="0"/>
            <a:t>Sprite vertices encoding type/position/size</a:t>
          </a:r>
          <a:endParaRPr lang="en-US" sz="2400" kern="1200" dirty="0"/>
        </a:p>
      </dsp:txBody>
      <dsp:txXfrm rot="5400000">
        <a:off x="3645915" y="12516"/>
        <a:ext cx="974391" cy="6167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C44973-93FC-4DE3-96C1-8FDAEDA97EB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F8D81B-984D-4278-8AD9-5BAABAC1EA9C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B243A8-D0AD-4D40-B8AC-26924DCB2B4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103</a:t>
            </a:fld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28" charset="-128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105</a:t>
            </a:fld>
            <a:endParaRPr lang="en-US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28" charset="-128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2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D067C-E6DE-4083-926C-4D715B33C6A2}" type="slidenum">
              <a:rPr lang="en-US" smtClean="0">
                <a:ea typeface="ＭＳ Ｐゴシック"/>
                <a:cs typeface="ＭＳ Ｐゴシック"/>
              </a:rPr>
              <a:pPr/>
              <a:t>50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B67B4-19D1-4F59-9D3F-B57D489C7155}" type="slidenum">
              <a:rPr lang="en-US" smtClean="0">
                <a:ea typeface="ＭＳ Ｐゴシック"/>
                <a:cs typeface="ＭＳ Ｐゴシック"/>
              </a:rPr>
              <a:pPr/>
              <a:t>51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0520DA-2C8C-4C0A-BAB4-E0D9E641E709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793DD-5134-4F14-8A9A-BCD847D04B44}" type="slidenum">
              <a:rPr lang="en-US" smtClean="0">
                <a:ea typeface="ＭＳ Ｐゴシック"/>
                <a:cs typeface="ＭＳ Ｐゴシック"/>
              </a:rPr>
              <a:pPr/>
              <a:t>53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0520DA-2C8C-4C0A-BAB4-E0D9E641E709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3700C4-A90A-4ED2-A5DD-B4ACFEA2AB2E}" type="slidenum">
              <a:rPr lang="en-US" smtClean="0">
                <a:ea typeface="ＭＳ Ｐゴシック"/>
                <a:cs typeface="ＭＳ Ｐゴシック"/>
              </a:rPr>
              <a:pPr/>
              <a:t>63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DE3E14-FC3F-4446-858F-8BFC798749C1}" type="slidenum">
              <a:rPr lang="en-US" smtClean="0">
                <a:ea typeface="ＭＳ Ｐゴシック"/>
                <a:cs typeface="ＭＳ Ｐゴシック"/>
              </a:rPr>
              <a:pPr/>
              <a:t>70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095F4-A1E1-4C6E-A160-F202FB4EA928}" type="slidenum">
              <a:rPr lang="en-US" smtClean="0">
                <a:ea typeface="ＭＳ Ｐゴシック"/>
                <a:cs typeface="ＭＳ Ｐゴシック"/>
              </a:rPr>
              <a:pPr/>
              <a:t>71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5908E-12ED-4874-A194-50F09AAB5256}" type="slidenum">
              <a:rPr lang="en-US" smtClean="0">
                <a:ea typeface="ＭＳ Ｐゴシック"/>
                <a:cs typeface="ＭＳ Ｐゴシック"/>
              </a:rPr>
              <a:pPr/>
              <a:t>73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4B62CC-964A-4838-9C31-E467D318F7AF}" type="slidenum">
              <a:rPr lang="en-US" smtClean="0">
                <a:ea typeface="ＭＳ Ｐゴシック"/>
                <a:cs typeface="ＭＳ Ｐゴシック"/>
              </a:rPr>
              <a:pPr/>
              <a:t>74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29D3BD-BFCF-412D-8F35-6FB31F180714}" type="slidenum">
              <a:rPr lang="en-US" smtClean="0">
                <a:ea typeface="ＭＳ Ｐゴシック"/>
                <a:cs typeface="ＭＳ Ｐゴシック"/>
              </a:rPr>
              <a:pPr/>
              <a:t>78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7A5397-8199-4B97-8627-9A1D4164C4EE}" type="slidenum">
              <a:rPr lang="en-US" smtClean="0">
                <a:ea typeface="ＭＳ Ｐゴシック"/>
                <a:cs typeface="ＭＳ Ｐゴシック"/>
              </a:rPr>
              <a:pPr/>
              <a:t>80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4D0F8C-BE57-4424-BDFB-33937F3F9434}" type="slidenum">
              <a:rPr lang="en-US" smtClean="0">
                <a:ea typeface="ＭＳ Ｐゴシック"/>
                <a:cs typeface="ＭＳ Ｐゴシック"/>
              </a:rPr>
              <a:pPr/>
              <a:t>85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973E9D-7FEB-471E-8C24-08FC7B97D6F7}" type="slidenum">
              <a:rPr lang="en-US" smtClean="0">
                <a:ea typeface="ＭＳ Ｐゴシック"/>
                <a:cs typeface="ＭＳ Ｐゴシック"/>
              </a:rPr>
              <a:pPr/>
              <a:t>88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C57D4-C68B-47D6-BA15-CC39A059ADD3}" type="slidenum">
              <a:rPr lang="en-US" smtClean="0">
                <a:ea typeface="ＭＳ Ｐゴシック"/>
                <a:cs typeface="ＭＳ Ｐゴシック"/>
              </a:rPr>
              <a:pPr/>
              <a:t>89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D92670-B141-4EEB-ABAF-5096DD31EC9C}" type="slidenum">
              <a:rPr lang="en-US" smtClean="0">
                <a:ea typeface="ＭＳ Ｐゴシック"/>
                <a:cs typeface="ＭＳ Ｐゴシック"/>
              </a:rPr>
              <a:pPr/>
              <a:t>90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55F68D-A863-46C4-B0B2-346CBCDF58F0}" type="slidenum">
              <a:rPr lang="en-US" smtClean="0">
                <a:ea typeface="ＭＳ Ｐゴシック"/>
                <a:cs typeface="ＭＳ Ｐゴシック"/>
              </a:rPr>
              <a:pPr/>
              <a:t>91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/>
                <a:cs typeface="ＭＳ Ｐゴシック"/>
              </a:rPr>
              <a:t>Problems to solve. 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C5EC61-19C2-4E1B-BB2A-CECBC9623902}" type="slidenum">
              <a:rPr lang="en-US" smtClean="0">
                <a:ea typeface="ＭＳ Ｐゴシック"/>
                <a:cs typeface="ＭＳ Ｐゴシック"/>
              </a:rPr>
              <a:pPr/>
              <a:t>94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2F89D9-B9B3-41AC-8E7B-D0F91EA1E475}" type="slidenum">
              <a:rPr lang="en-US" smtClean="0">
                <a:ea typeface="ＭＳ Ｐゴシック"/>
                <a:cs typeface="ＭＳ Ｐゴシック"/>
              </a:rPr>
              <a:pPr/>
              <a:t>95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954CAB-BA73-46A2-8855-607E6C795D68}" type="slidenum">
              <a:rPr lang="en-US" smtClean="0">
                <a:ea typeface="ＭＳ Ｐゴシック"/>
                <a:cs typeface="ＭＳ Ｐゴシック"/>
              </a:rPr>
              <a:pPr/>
              <a:t>96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7F519-47E4-4111-930F-46B835632ABE}" type="slidenum">
              <a:rPr lang="en-US" smtClean="0">
                <a:ea typeface="ＭＳ Ｐゴシック"/>
                <a:cs typeface="ＭＳ Ｐゴシック"/>
              </a:rPr>
              <a:pPr/>
              <a:t>97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92E511-6434-4198-A700-10B20771C8CB}" type="slidenum">
              <a:rPr lang="en-US" smtClean="0">
                <a:ea typeface="ＭＳ Ｐゴシック"/>
                <a:cs typeface="ＭＳ Ｐゴシック"/>
              </a:rPr>
              <a:pPr/>
              <a:t>100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54CE4-8832-413C-9041-B2D57EDE44FB}" type="slidenum">
              <a:rPr lang="en-US" smtClean="0">
                <a:ea typeface="ＭＳ Ｐゴシック"/>
                <a:cs typeface="ＭＳ Ｐゴシック"/>
              </a:rPr>
              <a:pPr/>
              <a:t>101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300" y="1936979"/>
            <a:ext cx="8432519" cy="157780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475" y="4502516"/>
            <a:ext cx="8431213" cy="210783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2088" y="6423102"/>
            <a:ext cx="53154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Advances</a:t>
            </a:r>
            <a:r>
              <a:rPr lang="en-US" sz="1200" i="1" baseline="0" dirty="0" smtClean="0"/>
              <a:t> in Real-Time Rendering in 3D Graphics and Games</a:t>
            </a:r>
          </a:p>
          <a:p>
            <a:pPr algn="ctr"/>
            <a:r>
              <a:rPr lang="en-US" sz="1000" baseline="0" dirty="0" smtClean="0"/>
              <a:t>New Orleans, LA (August  2009)</a:t>
            </a:r>
            <a:endParaRPr lang="en-US" sz="1000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effectLst>
            <a:outerShdw blurRad="50800" dist="38100" dir="2700000">
              <a:schemeClr val="accent1">
                <a:alpha val="43000"/>
              </a:scheme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Wingdings" pitchFamily="2" charset="2"/>
        <a:buChar char="§"/>
        <a:defRPr sz="24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2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19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sm-gbbr-vfp01c\bvg_c\Scratch\JMoore\siggraph\presentation\Pure\current\Pure_Foliage.wmv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3darg\Doc\Presentations\SIGGRAPH2009\Advances%20in%20Real-Time%20Rendering%20in%203D%20Graphics%20and%20Games\Black%20Rock%20Studio\Pure_No_Foliage.wmv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85788" y="2654300"/>
            <a:ext cx="793115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chemeClr val="bg2"/>
                </a:solidFill>
                <a:latin typeface="Arial Bold" charset="0"/>
              </a:rPr>
              <a:t>Rendering Technology at Black Rock Studio</a:t>
            </a:r>
          </a:p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2"/>
                </a:solidFill>
                <a:latin typeface="Arial Bold" charset="0"/>
              </a:rPr>
              <a:t>Jeremy Moore / </a:t>
            </a:r>
            <a:r>
              <a:rPr lang="en-GB" sz="3200" dirty="0" smtClean="0">
                <a:solidFill>
                  <a:schemeClr val="bg2"/>
                </a:solidFill>
                <a:latin typeface="Arial Bold" charset="0"/>
              </a:rPr>
              <a:t>David Jefferies</a:t>
            </a:r>
            <a:endParaRPr lang="en-US" sz="3200" dirty="0" smtClean="0">
              <a:solidFill>
                <a:schemeClr val="bg2"/>
              </a:solidFill>
              <a:latin typeface="Arial Bold" charset="0"/>
            </a:endParaRPr>
          </a:p>
          <a:p>
            <a:pPr algn="ctr">
              <a:spcBef>
                <a:spcPct val="50000"/>
              </a:spcBef>
            </a:pPr>
            <a:endParaRPr lang="en-US" sz="2800" dirty="0">
              <a:solidFill>
                <a:schemeClr val="bg2"/>
              </a:solidFill>
              <a:latin typeface="Arial Bold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98574" y="4903414"/>
            <a:ext cx="7931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smtClean="0">
                <a:solidFill>
                  <a:schemeClr val="accent2"/>
                </a:solidFill>
              </a:rPr>
              <a:t>Advances in Real-Time Rendering in 3D Graphics and 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Blend Depth Ordering</a:t>
            </a:r>
            <a:endParaRPr lang="en-US" dirty="0" smtClean="0">
              <a:effectLst/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9264" y="1457018"/>
            <a:ext cx="7813804" cy="4583061"/>
            <a:chOff x="589935" y="1525843"/>
            <a:chExt cx="7813804" cy="4583061"/>
          </a:xfrm>
        </p:grpSpPr>
        <p:grpSp>
          <p:nvGrpSpPr>
            <p:cNvPr id="10" name="Group 9"/>
            <p:cNvGrpSpPr/>
            <p:nvPr/>
          </p:nvGrpSpPr>
          <p:grpSpPr>
            <a:xfrm>
              <a:off x="589935" y="1525843"/>
              <a:ext cx="7808890" cy="2267565"/>
              <a:chOff x="589935" y="1525843"/>
              <a:chExt cx="7808890" cy="2267565"/>
            </a:xfrm>
          </p:grpSpPr>
          <p:pic>
            <p:nvPicPr>
              <p:cNvPr id="5" name="Picture 4" descr="alpha001 - Alpha Blended.bmp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89935" y="1525843"/>
                <a:ext cx="4031226" cy="226756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8" name="Picture 7" descr="alpha001 - New Tech (zoom).bmp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6685" y="1759975"/>
                <a:ext cx="3352140" cy="1729157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389239" y="3303639"/>
                <a:ext cx="550605" cy="334296"/>
              </a:xfrm>
              <a:prstGeom prst="rect">
                <a:avLst/>
              </a:prstGeom>
              <a:solidFill>
                <a:srgbClr val="FFFFFF">
                  <a:alpha val="25000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94851" y="3841340"/>
              <a:ext cx="7808888" cy="2267564"/>
              <a:chOff x="589935" y="1525843"/>
              <a:chExt cx="7808888" cy="2267564"/>
            </a:xfrm>
          </p:grpSpPr>
          <p:pic>
            <p:nvPicPr>
              <p:cNvPr id="12" name="Picture 11" descr="alpha001 - Alpha Blended.bmp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89935" y="1525843"/>
                <a:ext cx="4031226" cy="2267564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" name="Picture 12" descr="alpha001 - New Tech (zoom).bmp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46686" y="1759975"/>
                <a:ext cx="3352137" cy="1729157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389239" y="3303639"/>
                <a:ext cx="550605" cy="334296"/>
              </a:xfrm>
              <a:prstGeom prst="rect">
                <a:avLst/>
              </a:prstGeom>
              <a:solidFill>
                <a:srgbClr val="FFFFFF">
                  <a:alpha val="25000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Content Placeholder 4" descr="quarter sized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60475"/>
            <a:ext cx="9144000" cy="5143500"/>
          </a:xfrm>
          <a:solidFill>
            <a:srgbClr val="FFFFFF"/>
          </a:solidFill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Quarter Sized Indirect Lighting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Content Placeholder 4" descr="quarter sized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60475"/>
            <a:ext cx="9144000" cy="5143500"/>
          </a:xfrm>
          <a:solidFill>
            <a:srgbClr val="FFFFFF"/>
          </a:solidFill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Quarter Sized Indirect Lighting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Summary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The deferred shading system has changed the way we optimise. It’s all about screen space now.</a:t>
            </a:r>
          </a:p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We’ve got more work to do to find out how to use irradiance volumes most effectively.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Acknowledgements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The Pure team, especially Ben Hathaway, George Parish, Damyan Pepper and James </a:t>
            </a:r>
            <a:r>
              <a:rPr lang="en-GB" dirty="0" err="1" smtClean="0">
                <a:effectLst/>
                <a:latin typeface="Arial" charset="0"/>
              </a:rPr>
              <a:t>Callin</a:t>
            </a:r>
            <a:endParaRPr lang="en-GB" dirty="0" smtClean="0">
              <a:effectLst/>
              <a:latin typeface="Arial" charset="0"/>
            </a:endParaRPr>
          </a:p>
          <a:p>
            <a:r>
              <a:rPr lang="en-GB" dirty="0" smtClean="0">
                <a:effectLst/>
                <a:latin typeface="Arial" pitchFamily="34" charset="0"/>
              </a:rPr>
              <a:t>The Split/Second team, especially Matt Ritchie and </a:t>
            </a:r>
            <a:r>
              <a:rPr lang="en-GB" dirty="0" err="1" smtClean="0">
                <a:effectLst/>
                <a:latin typeface="Arial" pitchFamily="34" charset="0"/>
              </a:rPr>
              <a:t>Balor</a:t>
            </a:r>
            <a:r>
              <a:rPr lang="en-GB" dirty="0" smtClean="0">
                <a:effectLst/>
                <a:latin typeface="Arial" pitchFamily="34" charset="0"/>
              </a:rPr>
              <a:t> Knight who developed the techniques shown in this presentation</a:t>
            </a:r>
          </a:p>
          <a:p>
            <a:endParaRPr lang="en-US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Questions?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effectLst/>
                <a:latin typeface="Arial" pitchFamily="34" charset="0"/>
              </a:rPr>
              <a:t>Jeremy.Moore@disney.com</a:t>
            </a:r>
          </a:p>
          <a:p>
            <a:pPr eaLnBrk="1" hangingPunct="1"/>
            <a:r>
              <a:rPr lang="en-GB" dirty="0" smtClean="0">
                <a:effectLst/>
                <a:latin typeface="Arial" pitchFamily="34" charset="0"/>
              </a:rPr>
              <a:t>David.Jefferies@disney.com</a:t>
            </a:r>
            <a:endParaRPr lang="en-US" dirty="0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References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1600" dirty="0" smtClean="0">
                <a:effectLst/>
              </a:rPr>
              <a:t>[BAVOILMYERS08] BAVOIL, L., AND MYERS, K. 2008. Deferred Rendering using a Stencil Routed K-Buffer, </a:t>
            </a:r>
            <a:r>
              <a:rPr lang="en-US" sz="1600" i="1" dirty="0" smtClean="0">
                <a:effectLst/>
              </a:rPr>
              <a:t>ShaderX</a:t>
            </a:r>
            <a:r>
              <a:rPr lang="en-US" sz="1600" i="1" baseline="30000" dirty="0" smtClean="0">
                <a:effectLst/>
              </a:rPr>
              <a:t>6</a:t>
            </a:r>
            <a:r>
              <a:rPr lang="en-US" sz="1600" i="1" dirty="0" smtClean="0">
                <a:effectLst/>
              </a:rPr>
              <a:t>, </a:t>
            </a:r>
            <a:r>
              <a:rPr lang="en-US" sz="1600" dirty="0" smtClean="0">
                <a:effectLst/>
              </a:rPr>
              <a:t>Engel, W. (Editor), Charles River Media.</a:t>
            </a:r>
          </a:p>
          <a:p>
            <a:r>
              <a:rPr lang="en-US" sz="1600" dirty="0" smtClean="0">
                <a:effectLst/>
              </a:rPr>
              <a:t>[E</a:t>
            </a:r>
            <a:r>
              <a:rPr lang="en-US" sz="1600" cap="all" dirty="0" smtClean="0">
                <a:effectLst/>
              </a:rPr>
              <a:t>veritt</a:t>
            </a:r>
            <a:r>
              <a:rPr lang="en-US" sz="1600" dirty="0" smtClean="0">
                <a:effectLst/>
              </a:rPr>
              <a:t>01] E</a:t>
            </a:r>
            <a:r>
              <a:rPr lang="en-US" sz="1600" cap="all" dirty="0" smtClean="0">
                <a:effectLst/>
              </a:rPr>
              <a:t>veritt</a:t>
            </a:r>
            <a:r>
              <a:rPr lang="en-US" sz="1600" dirty="0" smtClean="0">
                <a:effectLst/>
              </a:rPr>
              <a:t>, C. 2001. Interactive Order-Independent Transparency.</a:t>
            </a:r>
          </a:p>
          <a:p>
            <a:r>
              <a:rPr lang="en-US" sz="1600" i="1" dirty="0" smtClean="0">
                <a:effectLst/>
              </a:rPr>
              <a:t>[KCS07] KHARLAMOV, A., CANTLAY, I., AND STEPANENKO, Y. 2007. Next-Generation SpeedTree Rendering, GPU Gems 3, </a:t>
            </a:r>
            <a:r>
              <a:rPr lang="en-US" sz="1600" dirty="0" smtClean="0">
                <a:effectLst/>
              </a:rPr>
              <a:t>Nguyen, H. (Editor), Addison-Wesley.</a:t>
            </a:r>
          </a:p>
          <a:p>
            <a:r>
              <a:rPr lang="en-US" sz="1600" dirty="0" smtClean="0">
                <a:effectLst/>
              </a:rPr>
              <a:t>[PORTERDUFF84] PORTER, T., AND DUFF, T. 1984. </a:t>
            </a:r>
            <a:r>
              <a:rPr lang="en-US" sz="1600" i="1" dirty="0" smtClean="0">
                <a:effectLst/>
              </a:rPr>
              <a:t>Compositing Digital Images. Computer Graphics </a:t>
            </a:r>
            <a:r>
              <a:rPr lang="en-US" sz="1600" dirty="0" smtClean="0">
                <a:effectLst/>
              </a:rPr>
              <a:t>18, 3, pp 253-259.</a:t>
            </a:r>
          </a:p>
          <a:p>
            <a:endParaRPr lang="en-US" sz="1600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effectLst/>
                <a:latin typeface="Arial" pitchFamily="34" charset="0"/>
              </a:rPr>
              <a:t>References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[ENGEL09] ENGEL, W. 2009. Designing a Renderer for Multiple Lights: The Light Pre-Pass Renderer,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ShaderX</a:t>
            </a:r>
            <a:r>
              <a:rPr lang="en-US" sz="1600" i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7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Engel, W. (Editor), Charles River Media.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[GSHG98] GREGER, G., SHIRLEY, P., HUBBARD, P. M., AND GREENBERG, D.P. 1998. The Irradiance Volume,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IEEE Computer Graphics &amp; Applications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18, 2, pp. 32-43.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[HARGREAVES04] HARGREAVES, S. 2004. Deferred Shading,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Game Developers Conference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D3D Tutorial Day, March, 2004.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[KOONE07], KOONE, R. 2007. Deferred Shading in Tabula Rasa,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GPU Gems 3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Nguyen, H. (Editor), Addison-Wesley.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[MMG06] MITCHELL, J. L., MCTAGGART, G., AND GREEN, C. 2006. Shading in Valve’s Source Engine,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Advanced Real-Time Rendering in 3D Graphics and Games - SIGGRAPH 2006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pp. 129-142.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[MITTRING07] MITTRING, M. 2007. Finding Next Gen </a:t>
            </a:r>
            <a:r>
              <a:rPr lang="en-US" altLang="zh-CN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– </a:t>
            </a:r>
            <a:r>
              <a:rPr lang="en-US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CryEngine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2.0,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Advanced Real-Time Rendering in 3D Graphics and Games - SIGGRAPH 2007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pp. 97-121.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effectLst/>
                <a:latin typeface="Arial" pitchFamily="34" charset="0"/>
              </a:rPr>
              <a:t>References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[OAT07] OAT, C. 2007. Irradiance Volumes for Real-Time Rendering,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ShaderX</a:t>
            </a:r>
            <a:r>
              <a:rPr lang="en-US" sz="1600" i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5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Engel, W. (Editor), Charles River Media.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[RAMAMOORTHIHANRAHAN01] RAMAMOORTHI, R., AND HANRAHAN, P. 2001. An Efficient Representation for Irradiance Environment Maps,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Proceedings of ACM SIGGRAPH 2001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pp. 497</a:t>
            </a:r>
            <a:r>
              <a:rPr lang="en-US" altLang="zh-CN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–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500.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[SHISHKOVTSOV05], SHISHKOVTSOV, O. 2005. Deferred Shading in S.T.A.L.K.E.R.,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GPU Gems 2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Pharr, M., Fernando, R. (Editors), Addison-Wesley.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[SLOAN04] SLOAN, P.-P. 2004. Efficient Evaluation of Irradiance Environment Maps,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ShaderX</a:t>
            </a:r>
            <a:r>
              <a:rPr lang="en-US" sz="1600" i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Engel, W. (Editor), Charles River Media.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[ZSXL06] ZHANG, F., SUN, H., XU, L., AND LUN, L. K. 2006. Parallel‐Split Shadow Maps for Large‐Scale Virtual Environments,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Proceedings of ACM International Conference on Virtual Reality</a:t>
            </a:r>
            <a:r>
              <a:rPr lang="en-US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Continuum and Its Applications 2006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pp. 311–318.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endParaRPr lang="en-US" sz="5400" dirty="0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Testing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One bit value determines if fragment is visible</a:t>
            </a:r>
          </a:p>
          <a:p>
            <a:r>
              <a:rPr lang="en-GB" dirty="0" smtClean="0">
                <a:effectLst/>
                <a:latin typeface="Arial" charset="0"/>
              </a:rPr>
              <a:t>Works with z-buffer</a:t>
            </a:r>
          </a:p>
          <a:p>
            <a:r>
              <a:rPr lang="en-GB" dirty="0" smtClean="0">
                <a:effectLst/>
                <a:latin typeface="Arial" charset="0"/>
              </a:rPr>
              <a:t>Can cause aliasing</a:t>
            </a:r>
            <a:endParaRPr lang="en-US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Test Aliasing</a:t>
            </a:r>
            <a:endParaRPr lang="en-US" dirty="0" smtClean="0">
              <a:effectLst/>
              <a:latin typeface="Arial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2325511" y="1600200"/>
            <a:ext cx="4492978" cy="4492978"/>
            <a:chOff x="2325511" y="1600200"/>
            <a:chExt cx="4492978" cy="4492978"/>
          </a:xfrm>
        </p:grpSpPr>
        <p:pic>
          <p:nvPicPr>
            <p:cNvPr id="4" name="Picture 3" descr="alpha005 - Alpha Test.bm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511" y="1600200"/>
              <a:ext cx="4492978" cy="449297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Picture 4" descr="alpha_to_coverage_zoom.bm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362" y="4011590"/>
              <a:ext cx="2442708" cy="2012972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3372465" y="3401961"/>
              <a:ext cx="678425" cy="43262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4000"/>
              </a:schemeClr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To Coverage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Converts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alpha into a coverage mask for the pixel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lang="en-GB" sz="2400" kern="0" dirty="0" smtClean="0">
                <a:solidFill>
                  <a:schemeClr val="bg2"/>
                </a:solidFill>
                <a:ea typeface="+mn-ea"/>
              </a:rPr>
              <a:t>Coverage mask is AND'd with MSAA coverage mask</a:t>
            </a:r>
            <a:endParaRPr kumimoji="0" lang="en-GB" sz="2400" b="0" i="0" u="none" strike="noStrike" kern="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lang="en-GB" sz="2400" kern="0" baseline="0" dirty="0" smtClean="0">
                <a:solidFill>
                  <a:schemeClr val="bg2"/>
                </a:solidFill>
                <a:ea typeface="+mn-ea"/>
              </a:rPr>
              <a:t>Gives softer edges</a:t>
            </a:r>
            <a:r>
              <a:rPr lang="en-GB" sz="2400" kern="0" dirty="0" smtClean="0">
                <a:solidFill>
                  <a:schemeClr val="bg2"/>
                </a:solidFill>
                <a:ea typeface="+mn-ea"/>
              </a:rPr>
              <a:t> when combined with alpha testing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Works with z-buffer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But… the resulting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alpha gradients don't always look great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To Coverage Aliasing</a:t>
            </a:r>
            <a:endParaRPr lang="en-US" dirty="0" smtClean="0"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25511" y="1600200"/>
            <a:ext cx="4492978" cy="4492978"/>
            <a:chOff x="2325511" y="1600200"/>
            <a:chExt cx="4492978" cy="4492978"/>
          </a:xfrm>
        </p:grpSpPr>
        <p:pic>
          <p:nvPicPr>
            <p:cNvPr id="4" name="Picture 3" descr="alpha005 - Alpha Test.bm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511" y="1600200"/>
              <a:ext cx="4492978" cy="449297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Picture 4" descr="alpha_to_coverage_zoom.bm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362" y="4011590"/>
              <a:ext cx="2442708" cy="2012973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3372465" y="3401961"/>
              <a:ext cx="678425" cy="43262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4000"/>
              </a:schemeClr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in Pure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Picture 3" descr="shot000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675694"/>
            <a:ext cx="7157156" cy="4025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Overview</a:t>
            </a:r>
            <a:endParaRPr lang="en-US" dirty="0" smtClean="0">
              <a:effectLst/>
              <a:latin typeface="Arial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002890" y="1710814"/>
          <a:ext cx="7216878" cy="410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Placement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Picture 3" descr="Tr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99" y="1907822"/>
            <a:ext cx="2733984" cy="34431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4" descr="T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0288" y="1902178"/>
            <a:ext cx="2733983" cy="34431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Textures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Picture 3" descr="GroundCover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1546577"/>
            <a:ext cx="4487334" cy="44873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Rendering Area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Picture 3" descr="GroundCover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44" y="1780927"/>
            <a:ext cx="6954577" cy="3911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5196114" y="5080000"/>
            <a:ext cx="682172" cy="624115"/>
          </a:xfrm>
          <a:prstGeom prst="ellipse">
            <a:avLst/>
          </a:prstGeom>
          <a:solidFill>
            <a:srgbClr val="FFFFFF">
              <a:alpha val="27000"/>
            </a:srgb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Talk Contents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6" name="Picture 5" descr="ITALY_02_pre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952" y="1899779"/>
            <a:ext cx="4417159" cy="248465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0305" y="3376244"/>
            <a:ext cx="4243756" cy="25321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Rendering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Picture 3" descr="GroundCover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44" y="1780927"/>
            <a:ext cx="6954576" cy="3911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Processing</a:t>
            </a:r>
            <a:endParaRPr lang="en-US" dirty="0" smtClean="0">
              <a:effectLst/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85334" y="1373614"/>
            <a:ext cx="7085718" cy="4948162"/>
            <a:chOff x="1185334" y="1373614"/>
            <a:chExt cx="7085718" cy="494816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5334" y="1373614"/>
              <a:ext cx="7085718" cy="4948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Trapezoid 3"/>
            <p:cNvSpPr/>
            <p:nvPr/>
          </p:nvSpPr>
          <p:spPr>
            <a:xfrm rot="8996870">
              <a:off x="1999875" y="2085642"/>
              <a:ext cx="2668610" cy="1936497"/>
            </a:xfrm>
            <a:prstGeom prst="trapezoid">
              <a:avLst>
                <a:gd name="adj" fmla="val 54368"/>
              </a:avLst>
            </a:prstGeom>
            <a:solidFill>
              <a:schemeClr val="accent1">
                <a:alpha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Tiles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Grass rendered in fixed region around camera</a:t>
            </a:r>
          </a:p>
          <a:p>
            <a:r>
              <a:rPr lang="en-GB" dirty="0" smtClean="0">
                <a:effectLst/>
                <a:latin typeface="Arial" charset="0"/>
              </a:rPr>
              <a:t>Region divided into 400 tiles of 8 meters square</a:t>
            </a:r>
          </a:p>
          <a:p>
            <a:r>
              <a:rPr lang="en-GB" dirty="0" smtClean="0">
                <a:effectLst/>
                <a:latin typeface="Arial" charset="0"/>
              </a:rPr>
              <a:t>Each meter square contains 4 screen aligned sprites</a:t>
            </a:r>
          </a:p>
          <a:p>
            <a:r>
              <a:rPr lang="en-GB" dirty="0" smtClean="0">
                <a:effectLst/>
                <a:latin typeface="Arial" charset="0"/>
              </a:rPr>
              <a:t>So each tile contains 256 sprites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Each sprite information is encoded as a vector4</a:t>
            </a:r>
          </a:p>
          <a:p>
            <a:r>
              <a:rPr lang="en-GB" dirty="0" smtClean="0">
                <a:effectLst/>
                <a:latin typeface="Arial" charset="0"/>
              </a:rPr>
              <a:t>Tiles are cached in memory</a:t>
            </a:r>
            <a:endParaRPr lang="en-US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Vertex Buffers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Vertex buffers are generated per frame</a:t>
            </a:r>
          </a:p>
          <a:p>
            <a:r>
              <a:rPr lang="en-GB" dirty="0" smtClean="0">
                <a:effectLst/>
                <a:latin typeface="Arial" charset="0"/>
              </a:rPr>
              <a:t>Tile information is copied from the tile cache</a:t>
            </a:r>
          </a:p>
          <a:p>
            <a:r>
              <a:rPr lang="en-GB" dirty="0" smtClean="0">
                <a:effectLst/>
                <a:latin typeface="Arial" charset="0"/>
              </a:rPr>
              <a:t>16KB needs to be copied by the CPU for each visible tile</a:t>
            </a:r>
          </a:p>
          <a:p>
            <a:r>
              <a:rPr lang="en-GB" dirty="0" smtClean="0">
                <a:effectLst/>
                <a:latin typeface="Arial" charset="0"/>
              </a:rPr>
              <a:t>Vertex format and shader details in course notes</a:t>
            </a:r>
            <a:endParaRPr lang="en-US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Vertex </a:t>
            </a:r>
            <a:r>
              <a:rPr lang="en-GB" dirty="0" err="1" smtClean="0">
                <a:effectLst/>
                <a:latin typeface="Arial" charset="0"/>
              </a:rPr>
              <a:t>Shader</a:t>
            </a:r>
            <a:endParaRPr lang="en-US" dirty="0" smtClean="0">
              <a:effectLst/>
              <a:latin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11325" y="1364340"/>
          <a:ext cx="6039304" cy="4876801"/>
        </p:xfrm>
        <a:graphic>
          <a:graphicData uri="http://schemas.openxmlformats.org/drawingml/2006/table">
            <a:tbl>
              <a:tblPr/>
              <a:tblGrid>
                <a:gridCol w="6039304"/>
              </a:tblGrid>
              <a:tr h="48768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200" dirty="0" smtClean="0">
                        <a:solidFill>
                          <a:srgbClr val="0000FF"/>
                        </a:solidFill>
                        <a:latin typeface="Courier New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void</a:t>
                      </a:r>
                      <a:r>
                        <a:rPr lang="en-US" sz="1200" dirty="0" smtClean="0">
                          <a:latin typeface="Courier New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decode_vertex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(INPUT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input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out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OUTPUT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output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{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</a:t>
                      </a:r>
                      <a:r>
                        <a:rPr lang="en-US" sz="1200" dirty="0" err="1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pos.w</a:t>
                      </a: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integer part contains: 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corner = </a:t>
                      </a:r>
                      <a:r>
                        <a:rPr lang="en-US" sz="1200" dirty="0" err="1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grass_type</a:t>
                      </a: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*4 + </a:t>
                      </a:r>
                      <a:r>
                        <a:rPr lang="en-US" sz="1200" dirty="0" err="1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vertex_index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float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corner =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floor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(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input.pos.w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);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corner is used to lookup into preset 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array of </a:t>
                      </a:r>
                      <a:r>
                        <a:rPr lang="en-US" sz="1200" dirty="0" err="1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uv</a:t>
                      </a: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and size information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float4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vSpriteInfo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=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SpriteInfoArray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[ corner ];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</a:t>
                      </a:r>
                      <a:r>
                        <a:rPr lang="en-US" sz="1200" dirty="0" err="1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pos.w</a:t>
                      </a: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fractional part contains the random size scale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this is halved so that we don't overflow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float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scale =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input.pos.w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- corner;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float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scale *= 2;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fill texture </a:t>
                      </a:r>
                      <a:r>
                        <a:rPr lang="en-US" sz="1200" dirty="0" err="1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uvs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output.uv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=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vSpriteInfo.xy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;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fill position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output.pos =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float4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(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input.pos.xyz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, 1 );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get </a:t>
                      </a:r>
                      <a:r>
                        <a:rPr lang="en-US" sz="1200" dirty="0" err="1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postion</a:t>
                      </a: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offset from sprite centre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float2 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offset =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vSpriteInfo.wz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;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offset *= scale;	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grow face </a:t>
                      </a:r>
                      <a:r>
                        <a:rPr lang="en-US" sz="1200" dirty="0" smtClean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horizontally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 smtClean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up and right are calculated</a:t>
                      </a:r>
                      <a:r>
                        <a:rPr lang="en-US" sz="1200" baseline="0" dirty="0" smtClean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elsewhere in the </a:t>
                      </a:r>
                      <a:r>
                        <a:rPr lang="en-US" sz="1200" baseline="0" dirty="0" err="1" smtClean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shader</a:t>
                      </a:r>
                      <a:r>
                        <a:rPr lang="en-US" sz="1200" dirty="0" smtClean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output.pos.xz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+=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input.right.xz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*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offset.x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;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solidFill>
                            <a:srgbClr val="76923C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   // grow face vertically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  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output.pos.xyz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+=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input.up.xyz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 * </a:t>
                      </a:r>
                      <a:r>
                        <a:rPr lang="en-US" sz="1200" dirty="0" err="1">
                          <a:latin typeface="Courier New"/>
                          <a:ea typeface="SimSun"/>
                          <a:cs typeface="Times New Roman"/>
                        </a:rPr>
                        <a:t>offset.y</a:t>
                      </a: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;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Courier New"/>
                          <a:ea typeface="SimSun"/>
                          <a:cs typeface="Times New Roman"/>
                        </a:rPr>
                        <a:t>}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Alpha Compositing</a:t>
            </a:r>
            <a:endParaRPr lang="en-US" dirty="0" smtClean="0">
              <a:effectLst/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7253" y="1539047"/>
            <a:ext cx="7556090" cy="4380595"/>
            <a:chOff x="747253" y="1539047"/>
            <a:chExt cx="7556090" cy="4380595"/>
          </a:xfrm>
        </p:grpSpPr>
        <p:grpSp>
          <p:nvGrpSpPr>
            <p:cNvPr id="17" name="Group 16"/>
            <p:cNvGrpSpPr/>
            <p:nvPr/>
          </p:nvGrpSpPr>
          <p:grpSpPr>
            <a:xfrm>
              <a:off x="1671483" y="1539047"/>
              <a:ext cx="5879690" cy="3307324"/>
              <a:chOff x="1671483" y="1539047"/>
              <a:chExt cx="5879690" cy="3307324"/>
            </a:xfrm>
          </p:grpSpPr>
          <p:pic>
            <p:nvPicPr>
              <p:cNvPr id="8" name="Picture 7" descr="alpha_mask_zoom.bmp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1483" y="1539047"/>
                <a:ext cx="5879690" cy="3307324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6213987" y="3087329"/>
                <a:ext cx="285136" cy="1868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52000"/>
                </a:schemeClr>
              </a:solidFill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47253" y="4009593"/>
              <a:ext cx="7556090" cy="1910049"/>
              <a:chOff x="747253" y="4019425"/>
              <a:chExt cx="7556090" cy="191004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747253" y="4019425"/>
                <a:ext cx="2212258" cy="1895301"/>
                <a:chOff x="747253" y="4019425"/>
                <a:chExt cx="2212258" cy="1895301"/>
              </a:xfrm>
            </p:grpSpPr>
            <p:pic>
              <p:nvPicPr>
                <p:cNvPr id="5" name="Picture 4" descr="alpha_mask_zoom.bmp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1616" y="4019425"/>
                  <a:ext cx="2181470" cy="1894435"/>
                </a:xfrm>
                <a:prstGeom prst="rect">
                  <a:avLst/>
                </a:prstGeom>
                <a:ln w="25400">
                  <a:solidFill>
                    <a:schemeClr val="bg1"/>
                  </a:solidFill>
                </a:ln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747253" y="5545394"/>
                  <a:ext cx="22122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Alpha Mask</a:t>
                  </a: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3446207" y="4024342"/>
                <a:ext cx="2212258" cy="1905132"/>
                <a:chOff x="3446207" y="4024342"/>
                <a:chExt cx="2212258" cy="1905132"/>
              </a:xfrm>
            </p:grpSpPr>
            <p:pic>
              <p:nvPicPr>
                <p:cNvPr id="6" name="Picture 5" descr="alpha_mask_zoom.bmp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60741" y="4024342"/>
                  <a:ext cx="2181470" cy="1894435"/>
                </a:xfrm>
                <a:prstGeom prst="rect">
                  <a:avLst/>
                </a:prstGeom>
                <a:ln w="25400">
                  <a:solidFill>
                    <a:schemeClr val="bg1"/>
                  </a:solidFill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3446207" y="5560142"/>
                  <a:ext cx="22122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Alpha To Coverage</a:t>
                  </a: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091085" y="4029257"/>
                <a:ext cx="2212258" cy="1900217"/>
                <a:chOff x="6091085" y="4029257"/>
                <a:chExt cx="2212258" cy="1900217"/>
              </a:xfrm>
            </p:grpSpPr>
            <p:pic>
              <p:nvPicPr>
                <p:cNvPr id="7" name="Picture 6" descr="alpha_mask_zoom.bmp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10533" y="4029257"/>
                  <a:ext cx="2181470" cy="1894435"/>
                </a:xfrm>
                <a:prstGeom prst="rect">
                  <a:avLst/>
                </a:prstGeom>
                <a:ln w="25400">
                  <a:solidFill>
                    <a:schemeClr val="bg1"/>
                  </a:solidFill>
                </a:ln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6091085" y="5560142"/>
                  <a:ext cx="22122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Alpha Blend</a:t>
                  </a: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Render Order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blending requires geometry sorting</a:t>
            </a:r>
          </a:p>
          <a:p>
            <a:r>
              <a:rPr lang="en-GB" dirty="0" smtClean="0">
                <a:effectLst/>
                <a:latin typeface="Arial" charset="0"/>
              </a:rPr>
              <a:t>But regular geometry placement makes sorting easier</a:t>
            </a:r>
          </a:p>
          <a:p>
            <a:r>
              <a:rPr lang="en-GB" dirty="0" smtClean="0">
                <a:effectLst/>
                <a:latin typeface="Arial" charset="0"/>
              </a:rPr>
              <a:t>Two levels of granularity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Tiles are rendered from back to front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Sprites are ordered within each tile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Render Order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Ordering within each tile is pre-calculated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We pre-calculate render orders for 16 camera directions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And chose the order for the camera direction that most closely matches the current one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For performance we group sprites into 32 “cells” of 8 and only sort at the cell level</a:t>
            </a:r>
            <a:endParaRPr lang="en-US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Tile Cell Layout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71889" y="1716334"/>
            <a:ext cx="4004683" cy="40234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032000" y="1349829"/>
            <a:ext cx="4949371" cy="4688114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Cell Ordering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19" name="Picture 18" descr="grid0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20" name="Picture 19" descr="grid02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21" name="Picture 20" descr="grid03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22" name="Picture 21" descr="grid04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23" name="Picture 22" descr="grid05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24" name="Picture 23" descr="grid06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6000" y="1440000"/>
            <a:ext cx="4583619" cy="4518604"/>
          </a:xfrm>
          <a:prstGeom prst="rect">
            <a:avLst/>
          </a:prstGeom>
        </p:spPr>
      </p:pic>
      <p:pic>
        <p:nvPicPr>
          <p:cNvPr id="26" name="Picture 25" descr="grid07.bm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27" name="Picture 26" descr="grid08.bm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28" name="Picture 27" descr="grid09.bmp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29" name="Picture 28" descr="grid10.bmp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30" name="Picture 29" descr="grid11.bmp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31" name="Picture 30" descr="grid12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32" name="Picture 31" descr="grid13.bmp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33" name="Picture 32" descr="grid14.bmp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2743" y="1387657"/>
            <a:ext cx="4583619" cy="4518604"/>
          </a:xfrm>
          <a:prstGeom prst="rect">
            <a:avLst/>
          </a:prstGeom>
        </p:spPr>
      </p:pic>
      <p:pic>
        <p:nvPicPr>
          <p:cNvPr id="34" name="Picture 33" descr="grid15.bm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  <p:pic>
        <p:nvPicPr>
          <p:cNvPr id="25" name="Picture 24" descr="grid16.bmp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2743" y="1387657"/>
            <a:ext cx="4518604" cy="4583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Part 1: Foliage Rendering in Pure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Picture 3" descr="ITALY_02_pre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2983" y="1876332"/>
            <a:ext cx="6542943" cy="368040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Results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Picture 3" descr="GroundCover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44" y="1780927"/>
            <a:ext cx="6954576" cy="3911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Ground Cover Summary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Advantages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High quality alpha blended ground cover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Low cost CPU sorting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Artist friendly workflow</a:t>
            </a:r>
          </a:p>
          <a:p>
            <a:r>
              <a:rPr lang="en-GB" dirty="0" smtClean="0">
                <a:effectLst/>
                <a:latin typeface="Arial" charset="0"/>
              </a:rPr>
              <a:t>Disadvantages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High overdraw isn’t cheap for the GPU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Tree Rendering in Pure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3074" name="Picture 21" descr="C:\Documents and Settings\jmoore2\Desktop\TLR1_Shot_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467" y="1669344"/>
            <a:ext cx="7159977" cy="40349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Tree Rendering Challenges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Trees require more detailed geometry</a:t>
            </a:r>
          </a:p>
          <a:p>
            <a:r>
              <a:rPr lang="en-GB" dirty="0" smtClean="0">
                <a:effectLst/>
                <a:latin typeface="Arial" charset="0"/>
              </a:rPr>
              <a:t>Trees rendered further into the distance</a:t>
            </a:r>
          </a:p>
          <a:p>
            <a:r>
              <a:rPr lang="en-GB" dirty="0" smtClean="0">
                <a:effectLst/>
                <a:latin typeface="Arial" charset="0"/>
              </a:rPr>
              <a:t>Many trees in the game world, unevenly distributed</a:t>
            </a:r>
          </a:p>
          <a:p>
            <a:pPr>
              <a:buNone/>
            </a:pPr>
            <a:endParaRPr lang="en-GB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Tree Rendering Observations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Using alpha blending will require expensive sorting</a:t>
            </a:r>
          </a:p>
          <a:p>
            <a:r>
              <a:rPr lang="en-GB" dirty="0" smtClean="0">
                <a:effectLst/>
                <a:latin typeface="Arial" charset="0"/>
              </a:rPr>
              <a:t>Using alpha mask or alpha to coverage doesn’t look good enough on its own</a:t>
            </a:r>
          </a:p>
          <a:p>
            <a:r>
              <a:rPr lang="en-GB" dirty="0" smtClean="0">
                <a:effectLst/>
                <a:latin typeface="Arial" charset="0"/>
              </a:rPr>
              <a:t>Alpha mask aliasing is only a real problem for the forest silhouette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Screen-Space Alpha Mask Overview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9703" y="1956620"/>
            <a:ext cx="1995949" cy="6292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Render Opaque Scene (MSAA)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94619" y="2984091"/>
            <a:ext cx="1995949" cy="6292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Resolve Opaque Scene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90335" y="2993924"/>
            <a:ext cx="1995949" cy="6292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Render Foliage Alpha Mask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28735" y="2984091"/>
            <a:ext cx="1995949" cy="6292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Render Foliage Color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90335" y="4006646"/>
            <a:ext cx="1995949" cy="6292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Combine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00168" y="4980039"/>
            <a:ext cx="1995949" cy="6292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Final Output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6" idx="2"/>
            <a:endCxn id="9" idx="0"/>
          </p:cNvCxnSpPr>
          <p:nvPr/>
        </p:nvCxnSpPr>
        <p:spPr>
          <a:xfrm rot="16200000" flipH="1">
            <a:off x="1991033" y="2782529"/>
            <a:ext cx="398207" cy="4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2"/>
            <a:endCxn id="12" idx="0"/>
          </p:cNvCxnSpPr>
          <p:nvPr/>
        </p:nvCxnSpPr>
        <p:spPr>
          <a:xfrm rot="5400000">
            <a:off x="4596581" y="3814917"/>
            <a:ext cx="38345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2"/>
            <a:endCxn id="13" idx="0"/>
          </p:cNvCxnSpPr>
          <p:nvPr/>
        </p:nvCxnSpPr>
        <p:spPr>
          <a:xfrm rot="16200000" flipH="1">
            <a:off x="4621162" y="4803057"/>
            <a:ext cx="344129" cy="9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9" idx="2"/>
            <a:endCxn id="12" idx="1"/>
          </p:cNvCxnSpPr>
          <p:nvPr/>
        </p:nvCxnSpPr>
        <p:spPr>
          <a:xfrm rot="16200000" flipH="1">
            <a:off x="2637503" y="3168445"/>
            <a:ext cx="707923" cy="159774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1" idx="2"/>
            <a:endCxn id="12" idx="3"/>
          </p:cNvCxnSpPr>
          <p:nvPr/>
        </p:nvCxnSpPr>
        <p:spPr>
          <a:xfrm rot="5400000">
            <a:off x="6152536" y="3247103"/>
            <a:ext cx="707923" cy="144042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Opaque Scene Pass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Content Placeholder 4" descr="alpha004 - Foliage Mask (MAX - Twig Cover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04056" y="1831975"/>
            <a:ext cx="6361287" cy="3578224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36913" y="1872343"/>
            <a:ext cx="341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 with MSAA if required</a:t>
            </a:r>
          </a:p>
          <a:p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Resolve color and depth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The Alpha Mask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5" name="Content Placeholder 4" descr="alpha004 - Foliage Mask (MAX - Twig Cover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04055" y="1831975"/>
            <a:ext cx="6361289" cy="3578225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36913" y="1872343"/>
            <a:ext cx="3164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resolved depth</a:t>
            </a:r>
          </a:p>
          <a:p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writes disabled</a:t>
            </a:r>
          </a:p>
          <a:p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 out tree alpha values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Mask Creation Pixel </a:t>
            </a:r>
            <a:r>
              <a:rPr lang="en-GB" dirty="0" err="1" smtClean="0">
                <a:effectLst/>
                <a:latin typeface="Arial" charset="0"/>
              </a:rPr>
              <a:t>Shader</a:t>
            </a:r>
            <a:endParaRPr lang="en-US" dirty="0" smtClean="0">
              <a:effectLst/>
              <a:latin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35314" y="2133600"/>
          <a:ext cx="6589486" cy="3169920"/>
        </p:xfrm>
        <a:graphic>
          <a:graphicData uri="http://schemas.openxmlformats.org/drawingml/2006/table">
            <a:tbl>
              <a:tblPr/>
              <a:tblGrid>
                <a:gridCol w="6589486"/>
              </a:tblGrid>
              <a:tr h="24238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1600" dirty="0">
                        <a:solidFill>
                          <a:srgbClr val="0000FF"/>
                        </a:solidFill>
                        <a:latin typeface="Courier New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sampler</a:t>
                      </a:r>
                      <a:r>
                        <a:rPr lang="en-US" sz="1600" dirty="0">
                          <a:latin typeface="Courier New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latin typeface="Courier New"/>
                          <a:ea typeface="SimSun"/>
                          <a:cs typeface="Times New Roman"/>
                        </a:rPr>
                        <a:t>alphaT</a:t>
                      </a:r>
                      <a:r>
                        <a:rPr lang="en-US" sz="1600" dirty="0" err="1">
                          <a:latin typeface="Courier New"/>
                          <a:ea typeface="Times New Roman"/>
                          <a:cs typeface="Times New Roman"/>
                        </a:rPr>
                        <a:t>exture</a:t>
                      </a: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 : register(s0</a:t>
                      </a:r>
                      <a:r>
                        <a:rPr lang="en-US" sz="1600" dirty="0" smtClean="0">
                          <a:latin typeface="Courier New"/>
                          <a:ea typeface="Times New Roman"/>
                          <a:cs typeface="Times New Roman"/>
                        </a:rPr>
                        <a:t>);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dirty="0" err="1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struct</a:t>
                      </a:r>
                      <a:r>
                        <a:rPr lang="en-US" sz="1600" dirty="0">
                          <a:latin typeface="Courier New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latin typeface="Courier New"/>
                          <a:ea typeface="Times New Roman"/>
                          <a:cs typeface="Times New Roman"/>
                        </a:rPr>
                        <a:t>PSInput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{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    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float2</a:t>
                      </a:r>
                      <a:r>
                        <a:rPr lang="en-US" sz="1600" dirty="0">
                          <a:latin typeface="Courier New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latin typeface="Courier New"/>
                          <a:ea typeface="SimSun"/>
                          <a:cs typeface="Times New Roman"/>
                        </a:rPr>
                        <a:t>v</a:t>
                      </a:r>
                      <a:r>
                        <a:rPr lang="en-US" sz="1600" dirty="0" err="1">
                          <a:latin typeface="Courier New"/>
                          <a:ea typeface="Times New Roman"/>
                          <a:cs typeface="Times New Roman"/>
                        </a:rPr>
                        <a:t>Tex</a:t>
                      </a: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 : TEXCOORD0;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dirty="0" smtClean="0">
                          <a:latin typeface="Courier New"/>
                          <a:ea typeface="Times New Roman"/>
                          <a:cs typeface="Times New Roman"/>
                        </a:rPr>
                        <a:t>};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float4</a:t>
                      </a:r>
                      <a:r>
                        <a:rPr lang="en-US" sz="1600" dirty="0">
                          <a:latin typeface="Courier New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main( </a:t>
                      </a:r>
                      <a:r>
                        <a:rPr lang="en-US" sz="1600" dirty="0" err="1">
                          <a:latin typeface="Courier New"/>
                          <a:ea typeface="Times New Roman"/>
                          <a:cs typeface="Times New Roman"/>
                        </a:rPr>
                        <a:t>PSInput</a:t>
                      </a: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 In ) : COLOR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{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Courier New"/>
                          <a:ea typeface="SimSun"/>
                          <a:cs typeface="Times New Roman"/>
                        </a:rPr>
                        <a:t> return</a:t>
                      </a:r>
                      <a:r>
                        <a:rPr lang="en-US" sz="1600" dirty="0">
                          <a:latin typeface="Courier New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tex2D( </a:t>
                      </a:r>
                      <a:r>
                        <a:rPr lang="en-US" sz="1600" dirty="0">
                          <a:latin typeface="Courier New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latin typeface="Courier New"/>
                          <a:ea typeface="SimSun"/>
                          <a:cs typeface="Times New Roman"/>
                        </a:rPr>
                        <a:t>alphaT</a:t>
                      </a:r>
                      <a:r>
                        <a:rPr lang="en-US" sz="1600" dirty="0" err="1">
                          <a:latin typeface="Courier New"/>
                          <a:ea typeface="Times New Roman"/>
                          <a:cs typeface="Times New Roman"/>
                        </a:rPr>
                        <a:t>exture</a:t>
                      </a: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 , </a:t>
                      </a:r>
                      <a:r>
                        <a:rPr lang="en-US" sz="1600" dirty="0" err="1">
                          <a:latin typeface="Courier New"/>
                          <a:ea typeface="Times New Roman"/>
                          <a:cs typeface="Times New Roman"/>
                        </a:rPr>
                        <a:t>In.vTex</a:t>
                      </a: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 ).</a:t>
                      </a:r>
                      <a:r>
                        <a:rPr lang="en-US" sz="1600" dirty="0" err="1">
                          <a:latin typeface="Courier New"/>
                          <a:ea typeface="Times New Roman"/>
                          <a:cs typeface="Times New Roman"/>
                        </a:rPr>
                        <a:t>aaaa</a:t>
                      </a:r>
                      <a:r>
                        <a:rPr lang="en-US" sz="1600" dirty="0">
                          <a:latin typeface="Courier New"/>
                          <a:ea typeface="Times New Roman"/>
                          <a:cs typeface="Times New Roman"/>
                        </a:rPr>
                        <a:t>;</a:t>
                      </a: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dirty="0" smtClean="0">
                          <a:latin typeface="Courier New"/>
                          <a:ea typeface="Times New Roman"/>
                          <a:cs typeface="Times New Roman"/>
                        </a:rPr>
                        <a:t>}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16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Foliage Color Pass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4000" y="1832400"/>
            <a:ext cx="6361598" cy="3578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36913" y="1872343"/>
            <a:ext cx="3164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Use resolved depth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z writes enabled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Alpha test enabled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Render out tree color values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Talk Contents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Requirements for Pure</a:t>
            </a:r>
          </a:p>
          <a:p>
            <a:r>
              <a:rPr lang="en-GB" dirty="0" smtClean="0">
                <a:effectLst/>
                <a:latin typeface="Arial" charset="0"/>
              </a:rPr>
              <a:t>Alpha Compositing Basics</a:t>
            </a:r>
          </a:p>
          <a:p>
            <a:r>
              <a:rPr lang="en-GB" dirty="0" smtClean="0">
                <a:effectLst/>
                <a:latin typeface="Arial" charset="0"/>
              </a:rPr>
              <a:t>Ground Cover Rendering in Pure</a:t>
            </a:r>
          </a:p>
          <a:p>
            <a:r>
              <a:rPr lang="en-GB" dirty="0" smtClean="0">
                <a:effectLst/>
                <a:latin typeface="Arial" charset="0"/>
              </a:rPr>
              <a:t>Tree Rendering in Pure</a:t>
            </a:r>
          </a:p>
          <a:p>
            <a:r>
              <a:rPr lang="en-GB" dirty="0" smtClean="0">
                <a:effectLst/>
                <a:latin typeface="Arial" charset="0"/>
              </a:rPr>
              <a:t>Screen-Space Alpha Mask Technique</a:t>
            </a:r>
            <a:endParaRPr lang="en-US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Combine Pass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Content Placeholder 4" descr="alpha004 - Foliage Mask (MAX - Twig Cover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04055" y="1831975"/>
            <a:ext cx="6361289" cy="3578224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36913" y="1872343"/>
            <a:ext cx="341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 color passes using the screen space alpha mask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Mask Creation using ‘ADD’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Content Placeholder 4" descr="alpha004 - Foliage Mask (MAX - Twig Cover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04056" y="1831975"/>
            <a:ext cx="6361287" cy="3578224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43976" y="1888819"/>
            <a:ext cx="338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= source + destination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Mask Creation using ‘MAX’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Content Placeholder 4" descr="alpha004 - Foliage Mask (MAX - Twig Cover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04056" y="1831975"/>
            <a:ext cx="6361287" cy="357822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43976" y="1888819"/>
            <a:ext cx="366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= Max(source, destination)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Mask Creation Using Combination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ADD gives opaque results</a:t>
            </a:r>
          </a:p>
          <a:p>
            <a:r>
              <a:rPr lang="en-GB" dirty="0" smtClean="0">
                <a:effectLst/>
                <a:latin typeface="Arial" charset="0"/>
              </a:rPr>
              <a:t>MAX gives more detail and a softer silhouette</a:t>
            </a:r>
          </a:p>
          <a:p>
            <a:r>
              <a:rPr lang="en-GB" dirty="0" smtClean="0">
                <a:effectLst/>
                <a:latin typeface="Arial" charset="0"/>
              </a:rPr>
              <a:t>Fortunately we can create both in one pass!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Different blend modes for writing to color and alpha components of render target</a:t>
            </a:r>
          </a:p>
          <a:p>
            <a:r>
              <a:rPr lang="en-GB" dirty="0" smtClean="0">
                <a:effectLst/>
                <a:latin typeface="Arial" charset="0"/>
              </a:rPr>
              <a:t>Average the two values during final combine pass</a:t>
            </a:r>
          </a:p>
          <a:p>
            <a:r>
              <a:rPr lang="en-GB" dirty="0" smtClean="0">
                <a:effectLst/>
                <a:latin typeface="Arial" charset="0"/>
              </a:rPr>
              <a:t>Shader details in course notes</a:t>
            </a:r>
            <a:endParaRPr lang="en-US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Combine Pixel </a:t>
            </a:r>
            <a:r>
              <a:rPr lang="en-GB" dirty="0" err="1" smtClean="0">
                <a:effectLst/>
                <a:latin typeface="Arial" charset="0"/>
              </a:rPr>
              <a:t>Shader</a:t>
            </a:r>
            <a:endParaRPr lang="en-US" dirty="0" smtClean="0">
              <a:effectLst/>
              <a:latin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1369" y="1741715"/>
          <a:ext cx="6446974" cy="4114800"/>
        </p:xfrm>
        <a:graphic>
          <a:graphicData uri="http://schemas.openxmlformats.org/drawingml/2006/table">
            <a:tbl>
              <a:tblPr/>
              <a:tblGrid>
                <a:gridCol w="6446974"/>
              </a:tblGrid>
              <a:tr h="40955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1800" dirty="0">
                        <a:solidFill>
                          <a:srgbClr val="0000FF"/>
                        </a:solidFill>
                        <a:latin typeface="Courier New"/>
                        <a:ea typeface="SimSu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sampler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maskImage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register(s0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);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sampler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treeImage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: register(s1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);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sampler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worldImage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: register(s2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);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float4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main(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float2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vTexCoord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: TEXCOORD ) : 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COLOR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{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float4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vTreeTexel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= tex2D(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treeImage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vTexCoord.xy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);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float4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vWorldTexel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= tex2D(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worldImage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vTexCoord.xy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);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float4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vMaskTexel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= tex2D(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maskImage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vTexCoord.xy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);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8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float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lerpValue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= (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vMaskTexel.r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+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vMmaskTexel.a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) * 0.5f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return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lerp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(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vWorldTexel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vTreeTexel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latin typeface="Calibri"/>
                          <a:ea typeface="Times New Roman"/>
                          <a:cs typeface="Times New Roman"/>
                        </a:rPr>
                        <a:t>lerpValue</a:t>
                      </a: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);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}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8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Comparison With Simple Compositing</a:t>
            </a:r>
            <a:endParaRPr lang="en-US" dirty="0" smtClean="0">
              <a:effectLst/>
              <a:latin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29264" y="1357038"/>
            <a:ext cx="7957201" cy="4724157"/>
            <a:chOff x="580103" y="1347206"/>
            <a:chExt cx="7957201" cy="4724157"/>
          </a:xfrm>
        </p:grpSpPr>
        <p:grpSp>
          <p:nvGrpSpPr>
            <p:cNvPr id="24" name="Group 23"/>
            <p:cNvGrpSpPr/>
            <p:nvPr/>
          </p:nvGrpSpPr>
          <p:grpSpPr>
            <a:xfrm>
              <a:off x="580103" y="1352124"/>
              <a:ext cx="2578955" cy="4719239"/>
              <a:chOff x="580103" y="1352124"/>
              <a:chExt cx="2578955" cy="471923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80103" y="1352124"/>
                <a:ext cx="2578955" cy="4719239"/>
                <a:chOff x="5919020" y="1312794"/>
                <a:chExt cx="2578955" cy="4719239"/>
              </a:xfrm>
            </p:grpSpPr>
            <p:pic>
              <p:nvPicPr>
                <p:cNvPr id="17" name="Picture 16" descr="alpha005 - Alpha 2 Coverage.bmp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28852" y="3914885"/>
                  <a:ext cx="2569123" cy="2117148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lpha005 - Alpha 2 Coverage.bmp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5919020" y="1312794"/>
                  <a:ext cx="2576052" cy="2576052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/>
              <p:cNvSpPr txBox="1"/>
              <p:nvPr/>
            </p:nvSpPr>
            <p:spPr>
              <a:xfrm>
                <a:off x="599768" y="3952567"/>
                <a:ext cx="25367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Alpha Mask</a:t>
                </a: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269227" y="1347206"/>
              <a:ext cx="2588785" cy="4719239"/>
              <a:chOff x="3269227" y="1347206"/>
              <a:chExt cx="2588785" cy="471923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279057" y="1347206"/>
                <a:ext cx="2578955" cy="4719239"/>
                <a:chOff x="5919020" y="1312794"/>
                <a:chExt cx="2578955" cy="4719239"/>
              </a:xfrm>
            </p:grpSpPr>
            <p:pic>
              <p:nvPicPr>
                <p:cNvPr id="14" name="Picture 13" descr="alpha005 - Alpha 2 Coverage.bmp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28852" y="3914885"/>
                  <a:ext cx="2569123" cy="2117148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lpha005 - Alpha 2 Coverage.bmp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919020" y="1312794"/>
                  <a:ext cx="2576052" cy="2576052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3269227" y="3957484"/>
                <a:ext cx="25367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Alpha To Coverage</a:t>
                </a: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958348" y="1352123"/>
              <a:ext cx="2578956" cy="4719239"/>
              <a:chOff x="5958348" y="1352123"/>
              <a:chExt cx="2578956" cy="471923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958348" y="1352123"/>
                <a:ext cx="2578956" cy="4719239"/>
                <a:chOff x="5919020" y="1312794"/>
                <a:chExt cx="2578956" cy="4719239"/>
              </a:xfrm>
            </p:grpSpPr>
            <p:pic>
              <p:nvPicPr>
                <p:cNvPr id="6" name="Picture 5" descr="alpha005 - Alpha 2 Coverage.bmp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28852" y="3914885"/>
                  <a:ext cx="2569124" cy="2117148"/>
                </a:xfrm>
                <a:prstGeom prst="rect">
                  <a:avLst/>
                </a:prstGeom>
              </p:spPr>
            </p:pic>
            <p:pic>
              <p:nvPicPr>
                <p:cNvPr id="11" name="Picture 10" descr="alpha005 - Alpha 2 Coverage.bmp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5919020" y="1312794"/>
                  <a:ext cx="2576052" cy="2576052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>
                <a:off x="5968182" y="3952568"/>
                <a:ext cx="25367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Our Technique</a:t>
                </a: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The Final Result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7" name="Picture 6" descr="alpha004 - Final Shot (After Post Process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000" y="1832400"/>
            <a:ext cx="6361600" cy="3578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Summary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Advantages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High quality anti-aliased silhouettes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No MSAA used for alpha rendering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No sorting required</a:t>
            </a:r>
          </a:p>
          <a:p>
            <a:r>
              <a:rPr lang="en-GB" dirty="0" smtClean="0">
                <a:effectLst/>
                <a:latin typeface="Arial" charset="0"/>
              </a:rPr>
              <a:t>Disadvantages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Cost of additional render passes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Works best when internal aliasing isn’t a problem</a:t>
            </a:r>
            <a:endParaRPr lang="en-US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Part 2: Split/Second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2114" y="1814287"/>
            <a:ext cx="7143261" cy="3716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Split/Second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Racing game for Xbox360, PlayStation3 and PC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Release Q2 2010</a:t>
            </a:r>
          </a:p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Arcade racing game</a:t>
            </a:r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 smtClean="0">
                <a:solidFill>
                  <a:schemeClr val="bg2"/>
                </a:solidFill>
                <a:latin typeface="Arial Bold" charset="0"/>
              </a:rPr>
              <a:t>Pure Game Footage</a:t>
            </a:r>
            <a:endParaRPr lang="en-US" sz="2800" dirty="0">
              <a:solidFill>
                <a:schemeClr val="bg2"/>
              </a:solidFill>
              <a:latin typeface="Arial Bold" charset="0"/>
            </a:endParaRPr>
          </a:p>
        </p:txBody>
      </p:sp>
      <p:pic>
        <p:nvPicPr>
          <p:cNvPr id="5" name="Pure_Foliage.wmv">
            <a:hlinkClick r:id="" action="ppaction://media"/>
          </p:cNvPr>
          <p:cNvPicPr preferRelativeResize="0"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96419" y="1415849"/>
            <a:ext cx="7673525" cy="4316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Content Placeholder 4" descr="SplitSecond_AircraftHangar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554163"/>
            <a:ext cx="9723438" cy="3729037"/>
          </a:xfrm>
          <a:solidFill>
            <a:srgbClr val="FFFFFF"/>
          </a:solidFill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Art Direction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Content Placeholder 4" descr="SplitSecond_AircraftHangar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12700" y="1416050"/>
            <a:ext cx="9156700" cy="4627563"/>
          </a:xfrm>
          <a:solidFill>
            <a:srgbClr val="FFFFFF"/>
          </a:solidFill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Art Direction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This Talk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Overview of some of the render techniques we use</a:t>
            </a:r>
          </a:p>
          <a:p>
            <a:pPr lvl="1" eaLnBrk="1" hangingPunct="1"/>
            <a:r>
              <a:rPr lang="en-GB" smtClean="0">
                <a:effectLst/>
                <a:latin typeface="Arial" pitchFamily="34" charset="0"/>
              </a:rPr>
              <a:t>Deferred Shading</a:t>
            </a:r>
          </a:p>
          <a:p>
            <a:pPr lvl="1" eaLnBrk="1" hangingPunct="1"/>
            <a:r>
              <a:rPr lang="en-GB" smtClean="0">
                <a:effectLst/>
                <a:latin typeface="Arial" pitchFamily="34" charset="0"/>
              </a:rPr>
              <a:t>Deferred Shadowing</a:t>
            </a:r>
          </a:p>
          <a:p>
            <a:pPr lvl="1" eaLnBrk="1" hangingPunct="1"/>
            <a:r>
              <a:rPr lang="en-GB" smtClean="0">
                <a:effectLst/>
                <a:latin typeface="Arial" pitchFamily="34" charset="0"/>
              </a:rPr>
              <a:t>Irradiance Volumes</a:t>
            </a:r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Some specific optimizations we’ve employed along the way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222250" y="1831975"/>
            <a:ext cx="8724900" cy="3578225"/>
          </a:xfrm>
          <a:solidFill>
            <a:srgbClr val="FFFFFF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Video of Split/Second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Deferred Shading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Split/Second uses a deferred shading renderer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Deferred Shading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Decouples lighting from geometry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Information needed for lighting is written to a Geometric Buffer (G-Buffer) as main scene is rendered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The lighting of the scene is deferred until the lighting pass which happens during the post-processing phase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Deferred Shading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9563" y="1236663"/>
            <a:ext cx="8229600" cy="4525962"/>
          </a:xfrm>
          <a:noFill/>
        </p:spPr>
        <p:txBody>
          <a:bodyPr/>
          <a:lstStyle/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8988" y="2454275"/>
          <a:ext cx="7645620" cy="2427726"/>
        </p:xfrm>
        <a:graphic>
          <a:graphicData uri="http://schemas.openxmlformats.org/drawingml/2006/table">
            <a:tbl>
              <a:tblPr/>
              <a:tblGrid>
                <a:gridCol w="1494440"/>
                <a:gridCol w="1494440"/>
                <a:gridCol w="1771649"/>
                <a:gridCol w="1434663"/>
                <a:gridCol w="1450428"/>
              </a:tblGrid>
              <a:tr h="604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Render Target 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Channel 1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    Channel 2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Channel 3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Channel 4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04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1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Albedo.r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Albedo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 .b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Albedo.g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Unlit.r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2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Normal.x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Normal.y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Normal.z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Unlit.b &amp; Edge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3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Unlit.g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Specular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Motion.x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Motion.y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7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Optimisation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1</a:t>
            </a:r>
            <a:r>
              <a:rPr lang="en-US" baseline="30000" smtClean="0">
                <a:effectLst/>
                <a:latin typeface="Arial" pitchFamily="34" charset="0"/>
              </a:rPr>
              <a:t>st</a:t>
            </a:r>
            <a:r>
              <a:rPr lang="en-US" smtClean="0">
                <a:effectLst/>
                <a:latin typeface="Arial" pitchFamily="34" charset="0"/>
              </a:rPr>
              <a:t> Optimisation is for MSAA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Multi-Sample Anti-Aliasing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60513"/>
            <a:ext cx="8229600" cy="4525962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Variation of Full Screen Anti Aliasing</a:t>
            </a:r>
          </a:p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FSAA renders scene to a higher resolution than required</a:t>
            </a:r>
          </a:p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The averages down to the desired resolution</a:t>
            </a:r>
          </a:p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This has serious performance implications</a:t>
            </a:r>
          </a:p>
        </p:txBody>
      </p:sp>
      <p:pic>
        <p:nvPicPr>
          <p:cNvPr id="14340" name="Picture 5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1200" y="4044950"/>
            <a:ext cx="2430463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Multi-Sample Anti-Aliasing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MSAA runs the pixel shader only once per pixel</a:t>
            </a:r>
          </a:p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Sets the fragment color for each fragment covered by the polygon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  <p:pic>
        <p:nvPicPr>
          <p:cNvPr id="15364" name="Picture 5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9613" y="2897188"/>
            <a:ext cx="2430462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MSAA Fragment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0388" y="2970213"/>
            <a:ext cx="2493962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 smtClean="0">
                <a:solidFill>
                  <a:schemeClr val="bg2"/>
                </a:solidFill>
                <a:latin typeface="Arial Bold" charset="0"/>
              </a:rPr>
              <a:t>Pure Game Footage Minus Foliage</a:t>
            </a:r>
            <a:endParaRPr lang="en-US" sz="2800" dirty="0">
              <a:solidFill>
                <a:schemeClr val="bg2"/>
              </a:solidFill>
              <a:latin typeface="Arial Bold" charset="0"/>
            </a:endParaRPr>
          </a:p>
        </p:txBody>
      </p:sp>
      <p:pic>
        <p:nvPicPr>
          <p:cNvPr id="9" name="Pure_No_Foliag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86581" y="1406013"/>
            <a:ext cx="7656052" cy="4306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12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Multi-Sample Anti-Aliasing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Can’t use hardware to average the fragments because the G-Buffer is not suitable for interpolation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This means we have to manually blend every fragment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Multi-Sample Anti-Aliasing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  <p:pic>
        <p:nvPicPr>
          <p:cNvPr id="17412" name="Picture 4" descr="Lighting the Fragments.w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2938" y="1608138"/>
            <a:ext cx="5318125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Multi-Sample Anti-Aliasing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We observe that 85% of the pixels are interior to a polygon</a:t>
            </a:r>
          </a:p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This means all their fragments are identical</a:t>
            </a:r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Can we quickly identify the 15% which are different?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  <p:pic>
        <p:nvPicPr>
          <p:cNvPr id="18436" name="Picture 5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7725" y="3722688"/>
            <a:ext cx="2224088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Content Placeholder 4" descr="edge detect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60475"/>
            <a:ext cx="9144000" cy="5143500"/>
          </a:xfrm>
          <a:solidFill>
            <a:srgbClr val="FFFFFF"/>
          </a:solidFill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Fragments that need to be identified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Centroid Sampling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We use a piece of hardware which is also trying to identify polygon edges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Centroid sampling avoids vertex attributes being sampled beyond the polygon’s boundaries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  <p:pic>
        <p:nvPicPr>
          <p:cNvPr id="20484" name="Picture 2" descr="C:\Documents and Settings\djefferi\My Documents\Siggraph\MSAA No Centro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4513" y="4078288"/>
            <a:ext cx="18002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Centroid Sampling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7513" y="1560513"/>
            <a:ext cx="8229600" cy="4525962"/>
          </a:xfrm>
          <a:noFill/>
        </p:spPr>
        <p:txBody>
          <a:bodyPr/>
          <a:lstStyle/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Centroid sampling adjusts the position used for determining colour to be the centre of all the sampling points covered by the polygon</a:t>
            </a:r>
          </a:p>
          <a:p>
            <a:pPr eaLnBrk="1" hangingPunct="1"/>
            <a:r>
              <a:rPr lang="en-GB" smtClean="0">
                <a:effectLst/>
                <a:latin typeface="Arial" pitchFamily="34" charset="0"/>
              </a:rPr>
              <a:t>So if the centroid moves then we’re on a polygon edge</a:t>
            </a:r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  <p:pic>
        <p:nvPicPr>
          <p:cNvPr id="21508" name="Picture 2" descr="C:\Documents and Settings\djefferi\My Documents\Siggraph\MSAA Centro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5813" y="4044950"/>
            <a:ext cx="17049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Centroid Sampling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Fortunately we interrogate the value of the centroid sample in the pixel shader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If it’s not zero we know the triangle doesn’t cover all of the samples for the pixel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Centroid Sampling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 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struct PSInput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{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    float4 vPos : TEXCOORD0;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    float4 vPosCentroid : TEXCOORD1_CENTROID;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};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 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float4 main( PSInput In ) : COLOR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{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    float2 vEdge = In.vPosCentroid.xy - In.vPos.xy;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    float fEdge = (vEdge.x + vEdge.y == 0.0f) ? 0.0f : 1.0f;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 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    // For deferred shading we would usually pack this value into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    // one bit in the G-Buffer. 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    return float4( fEdge );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r>
              <a:rPr lang="en-US" sz="1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-28" charset="0"/>
              </a:rPr>
              <a:t>}</a:t>
            </a:r>
            <a:endParaRPr lang="en-GB" sz="1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-28" charset="0"/>
            </a:endParaRPr>
          </a:p>
          <a:p>
            <a:pPr eaLnBrk="1" hangingPunct="1">
              <a:defRPr/>
            </a:pPr>
            <a:endParaRPr lang="en-GB" sz="100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1000" smtClean="0">
              <a:solidFill>
                <a:srgbClr val="000000"/>
              </a:solidFill>
              <a:effectLst/>
              <a:latin typeface="Courier" pitchFamily="-2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>
              <a:effectLst/>
              <a:latin typeface="Arial" pitchFamily="34" charset="0"/>
            </a:endParaRPr>
          </a:p>
          <a:p>
            <a:pPr eaLnBrk="1" hangingPunct="1">
              <a:defRPr/>
            </a:pPr>
            <a:endParaRPr lang="en-US" smtClean="0">
              <a:effectLst/>
              <a:latin typeface="Arial" pitchFamily="34" charset="0"/>
            </a:endParaRPr>
          </a:p>
          <a:p>
            <a:pPr eaLnBrk="1" hangingPunct="1">
              <a:defRPr/>
            </a:pPr>
            <a:endParaRPr lang="en-US" smtClean="0">
              <a:effectLst/>
              <a:latin typeface="Arial" pitchFamily="34" charset="0"/>
            </a:endParaRPr>
          </a:p>
          <a:p>
            <a:pPr eaLnBrk="1" hangingPunct="1">
              <a:defRPr/>
            </a:pPr>
            <a:endParaRPr lang="en-US" smtClean="0">
              <a:effectLst/>
              <a:latin typeface="Arial" pitchFamily="34" charset="0"/>
            </a:endParaRPr>
          </a:p>
          <a:p>
            <a:pPr eaLnBrk="1" hangingPunct="1">
              <a:defRPr/>
            </a:pPr>
            <a:endParaRPr lang="en-US" smtClean="0">
              <a:effectLst/>
              <a:latin typeface="Arial" pitchFamily="34" charset="0"/>
            </a:endParaRPr>
          </a:p>
          <a:p>
            <a:pPr eaLnBrk="1" hangingPunct="1">
              <a:defRPr/>
            </a:pPr>
            <a:endParaRPr lang="en-US" smtClean="0">
              <a:effectLst/>
              <a:latin typeface="Arial" pitchFamily="34" charset="0"/>
            </a:endParaRPr>
          </a:p>
          <a:p>
            <a:pPr eaLnBrk="1" hangingPunct="1">
              <a:defRPr/>
            </a:pPr>
            <a:endParaRPr lang="en-US" smtClean="0">
              <a:effectLst/>
              <a:latin typeface="Arial" pitchFamily="34" charset="0"/>
            </a:endParaRPr>
          </a:p>
          <a:p>
            <a:pPr eaLnBrk="1" hangingPunct="1">
              <a:defRPr/>
            </a:pPr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Performance Stats (Xbox360)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1562100"/>
            <a:ext cx="8229600" cy="4525963"/>
          </a:xfrm>
          <a:noFill/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  <p:graphicFrame>
        <p:nvGraphicFramePr>
          <p:cNvPr id="22550" name="Group 22"/>
          <p:cNvGraphicFramePr>
            <a:graphicFrameLocks noGrp="1"/>
          </p:cNvGraphicFramePr>
          <p:nvPr/>
        </p:nvGraphicFramePr>
        <p:xfrm>
          <a:off x="2212975" y="2773363"/>
          <a:ext cx="4279900" cy="1685925"/>
        </p:xfrm>
        <a:graphic>
          <a:graphicData uri="http://schemas.openxmlformats.org/drawingml/2006/table">
            <a:tbl>
              <a:tblPr/>
              <a:tblGrid>
                <a:gridCol w="2580698"/>
                <a:gridCol w="1699202"/>
              </a:tblGrid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Light both fragments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4.5ms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Light fragment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2.3ms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Light fragment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0.7ms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Deferred Shadowing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We use parallel split shadow maps for sunlight shadows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Using the shadow maps and depth buffer we create a screen space shadow mask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This is then used in the lighting pass to attenuate the lighting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Foliage Rendering Using Alpha Textures</a:t>
            </a:r>
            <a:endParaRPr lang="en-US" dirty="0" smtClean="0">
              <a:effectLst/>
              <a:latin typeface="Arial" charset="0"/>
            </a:endParaRPr>
          </a:p>
        </p:txBody>
      </p:sp>
      <p:pic>
        <p:nvPicPr>
          <p:cNvPr id="4" name="Picture 3" descr="tre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9823" y="1756992"/>
            <a:ext cx="2348088" cy="40439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tr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557" y="1762637"/>
            <a:ext cx="2348087" cy="40439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Content Placeholder 4" descr="no filtering on shadows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74763"/>
            <a:ext cx="9144000" cy="5143500"/>
          </a:xfrm>
          <a:solidFill>
            <a:srgbClr val="FFFFFF"/>
          </a:solidFill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Shadow Maps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Content Placeholder 4" descr="no filtering on shadows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460500" y="1831975"/>
            <a:ext cx="6248400" cy="3578225"/>
          </a:xfrm>
          <a:solidFill>
            <a:srgbClr val="FFFFFF"/>
          </a:solidFill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Zoomed In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Shadow Edge Detection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To avoid these artifacts we use percentage closer filtering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PCF takes multiple samples from the shadow map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Performs depth test with each of them against a shadow receiver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Then averages the results.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Content Placeholder 4" descr="no filtering on shadows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60475"/>
            <a:ext cx="9144000" cy="5143500"/>
          </a:xfrm>
          <a:solidFill>
            <a:srgbClr val="FFFFFF"/>
          </a:solidFill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Shadow Maps with PCF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Content Placeholder 4" descr="no filtering on shadows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541463" y="1831975"/>
            <a:ext cx="6086475" cy="3578225"/>
          </a:xfrm>
          <a:solidFill>
            <a:srgbClr val="FFFFFF"/>
          </a:solidFill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Zoomed In 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Percentage Closer Filtering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PCF is expensive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Optimisation 2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If we can divide the screen into 3 areas</a:t>
            </a:r>
          </a:p>
          <a:p>
            <a:pPr lvl="1" eaLnBrk="1" hangingPunct="1"/>
            <a:r>
              <a:rPr lang="en-US" smtClean="0">
                <a:effectLst/>
                <a:latin typeface="Arial" pitchFamily="34" charset="0"/>
              </a:rPr>
              <a:t>Areas definitely in shadow</a:t>
            </a:r>
          </a:p>
          <a:p>
            <a:pPr lvl="1" eaLnBrk="1" hangingPunct="1"/>
            <a:r>
              <a:rPr lang="en-US" smtClean="0">
                <a:effectLst/>
                <a:latin typeface="Arial" pitchFamily="34" charset="0"/>
              </a:rPr>
              <a:t>Areas definitely not in shadow</a:t>
            </a:r>
          </a:p>
          <a:p>
            <a:pPr lvl="1" eaLnBrk="1" hangingPunct="1"/>
            <a:r>
              <a:rPr lang="en-US" smtClean="0">
                <a:effectLst/>
                <a:latin typeface="Arial" pitchFamily="34" charset="0"/>
              </a:rPr>
              <a:t>Areas that may be in or out of shadow</a:t>
            </a:r>
          </a:p>
          <a:p>
            <a:pPr lvl="1" eaLnBrk="1" hangingPunct="1">
              <a:buFont typeface="Arial" pitchFamily="34" charset="0"/>
              <a:buNone/>
            </a:pPr>
            <a:endParaRPr lang="en-US" smtClean="0">
              <a:effectLst/>
              <a:latin typeface="Arial" pitchFamily="34" charset="0"/>
            </a:endParaRP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smtClean="0">
                <a:effectLst/>
                <a:latin typeface="Arial" pitchFamily="34" charset="0"/>
              </a:rPr>
              <a:t>We only want to apply PCF to the last of these areas</a:t>
            </a:r>
          </a:p>
          <a:p>
            <a:pPr lvl="1" eaLnBrk="1" hangingPunct="1"/>
            <a:endParaRPr lang="en-US" smtClean="0">
              <a:effectLst/>
              <a:latin typeface="Arial" pitchFamily="34" charset="0"/>
            </a:endParaRPr>
          </a:p>
          <a:p>
            <a:pPr lvl="1" eaLnBrk="1" hangingPunct="1"/>
            <a:endParaRPr lang="en-US" smtClean="0">
              <a:effectLst/>
              <a:latin typeface="Arial" pitchFamily="34" charset="0"/>
            </a:endParaRPr>
          </a:p>
          <a:p>
            <a:pPr lvl="1" eaLnBrk="1" hangingPunct="1">
              <a:buFont typeface="Arial" pitchFamily="34" charset="0"/>
              <a:buNone/>
            </a:pPr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marL="342900" indent="-342900" eaLnBrk="1" hangingPunct="1"/>
            <a:r>
              <a:rPr lang="en-US" smtClean="0">
                <a:effectLst/>
                <a:latin typeface="Arial" pitchFamily="34" charset="0"/>
              </a:rPr>
              <a:t>Areas that may be in or out of shadow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Can we work them out exactly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No. But we can approximate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We want to generate a mask to show where the PCF must be performed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Content Placeholder 4" descr="shadow edge1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403350" y="1831975"/>
            <a:ext cx="6362700" cy="3578225"/>
          </a:xfrm>
          <a:solidFill>
            <a:srgbClr val="FFFFFF"/>
          </a:solidFill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¼ size (cheap)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2</a:t>
            </a:r>
            <a:r>
              <a:rPr lang="en-US" baseline="30000" smtClean="0">
                <a:effectLst/>
                <a:latin typeface="Arial" pitchFamily="34" charset="0"/>
              </a:rPr>
              <a:t>nd</a:t>
            </a:r>
            <a:r>
              <a:rPr lang="en-US" smtClean="0">
                <a:effectLst/>
                <a:latin typeface="Arial" pitchFamily="34" charset="0"/>
              </a:rPr>
              <a:t> Pass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We then perform a second pass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This time at 1/16</a:t>
            </a:r>
            <a:r>
              <a:rPr lang="en-US" baseline="30000" smtClean="0">
                <a:effectLst/>
                <a:latin typeface="Arial" pitchFamily="34" charset="0"/>
              </a:rPr>
              <a:t>th</a:t>
            </a:r>
            <a:r>
              <a:rPr lang="en-US" smtClean="0">
                <a:effectLst/>
                <a:latin typeface="Arial" pitchFamily="34" charset="0"/>
              </a:rPr>
              <a:t> screen size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During this pass we expand the edges using a conservative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Compositing Basics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blending</a:t>
            </a:r>
          </a:p>
          <a:p>
            <a:r>
              <a:rPr lang="en-GB" dirty="0" smtClean="0">
                <a:effectLst/>
                <a:latin typeface="Arial" charset="0"/>
              </a:rPr>
              <a:t>Alpha testing</a:t>
            </a:r>
          </a:p>
          <a:p>
            <a:r>
              <a:rPr lang="en-GB" dirty="0" smtClean="0">
                <a:effectLst/>
                <a:latin typeface="Arial" charset="0"/>
              </a:rPr>
              <a:t>Alpha to coverage</a:t>
            </a:r>
            <a:endParaRPr lang="en-US" dirty="0" smtClean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Content Placeholder 4" descr="shadow edge 2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403350" y="1831975"/>
            <a:ext cx="6362700" cy="3578225"/>
          </a:xfrm>
          <a:solidFill>
            <a:srgbClr val="FFFFFF"/>
          </a:solidFill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This is what we end up with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Performance (Xbox360)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This mask is then fed into the shadow renderer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Very efficient because it’s 1/16</a:t>
            </a:r>
            <a:r>
              <a:rPr lang="en-US" baseline="30000" smtClean="0">
                <a:effectLst/>
                <a:latin typeface="Arial" pitchFamily="34" charset="0"/>
              </a:rPr>
              <a:t>th</a:t>
            </a:r>
            <a:r>
              <a:rPr lang="en-US" smtClean="0">
                <a:effectLst/>
                <a:latin typeface="Arial" pitchFamily="34" charset="0"/>
              </a:rPr>
              <a:t> screen size so doesn’t use much texture bandwidth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  <p:graphicFrame>
        <p:nvGraphicFramePr>
          <p:cNvPr id="35860" name="Group 20"/>
          <p:cNvGraphicFramePr>
            <a:graphicFrameLocks noGrp="1"/>
          </p:cNvGraphicFramePr>
          <p:nvPr/>
        </p:nvGraphicFramePr>
        <p:xfrm>
          <a:off x="2225675" y="3638550"/>
          <a:ext cx="4079875" cy="1280160"/>
        </p:xfrm>
        <a:graphic>
          <a:graphicData uri="http://schemas.openxmlformats.org/drawingml/2006/table">
            <a:tbl>
              <a:tblPr/>
              <a:tblGrid>
                <a:gridCol w="2039938"/>
                <a:gridCol w="2039937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Without mask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6.4ms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With mask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1.7ms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Calc mask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0.6ms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Irradiance Volumes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We want global illumination in a way that integrates well with our deferred shading pipeline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Environment changes dramatically in Split/Second so we needed a solution that can respond to those changes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We thought Irradiance Volumes provided right balance between approximation of GI and ability to update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But…..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Real-time update is not something we currently do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This whole feature is WIP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Irradiance Volumes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IV is a 3D map of diffuse lighting samples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Irradiance environment maps can be compactly represented in terms of Spherical Harmonics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Content Placeholder 4" descr="showprobes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60475"/>
            <a:ext cx="9144000" cy="5143500"/>
          </a:xfrm>
          <a:solidFill>
            <a:srgbClr val="FFFFFF"/>
          </a:solidFill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Probe Placement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Irradiance Volumes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With a forward renderer SH coefficients would be uploaded with each render batch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In S/S we apply the irradiance contribution in the deferred lighting pass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Advantage: We only pay the calculation cost once per screen pixel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Irradiance Volumes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We use Volume Textures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These map naturally to the GPU 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The GPU carries out tri-linear interpolation of the coefficients to give smooth representation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Content Placeholder 4" descr="showprobes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60475"/>
            <a:ext cx="9144000" cy="5143500"/>
          </a:xfrm>
          <a:solidFill>
            <a:srgbClr val="FFFFFF"/>
          </a:solidFill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Direct Lighting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Content Placeholder 4" descr="showprobes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60475"/>
            <a:ext cx="9144000" cy="5143500"/>
          </a:xfrm>
          <a:solidFill>
            <a:srgbClr val="FFFFFF"/>
          </a:solidFill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Indirect Lighting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ffectLst/>
                <a:latin typeface="Arial" charset="0"/>
              </a:rPr>
              <a:t>Alpha Blending</a:t>
            </a:r>
            <a:endParaRPr lang="en-US" dirty="0" smtClean="0">
              <a:effectLst/>
              <a:latin typeface="Arial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Blend rendered fragment with destination pixel data according to a scalar blend value</a:t>
            </a:r>
          </a:p>
          <a:p>
            <a:pPr algn="ctr">
              <a:buNone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result = (1-alpha)*destination + alpha*source</a:t>
            </a:r>
          </a:p>
          <a:p>
            <a:r>
              <a:rPr lang="en-GB" dirty="0" smtClean="0">
                <a:effectLst/>
                <a:latin typeface="Arial" charset="0"/>
              </a:rPr>
              <a:t>Requires a read/blend/write operation</a:t>
            </a:r>
          </a:p>
          <a:p>
            <a:r>
              <a:rPr lang="en-GB" dirty="0" smtClean="0">
                <a:effectLst/>
                <a:latin typeface="Arial" charset="0"/>
              </a:rPr>
              <a:t>Operation is not associative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Rendered objects should be sorted</a:t>
            </a:r>
          </a:p>
          <a:p>
            <a:pPr lvl="1"/>
            <a:r>
              <a:rPr lang="en-GB" dirty="0" smtClean="0">
                <a:effectLst/>
                <a:latin typeface="Arial" charset="0"/>
              </a:rPr>
              <a:t>Especially when combined with z-buffer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Content Placeholder 4" descr="showprobes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60475"/>
            <a:ext cx="9144000" cy="5143500"/>
          </a:xfrm>
          <a:solidFill>
            <a:srgbClr val="FFFFFF"/>
          </a:solidFill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Direct + Indirect Lighting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Content Placeholder 4" descr="showprobes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260475"/>
            <a:ext cx="9144000" cy="5143500"/>
          </a:xfrm>
          <a:solidFill>
            <a:srgbClr val="FFFFFF"/>
          </a:solidFill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Constant Ambient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Problems to Solve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Draw Distance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Sampling Cost</a:t>
            </a: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Draw Distance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Can’t cover the whole scene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Only cover the area around the camera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But then what do you do at the border?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Content Placeholder 4" descr="Planes_01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198688" y="1831975"/>
            <a:ext cx="4772025" cy="3578225"/>
          </a:xfrm>
          <a:solidFill>
            <a:srgbClr val="FFFFFF"/>
          </a:solidFill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Volume Texture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Content Placeholder 4" descr="Planes_01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198688" y="1816100"/>
            <a:ext cx="4772025" cy="3578225"/>
          </a:xfrm>
          <a:solidFill>
            <a:srgbClr val="FFFFFF"/>
          </a:solidFill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Arial Bold"/>
              </a:rPr>
              <a:t>Increased Size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Content Placeholder 4" descr="Planes_01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198688" y="1831975"/>
            <a:ext cx="4772025" cy="3578225"/>
          </a:xfrm>
          <a:solidFill>
            <a:srgbClr val="FFFFFF"/>
          </a:solidFill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>
                <a:solidFill>
                  <a:schemeClr val="bg2"/>
                </a:solidFill>
                <a:latin typeface="Arial Bold"/>
              </a:rPr>
              <a:t>Non-Linear Scale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Content Placeholder 4" descr="Planes_01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198688" y="1831975"/>
            <a:ext cx="4772025" cy="3578225"/>
          </a:xfrm>
          <a:solidFill>
            <a:srgbClr val="FFFFFF"/>
          </a:solidFill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61988" y="431800"/>
            <a:ext cx="793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>
                <a:solidFill>
                  <a:schemeClr val="bg2"/>
                </a:solidFill>
                <a:latin typeface="Arial Bold"/>
              </a:rPr>
              <a:t>Fixed Value Interpolation</a:t>
            </a:r>
            <a:endParaRPr lang="en-US" sz="2800">
              <a:solidFill>
                <a:schemeClr val="bg2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Shading Cost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63613" y="2954338"/>
          <a:ext cx="6894512" cy="1114425"/>
        </p:xfrm>
        <a:graphic>
          <a:graphicData uri="http://schemas.openxmlformats.org/drawingml/2006/table">
            <a:tbl>
              <a:tblPr/>
              <a:tblGrid>
                <a:gridCol w="1724025"/>
                <a:gridCol w="1724025"/>
                <a:gridCol w="1722437"/>
                <a:gridCol w="17240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Representation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Coefficients per Color Channel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Volume Textures Required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Cost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2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nd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 order spherical harmonics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9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7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8.8 ms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1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st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 order spherical harmonics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4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3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81D56"/>
                          </a:solidFill>
                          <a:effectLst/>
                          <a:latin typeface="Arial" pitchFamily="34" charset="0"/>
                          <a:ea typeface="ＭＳ Ｐゴシック" pitchFamily="-28" charset="-128"/>
                        </a:rPr>
                        <a:t>4.6 ms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81524"/>
                        </a:solidFill>
                        <a:effectLst/>
                        <a:latin typeface="Times New Roman" pitchFamily="18" charset="0"/>
                        <a:ea typeface="SimSun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Shading Cost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Even 4.6ms would be prohibitively expensive for game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Explored the optimisation of rendering the indirect lighting to a ¼ sized buffer</a:t>
            </a:r>
          </a:p>
          <a:p>
            <a:pPr eaLnBrk="1" hangingPunct="1"/>
            <a:r>
              <a:rPr lang="en-US" smtClean="0">
                <a:effectLst/>
                <a:latin typeface="Arial" pitchFamily="34" charset="0"/>
              </a:rPr>
              <a:t>This reduces 2</a:t>
            </a:r>
            <a:r>
              <a:rPr lang="en-US" baseline="30000" smtClean="0">
                <a:effectLst/>
                <a:latin typeface="Arial" pitchFamily="34" charset="0"/>
              </a:rPr>
              <a:t>nd</a:t>
            </a:r>
            <a:r>
              <a:rPr lang="en-US" smtClean="0">
                <a:effectLst/>
                <a:latin typeface="Arial" pitchFamily="34" charset="0"/>
              </a:rPr>
              <a:t> order to acceptable 2.2ms  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>
              <a:effectLst/>
              <a:latin typeface="Arial" pitchFamily="34" charset="0"/>
            </a:endParaRPr>
          </a:p>
          <a:p>
            <a:pPr eaLnBrk="1" hangingPunct="1"/>
            <a:endParaRPr lang="en-US" smtClean="0"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2009PowerPoint">
  <a:themeElements>
    <a:clrScheme name="s2009">
      <a:dk1>
        <a:srgbClr val="581D56"/>
      </a:dk1>
      <a:lt1>
        <a:srgbClr val="917733"/>
      </a:lt1>
      <a:dk2>
        <a:srgbClr val="473715"/>
      </a:dk2>
      <a:lt2>
        <a:srgbClr val="F2F39F"/>
      </a:lt2>
      <a:accent1>
        <a:srgbClr val="DCE165"/>
      </a:accent1>
      <a:accent2>
        <a:srgbClr val="227A4D"/>
      </a:accent2>
      <a:accent3>
        <a:srgbClr val="89A787"/>
      </a:accent3>
      <a:accent4>
        <a:srgbClr val="DADADA"/>
      </a:accent4>
      <a:accent5>
        <a:srgbClr val="C7DCF3"/>
      </a:accent5>
      <a:accent6>
        <a:srgbClr val="C7AEB6"/>
      </a:accent6>
      <a:hlink>
        <a:srgbClr val="DCE165"/>
      </a:hlink>
      <a:folHlink>
        <a:srgbClr val="F2F39F"/>
      </a:folHlink>
    </a:clrScheme>
    <a:fontScheme name="1_S2009PowerPoint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S2009PowerPoint</Template>
  <TotalTime>1928</TotalTime>
  <Words>2474</Words>
  <Application>Microsoft Office PowerPoint</Application>
  <PresentationFormat>On-screen Show (4:3)</PresentationFormat>
  <Paragraphs>521</Paragraphs>
  <Slides>107</Slides>
  <Notes>105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S2009PowerPoint</vt:lpstr>
      <vt:lpstr>Slide 1</vt:lpstr>
      <vt:lpstr>Talk Contents</vt:lpstr>
      <vt:lpstr>Part 1: Foliage Rendering in Pure</vt:lpstr>
      <vt:lpstr>Talk Contents</vt:lpstr>
      <vt:lpstr>Slide 5</vt:lpstr>
      <vt:lpstr>Slide 6</vt:lpstr>
      <vt:lpstr>Foliage Rendering Using Alpha Textures</vt:lpstr>
      <vt:lpstr>Alpha Compositing Basics</vt:lpstr>
      <vt:lpstr>Alpha Blending</vt:lpstr>
      <vt:lpstr>Alpha Blend Depth Ordering</vt:lpstr>
      <vt:lpstr>Alpha Testing</vt:lpstr>
      <vt:lpstr>Alpha Test Aliasing</vt:lpstr>
      <vt:lpstr>Alpha To Coverage</vt:lpstr>
      <vt:lpstr>Alpha To Coverage Aliasing</vt:lpstr>
      <vt:lpstr>Ground Cover in Pure</vt:lpstr>
      <vt:lpstr>Ground Cover Overview</vt:lpstr>
      <vt:lpstr>Ground Cover Placement</vt:lpstr>
      <vt:lpstr>Ground Cover Textures</vt:lpstr>
      <vt:lpstr>Ground Cover Rendering Area</vt:lpstr>
      <vt:lpstr>Ground Cover Rendering</vt:lpstr>
      <vt:lpstr>Ground Cover Processing</vt:lpstr>
      <vt:lpstr>Ground Cover Tiles</vt:lpstr>
      <vt:lpstr>Ground Cover Vertex Buffers</vt:lpstr>
      <vt:lpstr>Ground Cover Vertex Shader</vt:lpstr>
      <vt:lpstr>Ground Cover Alpha Compositing</vt:lpstr>
      <vt:lpstr>Ground Cover Render Order</vt:lpstr>
      <vt:lpstr>Ground Cover Render Order</vt:lpstr>
      <vt:lpstr>Ground Cover Tile Cell Layout</vt:lpstr>
      <vt:lpstr>Ground Cover Cell Ordering</vt:lpstr>
      <vt:lpstr>Ground Cover Results</vt:lpstr>
      <vt:lpstr>Ground Cover Summary</vt:lpstr>
      <vt:lpstr>Tree Rendering in Pure</vt:lpstr>
      <vt:lpstr>Tree Rendering Challenges</vt:lpstr>
      <vt:lpstr>Tree Rendering Observations</vt:lpstr>
      <vt:lpstr>Screen-Space Alpha Mask Overview</vt:lpstr>
      <vt:lpstr>Opaque Scene Pass</vt:lpstr>
      <vt:lpstr>The Alpha Mask</vt:lpstr>
      <vt:lpstr>Alpha Mask Creation Pixel Shader</vt:lpstr>
      <vt:lpstr>Foliage Color Pass</vt:lpstr>
      <vt:lpstr>Combine Pass</vt:lpstr>
      <vt:lpstr>Alpha Mask Creation using ‘ADD’</vt:lpstr>
      <vt:lpstr>Alpha Mask Creation using ‘MAX’</vt:lpstr>
      <vt:lpstr>Alpha Mask Creation Using Combination</vt:lpstr>
      <vt:lpstr>Combine Pixel Shader</vt:lpstr>
      <vt:lpstr>Comparison With Simple Compositing</vt:lpstr>
      <vt:lpstr>The Final Result</vt:lpstr>
      <vt:lpstr>Summary</vt:lpstr>
      <vt:lpstr>Part 2: Split/Second</vt:lpstr>
      <vt:lpstr>Split/Second</vt:lpstr>
      <vt:lpstr>Slide 50</vt:lpstr>
      <vt:lpstr>Slide 51</vt:lpstr>
      <vt:lpstr>This Talk</vt:lpstr>
      <vt:lpstr>Slide 53</vt:lpstr>
      <vt:lpstr>Deferred Shading</vt:lpstr>
      <vt:lpstr>Deferred Shading</vt:lpstr>
      <vt:lpstr>Deferred Shading</vt:lpstr>
      <vt:lpstr>Optimisation</vt:lpstr>
      <vt:lpstr>Multi-Sample Anti-Aliasing</vt:lpstr>
      <vt:lpstr>Multi-Sample Anti-Aliasing</vt:lpstr>
      <vt:lpstr>Multi-Sample Anti-Aliasing</vt:lpstr>
      <vt:lpstr>Multi-Sample Anti-Aliasing</vt:lpstr>
      <vt:lpstr>Multi-Sample Anti-Aliasing</vt:lpstr>
      <vt:lpstr>Slide 63</vt:lpstr>
      <vt:lpstr>Centroid Sampling</vt:lpstr>
      <vt:lpstr>Centroid Sampling</vt:lpstr>
      <vt:lpstr>Centroid Sampling</vt:lpstr>
      <vt:lpstr>Centroid Sampling</vt:lpstr>
      <vt:lpstr>Performance Stats (Xbox360)</vt:lpstr>
      <vt:lpstr>Deferred Shadowing</vt:lpstr>
      <vt:lpstr>Slide 70</vt:lpstr>
      <vt:lpstr>Slide 71</vt:lpstr>
      <vt:lpstr>Shadow Edge Detection</vt:lpstr>
      <vt:lpstr>Slide 73</vt:lpstr>
      <vt:lpstr>Slide 74</vt:lpstr>
      <vt:lpstr>Percentage Closer Filtering</vt:lpstr>
      <vt:lpstr>Optimisation 2</vt:lpstr>
      <vt:lpstr>Areas that may be in or out of shadow</vt:lpstr>
      <vt:lpstr>Slide 78</vt:lpstr>
      <vt:lpstr>2nd Pass</vt:lpstr>
      <vt:lpstr>Slide 80</vt:lpstr>
      <vt:lpstr>Performance (Xbox360)</vt:lpstr>
      <vt:lpstr>Irradiance Volumes</vt:lpstr>
      <vt:lpstr>But…..</vt:lpstr>
      <vt:lpstr>Irradiance Volumes</vt:lpstr>
      <vt:lpstr>Slide 85</vt:lpstr>
      <vt:lpstr>Irradiance Volumes</vt:lpstr>
      <vt:lpstr>Irradiance Volumes</vt:lpstr>
      <vt:lpstr>Slide 88</vt:lpstr>
      <vt:lpstr>Slide 89</vt:lpstr>
      <vt:lpstr>Slide 90</vt:lpstr>
      <vt:lpstr>Slide 91</vt:lpstr>
      <vt:lpstr>Problems to Solve</vt:lpstr>
      <vt:lpstr>Draw Distance</vt:lpstr>
      <vt:lpstr>Slide 94</vt:lpstr>
      <vt:lpstr>Slide 95</vt:lpstr>
      <vt:lpstr>Slide 96</vt:lpstr>
      <vt:lpstr>Slide 97</vt:lpstr>
      <vt:lpstr>Shading Cost</vt:lpstr>
      <vt:lpstr>Shading Cost</vt:lpstr>
      <vt:lpstr>Slide 100</vt:lpstr>
      <vt:lpstr>Slide 101</vt:lpstr>
      <vt:lpstr>Summary</vt:lpstr>
      <vt:lpstr>Acknowledgements</vt:lpstr>
      <vt:lpstr>Questions?</vt:lpstr>
      <vt:lpstr>References</vt:lpstr>
      <vt:lpstr>References</vt:lpstr>
      <vt:lpstr>References</vt:lpstr>
    </vt:vector>
  </TitlesOfParts>
  <Company>Advanced Micro Devices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Natalya Tatarchuk</dc:creator>
  <cp:lastModifiedBy>Natasha Tatarchuk</cp:lastModifiedBy>
  <cp:revision>161</cp:revision>
  <dcterms:created xsi:type="dcterms:W3CDTF">2009-07-06T04:56:54Z</dcterms:created>
  <dcterms:modified xsi:type="dcterms:W3CDTF">2009-09-30T17:41:56Z</dcterms:modified>
</cp:coreProperties>
</file>