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22"/>
  </p:notesMasterIdLst>
  <p:handoutMasterIdLst>
    <p:handoutMasterId r:id="rId23"/>
  </p:handoutMasterIdLst>
  <p:sldIdLst>
    <p:sldId id="256" r:id="rId3"/>
    <p:sldId id="258" r:id="rId4"/>
    <p:sldId id="267" r:id="rId5"/>
    <p:sldId id="268" r:id="rId6"/>
    <p:sldId id="260" r:id="rId7"/>
    <p:sldId id="259" r:id="rId8"/>
    <p:sldId id="269" r:id="rId9"/>
    <p:sldId id="274" r:id="rId10"/>
    <p:sldId id="261" r:id="rId11"/>
    <p:sldId id="264" r:id="rId12"/>
    <p:sldId id="263" r:id="rId13"/>
    <p:sldId id="262" r:id="rId14"/>
    <p:sldId id="279" r:id="rId15"/>
    <p:sldId id="266" r:id="rId16"/>
    <p:sldId id="271" r:id="rId17"/>
    <p:sldId id="276" r:id="rId18"/>
    <p:sldId id="280" r:id="rId19"/>
    <p:sldId id="281" r:id="rId20"/>
    <p:sldId id="27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CE8"/>
    <a:srgbClr val="183CB0"/>
    <a:srgbClr val="D20000"/>
    <a:srgbClr val="FF0101"/>
    <a:srgbClr val="B0AC00"/>
    <a:srgbClr val="773C17"/>
    <a:srgbClr val="A1511F"/>
    <a:srgbClr val="204EE0"/>
    <a:srgbClr val="74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0" autoAdjust="0"/>
    <p:restoredTop sz="77547" autoAdjust="0"/>
  </p:normalViewPr>
  <p:slideViewPr>
    <p:cSldViewPr snapToGrid="0" snapToObjects="1">
      <p:cViewPr varScale="1">
        <p:scale>
          <a:sx n="106" d="100"/>
          <a:sy n="106" d="100"/>
        </p:scale>
        <p:origin x="-802" y="-7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460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co\Perforce\obl-elite_1666\msalvi_BBOX_win7\AVC\work_branches\ART\docs\shadows\papers\avsm\results\hairAndSmoke\hair_and_particles_x123_y14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co\Perforce\obl-elite_1666\msalvi_BBOX_win7\AVC\work_branches\ART\docs\shadows\papers\avsm\results\hairAndSmoke\hair_and_particles_x123_y14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co\Perforce\obl-elite_1666\msalvi_BBOX_win7\AVC\work_branches\ART\docs\shadows\papers\avsm\results\hairAndSmoke\hair_and_particles_x123_y14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co\Perforce\obl-elite_1666\msalvi_BBOX_win7\AVC\work_branches\ART\docs\shadows\papers\avsm\results\hairAndSmoke\hair_and_particles_x123_y14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co\Perforce\obl-elite_1666\msalvi_BBOX_win7\AVC\work_branches\ART\docs\shadows\papers\avsm\results\hairAndSmoke\hair_and_particles_x123_y14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co\Perforce\obl-elite_1666\msalvi_BBOX_win7\AVC\work_branches\ART\docs\shadows\papers\avsm\results\hairAndSmoke\hair_and_particles_x123_y148.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4733254160133799E-2"/>
          <c:y val="3.6936139392138585E-2"/>
          <c:w val="0.82811821316453782"/>
          <c:h val="0.93876588548621309"/>
        </c:manualLayout>
      </c:layout>
      <c:scatterChart>
        <c:scatterStyle val="lineMarker"/>
        <c:ser>
          <c:idx val="2"/>
          <c:order val="0"/>
          <c:tx>
            <c:strRef>
              <c:f>'transmittance_#1_unknown_uncomp'!$Q$1</c:f>
              <c:strCache>
                <c:ptCount val="1"/>
                <c:pt idx="0">
                  <c:v>Opacity Shadow Maps (32 slices)</c:v>
                </c:pt>
              </c:strCache>
            </c:strRef>
          </c:tx>
          <c:spPr>
            <a:ln>
              <a:solidFill>
                <a:schemeClr val="accent2"/>
              </a:solidFill>
            </a:ln>
          </c:spPr>
          <c:marker>
            <c:symbol val="circle"/>
            <c:size val="5"/>
            <c:spPr>
              <a:solidFill>
                <a:schemeClr val="accent1"/>
              </a:solidFill>
              <a:ln>
                <a:noFill/>
              </a:ln>
            </c:spPr>
          </c:marker>
          <c:xVal>
            <c:numRef>
              <c:f>'transmittance_#1_unknown_uncomp'!$Q$3:$Q$34</c:f>
              <c:numCache>
                <c:formatCode>General</c:formatCode>
                <c:ptCount val="32"/>
                <c:pt idx="0">
                  <c:v>0</c:v>
                </c:pt>
                <c:pt idx="1">
                  <c:v>9.1174600000000012</c:v>
                </c:pt>
                <c:pt idx="2">
                  <c:v>18.234900000000035</c:v>
                </c:pt>
                <c:pt idx="3">
                  <c:v>27.352399999999989</c:v>
                </c:pt>
                <c:pt idx="4">
                  <c:v>36.469800000000006</c:v>
                </c:pt>
                <c:pt idx="5">
                  <c:v>45.587299999999999</c:v>
                </c:pt>
                <c:pt idx="6">
                  <c:v>54.704800000000006</c:v>
                </c:pt>
                <c:pt idx="7">
                  <c:v>63.822200000000002</c:v>
                </c:pt>
                <c:pt idx="8">
                  <c:v>72.939700000000002</c:v>
                </c:pt>
                <c:pt idx="9">
                  <c:v>82.057100000000005</c:v>
                </c:pt>
                <c:pt idx="10">
                  <c:v>91.174599999999998</c:v>
                </c:pt>
                <c:pt idx="11">
                  <c:v>100.292</c:v>
                </c:pt>
                <c:pt idx="12">
                  <c:v>109.41000000000012</c:v>
                </c:pt>
                <c:pt idx="13">
                  <c:v>118.527</c:v>
                </c:pt>
                <c:pt idx="14">
                  <c:v>127.64400000000002</c:v>
                </c:pt>
                <c:pt idx="15">
                  <c:v>136.762</c:v>
                </c:pt>
                <c:pt idx="16">
                  <c:v>145.87900000000002</c:v>
                </c:pt>
                <c:pt idx="17">
                  <c:v>154.99700000000001</c:v>
                </c:pt>
                <c:pt idx="18">
                  <c:v>164.11399999999998</c:v>
                </c:pt>
                <c:pt idx="19">
                  <c:v>173.232</c:v>
                </c:pt>
                <c:pt idx="20">
                  <c:v>182.34900000000002</c:v>
                </c:pt>
                <c:pt idx="21">
                  <c:v>191.46700000000001</c:v>
                </c:pt>
                <c:pt idx="22">
                  <c:v>200.584</c:v>
                </c:pt>
                <c:pt idx="23">
                  <c:v>209.702</c:v>
                </c:pt>
                <c:pt idx="24">
                  <c:v>218.81900000000002</c:v>
                </c:pt>
                <c:pt idx="25">
                  <c:v>227.93700000000001</c:v>
                </c:pt>
                <c:pt idx="26">
                  <c:v>237.054</c:v>
                </c:pt>
                <c:pt idx="27">
                  <c:v>246.17099999999999</c:v>
                </c:pt>
                <c:pt idx="28">
                  <c:v>255.28900000000002</c:v>
                </c:pt>
                <c:pt idx="29">
                  <c:v>264.40599999999893</c:v>
                </c:pt>
                <c:pt idx="30">
                  <c:v>273.524</c:v>
                </c:pt>
                <c:pt idx="31">
                  <c:v>282.64100000000002</c:v>
                </c:pt>
              </c:numCache>
            </c:numRef>
          </c:xVal>
          <c:yVal>
            <c:numRef>
              <c:f>'transmittance_#1_unknown_uncomp'!$R$3:$R$34</c:f>
              <c:numCache>
                <c:formatCode>General</c:formatCode>
                <c:ptCount val="32"/>
                <c:pt idx="0">
                  <c:v>1</c:v>
                </c:pt>
                <c:pt idx="1">
                  <c:v>1</c:v>
                </c:pt>
                <c:pt idx="2">
                  <c:v>1</c:v>
                </c:pt>
                <c:pt idx="3">
                  <c:v>1</c:v>
                </c:pt>
                <c:pt idx="4">
                  <c:v>1</c:v>
                </c:pt>
                <c:pt idx="5">
                  <c:v>1</c:v>
                </c:pt>
                <c:pt idx="6">
                  <c:v>0.87583000000000433</c:v>
                </c:pt>
                <c:pt idx="7">
                  <c:v>0.87338800000000005</c:v>
                </c:pt>
                <c:pt idx="8">
                  <c:v>0.60370100000000571</c:v>
                </c:pt>
                <c:pt idx="9">
                  <c:v>0.5577940000000049</c:v>
                </c:pt>
                <c:pt idx="10">
                  <c:v>0.407833</c:v>
                </c:pt>
                <c:pt idx="11">
                  <c:v>0.407833</c:v>
                </c:pt>
                <c:pt idx="12">
                  <c:v>0.407833</c:v>
                </c:pt>
                <c:pt idx="13">
                  <c:v>0.407833</c:v>
                </c:pt>
                <c:pt idx="14">
                  <c:v>0.407833</c:v>
                </c:pt>
                <c:pt idx="15">
                  <c:v>0.407833</c:v>
                </c:pt>
                <c:pt idx="16">
                  <c:v>0.38586900000000285</c:v>
                </c:pt>
                <c:pt idx="17">
                  <c:v>0.27288700000000032</c:v>
                </c:pt>
                <c:pt idx="18">
                  <c:v>0.27288700000000032</c:v>
                </c:pt>
                <c:pt idx="19">
                  <c:v>0.27288700000000032</c:v>
                </c:pt>
                <c:pt idx="20">
                  <c:v>0.27288700000000032</c:v>
                </c:pt>
                <c:pt idx="21">
                  <c:v>0.27288700000000032</c:v>
                </c:pt>
                <c:pt idx="22">
                  <c:v>0.27288700000000032</c:v>
                </c:pt>
                <c:pt idx="23">
                  <c:v>4.2288600000000023E-2</c:v>
                </c:pt>
                <c:pt idx="24">
                  <c:v>2.5797900000000249E-3</c:v>
                </c:pt>
                <c:pt idx="25">
                  <c:v>2.5797900000000249E-3</c:v>
                </c:pt>
                <c:pt idx="26">
                  <c:v>2.5797900000000249E-3</c:v>
                </c:pt>
                <c:pt idx="27">
                  <c:v>2.5797900000000249E-3</c:v>
                </c:pt>
                <c:pt idx="28">
                  <c:v>2.5797900000000249E-3</c:v>
                </c:pt>
                <c:pt idx="29">
                  <c:v>2.5797900000000249E-3</c:v>
                </c:pt>
                <c:pt idx="30" formatCode="0.00E+00">
                  <c:v>2.1705700000000371E-5</c:v>
                </c:pt>
                <c:pt idx="31" formatCode="0.00E+00">
                  <c:v>1.7193000000000213E-5</c:v>
                </c:pt>
              </c:numCache>
            </c:numRef>
          </c:yVal>
        </c:ser>
        <c:axId val="144875520"/>
        <c:axId val="144877440"/>
      </c:scatterChart>
      <c:valAx>
        <c:axId val="144875520"/>
        <c:scaling>
          <c:orientation val="minMax"/>
          <c:max val="300"/>
        </c:scaling>
        <c:axPos val="b"/>
        <c:numFmt formatCode="General" sourceLinked="1"/>
        <c:majorTickMark val="none"/>
        <c:tickLblPos val="none"/>
        <c:txPr>
          <a:bodyPr/>
          <a:lstStyle/>
          <a:p>
            <a:pPr>
              <a:defRPr sz="1400" baseline="0">
                <a:solidFill>
                  <a:schemeClr val="bg1"/>
                </a:solidFill>
              </a:defRPr>
            </a:pPr>
            <a:endParaRPr lang="en-US"/>
          </a:p>
        </c:txPr>
        <c:crossAx val="144877440"/>
        <c:crosses val="autoZero"/>
        <c:crossBetween val="midCat"/>
      </c:valAx>
      <c:valAx>
        <c:axId val="144877440"/>
        <c:scaling>
          <c:orientation val="minMax"/>
          <c:max val="1"/>
        </c:scaling>
        <c:axPos val="l"/>
        <c:numFmt formatCode="General" sourceLinked="1"/>
        <c:majorTickMark val="none"/>
        <c:tickLblPos val="none"/>
        <c:txPr>
          <a:bodyPr/>
          <a:lstStyle/>
          <a:p>
            <a:pPr>
              <a:defRPr sz="1400" baseline="0">
                <a:solidFill>
                  <a:schemeClr val="bg1"/>
                </a:solidFill>
              </a:defRPr>
            </a:pPr>
            <a:endParaRPr lang="en-US"/>
          </a:p>
        </c:txPr>
        <c:crossAx val="144875520"/>
        <c:crosses val="autoZero"/>
        <c:crossBetween val="midCat"/>
      </c:valAx>
    </c:plotArea>
    <c:plotVisOnly val="1"/>
  </c:chart>
  <c:spPr>
    <a:ln w="19050" cap="rnd">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534668728115184E-2"/>
          <c:y val="1.7151357870684936E-2"/>
          <c:w val="0.82811821316453749"/>
          <c:h val="0.93876588548621309"/>
        </c:manualLayout>
      </c:layout>
      <c:scatterChart>
        <c:scatterStyle val="lineMarker"/>
        <c:ser>
          <c:idx val="0"/>
          <c:order val="0"/>
          <c:tx>
            <c:strRef>
              <c:f>'transmittance_#1_unknown_uncomp'!$A$1</c:f>
              <c:strCache>
                <c:ptCount val="1"/>
                <c:pt idx="0">
                  <c:v>Uncompressed (238 Nodes)</c:v>
                </c:pt>
              </c:strCache>
            </c:strRef>
          </c:tx>
          <c:spPr>
            <a:ln w="28575">
              <a:solidFill>
                <a:schemeClr val="accent1"/>
              </a:solidFill>
            </a:ln>
          </c:spPr>
          <c:marker>
            <c:symbol val="circle"/>
            <c:size val="7"/>
            <c:spPr>
              <a:solidFill>
                <a:srgbClr val="5A7CE8"/>
              </a:solidFill>
              <a:ln w="15875">
                <a:solidFill>
                  <a:srgbClr val="183CB0"/>
                </a:solidFill>
              </a:ln>
            </c:spPr>
          </c:marker>
          <c:xVal>
            <c:numRef>
              <c:f>'transmittance_#1_unknown_uncomp'!$A$3:$A$240</c:f>
              <c:numCache>
                <c:formatCode>General</c:formatCode>
                <c:ptCount val="238"/>
                <c:pt idx="0">
                  <c:v>48.179300000000012</c:v>
                </c:pt>
                <c:pt idx="1">
                  <c:v>50.552700000000002</c:v>
                </c:pt>
                <c:pt idx="2">
                  <c:v>57.022300000000278</c:v>
                </c:pt>
                <c:pt idx="3">
                  <c:v>58.093700000000013</c:v>
                </c:pt>
                <c:pt idx="4">
                  <c:v>59.626100000000271</c:v>
                </c:pt>
                <c:pt idx="5">
                  <c:v>59.677300000000002</c:v>
                </c:pt>
                <c:pt idx="6">
                  <c:v>61.666600000000003</c:v>
                </c:pt>
                <c:pt idx="7">
                  <c:v>62.050399999999996</c:v>
                </c:pt>
                <c:pt idx="8">
                  <c:v>64.405699999999996</c:v>
                </c:pt>
                <c:pt idx="9">
                  <c:v>66.094099999999997</c:v>
                </c:pt>
                <c:pt idx="10">
                  <c:v>66.146100000000004</c:v>
                </c:pt>
                <c:pt idx="11">
                  <c:v>66.486999999999995</c:v>
                </c:pt>
                <c:pt idx="12">
                  <c:v>66.740600000000327</c:v>
                </c:pt>
                <c:pt idx="13">
                  <c:v>66.875899999999959</c:v>
                </c:pt>
                <c:pt idx="14">
                  <c:v>67.819100000000006</c:v>
                </c:pt>
                <c:pt idx="15">
                  <c:v>67.840100000000007</c:v>
                </c:pt>
                <c:pt idx="16">
                  <c:v>67.960800000000006</c:v>
                </c:pt>
                <c:pt idx="17">
                  <c:v>69.041300000000007</c:v>
                </c:pt>
                <c:pt idx="18">
                  <c:v>69.120399999999989</c:v>
                </c:pt>
                <c:pt idx="19">
                  <c:v>69.595799999999983</c:v>
                </c:pt>
                <c:pt idx="20">
                  <c:v>70.259699999999995</c:v>
                </c:pt>
                <c:pt idx="21">
                  <c:v>71.681699999999992</c:v>
                </c:pt>
                <c:pt idx="22">
                  <c:v>76.974100000000007</c:v>
                </c:pt>
                <c:pt idx="23">
                  <c:v>78.836500000000001</c:v>
                </c:pt>
                <c:pt idx="24">
                  <c:v>79.409600000000026</c:v>
                </c:pt>
                <c:pt idx="25">
                  <c:v>80.956199999999995</c:v>
                </c:pt>
                <c:pt idx="26">
                  <c:v>81.633200000000002</c:v>
                </c:pt>
                <c:pt idx="27">
                  <c:v>83.236199999999997</c:v>
                </c:pt>
                <c:pt idx="28">
                  <c:v>136.83600000000001</c:v>
                </c:pt>
                <c:pt idx="29">
                  <c:v>137.45600000000007</c:v>
                </c:pt>
                <c:pt idx="30">
                  <c:v>137.93700000000001</c:v>
                </c:pt>
                <c:pt idx="31">
                  <c:v>139.267</c:v>
                </c:pt>
                <c:pt idx="32">
                  <c:v>139.85200000000114</c:v>
                </c:pt>
                <c:pt idx="33">
                  <c:v>140.27399999999992</c:v>
                </c:pt>
                <c:pt idx="34">
                  <c:v>140.345</c:v>
                </c:pt>
                <c:pt idx="35">
                  <c:v>140.40700000000001</c:v>
                </c:pt>
                <c:pt idx="36">
                  <c:v>140.45400000000001</c:v>
                </c:pt>
                <c:pt idx="37">
                  <c:v>140.51299999999998</c:v>
                </c:pt>
                <c:pt idx="38">
                  <c:v>140.96700000000001</c:v>
                </c:pt>
                <c:pt idx="39">
                  <c:v>141.08600000000001</c:v>
                </c:pt>
                <c:pt idx="40">
                  <c:v>141.29499999999999</c:v>
                </c:pt>
                <c:pt idx="41">
                  <c:v>141.465</c:v>
                </c:pt>
                <c:pt idx="42">
                  <c:v>141.64499999999998</c:v>
                </c:pt>
                <c:pt idx="43">
                  <c:v>141.672</c:v>
                </c:pt>
                <c:pt idx="44">
                  <c:v>142.22399999999999</c:v>
                </c:pt>
                <c:pt idx="45">
                  <c:v>142.23099999999999</c:v>
                </c:pt>
                <c:pt idx="46">
                  <c:v>142.57</c:v>
                </c:pt>
                <c:pt idx="47">
                  <c:v>142.58600000000001</c:v>
                </c:pt>
                <c:pt idx="48">
                  <c:v>143.001</c:v>
                </c:pt>
                <c:pt idx="49">
                  <c:v>143.30000000000001</c:v>
                </c:pt>
                <c:pt idx="50">
                  <c:v>143.40900000000002</c:v>
                </c:pt>
                <c:pt idx="51">
                  <c:v>143.607</c:v>
                </c:pt>
                <c:pt idx="52">
                  <c:v>143.654</c:v>
                </c:pt>
                <c:pt idx="53">
                  <c:v>143.708</c:v>
                </c:pt>
                <c:pt idx="54">
                  <c:v>143.756</c:v>
                </c:pt>
                <c:pt idx="55">
                  <c:v>143.81900000000002</c:v>
                </c:pt>
                <c:pt idx="56">
                  <c:v>144.39200000000105</c:v>
                </c:pt>
                <c:pt idx="57">
                  <c:v>144.50200000000001</c:v>
                </c:pt>
                <c:pt idx="58">
                  <c:v>144.78800000000001</c:v>
                </c:pt>
                <c:pt idx="59">
                  <c:v>144.96600000000001</c:v>
                </c:pt>
                <c:pt idx="60">
                  <c:v>145.23399999999998</c:v>
                </c:pt>
                <c:pt idx="61">
                  <c:v>145.83500000000001</c:v>
                </c:pt>
                <c:pt idx="62">
                  <c:v>145.845</c:v>
                </c:pt>
                <c:pt idx="63">
                  <c:v>146.27499999999998</c:v>
                </c:pt>
                <c:pt idx="64">
                  <c:v>146.27699999999999</c:v>
                </c:pt>
                <c:pt idx="65">
                  <c:v>146.64499999999998</c:v>
                </c:pt>
                <c:pt idx="66">
                  <c:v>147.01</c:v>
                </c:pt>
                <c:pt idx="67">
                  <c:v>147.17899999999997</c:v>
                </c:pt>
                <c:pt idx="68">
                  <c:v>147.21299999999999</c:v>
                </c:pt>
                <c:pt idx="69">
                  <c:v>148.63499999999999</c:v>
                </c:pt>
                <c:pt idx="70">
                  <c:v>148.64499999999998</c:v>
                </c:pt>
                <c:pt idx="71">
                  <c:v>149.21299999999999</c:v>
                </c:pt>
                <c:pt idx="72">
                  <c:v>204.11499999999998</c:v>
                </c:pt>
                <c:pt idx="73">
                  <c:v>204.20499999999998</c:v>
                </c:pt>
                <c:pt idx="74">
                  <c:v>204.21499999999995</c:v>
                </c:pt>
                <c:pt idx="75">
                  <c:v>204.22</c:v>
                </c:pt>
                <c:pt idx="76">
                  <c:v>204.22800000000001</c:v>
                </c:pt>
                <c:pt idx="77">
                  <c:v>204.27699999999999</c:v>
                </c:pt>
                <c:pt idx="78">
                  <c:v>204.30500000000001</c:v>
                </c:pt>
                <c:pt idx="79">
                  <c:v>204.31399999999999</c:v>
                </c:pt>
                <c:pt idx="80">
                  <c:v>204.32000000000087</c:v>
                </c:pt>
                <c:pt idx="81">
                  <c:v>204.32800000000111</c:v>
                </c:pt>
                <c:pt idx="82">
                  <c:v>204.33</c:v>
                </c:pt>
                <c:pt idx="83">
                  <c:v>204.37700000000001</c:v>
                </c:pt>
                <c:pt idx="84">
                  <c:v>204.41399999999999</c:v>
                </c:pt>
                <c:pt idx="85">
                  <c:v>204.43</c:v>
                </c:pt>
                <c:pt idx="86">
                  <c:v>204.43900000000002</c:v>
                </c:pt>
                <c:pt idx="87">
                  <c:v>204.47299999999998</c:v>
                </c:pt>
                <c:pt idx="88">
                  <c:v>204.53</c:v>
                </c:pt>
                <c:pt idx="89">
                  <c:v>204.53100000000001</c:v>
                </c:pt>
                <c:pt idx="90">
                  <c:v>204.53900000000002</c:v>
                </c:pt>
                <c:pt idx="91">
                  <c:v>204.57399999999998</c:v>
                </c:pt>
                <c:pt idx="92">
                  <c:v>204.63</c:v>
                </c:pt>
                <c:pt idx="93">
                  <c:v>204.631</c:v>
                </c:pt>
                <c:pt idx="94">
                  <c:v>204.654</c:v>
                </c:pt>
                <c:pt idx="95">
                  <c:v>204.75399999999999</c:v>
                </c:pt>
                <c:pt idx="96">
                  <c:v>204.816</c:v>
                </c:pt>
                <c:pt idx="97">
                  <c:v>204.89700000000047</c:v>
                </c:pt>
                <c:pt idx="98">
                  <c:v>204.916</c:v>
                </c:pt>
                <c:pt idx="99">
                  <c:v>204.99700000000001</c:v>
                </c:pt>
                <c:pt idx="100">
                  <c:v>205.005</c:v>
                </c:pt>
                <c:pt idx="101">
                  <c:v>205.08200000000087</c:v>
                </c:pt>
                <c:pt idx="102">
                  <c:v>205.10499999999999</c:v>
                </c:pt>
                <c:pt idx="103">
                  <c:v>205.18200000000004</c:v>
                </c:pt>
                <c:pt idx="104">
                  <c:v>205.36</c:v>
                </c:pt>
                <c:pt idx="105">
                  <c:v>205.46</c:v>
                </c:pt>
                <c:pt idx="106">
                  <c:v>205.511</c:v>
                </c:pt>
                <c:pt idx="107">
                  <c:v>205.61099999999999</c:v>
                </c:pt>
                <c:pt idx="108">
                  <c:v>205.869</c:v>
                </c:pt>
                <c:pt idx="109">
                  <c:v>205.96900000000002</c:v>
                </c:pt>
                <c:pt idx="110">
                  <c:v>206.40600000000001</c:v>
                </c:pt>
                <c:pt idx="111">
                  <c:v>206.506</c:v>
                </c:pt>
                <c:pt idx="112">
                  <c:v>206.67599999999999</c:v>
                </c:pt>
                <c:pt idx="113">
                  <c:v>206.77599999999998</c:v>
                </c:pt>
                <c:pt idx="114">
                  <c:v>207.00200000000001</c:v>
                </c:pt>
                <c:pt idx="115">
                  <c:v>207.05500000000001</c:v>
                </c:pt>
                <c:pt idx="116">
                  <c:v>207.102</c:v>
                </c:pt>
                <c:pt idx="117">
                  <c:v>207.155</c:v>
                </c:pt>
                <c:pt idx="118">
                  <c:v>207.44899999999998</c:v>
                </c:pt>
                <c:pt idx="119">
                  <c:v>207.54899999999998</c:v>
                </c:pt>
                <c:pt idx="120">
                  <c:v>211.93</c:v>
                </c:pt>
                <c:pt idx="121">
                  <c:v>212.01399999999998</c:v>
                </c:pt>
                <c:pt idx="122">
                  <c:v>212.03</c:v>
                </c:pt>
                <c:pt idx="123">
                  <c:v>212.09200000000001</c:v>
                </c:pt>
                <c:pt idx="124">
                  <c:v>212.11499999999998</c:v>
                </c:pt>
                <c:pt idx="125">
                  <c:v>212.19200000000001</c:v>
                </c:pt>
                <c:pt idx="126">
                  <c:v>212.31399999999999</c:v>
                </c:pt>
                <c:pt idx="127">
                  <c:v>212.41399999999999</c:v>
                </c:pt>
                <c:pt idx="128">
                  <c:v>212.45800000000105</c:v>
                </c:pt>
                <c:pt idx="129">
                  <c:v>212.48200000000105</c:v>
                </c:pt>
                <c:pt idx="130">
                  <c:v>212.50200000000001</c:v>
                </c:pt>
                <c:pt idx="131">
                  <c:v>212.542</c:v>
                </c:pt>
                <c:pt idx="132">
                  <c:v>212.55800000000067</c:v>
                </c:pt>
                <c:pt idx="133">
                  <c:v>212.56</c:v>
                </c:pt>
                <c:pt idx="134">
                  <c:v>212.58200000000087</c:v>
                </c:pt>
                <c:pt idx="135">
                  <c:v>212.602</c:v>
                </c:pt>
                <c:pt idx="136">
                  <c:v>212.625</c:v>
                </c:pt>
                <c:pt idx="137">
                  <c:v>212.63499999999999</c:v>
                </c:pt>
                <c:pt idx="138">
                  <c:v>212.642</c:v>
                </c:pt>
                <c:pt idx="139">
                  <c:v>212.66</c:v>
                </c:pt>
                <c:pt idx="140">
                  <c:v>212.67699999999999</c:v>
                </c:pt>
                <c:pt idx="141">
                  <c:v>212.71599999999998</c:v>
                </c:pt>
                <c:pt idx="142">
                  <c:v>212.72499999999999</c:v>
                </c:pt>
                <c:pt idx="143">
                  <c:v>212.73499999999999</c:v>
                </c:pt>
                <c:pt idx="144">
                  <c:v>212.74299999999999</c:v>
                </c:pt>
                <c:pt idx="145">
                  <c:v>212.77699999999999</c:v>
                </c:pt>
                <c:pt idx="146">
                  <c:v>212.80500000000001</c:v>
                </c:pt>
                <c:pt idx="147">
                  <c:v>212.816</c:v>
                </c:pt>
                <c:pt idx="148">
                  <c:v>212.84200000000001</c:v>
                </c:pt>
                <c:pt idx="149">
                  <c:v>212.84300000000002</c:v>
                </c:pt>
                <c:pt idx="150">
                  <c:v>212.905</c:v>
                </c:pt>
                <c:pt idx="151">
                  <c:v>212.94200000000001</c:v>
                </c:pt>
                <c:pt idx="152">
                  <c:v>260.30900000000008</c:v>
                </c:pt>
                <c:pt idx="153">
                  <c:v>260.40899999999863</c:v>
                </c:pt>
                <c:pt idx="154">
                  <c:v>260.447</c:v>
                </c:pt>
                <c:pt idx="155">
                  <c:v>260.47799999999899</c:v>
                </c:pt>
                <c:pt idx="156">
                  <c:v>260.54700000000008</c:v>
                </c:pt>
                <c:pt idx="157">
                  <c:v>260.57799999999969</c:v>
                </c:pt>
                <c:pt idx="158">
                  <c:v>260.78500000000003</c:v>
                </c:pt>
                <c:pt idx="159">
                  <c:v>260.822</c:v>
                </c:pt>
                <c:pt idx="160">
                  <c:v>260.88499999999999</c:v>
                </c:pt>
                <c:pt idx="161">
                  <c:v>260.91599999999869</c:v>
                </c:pt>
                <c:pt idx="162">
                  <c:v>260.92200000000003</c:v>
                </c:pt>
                <c:pt idx="163">
                  <c:v>261.01599999999894</c:v>
                </c:pt>
                <c:pt idx="164">
                  <c:v>261.02699999999749</c:v>
                </c:pt>
                <c:pt idx="165">
                  <c:v>261.12700000000001</c:v>
                </c:pt>
                <c:pt idx="166">
                  <c:v>261.46099999999899</c:v>
                </c:pt>
                <c:pt idx="167">
                  <c:v>261.56099999999969</c:v>
                </c:pt>
                <c:pt idx="168">
                  <c:v>261.68099999999993</c:v>
                </c:pt>
                <c:pt idx="169">
                  <c:v>261.71199999999823</c:v>
                </c:pt>
                <c:pt idx="170">
                  <c:v>261.77499999999969</c:v>
                </c:pt>
                <c:pt idx="171">
                  <c:v>261.78099999999893</c:v>
                </c:pt>
                <c:pt idx="172">
                  <c:v>261.78299999999899</c:v>
                </c:pt>
                <c:pt idx="173">
                  <c:v>261.81200000000001</c:v>
                </c:pt>
                <c:pt idx="174">
                  <c:v>261.875</c:v>
                </c:pt>
                <c:pt idx="175">
                  <c:v>261.88299999999964</c:v>
                </c:pt>
                <c:pt idx="176">
                  <c:v>261.90199999999749</c:v>
                </c:pt>
                <c:pt idx="177">
                  <c:v>261.91799999999893</c:v>
                </c:pt>
                <c:pt idx="178">
                  <c:v>262.00200000000001</c:v>
                </c:pt>
                <c:pt idx="179">
                  <c:v>262.00299999999999</c:v>
                </c:pt>
                <c:pt idx="180">
                  <c:v>262.01799999999969</c:v>
                </c:pt>
                <c:pt idx="181">
                  <c:v>262.10300000000001</c:v>
                </c:pt>
                <c:pt idx="182">
                  <c:v>262.14400000000262</c:v>
                </c:pt>
                <c:pt idx="183">
                  <c:v>262.16300000000001</c:v>
                </c:pt>
                <c:pt idx="184">
                  <c:v>262.16800000000001</c:v>
                </c:pt>
                <c:pt idx="185">
                  <c:v>262.19</c:v>
                </c:pt>
                <c:pt idx="186">
                  <c:v>262.21499999999969</c:v>
                </c:pt>
                <c:pt idx="187">
                  <c:v>262.24400000000031</c:v>
                </c:pt>
                <c:pt idx="188">
                  <c:v>262.245</c:v>
                </c:pt>
                <c:pt idx="189">
                  <c:v>262.26299999999969</c:v>
                </c:pt>
                <c:pt idx="190">
                  <c:v>262.26799999999969</c:v>
                </c:pt>
                <c:pt idx="191">
                  <c:v>262.28999999999894</c:v>
                </c:pt>
                <c:pt idx="192">
                  <c:v>262.315</c:v>
                </c:pt>
                <c:pt idx="193">
                  <c:v>262.31799999999993</c:v>
                </c:pt>
                <c:pt idx="194">
                  <c:v>262.34500000000008</c:v>
                </c:pt>
                <c:pt idx="195">
                  <c:v>262.41799999999893</c:v>
                </c:pt>
                <c:pt idx="196">
                  <c:v>262.45999999999964</c:v>
                </c:pt>
                <c:pt idx="197">
                  <c:v>262.53699999999714</c:v>
                </c:pt>
                <c:pt idx="198">
                  <c:v>262.55</c:v>
                </c:pt>
                <c:pt idx="199">
                  <c:v>262.56</c:v>
                </c:pt>
                <c:pt idx="200">
                  <c:v>262.637</c:v>
                </c:pt>
                <c:pt idx="201">
                  <c:v>262.64999999999998</c:v>
                </c:pt>
                <c:pt idx="202">
                  <c:v>262.70400000000001</c:v>
                </c:pt>
                <c:pt idx="203">
                  <c:v>262.80399999999969</c:v>
                </c:pt>
                <c:pt idx="204">
                  <c:v>262.92699999999678</c:v>
                </c:pt>
                <c:pt idx="205">
                  <c:v>262.94900000000001</c:v>
                </c:pt>
                <c:pt idx="206">
                  <c:v>262.96899999999869</c:v>
                </c:pt>
                <c:pt idx="207">
                  <c:v>262.99099999999748</c:v>
                </c:pt>
                <c:pt idx="208">
                  <c:v>263.02699999999749</c:v>
                </c:pt>
                <c:pt idx="209">
                  <c:v>263.04899999999969</c:v>
                </c:pt>
                <c:pt idx="210">
                  <c:v>263.06900000000002</c:v>
                </c:pt>
                <c:pt idx="211">
                  <c:v>263.09099999999899</c:v>
                </c:pt>
                <c:pt idx="212">
                  <c:v>263.11799999999999</c:v>
                </c:pt>
                <c:pt idx="213">
                  <c:v>263.16000000000008</c:v>
                </c:pt>
                <c:pt idx="214">
                  <c:v>263.178</c:v>
                </c:pt>
                <c:pt idx="215">
                  <c:v>263.18799999999999</c:v>
                </c:pt>
                <c:pt idx="216">
                  <c:v>263.21799999999899</c:v>
                </c:pt>
                <c:pt idx="217">
                  <c:v>263.26</c:v>
                </c:pt>
                <c:pt idx="218">
                  <c:v>263.27799999999894</c:v>
                </c:pt>
                <c:pt idx="219">
                  <c:v>263.28799999999899</c:v>
                </c:pt>
                <c:pt idx="220">
                  <c:v>263.45499999999993</c:v>
                </c:pt>
                <c:pt idx="221">
                  <c:v>263.53699999999714</c:v>
                </c:pt>
                <c:pt idx="222">
                  <c:v>263.55500000000001</c:v>
                </c:pt>
                <c:pt idx="223">
                  <c:v>263.637</c:v>
                </c:pt>
                <c:pt idx="224">
                  <c:v>263.64299999999997</c:v>
                </c:pt>
                <c:pt idx="225">
                  <c:v>263.7369999999969</c:v>
                </c:pt>
                <c:pt idx="226">
                  <c:v>263.74299999999999</c:v>
                </c:pt>
                <c:pt idx="227">
                  <c:v>263.83699999999823</c:v>
                </c:pt>
                <c:pt idx="228">
                  <c:v>263.86500000000001</c:v>
                </c:pt>
                <c:pt idx="229">
                  <c:v>263.90299999999894</c:v>
                </c:pt>
                <c:pt idx="230">
                  <c:v>263.96499999999969</c:v>
                </c:pt>
                <c:pt idx="231">
                  <c:v>264.00299999999999</c:v>
                </c:pt>
                <c:pt idx="232">
                  <c:v>264.83799999999923</c:v>
                </c:pt>
                <c:pt idx="233">
                  <c:v>264.93799999999823</c:v>
                </c:pt>
                <c:pt idx="234">
                  <c:v>269.17</c:v>
                </c:pt>
                <c:pt idx="235">
                  <c:v>269.27</c:v>
                </c:pt>
                <c:pt idx="236">
                  <c:v>270.38499999999999</c:v>
                </c:pt>
                <c:pt idx="237">
                  <c:v>270.48499999999899</c:v>
                </c:pt>
              </c:numCache>
            </c:numRef>
          </c:xVal>
          <c:yVal>
            <c:numRef>
              <c:f>'transmittance_#1_unknown_uncomp'!$B$3:$B$240</c:f>
              <c:numCache>
                <c:formatCode>General</c:formatCode>
                <c:ptCount val="238"/>
                <c:pt idx="0">
                  <c:v>1</c:v>
                </c:pt>
                <c:pt idx="1">
                  <c:v>0.87583000000000411</c:v>
                </c:pt>
                <c:pt idx="2">
                  <c:v>0.87583000000000411</c:v>
                </c:pt>
                <c:pt idx="3">
                  <c:v>0.87338800000000005</c:v>
                </c:pt>
                <c:pt idx="4">
                  <c:v>0.87338800000000005</c:v>
                </c:pt>
                <c:pt idx="5">
                  <c:v>0.87189799999999995</c:v>
                </c:pt>
                <c:pt idx="6">
                  <c:v>0.76838399999999996</c:v>
                </c:pt>
                <c:pt idx="7">
                  <c:v>0.75957399999999997</c:v>
                </c:pt>
                <c:pt idx="8">
                  <c:v>0.75957399999999997</c:v>
                </c:pt>
                <c:pt idx="9">
                  <c:v>0.73338999999999999</c:v>
                </c:pt>
                <c:pt idx="10">
                  <c:v>0.73129200000000005</c:v>
                </c:pt>
                <c:pt idx="11">
                  <c:v>0.72283600000000003</c:v>
                </c:pt>
                <c:pt idx="12">
                  <c:v>0.70862499999999995</c:v>
                </c:pt>
                <c:pt idx="13">
                  <c:v>0.70024399999999998</c:v>
                </c:pt>
                <c:pt idx="14">
                  <c:v>0.64130900000000468</c:v>
                </c:pt>
                <c:pt idx="15">
                  <c:v>0.64007700000000456</c:v>
                </c:pt>
                <c:pt idx="16">
                  <c:v>0.63580099999999995</c:v>
                </c:pt>
                <c:pt idx="17">
                  <c:v>0.60379000000000538</c:v>
                </c:pt>
                <c:pt idx="18">
                  <c:v>0.60379000000000538</c:v>
                </c:pt>
                <c:pt idx="19">
                  <c:v>0.60131599999999996</c:v>
                </c:pt>
                <c:pt idx="20">
                  <c:v>0.58513299999999613</c:v>
                </c:pt>
                <c:pt idx="21">
                  <c:v>0.55787600000000004</c:v>
                </c:pt>
                <c:pt idx="22">
                  <c:v>0.55787600000000004</c:v>
                </c:pt>
                <c:pt idx="23">
                  <c:v>0.49700100000000008</c:v>
                </c:pt>
                <c:pt idx="24">
                  <c:v>0.46223699999999995</c:v>
                </c:pt>
                <c:pt idx="25">
                  <c:v>0.41897400000000234</c:v>
                </c:pt>
                <c:pt idx="26">
                  <c:v>0.41897400000000234</c:v>
                </c:pt>
                <c:pt idx="27">
                  <c:v>0.40789300000000001</c:v>
                </c:pt>
                <c:pt idx="28">
                  <c:v>0.40789300000000001</c:v>
                </c:pt>
                <c:pt idx="29">
                  <c:v>0.40773299999999996</c:v>
                </c:pt>
                <c:pt idx="30">
                  <c:v>0.40698100000000031</c:v>
                </c:pt>
                <c:pt idx="31">
                  <c:v>0.405248</c:v>
                </c:pt>
                <c:pt idx="32">
                  <c:v>0.405248</c:v>
                </c:pt>
                <c:pt idx="33">
                  <c:v>0.40285800000000038</c:v>
                </c:pt>
                <c:pt idx="34">
                  <c:v>0.40201200000000031</c:v>
                </c:pt>
                <c:pt idx="35">
                  <c:v>0.40122100000000011</c:v>
                </c:pt>
                <c:pt idx="36">
                  <c:v>0.40050200000000002</c:v>
                </c:pt>
                <c:pt idx="37">
                  <c:v>0.39959000000000205</c:v>
                </c:pt>
                <c:pt idx="38">
                  <c:v>0.39206500000000138</c:v>
                </c:pt>
                <c:pt idx="39">
                  <c:v>0.38937600000000411</c:v>
                </c:pt>
                <c:pt idx="40">
                  <c:v>0.38377200000000206</c:v>
                </c:pt>
                <c:pt idx="41">
                  <c:v>0.37894000000000205</c:v>
                </c:pt>
                <c:pt idx="42">
                  <c:v>0.37298400000000342</c:v>
                </c:pt>
                <c:pt idx="43">
                  <c:v>0.37214000000000008</c:v>
                </c:pt>
                <c:pt idx="44">
                  <c:v>0.35509000000000002</c:v>
                </c:pt>
                <c:pt idx="45">
                  <c:v>0.35484800000000088</c:v>
                </c:pt>
                <c:pt idx="46">
                  <c:v>0.34389500000000106</c:v>
                </c:pt>
                <c:pt idx="47">
                  <c:v>0.34341900000000147</c:v>
                </c:pt>
                <c:pt idx="48">
                  <c:v>0.33316600000000263</c:v>
                </c:pt>
                <c:pt idx="49">
                  <c:v>0.32756500000000038</c:v>
                </c:pt>
                <c:pt idx="50">
                  <c:v>0.32595400000000263</c:v>
                </c:pt>
                <c:pt idx="51">
                  <c:v>0.32334700000000038</c:v>
                </c:pt>
                <c:pt idx="52">
                  <c:v>0.32244200000000234</c:v>
                </c:pt>
                <c:pt idx="53">
                  <c:v>0.321691</c:v>
                </c:pt>
                <c:pt idx="54">
                  <c:v>0.32099300000000008</c:v>
                </c:pt>
                <c:pt idx="55">
                  <c:v>0.31997800000000365</c:v>
                </c:pt>
                <c:pt idx="56">
                  <c:v>0.3132950000000001</c:v>
                </c:pt>
                <c:pt idx="57">
                  <c:v>0.31185700000000038</c:v>
                </c:pt>
                <c:pt idx="58">
                  <c:v>0.30905200000000038</c:v>
                </c:pt>
                <c:pt idx="59">
                  <c:v>0.30737500000000234</c:v>
                </c:pt>
                <c:pt idx="60">
                  <c:v>0.30455500000000002</c:v>
                </c:pt>
                <c:pt idx="61">
                  <c:v>0.29704800000000031</c:v>
                </c:pt>
                <c:pt idx="62">
                  <c:v>0.29688200000000303</c:v>
                </c:pt>
                <c:pt idx="63">
                  <c:v>0.29063800000000001</c:v>
                </c:pt>
                <c:pt idx="64">
                  <c:v>0.29060900000000001</c:v>
                </c:pt>
                <c:pt idx="65">
                  <c:v>0.28796800000000206</c:v>
                </c:pt>
                <c:pt idx="66">
                  <c:v>0.28577200000000008</c:v>
                </c:pt>
                <c:pt idx="67">
                  <c:v>0.28437800000000263</c:v>
                </c:pt>
                <c:pt idx="68">
                  <c:v>0.28407900000000008</c:v>
                </c:pt>
                <c:pt idx="69">
                  <c:v>0.27430400000000038</c:v>
                </c:pt>
                <c:pt idx="70">
                  <c:v>0.2742750000000001</c:v>
                </c:pt>
                <c:pt idx="71">
                  <c:v>0.273059</c:v>
                </c:pt>
                <c:pt idx="72">
                  <c:v>0.273059</c:v>
                </c:pt>
                <c:pt idx="73">
                  <c:v>0.24580900000000044</c:v>
                </c:pt>
                <c:pt idx="74">
                  <c:v>0.24054300000000126</c:v>
                </c:pt>
                <c:pt idx="75">
                  <c:v>0.23902599999999999</c:v>
                </c:pt>
                <c:pt idx="76">
                  <c:v>0.23511799999999999</c:v>
                </c:pt>
                <c:pt idx="77">
                  <c:v>0.19841700000000176</c:v>
                </c:pt>
                <c:pt idx="78">
                  <c:v>0.17374900000000143</c:v>
                </c:pt>
                <c:pt idx="79">
                  <c:v>0.1682710000000005</c:v>
                </c:pt>
                <c:pt idx="80">
                  <c:v>0.16360100000000039</c:v>
                </c:pt>
                <c:pt idx="81">
                  <c:v>0.15941600000000208</c:v>
                </c:pt>
                <c:pt idx="82">
                  <c:v>0.15858400000000109</c:v>
                </c:pt>
                <c:pt idx="83">
                  <c:v>0.134576</c:v>
                </c:pt>
                <c:pt idx="84">
                  <c:v>0.123117</c:v>
                </c:pt>
                <c:pt idx="85">
                  <c:v>0.12077800000000002</c:v>
                </c:pt>
                <c:pt idx="86">
                  <c:v>0.12077800000000002</c:v>
                </c:pt>
                <c:pt idx="87">
                  <c:v>0.11621500000000062</c:v>
                </c:pt>
                <c:pt idx="88">
                  <c:v>0.10187400000000002</c:v>
                </c:pt>
                <c:pt idx="89">
                  <c:v>0.101581</c:v>
                </c:pt>
                <c:pt idx="90">
                  <c:v>9.7889800000000013E-2</c:v>
                </c:pt>
                <c:pt idx="91">
                  <c:v>8.6878500000000025E-2</c:v>
                </c:pt>
                <c:pt idx="92">
                  <c:v>7.5855900000000184E-2</c:v>
                </c:pt>
                <c:pt idx="93">
                  <c:v>7.5778700000000324E-2</c:v>
                </c:pt>
                <c:pt idx="94">
                  <c:v>7.5778700000000324E-2</c:v>
                </c:pt>
                <c:pt idx="95">
                  <c:v>6.7443000000000114E-2</c:v>
                </c:pt>
                <c:pt idx="96">
                  <c:v>6.7443000000000114E-2</c:v>
                </c:pt>
                <c:pt idx="97">
                  <c:v>6.1442600000000333E-2</c:v>
                </c:pt>
                <c:pt idx="98">
                  <c:v>5.8762000000000598E-2</c:v>
                </c:pt>
                <c:pt idx="99">
                  <c:v>5.3421600000000027E-2</c:v>
                </c:pt>
                <c:pt idx="100">
                  <c:v>5.3421600000000027E-2</c:v>
                </c:pt>
                <c:pt idx="101">
                  <c:v>4.8906300000000014E-2</c:v>
                </c:pt>
                <c:pt idx="102">
                  <c:v>4.6333900000000393E-2</c:v>
                </c:pt>
                <c:pt idx="103">
                  <c:v>4.2315300000000132E-2</c:v>
                </c:pt>
                <c:pt idx="104">
                  <c:v>4.2315300000000132E-2</c:v>
                </c:pt>
                <c:pt idx="105">
                  <c:v>3.7660600000000211E-2</c:v>
                </c:pt>
                <c:pt idx="106">
                  <c:v>3.7660600000000211E-2</c:v>
                </c:pt>
                <c:pt idx="107">
                  <c:v>3.351790000000001E-2</c:v>
                </c:pt>
                <c:pt idx="108">
                  <c:v>3.351790000000001E-2</c:v>
                </c:pt>
                <c:pt idx="109">
                  <c:v>2.9831000000000305E-2</c:v>
                </c:pt>
                <c:pt idx="110">
                  <c:v>2.9831000000000305E-2</c:v>
                </c:pt>
                <c:pt idx="111">
                  <c:v>2.6549500000000052E-2</c:v>
                </c:pt>
                <c:pt idx="112">
                  <c:v>2.6549500000000052E-2</c:v>
                </c:pt>
                <c:pt idx="113">
                  <c:v>2.3629100000000011E-2</c:v>
                </c:pt>
                <c:pt idx="114">
                  <c:v>2.3629100000000011E-2</c:v>
                </c:pt>
                <c:pt idx="115">
                  <c:v>2.2254500000000052E-2</c:v>
                </c:pt>
                <c:pt idx="116">
                  <c:v>1.9939999999999999E-2</c:v>
                </c:pt>
                <c:pt idx="117">
                  <c:v>1.8716600000000003E-2</c:v>
                </c:pt>
                <c:pt idx="118">
                  <c:v>1.8716600000000003E-2</c:v>
                </c:pt>
                <c:pt idx="119">
                  <c:v>1.6657800000000087E-2</c:v>
                </c:pt>
                <c:pt idx="120">
                  <c:v>1.6657800000000087E-2</c:v>
                </c:pt>
                <c:pt idx="121">
                  <c:v>1.5115099999999999E-2</c:v>
                </c:pt>
                <c:pt idx="122">
                  <c:v>1.4567600000000002E-2</c:v>
                </c:pt>
                <c:pt idx="123">
                  <c:v>1.3555899999999999E-2</c:v>
                </c:pt>
                <c:pt idx="124">
                  <c:v>1.2873100000000045E-2</c:v>
                </c:pt>
                <c:pt idx="125">
                  <c:v>1.1743200000000061E-2</c:v>
                </c:pt>
                <c:pt idx="126">
                  <c:v>1.1743200000000061E-2</c:v>
                </c:pt>
                <c:pt idx="127">
                  <c:v>1.0451500000000061E-2</c:v>
                </c:pt>
                <c:pt idx="128">
                  <c:v>1.0451500000000061E-2</c:v>
                </c:pt>
                <c:pt idx="129">
                  <c:v>1.0172899999999999E-2</c:v>
                </c:pt>
                <c:pt idx="130">
                  <c:v>9.7299100000000031E-3</c:v>
                </c:pt>
                <c:pt idx="131">
                  <c:v>8.4647300000000748E-3</c:v>
                </c:pt>
                <c:pt idx="132">
                  <c:v>7.8623200000000094E-3</c:v>
                </c:pt>
                <c:pt idx="133">
                  <c:v>7.8142500000000104E-3</c:v>
                </c:pt>
                <c:pt idx="134">
                  <c:v>7.0373400000000638E-3</c:v>
                </c:pt>
                <c:pt idx="135">
                  <c:v>6.5641300000000005E-3</c:v>
                </c:pt>
                <c:pt idx="136">
                  <c:v>6.2104500000000435E-3</c:v>
                </c:pt>
                <c:pt idx="137">
                  <c:v>5.9894800000000548E-3</c:v>
                </c:pt>
                <c:pt idx="138">
                  <c:v>5.8100900000000134E-3</c:v>
                </c:pt>
                <c:pt idx="139">
                  <c:v>5.4671300000000015E-3</c:v>
                </c:pt>
                <c:pt idx="140">
                  <c:v>5.2534800000000334E-3</c:v>
                </c:pt>
                <c:pt idx="141">
                  <c:v>4.5889400000000378E-3</c:v>
                </c:pt>
                <c:pt idx="142">
                  <c:v>4.3861000000000134E-3</c:v>
                </c:pt>
                <c:pt idx="143">
                  <c:v>4.2301600000000531E-3</c:v>
                </c:pt>
                <c:pt idx="144">
                  <c:v>4.1612500000000104E-3</c:v>
                </c:pt>
                <c:pt idx="145">
                  <c:v>3.6920300000000275E-3</c:v>
                </c:pt>
                <c:pt idx="146">
                  <c:v>3.4548200000000212E-3</c:v>
                </c:pt>
                <c:pt idx="147">
                  <c:v>3.3286700000000175E-3</c:v>
                </c:pt>
                <c:pt idx="148">
                  <c:v>3.1316200000000211E-3</c:v>
                </c:pt>
                <c:pt idx="149">
                  <c:v>3.1208200000000293E-3</c:v>
                </c:pt>
                <c:pt idx="150">
                  <c:v>2.698150000000022E-3</c:v>
                </c:pt>
                <c:pt idx="151">
                  <c:v>2.5814100000000092E-3</c:v>
                </c:pt>
                <c:pt idx="152">
                  <c:v>2.5814100000000092E-3</c:v>
                </c:pt>
                <c:pt idx="153">
                  <c:v>2.2974600000000202E-3</c:v>
                </c:pt>
                <c:pt idx="154">
                  <c:v>2.2974600000000202E-3</c:v>
                </c:pt>
                <c:pt idx="155">
                  <c:v>2.2203400000000259E-3</c:v>
                </c:pt>
                <c:pt idx="156">
                  <c:v>1.8884500000000215E-3</c:v>
                </c:pt>
                <c:pt idx="157">
                  <c:v>1.8198100000000124E-3</c:v>
                </c:pt>
                <c:pt idx="158">
                  <c:v>1.8198100000000124E-3</c:v>
                </c:pt>
                <c:pt idx="159">
                  <c:v>1.7450400000000121E-3</c:v>
                </c:pt>
                <c:pt idx="160">
                  <c:v>1.5080200000000081E-3</c:v>
                </c:pt>
                <c:pt idx="161">
                  <c:v>1.4521300000000061E-3</c:v>
                </c:pt>
                <c:pt idx="162">
                  <c:v>1.43199E-3</c:v>
                </c:pt>
                <c:pt idx="163">
                  <c:v>1.2829100000000101E-3</c:v>
                </c:pt>
                <c:pt idx="164">
                  <c:v>1.2829100000000101E-3</c:v>
                </c:pt>
                <c:pt idx="165">
                  <c:v>1.1417900000000021E-3</c:v>
                </c:pt>
                <c:pt idx="166">
                  <c:v>1.1417900000000021E-3</c:v>
                </c:pt>
                <c:pt idx="167">
                  <c:v>1.0162000000000081E-3</c:v>
                </c:pt>
                <c:pt idx="168">
                  <c:v>1.0162000000000081E-3</c:v>
                </c:pt>
                <c:pt idx="169">
                  <c:v>9.8123100000000797E-4</c:v>
                </c:pt>
                <c:pt idx="170">
                  <c:v>8.4847000000000568E-4</c:v>
                </c:pt>
                <c:pt idx="171">
                  <c:v>8.3043300000000726E-4</c:v>
                </c:pt>
                <c:pt idx="172">
                  <c:v>8.2769900000000248E-4</c:v>
                </c:pt>
                <c:pt idx="173">
                  <c:v>7.4649100000000114E-4</c:v>
                </c:pt>
                <c:pt idx="174">
                  <c:v>6.435230000000089E-4</c:v>
                </c:pt>
                <c:pt idx="175">
                  <c:v>6.375840000000069E-4</c:v>
                </c:pt>
                <c:pt idx="176">
                  <c:v>6.375840000000069E-4</c:v>
                </c:pt>
                <c:pt idx="177">
                  <c:v>6.2701100000000522E-4</c:v>
                </c:pt>
                <c:pt idx="178">
                  <c:v>5.1443900000000314E-4</c:v>
                </c:pt>
                <c:pt idx="179">
                  <c:v>5.1432500000000514E-4</c:v>
                </c:pt>
                <c:pt idx="180">
                  <c:v>4.9675700000000023E-4</c:v>
                </c:pt>
                <c:pt idx="181">
                  <c:v>4.4947700000000433E-4</c:v>
                </c:pt>
                <c:pt idx="182">
                  <c:v>4.4947700000000433E-4</c:v>
                </c:pt>
                <c:pt idx="183">
                  <c:v>4.4019800000000454E-4</c:v>
                </c:pt>
                <c:pt idx="184">
                  <c:v>4.3472000000000427E-4</c:v>
                </c:pt>
                <c:pt idx="185">
                  <c:v>4.0446100000000114E-4</c:v>
                </c:pt>
                <c:pt idx="186">
                  <c:v>3.6027600000000372E-4</c:v>
                </c:pt>
                <c:pt idx="187">
                  <c:v>3.0402900000000394E-4</c:v>
                </c:pt>
                <c:pt idx="188">
                  <c:v>3.0245700000000424E-4</c:v>
                </c:pt>
                <c:pt idx="189">
                  <c:v>2.7260800000000317E-4</c:v>
                </c:pt>
                <c:pt idx="190">
                  <c:v>2.6547600000000299E-4</c:v>
                </c:pt>
                <c:pt idx="191">
                  <c:v>2.4610900000000265E-4</c:v>
                </c:pt>
                <c:pt idx="192">
                  <c:v>2.3169700000000008E-4</c:v>
                </c:pt>
                <c:pt idx="193">
                  <c:v>2.3087100000000264E-4</c:v>
                </c:pt>
                <c:pt idx="194">
                  <c:v>2.167150000000039E-4</c:v>
                </c:pt>
                <c:pt idx="195">
                  <c:v>1.9881000000000244E-4</c:v>
                </c:pt>
                <c:pt idx="196">
                  <c:v>1.9881000000000244E-4</c:v>
                </c:pt>
                <c:pt idx="197">
                  <c:v>1.820660000000017E-4</c:v>
                </c:pt>
                <c:pt idx="198">
                  <c:v>1.7659700000000107E-4</c:v>
                </c:pt>
                <c:pt idx="199">
                  <c:v>1.7042900000000121E-4</c:v>
                </c:pt>
                <c:pt idx="200">
                  <c:v>1.4243300000000067E-4</c:v>
                </c:pt>
                <c:pt idx="201">
                  <c:v>1.4015500000000061E-4</c:v>
                </c:pt>
                <c:pt idx="202">
                  <c:v>1.4015500000000061E-4</c:v>
                </c:pt>
                <c:pt idx="203">
                  <c:v>1.2473800000000067E-4</c:v>
                </c:pt>
                <c:pt idx="204">
                  <c:v>1.2473800000000067E-4</c:v>
                </c:pt>
                <c:pt idx="205">
                  <c:v>1.2163100000000145E-4</c:v>
                </c:pt>
                <c:pt idx="206">
                  <c:v>1.1645200000000132E-4</c:v>
                </c:pt>
                <c:pt idx="207">
                  <c:v>1.0795500000000129E-4</c:v>
                </c:pt>
                <c:pt idx="208" formatCode="0.00E+00">
                  <c:v>9.1331500000000506E-5</c:v>
                </c:pt>
                <c:pt idx="209" formatCode="0.00E+00">
                  <c:v>8.4238800000001169E-5</c:v>
                </c:pt>
                <c:pt idx="210" formatCode="0.00E+00">
                  <c:v>8.0406100000000524E-5</c:v>
                </c:pt>
                <c:pt idx="211" formatCode="0.00E+00">
                  <c:v>7.8263100000000786E-5</c:v>
                </c:pt>
                <c:pt idx="212" formatCode="0.00E+00">
                  <c:v>7.8263100000000786E-5</c:v>
                </c:pt>
                <c:pt idx="213" formatCode="0.00E+00">
                  <c:v>7.4650900000000929E-5</c:v>
                </c:pt>
                <c:pt idx="214" formatCode="0.00E+00">
                  <c:v>7.1698400000000831E-5</c:v>
                </c:pt>
                <c:pt idx="215" formatCode="0.00E+00">
                  <c:v>6.9083200000001141E-5</c:v>
                </c:pt>
                <c:pt idx="216" formatCode="0.00E+00">
                  <c:v>6.0297100000000673E-5</c:v>
                </c:pt>
                <c:pt idx="217" formatCode="0.00E+00">
                  <c:v>5.1953400000000593E-5</c:v>
                </c:pt>
                <c:pt idx="218" formatCode="0.00E+00">
                  <c:v>4.9763400000001137E-5</c:v>
                </c:pt>
                <c:pt idx="219" formatCode="0.00E+00">
                  <c:v>4.9104000000000674E-5</c:v>
                </c:pt>
                <c:pt idx="220" formatCode="0.00E+00">
                  <c:v>4.9104000000000674E-5</c:v>
                </c:pt>
                <c:pt idx="221" formatCode="0.00E+00">
                  <c:v>4.4668500000000591E-5</c:v>
                </c:pt>
                <c:pt idx="222" formatCode="0.00E+00">
                  <c:v>4.2842900000000694E-5</c:v>
                </c:pt>
                <c:pt idx="223" formatCode="0.00E+00">
                  <c:v>3.8895300000000596E-5</c:v>
                </c:pt>
                <c:pt idx="224" formatCode="0.00E+00">
                  <c:v>3.8895300000000596E-5</c:v>
                </c:pt>
                <c:pt idx="225" formatCode="0.00E+00">
                  <c:v>3.4850500000000387E-5</c:v>
                </c:pt>
                <c:pt idx="226" formatCode="0.00E+00">
                  <c:v>3.4408800000000429E-5</c:v>
                </c:pt>
                <c:pt idx="227" formatCode="0.00E+00">
                  <c:v>3.080900000000047E-5</c:v>
                </c:pt>
                <c:pt idx="228" formatCode="0.00E+00">
                  <c:v>3.080900000000047E-5</c:v>
                </c:pt>
                <c:pt idx="229" formatCode="0.00E+00">
                  <c:v>2.9512100000000252E-5</c:v>
                </c:pt>
                <c:pt idx="230" formatCode="0.00E+00">
                  <c:v>2.5558000000000212E-5</c:v>
                </c:pt>
                <c:pt idx="231" formatCode="0.00E+00">
                  <c:v>2.4403800000000435E-5</c:v>
                </c:pt>
                <c:pt idx="232" formatCode="0.00E+00">
                  <c:v>2.4403800000000435E-5</c:v>
                </c:pt>
                <c:pt idx="233" formatCode="0.00E+00">
                  <c:v>2.1719400000000211E-5</c:v>
                </c:pt>
                <c:pt idx="234" formatCode="0.00E+00">
                  <c:v>2.1719400000000211E-5</c:v>
                </c:pt>
                <c:pt idx="235" formatCode="0.00E+00">
                  <c:v>1.933020000000023E-5</c:v>
                </c:pt>
                <c:pt idx="236" formatCode="0.00E+00">
                  <c:v>1.933020000000023E-5</c:v>
                </c:pt>
                <c:pt idx="237" formatCode="0.00E+00">
                  <c:v>1.7203900000000217E-5</c:v>
                </c:pt>
              </c:numCache>
            </c:numRef>
          </c:yVal>
        </c:ser>
        <c:axId val="153760896"/>
        <c:axId val="153762816"/>
      </c:scatterChart>
      <c:valAx>
        <c:axId val="153760896"/>
        <c:scaling>
          <c:orientation val="minMax"/>
          <c:max val="300"/>
        </c:scaling>
        <c:axPos val="b"/>
        <c:numFmt formatCode="General" sourceLinked="1"/>
        <c:majorTickMark val="none"/>
        <c:tickLblPos val="none"/>
        <c:txPr>
          <a:bodyPr/>
          <a:lstStyle/>
          <a:p>
            <a:pPr>
              <a:defRPr sz="2000" baseline="0"/>
            </a:pPr>
            <a:endParaRPr lang="en-US"/>
          </a:p>
        </c:txPr>
        <c:crossAx val="153762816"/>
        <c:crosses val="autoZero"/>
        <c:crossBetween val="midCat"/>
      </c:valAx>
      <c:valAx>
        <c:axId val="153762816"/>
        <c:scaling>
          <c:orientation val="minMax"/>
          <c:max val="1"/>
        </c:scaling>
        <c:axPos val="l"/>
        <c:numFmt formatCode="General" sourceLinked="1"/>
        <c:majorTickMark val="none"/>
        <c:tickLblPos val="none"/>
        <c:txPr>
          <a:bodyPr/>
          <a:lstStyle/>
          <a:p>
            <a:pPr>
              <a:defRPr sz="2000" baseline="0"/>
            </a:pPr>
            <a:endParaRPr lang="en-US"/>
          </a:p>
        </c:txPr>
        <c:crossAx val="153760896"/>
        <c:crosses val="autoZero"/>
        <c:crossBetween val="midCat"/>
      </c:valAx>
    </c:plotArea>
    <c:legend>
      <c:legendPos val="r"/>
      <c:legendEntry>
        <c:idx val="0"/>
        <c:txPr>
          <a:bodyPr/>
          <a:lstStyle/>
          <a:p>
            <a:pPr>
              <a:defRPr sz="1400" b="1" i="0" baseline="0">
                <a:solidFill>
                  <a:schemeClr val="tx1"/>
                </a:solidFill>
              </a:defRPr>
            </a:pPr>
            <a:endParaRPr lang="en-US"/>
          </a:p>
        </c:txPr>
      </c:legendEntry>
      <c:layout>
        <c:manualLayout>
          <c:xMode val="edge"/>
          <c:yMode val="edge"/>
          <c:x val="0.72630010231771869"/>
          <c:y val="0.4151811023622069"/>
          <c:w val="0.26383769295787446"/>
          <c:h val="5.4204349456317961E-2"/>
        </c:manualLayout>
      </c:layout>
      <c:txPr>
        <a:bodyPr/>
        <a:lstStyle/>
        <a:p>
          <a:pPr>
            <a:defRPr sz="1400" b="1" i="0" baseline="0">
              <a:solidFill>
                <a:schemeClr val="tx1"/>
              </a:solidFill>
            </a:defRPr>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534668728115184E-2"/>
          <c:y val="1.7151357870684936E-2"/>
          <c:w val="0.82811821316453749"/>
          <c:h val="0.93876588548621309"/>
        </c:manualLayout>
      </c:layout>
      <c:scatterChart>
        <c:scatterStyle val="lineMarker"/>
        <c:ser>
          <c:idx val="5"/>
          <c:order val="0"/>
          <c:tx>
            <c:strRef>
              <c:f>'transmittance_#1_unknown_uncomp'!$O$39</c:f>
              <c:strCache>
                <c:ptCount val="1"/>
                <c:pt idx="0">
                  <c:v>Adaptive Volumetric Shadow Maps (12 Nodes)</c:v>
                </c:pt>
              </c:strCache>
            </c:strRef>
          </c:tx>
          <c:spPr>
            <a:ln>
              <a:solidFill>
                <a:srgbClr val="FF0000"/>
              </a:solidFill>
            </a:ln>
          </c:spPr>
          <c:marker>
            <c:symbol val="circle"/>
            <c:size val="5"/>
            <c:spPr>
              <a:solidFill>
                <a:srgbClr val="D20000"/>
              </a:solidFill>
              <a:ln w="15875">
                <a:solidFill>
                  <a:srgbClr val="740000"/>
                </a:solidFill>
              </a:ln>
            </c:spPr>
          </c:marker>
          <c:xVal>
            <c:numRef>
              <c:f>'transmittance_#1_unknown_uncomp'!$O$41:$O$52</c:f>
              <c:numCache>
                <c:formatCode>General</c:formatCode>
                <c:ptCount val="12"/>
                <c:pt idx="0">
                  <c:v>48.179300000000012</c:v>
                </c:pt>
                <c:pt idx="1">
                  <c:v>50.552700000000002</c:v>
                </c:pt>
                <c:pt idx="2">
                  <c:v>59.626100000000271</c:v>
                </c:pt>
                <c:pt idx="3">
                  <c:v>71.681699999999992</c:v>
                </c:pt>
                <c:pt idx="4">
                  <c:v>76.974100000000007</c:v>
                </c:pt>
                <c:pt idx="5">
                  <c:v>83.236199999999997</c:v>
                </c:pt>
                <c:pt idx="6">
                  <c:v>136.83600000000001</c:v>
                </c:pt>
                <c:pt idx="7">
                  <c:v>149.21299999999999</c:v>
                </c:pt>
                <c:pt idx="8">
                  <c:v>204.11499999999998</c:v>
                </c:pt>
                <c:pt idx="9">
                  <c:v>207.54899999999998</c:v>
                </c:pt>
                <c:pt idx="10">
                  <c:v>212.94200000000001</c:v>
                </c:pt>
                <c:pt idx="11">
                  <c:v>270.48499999999899</c:v>
                </c:pt>
              </c:numCache>
            </c:numRef>
          </c:xVal>
          <c:yVal>
            <c:numRef>
              <c:f>'transmittance_#1_unknown_uncomp'!$P$41:$P$52</c:f>
              <c:numCache>
                <c:formatCode>General</c:formatCode>
                <c:ptCount val="12"/>
                <c:pt idx="0">
                  <c:v>1</c:v>
                </c:pt>
                <c:pt idx="1">
                  <c:v>0.87583000000000411</c:v>
                </c:pt>
                <c:pt idx="2">
                  <c:v>0.87338800000000005</c:v>
                </c:pt>
                <c:pt idx="3">
                  <c:v>0.55787600000000004</c:v>
                </c:pt>
                <c:pt idx="4">
                  <c:v>0.55787600000000004</c:v>
                </c:pt>
                <c:pt idx="5">
                  <c:v>0.40789300000000001</c:v>
                </c:pt>
                <c:pt idx="6">
                  <c:v>0.40789300000000001</c:v>
                </c:pt>
                <c:pt idx="7">
                  <c:v>0.273059</c:v>
                </c:pt>
                <c:pt idx="8">
                  <c:v>0.273059</c:v>
                </c:pt>
                <c:pt idx="9">
                  <c:v>0.10576700000000012</c:v>
                </c:pt>
                <c:pt idx="10">
                  <c:v>2.5814100000000092E-3</c:v>
                </c:pt>
                <c:pt idx="11" formatCode="0.00E+00">
                  <c:v>1.7203900000000139E-5</c:v>
                </c:pt>
              </c:numCache>
            </c:numRef>
          </c:yVal>
        </c:ser>
        <c:axId val="153786624"/>
        <c:axId val="153801088"/>
      </c:scatterChart>
      <c:valAx>
        <c:axId val="153786624"/>
        <c:scaling>
          <c:orientation val="minMax"/>
          <c:max val="300"/>
        </c:scaling>
        <c:axPos val="b"/>
        <c:numFmt formatCode="General" sourceLinked="1"/>
        <c:majorTickMark val="none"/>
        <c:tickLblPos val="none"/>
        <c:txPr>
          <a:bodyPr/>
          <a:lstStyle/>
          <a:p>
            <a:pPr>
              <a:defRPr sz="2000" baseline="0"/>
            </a:pPr>
            <a:endParaRPr lang="en-US"/>
          </a:p>
        </c:txPr>
        <c:crossAx val="153801088"/>
        <c:crosses val="autoZero"/>
        <c:crossBetween val="midCat"/>
      </c:valAx>
      <c:valAx>
        <c:axId val="153801088"/>
        <c:scaling>
          <c:orientation val="minMax"/>
          <c:max val="1"/>
        </c:scaling>
        <c:axPos val="l"/>
        <c:numFmt formatCode="General" sourceLinked="1"/>
        <c:majorTickMark val="none"/>
        <c:tickLblPos val="none"/>
        <c:txPr>
          <a:bodyPr/>
          <a:lstStyle/>
          <a:p>
            <a:pPr>
              <a:defRPr sz="2000" baseline="0"/>
            </a:pPr>
            <a:endParaRPr lang="en-US"/>
          </a:p>
        </c:txPr>
        <c:crossAx val="153786624"/>
        <c:crosses val="autoZero"/>
        <c:crossBetween val="midCat"/>
      </c:valAx>
    </c:plotArea>
    <c:legend>
      <c:legendPos val="r"/>
      <c:layout>
        <c:manualLayout>
          <c:xMode val="edge"/>
          <c:yMode val="edge"/>
          <c:x val="0.56387072378664527"/>
          <c:y val="0.48660967379077857"/>
          <c:w val="0.43332921838160426"/>
          <c:h val="5.4204349456317941E-2"/>
        </c:manualLayout>
      </c:layout>
      <c:txPr>
        <a:bodyPr/>
        <a:lstStyle/>
        <a:p>
          <a:pPr>
            <a:defRPr sz="1400" b="1" i="0" baseline="0">
              <a:solidFill>
                <a:schemeClr val="tx1"/>
              </a:solidFill>
            </a:defRPr>
          </a:pPr>
          <a:endParaRPr lang="en-US"/>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534668728115184E-2"/>
          <c:y val="1.7151357870684936E-2"/>
          <c:w val="0.82811821316453749"/>
          <c:h val="0.93876588548621309"/>
        </c:manualLayout>
      </c:layout>
      <c:scatterChart>
        <c:scatterStyle val="lineMarker"/>
        <c:ser>
          <c:idx val="1"/>
          <c:order val="0"/>
          <c:tx>
            <c:strRef>
              <c:f>'transmittance_#1_unknown_uncomp'!$I$1</c:f>
              <c:strCache>
                <c:ptCount val="1"/>
                <c:pt idx="0">
                  <c:v>Fourier Opacity Maps (16 terms)</c:v>
                </c:pt>
              </c:strCache>
            </c:strRef>
          </c:tx>
          <c:spPr>
            <a:ln>
              <a:solidFill>
                <a:srgbClr val="00B050"/>
              </a:solidFill>
              <a:prstDash val="solid"/>
            </a:ln>
          </c:spPr>
          <c:marker>
            <c:symbol val="none"/>
          </c:marker>
          <c:xVal>
            <c:numRef>
              <c:f>'transmittance_#1_unknown_uncomp'!$I$3:$I$258</c:f>
              <c:numCache>
                <c:formatCode>General</c:formatCode>
                <c:ptCount val="256"/>
                <c:pt idx="0">
                  <c:v>0</c:v>
                </c:pt>
                <c:pt idx="1">
                  <c:v>1.13968</c:v>
                </c:pt>
                <c:pt idx="2">
                  <c:v>2.2793700000000001</c:v>
                </c:pt>
                <c:pt idx="3">
                  <c:v>3.4190499999999724</c:v>
                </c:pt>
                <c:pt idx="4">
                  <c:v>4.5587299999999997</c:v>
                </c:pt>
                <c:pt idx="5">
                  <c:v>5.6984099999999955</c:v>
                </c:pt>
                <c:pt idx="6">
                  <c:v>6.8380999999999998</c:v>
                </c:pt>
                <c:pt idx="7">
                  <c:v>7.9777800000000001</c:v>
                </c:pt>
                <c:pt idx="8">
                  <c:v>9.1174600000000012</c:v>
                </c:pt>
                <c:pt idx="9">
                  <c:v>10.257100000000001</c:v>
                </c:pt>
                <c:pt idx="10">
                  <c:v>11.396800000000002</c:v>
                </c:pt>
                <c:pt idx="11">
                  <c:v>12.5365</c:v>
                </c:pt>
                <c:pt idx="12">
                  <c:v>13.6762</c:v>
                </c:pt>
                <c:pt idx="13">
                  <c:v>14.815900000000006</c:v>
                </c:pt>
                <c:pt idx="14">
                  <c:v>15.955600000000086</c:v>
                </c:pt>
                <c:pt idx="15">
                  <c:v>17.095199999999846</c:v>
                </c:pt>
                <c:pt idx="16">
                  <c:v>18.234900000000035</c:v>
                </c:pt>
                <c:pt idx="17">
                  <c:v>19.374600000000001</c:v>
                </c:pt>
                <c:pt idx="18">
                  <c:v>20.514299999999999</c:v>
                </c:pt>
                <c:pt idx="19">
                  <c:v>21.654000000000035</c:v>
                </c:pt>
                <c:pt idx="20">
                  <c:v>22.793699999999827</c:v>
                </c:pt>
                <c:pt idx="21">
                  <c:v>23.933299999999889</c:v>
                </c:pt>
                <c:pt idx="22">
                  <c:v>25.073</c:v>
                </c:pt>
                <c:pt idx="23">
                  <c:v>26.212700000000002</c:v>
                </c:pt>
                <c:pt idx="24">
                  <c:v>27.352399999999989</c:v>
                </c:pt>
                <c:pt idx="25">
                  <c:v>28.492099999999812</c:v>
                </c:pt>
                <c:pt idx="26">
                  <c:v>29.631699999999999</c:v>
                </c:pt>
                <c:pt idx="27">
                  <c:v>30.7714</c:v>
                </c:pt>
                <c:pt idx="28">
                  <c:v>31.911100000000001</c:v>
                </c:pt>
                <c:pt idx="29">
                  <c:v>33.050799999999995</c:v>
                </c:pt>
                <c:pt idx="30">
                  <c:v>34.190500000000213</c:v>
                </c:pt>
                <c:pt idx="31">
                  <c:v>35.330200000000005</c:v>
                </c:pt>
                <c:pt idx="32">
                  <c:v>36.469800000000006</c:v>
                </c:pt>
                <c:pt idx="33">
                  <c:v>37.609500000000011</c:v>
                </c:pt>
                <c:pt idx="34">
                  <c:v>38.749200000000002</c:v>
                </c:pt>
                <c:pt idx="35">
                  <c:v>39.8889</c:v>
                </c:pt>
                <c:pt idx="36">
                  <c:v>41.028600000000012</c:v>
                </c:pt>
                <c:pt idx="37">
                  <c:v>42.168300000000301</c:v>
                </c:pt>
                <c:pt idx="38">
                  <c:v>43.307899999999997</c:v>
                </c:pt>
                <c:pt idx="39">
                  <c:v>44.447599999999994</c:v>
                </c:pt>
                <c:pt idx="40">
                  <c:v>45.587299999999999</c:v>
                </c:pt>
                <c:pt idx="41">
                  <c:v>46.727000000000011</c:v>
                </c:pt>
                <c:pt idx="42">
                  <c:v>47.866700000000002</c:v>
                </c:pt>
                <c:pt idx="43">
                  <c:v>49.006300000000003</c:v>
                </c:pt>
                <c:pt idx="44">
                  <c:v>50.146000000000001</c:v>
                </c:pt>
                <c:pt idx="45">
                  <c:v>51.285700000000013</c:v>
                </c:pt>
                <c:pt idx="46">
                  <c:v>52.425400000000003</c:v>
                </c:pt>
                <c:pt idx="47">
                  <c:v>53.565100000000271</c:v>
                </c:pt>
                <c:pt idx="48">
                  <c:v>54.704800000000006</c:v>
                </c:pt>
                <c:pt idx="49">
                  <c:v>55.844399999999993</c:v>
                </c:pt>
                <c:pt idx="50">
                  <c:v>56.984099999999998</c:v>
                </c:pt>
                <c:pt idx="51">
                  <c:v>58.123800000000003</c:v>
                </c:pt>
                <c:pt idx="52">
                  <c:v>59.263500000000263</c:v>
                </c:pt>
                <c:pt idx="53">
                  <c:v>60.403200000000005</c:v>
                </c:pt>
                <c:pt idx="54">
                  <c:v>61.542900000000003</c:v>
                </c:pt>
                <c:pt idx="55">
                  <c:v>62.682500000000012</c:v>
                </c:pt>
                <c:pt idx="56">
                  <c:v>63.822200000000002</c:v>
                </c:pt>
                <c:pt idx="57">
                  <c:v>64.961900000000227</c:v>
                </c:pt>
                <c:pt idx="58">
                  <c:v>66.101600000000005</c:v>
                </c:pt>
                <c:pt idx="59">
                  <c:v>67.241300000000024</c:v>
                </c:pt>
                <c:pt idx="60">
                  <c:v>68.381</c:v>
                </c:pt>
                <c:pt idx="61">
                  <c:v>69.520600000000002</c:v>
                </c:pt>
                <c:pt idx="62">
                  <c:v>70.660299999999992</c:v>
                </c:pt>
                <c:pt idx="63">
                  <c:v>71.8</c:v>
                </c:pt>
                <c:pt idx="64">
                  <c:v>72.939700000000002</c:v>
                </c:pt>
                <c:pt idx="65">
                  <c:v>74.079399999999978</c:v>
                </c:pt>
                <c:pt idx="66">
                  <c:v>75.218999999999994</c:v>
                </c:pt>
                <c:pt idx="67">
                  <c:v>76.358699999999999</c:v>
                </c:pt>
                <c:pt idx="68">
                  <c:v>77.498400000000004</c:v>
                </c:pt>
                <c:pt idx="69">
                  <c:v>78.63809999999998</c:v>
                </c:pt>
                <c:pt idx="70">
                  <c:v>79.777799999999999</c:v>
                </c:pt>
                <c:pt idx="71">
                  <c:v>80.917500000000658</c:v>
                </c:pt>
                <c:pt idx="72">
                  <c:v>82.057100000000005</c:v>
                </c:pt>
                <c:pt idx="73">
                  <c:v>83.196799999999982</c:v>
                </c:pt>
                <c:pt idx="74">
                  <c:v>84.336500000000001</c:v>
                </c:pt>
                <c:pt idx="75">
                  <c:v>85.476200000000006</c:v>
                </c:pt>
                <c:pt idx="76">
                  <c:v>86.615899999999982</c:v>
                </c:pt>
                <c:pt idx="77">
                  <c:v>87.755600000000001</c:v>
                </c:pt>
                <c:pt idx="78">
                  <c:v>88.895200000000003</c:v>
                </c:pt>
                <c:pt idx="79">
                  <c:v>90.034899999999993</c:v>
                </c:pt>
                <c:pt idx="80">
                  <c:v>91.174599999999998</c:v>
                </c:pt>
                <c:pt idx="81">
                  <c:v>92.314300000000003</c:v>
                </c:pt>
                <c:pt idx="82">
                  <c:v>93.453999999999994</c:v>
                </c:pt>
                <c:pt idx="83">
                  <c:v>94.593700000000013</c:v>
                </c:pt>
                <c:pt idx="84">
                  <c:v>95.7333</c:v>
                </c:pt>
                <c:pt idx="85">
                  <c:v>96.872999999999948</c:v>
                </c:pt>
                <c:pt idx="86">
                  <c:v>98.012699999999995</c:v>
                </c:pt>
                <c:pt idx="87">
                  <c:v>99.152399999999858</c:v>
                </c:pt>
                <c:pt idx="88">
                  <c:v>100.292</c:v>
                </c:pt>
                <c:pt idx="89">
                  <c:v>101.432</c:v>
                </c:pt>
                <c:pt idx="90">
                  <c:v>102.571</c:v>
                </c:pt>
                <c:pt idx="91">
                  <c:v>103.71100000000042</c:v>
                </c:pt>
                <c:pt idx="92">
                  <c:v>104.851</c:v>
                </c:pt>
                <c:pt idx="93">
                  <c:v>105.99000000000002</c:v>
                </c:pt>
                <c:pt idx="94">
                  <c:v>107.13</c:v>
                </c:pt>
                <c:pt idx="95">
                  <c:v>108.27</c:v>
                </c:pt>
                <c:pt idx="96">
                  <c:v>109.41000000000012</c:v>
                </c:pt>
                <c:pt idx="97">
                  <c:v>110.54900000000002</c:v>
                </c:pt>
                <c:pt idx="98">
                  <c:v>111.68899999999998</c:v>
                </c:pt>
                <c:pt idx="99">
                  <c:v>112.82899999999998</c:v>
                </c:pt>
                <c:pt idx="100">
                  <c:v>113.968</c:v>
                </c:pt>
                <c:pt idx="101">
                  <c:v>115.10799999999999</c:v>
                </c:pt>
                <c:pt idx="102">
                  <c:v>116.248</c:v>
                </c:pt>
                <c:pt idx="103">
                  <c:v>117.387</c:v>
                </c:pt>
                <c:pt idx="104">
                  <c:v>118.527</c:v>
                </c:pt>
                <c:pt idx="105">
                  <c:v>119.667</c:v>
                </c:pt>
                <c:pt idx="106">
                  <c:v>120.806</c:v>
                </c:pt>
                <c:pt idx="107">
                  <c:v>121.94600000000032</c:v>
                </c:pt>
                <c:pt idx="108">
                  <c:v>123.086</c:v>
                </c:pt>
                <c:pt idx="109">
                  <c:v>124.22499999999999</c:v>
                </c:pt>
                <c:pt idx="110">
                  <c:v>125.36499999999999</c:v>
                </c:pt>
                <c:pt idx="111">
                  <c:v>126.505</c:v>
                </c:pt>
                <c:pt idx="112">
                  <c:v>127.64400000000002</c:v>
                </c:pt>
                <c:pt idx="113">
                  <c:v>128.78399999999999</c:v>
                </c:pt>
                <c:pt idx="114">
                  <c:v>129.92400000000001</c:v>
                </c:pt>
                <c:pt idx="115">
                  <c:v>131.06300000000002</c:v>
                </c:pt>
                <c:pt idx="116">
                  <c:v>132.20299999999997</c:v>
                </c:pt>
                <c:pt idx="117">
                  <c:v>133.34300000000002</c:v>
                </c:pt>
                <c:pt idx="118">
                  <c:v>134.483</c:v>
                </c:pt>
                <c:pt idx="119">
                  <c:v>135.62200000000001</c:v>
                </c:pt>
                <c:pt idx="120">
                  <c:v>136.762</c:v>
                </c:pt>
                <c:pt idx="121">
                  <c:v>137.90200000000004</c:v>
                </c:pt>
                <c:pt idx="122">
                  <c:v>139.041</c:v>
                </c:pt>
                <c:pt idx="123">
                  <c:v>140.18100000000001</c:v>
                </c:pt>
                <c:pt idx="124">
                  <c:v>141.32100000000105</c:v>
                </c:pt>
                <c:pt idx="125">
                  <c:v>142.46</c:v>
                </c:pt>
                <c:pt idx="126">
                  <c:v>143.6</c:v>
                </c:pt>
                <c:pt idx="127">
                  <c:v>144.73999999999998</c:v>
                </c:pt>
                <c:pt idx="128">
                  <c:v>145.87900000000002</c:v>
                </c:pt>
                <c:pt idx="129">
                  <c:v>147.01899999999998</c:v>
                </c:pt>
                <c:pt idx="130">
                  <c:v>148.15900000000002</c:v>
                </c:pt>
                <c:pt idx="131">
                  <c:v>149.298</c:v>
                </c:pt>
                <c:pt idx="132">
                  <c:v>150.43800000000007</c:v>
                </c:pt>
                <c:pt idx="133">
                  <c:v>151.578</c:v>
                </c:pt>
                <c:pt idx="134">
                  <c:v>152.71699999999998</c:v>
                </c:pt>
                <c:pt idx="135">
                  <c:v>153.85700000000105</c:v>
                </c:pt>
                <c:pt idx="136">
                  <c:v>154.99700000000001</c:v>
                </c:pt>
                <c:pt idx="137">
                  <c:v>156.137</c:v>
                </c:pt>
                <c:pt idx="138">
                  <c:v>157.27599999999998</c:v>
                </c:pt>
                <c:pt idx="139">
                  <c:v>158.416</c:v>
                </c:pt>
                <c:pt idx="140">
                  <c:v>159.55600000000001</c:v>
                </c:pt>
                <c:pt idx="141">
                  <c:v>160.69499999999999</c:v>
                </c:pt>
                <c:pt idx="142">
                  <c:v>161.83500000000001</c:v>
                </c:pt>
                <c:pt idx="143">
                  <c:v>162.97499999999999</c:v>
                </c:pt>
                <c:pt idx="144">
                  <c:v>164.11399999999998</c:v>
                </c:pt>
                <c:pt idx="145">
                  <c:v>165.25399999999999</c:v>
                </c:pt>
                <c:pt idx="146">
                  <c:v>166.39400000000001</c:v>
                </c:pt>
                <c:pt idx="147">
                  <c:v>167.53300000000002</c:v>
                </c:pt>
                <c:pt idx="148">
                  <c:v>168.67299999999997</c:v>
                </c:pt>
                <c:pt idx="149">
                  <c:v>169.81300000000002</c:v>
                </c:pt>
                <c:pt idx="150">
                  <c:v>170.95200000000105</c:v>
                </c:pt>
                <c:pt idx="151">
                  <c:v>172.09200000000001</c:v>
                </c:pt>
                <c:pt idx="152">
                  <c:v>173.232</c:v>
                </c:pt>
                <c:pt idx="153">
                  <c:v>174.37100000000001</c:v>
                </c:pt>
                <c:pt idx="154">
                  <c:v>175.511</c:v>
                </c:pt>
                <c:pt idx="155">
                  <c:v>176.65100000000001</c:v>
                </c:pt>
                <c:pt idx="156">
                  <c:v>177.79</c:v>
                </c:pt>
                <c:pt idx="157">
                  <c:v>178.93</c:v>
                </c:pt>
                <c:pt idx="158">
                  <c:v>180.07</c:v>
                </c:pt>
                <c:pt idx="159">
                  <c:v>181.20999999999998</c:v>
                </c:pt>
                <c:pt idx="160">
                  <c:v>182.34900000000002</c:v>
                </c:pt>
                <c:pt idx="161">
                  <c:v>183.489</c:v>
                </c:pt>
                <c:pt idx="162">
                  <c:v>184.62900000000002</c:v>
                </c:pt>
                <c:pt idx="163">
                  <c:v>185.768</c:v>
                </c:pt>
                <c:pt idx="164">
                  <c:v>186.90800000000004</c:v>
                </c:pt>
                <c:pt idx="165">
                  <c:v>188.048</c:v>
                </c:pt>
                <c:pt idx="166">
                  <c:v>189.18700000000001</c:v>
                </c:pt>
                <c:pt idx="167">
                  <c:v>190.32700000000105</c:v>
                </c:pt>
                <c:pt idx="168">
                  <c:v>191.46700000000001</c:v>
                </c:pt>
                <c:pt idx="169">
                  <c:v>192.60599999999999</c:v>
                </c:pt>
                <c:pt idx="170">
                  <c:v>193.74599999999998</c:v>
                </c:pt>
                <c:pt idx="171">
                  <c:v>194.88600000000105</c:v>
                </c:pt>
                <c:pt idx="172">
                  <c:v>196.02500000000001</c:v>
                </c:pt>
                <c:pt idx="173">
                  <c:v>197.16499999999999</c:v>
                </c:pt>
                <c:pt idx="174">
                  <c:v>198.30500000000001</c:v>
                </c:pt>
                <c:pt idx="175">
                  <c:v>199.44399999999999</c:v>
                </c:pt>
                <c:pt idx="176">
                  <c:v>200.584</c:v>
                </c:pt>
                <c:pt idx="177">
                  <c:v>201.72399999999999</c:v>
                </c:pt>
                <c:pt idx="178">
                  <c:v>202.863</c:v>
                </c:pt>
                <c:pt idx="179">
                  <c:v>204.00300000000001</c:v>
                </c:pt>
                <c:pt idx="180">
                  <c:v>205.14299999999997</c:v>
                </c:pt>
                <c:pt idx="181">
                  <c:v>206.28300000000002</c:v>
                </c:pt>
                <c:pt idx="182">
                  <c:v>207.42200000000105</c:v>
                </c:pt>
                <c:pt idx="183">
                  <c:v>208.56200000000001</c:v>
                </c:pt>
                <c:pt idx="184">
                  <c:v>209.702</c:v>
                </c:pt>
                <c:pt idx="185">
                  <c:v>210.84100000000001</c:v>
                </c:pt>
                <c:pt idx="186">
                  <c:v>211.98100000000105</c:v>
                </c:pt>
                <c:pt idx="187">
                  <c:v>213.12100000000001</c:v>
                </c:pt>
                <c:pt idx="188">
                  <c:v>214.26</c:v>
                </c:pt>
                <c:pt idx="189">
                  <c:v>215.4</c:v>
                </c:pt>
                <c:pt idx="190">
                  <c:v>216.54</c:v>
                </c:pt>
                <c:pt idx="191">
                  <c:v>217.67899999999997</c:v>
                </c:pt>
                <c:pt idx="192">
                  <c:v>218.81900000000002</c:v>
                </c:pt>
                <c:pt idx="193">
                  <c:v>219.959</c:v>
                </c:pt>
                <c:pt idx="194">
                  <c:v>221.09800000000001</c:v>
                </c:pt>
                <c:pt idx="195">
                  <c:v>222.238</c:v>
                </c:pt>
                <c:pt idx="196">
                  <c:v>223.37800000000001</c:v>
                </c:pt>
                <c:pt idx="197">
                  <c:v>224.517</c:v>
                </c:pt>
                <c:pt idx="198">
                  <c:v>225.65700000000001</c:v>
                </c:pt>
                <c:pt idx="199">
                  <c:v>226.797</c:v>
                </c:pt>
                <c:pt idx="200">
                  <c:v>227.93700000000001</c:v>
                </c:pt>
                <c:pt idx="201">
                  <c:v>229.07599999999999</c:v>
                </c:pt>
                <c:pt idx="202">
                  <c:v>230.21599999999998</c:v>
                </c:pt>
                <c:pt idx="203">
                  <c:v>231.35600000000105</c:v>
                </c:pt>
                <c:pt idx="204">
                  <c:v>232.495</c:v>
                </c:pt>
                <c:pt idx="205">
                  <c:v>233.63499999999999</c:v>
                </c:pt>
                <c:pt idx="206">
                  <c:v>234.77499999999998</c:v>
                </c:pt>
                <c:pt idx="207">
                  <c:v>235.91399999999999</c:v>
                </c:pt>
                <c:pt idx="208">
                  <c:v>237.054</c:v>
                </c:pt>
                <c:pt idx="209">
                  <c:v>238.19399999999999</c:v>
                </c:pt>
                <c:pt idx="210">
                  <c:v>239.333</c:v>
                </c:pt>
                <c:pt idx="211">
                  <c:v>240.47299999999998</c:v>
                </c:pt>
                <c:pt idx="212">
                  <c:v>241.61299999999997</c:v>
                </c:pt>
                <c:pt idx="213">
                  <c:v>242.75200000000001</c:v>
                </c:pt>
                <c:pt idx="214">
                  <c:v>243.89200000000105</c:v>
                </c:pt>
                <c:pt idx="215">
                  <c:v>245.03200000000001</c:v>
                </c:pt>
                <c:pt idx="216">
                  <c:v>246.17099999999999</c:v>
                </c:pt>
                <c:pt idx="217">
                  <c:v>247.31100000000001</c:v>
                </c:pt>
                <c:pt idx="218">
                  <c:v>248.45100000000087</c:v>
                </c:pt>
                <c:pt idx="219">
                  <c:v>249.59</c:v>
                </c:pt>
                <c:pt idx="220">
                  <c:v>250.73</c:v>
                </c:pt>
                <c:pt idx="221">
                  <c:v>251.87</c:v>
                </c:pt>
                <c:pt idx="222">
                  <c:v>253.01</c:v>
                </c:pt>
                <c:pt idx="223">
                  <c:v>254.14899999999997</c:v>
                </c:pt>
                <c:pt idx="224">
                  <c:v>255.28900000000002</c:v>
                </c:pt>
                <c:pt idx="225">
                  <c:v>256.42899999999696</c:v>
                </c:pt>
                <c:pt idx="226">
                  <c:v>257.56799999999993</c:v>
                </c:pt>
                <c:pt idx="227">
                  <c:v>258.70800000000003</c:v>
                </c:pt>
                <c:pt idx="228">
                  <c:v>259.84800000000001</c:v>
                </c:pt>
                <c:pt idx="229">
                  <c:v>260.9869999999969</c:v>
                </c:pt>
                <c:pt idx="230">
                  <c:v>262.12700000000001</c:v>
                </c:pt>
                <c:pt idx="231">
                  <c:v>263.267</c:v>
                </c:pt>
                <c:pt idx="232">
                  <c:v>264.40599999999893</c:v>
                </c:pt>
                <c:pt idx="233">
                  <c:v>265.54599999999999</c:v>
                </c:pt>
                <c:pt idx="234">
                  <c:v>266.68599999999969</c:v>
                </c:pt>
                <c:pt idx="235">
                  <c:v>267.82499999999999</c:v>
                </c:pt>
                <c:pt idx="236">
                  <c:v>268.96499999999969</c:v>
                </c:pt>
                <c:pt idx="237">
                  <c:v>270.10500000000002</c:v>
                </c:pt>
                <c:pt idx="238">
                  <c:v>271.24400000000031</c:v>
                </c:pt>
                <c:pt idx="239">
                  <c:v>272.38400000000001</c:v>
                </c:pt>
                <c:pt idx="240">
                  <c:v>273.524</c:v>
                </c:pt>
                <c:pt idx="241">
                  <c:v>274.66300000000001</c:v>
                </c:pt>
                <c:pt idx="242">
                  <c:v>275.803</c:v>
                </c:pt>
                <c:pt idx="243">
                  <c:v>276.94299999999993</c:v>
                </c:pt>
                <c:pt idx="244">
                  <c:v>278.08300000000003</c:v>
                </c:pt>
                <c:pt idx="245">
                  <c:v>279.22199999999719</c:v>
                </c:pt>
                <c:pt idx="246">
                  <c:v>280.36200000000002</c:v>
                </c:pt>
                <c:pt idx="247">
                  <c:v>281.50200000000001</c:v>
                </c:pt>
                <c:pt idx="248">
                  <c:v>282.64100000000002</c:v>
                </c:pt>
                <c:pt idx="249">
                  <c:v>283.78099999999893</c:v>
                </c:pt>
                <c:pt idx="250">
                  <c:v>284.92099999999863</c:v>
                </c:pt>
                <c:pt idx="251">
                  <c:v>286.06</c:v>
                </c:pt>
                <c:pt idx="252">
                  <c:v>287.2</c:v>
                </c:pt>
                <c:pt idx="253">
                  <c:v>288.33999999999969</c:v>
                </c:pt>
                <c:pt idx="254">
                  <c:v>289.47899999999737</c:v>
                </c:pt>
                <c:pt idx="255">
                  <c:v>290.61900000000031</c:v>
                </c:pt>
              </c:numCache>
            </c:numRef>
          </c:xVal>
          <c:yVal>
            <c:numRef>
              <c:f>'transmittance_#1_unknown_uncomp'!$J$3:$J$258</c:f>
              <c:numCache>
                <c:formatCode>General</c:formatCode>
                <c:ptCount val="25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0.9927009999999995</c:v>
                </c:pt>
                <c:pt idx="48">
                  <c:v>0.96790500000000468</c:v>
                </c:pt>
                <c:pt idx="49">
                  <c:v>0.95158199999999959</c:v>
                </c:pt>
                <c:pt idx="50">
                  <c:v>0.943214</c:v>
                </c:pt>
                <c:pt idx="51">
                  <c:v>0.94121100000000002</c:v>
                </c:pt>
                <c:pt idx="52">
                  <c:v>0.94306999999999996</c:v>
                </c:pt>
                <c:pt idx="53">
                  <c:v>0.94562000000000468</c:v>
                </c:pt>
                <c:pt idx="54">
                  <c:v>0.94539899999999999</c:v>
                </c:pt>
                <c:pt idx="55">
                  <c:v>0.93919100000000411</c:v>
                </c:pt>
                <c:pt idx="56">
                  <c:v>0.9245989999999995</c:v>
                </c:pt>
                <c:pt idx="57">
                  <c:v>0.90055999999999958</c:v>
                </c:pt>
                <c:pt idx="58">
                  <c:v>0.86756299999999531</c:v>
                </c:pt>
                <c:pt idx="59">
                  <c:v>0.82752300000000001</c:v>
                </c:pt>
                <c:pt idx="60">
                  <c:v>0.78332199999999996</c:v>
                </c:pt>
                <c:pt idx="61">
                  <c:v>0.73818300000000003</c:v>
                </c:pt>
                <c:pt idx="62">
                  <c:v>0.69508899999999996</c:v>
                </c:pt>
                <c:pt idx="63">
                  <c:v>0.65638000000000063</c:v>
                </c:pt>
                <c:pt idx="64">
                  <c:v>0.62356599999999951</c:v>
                </c:pt>
                <c:pt idx="65">
                  <c:v>0.59731999999999474</c:v>
                </c:pt>
                <c:pt idx="66">
                  <c:v>0.57758500000000002</c:v>
                </c:pt>
                <c:pt idx="67">
                  <c:v>0.56370200000000004</c:v>
                </c:pt>
                <c:pt idx="68">
                  <c:v>0.55454599999999998</c:v>
                </c:pt>
                <c:pt idx="69">
                  <c:v>0.54866300000000001</c:v>
                </c:pt>
                <c:pt idx="70">
                  <c:v>0.54442500000000005</c:v>
                </c:pt>
                <c:pt idx="71">
                  <c:v>0.54021599999999959</c:v>
                </c:pt>
                <c:pt idx="72">
                  <c:v>0.5346590000000041</c:v>
                </c:pt>
                <c:pt idx="73">
                  <c:v>0.52682499999999999</c:v>
                </c:pt>
                <c:pt idx="74">
                  <c:v>0.51639100000000004</c:v>
                </c:pt>
                <c:pt idx="75">
                  <c:v>0.50367399999999996</c:v>
                </c:pt>
                <c:pt idx="76">
                  <c:v>0.48954200000000031</c:v>
                </c:pt>
                <c:pt idx="77">
                  <c:v>0.475219</c:v>
                </c:pt>
                <c:pt idx="78">
                  <c:v>0.46204600000000001</c:v>
                </c:pt>
                <c:pt idx="79">
                  <c:v>0.45126700000000003</c:v>
                </c:pt>
                <c:pt idx="80">
                  <c:v>0.44387300000000002</c:v>
                </c:pt>
                <c:pt idx="81">
                  <c:v>0.44050600000000001</c:v>
                </c:pt>
                <c:pt idx="82">
                  <c:v>0.44141400000000008</c:v>
                </c:pt>
                <c:pt idx="83">
                  <c:v>0.4464300000000001</c:v>
                </c:pt>
                <c:pt idx="84">
                  <c:v>0.45495100000000011</c:v>
                </c:pt>
                <c:pt idx="85">
                  <c:v>0.46595500000000001</c:v>
                </c:pt>
                <c:pt idx="86">
                  <c:v>0.478045</c:v>
                </c:pt>
                <c:pt idx="87">
                  <c:v>0.48957600000000234</c:v>
                </c:pt>
                <c:pt idx="88">
                  <c:v>0.49887300000000234</c:v>
                </c:pt>
                <c:pt idx="89">
                  <c:v>0.50451599999999508</c:v>
                </c:pt>
                <c:pt idx="90">
                  <c:v>0.50561999999999996</c:v>
                </c:pt>
                <c:pt idx="91">
                  <c:v>0.50204400000000005</c:v>
                </c:pt>
                <c:pt idx="92">
                  <c:v>0.4944080000000024</c:v>
                </c:pt>
                <c:pt idx="93">
                  <c:v>0.48396800000000234</c:v>
                </c:pt>
                <c:pt idx="94">
                  <c:v>0.47234200000000032</c:v>
                </c:pt>
                <c:pt idx="95">
                  <c:v>0.4612190000000001</c:v>
                </c:pt>
                <c:pt idx="96">
                  <c:v>0.452102</c:v>
                </c:pt>
                <c:pt idx="97">
                  <c:v>0.44613699999999995</c:v>
                </c:pt>
                <c:pt idx="98">
                  <c:v>0.44403000000000004</c:v>
                </c:pt>
                <c:pt idx="99">
                  <c:v>0.44601400000000002</c:v>
                </c:pt>
                <c:pt idx="100">
                  <c:v>0.45183400000000001</c:v>
                </c:pt>
                <c:pt idx="101">
                  <c:v>0.46076800000000001</c:v>
                </c:pt>
                <c:pt idx="102">
                  <c:v>0.47164600000000001</c:v>
                </c:pt>
                <c:pt idx="103">
                  <c:v>0.48295500000000002</c:v>
                </c:pt>
                <c:pt idx="104">
                  <c:v>0.49300900000000031</c:v>
                </c:pt>
                <c:pt idx="105">
                  <c:v>0.50021699999999381</c:v>
                </c:pt>
                <c:pt idx="106">
                  <c:v>0.50338499999999531</c:v>
                </c:pt>
                <c:pt idx="107">
                  <c:v>0.50198599999999949</c:v>
                </c:pt>
                <c:pt idx="108">
                  <c:v>0.49628000000000205</c:v>
                </c:pt>
                <c:pt idx="109">
                  <c:v>0.48726200000000008</c:v>
                </c:pt>
                <c:pt idx="110">
                  <c:v>0.47644500000000001</c:v>
                </c:pt>
                <c:pt idx="111">
                  <c:v>0.46555000000000002</c:v>
                </c:pt>
                <c:pt idx="112">
                  <c:v>0.45621600000000001</c:v>
                </c:pt>
                <c:pt idx="113">
                  <c:v>0.44976700000000003</c:v>
                </c:pt>
                <c:pt idx="114">
                  <c:v>0.44706900000000011</c:v>
                </c:pt>
                <c:pt idx="115">
                  <c:v>0.44845700000000011</c:v>
                </c:pt>
                <c:pt idx="116">
                  <c:v>0.45368900000000001</c:v>
                </c:pt>
                <c:pt idx="117">
                  <c:v>0.46190700000000001</c:v>
                </c:pt>
                <c:pt idx="118">
                  <c:v>0.4716550000000001</c:v>
                </c:pt>
                <c:pt idx="119">
                  <c:v>0.48094200000000031</c:v>
                </c:pt>
                <c:pt idx="120">
                  <c:v>0.48748000000000263</c:v>
                </c:pt>
                <c:pt idx="121">
                  <c:v>0.48904500000000001</c:v>
                </c:pt>
                <c:pt idx="122">
                  <c:v>0.48395900000000008</c:v>
                </c:pt>
                <c:pt idx="123">
                  <c:v>0.47152400000000205</c:v>
                </c:pt>
                <c:pt idx="124">
                  <c:v>0.45225499999999996</c:v>
                </c:pt>
                <c:pt idx="125">
                  <c:v>0.42777900000000002</c:v>
                </c:pt>
                <c:pt idx="126">
                  <c:v>0.40045400000000031</c:v>
                </c:pt>
                <c:pt idx="127">
                  <c:v>0.37285000000000246</c:v>
                </c:pt>
                <c:pt idx="128">
                  <c:v>0.34727400000000008</c:v>
                </c:pt>
                <c:pt idx="129">
                  <c:v>0.32548900000000314</c:v>
                </c:pt>
                <c:pt idx="130">
                  <c:v>0.30862900000000032</c:v>
                </c:pt>
                <c:pt idx="131">
                  <c:v>0.297261</c:v>
                </c:pt>
                <c:pt idx="132">
                  <c:v>0.29149900000000001</c:v>
                </c:pt>
                <c:pt idx="133">
                  <c:v>0.29108900000000032</c:v>
                </c:pt>
                <c:pt idx="134">
                  <c:v>0.29545000000000032</c:v>
                </c:pt>
                <c:pt idx="135">
                  <c:v>0.30365500000000001</c:v>
                </c:pt>
                <c:pt idx="136">
                  <c:v>0.31440200000000251</c:v>
                </c:pt>
                <c:pt idx="137">
                  <c:v>0.32602800000000365</c:v>
                </c:pt>
                <c:pt idx="138">
                  <c:v>0.33664300000000008</c:v>
                </c:pt>
                <c:pt idx="139">
                  <c:v>0.34439800000000031</c:v>
                </c:pt>
                <c:pt idx="140">
                  <c:v>0.34785300000000002</c:v>
                </c:pt>
                <c:pt idx="141">
                  <c:v>0.34632600000000263</c:v>
                </c:pt>
                <c:pt idx="142">
                  <c:v>0.340063</c:v>
                </c:pt>
                <c:pt idx="143">
                  <c:v>0.33017300000000038</c:v>
                </c:pt>
                <c:pt idx="144">
                  <c:v>0.31833500000000031</c:v>
                </c:pt>
                <c:pt idx="145">
                  <c:v>0.30641800000000263</c:v>
                </c:pt>
                <c:pt idx="146">
                  <c:v>0.29613500000000004</c:v>
                </c:pt>
                <c:pt idx="147">
                  <c:v>0.28884900000000002</c:v>
                </c:pt>
                <c:pt idx="148">
                  <c:v>0.28547700000000031</c:v>
                </c:pt>
                <c:pt idx="149">
                  <c:v>0.286493</c:v>
                </c:pt>
                <c:pt idx="150">
                  <c:v>0.29192300000000032</c:v>
                </c:pt>
                <c:pt idx="151">
                  <c:v>0.30133100000000002</c:v>
                </c:pt>
                <c:pt idx="152">
                  <c:v>0.313751</c:v>
                </c:pt>
                <c:pt idx="153">
                  <c:v>0.32766100000000031</c:v>
                </c:pt>
                <c:pt idx="154">
                  <c:v>0.3410430000000001</c:v>
                </c:pt>
                <c:pt idx="155">
                  <c:v>0.35163</c:v>
                </c:pt>
                <c:pt idx="156">
                  <c:v>0.35733900000000002</c:v>
                </c:pt>
                <c:pt idx="157">
                  <c:v>0.35681200000000263</c:v>
                </c:pt>
                <c:pt idx="158">
                  <c:v>0.34982700000000205</c:v>
                </c:pt>
                <c:pt idx="159">
                  <c:v>0.33741400000000377</c:v>
                </c:pt>
                <c:pt idx="160">
                  <c:v>0.32158800000000365</c:v>
                </c:pt>
                <c:pt idx="161">
                  <c:v>0.30484400000000222</c:v>
                </c:pt>
                <c:pt idx="162">
                  <c:v>0.28963300000000003</c:v>
                </c:pt>
                <c:pt idx="163">
                  <c:v>0.27802100000000002</c:v>
                </c:pt>
                <c:pt idx="164">
                  <c:v>0.27154900000000004</c:v>
                </c:pt>
                <c:pt idx="165">
                  <c:v>0.27127800000000002</c:v>
                </c:pt>
                <c:pt idx="166">
                  <c:v>0.27784900000000001</c:v>
                </c:pt>
                <c:pt idx="167">
                  <c:v>0.29145800000000038</c:v>
                </c:pt>
                <c:pt idx="168">
                  <c:v>0.31165800000000032</c:v>
                </c:pt>
                <c:pt idx="169">
                  <c:v>0.33695300000000206</c:v>
                </c:pt>
                <c:pt idx="170">
                  <c:v>0.36430500000000032</c:v>
                </c:pt>
                <c:pt idx="171">
                  <c:v>0.38881300000000263</c:v>
                </c:pt>
                <c:pt idx="172">
                  <c:v>0.40406800000000032</c:v>
                </c:pt>
                <c:pt idx="173">
                  <c:v>0.40357400000000032</c:v>
                </c:pt>
                <c:pt idx="174">
                  <c:v>0.38308100000000234</c:v>
                </c:pt>
                <c:pt idx="175">
                  <c:v>0.342775</c:v>
                </c:pt>
                <c:pt idx="176">
                  <c:v>0.28788400000000303</c:v>
                </c:pt>
                <c:pt idx="177">
                  <c:v>0.22695799999999999</c:v>
                </c:pt>
                <c:pt idx="178">
                  <c:v>0.16870399999999999</c:v>
                </c:pt>
                <c:pt idx="179">
                  <c:v>0.11924300000000022</c:v>
                </c:pt>
                <c:pt idx="180">
                  <c:v>8.1090200000000001E-2</c:v>
                </c:pt>
                <c:pt idx="181">
                  <c:v>5.3802300000000004E-2</c:v>
                </c:pt>
                <c:pt idx="182">
                  <c:v>3.5355699999999997E-2</c:v>
                </c:pt>
                <c:pt idx="183">
                  <c:v>2.33557E-2</c:v>
                </c:pt>
                <c:pt idx="184">
                  <c:v>1.5721700000000043E-2</c:v>
                </c:pt>
                <c:pt idx="185">
                  <c:v>1.0907200000000001E-2</c:v>
                </c:pt>
                <c:pt idx="186">
                  <c:v>7.8657500000000012E-3</c:v>
                </c:pt>
                <c:pt idx="187">
                  <c:v>5.9284300000000114E-3</c:v>
                </c:pt>
                <c:pt idx="188">
                  <c:v>4.6808900000000113E-3</c:v>
                </c:pt>
                <c:pt idx="189">
                  <c:v>3.8701700000000052E-3</c:v>
                </c:pt>
                <c:pt idx="190">
                  <c:v>3.3419700000000092E-3</c:v>
                </c:pt>
                <c:pt idx="191">
                  <c:v>3.0014300000000232E-3</c:v>
                </c:pt>
                <c:pt idx="192">
                  <c:v>2.7893900000000374E-3</c:v>
                </c:pt>
                <c:pt idx="193">
                  <c:v>2.6682699999999999E-3</c:v>
                </c:pt>
                <c:pt idx="194">
                  <c:v>2.6137600000000092E-3</c:v>
                </c:pt>
                <c:pt idx="195">
                  <c:v>2.6097800000000264E-3</c:v>
                </c:pt>
                <c:pt idx="196">
                  <c:v>2.6453700000000249E-3</c:v>
                </c:pt>
                <c:pt idx="197">
                  <c:v>2.7125700000000092E-3</c:v>
                </c:pt>
                <c:pt idx="198">
                  <c:v>2.8047599999999999E-3</c:v>
                </c:pt>
                <c:pt idx="199">
                  <c:v>2.9153100000000052E-3</c:v>
                </c:pt>
                <c:pt idx="200">
                  <c:v>3.0363400000000002E-3</c:v>
                </c:pt>
                <c:pt idx="201">
                  <c:v>3.1579100000000281E-3</c:v>
                </c:pt>
                <c:pt idx="202">
                  <c:v>3.2678100000000355E-3</c:v>
                </c:pt>
                <c:pt idx="203">
                  <c:v>3.3523099999999998E-3</c:v>
                </c:pt>
                <c:pt idx="204">
                  <c:v>3.3980600000000001E-3</c:v>
                </c:pt>
                <c:pt idx="205">
                  <c:v>3.3948300000000002E-3</c:v>
                </c:pt>
                <c:pt idx="206">
                  <c:v>3.3385200000000206E-3</c:v>
                </c:pt>
                <c:pt idx="207">
                  <c:v>3.2329799999999999E-3</c:v>
                </c:pt>
                <c:pt idx="208">
                  <c:v>3.0900900000000214E-3</c:v>
                </c:pt>
                <c:pt idx="209">
                  <c:v>2.92771000000003E-3</c:v>
                </c:pt>
                <c:pt idx="210">
                  <c:v>2.7663600000000237E-3</c:v>
                </c:pt>
                <c:pt idx="211">
                  <c:v>2.625980000000029E-3</c:v>
                </c:pt>
                <c:pt idx="212">
                  <c:v>2.5238300000000264E-3</c:v>
                </c:pt>
                <c:pt idx="213">
                  <c:v>2.4739200000000092E-3</c:v>
                </c:pt>
                <c:pt idx="214">
                  <c:v>2.4874599999999999E-3</c:v>
                </c:pt>
                <c:pt idx="215">
                  <c:v>2.5735400000000052E-3</c:v>
                </c:pt>
                <c:pt idx="216">
                  <c:v>2.7388199999999999E-3</c:v>
                </c:pt>
                <c:pt idx="217">
                  <c:v>2.9851000000000226E-3</c:v>
                </c:pt>
                <c:pt idx="218">
                  <c:v>3.3037100000000296E-3</c:v>
                </c:pt>
                <c:pt idx="219">
                  <c:v>3.6668400000000002E-3</c:v>
                </c:pt>
                <c:pt idx="220">
                  <c:v>4.01871E-3</c:v>
                </c:pt>
                <c:pt idx="221">
                  <c:v>4.2739200000000413E-3</c:v>
                </c:pt>
                <c:pt idx="222">
                  <c:v>4.3331800000000024E-3</c:v>
                </c:pt>
                <c:pt idx="223">
                  <c:v>4.1203099999999986E-3</c:v>
                </c:pt>
                <c:pt idx="224">
                  <c:v>3.6262400000000002E-3</c:v>
                </c:pt>
                <c:pt idx="225">
                  <c:v>2.9286799999999999E-3</c:v>
                </c:pt>
                <c:pt idx="226">
                  <c:v>2.1647500000000052E-3</c:v>
                </c:pt>
                <c:pt idx="227">
                  <c:v>1.4700300000000041E-3</c:v>
                </c:pt>
                <c:pt idx="228">
                  <c:v>9.2673100000000041E-4</c:v>
                </c:pt>
                <c:pt idx="229">
                  <c:v>5.5135199999999996E-4</c:v>
                </c:pt>
                <c:pt idx="230">
                  <c:v>3.1622400000000015E-4</c:v>
                </c:pt>
                <c:pt idx="231">
                  <c:v>1.7917600000000007E-4</c:v>
                </c:pt>
                <c:pt idx="232">
                  <c:v>1.0289999999999999E-4</c:v>
                </c:pt>
                <c:pt idx="233" formatCode="0.00E+00">
                  <c:v>6.1392300000000872E-5</c:v>
                </c:pt>
                <c:pt idx="234" formatCode="0.00E+00">
                  <c:v>3.8883400000000408E-5</c:v>
                </c:pt>
                <c:pt idx="235" formatCode="0.00E+00">
                  <c:v>2.658700000000032E-5</c:v>
                </c:pt>
                <c:pt idx="236" formatCode="0.00E+00">
                  <c:v>1.9836700000000233E-5</c:v>
                </c:pt>
                <c:pt idx="237" formatCode="0.00E+00">
                  <c:v>1.6212000000000169E-5</c:v>
                </c:pt>
                <c:pt idx="238" formatCode="0.00E+00">
                  <c:v>1.4469800000000134E-5</c:v>
                </c:pt>
                <c:pt idx="239" formatCode="0.00E+00">
                  <c:v>1.3973500000000194E-5</c:v>
                </c:pt>
                <c:pt idx="240" formatCode="0.00E+00">
                  <c:v>1.4392500000000127E-5</c:v>
                </c:pt>
                <c:pt idx="241" formatCode="0.00E+00">
                  <c:v>1.5531600000000124E-5</c:v>
                </c:pt>
                <c:pt idx="242" formatCode="0.00E+00">
                  <c:v>1.7224300000000163E-5</c:v>
                </c:pt>
                <c:pt idx="243" formatCode="0.00E+00">
                  <c:v>1.9261000000000262E-5</c:v>
                </c:pt>
                <c:pt idx="244" formatCode="0.00E+00">
                  <c:v>2.1356400000000001E-5</c:v>
                </c:pt>
                <c:pt idx="245" formatCode="0.00E+00">
                  <c:v>2.3172100000000011E-5</c:v>
                </c:pt>
                <c:pt idx="246" formatCode="0.00E+00">
                  <c:v>2.43924E-5</c:v>
                </c:pt>
                <c:pt idx="247" formatCode="0.00E+00">
                  <c:v>2.4821700000000295E-5</c:v>
                </c:pt>
                <c:pt idx="248" formatCode="0.00E+00">
                  <c:v>2.444700000000033E-5</c:v>
                </c:pt>
                <c:pt idx="249" formatCode="0.00E+00">
                  <c:v>2.3429800000000214E-5</c:v>
                </c:pt>
                <c:pt idx="250" formatCode="0.00E+00">
                  <c:v>2.2035000000000429E-5</c:v>
                </c:pt>
                <c:pt idx="251" formatCode="0.00E+00">
                  <c:v>2.0542799999999999E-5</c:v>
                </c:pt>
                <c:pt idx="252" formatCode="0.00E+00">
                  <c:v>1.9182800000000266E-5</c:v>
                </c:pt>
                <c:pt idx="253" formatCode="0.00E+00">
                  <c:v>1.8109000000000192E-5</c:v>
                </c:pt>
                <c:pt idx="254" formatCode="0.00E+00">
                  <c:v>1.7405100000000204E-5</c:v>
                </c:pt>
                <c:pt idx="255" formatCode="0.00E+00">
                  <c:v>1.7101700000000172E-5</c:v>
                </c:pt>
              </c:numCache>
            </c:numRef>
          </c:yVal>
        </c:ser>
        <c:axId val="153808256"/>
        <c:axId val="153683072"/>
      </c:scatterChart>
      <c:valAx>
        <c:axId val="153808256"/>
        <c:scaling>
          <c:orientation val="minMax"/>
          <c:max val="300"/>
        </c:scaling>
        <c:axPos val="b"/>
        <c:numFmt formatCode="General" sourceLinked="1"/>
        <c:majorTickMark val="none"/>
        <c:tickLblPos val="none"/>
        <c:txPr>
          <a:bodyPr/>
          <a:lstStyle/>
          <a:p>
            <a:pPr>
              <a:defRPr sz="2000" baseline="0"/>
            </a:pPr>
            <a:endParaRPr lang="en-US"/>
          </a:p>
        </c:txPr>
        <c:crossAx val="153683072"/>
        <c:crosses val="autoZero"/>
        <c:crossBetween val="midCat"/>
      </c:valAx>
      <c:valAx>
        <c:axId val="153683072"/>
        <c:scaling>
          <c:orientation val="minMax"/>
          <c:max val="1"/>
        </c:scaling>
        <c:axPos val="l"/>
        <c:numFmt formatCode="General" sourceLinked="1"/>
        <c:majorTickMark val="none"/>
        <c:tickLblPos val="none"/>
        <c:txPr>
          <a:bodyPr/>
          <a:lstStyle/>
          <a:p>
            <a:pPr>
              <a:defRPr sz="2000" baseline="0"/>
            </a:pPr>
            <a:endParaRPr lang="en-US"/>
          </a:p>
        </c:txPr>
        <c:crossAx val="153808256"/>
        <c:crosses val="autoZero"/>
        <c:crossBetween val="midCat"/>
      </c:valAx>
    </c:plotArea>
    <c:legend>
      <c:legendPos val="r"/>
      <c:legendEntry>
        <c:idx val="0"/>
        <c:txPr>
          <a:bodyPr/>
          <a:lstStyle/>
          <a:p>
            <a:pPr>
              <a:defRPr sz="1400" b="1" i="0" baseline="0">
                <a:solidFill>
                  <a:schemeClr val="tx1"/>
                </a:solidFill>
              </a:defRPr>
            </a:pPr>
            <a:endParaRPr lang="en-US"/>
          </a:p>
        </c:txPr>
      </c:legendEntry>
      <c:layout>
        <c:manualLayout>
          <c:xMode val="edge"/>
          <c:yMode val="edge"/>
          <c:x val="0.68675207971884866"/>
          <c:y val="0.68660967379078286"/>
          <c:w val="0.31186029182793296"/>
          <c:h val="5.4204349456317941E-2"/>
        </c:manualLayout>
      </c:layout>
      <c:txPr>
        <a:bodyPr/>
        <a:lstStyle/>
        <a:p>
          <a:pPr>
            <a:defRPr sz="1400" b="1" i="0" baseline="0">
              <a:solidFill>
                <a:schemeClr val="tx1"/>
              </a:solidFill>
            </a:defRPr>
          </a:pPr>
          <a:endParaRPr lang="en-US"/>
        </a:p>
      </c:txPr>
    </c:legend>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534668728115184E-2"/>
          <c:y val="1.7151357870684936E-2"/>
          <c:w val="0.82811821316453749"/>
          <c:h val="0.93876588548621309"/>
        </c:manualLayout>
      </c:layout>
      <c:scatterChart>
        <c:scatterStyle val="lineMarker"/>
        <c:ser>
          <c:idx val="3"/>
          <c:order val="0"/>
          <c:tx>
            <c:strRef>
              <c:f>'transmittance_#1_unknown_uncomp'!$K$59</c:f>
              <c:strCache>
                <c:ptCount val="1"/>
                <c:pt idx="0">
                  <c:v>Deep Shadow Maps</c:v>
                </c:pt>
              </c:strCache>
            </c:strRef>
          </c:tx>
          <c:spPr>
            <a:ln>
              <a:solidFill>
                <a:srgbClr val="FFFF00"/>
              </a:solidFill>
            </a:ln>
          </c:spPr>
          <c:marker>
            <c:symbol val="circle"/>
            <c:size val="5"/>
            <c:spPr>
              <a:solidFill>
                <a:srgbClr val="A1511F"/>
              </a:solidFill>
              <a:ln>
                <a:solidFill>
                  <a:srgbClr val="B0AC00"/>
                </a:solidFill>
              </a:ln>
            </c:spPr>
          </c:marker>
          <c:xVal>
            <c:numRef>
              <c:f>'transmittance_#1_unknown_uncomp'!$K$61:$K$75</c:f>
              <c:numCache>
                <c:formatCode>General</c:formatCode>
                <c:ptCount val="15"/>
                <c:pt idx="0">
                  <c:v>48.179300000000012</c:v>
                </c:pt>
                <c:pt idx="1">
                  <c:v>50.552700000000002</c:v>
                </c:pt>
                <c:pt idx="2">
                  <c:v>59.677300000000002</c:v>
                </c:pt>
                <c:pt idx="3">
                  <c:v>62.050399999999996</c:v>
                </c:pt>
                <c:pt idx="4">
                  <c:v>66.875899999999959</c:v>
                </c:pt>
                <c:pt idx="5">
                  <c:v>69.120399999999989</c:v>
                </c:pt>
                <c:pt idx="6">
                  <c:v>78.836500000000001</c:v>
                </c:pt>
                <c:pt idx="7">
                  <c:v>80.956199999999995</c:v>
                </c:pt>
                <c:pt idx="8">
                  <c:v>141.672</c:v>
                </c:pt>
                <c:pt idx="9">
                  <c:v>147.21299999999999</c:v>
                </c:pt>
                <c:pt idx="10">
                  <c:v>204.22800000000001</c:v>
                </c:pt>
                <c:pt idx="11">
                  <c:v>204.43900000000002</c:v>
                </c:pt>
                <c:pt idx="12">
                  <c:v>206.67599999999999</c:v>
                </c:pt>
                <c:pt idx="13">
                  <c:v>270.38499999999999</c:v>
                </c:pt>
                <c:pt idx="14">
                  <c:v>270.48499999999899</c:v>
                </c:pt>
              </c:numCache>
            </c:numRef>
          </c:xVal>
          <c:yVal>
            <c:numRef>
              <c:f>'transmittance_#1_unknown_uncomp'!$L$61:$L$75</c:f>
              <c:numCache>
                <c:formatCode>General</c:formatCode>
                <c:ptCount val="15"/>
                <c:pt idx="0">
                  <c:v>1</c:v>
                </c:pt>
                <c:pt idx="1">
                  <c:v>0.87583000000000411</c:v>
                </c:pt>
                <c:pt idx="2">
                  <c:v>0.87256500000000004</c:v>
                </c:pt>
                <c:pt idx="3">
                  <c:v>0.75633899999999998</c:v>
                </c:pt>
                <c:pt idx="4">
                  <c:v>0.71849600000000002</c:v>
                </c:pt>
                <c:pt idx="5">
                  <c:v>0.58647399999999406</c:v>
                </c:pt>
                <c:pt idx="6">
                  <c:v>0.52108299999999486</c:v>
                </c:pt>
                <c:pt idx="7">
                  <c:v>0.39493600000000234</c:v>
                </c:pt>
                <c:pt idx="8">
                  <c:v>0.38953800000000038</c:v>
                </c:pt>
                <c:pt idx="9">
                  <c:v>0.25919699999999996</c:v>
                </c:pt>
                <c:pt idx="10">
                  <c:v>0.254162</c:v>
                </c:pt>
                <c:pt idx="11">
                  <c:v>9.9505000000000982E-2</c:v>
                </c:pt>
                <c:pt idx="12">
                  <c:v>2.06710000000003E-3</c:v>
                </c:pt>
                <c:pt idx="13" formatCode="0.00E+00">
                  <c:v>1.9330800000000255E-5</c:v>
                </c:pt>
                <c:pt idx="14" formatCode="0.00E+00">
                  <c:v>1.7203900000000139E-5</c:v>
                </c:pt>
              </c:numCache>
            </c:numRef>
          </c:yVal>
        </c:ser>
        <c:axId val="153706880"/>
        <c:axId val="153708800"/>
      </c:scatterChart>
      <c:valAx>
        <c:axId val="153706880"/>
        <c:scaling>
          <c:orientation val="minMax"/>
          <c:max val="300"/>
        </c:scaling>
        <c:axPos val="b"/>
        <c:numFmt formatCode="General" sourceLinked="1"/>
        <c:majorTickMark val="none"/>
        <c:tickLblPos val="none"/>
        <c:txPr>
          <a:bodyPr/>
          <a:lstStyle/>
          <a:p>
            <a:pPr>
              <a:defRPr sz="2000" baseline="0"/>
            </a:pPr>
            <a:endParaRPr lang="en-US"/>
          </a:p>
        </c:txPr>
        <c:crossAx val="153708800"/>
        <c:crosses val="autoZero"/>
        <c:crossBetween val="midCat"/>
      </c:valAx>
      <c:valAx>
        <c:axId val="153708800"/>
        <c:scaling>
          <c:orientation val="minMax"/>
          <c:max val="1"/>
        </c:scaling>
        <c:axPos val="l"/>
        <c:numFmt formatCode="General" sourceLinked="1"/>
        <c:majorTickMark val="none"/>
        <c:tickLblPos val="none"/>
        <c:txPr>
          <a:bodyPr/>
          <a:lstStyle/>
          <a:p>
            <a:pPr>
              <a:defRPr sz="2000" baseline="0"/>
            </a:pPr>
            <a:endParaRPr lang="en-US"/>
          </a:p>
        </c:txPr>
        <c:crossAx val="153706880"/>
        <c:crosses val="autoZero"/>
        <c:crossBetween val="midCat"/>
      </c:valAx>
    </c:plotArea>
    <c:legend>
      <c:legendPos val="r"/>
      <c:layout>
        <c:manualLayout>
          <c:xMode val="edge"/>
          <c:yMode val="edge"/>
          <c:x val="0.77714755994483764"/>
          <c:y val="0.54375253093363329"/>
          <c:w val="0.22146481160193959"/>
          <c:h val="7.0871016122984604E-2"/>
        </c:manualLayout>
      </c:layout>
      <c:txPr>
        <a:bodyPr/>
        <a:lstStyle/>
        <a:p>
          <a:pPr>
            <a:defRPr sz="1400" b="1" i="0" baseline="0">
              <a:solidFill>
                <a:schemeClr val="tx1"/>
              </a:solidFill>
            </a:defRPr>
          </a:pPr>
          <a:endParaRPr lang="en-US"/>
        </a:p>
      </c:txPr>
    </c:legend>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0534668728115184E-2"/>
          <c:y val="1.7151357870684936E-2"/>
          <c:w val="0.82811821316453749"/>
          <c:h val="0.93876588548621309"/>
        </c:manualLayout>
      </c:layout>
      <c:scatterChart>
        <c:scatterStyle val="lineMarker"/>
        <c:ser>
          <c:idx val="2"/>
          <c:order val="0"/>
          <c:tx>
            <c:strRef>
              <c:f>'transmittance_#1_unknown_uncomp'!$Q$1</c:f>
              <c:strCache>
                <c:ptCount val="1"/>
                <c:pt idx="0">
                  <c:v>Opacity Shadow Maps (32 slices)</c:v>
                </c:pt>
              </c:strCache>
            </c:strRef>
          </c:tx>
          <c:marker>
            <c:symbol val="triangle"/>
            <c:size val="6"/>
            <c:spPr>
              <a:solidFill>
                <a:srgbClr val="A1511F"/>
              </a:solidFill>
              <a:ln w="15875">
                <a:solidFill>
                  <a:srgbClr val="773C17"/>
                </a:solidFill>
              </a:ln>
            </c:spPr>
          </c:marker>
          <c:xVal>
            <c:numRef>
              <c:f>'transmittance_#1_unknown_uncomp'!$Q$3:$Q$34</c:f>
              <c:numCache>
                <c:formatCode>General</c:formatCode>
                <c:ptCount val="32"/>
                <c:pt idx="0">
                  <c:v>0</c:v>
                </c:pt>
                <c:pt idx="1">
                  <c:v>9.1174600000000012</c:v>
                </c:pt>
                <c:pt idx="2">
                  <c:v>18.234900000000035</c:v>
                </c:pt>
                <c:pt idx="3">
                  <c:v>27.352399999999989</c:v>
                </c:pt>
                <c:pt idx="4">
                  <c:v>36.469800000000006</c:v>
                </c:pt>
                <c:pt idx="5">
                  <c:v>45.587299999999999</c:v>
                </c:pt>
                <c:pt idx="6">
                  <c:v>54.704800000000006</c:v>
                </c:pt>
                <c:pt idx="7">
                  <c:v>63.822200000000002</c:v>
                </c:pt>
                <c:pt idx="8">
                  <c:v>72.939700000000002</c:v>
                </c:pt>
                <c:pt idx="9">
                  <c:v>82.057100000000005</c:v>
                </c:pt>
                <c:pt idx="10">
                  <c:v>91.174599999999998</c:v>
                </c:pt>
                <c:pt idx="11">
                  <c:v>100.292</c:v>
                </c:pt>
                <c:pt idx="12">
                  <c:v>109.41000000000012</c:v>
                </c:pt>
                <c:pt idx="13">
                  <c:v>118.527</c:v>
                </c:pt>
                <c:pt idx="14">
                  <c:v>127.64400000000002</c:v>
                </c:pt>
                <c:pt idx="15">
                  <c:v>136.762</c:v>
                </c:pt>
                <c:pt idx="16">
                  <c:v>145.87900000000002</c:v>
                </c:pt>
                <c:pt idx="17">
                  <c:v>154.99700000000001</c:v>
                </c:pt>
                <c:pt idx="18">
                  <c:v>164.11399999999998</c:v>
                </c:pt>
                <c:pt idx="19">
                  <c:v>173.232</c:v>
                </c:pt>
                <c:pt idx="20">
                  <c:v>182.34900000000002</c:v>
                </c:pt>
                <c:pt idx="21">
                  <c:v>191.46700000000001</c:v>
                </c:pt>
                <c:pt idx="22">
                  <c:v>200.584</c:v>
                </c:pt>
                <c:pt idx="23">
                  <c:v>209.702</c:v>
                </c:pt>
                <c:pt idx="24">
                  <c:v>218.81900000000002</c:v>
                </c:pt>
                <c:pt idx="25">
                  <c:v>227.93700000000001</c:v>
                </c:pt>
                <c:pt idx="26">
                  <c:v>237.054</c:v>
                </c:pt>
                <c:pt idx="27">
                  <c:v>246.17099999999999</c:v>
                </c:pt>
                <c:pt idx="28">
                  <c:v>255.28900000000002</c:v>
                </c:pt>
                <c:pt idx="29">
                  <c:v>264.40599999999893</c:v>
                </c:pt>
                <c:pt idx="30">
                  <c:v>273.524</c:v>
                </c:pt>
                <c:pt idx="31">
                  <c:v>282.64100000000002</c:v>
                </c:pt>
              </c:numCache>
            </c:numRef>
          </c:xVal>
          <c:yVal>
            <c:numRef>
              <c:f>'transmittance_#1_unknown_uncomp'!$R$3:$R$34</c:f>
              <c:numCache>
                <c:formatCode>General</c:formatCode>
                <c:ptCount val="32"/>
                <c:pt idx="0">
                  <c:v>1</c:v>
                </c:pt>
                <c:pt idx="1">
                  <c:v>1</c:v>
                </c:pt>
                <c:pt idx="2">
                  <c:v>1</c:v>
                </c:pt>
                <c:pt idx="3">
                  <c:v>1</c:v>
                </c:pt>
                <c:pt idx="4">
                  <c:v>1</c:v>
                </c:pt>
                <c:pt idx="5">
                  <c:v>1</c:v>
                </c:pt>
                <c:pt idx="6">
                  <c:v>0.87583000000000411</c:v>
                </c:pt>
                <c:pt idx="7">
                  <c:v>0.87338800000000005</c:v>
                </c:pt>
                <c:pt idx="8">
                  <c:v>0.60370100000000526</c:v>
                </c:pt>
                <c:pt idx="9">
                  <c:v>0.55779400000000456</c:v>
                </c:pt>
                <c:pt idx="10">
                  <c:v>0.407833</c:v>
                </c:pt>
                <c:pt idx="11">
                  <c:v>0.407833</c:v>
                </c:pt>
                <c:pt idx="12">
                  <c:v>0.407833</c:v>
                </c:pt>
                <c:pt idx="13">
                  <c:v>0.407833</c:v>
                </c:pt>
                <c:pt idx="14">
                  <c:v>0.407833</c:v>
                </c:pt>
                <c:pt idx="15">
                  <c:v>0.407833</c:v>
                </c:pt>
                <c:pt idx="16">
                  <c:v>0.38586900000000263</c:v>
                </c:pt>
                <c:pt idx="17">
                  <c:v>0.27288700000000032</c:v>
                </c:pt>
                <c:pt idx="18">
                  <c:v>0.27288700000000032</c:v>
                </c:pt>
                <c:pt idx="19">
                  <c:v>0.27288700000000032</c:v>
                </c:pt>
                <c:pt idx="20">
                  <c:v>0.27288700000000032</c:v>
                </c:pt>
                <c:pt idx="21">
                  <c:v>0.27288700000000032</c:v>
                </c:pt>
                <c:pt idx="22">
                  <c:v>0.27288700000000032</c:v>
                </c:pt>
                <c:pt idx="23">
                  <c:v>4.2288600000000003E-2</c:v>
                </c:pt>
                <c:pt idx="24">
                  <c:v>2.5797900000000206E-3</c:v>
                </c:pt>
                <c:pt idx="25">
                  <c:v>2.5797900000000206E-3</c:v>
                </c:pt>
                <c:pt idx="26">
                  <c:v>2.5797900000000206E-3</c:v>
                </c:pt>
                <c:pt idx="27">
                  <c:v>2.5797900000000206E-3</c:v>
                </c:pt>
                <c:pt idx="28">
                  <c:v>2.5797900000000206E-3</c:v>
                </c:pt>
                <c:pt idx="29">
                  <c:v>2.5797900000000206E-3</c:v>
                </c:pt>
                <c:pt idx="30" formatCode="0.00E+00">
                  <c:v>2.1705700000000293E-5</c:v>
                </c:pt>
                <c:pt idx="31" formatCode="0.00E+00">
                  <c:v>1.7193000000000128E-5</c:v>
                </c:pt>
              </c:numCache>
            </c:numRef>
          </c:yVal>
        </c:ser>
        <c:axId val="153814144"/>
        <c:axId val="153816064"/>
      </c:scatterChart>
      <c:valAx>
        <c:axId val="153814144"/>
        <c:scaling>
          <c:orientation val="minMax"/>
          <c:max val="300"/>
        </c:scaling>
        <c:axPos val="b"/>
        <c:numFmt formatCode="General" sourceLinked="1"/>
        <c:majorTickMark val="none"/>
        <c:tickLblPos val="none"/>
        <c:txPr>
          <a:bodyPr/>
          <a:lstStyle/>
          <a:p>
            <a:pPr>
              <a:defRPr sz="2000" baseline="0"/>
            </a:pPr>
            <a:endParaRPr lang="en-US"/>
          </a:p>
        </c:txPr>
        <c:crossAx val="153816064"/>
        <c:crosses val="autoZero"/>
        <c:crossBetween val="midCat"/>
      </c:valAx>
      <c:valAx>
        <c:axId val="153816064"/>
        <c:scaling>
          <c:orientation val="minMax"/>
          <c:max val="1"/>
        </c:scaling>
        <c:axPos val="l"/>
        <c:numFmt formatCode="General" sourceLinked="1"/>
        <c:majorTickMark val="none"/>
        <c:tickLblPos val="none"/>
        <c:txPr>
          <a:bodyPr/>
          <a:lstStyle/>
          <a:p>
            <a:pPr>
              <a:defRPr sz="2000" baseline="0"/>
            </a:pPr>
            <a:endParaRPr lang="en-US"/>
          </a:p>
        </c:txPr>
        <c:crossAx val="153814144"/>
        <c:crosses val="autoZero"/>
        <c:crossBetween val="midCat"/>
      </c:valAx>
    </c:plotArea>
    <c:legend>
      <c:legendPos val="r"/>
      <c:layout>
        <c:manualLayout>
          <c:xMode val="edge"/>
          <c:yMode val="edge"/>
          <c:x val="0.67404021531207692"/>
          <c:y val="0.61518110236220469"/>
          <c:w val="0.32315972685617689"/>
          <c:h val="5.8966254218223178E-2"/>
        </c:manualLayout>
      </c:layout>
      <c:txPr>
        <a:bodyPr/>
        <a:lstStyle/>
        <a:p>
          <a:pPr>
            <a:defRPr sz="1400" b="1" i="0" baseline="0">
              <a:solidFill>
                <a:schemeClr val="tx1"/>
              </a:solidFill>
            </a:defRPr>
          </a:pPr>
          <a:endParaRPr lang="en-US"/>
        </a:p>
      </c:txPr>
    </c:legend>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b="1">
                <a:solidFill>
                  <a:schemeClr val="bg2">
                    <a:lumMod val="10000"/>
                  </a:schemeClr>
                </a:solidFill>
                <a:effectLst/>
              </a:defRPr>
            </a:pPr>
            <a:r>
              <a:rPr lang="en-US" b="1" dirty="0" smtClean="0">
                <a:solidFill>
                  <a:schemeClr val="bg2">
                    <a:lumMod val="10000"/>
                  </a:schemeClr>
                </a:solidFill>
                <a:effectLst/>
              </a:rPr>
              <a:t>Rendering</a:t>
            </a:r>
            <a:r>
              <a:rPr lang="en-US" b="1" baseline="0" dirty="0" smtClean="0">
                <a:solidFill>
                  <a:schemeClr val="bg2">
                    <a:lumMod val="10000"/>
                  </a:schemeClr>
                </a:solidFill>
                <a:effectLst/>
              </a:rPr>
              <a:t> Time (ms)</a:t>
            </a:r>
            <a:endParaRPr lang="en-US" b="1" dirty="0">
              <a:solidFill>
                <a:schemeClr val="bg2">
                  <a:lumMod val="10000"/>
                </a:schemeClr>
              </a:solidFill>
              <a:effectLst/>
            </a:endParaRPr>
          </a:p>
        </c:rich>
      </c:tx>
      <c:layout/>
      <c:spPr>
        <a:solidFill>
          <a:schemeClr val="bg1"/>
        </a:solidFill>
      </c:spPr>
    </c:title>
    <c:plotArea>
      <c:layout/>
      <c:barChart>
        <c:barDir val="col"/>
        <c:grouping val="stacked"/>
        <c:ser>
          <c:idx val="0"/>
          <c:order val="0"/>
          <c:tx>
            <c:strRef>
              <c:f>Sheet1!$C$1</c:f>
              <c:strCache>
                <c:ptCount val="1"/>
                <c:pt idx="0">
                  <c:v>Other Tasks</c:v>
                </c:pt>
              </c:strCache>
            </c:strRef>
          </c:tx>
          <c:cat>
            <c:strRef>
              <c:f>Sheet1!$A$2:$A$6</c:f>
              <c:strCache>
                <c:ptCount val="4"/>
                <c:pt idx="0">
                  <c:v>AVSM4</c:v>
                </c:pt>
                <c:pt idx="1">
                  <c:v>AVSM8</c:v>
                </c:pt>
                <c:pt idx="2">
                  <c:v>OSM32</c:v>
                </c:pt>
                <c:pt idx="3">
                  <c:v>FOM16</c:v>
                </c:pt>
              </c:strCache>
            </c:strRef>
          </c:cat>
          <c:val>
            <c:numRef>
              <c:f>Sheet1!$C$2:$C$6</c:f>
              <c:numCache>
                <c:formatCode>General</c:formatCode>
                <c:ptCount val="5"/>
                <c:pt idx="0">
                  <c:v>5.6</c:v>
                </c:pt>
                <c:pt idx="1">
                  <c:v>5.6</c:v>
                </c:pt>
                <c:pt idx="2">
                  <c:v>6.2</c:v>
                </c:pt>
                <c:pt idx="3">
                  <c:v>5</c:v>
                </c:pt>
              </c:numCache>
            </c:numRef>
          </c:val>
        </c:ser>
        <c:ser>
          <c:idx val="1"/>
          <c:order val="1"/>
          <c:tx>
            <c:strRef>
              <c:f>Sheet1!$B$1</c:f>
              <c:strCache>
                <c:ptCount val="1"/>
                <c:pt idx="0">
                  <c:v>Capture Blockers</c:v>
                </c:pt>
              </c:strCache>
            </c:strRef>
          </c:tx>
          <c:spPr>
            <a:solidFill>
              <a:srgbClr val="FF0000"/>
            </a:solidFill>
          </c:spPr>
          <c:cat>
            <c:strRef>
              <c:f>Sheet1!$A$2:$A$6</c:f>
              <c:strCache>
                <c:ptCount val="4"/>
                <c:pt idx="0">
                  <c:v>AVSM4</c:v>
                </c:pt>
                <c:pt idx="1">
                  <c:v>AVSM8</c:v>
                </c:pt>
                <c:pt idx="2">
                  <c:v>OSM32</c:v>
                </c:pt>
                <c:pt idx="3">
                  <c:v>FOM16</c:v>
                </c:pt>
              </c:strCache>
            </c:strRef>
          </c:cat>
          <c:val>
            <c:numRef>
              <c:f>Sheet1!$B$2:$B$6</c:f>
              <c:numCache>
                <c:formatCode>General</c:formatCode>
                <c:ptCount val="5"/>
                <c:pt idx="0">
                  <c:v>0.4</c:v>
                </c:pt>
                <c:pt idx="1">
                  <c:v>0.4</c:v>
                </c:pt>
                <c:pt idx="2">
                  <c:v>0</c:v>
                </c:pt>
                <c:pt idx="3">
                  <c:v>0</c:v>
                </c:pt>
              </c:numCache>
            </c:numRef>
          </c:val>
        </c:ser>
        <c:ser>
          <c:idx val="2"/>
          <c:order val="2"/>
          <c:tx>
            <c:strRef>
              <c:f>Sheet1!$D$1</c:f>
              <c:strCache>
                <c:ptCount val="1"/>
                <c:pt idx="0">
                  <c:v>Compress</c:v>
                </c:pt>
              </c:strCache>
            </c:strRef>
          </c:tx>
          <c:spPr>
            <a:solidFill>
              <a:srgbClr val="FFFF00"/>
            </a:solidFill>
          </c:spPr>
          <c:cat>
            <c:strRef>
              <c:f>Sheet1!$A$2:$A$6</c:f>
              <c:strCache>
                <c:ptCount val="4"/>
                <c:pt idx="0">
                  <c:v>AVSM4</c:v>
                </c:pt>
                <c:pt idx="1">
                  <c:v>AVSM8</c:v>
                </c:pt>
                <c:pt idx="2">
                  <c:v>OSM32</c:v>
                </c:pt>
                <c:pt idx="3">
                  <c:v>FOM16</c:v>
                </c:pt>
              </c:strCache>
            </c:strRef>
          </c:cat>
          <c:val>
            <c:numRef>
              <c:f>Sheet1!$D$2:$D$6</c:f>
              <c:numCache>
                <c:formatCode>General</c:formatCode>
                <c:ptCount val="5"/>
                <c:pt idx="0">
                  <c:v>0.5</c:v>
                </c:pt>
                <c:pt idx="1">
                  <c:v>0.70000000000000062</c:v>
                </c:pt>
                <c:pt idx="2">
                  <c:v>1</c:v>
                </c:pt>
                <c:pt idx="3">
                  <c:v>1.1000000000000001</c:v>
                </c:pt>
              </c:numCache>
            </c:numRef>
          </c:val>
        </c:ser>
        <c:ser>
          <c:idx val="3"/>
          <c:order val="3"/>
          <c:tx>
            <c:strRef>
              <c:f>Sheet1!$E$1</c:f>
              <c:strCache>
                <c:ptCount val="1"/>
                <c:pt idx="0">
                  <c:v>Shadow Look-up</c:v>
                </c:pt>
              </c:strCache>
            </c:strRef>
          </c:tx>
          <c:spPr>
            <a:solidFill>
              <a:srgbClr val="92D050"/>
            </a:solidFill>
          </c:spPr>
          <c:cat>
            <c:strRef>
              <c:f>Sheet1!$A$2:$A$6</c:f>
              <c:strCache>
                <c:ptCount val="4"/>
                <c:pt idx="0">
                  <c:v>AVSM4</c:v>
                </c:pt>
                <c:pt idx="1">
                  <c:v>AVSM8</c:v>
                </c:pt>
                <c:pt idx="2">
                  <c:v>OSM32</c:v>
                </c:pt>
                <c:pt idx="3">
                  <c:v>FOM16</c:v>
                </c:pt>
              </c:strCache>
            </c:strRef>
          </c:cat>
          <c:val>
            <c:numRef>
              <c:f>Sheet1!$E$2:$E$6</c:f>
              <c:numCache>
                <c:formatCode>General</c:formatCode>
                <c:ptCount val="5"/>
                <c:pt idx="0">
                  <c:v>3</c:v>
                </c:pt>
                <c:pt idx="1">
                  <c:v>5.4</c:v>
                </c:pt>
                <c:pt idx="2">
                  <c:v>1.4</c:v>
                </c:pt>
                <c:pt idx="3">
                  <c:v>8.9</c:v>
                </c:pt>
              </c:numCache>
            </c:numRef>
          </c:val>
        </c:ser>
        <c:gapWidth val="110"/>
        <c:overlap val="100"/>
        <c:axId val="178407296"/>
        <c:axId val="178408832"/>
      </c:barChart>
      <c:catAx>
        <c:axId val="178407296"/>
        <c:scaling>
          <c:orientation val="minMax"/>
        </c:scaling>
        <c:axPos val="b"/>
        <c:majorTickMark val="none"/>
        <c:tickLblPos val="nextTo"/>
        <c:txPr>
          <a:bodyPr/>
          <a:lstStyle/>
          <a:p>
            <a:pPr>
              <a:defRPr>
                <a:solidFill>
                  <a:schemeClr val="bg2">
                    <a:lumMod val="10000"/>
                  </a:schemeClr>
                </a:solidFill>
                <a:effectLst/>
              </a:defRPr>
            </a:pPr>
            <a:endParaRPr lang="en-US"/>
          </a:p>
        </c:txPr>
        <c:crossAx val="178408832"/>
        <c:crosses val="autoZero"/>
        <c:auto val="1"/>
        <c:lblAlgn val="ctr"/>
        <c:lblOffset val="100"/>
      </c:catAx>
      <c:valAx>
        <c:axId val="178408832"/>
        <c:scaling>
          <c:orientation val="minMax"/>
        </c:scaling>
        <c:axPos val="l"/>
        <c:majorGridlines/>
        <c:numFmt formatCode="General" sourceLinked="1"/>
        <c:majorTickMark val="none"/>
        <c:tickLblPos val="nextTo"/>
        <c:spPr>
          <a:ln w="9525">
            <a:noFill/>
          </a:ln>
        </c:spPr>
        <c:txPr>
          <a:bodyPr/>
          <a:lstStyle/>
          <a:p>
            <a:pPr>
              <a:defRPr>
                <a:solidFill>
                  <a:schemeClr val="bg2">
                    <a:lumMod val="10000"/>
                  </a:schemeClr>
                </a:solidFill>
                <a:effectLst/>
              </a:defRPr>
            </a:pPr>
            <a:endParaRPr lang="en-US"/>
          </a:p>
        </c:txPr>
        <c:crossAx val="178407296"/>
        <c:crosses val="autoZero"/>
        <c:crossBetween val="between"/>
      </c:valAx>
    </c:plotArea>
    <c:legend>
      <c:legendPos val="b"/>
      <c:layout/>
      <c:txPr>
        <a:bodyPr/>
        <a:lstStyle/>
        <a:p>
          <a:pPr>
            <a:defRPr>
              <a:solidFill>
                <a:schemeClr val="bg2">
                  <a:lumMod val="10000"/>
                </a:schemeClr>
              </a:solidFill>
              <a:effectLst/>
            </a:defRPr>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82575-7CC5-4E28-97FF-98E38C6D92FA}" type="datetimeFigureOut">
              <a:rPr lang="en-US" smtClean="0"/>
              <a:pPr/>
              <a:t>8/4/2010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C50338-7914-4892-8700-D279FEC9388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38B28-9F53-479C-9D5F-A6FAA6100C96}" type="datetimeFigureOut">
              <a:rPr lang="en-US" smtClean="0"/>
              <a:pPr/>
              <a:t>8/4/2010</a:t>
            </a:fld>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FD99B-BE8B-4A3C-B581-F23BF71447BD}" type="slidenum">
              <a:rPr lang="en-US" smtClean="0"/>
              <a:pPr/>
              <a:t>‹#›</a:t>
            </a:fld>
            <a:endParaRPr lang="en-US"/>
          </a:p>
        </p:txBody>
      </p:sp>
      <p:sp>
        <p:nvSpPr>
          <p:cNvPr id="8" name="Slide Image Placeholder 7"/>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1FD99B-BE8B-4A3C-B581-F23BF71447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r>
              <a:rPr lang="en-US" dirty="0" smtClean="0"/>
              <a:t>- FOM has significant</a:t>
            </a:r>
            <a:r>
              <a:rPr lang="en-US" baseline="0" dirty="0" smtClean="0"/>
              <a:t> issues with very sharp transmittance function transitions generated by hair-like geometry</a:t>
            </a: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r>
              <a:rPr lang="en-US" dirty="0" smtClean="0"/>
              <a:t>- In</a:t>
            </a:r>
            <a:r>
              <a:rPr lang="en-US" baseline="0" dirty="0" smtClean="0"/>
              <a:t> this particular case AVSM generates slightly better results than Deep Shadow Maps. The latter performs a local analysis of the visibility curve. AVSM, while working on an incomplete data set, always try solve a global (within a texel) optimization problem.</a:t>
            </a: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r>
              <a:rPr lang="en-US" dirty="0" smtClean="0"/>
              <a:t>- The per-pixel-list and</a:t>
            </a:r>
            <a:r>
              <a:rPr lang="en-US" baseline="0" dirty="0" smtClean="0"/>
              <a:t> AVSM rendering (compress) time is often negligible compared to the AVSM sampling/filtering time.</a:t>
            </a: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latin typeface="+mn-lt"/>
                <a:ea typeface="+mn-ea"/>
                <a:cs typeface="+mn-cs"/>
              </a:rPr>
              <a:t>- Pixel shader based</a:t>
            </a:r>
            <a:r>
              <a:rPr lang="en-US" sz="2200" kern="1200" baseline="0" dirty="0" smtClean="0">
                <a:solidFill>
                  <a:schemeClr val="tx1"/>
                </a:solidFill>
                <a:latin typeface="+mn-lt"/>
                <a:ea typeface="+mn-ea"/>
                <a:cs typeface="+mn-cs"/>
              </a:rPr>
              <a:t> </a:t>
            </a:r>
            <a:r>
              <a:rPr lang="en-US" sz="2200" kern="1200" dirty="0" smtClean="0">
                <a:solidFill>
                  <a:schemeClr val="tx1"/>
                </a:solidFill>
                <a:latin typeface="+mn-lt"/>
                <a:ea typeface="+mn-ea"/>
                <a:cs typeface="+mn-cs"/>
              </a:rPr>
              <a:t>implementation is fast but uses unbounded memory</a:t>
            </a:r>
          </a:p>
          <a:p>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1FD99B-BE8B-4A3C-B581-F23BF71447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1FD99B-BE8B-4A3C-B581-F23BF71447B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1FD99B-BE8B-4A3C-B581-F23BF71447B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pPr>
              <a:buFontTx/>
              <a:buChar char="-"/>
            </a:pPr>
            <a:r>
              <a:rPr lang="en-US" dirty="0" smtClean="0"/>
              <a:t>Transmittance maps</a:t>
            </a:r>
            <a:r>
              <a:rPr lang="en-US" baseline="0" dirty="0" smtClean="0"/>
              <a:t> to the [0,1] interval.</a:t>
            </a:r>
          </a:p>
          <a:p>
            <a:pPr>
              <a:buFontTx/>
              <a:buChar char="-"/>
            </a:pPr>
            <a:r>
              <a:rPr lang="en-US" baseline="0" dirty="0" smtClean="0"/>
              <a:t> In this work we don’t take in consideration light scattering, transmittance can only change (decrease) via absorption. Emissive materials are technically possible as our work doesn’t make any assumption on the </a:t>
            </a:r>
            <a:r>
              <a:rPr lang="en-US" baseline="0" dirty="0" err="1" smtClean="0"/>
              <a:t>monotonicity</a:t>
            </a:r>
            <a:r>
              <a:rPr lang="en-US" baseline="0" dirty="0" smtClean="0"/>
              <a:t> of the visibility curve.</a:t>
            </a:r>
          </a:p>
        </p:txBody>
      </p:sp>
      <p:sp>
        <p:nvSpPr>
          <p:cNvPr id="4" name="Slide Number Placeholder 3"/>
          <p:cNvSpPr>
            <a:spLocks noGrp="1"/>
          </p:cNvSpPr>
          <p:nvPr>
            <p:ph type="sldNum" sz="quarter" idx="10"/>
          </p:nvPr>
        </p:nvSpPr>
        <p:spPr/>
        <p:txBody>
          <a:bodyPr/>
          <a:lstStyle/>
          <a:p>
            <a:fld id="{3B1FD99B-BE8B-4A3C-B581-F23BF71447B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pPr>
              <a:buFontTx/>
              <a:buNone/>
            </a:pPr>
            <a:r>
              <a:rPr lang="en-US" dirty="0" smtClean="0"/>
              <a:t>-</a:t>
            </a:r>
            <a:r>
              <a:rPr lang="en-US" baseline="0" dirty="0" smtClean="0"/>
              <a:t> An individual AVSM texel encodes N nodes, each node is represented by a depth and a transmittance value. Nodes are always stored as sorted (front-to-back) sequence.</a:t>
            </a:r>
            <a:endParaRPr lang="en-US" dirty="0" smtClean="0"/>
          </a:p>
          <a:p>
            <a:pPr>
              <a:buFontTx/>
              <a:buChar char="-"/>
            </a:pPr>
            <a:r>
              <a:rPr lang="en-US" dirty="0" smtClean="0"/>
              <a:t> The</a:t>
            </a:r>
            <a:r>
              <a:rPr lang="en-US" baseline="0" dirty="0" smtClean="0"/>
              <a:t> AVSM is cleared by initializing all nodes within a texel to the same value. We set depth to the far plane and transmittance to 1 (no occlusion)</a:t>
            </a:r>
          </a:p>
          <a:p>
            <a:pPr>
              <a:buFontTx/>
              <a:buChar char="-"/>
            </a:pPr>
            <a:r>
              <a:rPr lang="en-US" baseline="0" dirty="0" smtClean="0"/>
              <a:t> Incoming light blockers are represented by light-view vector aligned segments. A segment is defined by two points (entry and exit points) and transmittance at the exit point (transmittance at the entry point is implicitly set to 1). </a:t>
            </a:r>
          </a:p>
          <a:p>
            <a:pPr>
              <a:buFontTx/>
              <a:buChar char="-"/>
            </a:pPr>
            <a:r>
              <a:rPr lang="en-US" baseline="0" dirty="0" smtClean="0"/>
              <a:t> We assume that the space between the entry and the exit points is filled by an uniformly dense media. This would typically generate transmittance curves shaped as piece-wise exponential curves, we use lines instead to simplify the problem (not much visual difference in most cases)</a:t>
            </a:r>
          </a:p>
          <a:p>
            <a:pPr>
              <a:buFontTx/>
              <a:buNone/>
            </a:pP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pPr>
              <a:buFontTx/>
              <a:buChar char="-"/>
            </a:pPr>
            <a:r>
              <a:rPr lang="en-US" dirty="0" smtClean="0"/>
              <a:t> The first </a:t>
            </a:r>
            <a:r>
              <a:rPr lang="en-US" baseline="0" dirty="0" smtClean="0"/>
              <a:t>and last node are never compressed/removed as the provide very important visual cues. The last node is extremely important as it encodes information on the shadow that is cast on any receiver which is located behind the volumetric blockers. For instance the shadow cast by some cigarette smoke over a table will always be correct (no compression artifacts)</a:t>
            </a:r>
            <a:endParaRPr lang="en-US" dirty="0" smtClean="0"/>
          </a:p>
          <a:p>
            <a:pPr>
              <a:buFontTx/>
              <a:buChar char="-"/>
            </a:pPr>
            <a:r>
              <a:rPr lang="en-US" dirty="0" smtClean="0"/>
              <a:t> After a</a:t>
            </a:r>
            <a:r>
              <a:rPr lang="en-US" baseline="0" dirty="0" smtClean="0"/>
              <a:t> node is removed we don’t update the remaining nodes location in order to better fit the original curve (ala deep shadow maps).  In fact updating nodes location over dozen of insertion-compression iterations can generate some unpredictable results as the nodes perform random walks over the compression plane.</a:t>
            </a:r>
          </a:p>
          <a:p>
            <a:pPr>
              <a:buFontTx/>
              <a:buChar char="-"/>
            </a:pP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r>
              <a:rPr lang="en-US" dirty="0" smtClean="0"/>
              <a:t>- The variable memory (pixel shader based) implementation avoid data races by reading back per pixel linked lists and building an AVSM via a full screen pass. A full screen pass avoids</a:t>
            </a:r>
            <a:r>
              <a:rPr lang="en-US" baseline="0" dirty="0" smtClean="0"/>
              <a:t> data races by guaranteeing that only one fragment that maps to a specific pixels in shaded in flight at any given time (no overlapping primitives)</a:t>
            </a: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pPr>
              <a:buFontTx/>
              <a:buChar char="-"/>
            </a:pPr>
            <a:r>
              <a:rPr lang="en-US" dirty="0" smtClean="0"/>
              <a:t>AVSM</a:t>
            </a:r>
            <a:r>
              <a:rPr lang="en-US" baseline="0" dirty="0" smtClean="0"/>
              <a:t> sampling is implemented via a 2-level search performed over a sorted (front-to-back) array of nodes. The first step is a linear search performed with a 4-node stride, while the second level search within 4 nodes.</a:t>
            </a:r>
            <a:r>
              <a:rPr lang="en-US" baseline="0" dirty="0"/>
              <a:t> </a:t>
            </a:r>
            <a:r>
              <a:rPr lang="en-US" baseline="0" dirty="0" smtClean="0"/>
              <a:t>Since we always work with a pre-determined number of nodes it is possible to generate some very efficient search code that doesn’t employ any dynamic control flow statement or dynamic access to arrays of temporary values.</a:t>
            </a:r>
          </a:p>
          <a:p>
            <a:pPr>
              <a:buFontTx/>
              <a:buChar char="-"/>
            </a:pPr>
            <a:r>
              <a:rPr lang="en-US" baseline="0" dirty="0" smtClean="0"/>
              <a:t> It is possible to generate </a:t>
            </a:r>
            <a:r>
              <a:rPr lang="en-US" baseline="0" dirty="0" err="1" smtClean="0"/>
              <a:t>mip</a:t>
            </a:r>
            <a:r>
              <a:rPr lang="en-US" baseline="0" dirty="0" smtClean="0"/>
              <a:t>-maps for an AVSM texture, which are mostly useful to improve data locality and to improve IQ for volumetric shadows generated by sharp and thin light blockers. </a:t>
            </a:r>
          </a:p>
        </p:txBody>
      </p:sp>
      <p:sp>
        <p:nvSpPr>
          <p:cNvPr id="4" name="Slide Number Placeholder 3"/>
          <p:cNvSpPr>
            <a:spLocks noGrp="1"/>
          </p:cNvSpPr>
          <p:nvPr>
            <p:ph type="sldNum" sz="quarter" idx="10"/>
          </p:nvPr>
        </p:nvSpPr>
        <p:spPr/>
        <p:txBody>
          <a:bodyPr/>
          <a:lstStyle/>
          <a:p>
            <a:fld id="{3B1FD99B-BE8B-4A3C-B581-F23BF71447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r>
              <a:rPr lang="en-US" dirty="0" smtClean="0"/>
              <a:t>- Diff images have been enhanced</a:t>
            </a:r>
            <a:r>
              <a:rPr lang="en-US" baseline="0" dirty="0" smtClean="0"/>
              <a:t> by 4X</a:t>
            </a:r>
            <a:endParaRPr lang="en-US" dirty="0"/>
          </a:p>
        </p:txBody>
      </p:sp>
      <p:sp>
        <p:nvSpPr>
          <p:cNvPr id="4" name="Slide Number Placeholder 3"/>
          <p:cNvSpPr>
            <a:spLocks noGrp="1"/>
          </p:cNvSpPr>
          <p:nvPr>
            <p:ph type="sldNum" sz="quarter" idx="10"/>
          </p:nvPr>
        </p:nvSpPr>
        <p:spPr/>
        <p:txBody>
          <a:bodyPr/>
          <a:lstStyle/>
          <a:p>
            <a:fld id="{3B1FD99B-BE8B-4A3C-B581-F23BF71447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2"/>
          <p:cNvPicPr>
            <a:picLocks noChangeAspect="1" noChangeArrowheads="1"/>
          </p:cNvPicPr>
          <p:nvPr/>
        </p:nvPicPr>
        <p:blipFill>
          <a:blip r:embed="rId2" cstate="print"/>
          <a:srcRect/>
          <a:stretch>
            <a:fillRect/>
          </a:stretch>
        </p:blipFill>
        <p:spPr bwMode="auto">
          <a:xfrm>
            <a:off x="6381751" y="146447"/>
            <a:ext cx="2619375" cy="1015603"/>
          </a:xfrm>
          <a:prstGeom prst="rect">
            <a:avLst/>
          </a:prstGeom>
          <a:noFill/>
          <a:ln w="9525">
            <a:noFill/>
            <a:miter lim="800000"/>
            <a:headEnd/>
            <a:tailEnd/>
          </a:ln>
        </p:spPr>
      </p:pic>
      <p:sp>
        <p:nvSpPr>
          <p:cNvPr id="4159" name="Rectangle 63"/>
          <p:cNvSpPr>
            <a:spLocks noGrp="1" noChangeArrowheads="1"/>
          </p:cNvSpPr>
          <p:nvPr>
            <p:ph type="ctrTitle" sz="quarter"/>
          </p:nvPr>
        </p:nvSpPr>
        <p:spPr>
          <a:xfrm>
            <a:off x="246063" y="2056210"/>
            <a:ext cx="8455025" cy="596503"/>
          </a:xfrm>
        </p:spPr>
        <p:txBody>
          <a:bodyPr anchor="b"/>
          <a:lstStyle>
            <a:lvl1pPr algn="r">
              <a:defRPr sz="4000">
                <a:solidFill>
                  <a:srgbClr val="0860A8"/>
                </a:solidFill>
              </a:defRPr>
            </a:lvl1pPr>
          </a:lstStyle>
          <a:p>
            <a:r>
              <a:rPr lang="en-US" smtClean="0"/>
              <a:t>Click to edit Master title style</a:t>
            </a:r>
            <a:endParaRPr lang="en-US"/>
          </a:p>
        </p:txBody>
      </p:sp>
      <p:sp>
        <p:nvSpPr>
          <p:cNvPr id="4160" name="Rectangle 64"/>
          <p:cNvSpPr>
            <a:spLocks noGrp="1" noChangeArrowheads="1"/>
          </p:cNvSpPr>
          <p:nvPr>
            <p:ph type="subTitle" sz="quarter" idx="1"/>
          </p:nvPr>
        </p:nvSpPr>
        <p:spPr>
          <a:xfrm>
            <a:off x="455613" y="2782492"/>
            <a:ext cx="8218487" cy="1193006"/>
          </a:xfrm>
        </p:spPr>
        <p:txBody>
          <a:bodyPr/>
          <a:lstStyle>
            <a:lvl1pPr marL="0" indent="0" algn="r">
              <a:lnSpc>
                <a:spcPct val="85000"/>
              </a:lnSpc>
              <a:buFontTx/>
              <a:buNone/>
              <a:defRPr sz="1600" b="1">
                <a:solidFill>
                  <a:srgbClr val="080808"/>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47650"/>
            <a:ext cx="2055812" cy="3157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7650"/>
            <a:ext cx="6018213" cy="3157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2C1B7163-4670-4265-9F1A-1ADC64D36F0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370CA43E-16E3-4D57-8762-94CD093F60C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59B9CD09-ECA9-4ABC-9958-4FE3180783A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DE2E481C-E3D6-4B53-8C5C-E8DAD7A0F8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8"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9" name="Slide Number Placeholder 5"/>
          <p:cNvSpPr>
            <a:spLocks noGrp="1"/>
          </p:cNvSpPr>
          <p:nvPr>
            <p:ph type="sldNum" sz="quarter" idx="12"/>
          </p:nvPr>
        </p:nvSpPr>
        <p:spPr/>
        <p:txBody>
          <a:bodyPr/>
          <a:lstStyle>
            <a:lvl1pPr>
              <a:defRPr/>
            </a:lvl1pPr>
          </a:lstStyle>
          <a:p>
            <a:pPr>
              <a:defRPr/>
            </a:pPr>
            <a:fld id="{28277136-1F96-4F47-8074-F6A3AD18CB3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4"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5" name="Slide Number Placeholder 5"/>
          <p:cNvSpPr>
            <a:spLocks noGrp="1"/>
          </p:cNvSpPr>
          <p:nvPr>
            <p:ph type="sldNum" sz="quarter" idx="12"/>
          </p:nvPr>
        </p:nvSpPr>
        <p:spPr/>
        <p:txBody>
          <a:bodyPr/>
          <a:lstStyle>
            <a:lvl1pPr>
              <a:defRPr/>
            </a:lvl1pPr>
          </a:lstStyle>
          <a:p>
            <a:pPr>
              <a:defRPr/>
            </a:pPr>
            <a:fld id="{AF8AB0C8-518F-4CDC-BE5B-457ABED21B5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3"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4" name="Slide Number Placeholder 5"/>
          <p:cNvSpPr>
            <a:spLocks noGrp="1"/>
          </p:cNvSpPr>
          <p:nvPr>
            <p:ph type="sldNum" sz="quarter" idx="12"/>
          </p:nvPr>
        </p:nvSpPr>
        <p:spPr/>
        <p:txBody>
          <a:bodyPr/>
          <a:lstStyle>
            <a:lvl1pPr>
              <a:defRPr/>
            </a:lvl1pPr>
          </a:lstStyle>
          <a:p>
            <a:pPr>
              <a:defRPr/>
            </a:pPr>
            <a:fld id="{89ED9672-ED13-483E-86C7-8CD02E62267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5FFFD5E8-712D-42E5-8A9C-6D10FA6EA6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73726BF6-E6E4-48FE-A1D5-9BB2BB4440F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FD0604E7-B52C-4356-A042-6EFD5CC65B8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7/28/2010</a:t>
            </a:r>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B053E251-3649-4477-86F5-39EDAA0CC0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83657"/>
            <a:ext cx="7772400" cy="1021556"/>
          </a:xfrm>
        </p:spPr>
        <p:txBody>
          <a:bodyPr/>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458517"/>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23925"/>
            <a:ext cx="4037013" cy="2481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23925"/>
            <a:ext cx="4037012" cy="2481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1"/>
          <p:cNvPicPr>
            <a:picLocks noChangeAspect="1" noChangeArrowheads="1"/>
          </p:cNvPicPr>
          <p:nvPr/>
        </p:nvPicPr>
        <p:blipFill>
          <a:blip r:embed="rId13" cstate="print"/>
          <a:srcRect/>
          <a:stretch>
            <a:fillRect/>
          </a:stretch>
        </p:blipFill>
        <p:spPr bwMode="auto">
          <a:xfrm>
            <a:off x="0" y="4526757"/>
            <a:ext cx="9145588" cy="616744"/>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47650"/>
            <a:ext cx="8216900" cy="676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923925"/>
            <a:ext cx="8226425" cy="3295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4" name="Rectangle 50"/>
          <p:cNvSpPr>
            <a:spLocks noChangeArrowheads="1"/>
          </p:cNvSpPr>
          <p:nvPr/>
        </p:nvSpPr>
        <p:spPr bwMode="auto">
          <a:xfrm>
            <a:off x="8704264" y="4632722"/>
            <a:ext cx="439737" cy="400050"/>
          </a:xfrm>
          <a:prstGeom prst="rect">
            <a:avLst/>
          </a:prstGeom>
          <a:noFill/>
          <a:ln w="9525">
            <a:noFill/>
            <a:miter lim="800000"/>
            <a:headEnd/>
            <a:tailEnd/>
          </a:ln>
          <a:effectLst/>
        </p:spPr>
        <p:txBody>
          <a:bodyPr lIns="0" tIns="0" rIns="0" bIns="0" anchor="b"/>
          <a:lstStyle/>
          <a:p>
            <a:pPr algn="ctr" eaLnBrk="0" hangingPunct="0"/>
            <a:fld id="{469FD870-1F6F-4866-9F59-B0B5ED2DEA5D}" type="slidenum">
              <a:rPr lang="en-US" sz="1200" b="1">
                <a:solidFill>
                  <a:schemeClr val="bg1"/>
                </a:solidFill>
                <a:latin typeface="Arial" charset="0"/>
              </a:rPr>
              <a:pPr algn="ctr" eaLnBrk="0" hangingPunct="0"/>
              <a:t>‹#›</a:t>
            </a:fld>
            <a:endParaRPr lang="en-US" sz="1200" b="1">
              <a:solidFill>
                <a:schemeClr val="bg1"/>
              </a:solidFill>
              <a:latin typeface="Arial" charset="0"/>
            </a:endParaRPr>
          </a:p>
        </p:txBody>
      </p:sp>
      <p:sp>
        <p:nvSpPr>
          <p:cNvPr id="1076" name="Text Box 52"/>
          <p:cNvSpPr txBox="1">
            <a:spLocks noChangeArrowheads="1"/>
          </p:cNvSpPr>
          <p:nvPr/>
        </p:nvSpPr>
        <p:spPr bwMode="auto">
          <a:xfrm>
            <a:off x="1103314" y="4637485"/>
            <a:ext cx="1641475" cy="400050"/>
          </a:xfrm>
          <a:prstGeom prst="rect">
            <a:avLst/>
          </a:prstGeom>
          <a:noFill/>
          <a:ln w="50800">
            <a:noFill/>
            <a:miter lim="800000"/>
            <a:headEnd/>
            <a:tailEnd/>
          </a:ln>
          <a:effectLst/>
        </p:spPr>
        <p:txBody>
          <a:bodyPr lIns="0" tIns="0" rIns="0" bIns="0" anchor="ctr"/>
          <a:lstStyle/>
          <a:p>
            <a:pPr eaLnBrk="0" hangingPunct="0"/>
            <a:r>
              <a:rPr lang="en-GB" sz="1000">
                <a:solidFill>
                  <a:schemeClr val="bg1"/>
                </a:solidFill>
                <a:latin typeface="Arial" charset="0"/>
                <a:cs typeface="Arial" charset="0"/>
              </a:rPr>
              <a:t>Intel Secret</a:t>
            </a:r>
            <a:endParaRPr lang="en-US" sz="1000">
              <a:solidFill>
                <a:schemeClr val="bg1"/>
              </a:solidFill>
              <a:latin typeface="Arial" charset="0"/>
              <a:cs typeface="Arial" charset="0"/>
            </a:endParaRPr>
          </a:p>
        </p:txBody>
      </p:sp>
      <p:sp>
        <p:nvSpPr>
          <p:cNvPr id="1078" name="Text Box 54"/>
          <p:cNvSpPr txBox="1">
            <a:spLocks noChangeArrowheads="1"/>
          </p:cNvSpPr>
          <p:nvPr/>
        </p:nvSpPr>
        <p:spPr bwMode="auto">
          <a:xfrm>
            <a:off x="552450" y="934641"/>
            <a:ext cx="184150" cy="369332"/>
          </a:xfrm>
          <a:prstGeom prst="rect">
            <a:avLst/>
          </a:prstGeom>
          <a:noFill/>
          <a:ln w="25400">
            <a:noFill/>
            <a:miter lim="800000"/>
            <a:headEnd/>
            <a:tailEnd/>
          </a:ln>
          <a:effectLst/>
        </p:spPr>
        <p:txBody>
          <a:bodyPr>
            <a:spAutoFit/>
          </a:bodyPr>
          <a:lstStyle/>
          <a:p>
            <a:pPr algn="ctr">
              <a:spcBef>
                <a:spcPct val="50000"/>
              </a:spcBef>
              <a:buSzPct val="130000"/>
              <a:defRPr/>
            </a:pPr>
            <a:endParaRPr lang="en-US">
              <a:latin typeface="Verdana" pitchFamily="-65" charset="0"/>
              <a:ea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hdr="0"/>
  <p:txStyles>
    <p:titleStyle>
      <a:lvl1pPr algn="l" rtl="0" eaLnBrk="1" fontAlgn="base" hangingPunct="1">
        <a:spcBef>
          <a:spcPct val="0"/>
        </a:spcBef>
        <a:spcAft>
          <a:spcPct val="0"/>
        </a:spcAft>
        <a:defRPr sz="3200" b="1">
          <a:solidFill>
            <a:schemeClr val="bg2"/>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200" b="1">
          <a:solidFill>
            <a:schemeClr val="bg2"/>
          </a:solidFill>
          <a:latin typeface="Verdana" charset="0"/>
          <a:ea typeface="ＭＳ Ｐゴシック" pitchFamily="-65" charset="-128"/>
          <a:cs typeface="ＭＳ Ｐゴシック" pitchFamily="-65" charset="-128"/>
        </a:defRPr>
      </a:lvl2pPr>
      <a:lvl3pPr algn="l" rtl="0" eaLnBrk="1" fontAlgn="base" hangingPunct="1">
        <a:spcBef>
          <a:spcPct val="0"/>
        </a:spcBef>
        <a:spcAft>
          <a:spcPct val="0"/>
        </a:spcAft>
        <a:defRPr sz="3200" b="1">
          <a:solidFill>
            <a:schemeClr val="bg2"/>
          </a:solidFill>
          <a:latin typeface="Verdana" charset="0"/>
          <a:ea typeface="ＭＳ Ｐゴシック" pitchFamily="-65" charset="-128"/>
          <a:cs typeface="ＭＳ Ｐゴシック" pitchFamily="-65" charset="-128"/>
        </a:defRPr>
      </a:lvl3pPr>
      <a:lvl4pPr algn="l" rtl="0" eaLnBrk="1" fontAlgn="base" hangingPunct="1">
        <a:spcBef>
          <a:spcPct val="0"/>
        </a:spcBef>
        <a:spcAft>
          <a:spcPct val="0"/>
        </a:spcAft>
        <a:defRPr sz="3200" b="1">
          <a:solidFill>
            <a:schemeClr val="bg2"/>
          </a:solidFill>
          <a:latin typeface="Verdana" charset="0"/>
          <a:ea typeface="ＭＳ Ｐゴシック" pitchFamily="-65" charset="-128"/>
          <a:cs typeface="ＭＳ Ｐゴシック" pitchFamily="-65" charset="-128"/>
        </a:defRPr>
      </a:lvl4pPr>
      <a:lvl5pPr algn="l" rtl="0" eaLnBrk="1" fontAlgn="base" hangingPunct="1">
        <a:spcBef>
          <a:spcPct val="0"/>
        </a:spcBef>
        <a:spcAft>
          <a:spcPct val="0"/>
        </a:spcAft>
        <a:defRPr sz="3200" b="1">
          <a:solidFill>
            <a:schemeClr val="bg2"/>
          </a:solidFill>
          <a:latin typeface="Verdana"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bg2"/>
          </a:solidFill>
          <a:latin typeface="Verdana" charset="0"/>
        </a:defRPr>
      </a:lvl6pPr>
      <a:lvl7pPr marL="914400" algn="l" rtl="0" eaLnBrk="1" fontAlgn="base" hangingPunct="1">
        <a:spcBef>
          <a:spcPct val="0"/>
        </a:spcBef>
        <a:spcAft>
          <a:spcPct val="0"/>
        </a:spcAft>
        <a:defRPr sz="3200" b="1">
          <a:solidFill>
            <a:schemeClr val="bg2"/>
          </a:solidFill>
          <a:latin typeface="Verdana" charset="0"/>
        </a:defRPr>
      </a:lvl7pPr>
      <a:lvl8pPr marL="1371600" algn="l" rtl="0" eaLnBrk="1" fontAlgn="base" hangingPunct="1">
        <a:spcBef>
          <a:spcPct val="0"/>
        </a:spcBef>
        <a:spcAft>
          <a:spcPct val="0"/>
        </a:spcAft>
        <a:defRPr sz="3200" b="1">
          <a:solidFill>
            <a:schemeClr val="bg2"/>
          </a:solidFill>
          <a:latin typeface="Verdana" charset="0"/>
        </a:defRPr>
      </a:lvl8pPr>
      <a:lvl9pPr marL="1828800" algn="l" rtl="0" eaLnBrk="1" fontAlgn="base" hangingPunct="1">
        <a:spcBef>
          <a:spcPct val="0"/>
        </a:spcBef>
        <a:spcAft>
          <a:spcPct val="0"/>
        </a:spcAft>
        <a:defRPr sz="3200" b="1">
          <a:solidFill>
            <a:schemeClr val="bg2"/>
          </a:solidFill>
          <a:latin typeface="Verdana" charset="0"/>
        </a:defRPr>
      </a:lvl9pPr>
    </p:titleStyle>
    <p:bodyStyle>
      <a:lvl1pPr marL="171450" indent="-171450" algn="l" rtl="0" eaLnBrk="1" fontAlgn="base" hangingPunct="1">
        <a:spcBef>
          <a:spcPct val="0"/>
        </a:spcBef>
        <a:spcAft>
          <a:spcPct val="40000"/>
        </a:spcAft>
        <a:buSzPct val="130000"/>
        <a:buFont typeface="Arial" charset="0"/>
        <a:buChar char="•"/>
        <a:defRPr sz="2000">
          <a:solidFill>
            <a:srgbClr val="333333"/>
          </a:solidFill>
          <a:latin typeface="+mn-lt"/>
          <a:ea typeface="ＭＳ Ｐゴシック" pitchFamily="-65" charset="-128"/>
          <a:cs typeface="ＭＳ Ｐゴシック" pitchFamily="-65" charset="-128"/>
        </a:defRPr>
      </a:lvl1pPr>
      <a:lvl2pPr marL="457200" indent="-171450" algn="l" rtl="0" eaLnBrk="1" fontAlgn="base" hangingPunct="1">
        <a:spcBef>
          <a:spcPct val="0"/>
        </a:spcBef>
        <a:spcAft>
          <a:spcPct val="40000"/>
        </a:spcAft>
        <a:buFont typeface="Lucida Grande" charset="0"/>
        <a:buChar char="–"/>
        <a:defRPr sz="1600">
          <a:solidFill>
            <a:srgbClr val="333333"/>
          </a:solidFill>
          <a:latin typeface="+mn-lt"/>
          <a:ea typeface="ＭＳ Ｐゴシック" charset="-128"/>
        </a:defRPr>
      </a:lvl2pPr>
      <a:lvl3pPr marL="742950" indent="-171450" algn="l" rtl="0" eaLnBrk="1" fontAlgn="base" hangingPunct="1">
        <a:spcBef>
          <a:spcPct val="0"/>
        </a:spcBef>
        <a:spcAft>
          <a:spcPct val="40000"/>
        </a:spcAft>
        <a:buFont typeface="Lucida Grande" charset="0"/>
        <a:buChar char="–"/>
        <a:defRPr sz="1600">
          <a:solidFill>
            <a:srgbClr val="333333"/>
          </a:solidFill>
          <a:latin typeface="+mn-lt"/>
          <a:ea typeface="ＭＳ Ｐゴシック" charset="-128"/>
        </a:defRPr>
      </a:lvl3pPr>
      <a:lvl4pPr marL="971550" indent="-114300" algn="l" rtl="0" eaLnBrk="1" fontAlgn="base" hangingPunct="1">
        <a:spcBef>
          <a:spcPct val="0"/>
        </a:spcBef>
        <a:spcAft>
          <a:spcPct val="40000"/>
        </a:spcAft>
        <a:buFont typeface="Lucida Grande" charset="0"/>
        <a:buChar char="–"/>
        <a:defRPr sz="1400">
          <a:solidFill>
            <a:srgbClr val="333333"/>
          </a:solidFill>
          <a:latin typeface="+mn-lt"/>
          <a:ea typeface="ＭＳ Ｐゴシック" charset="-128"/>
        </a:defRPr>
      </a:lvl4pPr>
      <a:lvl5pPr marL="1200150" indent="-114300" algn="l" rtl="0" eaLnBrk="1" fontAlgn="base" hangingPunct="1">
        <a:spcBef>
          <a:spcPct val="0"/>
        </a:spcBef>
        <a:spcAft>
          <a:spcPct val="40000"/>
        </a:spcAft>
        <a:buSzPct val="130000"/>
        <a:buFont typeface="Lucida Grande" charset="0"/>
        <a:buChar char="–"/>
        <a:defRPr sz="1200">
          <a:solidFill>
            <a:srgbClr val="333333"/>
          </a:solidFill>
          <a:latin typeface="+mn-lt"/>
          <a:ea typeface="ＭＳ Ｐゴシック" charset="-128"/>
        </a:defRPr>
      </a:lvl5pPr>
      <a:lvl6pPr marL="1657350" indent="-114300" algn="l" rtl="0" eaLnBrk="1" fontAlgn="base" hangingPunct="1">
        <a:spcBef>
          <a:spcPct val="0"/>
        </a:spcBef>
        <a:spcAft>
          <a:spcPct val="40000"/>
        </a:spcAft>
        <a:buSzPct val="130000"/>
        <a:buFont typeface="Wingdings" charset="2"/>
        <a:buChar char="ü"/>
        <a:defRPr sz="1200">
          <a:solidFill>
            <a:srgbClr val="333333"/>
          </a:solidFill>
          <a:latin typeface="+mn-lt"/>
          <a:ea typeface="ＭＳ Ｐゴシック" charset="-128"/>
        </a:defRPr>
      </a:lvl6pPr>
      <a:lvl7pPr marL="2114550" indent="-114300" algn="l" rtl="0" eaLnBrk="1" fontAlgn="base" hangingPunct="1">
        <a:spcBef>
          <a:spcPct val="0"/>
        </a:spcBef>
        <a:spcAft>
          <a:spcPct val="40000"/>
        </a:spcAft>
        <a:buSzPct val="130000"/>
        <a:buFont typeface="Wingdings" charset="2"/>
        <a:buChar char="ü"/>
        <a:defRPr sz="1200">
          <a:solidFill>
            <a:srgbClr val="333333"/>
          </a:solidFill>
          <a:latin typeface="+mn-lt"/>
          <a:ea typeface="ＭＳ Ｐゴシック" charset="-128"/>
        </a:defRPr>
      </a:lvl7pPr>
      <a:lvl8pPr marL="2571750" indent="-114300" algn="l" rtl="0" eaLnBrk="1" fontAlgn="base" hangingPunct="1">
        <a:spcBef>
          <a:spcPct val="0"/>
        </a:spcBef>
        <a:spcAft>
          <a:spcPct val="40000"/>
        </a:spcAft>
        <a:buSzPct val="130000"/>
        <a:buFont typeface="Wingdings" charset="2"/>
        <a:buChar char="ü"/>
        <a:defRPr sz="1200">
          <a:solidFill>
            <a:srgbClr val="333333"/>
          </a:solidFill>
          <a:latin typeface="+mn-lt"/>
          <a:ea typeface="ＭＳ Ｐゴシック" charset="-128"/>
        </a:defRPr>
      </a:lvl8pPr>
      <a:lvl9pPr marL="3028950" indent="-114300" algn="l" rtl="0" eaLnBrk="1" fontAlgn="base" hangingPunct="1">
        <a:spcBef>
          <a:spcPct val="0"/>
        </a:spcBef>
        <a:spcAft>
          <a:spcPct val="40000"/>
        </a:spcAft>
        <a:buSzPct val="130000"/>
        <a:buFont typeface="Wingdings" charset="2"/>
        <a:buChar char="ü"/>
        <a:defRPr sz="1200">
          <a:solidFill>
            <a:srgbClr val="333333"/>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a:defRPr/>
            </a:pPr>
            <a:r>
              <a:rPr lang="en-US" smtClean="0"/>
              <a:t>7/28/2010</a:t>
            </a:r>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fontAlgn="auto">
              <a:spcBef>
                <a:spcPts val="0"/>
              </a:spcBef>
              <a:spcAft>
                <a:spcPts val="0"/>
              </a:spcAft>
              <a:defRPr sz="1050" b="1" dirty="0" smtClean="0">
                <a:solidFill>
                  <a:schemeClr val="tx1">
                    <a:tint val="75000"/>
                  </a:schemeClr>
                </a:solidFill>
                <a:latin typeface="+mn-lt"/>
                <a:ea typeface="+mn-ea"/>
                <a:cs typeface="+mn-cs"/>
              </a:defRPr>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a:defRPr/>
            </a:pPr>
            <a:fld id="{395F9FEC-4B68-4C16-BA59-27517E22CCC2}" type="slidenum">
              <a:rPr lang="en-US"/>
              <a:pPr>
                <a:defRPr/>
              </a:pPr>
              <a:t>‹#›</a:t>
            </a:fld>
            <a:endParaRPr lang="en-US"/>
          </a:p>
        </p:txBody>
      </p:sp>
      <p:pic>
        <p:nvPicPr>
          <p:cNvPr id="1031" name="Picture 3" descr="s10logoWeb450.jpg"/>
          <p:cNvPicPr>
            <a:picLocks noChangeAspect="1"/>
          </p:cNvPicPr>
          <p:nvPr/>
        </p:nvPicPr>
        <p:blipFill>
          <a:blip r:embed="rId13" cstate="print"/>
          <a:srcRect/>
          <a:stretch>
            <a:fillRect/>
          </a:stretch>
        </p:blipFill>
        <p:spPr bwMode="auto">
          <a:xfrm>
            <a:off x="6724650" y="0"/>
            <a:ext cx="2400300" cy="2400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l" defTabSz="457200" rtl="0" eaLnBrk="1" fontAlgn="base" hangingPunct="1">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2pPr>
      <a:lvl3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3pPr>
      <a:lvl4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4pPr>
      <a:lvl5pPr algn="l" defTabSz="457200" rtl="0" eaLnBrk="1" fontAlgn="base" hangingPunct="1">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eg.org/EG/DL/CGF/volume29/issue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visual-computing.intel-research.net/art/publications/avs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786" y="2179865"/>
            <a:ext cx="8634531" cy="742950"/>
          </a:xfrm>
        </p:spPr>
        <p:txBody>
          <a:bodyPr>
            <a:noAutofit/>
          </a:bodyPr>
          <a:lstStyle/>
          <a:p>
            <a:r>
              <a:rPr lang="en-US" sz="4000" b="0" dirty="0" smtClean="0">
                <a:latin typeface="Century" pitchFamily="18" charset="0"/>
              </a:rPr>
              <a:t>Adaptive Volumetric Shadow Maps</a:t>
            </a:r>
            <a:endParaRPr lang="en-US" sz="4000" b="0" dirty="0">
              <a:latin typeface="Century" pitchFamily="18" charset="0"/>
            </a:endParaRPr>
          </a:p>
        </p:txBody>
      </p:sp>
      <p:sp>
        <p:nvSpPr>
          <p:cNvPr id="3" name="Subtitle 2"/>
          <p:cNvSpPr>
            <a:spLocks noGrp="1"/>
          </p:cNvSpPr>
          <p:nvPr>
            <p:ph type="subTitle" idx="1"/>
          </p:nvPr>
        </p:nvSpPr>
        <p:spPr>
          <a:xfrm>
            <a:off x="419100" y="2808514"/>
            <a:ext cx="8300357" cy="1208180"/>
          </a:xfrm>
        </p:spPr>
        <p:txBody>
          <a:bodyPr>
            <a:normAutofit/>
          </a:bodyPr>
          <a:lstStyle/>
          <a:p>
            <a:r>
              <a:rPr lang="en-US" sz="2400" dirty="0" smtClean="0">
                <a:solidFill>
                  <a:schemeClr val="bg1">
                    <a:lumMod val="50000"/>
                  </a:schemeClr>
                </a:solidFill>
                <a:latin typeface="+mj-lt"/>
              </a:rPr>
              <a:t>Marco Salvi, Kiril Vidimce, Andrew </a:t>
            </a:r>
            <a:r>
              <a:rPr lang="en-US" sz="2400" dirty="0" err="1" smtClean="0">
                <a:solidFill>
                  <a:schemeClr val="bg1">
                    <a:lumMod val="50000"/>
                  </a:schemeClr>
                </a:solidFill>
                <a:latin typeface="+mj-lt"/>
              </a:rPr>
              <a:t>Lauritzen</a:t>
            </a:r>
            <a:r>
              <a:rPr lang="en-US" sz="2400" dirty="0" smtClean="0">
                <a:solidFill>
                  <a:schemeClr val="bg1">
                    <a:lumMod val="50000"/>
                  </a:schemeClr>
                </a:solidFill>
                <a:latin typeface="+mj-lt"/>
              </a:rPr>
              <a:t>, Aaron </a:t>
            </a:r>
            <a:r>
              <a:rPr lang="en-US" sz="2400" dirty="0" err="1" smtClean="0">
                <a:solidFill>
                  <a:schemeClr val="bg1">
                    <a:lumMod val="50000"/>
                  </a:schemeClr>
                </a:solidFill>
                <a:latin typeface="+mj-lt"/>
              </a:rPr>
              <a:t>Lefohn</a:t>
            </a:r>
            <a:r>
              <a:rPr lang="en-US" sz="1600" dirty="0" smtClean="0">
                <a:solidFill>
                  <a:schemeClr val="bg1">
                    <a:lumMod val="50000"/>
                  </a:schemeClr>
                </a:solidFill>
                <a:latin typeface="+mj-lt"/>
              </a:rPr>
              <a:t/>
            </a:r>
            <a:br>
              <a:rPr lang="en-US" sz="1600" dirty="0" smtClean="0">
                <a:solidFill>
                  <a:schemeClr val="bg1">
                    <a:lumMod val="50000"/>
                  </a:schemeClr>
                </a:solidFill>
                <a:latin typeface="+mj-lt"/>
              </a:rPr>
            </a:br>
            <a:r>
              <a:rPr lang="en-US" sz="2400" dirty="0" smtClean="0">
                <a:solidFill>
                  <a:schemeClr val="bg1">
                    <a:lumMod val="50000"/>
                  </a:schemeClr>
                </a:solidFill>
                <a:latin typeface="+mj-lt"/>
              </a:rPr>
              <a:t>Intel Corporation</a:t>
            </a:r>
            <a:endParaRPr lang="en-US" sz="1600" dirty="0">
              <a:solidFill>
                <a:schemeClr val="bg1">
                  <a:lumMod val="50000"/>
                </a:schemeClr>
              </a:solidFill>
              <a:latin typeface="+mj-lt"/>
            </a:endParaRPr>
          </a:p>
        </p:txBody>
      </p:sp>
      <p:sp>
        <p:nvSpPr>
          <p:cNvPr id="4" name="Date Placeholder 3"/>
          <p:cNvSpPr>
            <a:spLocks noGrp="1"/>
          </p:cNvSpPr>
          <p:nvPr>
            <p:ph type="dt" sz="half" idx="10"/>
          </p:nvPr>
        </p:nvSpPr>
        <p:spPr/>
        <p:txBody>
          <a:bodyPr/>
          <a:lstStyle/>
          <a:p>
            <a:pPr>
              <a:defRPr/>
            </a:pPr>
            <a:r>
              <a:rPr lang="en-US" smtClean="0"/>
              <a:t>7/28/2010</a:t>
            </a:r>
            <a:endParaRPr lang="en-US"/>
          </a:p>
        </p:txBody>
      </p:sp>
      <p:sp>
        <p:nvSpPr>
          <p:cNvPr id="5" name="Slide Number Placeholder 4"/>
          <p:cNvSpPr>
            <a:spLocks noGrp="1"/>
          </p:cNvSpPr>
          <p:nvPr>
            <p:ph type="sldNum" sz="quarter" idx="12"/>
          </p:nvPr>
        </p:nvSpPr>
        <p:spPr/>
        <p:txBody>
          <a:bodyPr/>
          <a:lstStyle/>
          <a:p>
            <a:pPr>
              <a:defRPr/>
            </a:pPr>
            <a:fld id="{2C1B7163-4670-4265-9F1A-1ADC64D36F05}"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latin typeface="Century" pitchFamily="18" charset="0"/>
              </a:rPr>
              <a:t>Results 					           </a:t>
            </a:r>
            <a:r>
              <a:rPr lang="en-US" sz="2800" b="0" dirty="0" smtClean="0">
                <a:latin typeface="Century" pitchFamily="18" charset="0"/>
              </a:rPr>
              <a:t>(2/3)</a:t>
            </a:r>
            <a:endParaRPr lang="en-US" sz="4000" b="0" dirty="0">
              <a:latin typeface="Century" pitchFamily="18" charset="0"/>
            </a:endParaRPr>
          </a:p>
        </p:txBody>
      </p:sp>
      <p:sp>
        <p:nvSpPr>
          <p:cNvPr id="11" name="Slide Number Placeholder 10"/>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10</a:t>
            </a:fld>
            <a:endParaRPr lang="en-US"/>
          </a:p>
        </p:txBody>
      </p:sp>
      <p:pic>
        <p:nvPicPr>
          <p:cNvPr id="2050" name="Picture 2" descr="C:\Documents and Settings\msalvi\Perforce\ors-avc-dev001_1666\msalvi_msalvi-MOBL3\AVC\work_branches\ART\docs\shadows\papers\avsm\results\hairAndSmoke2\hairAndSmoke_uncompressed.png"/>
          <p:cNvPicPr>
            <a:picLocks noChangeAspect="1" noChangeArrowheads="1"/>
          </p:cNvPicPr>
          <p:nvPr/>
        </p:nvPicPr>
        <p:blipFill>
          <a:blip r:embed="rId3" cstate="print"/>
          <a:srcRect/>
          <a:stretch>
            <a:fillRect/>
          </a:stretch>
        </p:blipFill>
        <p:spPr bwMode="auto">
          <a:xfrm>
            <a:off x="533401" y="1143000"/>
            <a:ext cx="3809999" cy="1782519"/>
          </a:xfrm>
          <a:prstGeom prst="rect">
            <a:avLst/>
          </a:prstGeom>
          <a:noFill/>
        </p:spPr>
      </p:pic>
      <p:pic>
        <p:nvPicPr>
          <p:cNvPr id="2051" name="Picture 3" descr="C:\Documents and Settings\msalvi\Perforce\ors-avc-dev001_1666\msalvi_msalvi-MOBL3\AVC\work_branches\ART\docs\shadows\papers\avsm\results\hairAndSmoke2\hairAndSmoke_avsm8.png"/>
          <p:cNvPicPr>
            <a:picLocks noChangeAspect="1" noChangeArrowheads="1"/>
          </p:cNvPicPr>
          <p:nvPr/>
        </p:nvPicPr>
        <p:blipFill>
          <a:blip r:embed="rId4" cstate="print"/>
          <a:srcRect/>
          <a:stretch>
            <a:fillRect/>
          </a:stretch>
        </p:blipFill>
        <p:spPr bwMode="auto">
          <a:xfrm>
            <a:off x="4343400" y="1143001"/>
            <a:ext cx="3810000" cy="1784444"/>
          </a:xfrm>
          <a:prstGeom prst="rect">
            <a:avLst/>
          </a:prstGeom>
          <a:noFill/>
        </p:spPr>
      </p:pic>
      <p:pic>
        <p:nvPicPr>
          <p:cNvPr id="2052" name="Picture 4" descr="C:\Documents and Settings\msalvi\Perforce\ors-avc-dev001_1666\msalvi_msalvi-MOBL3\AVC\work_branches\ART\docs\shadows\papers\avsm\results\hairAndSmoke2\hairAndSmoke_fom.png"/>
          <p:cNvPicPr>
            <a:picLocks noChangeAspect="1" noChangeArrowheads="1"/>
          </p:cNvPicPr>
          <p:nvPr/>
        </p:nvPicPr>
        <p:blipFill>
          <a:blip r:embed="rId5" cstate="print"/>
          <a:srcRect/>
          <a:stretch>
            <a:fillRect/>
          </a:stretch>
        </p:blipFill>
        <p:spPr bwMode="auto">
          <a:xfrm>
            <a:off x="4343400" y="2925519"/>
            <a:ext cx="3809999" cy="1777204"/>
          </a:xfrm>
          <a:prstGeom prst="rect">
            <a:avLst/>
          </a:prstGeom>
          <a:noFill/>
        </p:spPr>
      </p:pic>
      <p:pic>
        <p:nvPicPr>
          <p:cNvPr id="2053" name="Picture 5" descr="C:\Documents and Settings\msalvi\Perforce\ors-avc-dev001_1666\msalvi_msalvi-MOBL3\AVC\work_branches\ART\docs\shadows\papers\avsm\results\hairAndSmoke2\hairAndSmoke_osm.png"/>
          <p:cNvPicPr>
            <a:picLocks noChangeAspect="1" noChangeArrowheads="1"/>
          </p:cNvPicPr>
          <p:nvPr/>
        </p:nvPicPr>
        <p:blipFill>
          <a:blip r:embed="rId6" cstate="print"/>
          <a:srcRect/>
          <a:stretch>
            <a:fillRect/>
          </a:stretch>
        </p:blipFill>
        <p:spPr bwMode="auto">
          <a:xfrm>
            <a:off x="539799" y="2925519"/>
            <a:ext cx="3803601" cy="1777204"/>
          </a:xfrm>
          <a:prstGeom prst="rect">
            <a:avLst/>
          </a:prstGeom>
          <a:noFill/>
        </p:spPr>
      </p:pic>
      <p:sp>
        <p:nvSpPr>
          <p:cNvPr id="18" name="TextBox 17"/>
          <p:cNvSpPr txBox="1"/>
          <p:nvPr/>
        </p:nvSpPr>
        <p:spPr>
          <a:xfrm>
            <a:off x="3144033" y="2972916"/>
            <a:ext cx="1215397" cy="307777"/>
          </a:xfrm>
          <a:prstGeom prst="rect">
            <a:avLst/>
          </a:prstGeom>
          <a:noFill/>
        </p:spPr>
        <p:txBody>
          <a:bodyPr wrap="none" rtlCol="0">
            <a:spAutoFit/>
          </a:bodyPr>
          <a:lstStyle/>
          <a:p>
            <a:r>
              <a:rPr lang="en-US" sz="1400" b="1" dirty="0" err="1" smtClean="0"/>
              <a:t>osm</a:t>
            </a:r>
            <a:r>
              <a:rPr lang="en-US" sz="1400" b="1" dirty="0" smtClean="0"/>
              <a:t> -32 slices</a:t>
            </a:r>
            <a:endParaRPr lang="en-US" sz="1400" b="1" dirty="0"/>
          </a:p>
        </p:txBody>
      </p:sp>
      <p:sp>
        <p:nvSpPr>
          <p:cNvPr id="19" name="TextBox 18"/>
          <p:cNvSpPr txBox="1"/>
          <p:nvPr/>
        </p:nvSpPr>
        <p:spPr>
          <a:xfrm>
            <a:off x="3088569" y="1143000"/>
            <a:ext cx="1271823" cy="307777"/>
          </a:xfrm>
          <a:prstGeom prst="rect">
            <a:avLst/>
          </a:prstGeom>
          <a:noFill/>
        </p:spPr>
        <p:txBody>
          <a:bodyPr wrap="none" rtlCol="0">
            <a:spAutoFit/>
          </a:bodyPr>
          <a:lstStyle/>
          <a:p>
            <a:r>
              <a:rPr lang="en-US" sz="1400" b="1" dirty="0" smtClean="0"/>
              <a:t>uncompressed</a:t>
            </a:r>
            <a:endParaRPr lang="en-US" sz="1400" b="1" dirty="0"/>
          </a:p>
        </p:txBody>
      </p:sp>
      <p:sp>
        <p:nvSpPr>
          <p:cNvPr id="20" name="TextBox 19"/>
          <p:cNvSpPr txBox="1"/>
          <p:nvPr/>
        </p:nvSpPr>
        <p:spPr>
          <a:xfrm>
            <a:off x="6384772" y="1143000"/>
            <a:ext cx="1794915" cy="307777"/>
          </a:xfrm>
          <a:prstGeom prst="rect">
            <a:avLst/>
          </a:prstGeom>
          <a:noFill/>
        </p:spPr>
        <p:txBody>
          <a:bodyPr wrap="none" rtlCol="0">
            <a:spAutoFit/>
          </a:bodyPr>
          <a:lstStyle/>
          <a:p>
            <a:r>
              <a:rPr lang="en-US" sz="1400" b="1" dirty="0" err="1" smtClean="0"/>
              <a:t>avsm</a:t>
            </a:r>
            <a:r>
              <a:rPr lang="en-US" sz="1400" b="1" dirty="0" smtClean="0"/>
              <a:t> (new) – 8 nodes</a:t>
            </a:r>
            <a:endParaRPr lang="en-US" sz="1400" b="1" dirty="0"/>
          </a:p>
        </p:txBody>
      </p:sp>
      <p:sp>
        <p:nvSpPr>
          <p:cNvPr id="21" name="TextBox 20"/>
          <p:cNvSpPr txBox="1"/>
          <p:nvPr/>
        </p:nvSpPr>
        <p:spPr>
          <a:xfrm>
            <a:off x="6803927" y="2925519"/>
            <a:ext cx="1305101" cy="307777"/>
          </a:xfrm>
          <a:prstGeom prst="rect">
            <a:avLst/>
          </a:prstGeom>
          <a:noFill/>
        </p:spPr>
        <p:txBody>
          <a:bodyPr wrap="none" rtlCol="0">
            <a:spAutoFit/>
          </a:bodyPr>
          <a:lstStyle/>
          <a:p>
            <a:r>
              <a:rPr lang="en-US" sz="1400" b="1" dirty="0" err="1" smtClean="0"/>
              <a:t>fom</a:t>
            </a:r>
            <a:r>
              <a:rPr lang="en-US" sz="1400" b="1" dirty="0" smtClean="0"/>
              <a:t> – 16 terms</a:t>
            </a:r>
            <a:endParaRPr lang="en-US" sz="1400" b="1" dirty="0"/>
          </a:p>
        </p:txBody>
      </p:sp>
      <p:sp>
        <p:nvSpPr>
          <p:cNvPr id="12" name="Date Placeholder 11"/>
          <p:cNvSpPr>
            <a:spLocks noGrp="1"/>
          </p:cNvSpPr>
          <p:nvPr>
            <p:ph type="dt" sz="half" idx="10"/>
          </p:nvPr>
        </p:nvSpPr>
        <p:spPr/>
        <p:txBody>
          <a:bodyPr/>
          <a:lstStyle/>
          <a:p>
            <a:pPr>
              <a:defRPr/>
            </a:pPr>
            <a:r>
              <a:rPr lang="en-US" smtClean="0"/>
              <a:t>7/28/2010</a:t>
            </a:r>
            <a:endParaRPr lang="en-US"/>
          </a:p>
        </p:txBody>
      </p:sp>
      <p:sp>
        <p:nvSpPr>
          <p:cNvPr id="13" name="Footer Placeholder 12"/>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57813" y="1033979"/>
            <a:ext cx="139227" cy="96767"/>
            <a:chOff x="1247615" y="3954779"/>
            <a:chExt cx="139227" cy="129023"/>
          </a:xfrm>
          <a:effectLst/>
        </p:grpSpPr>
        <p:cxnSp>
          <p:nvCxnSpPr>
            <p:cNvPr id="18" name="Straight Connector 17"/>
            <p:cNvCxnSpPr/>
            <p:nvPr/>
          </p:nvCxnSpPr>
          <p:spPr>
            <a:xfrm rot="5400000">
              <a:off x="1218426" y="3983968"/>
              <a:ext cx="129023" cy="7064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1295400" y="3989067"/>
              <a:ext cx="121922" cy="609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sz="4000" b="0" dirty="0" smtClean="0">
                <a:latin typeface="Century" pitchFamily="18" charset="0"/>
              </a:rPr>
              <a:t>Results </a:t>
            </a:r>
            <a:r>
              <a:rPr lang="en-US" sz="2800" b="0" dirty="0" smtClean="0">
                <a:latin typeface="Century" pitchFamily="18" charset="0"/>
              </a:rPr>
              <a:t>(3/3)</a:t>
            </a:r>
            <a:endParaRPr lang="en-US" sz="2800" b="0" dirty="0">
              <a:latin typeface="Century" pitchFamily="18" charset="0"/>
            </a:endParaRPr>
          </a:p>
        </p:txBody>
      </p:sp>
      <p:sp>
        <p:nvSpPr>
          <p:cNvPr id="9" name="Slide Number Placeholder 8"/>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11</a:t>
            </a:fld>
            <a:endParaRPr lang="en-US"/>
          </a:p>
        </p:txBody>
      </p:sp>
      <p:graphicFrame>
        <p:nvGraphicFramePr>
          <p:cNvPr id="24" name="uncompressed"/>
          <p:cNvGraphicFramePr/>
          <p:nvPr/>
        </p:nvGraphicFramePr>
        <p:xfrm>
          <a:off x="171450" y="971550"/>
          <a:ext cx="8991600" cy="400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avsm"/>
          <p:cNvGraphicFramePr/>
          <p:nvPr/>
        </p:nvGraphicFramePr>
        <p:xfrm>
          <a:off x="171450" y="971550"/>
          <a:ext cx="8991600" cy="4000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fom"/>
          <p:cNvGraphicFramePr/>
          <p:nvPr/>
        </p:nvGraphicFramePr>
        <p:xfrm>
          <a:off x="171450" y="971550"/>
          <a:ext cx="8991600" cy="4000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sm"/>
          <p:cNvGraphicFramePr/>
          <p:nvPr/>
        </p:nvGraphicFramePr>
        <p:xfrm>
          <a:off x="171450" y="971550"/>
          <a:ext cx="8991600" cy="40005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osm"/>
          <p:cNvGraphicFramePr/>
          <p:nvPr/>
        </p:nvGraphicFramePr>
        <p:xfrm>
          <a:off x="171450" y="971550"/>
          <a:ext cx="8991600" cy="4000500"/>
        </p:xfrm>
        <a:graphic>
          <a:graphicData uri="http://schemas.openxmlformats.org/drawingml/2006/chart">
            <c:chart xmlns:c="http://schemas.openxmlformats.org/drawingml/2006/chart" xmlns:r="http://schemas.openxmlformats.org/officeDocument/2006/relationships" r:id="rId7"/>
          </a:graphicData>
        </a:graphic>
      </p:graphicFrame>
      <p:pic>
        <p:nvPicPr>
          <p:cNvPr id="1026" name="Picture 2" descr="C:\Documents and Settings\msalvi\Perforce\ors-avc-dev001_1666\msalvi_msalvi-MOBL3\AVC\work_branches\ART\docs\shadows\papers\avsm\results\hairAndSmoke\hair_particles_avsm12.png"/>
          <p:cNvPicPr>
            <a:picLocks noChangeAspect="1" noChangeArrowheads="1"/>
          </p:cNvPicPr>
          <p:nvPr/>
        </p:nvPicPr>
        <p:blipFill>
          <a:blip r:embed="rId8" cstate="print"/>
          <a:srcRect/>
          <a:stretch>
            <a:fillRect/>
          </a:stretch>
        </p:blipFill>
        <p:spPr bwMode="auto">
          <a:xfrm>
            <a:off x="3840357" y="114300"/>
            <a:ext cx="5122274" cy="2342503"/>
          </a:xfrm>
          <a:prstGeom prst="rect">
            <a:avLst/>
          </a:prstGeom>
          <a:noFill/>
        </p:spPr>
      </p:pic>
      <p:sp>
        <p:nvSpPr>
          <p:cNvPr id="11" name="TextBox 10"/>
          <p:cNvSpPr txBox="1"/>
          <p:nvPr/>
        </p:nvSpPr>
        <p:spPr>
          <a:xfrm>
            <a:off x="3886200" y="4755697"/>
            <a:ext cx="1219200" cy="369332"/>
          </a:xfrm>
          <a:prstGeom prst="rect">
            <a:avLst/>
          </a:prstGeom>
          <a:noFill/>
          <a:ln>
            <a:noFill/>
          </a:ln>
        </p:spPr>
        <p:txBody>
          <a:bodyPr wrap="square" rtlCol="0">
            <a:spAutoFit/>
          </a:bodyPr>
          <a:lstStyle/>
          <a:p>
            <a:pPr algn="ctr"/>
            <a:r>
              <a:rPr lang="en-US" dirty="0" smtClean="0"/>
              <a:t>Depth</a:t>
            </a:r>
            <a:endParaRPr lang="en-US" dirty="0"/>
          </a:p>
        </p:txBody>
      </p:sp>
      <p:sp>
        <p:nvSpPr>
          <p:cNvPr id="12" name="TextBox 11"/>
          <p:cNvSpPr txBox="1"/>
          <p:nvPr/>
        </p:nvSpPr>
        <p:spPr>
          <a:xfrm rot="16200000">
            <a:off x="-485775" y="2672835"/>
            <a:ext cx="1885952" cy="369332"/>
          </a:xfrm>
          <a:prstGeom prst="rect">
            <a:avLst/>
          </a:prstGeom>
          <a:noFill/>
        </p:spPr>
        <p:txBody>
          <a:bodyPr wrap="square" rtlCol="0">
            <a:spAutoFit/>
          </a:bodyPr>
          <a:lstStyle/>
          <a:p>
            <a:pPr algn="ctr"/>
            <a:r>
              <a:rPr lang="en-US" dirty="0" smtClean="0"/>
              <a:t>Transmittance</a:t>
            </a:r>
            <a:endParaRPr lang="en-US" dirty="0"/>
          </a:p>
        </p:txBody>
      </p:sp>
      <p:sp>
        <p:nvSpPr>
          <p:cNvPr id="13" name="TextBox 12"/>
          <p:cNvSpPr txBox="1"/>
          <p:nvPr/>
        </p:nvSpPr>
        <p:spPr>
          <a:xfrm>
            <a:off x="342900" y="906236"/>
            <a:ext cx="301686" cy="369332"/>
          </a:xfrm>
          <a:prstGeom prst="rect">
            <a:avLst/>
          </a:prstGeom>
          <a:noFill/>
        </p:spPr>
        <p:txBody>
          <a:bodyPr wrap="none" rtlCol="0">
            <a:spAutoFit/>
          </a:bodyPr>
          <a:lstStyle/>
          <a:p>
            <a:r>
              <a:rPr lang="en-US" dirty="0" smtClean="0"/>
              <a:t>1</a:t>
            </a:r>
            <a:endParaRPr lang="en-US" dirty="0"/>
          </a:p>
        </p:txBody>
      </p:sp>
      <p:sp>
        <p:nvSpPr>
          <p:cNvPr id="15" name="TextBox 14"/>
          <p:cNvSpPr txBox="1"/>
          <p:nvPr/>
        </p:nvSpPr>
        <p:spPr>
          <a:xfrm>
            <a:off x="353786" y="4612822"/>
            <a:ext cx="301686" cy="369332"/>
          </a:xfrm>
          <a:prstGeom prst="rect">
            <a:avLst/>
          </a:prstGeom>
          <a:noFill/>
        </p:spPr>
        <p:txBody>
          <a:bodyPr wrap="none" rtlCol="0">
            <a:spAutoFit/>
          </a:bodyPr>
          <a:lstStyle/>
          <a:p>
            <a:r>
              <a:rPr lang="en-US" dirty="0" smtClean="0"/>
              <a:t>0</a:t>
            </a:r>
            <a:endParaRPr lang="en-US" dirty="0"/>
          </a:p>
        </p:txBody>
      </p:sp>
      <p:sp>
        <p:nvSpPr>
          <p:cNvPr id="14" name="Date Placeholder 13"/>
          <p:cNvSpPr>
            <a:spLocks noGrp="1"/>
          </p:cNvSpPr>
          <p:nvPr>
            <p:ph type="dt" sz="half" idx="10"/>
          </p:nvPr>
        </p:nvSpPr>
        <p:spPr/>
        <p:txBody>
          <a:bodyPr/>
          <a:lstStyle/>
          <a:p>
            <a:pPr>
              <a:defRPr/>
            </a:pPr>
            <a:r>
              <a:rPr lang="en-US" smtClean="0"/>
              <a:t>7/28/2010</a:t>
            </a:r>
            <a:endParaRPr lang="en-US"/>
          </a:p>
        </p:txBody>
      </p:sp>
      <p:sp>
        <p:nvSpPr>
          <p:cNvPr id="16" name="Footer Placeholder 15"/>
          <p:cNvSpPr>
            <a:spLocks noGrp="1"/>
          </p:cNvSpPr>
          <p:nvPr>
            <p:ph type="ftr" sz="quarter" idx="11"/>
          </p:nvPr>
        </p:nvSpPr>
        <p:spPr/>
        <p:txBody>
          <a:bodyPr/>
          <a:lstStyle/>
          <a:p>
            <a:pPr>
              <a:defRPr/>
            </a:pPr>
            <a:r>
              <a:rPr lang="en-US" dirty="0" smtClean="0"/>
              <a:t>Advances in Real-Time Rendering Course</a:t>
            </a:r>
          </a:p>
          <a:p>
            <a:pPr>
              <a:defRPr/>
            </a:pPr>
            <a:r>
              <a:rPr lang="en-US" dirty="0" smtClean="0"/>
              <a:t> </a:t>
            </a:r>
            <a:r>
              <a:rPr lang="en-US" sz="1000" dirty="0" err="1" smtClean="0"/>
              <a:t>Siggraph</a:t>
            </a:r>
            <a:r>
              <a:rPr lang="en-US" sz="1000" dirty="0" smtClean="0"/>
              <a:t> 2010, Los Angeles, CA</a:t>
            </a:r>
            <a:endParaRPr lang="en-US" dirty="0"/>
          </a:p>
        </p:txBody>
      </p:sp>
      <p:grpSp>
        <p:nvGrpSpPr>
          <p:cNvPr id="23" name="Group 22"/>
          <p:cNvGrpSpPr/>
          <p:nvPr/>
        </p:nvGrpSpPr>
        <p:grpSpPr>
          <a:xfrm rot="5400000">
            <a:off x="7950471" y="4728920"/>
            <a:ext cx="104420" cy="129023"/>
            <a:chOff x="1247615" y="3954779"/>
            <a:chExt cx="139227" cy="129023"/>
          </a:xfrm>
          <a:effectLst/>
        </p:grpSpPr>
        <p:cxnSp>
          <p:nvCxnSpPr>
            <p:cNvPr id="26" name="Straight Connector 25"/>
            <p:cNvCxnSpPr/>
            <p:nvPr/>
          </p:nvCxnSpPr>
          <p:spPr>
            <a:xfrm rot="5400000">
              <a:off x="1218426" y="3983968"/>
              <a:ext cx="129023" cy="7064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1295400" y="3989067"/>
              <a:ext cx="121922" cy="609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7" grpId="0">
        <p:bldAsOne/>
      </p:bldGraphic>
      <p:bldGraphic spid="28" grpId="0">
        <p:bldAsOne/>
      </p:bldGraphic>
      <p:bldGraphic spid="2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pitchFamily="18" charset="0"/>
              </a:rPr>
              <a:t>AVSM Performance</a:t>
            </a:r>
            <a:endParaRPr lang="en-US" sz="4000" b="0" dirty="0">
              <a:latin typeface="Century" pitchFamily="18" charset="0"/>
            </a:endParaRPr>
          </a:p>
        </p:txBody>
      </p:sp>
      <p:sp>
        <p:nvSpPr>
          <p:cNvPr id="8" name="Content Placeholder 2"/>
          <p:cNvSpPr>
            <a:spLocks noGrp="1"/>
          </p:cNvSpPr>
          <p:nvPr>
            <p:ph idx="1"/>
          </p:nvPr>
        </p:nvSpPr>
        <p:spPr>
          <a:xfrm>
            <a:off x="457200" y="765738"/>
            <a:ext cx="4192292" cy="4107051"/>
          </a:xfrm>
        </p:spPr>
        <p:txBody>
          <a:bodyPr>
            <a:normAutofit/>
          </a:bodyPr>
          <a:lstStyle/>
          <a:p>
            <a:endParaRPr lang="en-US" sz="2400" dirty="0" smtClean="0"/>
          </a:p>
          <a:p>
            <a:r>
              <a:rPr lang="en-US" sz="2000" dirty="0" smtClean="0">
                <a:latin typeface="+mj-lt"/>
              </a:rPr>
              <a:t>Competitive performance</a:t>
            </a:r>
          </a:p>
          <a:p>
            <a:r>
              <a:rPr lang="en-US" sz="2000" dirty="0" smtClean="0">
                <a:latin typeface="+mj-lt"/>
              </a:rPr>
              <a:t>Higher image quality</a:t>
            </a:r>
          </a:p>
          <a:p>
            <a:r>
              <a:rPr lang="en-US" sz="2000" dirty="0" smtClean="0">
                <a:latin typeface="+mj-lt"/>
              </a:rPr>
              <a:t>Shadow look-up dominates</a:t>
            </a:r>
          </a:p>
          <a:p>
            <a:pPr lvl="1"/>
            <a:r>
              <a:rPr lang="en-US" sz="1800" dirty="0" smtClean="0">
                <a:latin typeface="+mj-lt"/>
              </a:rPr>
              <a:t>Often &lt; 30% of AVSM related rendering time is spent in the insertion code</a:t>
            </a:r>
          </a:p>
          <a:p>
            <a:r>
              <a:rPr lang="en-US" sz="1800" dirty="0" smtClean="0">
                <a:latin typeface="+mj-lt"/>
              </a:rPr>
              <a:t>DSM is 20x-40x slower than AVSM</a:t>
            </a:r>
          </a:p>
          <a:p>
            <a:pPr lvl="1"/>
            <a:endParaRPr lang="en-US" dirty="0" smtClean="0">
              <a:latin typeface="+mj-lt"/>
            </a:endParaRPr>
          </a:p>
          <a:p>
            <a:endParaRPr lang="en-US" dirty="0" smtClean="0">
              <a:latin typeface="+mj-lt"/>
            </a:endParaRPr>
          </a:p>
          <a:p>
            <a:endParaRPr lang="en-US" dirty="0" smtClean="0">
              <a:latin typeface="+mj-lt"/>
            </a:endParaRPr>
          </a:p>
        </p:txBody>
      </p:sp>
      <p:sp>
        <p:nvSpPr>
          <p:cNvPr id="7" name="Slide Number Placeholder 6"/>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12</a:t>
            </a:fld>
            <a:endParaRPr lang="en-US"/>
          </a:p>
        </p:txBody>
      </p:sp>
      <p:pic>
        <p:nvPicPr>
          <p:cNvPr id="3076" name="Picture 4"/>
          <p:cNvPicPr>
            <a:picLocks noChangeAspect="1" noChangeArrowheads="1"/>
          </p:cNvPicPr>
          <p:nvPr/>
        </p:nvPicPr>
        <p:blipFill>
          <a:blip r:embed="rId3" cstate="print"/>
          <a:srcRect/>
          <a:stretch>
            <a:fillRect/>
          </a:stretch>
        </p:blipFill>
        <p:spPr bwMode="auto">
          <a:xfrm>
            <a:off x="1016128" y="3487077"/>
            <a:ext cx="2860776" cy="1280187"/>
          </a:xfrm>
          <a:prstGeom prst="rect">
            <a:avLst/>
          </a:prstGeom>
          <a:noFill/>
          <a:ln w="9525">
            <a:noFill/>
            <a:miter lim="800000"/>
            <a:headEnd/>
            <a:tailEnd/>
          </a:ln>
          <a:effectLst/>
        </p:spPr>
      </p:pic>
      <p:graphicFrame>
        <p:nvGraphicFramePr>
          <p:cNvPr id="9" name="Chart 8"/>
          <p:cNvGraphicFramePr/>
          <p:nvPr/>
        </p:nvGraphicFramePr>
        <p:xfrm>
          <a:off x="4517422" y="884338"/>
          <a:ext cx="4626579" cy="3988451"/>
        </p:xfrm>
        <a:graphic>
          <a:graphicData uri="http://schemas.openxmlformats.org/drawingml/2006/chart">
            <c:chart xmlns:c="http://schemas.openxmlformats.org/drawingml/2006/chart" xmlns:r="http://schemas.openxmlformats.org/officeDocument/2006/relationships" r:id="rId4"/>
          </a:graphicData>
        </a:graphic>
      </p:graphicFrame>
      <p:sp>
        <p:nvSpPr>
          <p:cNvPr id="10" name="Date Placeholder 9"/>
          <p:cNvSpPr>
            <a:spLocks noGrp="1"/>
          </p:cNvSpPr>
          <p:nvPr>
            <p:ph type="dt" sz="half" idx="10"/>
          </p:nvPr>
        </p:nvSpPr>
        <p:spPr/>
        <p:txBody>
          <a:bodyPr/>
          <a:lstStyle/>
          <a:p>
            <a:pPr>
              <a:defRPr/>
            </a:pPr>
            <a:r>
              <a:rPr lang="en-US" smtClean="0"/>
              <a:t>7/28/2010</a:t>
            </a:r>
            <a:endParaRPr lang="en-US"/>
          </a:p>
        </p:txBody>
      </p:sp>
      <p:sp>
        <p:nvSpPr>
          <p:cNvPr id="11" name="Footer Placeholder 10"/>
          <p:cNvSpPr>
            <a:spLocks noGrp="1"/>
          </p:cNvSpPr>
          <p:nvPr>
            <p:ph type="ftr" sz="quarter" idx="11"/>
          </p:nvPr>
        </p:nvSpPr>
        <p:spPr/>
        <p:txBody>
          <a:bodyPr/>
          <a:lstStyle/>
          <a:p>
            <a:pPr>
              <a:defRPr/>
            </a:pPr>
            <a:r>
              <a:rPr lang="en-US" dirty="0" smtClean="0"/>
              <a:t>Advances in Real-Time Rendering Course</a:t>
            </a:r>
          </a:p>
          <a:p>
            <a:pPr>
              <a:defRPr/>
            </a:pPr>
            <a:r>
              <a:rPr lang="en-US" dirty="0" smtClean="0"/>
              <a:t> </a:t>
            </a:r>
            <a:r>
              <a:rPr lang="en-US" sz="1000" dirty="0" err="1" smtClean="0"/>
              <a:t>Siggraph</a:t>
            </a:r>
            <a:r>
              <a:rPr lang="en-US" sz="1000" dirty="0" smtClean="0"/>
              <a:t> 2010, Los Angeles, CA</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pitchFamily="18" charset="0"/>
              </a:rPr>
              <a:t>Conclusions</a:t>
            </a:r>
            <a:endParaRPr lang="en-US" sz="4000" b="0" dirty="0">
              <a:latin typeface="Century" pitchFamily="18" charset="0"/>
            </a:endParaRPr>
          </a:p>
        </p:txBody>
      </p:sp>
      <p:sp>
        <p:nvSpPr>
          <p:cNvPr id="8" name="Content Placeholder 2"/>
          <p:cNvSpPr>
            <a:spLocks noGrp="1"/>
          </p:cNvSpPr>
          <p:nvPr>
            <p:ph idx="1"/>
          </p:nvPr>
        </p:nvSpPr>
        <p:spPr>
          <a:xfrm>
            <a:off x="457200" y="758310"/>
            <a:ext cx="8229600" cy="3973378"/>
          </a:xfrm>
        </p:spPr>
        <p:txBody>
          <a:bodyPr>
            <a:normAutofit fontScale="92500" lnSpcReduction="20000"/>
          </a:bodyPr>
          <a:lstStyle/>
          <a:p>
            <a:endParaRPr lang="en-US" dirty="0" smtClean="0"/>
          </a:p>
          <a:p>
            <a:r>
              <a:rPr lang="en-US" dirty="0" smtClean="0">
                <a:latin typeface="+mj-lt"/>
              </a:rPr>
              <a:t>The Good:</a:t>
            </a:r>
          </a:p>
          <a:p>
            <a:pPr lvl="1"/>
            <a:r>
              <a:rPr lang="en-US" dirty="0" smtClean="0">
                <a:latin typeface="+mj-lt"/>
              </a:rPr>
              <a:t>Higher image quality via adaptive sampling</a:t>
            </a:r>
          </a:p>
          <a:p>
            <a:pPr lvl="2"/>
            <a:r>
              <a:rPr lang="en-US" dirty="0" smtClean="0">
                <a:latin typeface="+mj-lt"/>
              </a:rPr>
              <a:t>Avoid common pitfalls of methods based on regular sampling or series expansion of the visibility function</a:t>
            </a:r>
          </a:p>
          <a:p>
            <a:pPr lvl="1"/>
            <a:r>
              <a:rPr lang="en-US" dirty="0" smtClean="0">
                <a:latin typeface="+mj-lt"/>
              </a:rPr>
              <a:t>Robust and easy to use</a:t>
            </a:r>
          </a:p>
          <a:p>
            <a:pPr lvl="2"/>
            <a:r>
              <a:rPr lang="en-US" dirty="0" smtClean="0">
                <a:latin typeface="+mj-lt"/>
              </a:rPr>
              <a:t>Doesn’t require any a priori knowledge of light blockers type and spatial distribution </a:t>
            </a:r>
          </a:p>
          <a:p>
            <a:pPr lvl="2"/>
            <a:r>
              <a:rPr lang="en-US" dirty="0" smtClean="0">
                <a:latin typeface="+mj-lt"/>
              </a:rPr>
              <a:t>Easy to trade-off image quality for speed and storage</a:t>
            </a:r>
          </a:p>
          <a:p>
            <a:r>
              <a:rPr lang="en-US" dirty="0" smtClean="0">
                <a:latin typeface="+mj-lt"/>
              </a:rPr>
              <a:t>The Bad:</a:t>
            </a:r>
          </a:p>
          <a:p>
            <a:pPr lvl="1"/>
            <a:r>
              <a:rPr lang="en-US" sz="2200" dirty="0" smtClean="0">
                <a:latin typeface="+mj-lt"/>
              </a:rPr>
              <a:t>A fast fixed-memory implementation requires graphics hardware to add support for read-modify-write operations on the frame-buffer</a:t>
            </a:r>
            <a:endParaRPr lang="en-US" dirty="0" smtClean="0"/>
          </a:p>
          <a:p>
            <a:endParaRPr lang="en-US" dirty="0" smtClean="0"/>
          </a:p>
        </p:txBody>
      </p:sp>
      <p:sp>
        <p:nvSpPr>
          <p:cNvPr id="7" name="Slide Number Placeholder 6"/>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13</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smtClean="0">
                <a:latin typeface="Century" pitchFamily="18" charset="0"/>
              </a:rPr>
              <a:t>What’s Next?</a:t>
            </a:r>
            <a:endParaRPr lang="en-US" sz="4000" b="0" dirty="0">
              <a:latin typeface="Century"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mn-lt"/>
              </a:rPr>
              <a:t>Improve AVSM filtering performance</a:t>
            </a:r>
          </a:p>
          <a:p>
            <a:pPr lvl="1"/>
            <a:r>
              <a:rPr lang="en-US" dirty="0" smtClean="0">
                <a:latin typeface="+mn-lt"/>
              </a:rPr>
              <a:t>Find bottleneck(s)</a:t>
            </a:r>
          </a:p>
          <a:p>
            <a:pPr lvl="2"/>
            <a:r>
              <a:rPr lang="en-US" dirty="0" smtClean="0">
                <a:latin typeface="+mn-lt"/>
              </a:rPr>
              <a:t>Not an external memory bandwidth issue</a:t>
            </a:r>
          </a:p>
          <a:p>
            <a:pPr lvl="1"/>
            <a:r>
              <a:rPr lang="en-US" dirty="0" smtClean="0">
                <a:latin typeface="+mn-lt"/>
              </a:rPr>
              <a:t>Re-encode AVSM data?</a:t>
            </a:r>
          </a:p>
          <a:p>
            <a:pPr lvl="1"/>
            <a:endParaRPr lang="en-US" dirty="0" smtClean="0">
              <a:latin typeface="+mn-lt"/>
            </a:endParaRPr>
          </a:p>
          <a:p>
            <a:r>
              <a:rPr lang="en-US" dirty="0" smtClean="0">
                <a:latin typeface="+mn-lt"/>
              </a:rPr>
              <a:t>Fixed memory implementation with pixel </a:t>
            </a:r>
            <a:r>
              <a:rPr lang="en-US" dirty="0" err="1" smtClean="0">
                <a:latin typeface="+mn-lt"/>
              </a:rPr>
              <a:t>shaders</a:t>
            </a:r>
            <a:endParaRPr lang="en-US" dirty="0" smtClean="0">
              <a:latin typeface="+mn-lt"/>
            </a:endParaRPr>
          </a:p>
          <a:p>
            <a:pPr lvl="1"/>
            <a:r>
              <a:rPr lang="en-US" dirty="0" smtClean="0">
                <a:latin typeface="+mn-lt"/>
              </a:rPr>
              <a:t>Avoid RMW hazards (per pixel </a:t>
            </a:r>
            <a:r>
              <a:rPr lang="en-US" dirty="0" err="1" smtClean="0">
                <a:latin typeface="+mn-lt"/>
              </a:rPr>
              <a:t>mutex</a:t>
            </a:r>
            <a:r>
              <a:rPr lang="en-US" dirty="0" smtClean="0">
                <a:latin typeface="+mn-lt"/>
              </a:rPr>
              <a:t>?)</a:t>
            </a:r>
          </a:p>
          <a:p>
            <a:endParaRPr lang="en-US" dirty="0" smtClean="0">
              <a:latin typeface="+mn-lt"/>
            </a:endParaRPr>
          </a:p>
          <a:p>
            <a:r>
              <a:rPr lang="en-US" dirty="0" err="1" smtClean="0">
                <a:latin typeface="+mn-lt"/>
              </a:rPr>
              <a:t>Lossy</a:t>
            </a:r>
            <a:r>
              <a:rPr lang="en-US" dirty="0" smtClean="0">
                <a:latin typeface="+mn-lt"/>
              </a:rPr>
              <a:t> Order Independent Transparency via AVSM streaming compression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14</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0" dirty="0" smtClean="0">
                <a:latin typeface="Century" pitchFamily="18" charset="0"/>
              </a:rPr>
              <a:t>Acknowledgements</a:t>
            </a:r>
            <a:endParaRPr lang="en-CA" sz="4000" b="0" dirty="0">
              <a:latin typeface="Century" pitchFamily="18" charset="0"/>
            </a:endParaRPr>
          </a:p>
        </p:txBody>
      </p:sp>
      <p:sp>
        <p:nvSpPr>
          <p:cNvPr id="3" name="Content Placeholder 2"/>
          <p:cNvSpPr>
            <a:spLocks noGrp="1"/>
          </p:cNvSpPr>
          <p:nvPr>
            <p:ph idx="1"/>
          </p:nvPr>
        </p:nvSpPr>
        <p:spPr/>
        <p:txBody>
          <a:bodyPr/>
          <a:lstStyle/>
          <a:p>
            <a:r>
              <a:rPr lang="en-CA" sz="2400" dirty="0" smtClean="0">
                <a:latin typeface="+mj-lt"/>
              </a:rPr>
              <a:t>Jason Mitchell and Wade </a:t>
            </a:r>
            <a:r>
              <a:rPr lang="en-CA" sz="2400" dirty="0" err="1" smtClean="0">
                <a:latin typeface="+mj-lt"/>
              </a:rPr>
              <a:t>Schin</a:t>
            </a:r>
            <a:r>
              <a:rPr lang="en-CA" sz="2400" dirty="0" smtClean="0">
                <a:latin typeface="+mj-lt"/>
              </a:rPr>
              <a:t> (Valve)</a:t>
            </a:r>
          </a:p>
          <a:p>
            <a:r>
              <a:rPr lang="en-CA" sz="2400" dirty="0" smtClean="0">
                <a:latin typeface="+mj-lt"/>
              </a:rPr>
              <a:t>Natasha Tatarchuk and </a:t>
            </a:r>
            <a:r>
              <a:rPr lang="en-CA" sz="2400" dirty="0" err="1" smtClean="0">
                <a:latin typeface="+mj-lt"/>
              </a:rPr>
              <a:t>Hao</a:t>
            </a:r>
            <a:r>
              <a:rPr lang="en-CA" sz="2400" dirty="0" smtClean="0">
                <a:latin typeface="+mj-lt"/>
              </a:rPr>
              <a:t> Chen (Bungie)</a:t>
            </a:r>
          </a:p>
          <a:p>
            <a:r>
              <a:rPr lang="en-CA" sz="2400" dirty="0" smtClean="0">
                <a:latin typeface="+mj-lt"/>
              </a:rPr>
              <a:t>Johan </a:t>
            </a:r>
            <a:r>
              <a:rPr lang="en-CA" sz="2400" dirty="0" err="1" smtClean="0">
                <a:latin typeface="+mj-lt"/>
              </a:rPr>
              <a:t>Andersson</a:t>
            </a:r>
            <a:r>
              <a:rPr lang="en-CA" sz="2400" dirty="0" smtClean="0">
                <a:latin typeface="+mj-lt"/>
              </a:rPr>
              <a:t> (DICE)</a:t>
            </a:r>
          </a:p>
          <a:p>
            <a:r>
              <a:rPr lang="en-CA" sz="2400" dirty="0" smtClean="0">
                <a:latin typeface="+mj-lt"/>
              </a:rPr>
              <a:t>Matt Pharr, Craig Kolb and the rest of the Advanced Rendering Technology team at Intel</a:t>
            </a:r>
          </a:p>
          <a:p>
            <a:r>
              <a:rPr lang="en-CA" sz="2400" dirty="0" smtClean="0">
                <a:latin typeface="+mj-lt"/>
              </a:rPr>
              <a:t>Nico Galoppo, Greg Johnson, Doug McNabb, Jeffery Williams and Mike Burrows from Intel</a:t>
            </a:r>
          </a:p>
          <a:p>
            <a:r>
              <a:rPr lang="en-CA" sz="2400" dirty="0" smtClean="0">
                <a:latin typeface="+mj-lt"/>
              </a:rPr>
              <a:t>Hair model courtesy of </a:t>
            </a:r>
            <a:r>
              <a:rPr lang="en-CA" sz="2400" dirty="0" err="1" smtClean="0">
                <a:latin typeface="+mj-lt"/>
              </a:rPr>
              <a:t>Cem</a:t>
            </a:r>
            <a:r>
              <a:rPr lang="en-CA" sz="2400" dirty="0" smtClean="0">
                <a:latin typeface="+mj-lt"/>
              </a:rPr>
              <a:t> </a:t>
            </a:r>
            <a:r>
              <a:rPr lang="en-CA" sz="2400" dirty="0" err="1" smtClean="0">
                <a:latin typeface="+mj-lt"/>
              </a:rPr>
              <a:t>Yuksel</a:t>
            </a:r>
            <a:endParaRPr lang="en-CA" dirty="0" smtClean="0">
              <a:latin typeface="+mj-lt"/>
            </a:endParaRPr>
          </a:p>
          <a:p>
            <a:endParaRPr lang="en-CA" dirty="0" smtClean="0"/>
          </a:p>
        </p:txBody>
      </p:sp>
      <p:sp>
        <p:nvSpPr>
          <p:cNvPr id="4" name="Slide Number Placeholder 3"/>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15</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dirty="0" smtClean="0"/>
              <a:t>Advances in Real-Time Rendering Course</a:t>
            </a:r>
          </a:p>
          <a:p>
            <a:pPr>
              <a:defRPr/>
            </a:pPr>
            <a:r>
              <a:rPr lang="en-US" dirty="0" smtClean="0"/>
              <a:t> </a:t>
            </a:r>
            <a:r>
              <a:rPr lang="en-US" sz="1000" dirty="0" err="1" smtClean="0"/>
              <a:t>Siggraph</a:t>
            </a:r>
            <a:r>
              <a:rPr lang="en-US" sz="1000" dirty="0" smtClean="0"/>
              <a:t> 2010, Los Angeles, CA</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0" dirty="0" smtClean="0">
                <a:latin typeface="Century" pitchFamily="18" charset="0"/>
              </a:rPr>
              <a:t>Questions?</a:t>
            </a:r>
            <a:endParaRPr lang="en-US" sz="4000" b="0" dirty="0"/>
          </a:p>
        </p:txBody>
      </p:sp>
      <p:sp>
        <p:nvSpPr>
          <p:cNvPr id="4" name="Content Placeholder 3"/>
          <p:cNvSpPr>
            <a:spLocks noGrp="1"/>
          </p:cNvSpPr>
          <p:nvPr>
            <p:ph idx="1"/>
          </p:nvPr>
        </p:nvSpPr>
        <p:spPr>
          <a:xfrm>
            <a:off x="441702" y="1072290"/>
            <a:ext cx="8229600" cy="3394075"/>
          </a:xfrm>
        </p:spPr>
        <p:txBody>
          <a:bodyPr/>
          <a:lstStyle/>
          <a:p>
            <a:r>
              <a:rPr lang="en-CA" sz="2400" dirty="0" smtClean="0">
                <a:latin typeface="+mj-lt"/>
              </a:rPr>
              <a:t>Paper*:</a:t>
            </a:r>
          </a:p>
          <a:p>
            <a:pPr lvl="1"/>
            <a:r>
              <a:rPr lang="en-CA" sz="2000" dirty="0" smtClean="0">
                <a:latin typeface="+mj-lt"/>
              </a:rPr>
              <a:t>Salvi M., Vidimce K., Lauritzen A., Lefohn A.,                                  </a:t>
            </a:r>
            <a:r>
              <a:rPr lang="en-CA" sz="2000" b="1" dirty="0" smtClean="0">
                <a:latin typeface="+mj-lt"/>
              </a:rPr>
              <a:t>Adaptive Volumetric Shadow Maps</a:t>
            </a:r>
            <a:r>
              <a:rPr lang="en-CA" sz="2000" dirty="0" smtClean="0">
                <a:latin typeface="+mj-lt"/>
              </a:rPr>
              <a:t>                                                </a:t>
            </a:r>
            <a:r>
              <a:rPr lang="en-CA" sz="1800" i="1" dirty="0" smtClean="0">
                <a:latin typeface="+mj-lt"/>
              </a:rPr>
              <a:t>Computer Graphics Forum - Volume 29, Number 4, pp. 1289-1296 </a:t>
            </a:r>
            <a:r>
              <a:rPr lang="en-CA" sz="1800" i="1" dirty="0" smtClean="0">
                <a:latin typeface="+mj-lt"/>
                <a:hlinkClick r:id="rId3"/>
              </a:rPr>
              <a:t>http://www.eg.org/EG/DL/CGF/volume29/issue4</a:t>
            </a:r>
            <a:endParaRPr lang="en-CA" sz="1800" i="1" dirty="0" smtClean="0">
              <a:latin typeface="+mj-lt"/>
            </a:endParaRPr>
          </a:p>
          <a:p>
            <a:r>
              <a:rPr lang="en-CA" sz="2400" dirty="0" smtClean="0">
                <a:latin typeface="+mj-lt"/>
              </a:rPr>
              <a:t>Source code and binaries:</a:t>
            </a:r>
          </a:p>
          <a:p>
            <a:pPr lvl="1"/>
            <a:r>
              <a:rPr lang="en-US" sz="1800" dirty="0" smtClean="0">
                <a:latin typeface="+mj-lt"/>
                <a:hlinkClick r:id="rId4"/>
              </a:rPr>
              <a:t>http://visual-computing.intel-research.net/art/publications/avsm/</a:t>
            </a:r>
            <a:endParaRPr lang="en-US" sz="1800" dirty="0" smtClean="0">
              <a:latin typeface="+mj-lt"/>
            </a:endParaRPr>
          </a:p>
          <a:p>
            <a:r>
              <a:rPr lang="en-CA" sz="2400" dirty="0" smtClean="0">
                <a:latin typeface="+mj-lt"/>
              </a:rPr>
              <a:t>To contact the authors:</a:t>
            </a:r>
          </a:p>
          <a:p>
            <a:pPr lvl="1"/>
            <a:r>
              <a:rPr lang="en-CA" sz="2000" dirty="0" smtClean="0">
                <a:latin typeface="+mj-lt"/>
              </a:rPr>
              <a:t>firstname.lastname@intel.com</a:t>
            </a:r>
          </a:p>
        </p:txBody>
      </p:sp>
      <p:sp>
        <p:nvSpPr>
          <p:cNvPr id="3" name="Slide Number Placeholder 2"/>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16</a:t>
            </a:fld>
            <a:endParaRPr lang="en-US"/>
          </a:p>
        </p:txBody>
      </p:sp>
      <p:sp>
        <p:nvSpPr>
          <p:cNvPr id="5" name="Date Placeholder 4"/>
          <p:cNvSpPr>
            <a:spLocks noGrp="1"/>
          </p:cNvSpPr>
          <p:nvPr>
            <p:ph type="dt" sz="half" idx="10"/>
          </p:nvPr>
        </p:nvSpPr>
        <p:spPr/>
        <p:txBody>
          <a:bodyPr/>
          <a:lstStyle/>
          <a:p>
            <a:pPr>
              <a:defRPr/>
            </a:pPr>
            <a:r>
              <a:rPr lang="en-US" dirty="0" smtClean="0"/>
              <a:t>7/28/2010</a:t>
            </a:r>
            <a:endParaRPr lang="en-US" dirty="0"/>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
        <p:nvSpPr>
          <p:cNvPr id="7" name="TextBox 6"/>
          <p:cNvSpPr txBox="1"/>
          <p:nvPr/>
        </p:nvSpPr>
        <p:spPr>
          <a:xfrm>
            <a:off x="6150207" y="4751518"/>
            <a:ext cx="2930674" cy="307777"/>
          </a:xfrm>
          <a:prstGeom prst="rect">
            <a:avLst/>
          </a:prstGeom>
          <a:noFill/>
        </p:spPr>
        <p:txBody>
          <a:bodyPr wrap="none" rtlCol="0">
            <a:spAutoFit/>
          </a:bodyPr>
          <a:lstStyle/>
          <a:p>
            <a:r>
              <a:rPr lang="en-US" sz="1400" i="1" dirty="0" smtClean="0"/>
              <a:t>*contact us to get a copy of the paper</a:t>
            </a:r>
            <a:endParaRPr lang="en-US" sz="1400" i="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0" dirty="0" smtClean="0">
                <a:latin typeface="Century" pitchFamily="18" charset="0"/>
              </a:rPr>
              <a:t>References</a:t>
            </a:r>
            <a:endParaRPr lang="en-US" sz="4000" b="0" dirty="0"/>
          </a:p>
        </p:txBody>
      </p:sp>
      <p:sp>
        <p:nvSpPr>
          <p:cNvPr id="4" name="Content Placeholder 3"/>
          <p:cNvSpPr>
            <a:spLocks noGrp="1"/>
          </p:cNvSpPr>
          <p:nvPr>
            <p:ph idx="1"/>
          </p:nvPr>
        </p:nvSpPr>
        <p:spPr/>
        <p:txBody>
          <a:bodyPr/>
          <a:lstStyle/>
          <a:p>
            <a:r>
              <a:rPr lang="en-US" sz="1400" dirty="0" smtClean="0">
                <a:latin typeface="+mj-lt"/>
              </a:rPr>
              <a:t>AGARWAL P. K., VARADARAJAN K. R.: Efficient algorithms for approximating polygonal chains. </a:t>
            </a:r>
            <a:r>
              <a:rPr lang="en-US" sz="1400" i="1" dirty="0" smtClean="0">
                <a:latin typeface="+mj-lt"/>
              </a:rPr>
              <a:t>Discrete and Computational Geometry 23</a:t>
            </a:r>
            <a:r>
              <a:rPr lang="en-US" sz="1400" dirty="0" smtClean="0">
                <a:latin typeface="+mj-lt"/>
              </a:rPr>
              <a:t>, 2 (2000), 273–291</a:t>
            </a:r>
          </a:p>
          <a:p>
            <a:r>
              <a:rPr lang="en-US" sz="1400" dirty="0" smtClean="0">
                <a:latin typeface="+mj-lt"/>
              </a:rPr>
              <a:t>BOSEA P., CABELLOB S., CHEONGC O., GUDMUNDSSOND J., VAN KREVELDE M., SPECKMANN B.: </a:t>
            </a:r>
            <a:r>
              <a:rPr lang="en-US" sz="1400" dirty="0" err="1" smtClean="0">
                <a:latin typeface="+mj-lt"/>
              </a:rPr>
              <a:t>Areapreserving</a:t>
            </a:r>
            <a:r>
              <a:rPr lang="en-US" sz="1400" dirty="0" smtClean="0">
                <a:latin typeface="+mj-lt"/>
              </a:rPr>
              <a:t> approximations of polygonal paths. </a:t>
            </a:r>
            <a:r>
              <a:rPr lang="en-US" sz="1400" i="1" dirty="0" smtClean="0">
                <a:latin typeface="+mj-lt"/>
              </a:rPr>
              <a:t>Journal of Discrete </a:t>
            </a:r>
            <a:r>
              <a:rPr lang="pt-BR" sz="1400" i="1" dirty="0" smtClean="0">
                <a:latin typeface="+mj-lt"/>
              </a:rPr>
              <a:t>Algorithms 4</a:t>
            </a:r>
            <a:r>
              <a:rPr lang="pt-BR" sz="1400" dirty="0" smtClean="0">
                <a:latin typeface="+mj-lt"/>
              </a:rPr>
              <a:t>, 4 (2006), 554–566.</a:t>
            </a:r>
            <a:endParaRPr lang="en-US" sz="1400" dirty="0" smtClean="0">
              <a:latin typeface="+mj-lt"/>
            </a:endParaRPr>
          </a:p>
          <a:p>
            <a:r>
              <a:rPr lang="en-US" sz="1400" dirty="0" smtClean="0">
                <a:latin typeface="+mj-lt"/>
              </a:rPr>
              <a:t>JANSEN J., BAVOIL L.: Fourier opacity mapping. In </a:t>
            </a:r>
            <a:r>
              <a:rPr lang="en-US" sz="1400" i="1" dirty="0" smtClean="0">
                <a:latin typeface="+mj-lt"/>
              </a:rPr>
              <a:t>I3D ’10: Proceedings of the 2010 Symposium on Interactive 3D Graphics and Games </a:t>
            </a:r>
            <a:r>
              <a:rPr lang="en-US" sz="1400" dirty="0" smtClean="0">
                <a:latin typeface="+mj-lt"/>
              </a:rPr>
              <a:t>(Feb. 2010), pp. 165–172.</a:t>
            </a:r>
          </a:p>
          <a:p>
            <a:r>
              <a:rPr lang="en-US" sz="1400" dirty="0" smtClean="0">
                <a:latin typeface="+mj-lt"/>
              </a:rPr>
              <a:t>KIM T.-Y., NEUMANN U.: Opacity shadow maps. In </a:t>
            </a:r>
            <a:r>
              <a:rPr lang="en-US" sz="1400" i="1" dirty="0" smtClean="0">
                <a:latin typeface="+mj-lt"/>
              </a:rPr>
              <a:t>Rendering Techniques 2001: 12th </a:t>
            </a:r>
            <a:r>
              <a:rPr lang="en-US" sz="1400" i="1" dirty="0" err="1" smtClean="0">
                <a:latin typeface="+mj-lt"/>
              </a:rPr>
              <a:t>Eurographics</a:t>
            </a:r>
            <a:r>
              <a:rPr lang="en-US" sz="1400" i="1" dirty="0" smtClean="0">
                <a:latin typeface="+mj-lt"/>
              </a:rPr>
              <a:t> Workshop on Rendering </a:t>
            </a:r>
            <a:r>
              <a:rPr lang="en-US" sz="1400" dirty="0" smtClean="0">
                <a:latin typeface="+mj-lt"/>
              </a:rPr>
              <a:t>(June 2001),</a:t>
            </a:r>
          </a:p>
          <a:p>
            <a:r>
              <a:rPr lang="en-US" sz="1400" dirty="0" smtClean="0">
                <a:latin typeface="+mj-lt"/>
              </a:rPr>
              <a:t>LOKOVIC T., VEACH E.: Deep shadow maps. In </a:t>
            </a:r>
            <a:r>
              <a:rPr lang="en-US" sz="1400" i="1" dirty="0" smtClean="0">
                <a:latin typeface="+mj-lt"/>
              </a:rPr>
              <a:t>Proceedings of ACM SIGGRAPH 2000 (July 2000), Computer Graphics Proceedings</a:t>
            </a:r>
            <a:r>
              <a:rPr lang="en-US" sz="1400" dirty="0" smtClean="0">
                <a:latin typeface="+mj-lt"/>
              </a:rPr>
              <a:t>, ACS, pp. 385–392.</a:t>
            </a:r>
          </a:p>
          <a:p>
            <a:r>
              <a:rPr lang="en-US" sz="1400" dirty="0" smtClean="0">
                <a:latin typeface="+mj-lt"/>
              </a:rPr>
              <a:t>SINTORN E., ASSARSON U.: Hair self shadowing and transparency depth ordering using occupancy maps. In I3D ’09</a:t>
            </a:r>
            <a:r>
              <a:rPr lang="en-US" sz="1400" i="1" dirty="0" smtClean="0">
                <a:latin typeface="+mj-lt"/>
              </a:rPr>
              <a:t>: Proceedings of the 2009 Symposium on Interactive 3D Graphics and Games </a:t>
            </a:r>
            <a:r>
              <a:rPr lang="en-US" sz="1400" dirty="0" smtClean="0">
                <a:latin typeface="+mj-lt"/>
              </a:rPr>
              <a:t>(Feb./Mar. 2009), pp. 67–74</a:t>
            </a:r>
          </a:p>
          <a:p>
            <a:r>
              <a:rPr lang="en-US" sz="1400" dirty="0" smtClean="0">
                <a:latin typeface="+mj-lt"/>
              </a:rPr>
              <a:t>YANG J., HENSLEY J., GRÜN H., THIBIEROZ N.: Real-time concurrent linked list construction on the </a:t>
            </a:r>
            <a:r>
              <a:rPr lang="en-US" sz="1400" dirty="0" err="1" smtClean="0">
                <a:latin typeface="+mj-lt"/>
              </a:rPr>
              <a:t>gpu</a:t>
            </a:r>
            <a:r>
              <a:rPr lang="en-US" sz="1400" dirty="0" smtClean="0">
                <a:latin typeface="+mj-lt"/>
              </a:rPr>
              <a:t>. In </a:t>
            </a:r>
            <a:r>
              <a:rPr lang="en-US" sz="1400" i="1" dirty="0" smtClean="0">
                <a:latin typeface="+mj-lt"/>
              </a:rPr>
              <a:t>Rendering </a:t>
            </a:r>
            <a:r>
              <a:rPr lang="fr-FR" sz="1400" i="1" dirty="0" smtClean="0">
                <a:latin typeface="+mj-lt"/>
              </a:rPr>
              <a:t>Techniques 2010: </a:t>
            </a:r>
            <a:r>
              <a:rPr lang="fr-FR" sz="1400" i="1" dirty="0" err="1" smtClean="0">
                <a:latin typeface="+mj-lt"/>
              </a:rPr>
              <a:t>Eurographics</a:t>
            </a:r>
            <a:r>
              <a:rPr lang="fr-FR" sz="1400" i="1" dirty="0" smtClean="0">
                <a:latin typeface="+mj-lt"/>
              </a:rPr>
              <a:t> Symposium on </a:t>
            </a:r>
            <a:r>
              <a:rPr lang="fr-FR" sz="1400" i="1" dirty="0" err="1" smtClean="0">
                <a:latin typeface="+mj-lt"/>
              </a:rPr>
              <a:t>Rendering</a:t>
            </a:r>
            <a:r>
              <a:rPr lang="fr-FR" sz="1400" i="1" dirty="0" smtClean="0">
                <a:latin typeface="+mj-lt"/>
              </a:rPr>
              <a:t> </a:t>
            </a:r>
            <a:r>
              <a:rPr lang="en-US" sz="1400" i="1" dirty="0" smtClean="0">
                <a:latin typeface="+mj-lt"/>
              </a:rPr>
              <a:t>(2010), </a:t>
            </a:r>
            <a:r>
              <a:rPr lang="en-US" sz="1400" dirty="0" smtClean="0">
                <a:latin typeface="+mj-lt"/>
              </a:rPr>
              <a:t>vol. 29, </a:t>
            </a:r>
            <a:r>
              <a:rPr lang="en-US" sz="1400" dirty="0" err="1" smtClean="0">
                <a:latin typeface="+mj-lt"/>
              </a:rPr>
              <a:t>Eurographics</a:t>
            </a:r>
            <a:endParaRPr lang="en-US" sz="1400" dirty="0">
              <a:latin typeface="+mj-lt"/>
            </a:endParaRPr>
          </a:p>
        </p:txBody>
      </p:sp>
      <p:sp>
        <p:nvSpPr>
          <p:cNvPr id="3" name="Slide Number Placeholder 2"/>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17</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0" dirty="0" smtClean="0">
                <a:latin typeface="Century" pitchFamily="18" charset="0"/>
              </a:rPr>
              <a:t>Backup</a:t>
            </a:r>
            <a:endParaRPr lang="en-US" sz="4000" b="0"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18</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0" dirty="0" smtClean="0">
                <a:latin typeface="Century" pitchFamily="18" charset="0"/>
              </a:rPr>
              <a:t>Fixed Memory Implementation</a:t>
            </a:r>
            <a:endParaRPr lang="en-US" sz="3600" b="0" dirty="0"/>
          </a:p>
        </p:txBody>
      </p:sp>
      <p:sp>
        <p:nvSpPr>
          <p:cNvPr id="4" name="Content Placeholder 3"/>
          <p:cNvSpPr>
            <a:spLocks noGrp="1"/>
          </p:cNvSpPr>
          <p:nvPr>
            <p:ph idx="1"/>
          </p:nvPr>
        </p:nvSpPr>
        <p:spPr>
          <a:xfrm>
            <a:off x="447870" y="1198179"/>
            <a:ext cx="8229600" cy="3394075"/>
          </a:xfrm>
        </p:spPr>
        <p:txBody>
          <a:bodyPr>
            <a:normAutofit fontScale="70000" lnSpcReduction="20000"/>
          </a:bodyPr>
          <a:lstStyle/>
          <a:p>
            <a:r>
              <a:rPr lang="en-US" dirty="0" err="1" smtClean="0">
                <a:latin typeface="+mj-lt"/>
              </a:rPr>
              <a:t>ComputeShader</a:t>
            </a:r>
            <a:r>
              <a:rPr lang="en-US" dirty="0" smtClean="0">
                <a:latin typeface="+mj-lt"/>
              </a:rPr>
              <a:t> </a:t>
            </a:r>
            <a:r>
              <a:rPr lang="en-US" dirty="0" err="1" smtClean="0">
                <a:latin typeface="+mj-lt"/>
              </a:rPr>
              <a:t>threadgroups</a:t>
            </a:r>
            <a:r>
              <a:rPr lang="en-US" dirty="0" smtClean="0">
                <a:latin typeface="+mj-lt"/>
              </a:rPr>
              <a:t> mapped to screen tiles</a:t>
            </a:r>
          </a:p>
          <a:p>
            <a:endParaRPr lang="en-US" dirty="0" smtClean="0">
              <a:latin typeface="+mj-lt"/>
            </a:endParaRPr>
          </a:p>
          <a:p>
            <a:r>
              <a:rPr lang="en-US" dirty="0" smtClean="0">
                <a:latin typeface="+mj-lt"/>
              </a:rPr>
              <a:t>First step: parallelize over particles</a:t>
            </a:r>
          </a:p>
          <a:p>
            <a:pPr lvl="1"/>
            <a:r>
              <a:rPr lang="en-US" dirty="0" smtClean="0">
                <a:latin typeface="+mj-lt"/>
              </a:rPr>
              <a:t>Each </a:t>
            </a:r>
            <a:r>
              <a:rPr lang="en-US" dirty="0" err="1" smtClean="0">
                <a:latin typeface="+mj-lt"/>
              </a:rPr>
              <a:t>threadgroup</a:t>
            </a:r>
            <a:r>
              <a:rPr lang="en-US" i="1" dirty="0" smtClean="0">
                <a:latin typeface="+mj-lt"/>
              </a:rPr>
              <a:t> </a:t>
            </a:r>
            <a:r>
              <a:rPr lang="en-US" dirty="0" smtClean="0">
                <a:latin typeface="+mj-lt"/>
              </a:rPr>
              <a:t>builds on chip</a:t>
            </a:r>
            <a:r>
              <a:rPr lang="en-US" i="1" dirty="0" smtClean="0">
                <a:latin typeface="+mj-lt"/>
              </a:rPr>
              <a:t> </a:t>
            </a:r>
            <a:r>
              <a:rPr lang="en-US" dirty="0" smtClean="0">
                <a:latin typeface="+mj-lt"/>
              </a:rPr>
              <a:t>a list of particles that overlap their tile ordered by primitive ID</a:t>
            </a:r>
          </a:p>
          <a:p>
            <a:pPr lvl="1"/>
            <a:endParaRPr lang="en-US" dirty="0" smtClean="0">
              <a:latin typeface="+mj-lt"/>
            </a:endParaRPr>
          </a:p>
          <a:p>
            <a:r>
              <a:rPr lang="en-US" dirty="0" smtClean="0">
                <a:latin typeface="+mj-lt"/>
              </a:rPr>
              <a:t>Second step: parallelize over pixels</a:t>
            </a:r>
          </a:p>
          <a:p>
            <a:pPr lvl="1"/>
            <a:r>
              <a:rPr lang="en-US" dirty="0" smtClean="0">
                <a:latin typeface="+mj-lt"/>
              </a:rPr>
              <a:t>Run AVSM insertion code for each pixel inside a particle</a:t>
            </a:r>
          </a:p>
          <a:p>
            <a:pPr lvl="1"/>
            <a:r>
              <a:rPr lang="en-US" dirty="0" smtClean="0">
                <a:latin typeface="+mj-lt"/>
              </a:rPr>
              <a:t>Enforce the correct frame buffer ordering update by mapping each pixel to a single </a:t>
            </a:r>
            <a:r>
              <a:rPr lang="en-US" dirty="0" err="1" smtClean="0">
                <a:latin typeface="+mj-lt"/>
              </a:rPr>
              <a:t>ComputeShader</a:t>
            </a:r>
            <a:r>
              <a:rPr lang="en-US" dirty="0" smtClean="0">
                <a:latin typeface="+mj-lt"/>
              </a:rPr>
              <a:t> thread</a:t>
            </a:r>
            <a:r>
              <a:rPr lang="en-US" i="1" dirty="0" smtClean="0">
                <a:latin typeface="+mj-lt"/>
              </a:rPr>
              <a:t> </a:t>
            </a:r>
            <a:r>
              <a:rPr lang="en-US" dirty="0" smtClean="0">
                <a:latin typeface="+mj-lt"/>
              </a:rPr>
              <a:t>(i.e., SIMD lane)</a:t>
            </a:r>
          </a:p>
          <a:p>
            <a:pPr lvl="1"/>
            <a:endParaRPr lang="en-US" dirty="0" smtClean="0">
              <a:latin typeface="+mj-lt"/>
            </a:endParaRPr>
          </a:p>
          <a:p>
            <a:r>
              <a:rPr lang="en-US" dirty="0" smtClean="0">
                <a:latin typeface="+mj-lt"/>
              </a:rPr>
              <a:t>Loop until all particles have been processed</a:t>
            </a:r>
          </a:p>
          <a:p>
            <a:endParaRPr lang="en-US" dirty="0"/>
          </a:p>
        </p:txBody>
      </p:sp>
      <p:sp>
        <p:nvSpPr>
          <p:cNvPr id="3" name="Slide Number Placeholder 2"/>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19</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pitchFamily="18" charset="0"/>
              </a:rPr>
              <a:t>Problem Background</a:t>
            </a:r>
            <a:endParaRPr lang="en-US" sz="4000" b="0" dirty="0">
              <a:latin typeface="Century" pitchFamily="18" charset="0"/>
            </a:endParaRPr>
          </a:p>
        </p:txBody>
      </p:sp>
      <p:sp>
        <p:nvSpPr>
          <p:cNvPr id="3" name="Content Placeholder 2"/>
          <p:cNvSpPr>
            <a:spLocks noGrp="1"/>
          </p:cNvSpPr>
          <p:nvPr>
            <p:ph idx="1"/>
          </p:nvPr>
        </p:nvSpPr>
        <p:spPr/>
        <p:txBody>
          <a:bodyPr/>
          <a:lstStyle/>
          <a:p>
            <a:r>
              <a:rPr lang="en-US" sz="2400" dirty="0" smtClean="0">
                <a:latin typeface="+mj-lt"/>
              </a:rPr>
              <a:t>Realistic lighting of volumetric media</a:t>
            </a:r>
          </a:p>
          <a:p>
            <a:pPr lvl="1"/>
            <a:r>
              <a:rPr lang="en-US" sz="2000" dirty="0" smtClean="0">
                <a:latin typeface="+mj-lt"/>
              </a:rPr>
              <a:t>Hair, smoke, fog, etc..</a:t>
            </a:r>
            <a:endParaRPr lang="en-US" dirty="0" smtClean="0"/>
          </a:p>
          <a:p>
            <a:r>
              <a:rPr lang="en-US" sz="2400" dirty="0" smtClean="0">
                <a:latin typeface="+mn-lt"/>
              </a:rPr>
              <a:t>Compute visibility curve</a:t>
            </a:r>
          </a:p>
          <a:p>
            <a:pPr lvl="1"/>
            <a:r>
              <a:rPr lang="en-US" sz="1800" b="1" dirty="0" smtClean="0">
                <a:latin typeface="+mn-lt"/>
              </a:rPr>
              <a:t>Transmittance</a:t>
            </a:r>
            <a:r>
              <a:rPr lang="en-US" sz="1800" dirty="0" smtClean="0">
                <a:latin typeface="+mn-lt"/>
              </a:rPr>
              <a:t>: Fraction of light that passes through a material</a:t>
            </a:r>
            <a:endParaRPr lang="en-US" sz="2000" b="1" dirty="0">
              <a:latin typeface="+mn-lt"/>
            </a:endParaRPr>
          </a:p>
        </p:txBody>
      </p:sp>
      <p:sp>
        <p:nvSpPr>
          <p:cNvPr id="7" name="Slide Number Placeholder 6"/>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2</a:t>
            </a:fld>
            <a:endParaRPr lang="en-US"/>
          </a:p>
        </p:txBody>
      </p:sp>
      <p:pic>
        <p:nvPicPr>
          <p:cNvPr id="1030" name="Picture 6"/>
          <p:cNvPicPr>
            <a:picLocks noChangeAspect="1" noChangeArrowheads="1"/>
          </p:cNvPicPr>
          <p:nvPr/>
        </p:nvPicPr>
        <p:blipFill>
          <a:blip r:embed="rId3" cstate="print"/>
          <a:srcRect/>
          <a:stretch>
            <a:fillRect/>
          </a:stretch>
        </p:blipFill>
        <p:spPr bwMode="auto">
          <a:xfrm>
            <a:off x="5615346" y="1018826"/>
            <a:ext cx="3296422" cy="1335016"/>
          </a:xfrm>
          <a:prstGeom prst="rect">
            <a:avLst/>
          </a:prstGeom>
          <a:noFill/>
          <a:ln w="9525">
            <a:noFill/>
            <a:miter lim="800000"/>
            <a:headEnd/>
            <a:tailEnd/>
          </a:ln>
        </p:spPr>
      </p:pic>
      <p:sp>
        <p:nvSpPr>
          <p:cNvPr id="13" name="TextBox 12"/>
          <p:cNvSpPr txBox="1"/>
          <p:nvPr/>
        </p:nvSpPr>
        <p:spPr>
          <a:xfrm>
            <a:off x="6276377" y="2240925"/>
            <a:ext cx="2089033" cy="184666"/>
          </a:xfrm>
          <a:prstGeom prst="rect">
            <a:avLst/>
          </a:prstGeom>
          <a:noFill/>
        </p:spPr>
        <p:txBody>
          <a:bodyPr wrap="none" rtlCol="0">
            <a:spAutoFit/>
          </a:bodyPr>
          <a:lstStyle/>
          <a:p>
            <a:r>
              <a:rPr lang="en-US" sz="600" smtClean="0"/>
              <a:t>LOKOVIC </a:t>
            </a:r>
            <a:r>
              <a:rPr lang="en-US" sz="600" dirty="0" smtClean="0"/>
              <a:t>T., VEACH E. “Deep shadow maps”, SIGGRAPH 2000</a:t>
            </a:r>
            <a:endParaRPr lang="en-US" sz="600" dirty="0"/>
          </a:p>
        </p:txBody>
      </p:sp>
      <p:graphicFrame>
        <p:nvGraphicFramePr>
          <p:cNvPr id="9" name="osm"/>
          <p:cNvGraphicFramePr/>
          <p:nvPr/>
        </p:nvGraphicFramePr>
        <p:xfrm>
          <a:off x="839269" y="2899137"/>
          <a:ext cx="7406660" cy="16728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rot="16200000">
            <a:off x="483734" y="3652712"/>
            <a:ext cx="1351190" cy="307777"/>
          </a:xfrm>
          <a:prstGeom prst="rect">
            <a:avLst/>
          </a:prstGeom>
          <a:noFill/>
        </p:spPr>
        <p:txBody>
          <a:bodyPr wrap="square" rtlCol="0">
            <a:spAutoFit/>
          </a:bodyPr>
          <a:lstStyle/>
          <a:p>
            <a:pPr algn="ctr"/>
            <a:r>
              <a:rPr lang="en-US" sz="1400" dirty="0" smtClean="0"/>
              <a:t>Transmittance</a:t>
            </a:r>
            <a:endParaRPr lang="en-US" sz="1400" dirty="0"/>
          </a:p>
        </p:txBody>
      </p:sp>
      <p:sp>
        <p:nvSpPr>
          <p:cNvPr id="10" name="TextBox 9"/>
          <p:cNvSpPr txBox="1"/>
          <p:nvPr/>
        </p:nvSpPr>
        <p:spPr>
          <a:xfrm>
            <a:off x="3799112" y="4504454"/>
            <a:ext cx="1219200" cy="276999"/>
          </a:xfrm>
          <a:prstGeom prst="rect">
            <a:avLst/>
          </a:prstGeom>
          <a:noFill/>
          <a:ln>
            <a:noFill/>
          </a:ln>
        </p:spPr>
        <p:txBody>
          <a:bodyPr wrap="square" rtlCol="0">
            <a:spAutoFit/>
          </a:bodyPr>
          <a:lstStyle/>
          <a:p>
            <a:pPr algn="ctr"/>
            <a:r>
              <a:rPr lang="en-US" sz="1200" dirty="0" smtClean="0"/>
              <a:t>Depth</a:t>
            </a:r>
          </a:p>
        </p:txBody>
      </p:sp>
      <p:sp>
        <p:nvSpPr>
          <p:cNvPr id="25" name="TextBox 24"/>
          <p:cNvSpPr txBox="1"/>
          <p:nvPr/>
        </p:nvSpPr>
        <p:spPr>
          <a:xfrm>
            <a:off x="963385" y="2694214"/>
            <a:ext cx="276038" cy="307777"/>
          </a:xfrm>
          <a:prstGeom prst="rect">
            <a:avLst/>
          </a:prstGeom>
          <a:noFill/>
        </p:spPr>
        <p:txBody>
          <a:bodyPr wrap="none" rtlCol="0">
            <a:spAutoFit/>
          </a:bodyPr>
          <a:lstStyle/>
          <a:p>
            <a:r>
              <a:rPr lang="en-US" sz="1400" dirty="0" smtClean="0">
                <a:solidFill>
                  <a:schemeClr val="bg1"/>
                </a:solidFill>
              </a:rPr>
              <a:t>1</a:t>
            </a:r>
            <a:endParaRPr lang="en-US" sz="1400" dirty="0">
              <a:solidFill>
                <a:schemeClr val="bg1"/>
              </a:solidFill>
            </a:endParaRPr>
          </a:p>
        </p:txBody>
      </p:sp>
      <p:sp>
        <p:nvSpPr>
          <p:cNvPr id="26" name="TextBox 25"/>
          <p:cNvSpPr txBox="1"/>
          <p:nvPr/>
        </p:nvSpPr>
        <p:spPr>
          <a:xfrm>
            <a:off x="957943" y="4755696"/>
            <a:ext cx="276038" cy="307777"/>
          </a:xfrm>
          <a:prstGeom prst="rect">
            <a:avLst/>
          </a:prstGeom>
          <a:noFill/>
        </p:spPr>
        <p:txBody>
          <a:bodyPr wrap="none" rtlCol="0">
            <a:spAutoFit/>
          </a:bodyPr>
          <a:lstStyle/>
          <a:p>
            <a:r>
              <a:rPr lang="en-US" sz="1400" dirty="0" smtClean="0">
                <a:solidFill>
                  <a:schemeClr val="bg1"/>
                </a:solidFill>
              </a:rPr>
              <a:t>0</a:t>
            </a:r>
            <a:endParaRPr lang="en-US" sz="1400" dirty="0">
              <a:solidFill>
                <a:schemeClr val="bg1"/>
              </a:solidFill>
            </a:endParaRPr>
          </a:p>
        </p:txBody>
      </p:sp>
      <p:sp>
        <p:nvSpPr>
          <p:cNvPr id="12" name="Date Placeholder 11"/>
          <p:cNvSpPr>
            <a:spLocks noGrp="1"/>
          </p:cNvSpPr>
          <p:nvPr>
            <p:ph type="dt" sz="half" idx="10"/>
          </p:nvPr>
        </p:nvSpPr>
        <p:spPr/>
        <p:txBody>
          <a:bodyPr/>
          <a:lstStyle/>
          <a:p>
            <a:pPr>
              <a:defRPr/>
            </a:pPr>
            <a:r>
              <a:rPr lang="en-US" dirty="0" smtClean="0"/>
              <a:t>7/28/2010</a:t>
            </a:r>
            <a:endParaRPr lang="en-US" dirty="0"/>
          </a:p>
        </p:txBody>
      </p:sp>
      <p:sp>
        <p:nvSpPr>
          <p:cNvPr id="14" name="Footer Placeholder 13"/>
          <p:cNvSpPr>
            <a:spLocks noGrp="1"/>
          </p:cNvSpPr>
          <p:nvPr>
            <p:ph type="ftr" sz="quarter" idx="11"/>
          </p:nvPr>
        </p:nvSpPr>
        <p:spPr/>
        <p:txBody>
          <a:bodyPr/>
          <a:lstStyle/>
          <a:p>
            <a:pPr>
              <a:defRPr/>
            </a:pPr>
            <a:r>
              <a:rPr lang="en-US" dirty="0" smtClean="0"/>
              <a:t>Advances in Real-Time Rendering Course</a:t>
            </a:r>
          </a:p>
          <a:p>
            <a:pPr>
              <a:defRPr/>
            </a:pPr>
            <a:r>
              <a:rPr lang="en-US" dirty="0" smtClean="0"/>
              <a:t> </a:t>
            </a:r>
            <a:r>
              <a:rPr lang="en-US" sz="1000" dirty="0" err="1" smtClean="0"/>
              <a:t>Siggraph</a:t>
            </a:r>
            <a:r>
              <a:rPr lang="en-US" sz="1000" dirty="0" smtClean="0"/>
              <a:t> 2010, Los Angeles, CA</a:t>
            </a:r>
            <a:endParaRPr lang="en-US" dirty="0"/>
          </a:p>
        </p:txBody>
      </p:sp>
      <p:grpSp>
        <p:nvGrpSpPr>
          <p:cNvPr id="32" name="Group 31"/>
          <p:cNvGrpSpPr/>
          <p:nvPr/>
        </p:nvGrpSpPr>
        <p:grpSpPr>
          <a:xfrm>
            <a:off x="1247616" y="2966085"/>
            <a:ext cx="139227" cy="96767"/>
            <a:chOff x="1247615" y="3954779"/>
            <a:chExt cx="139227" cy="129023"/>
          </a:xfrm>
          <a:effectLst/>
        </p:grpSpPr>
        <p:cxnSp>
          <p:nvCxnSpPr>
            <p:cNvPr id="16" name="Straight Connector 15"/>
            <p:cNvCxnSpPr/>
            <p:nvPr/>
          </p:nvCxnSpPr>
          <p:spPr>
            <a:xfrm rot="5400000">
              <a:off x="1218426" y="3983968"/>
              <a:ext cx="129023" cy="7064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1295400" y="3989067"/>
              <a:ext cx="121922" cy="609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400000">
            <a:off x="7338159" y="4464432"/>
            <a:ext cx="104420" cy="129023"/>
            <a:chOff x="1247615" y="3954779"/>
            <a:chExt cx="139227" cy="129023"/>
          </a:xfrm>
          <a:effectLst/>
        </p:grpSpPr>
        <p:cxnSp>
          <p:nvCxnSpPr>
            <p:cNvPr id="37" name="Straight Connector 36"/>
            <p:cNvCxnSpPr/>
            <p:nvPr/>
          </p:nvCxnSpPr>
          <p:spPr>
            <a:xfrm rot="5400000">
              <a:off x="1218426" y="3983968"/>
              <a:ext cx="129023" cy="7064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1295400" y="3989067"/>
              <a:ext cx="121922" cy="609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968828" y="2838840"/>
            <a:ext cx="276038" cy="307777"/>
          </a:xfrm>
          <a:prstGeom prst="rect">
            <a:avLst/>
          </a:prstGeom>
          <a:noFill/>
        </p:spPr>
        <p:txBody>
          <a:bodyPr wrap="none" rtlCol="0">
            <a:spAutoFit/>
          </a:bodyPr>
          <a:lstStyle/>
          <a:p>
            <a:r>
              <a:rPr lang="en-US" sz="1400" dirty="0" smtClean="0"/>
              <a:t>1</a:t>
            </a:r>
            <a:endParaRPr lang="en-US" sz="1400" dirty="0"/>
          </a:p>
        </p:txBody>
      </p:sp>
      <p:sp>
        <p:nvSpPr>
          <p:cNvPr id="40" name="TextBox 39"/>
          <p:cNvSpPr txBox="1"/>
          <p:nvPr/>
        </p:nvSpPr>
        <p:spPr>
          <a:xfrm>
            <a:off x="996820" y="4385387"/>
            <a:ext cx="288862" cy="338554"/>
          </a:xfrm>
          <a:prstGeom prst="rect">
            <a:avLst/>
          </a:prstGeom>
          <a:noFill/>
        </p:spPr>
        <p:txBody>
          <a:bodyPr wrap="none" rtlCol="0">
            <a:spAutoFit/>
          </a:bodyPr>
          <a:lstStyle/>
          <a:p>
            <a:r>
              <a:rPr lang="en-US" sz="1600" dirty="0" smtClean="0"/>
              <a:t>0</a:t>
            </a:r>
            <a:endParaRPr lang="en-US" sz="1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pitchFamily="18" charset="0"/>
              </a:rPr>
              <a:t>Previous Methods</a:t>
            </a:r>
            <a:endParaRPr lang="en-US" sz="4000" b="0" dirty="0">
              <a:latin typeface="Century" pitchFamily="18" charset="0"/>
            </a:endParaRPr>
          </a:p>
        </p:txBody>
      </p:sp>
      <p:sp>
        <p:nvSpPr>
          <p:cNvPr id="3" name="Content Placeholder 2"/>
          <p:cNvSpPr>
            <a:spLocks noGrp="1"/>
          </p:cNvSpPr>
          <p:nvPr>
            <p:ph idx="1"/>
          </p:nvPr>
        </p:nvSpPr>
        <p:spPr/>
        <p:txBody>
          <a:bodyPr>
            <a:normAutofit fontScale="55000" lnSpcReduction="20000"/>
          </a:bodyPr>
          <a:lstStyle/>
          <a:p>
            <a:r>
              <a:rPr lang="en-US" dirty="0" smtClean="0">
                <a:latin typeface="+mj-lt"/>
              </a:rPr>
              <a:t>Deep Shadow Maps </a:t>
            </a:r>
            <a:r>
              <a:rPr lang="en-US" sz="1600" dirty="0" smtClean="0">
                <a:latin typeface="+mj-lt"/>
              </a:rPr>
              <a:t>[</a:t>
            </a:r>
            <a:r>
              <a:rPr lang="en-US" sz="1600" dirty="0" err="1" smtClean="0">
                <a:latin typeface="+mj-lt"/>
              </a:rPr>
              <a:t>Lokovic</a:t>
            </a:r>
            <a:r>
              <a:rPr lang="en-US" sz="1600" dirty="0" smtClean="0">
                <a:latin typeface="+mj-lt"/>
              </a:rPr>
              <a:t> et al. 2000]</a:t>
            </a:r>
            <a:endParaRPr lang="en-US" dirty="0" smtClean="0">
              <a:latin typeface="+mj-lt"/>
            </a:endParaRPr>
          </a:p>
          <a:p>
            <a:pPr lvl="1"/>
            <a:r>
              <a:rPr lang="en-US" dirty="0" smtClean="0">
                <a:latin typeface="+mj-lt"/>
              </a:rPr>
              <a:t>Capture visibility curve &amp; compress</a:t>
            </a:r>
          </a:p>
          <a:p>
            <a:pPr lvl="1"/>
            <a:r>
              <a:rPr lang="en-US" dirty="0" smtClean="0">
                <a:latin typeface="+mj-lt"/>
              </a:rPr>
              <a:t>Used defined error threshold</a:t>
            </a:r>
          </a:p>
          <a:p>
            <a:pPr lvl="2"/>
            <a:r>
              <a:rPr lang="en-US" dirty="0" smtClean="0">
                <a:latin typeface="+mj-lt"/>
              </a:rPr>
              <a:t>Variable number of nodes</a:t>
            </a:r>
          </a:p>
          <a:p>
            <a:pPr lvl="1"/>
            <a:r>
              <a:rPr lang="en-US" dirty="0" smtClean="0">
                <a:latin typeface="+mj-lt"/>
              </a:rPr>
              <a:t>Designed for off-line rendering, easy to implement on DX11 but slow</a:t>
            </a:r>
          </a:p>
          <a:p>
            <a:pPr lvl="1"/>
            <a:endParaRPr lang="en-US" dirty="0" smtClean="0">
              <a:latin typeface="+mj-lt"/>
            </a:endParaRPr>
          </a:p>
          <a:p>
            <a:r>
              <a:rPr lang="en-US" dirty="0" smtClean="0">
                <a:latin typeface="+mj-lt"/>
              </a:rPr>
              <a:t>Opacity shadow Maps </a:t>
            </a:r>
            <a:r>
              <a:rPr lang="en-US" sz="1600" dirty="0" smtClean="0">
                <a:latin typeface="+mj-lt"/>
              </a:rPr>
              <a:t>[Kim et al. 2001]</a:t>
            </a:r>
            <a:endParaRPr lang="en-US" dirty="0" smtClean="0">
              <a:latin typeface="+mj-lt"/>
            </a:endParaRPr>
          </a:p>
          <a:p>
            <a:pPr lvl="1"/>
            <a:r>
              <a:rPr lang="en-US" dirty="0" smtClean="0">
                <a:latin typeface="+mj-lt"/>
              </a:rPr>
              <a:t>Sample visibility at regular intervals</a:t>
            </a:r>
          </a:p>
          <a:p>
            <a:pPr lvl="1"/>
            <a:r>
              <a:rPr lang="en-US" dirty="0" smtClean="0">
                <a:latin typeface="+mj-lt"/>
              </a:rPr>
              <a:t>Numerous variants optimized to handle special case (i.e. hair)</a:t>
            </a:r>
          </a:p>
          <a:p>
            <a:pPr lvl="1"/>
            <a:r>
              <a:rPr lang="en-US" dirty="0" smtClean="0">
                <a:latin typeface="+mj-lt"/>
              </a:rPr>
              <a:t>Depth range dependent</a:t>
            </a:r>
          </a:p>
          <a:p>
            <a:pPr lvl="1"/>
            <a:endParaRPr lang="en-US" dirty="0" smtClean="0">
              <a:latin typeface="+mj-lt"/>
            </a:endParaRPr>
          </a:p>
          <a:p>
            <a:r>
              <a:rPr lang="en-US" dirty="0" smtClean="0">
                <a:latin typeface="+mj-lt"/>
              </a:rPr>
              <a:t>Fourier Opacity Mapping </a:t>
            </a:r>
            <a:r>
              <a:rPr lang="en-US" sz="1600" dirty="0" smtClean="0">
                <a:latin typeface="+mj-lt"/>
              </a:rPr>
              <a:t>[Jansen et al. 2010]</a:t>
            </a:r>
            <a:endParaRPr lang="en-US" dirty="0" smtClean="0">
              <a:latin typeface="+mj-lt"/>
            </a:endParaRPr>
          </a:p>
          <a:p>
            <a:pPr lvl="1"/>
            <a:r>
              <a:rPr lang="en-US" dirty="0" smtClean="0">
                <a:latin typeface="+mj-lt"/>
              </a:rPr>
              <a:t>Visibility function expansion via trigonometric series</a:t>
            </a:r>
          </a:p>
          <a:p>
            <a:pPr lvl="1"/>
            <a:r>
              <a:rPr lang="en-US" dirty="0" smtClean="0">
                <a:latin typeface="+mj-lt"/>
              </a:rPr>
              <a:t>Converge slowly, especially around sharp features</a:t>
            </a:r>
          </a:p>
          <a:p>
            <a:pPr lvl="1"/>
            <a:r>
              <a:rPr lang="en-US" dirty="0" smtClean="0">
                <a:latin typeface="+mj-lt"/>
              </a:rPr>
              <a:t>Ringing</a:t>
            </a:r>
          </a:p>
          <a:p>
            <a:pPr lvl="1"/>
            <a:r>
              <a:rPr lang="en-US" dirty="0" smtClean="0">
                <a:latin typeface="+mj-lt"/>
              </a:rPr>
              <a:t>Depth range dependent</a:t>
            </a:r>
          </a:p>
          <a:p>
            <a:pPr lvl="1"/>
            <a:endParaRPr lang="en-US" dirty="0" smtClean="0"/>
          </a:p>
        </p:txBody>
      </p:sp>
      <p:sp>
        <p:nvSpPr>
          <p:cNvPr id="8" name="Slide Number Placeholder 7"/>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3</a:t>
            </a:fld>
            <a:endParaRPr lang="en-US"/>
          </a:p>
        </p:txBody>
      </p:sp>
      <p:pic>
        <p:nvPicPr>
          <p:cNvPr id="2052" name="Picture 4"/>
          <p:cNvPicPr>
            <a:picLocks noChangeAspect="1" noChangeArrowheads="1"/>
          </p:cNvPicPr>
          <p:nvPr/>
        </p:nvPicPr>
        <p:blipFill>
          <a:blip r:embed="rId3" cstate="print"/>
          <a:srcRect/>
          <a:stretch>
            <a:fillRect/>
          </a:stretch>
        </p:blipFill>
        <p:spPr bwMode="auto">
          <a:xfrm>
            <a:off x="5033370" y="604885"/>
            <a:ext cx="3275020" cy="1324203"/>
          </a:xfrm>
          <a:prstGeom prst="rect">
            <a:avLst/>
          </a:prstGeom>
          <a:noFill/>
          <a:ln w="9525">
            <a:noFill/>
            <a:miter lim="800000"/>
            <a:headEnd/>
            <a:tailEnd/>
          </a:ln>
        </p:spPr>
      </p:pic>
      <p:sp>
        <p:nvSpPr>
          <p:cNvPr id="11" name="TextBox 10"/>
          <p:cNvSpPr txBox="1"/>
          <p:nvPr/>
        </p:nvSpPr>
        <p:spPr>
          <a:xfrm>
            <a:off x="5452937" y="1768659"/>
            <a:ext cx="2089033" cy="184666"/>
          </a:xfrm>
          <a:prstGeom prst="rect">
            <a:avLst/>
          </a:prstGeom>
          <a:noFill/>
        </p:spPr>
        <p:txBody>
          <a:bodyPr wrap="none" rtlCol="0">
            <a:spAutoFit/>
          </a:bodyPr>
          <a:lstStyle/>
          <a:p>
            <a:r>
              <a:rPr lang="en-US" sz="600" dirty="0" smtClean="0"/>
              <a:t>LOKOVIC T., VEACH E. “Deep shadow maps”, SIGGRAPH 2000</a:t>
            </a:r>
            <a:endParaRPr lang="en-US" sz="600" dirty="0"/>
          </a:p>
        </p:txBody>
      </p:sp>
      <p:pic>
        <p:nvPicPr>
          <p:cNvPr id="2055" name="Picture 7"/>
          <p:cNvPicPr>
            <a:picLocks noChangeAspect="1" noChangeArrowheads="1"/>
          </p:cNvPicPr>
          <p:nvPr/>
        </p:nvPicPr>
        <p:blipFill>
          <a:blip r:embed="rId4" cstate="print"/>
          <a:srcRect/>
          <a:stretch>
            <a:fillRect/>
          </a:stretch>
        </p:blipFill>
        <p:spPr bwMode="auto">
          <a:xfrm>
            <a:off x="5898002" y="3036427"/>
            <a:ext cx="2382252" cy="1506001"/>
          </a:xfrm>
          <a:prstGeom prst="rect">
            <a:avLst/>
          </a:prstGeom>
          <a:noFill/>
          <a:ln w="9525">
            <a:noFill/>
            <a:miter lim="800000"/>
            <a:headEnd/>
            <a:tailEnd/>
          </a:ln>
        </p:spPr>
      </p:pic>
      <p:sp>
        <p:nvSpPr>
          <p:cNvPr id="13" name="TextBox 12"/>
          <p:cNvSpPr txBox="1"/>
          <p:nvPr/>
        </p:nvSpPr>
        <p:spPr>
          <a:xfrm>
            <a:off x="6159736" y="4440073"/>
            <a:ext cx="1917513" cy="184666"/>
          </a:xfrm>
          <a:prstGeom prst="rect">
            <a:avLst/>
          </a:prstGeom>
          <a:noFill/>
        </p:spPr>
        <p:txBody>
          <a:bodyPr wrap="square" rtlCol="0">
            <a:spAutoFit/>
          </a:bodyPr>
          <a:lstStyle/>
          <a:p>
            <a:r>
              <a:rPr lang="en-US" sz="600" dirty="0" smtClean="0"/>
              <a:t>JANSEN J., BAVOIL L. Fourier opacity mapping. I3D 2010</a:t>
            </a:r>
            <a:endParaRPr lang="en-US" sz="600" dirty="0"/>
          </a:p>
        </p:txBody>
      </p:sp>
      <p:sp>
        <p:nvSpPr>
          <p:cNvPr id="9" name="Date Placeholder 8"/>
          <p:cNvSpPr>
            <a:spLocks noGrp="1"/>
          </p:cNvSpPr>
          <p:nvPr>
            <p:ph type="dt" sz="half" idx="10"/>
          </p:nvPr>
        </p:nvSpPr>
        <p:spPr/>
        <p:txBody>
          <a:bodyPr/>
          <a:lstStyle/>
          <a:p>
            <a:pPr>
              <a:defRPr/>
            </a:pPr>
            <a:r>
              <a:rPr lang="en-US" smtClean="0"/>
              <a:t>7/28/2010</a:t>
            </a:r>
            <a:endParaRPr lang="en-US"/>
          </a:p>
        </p:txBody>
      </p:sp>
      <p:sp>
        <p:nvSpPr>
          <p:cNvPr id="10" name="Footer Placeholder 9"/>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pitchFamily="18" charset="0"/>
              </a:rPr>
              <a:t>AVSM</a:t>
            </a:r>
            <a:endParaRPr lang="en-US" sz="4000" b="0" dirty="0">
              <a:latin typeface="Century" pitchFamily="18" charset="0"/>
            </a:endParaRPr>
          </a:p>
        </p:txBody>
      </p:sp>
      <p:sp>
        <p:nvSpPr>
          <p:cNvPr id="3" name="Content Placeholder 2"/>
          <p:cNvSpPr>
            <a:spLocks noGrp="1"/>
          </p:cNvSpPr>
          <p:nvPr>
            <p:ph idx="1"/>
          </p:nvPr>
        </p:nvSpPr>
        <p:spPr>
          <a:xfrm>
            <a:off x="457200" y="914400"/>
            <a:ext cx="8229600" cy="4089615"/>
          </a:xfrm>
        </p:spPr>
        <p:txBody>
          <a:bodyPr>
            <a:normAutofit fontScale="92500" lnSpcReduction="20000"/>
          </a:bodyPr>
          <a:lstStyle/>
          <a:p>
            <a:endParaRPr lang="en-US" sz="2200" b="1" dirty="0" smtClean="0">
              <a:effectLst>
                <a:outerShdw blurRad="38100" dist="38100" dir="2700000" algn="tl">
                  <a:srgbClr val="000000">
                    <a:alpha val="43137"/>
                  </a:srgbClr>
                </a:outerShdw>
              </a:effectLst>
              <a:latin typeface="+mj-lt"/>
            </a:endParaRPr>
          </a:p>
          <a:p>
            <a:r>
              <a:rPr lang="en-US" sz="2400" dirty="0" smtClean="0">
                <a:latin typeface="+mj-lt"/>
              </a:rPr>
              <a:t>Streaming simplification algorithm</a:t>
            </a:r>
          </a:p>
          <a:p>
            <a:r>
              <a:rPr lang="en-US" sz="2400" dirty="0" smtClean="0">
                <a:latin typeface="+mj-lt"/>
              </a:rPr>
              <a:t>Generates an adaptive volumetric light attenuation function using a small fixed memory footprint</a:t>
            </a:r>
          </a:p>
          <a:p>
            <a:pPr lvl="1"/>
            <a:endParaRPr lang="en-US" dirty="0" smtClean="0">
              <a:latin typeface="+mj-lt"/>
            </a:endParaRPr>
          </a:p>
          <a:p>
            <a:endParaRPr lang="en-US" dirty="0" smtClean="0">
              <a:latin typeface="+mj-lt"/>
            </a:endParaRPr>
          </a:p>
          <a:p>
            <a:endParaRPr lang="en-US" dirty="0" smtClean="0">
              <a:latin typeface="+mj-lt"/>
            </a:endParaRPr>
          </a:p>
          <a:p>
            <a:pPr>
              <a:buNone/>
            </a:pPr>
            <a:endParaRPr lang="en-US" dirty="0" smtClean="0">
              <a:latin typeface="+mj-lt"/>
            </a:endParaRPr>
          </a:p>
          <a:p>
            <a:r>
              <a:rPr lang="en-US" sz="2400" dirty="0" smtClean="0">
                <a:latin typeface="+mj-lt"/>
              </a:rPr>
              <a:t>Fixed number of nodes. Variable and unbounded error</a:t>
            </a:r>
          </a:p>
          <a:p>
            <a:r>
              <a:rPr lang="en-US" sz="2400" dirty="0" smtClean="0">
                <a:latin typeface="+mj-lt"/>
              </a:rPr>
              <a:t>Easy to use method that does not make any assumption about light blockers type and/or their spatial distribution</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4</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1363718" y="2167320"/>
            <a:ext cx="2916620" cy="1434755"/>
          </a:xfrm>
          <a:prstGeom prst="rect">
            <a:avLst/>
          </a:prstGeom>
          <a:noFill/>
          <a:ln w="9525">
            <a:noFill/>
            <a:miter lim="800000"/>
            <a:headEnd/>
            <a:tailEnd/>
          </a:ln>
        </p:spPr>
      </p:pic>
      <p:pic>
        <p:nvPicPr>
          <p:cNvPr id="7171" name="Picture 3" descr="C:\Documents and Settings\msalvi\Perforce\ors-avc-dev001_1666\msalvi_msalvi-MOBL3\AVC\work_branches\ART\docs\shadows\papers\avsm\results\l4d2\avsm0-looking-down-on-scene-avsm-8-256.png"/>
          <p:cNvPicPr>
            <a:picLocks noChangeAspect="1" noChangeArrowheads="1"/>
          </p:cNvPicPr>
          <p:nvPr/>
        </p:nvPicPr>
        <p:blipFill>
          <a:blip r:embed="rId4" cstate="print"/>
          <a:srcRect/>
          <a:stretch>
            <a:fillRect/>
          </a:stretch>
        </p:blipFill>
        <p:spPr bwMode="auto">
          <a:xfrm>
            <a:off x="5021452" y="2190974"/>
            <a:ext cx="2814009" cy="1411101"/>
          </a:xfrm>
          <a:prstGeom prst="rect">
            <a:avLst/>
          </a:prstGeom>
          <a:noFill/>
        </p:spPr>
      </p:pic>
      <p:sp>
        <p:nvSpPr>
          <p:cNvPr id="8" name="Date Placeholder 7"/>
          <p:cNvSpPr>
            <a:spLocks noGrp="1"/>
          </p:cNvSpPr>
          <p:nvPr>
            <p:ph type="dt" sz="half" idx="10"/>
          </p:nvPr>
        </p:nvSpPr>
        <p:spPr/>
        <p:txBody>
          <a:bodyPr/>
          <a:lstStyle/>
          <a:p>
            <a:pPr>
              <a:defRPr/>
            </a:pPr>
            <a:r>
              <a:rPr lang="en-US" smtClean="0"/>
              <a:t>7/28/2010</a:t>
            </a:r>
            <a:endParaRPr lang="en-US"/>
          </a:p>
        </p:txBody>
      </p:sp>
      <p:sp>
        <p:nvSpPr>
          <p:cNvPr id="9" name="Footer Placeholder 8"/>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
        <p:nvSpPr>
          <p:cNvPr id="6" name="TextBox 5"/>
          <p:cNvSpPr txBox="1"/>
          <p:nvPr/>
        </p:nvSpPr>
        <p:spPr>
          <a:xfrm>
            <a:off x="4999708" y="3444911"/>
            <a:ext cx="1701107" cy="215444"/>
          </a:xfrm>
          <a:prstGeom prst="rect">
            <a:avLst/>
          </a:prstGeom>
          <a:noFill/>
        </p:spPr>
        <p:txBody>
          <a:bodyPr wrap="none" rtlCol="0">
            <a:spAutoFit/>
          </a:bodyPr>
          <a:lstStyle/>
          <a:p>
            <a:r>
              <a:rPr lang="en-US" sz="800" dirty="0" smtClean="0">
                <a:solidFill>
                  <a:schemeClr val="bg1"/>
                </a:solidFill>
              </a:rPr>
              <a:t>Scene courtesy of Valve Corporation</a:t>
            </a:r>
            <a:endParaRPr lang="en-US" sz="80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p:nvPr/>
        </p:nvCxnSpPr>
        <p:spPr>
          <a:xfrm rot="5400000" flipH="1" flipV="1">
            <a:off x="3105150" y="1600200"/>
            <a:ext cx="342900" cy="0"/>
          </a:xfrm>
          <a:prstGeom prst="line">
            <a:avLst/>
          </a:prstGeom>
          <a:ln>
            <a:solidFill>
              <a:srgbClr val="FF0000">
                <a:alpha val="50000"/>
              </a:srgbClr>
            </a:solidFill>
            <a:prstDash val="sysDot"/>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876800" y="2457450"/>
            <a:ext cx="27432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1" idx="5"/>
          </p:cNvCxnSpPr>
          <p:nvPr/>
        </p:nvCxnSpPr>
        <p:spPr>
          <a:xfrm rot="16200000" flipH="1">
            <a:off x="3205733" y="786382"/>
            <a:ext cx="1007801" cy="2334335"/>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75832" y="114300"/>
            <a:ext cx="8229600" cy="742950"/>
          </a:xfrm>
        </p:spPr>
        <p:txBody>
          <a:bodyPr>
            <a:normAutofit/>
          </a:bodyPr>
          <a:lstStyle/>
          <a:p>
            <a:r>
              <a:rPr lang="en-US" sz="3600" b="0" dirty="0" smtClean="0">
                <a:latin typeface="Century" pitchFamily="18" charset="0"/>
              </a:rPr>
              <a:t>AVSM Insertion</a:t>
            </a:r>
            <a:endParaRPr lang="en-US" sz="3600" b="0" dirty="0">
              <a:latin typeface="Century" pitchFamily="18" charset="0"/>
            </a:endParaRPr>
          </a:p>
        </p:txBody>
      </p:sp>
      <p:sp>
        <p:nvSpPr>
          <p:cNvPr id="57" name="Slide Number Placeholder 56"/>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5</a:t>
            </a:fld>
            <a:endParaRPr lang="en-US"/>
          </a:p>
        </p:txBody>
      </p:sp>
      <p:cxnSp>
        <p:nvCxnSpPr>
          <p:cNvPr id="32" name="Straight Arrow Connector 31"/>
          <p:cNvCxnSpPr/>
          <p:nvPr/>
        </p:nvCxnSpPr>
        <p:spPr>
          <a:xfrm rot="5400000" flipH="1" flipV="1">
            <a:off x="-1066800" y="2857301"/>
            <a:ext cx="3657600" cy="158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09600" y="4572000"/>
            <a:ext cx="7239000" cy="119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991394" y="1428154"/>
            <a:ext cx="1523206" cy="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514600" y="1428750"/>
            <a:ext cx="762000" cy="342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2825433" y="2222817"/>
            <a:ext cx="1469591" cy="567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43860" y="3241242"/>
            <a:ext cx="956741" cy="75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800600" y="4000500"/>
            <a:ext cx="27432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3810000" y="32004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467600" y="417195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10800000">
            <a:off x="685800" y="1428750"/>
            <a:ext cx="152400"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4724400" y="394335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200400" y="17145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38400" y="13716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377310" y="2587110"/>
            <a:ext cx="1885952" cy="369332"/>
          </a:xfrm>
          <a:prstGeom prst="rect">
            <a:avLst/>
          </a:prstGeom>
          <a:noFill/>
        </p:spPr>
        <p:txBody>
          <a:bodyPr wrap="square" rtlCol="0">
            <a:spAutoFit/>
          </a:bodyPr>
          <a:lstStyle/>
          <a:p>
            <a:r>
              <a:rPr lang="en-US" dirty="0" smtClean="0"/>
              <a:t>Transmittance</a:t>
            </a:r>
            <a:endParaRPr lang="en-US" dirty="0"/>
          </a:p>
        </p:txBody>
      </p:sp>
      <p:sp>
        <p:nvSpPr>
          <p:cNvPr id="53" name="TextBox 52"/>
          <p:cNvSpPr txBox="1"/>
          <p:nvPr/>
        </p:nvSpPr>
        <p:spPr>
          <a:xfrm>
            <a:off x="3886200" y="4572000"/>
            <a:ext cx="1219200" cy="369332"/>
          </a:xfrm>
          <a:prstGeom prst="rect">
            <a:avLst/>
          </a:prstGeom>
          <a:noFill/>
          <a:ln>
            <a:noFill/>
          </a:ln>
        </p:spPr>
        <p:txBody>
          <a:bodyPr wrap="square" rtlCol="0">
            <a:spAutoFit/>
          </a:bodyPr>
          <a:lstStyle/>
          <a:p>
            <a:r>
              <a:rPr lang="en-US" dirty="0" smtClean="0"/>
              <a:t>Depth</a:t>
            </a:r>
            <a:endParaRPr lang="en-US" dirty="0"/>
          </a:p>
        </p:txBody>
      </p:sp>
      <p:sp>
        <p:nvSpPr>
          <p:cNvPr id="87" name="Oval 86"/>
          <p:cNvSpPr/>
          <p:nvPr/>
        </p:nvSpPr>
        <p:spPr>
          <a:xfrm>
            <a:off x="4800600" y="24003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7543800" y="26289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3886200" y="2800350"/>
            <a:ext cx="3733800" cy="0"/>
          </a:xfrm>
          <a:prstGeom prst="line">
            <a:avLst/>
          </a:prstGeom>
          <a:ln>
            <a:solidFill>
              <a:schemeClr val="accent4"/>
            </a:solidFill>
            <a:prstDash val="sysDash"/>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2895600" y="1809750"/>
            <a:ext cx="1371600" cy="609600"/>
          </a:xfrm>
          <a:prstGeom prst="line">
            <a:avLst/>
          </a:prstGeom>
          <a:ln>
            <a:solidFill>
              <a:schemeClr val="accent4"/>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914400" y="1428750"/>
            <a:ext cx="2362200" cy="0"/>
          </a:xfrm>
          <a:prstGeom prst="line">
            <a:avLst/>
          </a:prstGeom>
          <a:ln>
            <a:solidFill>
              <a:schemeClr val="accent4"/>
            </a:solidFill>
            <a:prstDash val="sysDash"/>
          </a:ln>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810000" y="2743200"/>
            <a:ext cx="121920" cy="91440"/>
          </a:xfrm>
          <a:prstGeom prst="ellipse">
            <a:avLst/>
          </a:prstGeom>
          <a:solidFill>
            <a:schemeClr val="accent3"/>
          </a:solidFill>
          <a:ln>
            <a:solidFill>
              <a:schemeClr val="accent4"/>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200400" y="1371600"/>
            <a:ext cx="121920" cy="91440"/>
          </a:xfrm>
          <a:prstGeom prst="ellipse">
            <a:avLst/>
          </a:prstGeom>
          <a:solidFill>
            <a:schemeClr val="accent3"/>
          </a:solidFill>
          <a:ln>
            <a:solidFill>
              <a:schemeClr val="accent4"/>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57200" y="4572000"/>
            <a:ext cx="301686" cy="369332"/>
          </a:xfrm>
          <a:prstGeom prst="rect">
            <a:avLst/>
          </a:prstGeom>
          <a:noFill/>
        </p:spPr>
        <p:txBody>
          <a:bodyPr wrap="none" rtlCol="0">
            <a:spAutoFit/>
          </a:bodyPr>
          <a:lstStyle/>
          <a:p>
            <a:r>
              <a:rPr lang="en-US" dirty="0" smtClean="0"/>
              <a:t>0</a:t>
            </a:r>
            <a:endParaRPr lang="en-US" dirty="0"/>
          </a:p>
        </p:txBody>
      </p:sp>
      <p:sp>
        <p:nvSpPr>
          <p:cNvPr id="60" name="TextBox 59"/>
          <p:cNvSpPr txBox="1"/>
          <p:nvPr/>
        </p:nvSpPr>
        <p:spPr>
          <a:xfrm>
            <a:off x="381000" y="1257300"/>
            <a:ext cx="301686" cy="369332"/>
          </a:xfrm>
          <a:prstGeom prst="rect">
            <a:avLst/>
          </a:prstGeom>
          <a:noFill/>
        </p:spPr>
        <p:txBody>
          <a:bodyPr wrap="none" rtlCol="0">
            <a:spAutoFit/>
          </a:bodyPr>
          <a:lstStyle/>
          <a:p>
            <a:r>
              <a:rPr lang="en-US" dirty="0" smtClean="0"/>
              <a:t>1</a:t>
            </a:r>
            <a:endParaRPr lang="en-US" dirty="0"/>
          </a:p>
        </p:txBody>
      </p:sp>
      <p:sp>
        <p:nvSpPr>
          <p:cNvPr id="40" name="Oval 39"/>
          <p:cNvSpPr/>
          <p:nvPr/>
        </p:nvSpPr>
        <p:spPr>
          <a:xfrm>
            <a:off x="914400" y="13716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p:nvPr/>
        </p:nvCxnSpPr>
        <p:spPr>
          <a:xfrm rot="5400000">
            <a:off x="3543300" y="2400300"/>
            <a:ext cx="685800" cy="0"/>
          </a:xfrm>
          <a:prstGeom prst="line">
            <a:avLst/>
          </a:prstGeom>
          <a:ln>
            <a:solidFill>
              <a:srgbClr val="FF0000">
                <a:alpha val="50000"/>
              </a:srgbClr>
            </a:solidFill>
            <a:prstDash val="sysDot"/>
          </a:ln>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3810000" y="2000250"/>
            <a:ext cx="121920" cy="91440"/>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3200400" y="1714500"/>
            <a:ext cx="121920" cy="91440"/>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4" name="Table 103"/>
          <p:cNvGraphicFramePr>
            <a:graphicFrameLocks noGrp="1"/>
          </p:cNvGraphicFramePr>
          <p:nvPr/>
        </p:nvGraphicFramePr>
        <p:xfrm>
          <a:off x="7542220" y="514348"/>
          <a:ext cx="990600" cy="1564280"/>
        </p:xfrm>
        <a:graphic>
          <a:graphicData uri="http://schemas.openxmlformats.org/drawingml/2006/table">
            <a:tbl>
              <a:tblPr firstRow="1" bandRow="1">
                <a:tableStyleId>{5C22544A-7EE6-4342-B048-85BDC9FD1C3A}</a:tableStyleId>
              </a:tblPr>
              <a:tblGrid>
                <a:gridCol w="495300"/>
                <a:gridCol w="495300"/>
              </a:tblGrid>
              <a:tr h="212272">
                <a:tc>
                  <a:txBody>
                    <a:bodyPr/>
                    <a:lstStyle/>
                    <a:p>
                      <a:pPr algn="ctr"/>
                      <a:r>
                        <a:rPr lang="en-US" sz="900" dirty="0" smtClean="0">
                          <a:solidFill>
                            <a:schemeClr val="tx1"/>
                          </a:solidFill>
                        </a:rPr>
                        <a:t>depth</a:t>
                      </a:r>
                      <a:endParaRPr lang="en-US" sz="900" dirty="0">
                        <a:solidFill>
                          <a:schemeClr val="tx1"/>
                        </a:solidFill>
                      </a:endParaRPr>
                    </a:p>
                  </a:txBody>
                  <a:tcPr marT="34290" marB="34290">
                    <a:solidFill>
                      <a:schemeClr val="accent3"/>
                    </a:solidFill>
                  </a:tcPr>
                </a:tc>
                <a:tc>
                  <a:txBody>
                    <a:bodyPr/>
                    <a:lstStyle/>
                    <a:p>
                      <a:pPr algn="ctr"/>
                      <a:r>
                        <a:rPr lang="en-US" sz="900" dirty="0" smtClean="0">
                          <a:solidFill>
                            <a:schemeClr val="tx1"/>
                          </a:solidFill>
                        </a:rPr>
                        <a:t>trans</a:t>
                      </a:r>
                      <a:endParaRPr lang="en-US" sz="900" dirty="0">
                        <a:solidFill>
                          <a:schemeClr val="tx1"/>
                        </a:solidFill>
                      </a:endParaRPr>
                    </a:p>
                  </a:txBody>
                  <a:tcPr marT="34290" marB="34290">
                    <a:solidFill>
                      <a:schemeClr val="accent3"/>
                    </a:solidFill>
                  </a:tcPr>
                </a:tc>
              </a:tr>
              <a:tr h="212272">
                <a:tc>
                  <a:txBody>
                    <a:bodyPr/>
                    <a:lstStyle/>
                    <a:p>
                      <a:pPr algn="ctr"/>
                      <a:r>
                        <a:rPr lang="en-US" sz="1200" dirty="0" smtClean="0">
                          <a:solidFill>
                            <a:schemeClr val="tx1"/>
                          </a:solidFill>
                        </a:rPr>
                        <a:t>1</a:t>
                      </a:r>
                      <a:endParaRPr lang="en-US" sz="1200" dirty="0">
                        <a:solidFill>
                          <a:schemeClr val="tx1"/>
                        </a:solidFill>
                      </a:endParaRPr>
                    </a:p>
                  </a:txBody>
                  <a:tcPr marT="34290" marB="34290">
                    <a:solidFill>
                      <a:srgbClr val="4F81BD"/>
                    </a:solidFill>
                  </a:tcPr>
                </a:tc>
                <a:tc>
                  <a:txBody>
                    <a:bodyPr/>
                    <a:lstStyle/>
                    <a:p>
                      <a:pPr algn="ctr"/>
                      <a:r>
                        <a:rPr lang="en-US" sz="1200" dirty="0" smtClean="0">
                          <a:solidFill>
                            <a:schemeClr val="tx1"/>
                          </a:solidFill>
                        </a:rPr>
                        <a:t>1</a:t>
                      </a:r>
                      <a:endParaRPr lang="en-US" sz="1200" dirty="0">
                        <a:solidFill>
                          <a:schemeClr val="tx1"/>
                        </a:solidFill>
                      </a:endParaRPr>
                    </a:p>
                  </a:txBody>
                  <a:tcPr marT="34290" marB="34290">
                    <a:solidFill>
                      <a:srgbClr val="4F81BD"/>
                    </a:solidFill>
                  </a:tcPr>
                </a:tc>
              </a:tr>
              <a:tr h="212272">
                <a:tc>
                  <a:txBody>
                    <a:bodyPr/>
                    <a:lstStyle/>
                    <a:p>
                      <a:pPr algn="ctr"/>
                      <a:r>
                        <a:rPr lang="en-US" sz="1200" dirty="0" smtClean="0">
                          <a:solidFill>
                            <a:schemeClr val="tx1"/>
                          </a:solidFill>
                        </a:rPr>
                        <a:t>10</a:t>
                      </a:r>
                      <a:endParaRPr lang="en-US" sz="1200" dirty="0">
                        <a:solidFill>
                          <a:schemeClr val="tx1"/>
                        </a:solidFill>
                      </a:endParaRPr>
                    </a:p>
                  </a:txBody>
                  <a:tcPr marT="34290" marB="34290">
                    <a:solidFill>
                      <a:srgbClr val="4F81BD"/>
                    </a:solidFill>
                  </a:tcPr>
                </a:tc>
                <a:tc>
                  <a:txBody>
                    <a:bodyPr/>
                    <a:lstStyle/>
                    <a:p>
                      <a:pPr algn="ctr"/>
                      <a:r>
                        <a:rPr lang="en-US" sz="1200" dirty="0" smtClean="0">
                          <a:solidFill>
                            <a:schemeClr val="tx1"/>
                          </a:solidFill>
                        </a:rPr>
                        <a:t>1</a:t>
                      </a:r>
                      <a:endParaRPr lang="en-US" sz="1200" dirty="0">
                        <a:solidFill>
                          <a:schemeClr val="tx1"/>
                        </a:solidFill>
                      </a:endParaRPr>
                    </a:p>
                  </a:txBody>
                  <a:tcPr marT="34290" marB="34290">
                    <a:solidFill>
                      <a:srgbClr val="4F81BD"/>
                    </a:solidFill>
                  </a:tcPr>
                </a:tc>
              </a:tr>
              <a:tr h="212272">
                <a:tc>
                  <a:txBody>
                    <a:bodyPr/>
                    <a:lstStyle/>
                    <a:p>
                      <a:pPr algn="ctr"/>
                      <a:endParaRPr lang="en-US" sz="900" dirty="0">
                        <a:solidFill>
                          <a:schemeClr val="tx1"/>
                        </a:solidFill>
                      </a:endParaRPr>
                    </a:p>
                  </a:txBody>
                  <a:tcPr marT="34290" marB="34290">
                    <a:solidFill>
                      <a:srgbClr val="4F81BD"/>
                    </a:solidFill>
                  </a:tcPr>
                </a:tc>
                <a:tc>
                  <a:txBody>
                    <a:bodyPr/>
                    <a:lstStyle/>
                    <a:p>
                      <a:pPr algn="ctr"/>
                      <a:endParaRPr lang="en-US" sz="900" dirty="0">
                        <a:solidFill>
                          <a:schemeClr val="tx1"/>
                        </a:solidFill>
                      </a:endParaRPr>
                    </a:p>
                  </a:txBody>
                  <a:tcPr marT="34290" marB="34290">
                    <a:solidFill>
                      <a:srgbClr val="4F81BD"/>
                    </a:solidFill>
                  </a:tcPr>
                </a:tc>
              </a:tr>
              <a:tr h="212272">
                <a:tc>
                  <a:txBody>
                    <a:bodyPr/>
                    <a:lstStyle/>
                    <a:p>
                      <a:pPr algn="ctr"/>
                      <a:endParaRPr lang="en-US" sz="900" dirty="0">
                        <a:solidFill>
                          <a:schemeClr val="tx1"/>
                        </a:solidFill>
                      </a:endParaRPr>
                    </a:p>
                  </a:txBody>
                  <a:tcPr marT="34290" marB="34290">
                    <a:solidFill>
                      <a:srgbClr val="4F81BD"/>
                    </a:solidFill>
                  </a:tcPr>
                </a:tc>
                <a:tc>
                  <a:txBody>
                    <a:bodyPr/>
                    <a:lstStyle/>
                    <a:p>
                      <a:pPr algn="ctr"/>
                      <a:endParaRPr lang="en-US" sz="900" dirty="0">
                        <a:solidFill>
                          <a:schemeClr val="tx1"/>
                        </a:solidFill>
                      </a:endParaRPr>
                    </a:p>
                  </a:txBody>
                  <a:tcPr marT="34290" marB="34290">
                    <a:solidFill>
                      <a:srgbClr val="4F81BD"/>
                    </a:solidFill>
                  </a:tcPr>
                </a:tc>
              </a:tr>
              <a:tr h="212272">
                <a:tc>
                  <a:txBody>
                    <a:bodyPr/>
                    <a:lstStyle/>
                    <a:p>
                      <a:pPr algn="ctr"/>
                      <a:endParaRPr lang="en-US" sz="900" dirty="0">
                        <a:solidFill>
                          <a:schemeClr val="tx1"/>
                        </a:solidFill>
                      </a:endParaRPr>
                    </a:p>
                  </a:txBody>
                  <a:tcPr marT="34290" marB="34290">
                    <a:solidFill>
                      <a:srgbClr val="4F81BD"/>
                    </a:solidFill>
                  </a:tcPr>
                </a:tc>
                <a:tc>
                  <a:txBody>
                    <a:bodyPr/>
                    <a:lstStyle/>
                    <a:p>
                      <a:pPr algn="ctr"/>
                      <a:endParaRPr lang="en-US" sz="900" dirty="0">
                        <a:solidFill>
                          <a:schemeClr val="tx1"/>
                        </a:solidFill>
                      </a:endParaRPr>
                    </a:p>
                  </a:txBody>
                  <a:tcPr marT="34290" marB="34290">
                    <a:solidFill>
                      <a:srgbClr val="4F81BD"/>
                    </a:solidFill>
                  </a:tcPr>
                </a:tc>
              </a:tr>
              <a:tr h="212272">
                <a:tc>
                  <a:txBody>
                    <a:bodyPr/>
                    <a:lstStyle/>
                    <a:p>
                      <a:pPr algn="ctr"/>
                      <a:endParaRPr lang="en-US" sz="900" dirty="0">
                        <a:solidFill>
                          <a:schemeClr val="tx1"/>
                        </a:solidFill>
                      </a:endParaRPr>
                    </a:p>
                  </a:txBody>
                  <a:tcPr marT="34290" marB="34290">
                    <a:solidFill>
                      <a:schemeClr val="accent2"/>
                    </a:solidFill>
                  </a:tcPr>
                </a:tc>
                <a:tc>
                  <a:txBody>
                    <a:bodyPr/>
                    <a:lstStyle/>
                    <a:p>
                      <a:pPr algn="ctr"/>
                      <a:endParaRPr lang="en-US" sz="900" dirty="0">
                        <a:solidFill>
                          <a:schemeClr val="tx1"/>
                        </a:solidFill>
                      </a:endParaRPr>
                    </a:p>
                  </a:txBody>
                  <a:tcPr marT="34290" marB="34290">
                    <a:solidFill>
                      <a:schemeClr val="accent2"/>
                    </a:solidFill>
                  </a:tcPr>
                </a:tc>
              </a:tr>
            </a:tbl>
          </a:graphicData>
        </a:graphic>
      </p:graphicFrame>
      <p:grpSp>
        <p:nvGrpSpPr>
          <p:cNvPr id="111" name="Group 110"/>
          <p:cNvGrpSpPr/>
          <p:nvPr/>
        </p:nvGrpSpPr>
        <p:grpSpPr>
          <a:xfrm>
            <a:off x="7618420" y="1196394"/>
            <a:ext cx="915980" cy="505600"/>
            <a:chOff x="6477000" y="1219199"/>
            <a:chExt cx="915980" cy="674133"/>
          </a:xfrm>
        </p:grpSpPr>
        <p:sp>
          <p:nvSpPr>
            <p:cNvPr id="105" name="TextBox 104"/>
            <p:cNvSpPr txBox="1"/>
            <p:nvPr/>
          </p:nvSpPr>
          <p:spPr>
            <a:xfrm>
              <a:off x="6477000" y="1219200"/>
              <a:ext cx="341760" cy="369332"/>
            </a:xfrm>
            <a:prstGeom prst="rect">
              <a:avLst/>
            </a:prstGeom>
            <a:noFill/>
          </p:spPr>
          <p:txBody>
            <a:bodyPr wrap="none" rtlCol="0">
              <a:spAutoFit/>
            </a:bodyPr>
            <a:lstStyle/>
            <a:p>
              <a:r>
                <a:rPr lang="en-US" sz="1200" dirty="0" smtClean="0"/>
                <a:t>30</a:t>
              </a:r>
              <a:endParaRPr lang="en-US" sz="1200" dirty="0"/>
            </a:p>
          </p:txBody>
        </p:sp>
        <p:sp>
          <p:nvSpPr>
            <p:cNvPr id="107" name="TextBox 106"/>
            <p:cNvSpPr txBox="1"/>
            <p:nvPr/>
          </p:nvSpPr>
          <p:spPr>
            <a:xfrm>
              <a:off x="6477000" y="1524000"/>
              <a:ext cx="341760" cy="369332"/>
            </a:xfrm>
            <a:prstGeom prst="rect">
              <a:avLst/>
            </a:prstGeom>
            <a:noFill/>
          </p:spPr>
          <p:txBody>
            <a:bodyPr wrap="none" rtlCol="0">
              <a:spAutoFit/>
            </a:bodyPr>
            <a:lstStyle/>
            <a:p>
              <a:r>
                <a:rPr lang="en-US" sz="1200" dirty="0" smtClean="0"/>
                <a:t>50</a:t>
              </a:r>
              <a:endParaRPr lang="en-US" sz="1200" dirty="0"/>
            </a:p>
          </p:txBody>
        </p:sp>
        <p:sp>
          <p:nvSpPr>
            <p:cNvPr id="108" name="TextBox 107"/>
            <p:cNvSpPr txBox="1"/>
            <p:nvPr/>
          </p:nvSpPr>
          <p:spPr>
            <a:xfrm>
              <a:off x="6934200" y="1523999"/>
              <a:ext cx="380232" cy="369332"/>
            </a:xfrm>
            <a:prstGeom prst="rect">
              <a:avLst/>
            </a:prstGeom>
            <a:noFill/>
          </p:spPr>
          <p:txBody>
            <a:bodyPr wrap="none" rtlCol="0">
              <a:spAutoFit/>
            </a:bodyPr>
            <a:lstStyle/>
            <a:p>
              <a:r>
                <a:rPr lang="en-US" sz="1200" dirty="0" smtClean="0"/>
                <a:t>0.6</a:t>
              </a:r>
              <a:endParaRPr lang="en-US" sz="1200" dirty="0"/>
            </a:p>
          </p:txBody>
        </p:sp>
        <p:sp>
          <p:nvSpPr>
            <p:cNvPr id="109" name="TextBox 108"/>
            <p:cNvSpPr txBox="1"/>
            <p:nvPr/>
          </p:nvSpPr>
          <p:spPr>
            <a:xfrm>
              <a:off x="6934200" y="1219199"/>
              <a:ext cx="458780" cy="369332"/>
            </a:xfrm>
            <a:prstGeom prst="rect">
              <a:avLst/>
            </a:prstGeom>
            <a:noFill/>
          </p:spPr>
          <p:txBody>
            <a:bodyPr wrap="none" rtlCol="0">
              <a:spAutoFit/>
            </a:bodyPr>
            <a:lstStyle/>
            <a:p>
              <a:r>
                <a:rPr lang="en-US" sz="1200" dirty="0" smtClean="0"/>
                <a:t>0.65</a:t>
              </a:r>
              <a:endParaRPr lang="en-US" sz="1200" dirty="0"/>
            </a:p>
          </p:txBody>
        </p:sp>
      </p:grpSp>
      <p:grpSp>
        <p:nvGrpSpPr>
          <p:cNvPr id="118" name="Group 117"/>
          <p:cNvGrpSpPr/>
          <p:nvPr/>
        </p:nvGrpSpPr>
        <p:grpSpPr>
          <a:xfrm>
            <a:off x="7618420" y="1200150"/>
            <a:ext cx="837432" cy="505600"/>
            <a:chOff x="6477000" y="1219199"/>
            <a:chExt cx="837432" cy="674133"/>
          </a:xfrm>
        </p:grpSpPr>
        <p:sp>
          <p:nvSpPr>
            <p:cNvPr id="119" name="TextBox 118"/>
            <p:cNvSpPr txBox="1"/>
            <p:nvPr/>
          </p:nvSpPr>
          <p:spPr>
            <a:xfrm>
              <a:off x="6477000" y="1219200"/>
              <a:ext cx="341760" cy="369332"/>
            </a:xfrm>
            <a:prstGeom prst="rect">
              <a:avLst/>
            </a:prstGeom>
            <a:noFill/>
          </p:spPr>
          <p:txBody>
            <a:bodyPr wrap="none" rtlCol="0">
              <a:spAutoFit/>
            </a:bodyPr>
            <a:lstStyle/>
            <a:p>
              <a:r>
                <a:rPr lang="en-US" sz="1200" dirty="0" smtClean="0"/>
                <a:t>15</a:t>
              </a:r>
              <a:endParaRPr lang="en-US" sz="1200" dirty="0"/>
            </a:p>
          </p:txBody>
        </p:sp>
        <p:sp>
          <p:nvSpPr>
            <p:cNvPr id="120" name="TextBox 119"/>
            <p:cNvSpPr txBox="1"/>
            <p:nvPr/>
          </p:nvSpPr>
          <p:spPr>
            <a:xfrm>
              <a:off x="6477000" y="1524000"/>
              <a:ext cx="341760" cy="369332"/>
            </a:xfrm>
            <a:prstGeom prst="rect">
              <a:avLst/>
            </a:prstGeom>
            <a:noFill/>
          </p:spPr>
          <p:txBody>
            <a:bodyPr wrap="none" rtlCol="0">
              <a:spAutoFit/>
            </a:bodyPr>
            <a:lstStyle/>
            <a:p>
              <a:r>
                <a:rPr lang="en-US" sz="1200" dirty="0" smtClean="0"/>
                <a:t>25</a:t>
              </a:r>
              <a:endParaRPr lang="en-US" sz="1200" dirty="0"/>
            </a:p>
          </p:txBody>
        </p:sp>
        <p:sp>
          <p:nvSpPr>
            <p:cNvPr id="121" name="TextBox 120"/>
            <p:cNvSpPr txBox="1"/>
            <p:nvPr/>
          </p:nvSpPr>
          <p:spPr>
            <a:xfrm>
              <a:off x="6934200" y="1523999"/>
              <a:ext cx="380232" cy="369332"/>
            </a:xfrm>
            <a:prstGeom prst="rect">
              <a:avLst/>
            </a:prstGeom>
            <a:noFill/>
          </p:spPr>
          <p:txBody>
            <a:bodyPr wrap="none" rtlCol="0">
              <a:spAutoFit/>
            </a:bodyPr>
            <a:lstStyle/>
            <a:p>
              <a:r>
                <a:rPr lang="en-US" sz="1200" dirty="0" smtClean="0"/>
                <a:t>0.8</a:t>
              </a:r>
              <a:endParaRPr lang="en-US" sz="1200" dirty="0"/>
            </a:p>
          </p:txBody>
        </p:sp>
        <p:sp>
          <p:nvSpPr>
            <p:cNvPr id="122" name="TextBox 121"/>
            <p:cNvSpPr txBox="1"/>
            <p:nvPr/>
          </p:nvSpPr>
          <p:spPr>
            <a:xfrm>
              <a:off x="6934200" y="1219199"/>
              <a:ext cx="380232" cy="369332"/>
            </a:xfrm>
            <a:prstGeom prst="rect">
              <a:avLst/>
            </a:prstGeom>
            <a:noFill/>
          </p:spPr>
          <p:txBody>
            <a:bodyPr wrap="none" rtlCol="0">
              <a:spAutoFit/>
            </a:bodyPr>
            <a:lstStyle/>
            <a:p>
              <a:r>
                <a:rPr lang="en-US" sz="1200" dirty="0" smtClean="0"/>
                <a:t>0.9</a:t>
              </a:r>
              <a:endParaRPr lang="en-US" sz="1200" dirty="0"/>
            </a:p>
          </p:txBody>
        </p:sp>
      </p:grpSp>
      <p:grpSp>
        <p:nvGrpSpPr>
          <p:cNvPr id="123" name="Group 122"/>
          <p:cNvGrpSpPr/>
          <p:nvPr/>
        </p:nvGrpSpPr>
        <p:grpSpPr>
          <a:xfrm>
            <a:off x="7618420" y="1196394"/>
            <a:ext cx="837432" cy="505601"/>
            <a:chOff x="6477000" y="1219198"/>
            <a:chExt cx="837432" cy="674134"/>
          </a:xfrm>
          <a:noFill/>
        </p:grpSpPr>
        <p:sp>
          <p:nvSpPr>
            <p:cNvPr id="124" name="TextBox 123"/>
            <p:cNvSpPr txBox="1"/>
            <p:nvPr/>
          </p:nvSpPr>
          <p:spPr>
            <a:xfrm>
              <a:off x="6477000" y="1219198"/>
              <a:ext cx="341760" cy="369332"/>
            </a:xfrm>
            <a:prstGeom prst="rect">
              <a:avLst/>
            </a:prstGeom>
            <a:grpFill/>
          </p:spPr>
          <p:txBody>
            <a:bodyPr wrap="none" rtlCol="0">
              <a:spAutoFit/>
            </a:bodyPr>
            <a:lstStyle/>
            <a:p>
              <a:r>
                <a:rPr lang="en-US" sz="1200" dirty="0" smtClean="0"/>
                <a:t>15</a:t>
              </a:r>
              <a:endParaRPr lang="en-US" sz="1200" dirty="0"/>
            </a:p>
          </p:txBody>
        </p:sp>
        <p:sp>
          <p:nvSpPr>
            <p:cNvPr id="125" name="TextBox 124"/>
            <p:cNvSpPr txBox="1"/>
            <p:nvPr/>
          </p:nvSpPr>
          <p:spPr>
            <a:xfrm>
              <a:off x="6477000" y="1524000"/>
              <a:ext cx="341760" cy="369332"/>
            </a:xfrm>
            <a:prstGeom prst="rect">
              <a:avLst/>
            </a:prstGeom>
            <a:grpFill/>
          </p:spPr>
          <p:txBody>
            <a:bodyPr wrap="none" rtlCol="0">
              <a:spAutoFit/>
            </a:bodyPr>
            <a:lstStyle/>
            <a:p>
              <a:r>
                <a:rPr lang="en-US" sz="1200" dirty="0" smtClean="0"/>
                <a:t>25</a:t>
              </a:r>
              <a:endParaRPr lang="en-US" sz="1200" dirty="0"/>
            </a:p>
          </p:txBody>
        </p:sp>
        <p:sp>
          <p:nvSpPr>
            <p:cNvPr id="126" name="TextBox 125"/>
            <p:cNvSpPr txBox="1"/>
            <p:nvPr/>
          </p:nvSpPr>
          <p:spPr>
            <a:xfrm>
              <a:off x="6934200" y="1523999"/>
              <a:ext cx="380232" cy="369332"/>
            </a:xfrm>
            <a:prstGeom prst="rect">
              <a:avLst/>
            </a:prstGeom>
            <a:grpFill/>
          </p:spPr>
          <p:txBody>
            <a:bodyPr wrap="none" rtlCol="0">
              <a:spAutoFit/>
            </a:bodyPr>
            <a:lstStyle/>
            <a:p>
              <a:r>
                <a:rPr lang="en-US" sz="1200" dirty="0" smtClean="0"/>
                <a:t>0.4</a:t>
              </a:r>
              <a:endParaRPr lang="en-US" sz="1200" dirty="0"/>
            </a:p>
          </p:txBody>
        </p:sp>
        <p:sp>
          <p:nvSpPr>
            <p:cNvPr id="127" name="TextBox 126"/>
            <p:cNvSpPr txBox="1"/>
            <p:nvPr/>
          </p:nvSpPr>
          <p:spPr>
            <a:xfrm>
              <a:off x="6934200" y="1219199"/>
              <a:ext cx="380232" cy="369332"/>
            </a:xfrm>
            <a:prstGeom prst="rect">
              <a:avLst/>
            </a:prstGeom>
            <a:grpFill/>
          </p:spPr>
          <p:txBody>
            <a:bodyPr wrap="none" rtlCol="0">
              <a:spAutoFit/>
            </a:bodyPr>
            <a:lstStyle/>
            <a:p>
              <a:r>
                <a:rPr lang="en-US" sz="1200" dirty="0" smtClean="0"/>
                <a:t>0.9</a:t>
              </a:r>
              <a:endParaRPr lang="en-US" sz="1200" dirty="0"/>
            </a:p>
          </p:txBody>
        </p:sp>
      </p:grpSp>
      <p:grpSp>
        <p:nvGrpSpPr>
          <p:cNvPr id="128" name="Group 127"/>
          <p:cNvGrpSpPr/>
          <p:nvPr/>
        </p:nvGrpSpPr>
        <p:grpSpPr>
          <a:xfrm>
            <a:off x="7618420" y="1591447"/>
            <a:ext cx="837432" cy="505600"/>
            <a:chOff x="6477000" y="1219199"/>
            <a:chExt cx="837432" cy="674133"/>
          </a:xfrm>
        </p:grpSpPr>
        <p:sp>
          <p:nvSpPr>
            <p:cNvPr id="129" name="TextBox 128"/>
            <p:cNvSpPr txBox="1"/>
            <p:nvPr/>
          </p:nvSpPr>
          <p:spPr>
            <a:xfrm>
              <a:off x="6477000" y="1219200"/>
              <a:ext cx="341760" cy="369332"/>
            </a:xfrm>
            <a:prstGeom prst="rect">
              <a:avLst/>
            </a:prstGeom>
            <a:noFill/>
          </p:spPr>
          <p:txBody>
            <a:bodyPr wrap="none" rtlCol="0">
              <a:spAutoFit/>
            </a:bodyPr>
            <a:lstStyle/>
            <a:p>
              <a:r>
                <a:rPr lang="en-US" sz="1200" dirty="0" smtClean="0"/>
                <a:t>30</a:t>
              </a:r>
              <a:endParaRPr lang="en-US" sz="1200" dirty="0"/>
            </a:p>
          </p:txBody>
        </p:sp>
        <p:sp>
          <p:nvSpPr>
            <p:cNvPr id="130" name="TextBox 129"/>
            <p:cNvSpPr txBox="1"/>
            <p:nvPr/>
          </p:nvSpPr>
          <p:spPr>
            <a:xfrm>
              <a:off x="6477000" y="1524000"/>
              <a:ext cx="341760" cy="369332"/>
            </a:xfrm>
            <a:prstGeom prst="rect">
              <a:avLst/>
            </a:prstGeom>
            <a:noFill/>
          </p:spPr>
          <p:txBody>
            <a:bodyPr wrap="none" rtlCol="0">
              <a:spAutoFit/>
            </a:bodyPr>
            <a:lstStyle/>
            <a:p>
              <a:r>
                <a:rPr lang="en-US" sz="1200" dirty="0" smtClean="0"/>
                <a:t>50</a:t>
              </a:r>
              <a:endParaRPr lang="en-US" sz="1200" dirty="0"/>
            </a:p>
          </p:txBody>
        </p:sp>
        <p:sp>
          <p:nvSpPr>
            <p:cNvPr id="131" name="TextBox 130"/>
            <p:cNvSpPr txBox="1"/>
            <p:nvPr/>
          </p:nvSpPr>
          <p:spPr>
            <a:xfrm>
              <a:off x="6934200" y="1523999"/>
              <a:ext cx="380232" cy="369332"/>
            </a:xfrm>
            <a:prstGeom prst="rect">
              <a:avLst/>
            </a:prstGeom>
            <a:noFill/>
          </p:spPr>
          <p:txBody>
            <a:bodyPr wrap="none" rtlCol="0">
              <a:spAutoFit/>
            </a:bodyPr>
            <a:lstStyle/>
            <a:p>
              <a:r>
                <a:rPr lang="en-US" sz="1200" dirty="0" smtClean="0"/>
                <a:t>0.2</a:t>
              </a:r>
              <a:endParaRPr lang="en-US" sz="1200" dirty="0"/>
            </a:p>
          </p:txBody>
        </p:sp>
        <p:sp>
          <p:nvSpPr>
            <p:cNvPr id="132" name="TextBox 131"/>
            <p:cNvSpPr txBox="1"/>
            <p:nvPr/>
          </p:nvSpPr>
          <p:spPr>
            <a:xfrm>
              <a:off x="6934200" y="1219199"/>
              <a:ext cx="380232" cy="369332"/>
            </a:xfrm>
            <a:prstGeom prst="rect">
              <a:avLst/>
            </a:prstGeom>
            <a:noFill/>
          </p:spPr>
          <p:txBody>
            <a:bodyPr wrap="none" rtlCol="0">
              <a:spAutoFit/>
            </a:bodyPr>
            <a:lstStyle/>
            <a:p>
              <a:r>
                <a:rPr lang="en-US" sz="1200" dirty="0" smtClean="0"/>
                <a:t>0.3</a:t>
              </a:r>
              <a:endParaRPr lang="en-US" sz="1200" dirty="0"/>
            </a:p>
          </p:txBody>
        </p:sp>
      </p:grpSp>
      <p:sp>
        <p:nvSpPr>
          <p:cNvPr id="55" name="TextBox 54"/>
          <p:cNvSpPr txBox="1"/>
          <p:nvPr/>
        </p:nvSpPr>
        <p:spPr>
          <a:xfrm>
            <a:off x="3276600" y="1200150"/>
            <a:ext cx="276038" cy="307777"/>
          </a:xfrm>
          <a:prstGeom prst="rect">
            <a:avLst/>
          </a:prstGeom>
          <a:noFill/>
        </p:spPr>
        <p:txBody>
          <a:bodyPr wrap="none" rtlCol="0">
            <a:spAutoFit/>
          </a:bodyPr>
          <a:lstStyle/>
          <a:p>
            <a:r>
              <a:rPr lang="en-US" sz="1400" dirty="0" smtClean="0">
                <a:solidFill>
                  <a:schemeClr val="accent4"/>
                </a:solidFill>
              </a:rPr>
              <a:t>1</a:t>
            </a:r>
            <a:endParaRPr lang="en-US" sz="1400" dirty="0">
              <a:solidFill>
                <a:schemeClr val="accent4"/>
              </a:solidFill>
            </a:endParaRPr>
          </a:p>
        </p:txBody>
      </p:sp>
      <p:sp>
        <p:nvSpPr>
          <p:cNvPr id="56" name="TextBox 55"/>
          <p:cNvSpPr txBox="1"/>
          <p:nvPr/>
        </p:nvSpPr>
        <p:spPr>
          <a:xfrm>
            <a:off x="3886200" y="2571750"/>
            <a:ext cx="412292" cy="307777"/>
          </a:xfrm>
          <a:prstGeom prst="rect">
            <a:avLst/>
          </a:prstGeom>
          <a:noFill/>
        </p:spPr>
        <p:txBody>
          <a:bodyPr wrap="none" rtlCol="0">
            <a:spAutoFit/>
          </a:bodyPr>
          <a:lstStyle/>
          <a:p>
            <a:r>
              <a:rPr lang="en-US" sz="1400" dirty="0" smtClean="0">
                <a:solidFill>
                  <a:schemeClr val="accent4"/>
                </a:solidFill>
              </a:rPr>
              <a:t>0.6</a:t>
            </a:r>
            <a:endParaRPr lang="en-US" sz="1400" dirty="0">
              <a:solidFill>
                <a:schemeClr val="accent4"/>
              </a:solidFill>
            </a:endParaRPr>
          </a:p>
        </p:txBody>
      </p:sp>
      <p:sp>
        <p:nvSpPr>
          <p:cNvPr id="59" name="Date Placeholder 58"/>
          <p:cNvSpPr>
            <a:spLocks noGrp="1"/>
          </p:cNvSpPr>
          <p:nvPr>
            <p:ph type="dt" sz="half" idx="10"/>
          </p:nvPr>
        </p:nvSpPr>
        <p:spPr/>
        <p:txBody>
          <a:bodyPr/>
          <a:lstStyle/>
          <a:p>
            <a:pPr>
              <a:defRPr/>
            </a:pPr>
            <a:r>
              <a:rPr lang="en-US" smtClean="0"/>
              <a:t>7/28/2010</a:t>
            </a:r>
            <a:endParaRPr lang="en-US"/>
          </a:p>
        </p:txBody>
      </p:sp>
      <p:sp>
        <p:nvSpPr>
          <p:cNvPr id="61" name="Footer Placeholder 60"/>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anim calcmode="lin" valueType="num">
                                      <p:cBhvr>
                                        <p:cTn id="18" dur="1000" fill="hold"/>
                                        <p:tgtEl>
                                          <p:spTgt spid="93"/>
                                        </p:tgtEl>
                                        <p:attrNameLst>
                                          <p:attrName>ppt_x</p:attrName>
                                        </p:attrNameLst>
                                      </p:cBhvr>
                                      <p:tavLst>
                                        <p:tav tm="0">
                                          <p:val>
                                            <p:strVal val="#ppt_x"/>
                                          </p:val>
                                        </p:tav>
                                        <p:tav tm="100000">
                                          <p:val>
                                            <p:strVal val="#ppt_x"/>
                                          </p:val>
                                        </p:tav>
                                      </p:tavLst>
                                    </p:anim>
                                    <p:anim calcmode="lin" valueType="num">
                                      <p:cBhvr>
                                        <p:cTn id="19" dur="1000" fill="hold"/>
                                        <p:tgtEl>
                                          <p:spTgt spid="9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wipe(down)">
                                      <p:cBhvr>
                                        <p:cTn id="41" dur="1000"/>
                                        <p:tgtEl>
                                          <p:spTgt spid="9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par>
                                <p:cTn id="49" presetID="22" presetClass="entr" presetSubtype="4"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wipe(down)">
                                      <p:cBhvr>
                                        <p:cTn id="51" dur="1000"/>
                                        <p:tgtEl>
                                          <p:spTgt spid="8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2.9801E-6 L -3.33333E-6 0.07982 " pathEditMode="relative" rAng="0" ptsTypes="AA">
                                      <p:cBhvr>
                                        <p:cTn id="55" dur="1000" fill="hold"/>
                                        <p:tgtEl>
                                          <p:spTgt spid="111"/>
                                        </p:tgtEl>
                                        <p:attrNameLst>
                                          <p:attrName>ppt_x</p:attrName>
                                          <p:attrName>ppt_y</p:attrName>
                                        </p:attrNameLst>
                                      </p:cBhvr>
                                      <p:rCtr x="0" y="40"/>
                                    </p:animMotion>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fade">
                                      <p:cBhvr>
                                        <p:cTn id="59" dur="500"/>
                                        <p:tgtEl>
                                          <p:spTgt spid="118"/>
                                        </p:tgtEl>
                                      </p:cBhvr>
                                    </p:animEffect>
                                  </p:childTnLst>
                                </p:cTn>
                              </p:par>
                            </p:childTnLst>
                          </p:cTn>
                        </p:par>
                      </p:childTnLst>
                    </p:cTn>
                  </p:par>
                  <p:par>
                    <p:cTn id="60" fill="hold">
                      <p:stCondLst>
                        <p:cond delay="indefinite"/>
                      </p:stCondLst>
                      <p:childTnLst>
                        <p:par>
                          <p:cTn id="61" fill="hold">
                            <p:stCondLst>
                              <p:cond delay="0"/>
                            </p:stCondLst>
                            <p:childTnLst>
                              <p:par>
                                <p:cTn id="62" presetID="7" presetClass="emph" presetSubtype="2" fill="hold" nodeType="clickEffect">
                                  <p:stCondLst>
                                    <p:cond delay="0"/>
                                  </p:stCondLst>
                                  <p:childTnLst>
                                    <p:animClr clrSpc="rgb">
                                      <p:cBhvr>
                                        <p:cTn id="63" dur="500" fill="hold"/>
                                        <p:tgtEl>
                                          <p:spTgt spid="96"/>
                                        </p:tgtEl>
                                        <p:attrNameLst>
                                          <p:attrName>stroke.color</p:attrName>
                                        </p:attrNameLst>
                                      </p:cBhvr>
                                      <p:to>
                                        <a:schemeClr val="accent1"/>
                                      </p:to>
                                    </p:animClr>
                                    <p:set>
                                      <p:cBhvr>
                                        <p:cTn id="64" dur="500" fill="hold"/>
                                        <p:tgtEl>
                                          <p:spTgt spid="96"/>
                                        </p:tgtEl>
                                        <p:attrNameLst>
                                          <p:attrName>stroke.on</p:attrName>
                                        </p:attrNameLst>
                                      </p:cBhvr>
                                      <p:to>
                                        <p:strVal val="true"/>
                                      </p:to>
                                    </p:set>
                                  </p:childTnLst>
                                </p:cTn>
                              </p:par>
                              <p:par>
                                <p:cTn id="65" presetID="10" presetClass="exit" presetSubtype="0" fill="hold" nodeType="withEffect">
                                  <p:stCondLst>
                                    <p:cond delay="0"/>
                                  </p:stCondLst>
                                  <p:childTnLst>
                                    <p:animEffect transition="out" filter="fade">
                                      <p:cBhvr>
                                        <p:cTn id="66" dur="500"/>
                                        <p:tgtEl>
                                          <p:spTgt spid="91"/>
                                        </p:tgtEl>
                                      </p:cBhvr>
                                    </p:animEffect>
                                    <p:set>
                                      <p:cBhvr>
                                        <p:cTn id="67" dur="1" fill="hold">
                                          <p:stCondLst>
                                            <p:cond delay="499"/>
                                          </p:stCondLst>
                                        </p:cTn>
                                        <p:tgtEl>
                                          <p:spTgt spid="9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4"/>
                                        </p:tgtEl>
                                      </p:cBhvr>
                                    </p:animEffect>
                                    <p:set>
                                      <p:cBhvr>
                                        <p:cTn id="70" dur="1" fill="hold">
                                          <p:stCondLst>
                                            <p:cond delay="499"/>
                                          </p:stCondLst>
                                        </p:cTn>
                                        <p:tgtEl>
                                          <p:spTgt spid="84"/>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7" presetClass="emph" presetSubtype="2" fill="hold" nodeType="withEffect">
                                  <p:stCondLst>
                                    <p:cond delay="0"/>
                                  </p:stCondLst>
                                  <p:childTnLst>
                                    <p:animClr clrSpc="rgb">
                                      <p:cBhvr>
                                        <p:cTn id="75" dur="500" fill="hold"/>
                                        <p:tgtEl>
                                          <p:spTgt spid="99"/>
                                        </p:tgtEl>
                                        <p:attrNameLst>
                                          <p:attrName>stroke.color</p:attrName>
                                        </p:attrNameLst>
                                      </p:cBhvr>
                                      <p:to>
                                        <a:schemeClr val="accent1"/>
                                      </p:to>
                                    </p:animClr>
                                    <p:set>
                                      <p:cBhvr>
                                        <p:cTn id="76" dur="500" fill="hold"/>
                                        <p:tgtEl>
                                          <p:spTgt spid="99"/>
                                        </p:tgtEl>
                                        <p:attrNameLst>
                                          <p:attrName>stroke.on</p:attrName>
                                        </p:attrNameLst>
                                      </p:cBhvr>
                                      <p:to>
                                        <p:strVal val="true"/>
                                      </p:to>
                                    </p:set>
                                  </p:childTnLst>
                                </p:cTn>
                              </p:par>
                              <p:par>
                                <p:cTn id="77" presetID="1" presetClass="emph" presetSubtype="2" fill="hold" nodeType="withEffect">
                                  <p:stCondLst>
                                    <p:cond delay="0"/>
                                  </p:stCondLst>
                                  <p:childTnLst>
                                    <p:animClr clrSpc="rgb">
                                      <p:cBhvr>
                                        <p:cTn id="78" dur="500" fill="hold"/>
                                        <p:tgtEl>
                                          <p:spTgt spid="96"/>
                                        </p:tgtEl>
                                        <p:attrNameLst>
                                          <p:attrName>fillcolor</p:attrName>
                                        </p:attrNameLst>
                                      </p:cBhvr>
                                      <p:to>
                                        <a:schemeClr val="accent1"/>
                                      </p:to>
                                    </p:animClr>
                                    <p:set>
                                      <p:cBhvr>
                                        <p:cTn id="79" dur="500" fill="hold"/>
                                        <p:tgtEl>
                                          <p:spTgt spid="96"/>
                                        </p:tgtEl>
                                        <p:attrNameLst>
                                          <p:attrName>fill.type</p:attrName>
                                        </p:attrNameLst>
                                      </p:cBhvr>
                                      <p:to>
                                        <p:strVal val="solid"/>
                                      </p:to>
                                    </p:set>
                                    <p:set>
                                      <p:cBhvr>
                                        <p:cTn id="80" dur="500" fill="hold"/>
                                        <p:tgtEl>
                                          <p:spTgt spid="96"/>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500" fill="hold"/>
                                        <p:tgtEl>
                                          <p:spTgt spid="99"/>
                                        </p:tgtEl>
                                        <p:attrNameLst>
                                          <p:attrName>fillcolor</p:attrName>
                                        </p:attrNameLst>
                                      </p:cBhvr>
                                      <p:to>
                                        <a:schemeClr val="accent1"/>
                                      </p:to>
                                    </p:animClr>
                                    <p:set>
                                      <p:cBhvr>
                                        <p:cTn id="83" dur="500" fill="hold"/>
                                        <p:tgtEl>
                                          <p:spTgt spid="99"/>
                                        </p:tgtEl>
                                        <p:attrNameLst>
                                          <p:attrName>fill.type</p:attrName>
                                        </p:attrNameLst>
                                      </p:cBhvr>
                                      <p:to>
                                        <p:strVal val="solid"/>
                                      </p:to>
                                    </p:set>
                                    <p:set>
                                      <p:cBhvr>
                                        <p:cTn id="84" dur="500" fill="hold"/>
                                        <p:tgtEl>
                                          <p:spTgt spid="99"/>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82"/>
                                        </p:tgtEl>
                                      </p:cBhvr>
                                    </p:animEffect>
                                    <p:set>
                                      <p:cBhvr>
                                        <p:cTn id="89" dur="1" fill="hold">
                                          <p:stCondLst>
                                            <p:cond delay="499"/>
                                          </p:stCondLst>
                                        </p:cTn>
                                        <p:tgtEl>
                                          <p:spTgt spid="82"/>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87"/>
                                        </p:tgtEl>
                                      </p:cBhvr>
                                    </p:animEffect>
                                    <p:set>
                                      <p:cBhvr>
                                        <p:cTn id="92" dur="1" fill="hold">
                                          <p:stCondLst>
                                            <p:cond delay="499"/>
                                          </p:stCondLst>
                                        </p:cTn>
                                        <p:tgtEl>
                                          <p:spTgt spid="8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79"/>
                                        </p:tgtEl>
                                      </p:cBhvr>
                                    </p:animEffect>
                                    <p:set>
                                      <p:cBhvr>
                                        <p:cTn id="95" dur="1" fill="hold">
                                          <p:stCondLst>
                                            <p:cond delay="499"/>
                                          </p:stCondLst>
                                        </p:cTn>
                                        <p:tgtEl>
                                          <p:spTgt spid="7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96"/>
                                        </p:tgtEl>
                                      </p:cBhvr>
                                    </p:animEffect>
                                    <p:set>
                                      <p:cBhvr>
                                        <p:cTn id="98" dur="1" fill="hold">
                                          <p:stCondLst>
                                            <p:cond delay="499"/>
                                          </p:stCondLst>
                                        </p:cTn>
                                        <p:tgtEl>
                                          <p:spTgt spid="9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89"/>
                                        </p:tgtEl>
                                      </p:cBhvr>
                                    </p:animEffect>
                                    <p:set>
                                      <p:cBhvr>
                                        <p:cTn id="101" dur="1" fill="hold">
                                          <p:stCondLst>
                                            <p:cond delay="499"/>
                                          </p:stCondLst>
                                        </p:cTn>
                                        <p:tgtEl>
                                          <p:spTgt spid="89"/>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500"/>
                                        <p:tgtEl>
                                          <p:spTgt spid="41"/>
                                        </p:tgtEl>
                                      </p:cBhvr>
                                    </p:animEffect>
                                  </p:childTnLst>
                                </p:cTn>
                              </p:par>
                              <p:par>
                                <p:cTn id="123" presetID="10" presetClass="exit" presetSubtype="0" fill="hold" grpId="1" nodeType="withEffect">
                                  <p:stCondLst>
                                    <p:cond delay="0"/>
                                  </p:stCondLst>
                                  <p:childTnLst>
                                    <p:animEffect transition="out" filter="fade">
                                      <p:cBhvr>
                                        <p:cTn id="124" dur="500"/>
                                        <p:tgtEl>
                                          <p:spTgt spid="95"/>
                                        </p:tgtEl>
                                      </p:cBhvr>
                                    </p:animEffect>
                                    <p:set>
                                      <p:cBhvr>
                                        <p:cTn id="125" dur="1" fill="hold">
                                          <p:stCondLst>
                                            <p:cond delay="499"/>
                                          </p:stCondLst>
                                        </p:cTn>
                                        <p:tgtEl>
                                          <p:spTgt spid="9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8"/>
                                        </p:tgtEl>
                                      </p:cBhvr>
                                    </p:animEffect>
                                    <p:set>
                                      <p:cBhvr>
                                        <p:cTn id="128" dur="1" fill="hold">
                                          <p:stCondLst>
                                            <p:cond delay="499"/>
                                          </p:stCondLst>
                                        </p:cTn>
                                        <p:tgtEl>
                                          <p:spTgt spid="4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93"/>
                                        </p:tgtEl>
                                      </p:cBhvr>
                                    </p:animEffect>
                                    <p:set>
                                      <p:cBhvr>
                                        <p:cTn id="131" dur="1" fill="hold">
                                          <p:stCondLst>
                                            <p:cond delay="499"/>
                                          </p:stCondLst>
                                        </p:cTn>
                                        <p:tgtEl>
                                          <p:spTgt spid="93"/>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94"/>
                                        </p:tgtEl>
                                      </p:cBhvr>
                                    </p:animEffect>
                                    <p:set>
                                      <p:cBhvr>
                                        <p:cTn id="134" dur="1" fill="hold">
                                          <p:stCondLst>
                                            <p:cond delay="499"/>
                                          </p:stCondLst>
                                        </p:cTn>
                                        <p:tgtEl>
                                          <p:spTgt spid="94"/>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43"/>
                                        </p:tgtEl>
                                      </p:cBhvr>
                                    </p:animEffect>
                                    <p:set>
                                      <p:cBhvr>
                                        <p:cTn id="137" dur="1" fill="hold">
                                          <p:stCondLst>
                                            <p:cond delay="499"/>
                                          </p:stCondLst>
                                        </p:cTn>
                                        <p:tgtEl>
                                          <p:spTgt spid="4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18"/>
                                        </p:tgtEl>
                                      </p:cBhvr>
                                    </p:animEffect>
                                    <p:set>
                                      <p:cBhvr>
                                        <p:cTn id="140" dur="1" fill="hold">
                                          <p:stCondLst>
                                            <p:cond delay="499"/>
                                          </p:stCondLst>
                                        </p:cTn>
                                        <p:tgtEl>
                                          <p:spTgt spid="11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11"/>
                                        </p:tgtEl>
                                      </p:cBhvr>
                                    </p:animEffect>
                                    <p:set>
                                      <p:cBhvr>
                                        <p:cTn id="143" dur="1" fill="hold">
                                          <p:stCondLst>
                                            <p:cond delay="499"/>
                                          </p:stCondLst>
                                        </p:cTn>
                                        <p:tgtEl>
                                          <p:spTgt spid="111"/>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55"/>
                                        </p:tgtEl>
                                      </p:cBhvr>
                                    </p:animEffect>
                                    <p:set>
                                      <p:cBhvr>
                                        <p:cTn id="146" dur="1" fill="hold">
                                          <p:stCondLst>
                                            <p:cond delay="499"/>
                                          </p:stCondLst>
                                        </p:cTn>
                                        <p:tgtEl>
                                          <p:spTgt spid="5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56"/>
                                        </p:tgtEl>
                                      </p:cBhvr>
                                    </p:animEffect>
                                    <p:set>
                                      <p:cBhvr>
                                        <p:cTn id="149" dur="1" fill="hold">
                                          <p:stCondLst>
                                            <p:cond delay="499"/>
                                          </p:stCondLst>
                                        </p:cTn>
                                        <p:tgtEl>
                                          <p:spTgt spid="56"/>
                                        </p:tgtEl>
                                        <p:attrNameLst>
                                          <p:attrName>style.visibility</p:attrName>
                                        </p:attrNameLst>
                                      </p:cBhvr>
                                      <p:to>
                                        <p:strVal val="hidden"/>
                                      </p:to>
                                    </p:set>
                                  </p:childTnLst>
                                </p:cTn>
                              </p:par>
                              <p:par>
                                <p:cTn id="150" presetID="10" presetClass="entr" presetSubtype="0" fill="hold" nodeType="withEffect">
                                  <p:stCondLst>
                                    <p:cond delay="0"/>
                                  </p:stCondLst>
                                  <p:childTnLst>
                                    <p:set>
                                      <p:cBhvr>
                                        <p:cTn id="151" dur="1" fill="hold">
                                          <p:stCondLst>
                                            <p:cond delay="0"/>
                                          </p:stCondLst>
                                        </p:cTn>
                                        <p:tgtEl>
                                          <p:spTgt spid="128"/>
                                        </p:tgtEl>
                                        <p:attrNameLst>
                                          <p:attrName>style.visibility</p:attrName>
                                        </p:attrNameLst>
                                      </p:cBhvr>
                                      <p:to>
                                        <p:strVal val="visible"/>
                                      </p:to>
                                    </p:set>
                                    <p:animEffect transition="in" filter="fade">
                                      <p:cBhvr>
                                        <p:cTn id="152" dur="500"/>
                                        <p:tgtEl>
                                          <p:spTgt spid="128"/>
                                        </p:tgtEl>
                                      </p:cBhvr>
                                    </p:animEffect>
                                  </p:childTnLst>
                                </p:cTn>
                              </p:par>
                              <p:par>
                                <p:cTn id="153" presetID="10" presetClass="entr" presetSubtype="0" fill="hold" nodeType="with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4" grpId="0" animBg="1"/>
      <p:bldP spid="45" grpId="0" animBg="1"/>
      <p:bldP spid="87" grpId="0" animBg="1"/>
      <p:bldP spid="89" grpId="0" animBg="1"/>
      <p:bldP spid="95" grpId="0" animBg="1"/>
      <p:bldP spid="95" grpId="1" animBg="1"/>
      <p:bldP spid="94" grpId="0" animBg="1"/>
      <p:bldP spid="94" grpId="1" animBg="1"/>
      <p:bldP spid="96" grpId="0" animBg="1"/>
      <p:bldP spid="96" grpId="1" animBg="1"/>
      <p:bldP spid="99" grpId="0" animBg="1"/>
      <p:bldP spid="55" grpId="0"/>
      <p:bldP spid="55" grpId="1"/>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reeform 154"/>
          <p:cNvSpPr/>
          <p:nvPr/>
        </p:nvSpPr>
        <p:spPr>
          <a:xfrm>
            <a:off x="914400" y="1428750"/>
            <a:ext cx="6597650" cy="3148013"/>
          </a:xfrm>
          <a:custGeom>
            <a:avLst/>
            <a:gdLst>
              <a:gd name="connsiteX0" fmla="*/ 6578600 w 6578600"/>
              <a:gd name="connsiteY0" fmla="*/ 3733800 h 4191000"/>
              <a:gd name="connsiteX1" fmla="*/ 3841750 w 6578600"/>
              <a:gd name="connsiteY1" fmla="*/ 3422650 h 4191000"/>
              <a:gd name="connsiteX2" fmla="*/ 2921000 w 6578600"/>
              <a:gd name="connsiteY2" fmla="*/ 2413000 h 4191000"/>
              <a:gd name="connsiteX3" fmla="*/ 2311400 w 6578600"/>
              <a:gd name="connsiteY3" fmla="*/ 431800 h 4191000"/>
              <a:gd name="connsiteX4" fmla="*/ 1562100 w 6578600"/>
              <a:gd name="connsiteY4" fmla="*/ 0 h 4191000"/>
              <a:gd name="connsiteX5" fmla="*/ 0 w 6578600"/>
              <a:gd name="connsiteY5" fmla="*/ 0 h 4191000"/>
              <a:gd name="connsiteX6" fmla="*/ 6350 w 6578600"/>
              <a:gd name="connsiteY6" fmla="*/ 4191000 h 4191000"/>
              <a:gd name="connsiteX7" fmla="*/ 6565900 w 6578600"/>
              <a:gd name="connsiteY7" fmla="*/ 4191000 h 4191000"/>
              <a:gd name="connsiteX8" fmla="*/ 6578600 w 6578600"/>
              <a:gd name="connsiteY8" fmla="*/ 37338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8600" h="4191000">
                <a:moveTo>
                  <a:pt x="6578600" y="3733800"/>
                </a:moveTo>
                <a:lnTo>
                  <a:pt x="3841750" y="3422650"/>
                </a:lnTo>
                <a:lnTo>
                  <a:pt x="2921000" y="2413000"/>
                </a:lnTo>
                <a:lnTo>
                  <a:pt x="2311400" y="431800"/>
                </a:lnTo>
                <a:lnTo>
                  <a:pt x="1562100" y="0"/>
                </a:lnTo>
                <a:lnTo>
                  <a:pt x="0" y="0"/>
                </a:lnTo>
                <a:cubicBezTo>
                  <a:pt x="2117" y="1397000"/>
                  <a:pt x="4233" y="2794000"/>
                  <a:pt x="6350" y="4191000"/>
                </a:cubicBezTo>
                <a:lnTo>
                  <a:pt x="6565900" y="4191000"/>
                </a:lnTo>
                <a:lnTo>
                  <a:pt x="6578600" y="3733800"/>
                </a:lnTo>
                <a:close/>
              </a:path>
            </a:pathLst>
          </a:custGeom>
          <a:solidFill>
            <a:schemeClr val="accent1">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Freeform 168"/>
          <p:cNvSpPr/>
          <p:nvPr/>
        </p:nvSpPr>
        <p:spPr>
          <a:xfrm>
            <a:off x="919163" y="1421606"/>
            <a:ext cx="2343150" cy="339329"/>
          </a:xfrm>
          <a:custGeom>
            <a:avLst/>
            <a:gdLst>
              <a:gd name="connsiteX0" fmla="*/ 2343150 w 2343150"/>
              <a:gd name="connsiteY0" fmla="*/ 452438 h 452438"/>
              <a:gd name="connsiteX1" fmla="*/ 0 w 2343150"/>
              <a:gd name="connsiteY1" fmla="*/ 0 h 452438"/>
              <a:gd name="connsiteX2" fmla="*/ 1595437 w 2343150"/>
              <a:gd name="connsiteY2" fmla="*/ 14288 h 452438"/>
              <a:gd name="connsiteX3" fmla="*/ 2343150 w 2343150"/>
              <a:gd name="connsiteY3" fmla="*/ 452438 h 452438"/>
            </a:gdLst>
            <a:ahLst/>
            <a:cxnLst>
              <a:cxn ang="0">
                <a:pos x="connsiteX0" y="connsiteY0"/>
              </a:cxn>
              <a:cxn ang="0">
                <a:pos x="connsiteX1" y="connsiteY1"/>
              </a:cxn>
              <a:cxn ang="0">
                <a:pos x="connsiteX2" y="connsiteY2"/>
              </a:cxn>
              <a:cxn ang="0">
                <a:pos x="connsiteX3" y="connsiteY3"/>
              </a:cxn>
            </a:cxnLst>
            <a:rect l="l" t="t" r="r" b="b"/>
            <a:pathLst>
              <a:path w="2343150" h="452438">
                <a:moveTo>
                  <a:pt x="2343150" y="452438"/>
                </a:moveTo>
                <a:lnTo>
                  <a:pt x="0" y="0"/>
                </a:lnTo>
                <a:lnTo>
                  <a:pt x="1595437" y="14288"/>
                </a:lnTo>
                <a:lnTo>
                  <a:pt x="2343150" y="452438"/>
                </a:lnTo>
                <a:close/>
              </a:path>
            </a:pathLst>
          </a:custGeom>
          <a:solidFill>
            <a:srgbClr val="00B050">
              <a:alpha val="70000"/>
            </a:srgbClr>
          </a:solidFill>
          <a:ln w="28575">
            <a:solidFill>
              <a:srgbClr val="00B050">
                <a:alpha val="89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6" name="Freeform 155"/>
          <p:cNvSpPr/>
          <p:nvPr/>
        </p:nvSpPr>
        <p:spPr>
          <a:xfrm>
            <a:off x="3257550" y="1733550"/>
            <a:ext cx="1524000" cy="2247900"/>
          </a:xfrm>
          <a:custGeom>
            <a:avLst/>
            <a:gdLst>
              <a:gd name="connsiteX0" fmla="*/ 1524000 w 1524000"/>
              <a:gd name="connsiteY0" fmla="*/ 2997200 h 2997200"/>
              <a:gd name="connsiteX1" fmla="*/ 609600 w 1524000"/>
              <a:gd name="connsiteY1" fmla="*/ 2006600 h 2997200"/>
              <a:gd name="connsiteX2" fmla="*/ 0 w 1524000"/>
              <a:gd name="connsiteY2" fmla="*/ 0 h 2997200"/>
              <a:gd name="connsiteX3" fmla="*/ 1524000 w 1524000"/>
              <a:gd name="connsiteY3" fmla="*/ 2997200 h 2997200"/>
            </a:gdLst>
            <a:ahLst/>
            <a:cxnLst>
              <a:cxn ang="0">
                <a:pos x="connsiteX0" y="connsiteY0"/>
              </a:cxn>
              <a:cxn ang="0">
                <a:pos x="connsiteX1" y="connsiteY1"/>
              </a:cxn>
              <a:cxn ang="0">
                <a:pos x="connsiteX2" y="connsiteY2"/>
              </a:cxn>
              <a:cxn ang="0">
                <a:pos x="connsiteX3" y="connsiteY3"/>
              </a:cxn>
            </a:cxnLst>
            <a:rect l="l" t="t" r="r" b="b"/>
            <a:pathLst>
              <a:path w="1524000" h="2997200">
                <a:moveTo>
                  <a:pt x="1524000" y="2997200"/>
                </a:moveTo>
                <a:lnTo>
                  <a:pt x="609600" y="2006600"/>
                </a:lnTo>
                <a:lnTo>
                  <a:pt x="0" y="0"/>
                </a:lnTo>
                <a:lnTo>
                  <a:pt x="1524000" y="2997200"/>
                </a:lnTo>
                <a:close/>
              </a:path>
            </a:pathLst>
          </a:custGeom>
          <a:solidFill>
            <a:srgbClr val="FF0000">
              <a:alpha val="66000"/>
            </a:srgbClr>
          </a:solidFill>
          <a:ln w="28575">
            <a:solidFill>
              <a:srgbClr val="C00000">
                <a:alpha val="8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Freeform 159"/>
          <p:cNvSpPr/>
          <p:nvPr/>
        </p:nvSpPr>
        <p:spPr>
          <a:xfrm>
            <a:off x="927100" y="1414462"/>
            <a:ext cx="6616700" cy="3167063"/>
          </a:xfrm>
          <a:custGeom>
            <a:avLst/>
            <a:gdLst>
              <a:gd name="connsiteX0" fmla="*/ 6616700 w 6616700"/>
              <a:gd name="connsiteY0" fmla="*/ 4222750 h 4222750"/>
              <a:gd name="connsiteX1" fmla="*/ 6610350 w 6616700"/>
              <a:gd name="connsiteY1" fmla="*/ 3759200 h 4222750"/>
              <a:gd name="connsiteX2" fmla="*/ 3841750 w 6616700"/>
              <a:gd name="connsiteY2" fmla="*/ 3435350 h 4222750"/>
              <a:gd name="connsiteX3" fmla="*/ 2940050 w 6616700"/>
              <a:gd name="connsiteY3" fmla="*/ 2432050 h 4222750"/>
              <a:gd name="connsiteX4" fmla="*/ 2336800 w 6616700"/>
              <a:gd name="connsiteY4" fmla="*/ 457200 h 4222750"/>
              <a:gd name="connsiteX5" fmla="*/ 0 w 6616700"/>
              <a:gd name="connsiteY5" fmla="*/ 0 h 4222750"/>
              <a:gd name="connsiteX6" fmla="*/ 19050 w 6616700"/>
              <a:gd name="connsiteY6" fmla="*/ 4197350 h 4222750"/>
              <a:gd name="connsiteX7" fmla="*/ 6616700 w 6616700"/>
              <a:gd name="connsiteY7" fmla="*/ 4222750 h 42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6700" h="4222750">
                <a:moveTo>
                  <a:pt x="6616700" y="4222750"/>
                </a:moveTo>
                <a:cubicBezTo>
                  <a:pt x="6614583" y="4068233"/>
                  <a:pt x="6612467" y="3913717"/>
                  <a:pt x="6610350" y="3759200"/>
                </a:cubicBezTo>
                <a:lnTo>
                  <a:pt x="3841750" y="3435350"/>
                </a:lnTo>
                <a:lnTo>
                  <a:pt x="2940050" y="2432050"/>
                </a:lnTo>
                <a:lnTo>
                  <a:pt x="2336800" y="457200"/>
                </a:lnTo>
                <a:lnTo>
                  <a:pt x="0" y="0"/>
                </a:lnTo>
                <a:lnTo>
                  <a:pt x="19050" y="4197350"/>
                </a:lnTo>
                <a:lnTo>
                  <a:pt x="6616700" y="4222750"/>
                </a:lnTo>
                <a:close/>
              </a:path>
            </a:pathLst>
          </a:custGeom>
          <a:solidFill>
            <a:schemeClr val="accent1">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161" y="114300"/>
            <a:ext cx="8229600" cy="742950"/>
          </a:xfrm>
        </p:spPr>
        <p:txBody>
          <a:bodyPr/>
          <a:lstStyle/>
          <a:p>
            <a:r>
              <a:rPr lang="en-US" sz="3600" b="0" dirty="0" smtClean="0">
                <a:latin typeface="Century" pitchFamily="18" charset="0"/>
              </a:rPr>
              <a:t>AVSM Streaming Compression</a:t>
            </a:r>
            <a:endParaRPr lang="en-US" sz="3600" b="0" dirty="0">
              <a:latin typeface="Century" pitchFamily="18" charset="0"/>
            </a:endParaRPr>
          </a:p>
        </p:txBody>
      </p:sp>
      <p:sp>
        <p:nvSpPr>
          <p:cNvPr id="76" name="Slide Number Placeholder 75"/>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6</a:t>
            </a:fld>
            <a:endParaRPr lang="en-US"/>
          </a:p>
        </p:txBody>
      </p:sp>
      <p:cxnSp>
        <p:nvCxnSpPr>
          <p:cNvPr id="13" name="Straight Arrow Connector 12"/>
          <p:cNvCxnSpPr/>
          <p:nvPr/>
        </p:nvCxnSpPr>
        <p:spPr>
          <a:xfrm rot="5400000" flipH="1" flipV="1">
            <a:off x="-1066800" y="2857301"/>
            <a:ext cx="3657600" cy="158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09600" y="4572000"/>
            <a:ext cx="7239000" cy="119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991394" y="1428154"/>
            <a:ext cx="1523206" cy="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514600" y="1428750"/>
            <a:ext cx="762000" cy="342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155" idx="2"/>
          </p:cNvCxnSpPr>
          <p:nvPr/>
        </p:nvCxnSpPr>
        <p:spPr>
          <a:xfrm rot="16200000" flipH="1">
            <a:off x="2825433" y="2222817"/>
            <a:ext cx="1469592" cy="567259"/>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155" idx="2"/>
          </p:cNvCxnSpPr>
          <p:nvPr/>
        </p:nvCxnSpPr>
        <p:spPr>
          <a:xfrm>
            <a:off x="3843860" y="3241242"/>
            <a:ext cx="956741" cy="75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800600" y="4000500"/>
            <a:ext cx="27432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3886200" y="4572000"/>
            <a:ext cx="1219200" cy="369332"/>
          </a:xfrm>
          <a:prstGeom prst="rect">
            <a:avLst/>
          </a:prstGeom>
          <a:noFill/>
          <a:ln>
            <a:noFill/>
          </a:ln>
        </p:spPr>
        <p:txBody>
          <a:bodyPr wrap="square" rtlCol="0">
            <a:spAutoFit/>
          </a:bodyPr>
          <a:lstStyle/>
          <a:p>
            <a:r>
              <a:rPr lang="en-US" dirty="0" smtClean="0"/>
              <a:t>Depth</a:t>
            </a:r>
            <a:endParaRPr lang="en-US" dirty="0"/>
          </a:p>
        </p:txBody>
      </p:sp>
      <p:sp>
        <p:nvSpPr>
          <p:cNvPr id="127" name="TextBox 126"/>
          <p:cNvSpPr txBox="1"/>
          <p:nvPr/>
        </p:nvSpPr>
        <p:spPr>
          <a:xfrm rot="16200000">
            <a:off x="-377310" y="2587110"/>
            <a:ext cx="1885952" cy="369332"/>
          </a:xfrm>
          <a:prstGeom prst="rect">
            <a:avLst/>
          </a:prstGeom>
          <a:noFill/>
        </p:spPr>
        <p:txBody>
          <a:bodyPr wrap="square" rtlCol="0">
            <a:spAutoFit/>
          </a:bodyPr>
          <a:lstStyle/>
          <a:p>
            <a:r>
              <a:rPr lang="en-US" dirty="0" smtClean="0"/>
              <a:t>Transmittance</a:t>
            </a:r>
            <a:endParaRPr lang="en-US" dirty="0"/>
          </a:p>
        </p:txBody>
      </p:sp>
      <p:cxnSp>
        <p:nvCxnSpPr>
          <p:cNvPr id="129" name="Straight Connector 128"/>
          <p:cNvCxnSpPr/>
          <p:nvPr/>
        </p:nvCxnSpPr>
        <p:spPr>
          <a:xfrm rot="10800000">
            <a:off x="685800" y="1428750"/>
            <a:ext cx="152400"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381000" y="1257300"/>
            <a:ext cx="301686" cy="369332"/>
          </a:xfrm>
          <a:prstGeom prst="rect">
            <a:avLst/>
          </a:prstGeom>
          <a:noFill/>
        </p:spPr>
        <p:txBody>
          <a:bodyPr wrap="none" rtlCol="0">
            <a:spAutoFit/>
          </a:bodyPr>
          <a:lstStyle/>
          <a:p>
            <a:r>
              <a:rPr lang="en-US" dirty="0" smtClean="0"/>
              <a:t>1</a:t>
            </a:r>
            <a:endParaRPr lang="en-US" dirty="0"/>
          </a:p>
        </p:txBody>
      </p:sp>
      <p:sp>
        <p:nvSpPr>
          <p:cNvPr id="136" name="TextBox 135"/>
          <p:cNvSpPr txBox="1"/>
          <p:nvPr/>
        </p:nvSpPr>
        <p:spPr>
          <a:xfrm>
            <a:off x="457200" y="4572000"/>
            <a:ext cx="301686" cy="369332"/>
          </a:xfrm>
          <a:prstGeom prst="rect">
            <a:avLst/>
          </a:prstGeom>
          <a:noFill/>
        </p:spPr>
        <p:txBody>
          <a:bodyPr wrap="none" rtlCol="0">
            <a:spAutoFit/>
          </a:bodyPr>
          <a:lstStyle/>
          <a:p>
            <a:r>
              <a:rPr lang="en-US" dirty="0" smtClean="0"/>
              <a:t>0</a:t>
            </a:r>
            <a:endParaRPr lang="en-US" dirty="0"/>
          </a:p>
        </p:txBody>
      </p:sp>
      <p:cxnSp>
        <p:nvCxnSpPr>
          <p:cNvPr id="138" name="Straight Connector 137"/>
          <p:cNvCxnSpPr>
            <a:stCxn id="118" idx="0"/>
            <a:endCxn id="121" idx="5"/>
          </p:cNvCxnSpPr>
          <p:nvPr/>
        </p:nvCxnSpPr>
        <p:spPr>
          <a:xfrm rot="16200000" flipH="1">
            <a:off x="2891463" y="2084397"/>
            <a:ext cx="2306899" cy="1567105"/>
          </a:xfrm>
          <a:prstGeom prst="line">
            <a:avLst/>
          </a:prstGeom>
          <a:ln cmpd="sng">
            <a:prstDash val="sysDash"/>
          </a:ln>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3810000" y="3028951"/>
            <a:ext cx="447558" cy="646331"/>
          </a:xfrm>
          <a:prstGeom prst="rect">
            <a:avLst/>
          </a:prstGeom>
          <a:noFill/>
        </p:spPr>
        <p:txBody>
          <a:bodyPr wrap="square" rtlCol="0">
            <a:spAutoFit/>
          </a:bodyPr>
          <a:lstStyle/>
          <a:p>
            <a:r>
              <a:rPr lang="el-GR" dirty="0" smtClean="0"/>
              <a:t>Δ</a:t>
            </a:r>
            <a:r>
              <a:rPr lang="en-US" dirty="0" smtClean="0"/>
              <a:t>A</a:t>
            </a:r>
            <a:endParaRPr lang="el-GR" dirty="0" smtClean="0"/>
          </a:p>
          <a:p>
            <a:endParaRPr lang="el-GR" dirty="0" smtClean="0"/>
          </a:p>
        </p:txBody>
      </p:sp>
      <p:cxnSp>
        <p:nvCxnSpPr>
          <p:cNvPr id="162" name="Straight Connector 161"/>
          <p:cNvCxnSpPr>
            <a:stCxn id="122" idx="2"/>
            <a:endCxn id="160" idx="4"/>
          </p:cNvCxnSpPr>
          <p:nvPr/>
        </p:nvCxnSpPr>
        <p:spPr>
          <a:xfrm rot="10800000" flipH="1" flipV="1">
            <a:off x="914400" y="1417320"/>
            <a:ext cx="2349500" cy="340043"/>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122" idx="2"/>
          </p:cNvCxnSpPr>
          <p:nvPr/>
        </p:nvCxnSpPr>
        <p:spPr>
          <a:xfrm rot="10800000" flipH="1" flipV="1">
            <a:off x="914400" y="1417320"/>
            <a:ext cx="1625859" cy="2286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118" idx="1"/>
          </p:cNvCxnSpPr>
          <p:nvPr/>
        </p:nvCxnSpPr>
        <p:spPr>
          <a:xfrm>
            <a:off x="2514601" y="1428751"/>
            <a:ext cx="703655" cy="29914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914400" y="13716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2" name="Table 51"/>
          <p:cNvGraphicFramePr>
            <a:graphicFrameLocks noGrp="1"/>
          </p:cNvGraphicFramePr>
          <p:nvPr/>
        </p:nvGraphicFramePr>
        <p:xfrm>
          <a:off x="7543800" y="476248"/>
          <a:ext cx="990600" cy="1525092"/>
        </p:xfrm>
        <a:graphic>
          <a:graphicData uri="http://schemas.openxmlformats.org/drawingml/2006/table">
            <a:tbl>
              <a:tblPr firstRow="1" bandRow="1">
                <a:tableStyleId>{5C22544A-7EE6-4342-B048-85BDC9FD1C3A}</a:tableStyleId>
              </a:tblPr>
              <a:tblGrid>
                <a:gridCol w="495300"/>
                <a:gridCol w="495300"/>
              </a:tblGrid>
              <a:tr h="212272">
                <a:tc>
                  <a:txBody>
                    <a:bodyPr/>
                    <a:lstStyle/>
                    <a:p>
                      <a:pPr algn="ctr"/>
                      <a:r>
                        <a:rPr lang="en-US" sz="900" dirty="0" smtClean="0">
                          <a:solidFill>
                            <a:schemeClr val="tx1"/>
                          </a:solidFill>
                        </a:rPr>
                        <a:t>depth</a:t>
                      </a:r>
                      <a:endParaRPr lang="en-US" sz="900" dirty="0">
                        <a:solidFill>
                          <a:schemeClr val="tx1"/>
                        </a:solidFill>
                      </a:endParaRPr>
                    </a:p>
                  </a:txBody>
                  <a:tcPr marT="34290" marB="34290">
                    <a:solidFill>
                      <a:schemeClr val="accent3"/>
                    </a:solidFill>
                  </a:tcPr>
                </a:tc>
                <a:tc>
                  <a:txBody>
                    <a:bodyPr/>
                    <a:lstStyle/>
                    <a:p>
                      <a:pPr algn="ctr"/>
                      <a:r>
                        <a:rPr lang="en-US" sz="900" dirty="0" smtClean="0">
                          <a:solidFill>
                            <a:schemeClr val="tx1"/>
                          </a:solidFill>
                        </a:rPr>
                        <a:t>trans</a:t>
                      </a:r>
                      <a:endParaRPr lang="en-US" sz="900" dirty="0">
                        <a:solidFill>
                          <a:schemeClr val="tx1"/>
                        </a:solidFill>
                      </a:endParaRPr>
                    </a:p>
                  </a:txBody>
                  <a:tcPr marT="34290" marB="34290">
                    <a:solidFill>
                      <a:schemeClr val="accent3"/>
                    </a:solidFill>
                  </a:tcPr>
                </a:tc>
              </a:tr>
              <a:tr h="212272">
                <a:tc>
                  <a:txBody>
                    <a:bodyPr/>
                    <a:lstStyle/>
                    <a:p>
                      <a:pPr algn="ctr"/>
                      <a:r>
                        <a:rPr lang="en-US" sz="1200" dirty="0" smtClean="0">
                          <a:solidFill>
                            <a:schemeClr val="tx1"/>
                          </a:solidFill>
                        </a:rPr>
                        <a:t>1</a:t>
                      </a:r>
                      <a:endParaRPr lang="en-US" sz="1200" dirty="0">
                        <a:solidFill>
                          <a:schemeClr val="tx1"/>
                        </a:solidFill>
                      </a:endParaRPr>
                    </a:p>
                  </a:txBody>
                  <a:tcPr marT="34290" marB="34290">
                    <a:solidFill>
                      <a:schemeClr val="accent1"/>
                    </a:solidFill>
                  </a:tcPr>
                </a:tc>
                <a:tc>
                  <a:txBody>
                    <a:bodyPr/>
                    <a:lstStyle/>
                    <a:p>
                      <a:pPr algn="ctr"/>
                      <a:r>
                        <a:rPr lang="en-US" sz="1200" dirty="0" smtClean="0">
                          <a:solidFill>
                            <a:schemeClr val="tx1"/>
                          </a:solidFill>
                        </a:rPr>
                        <a:t>1</a:t>
                      </a:r>
                      <a:endParaRPr lang="en-US" sz="1200" dirty="0">
                        <a:solidFill>
                          <a:schemeClr val="tx1"/>
                        </a:solidFill>
                      </a:endParaRPr>
                    </a:p>
                  </a:txBody>
                  <a:tcPr marT="34290" marB="34290">
                    <a:solidFill>
                      <a:schemeClr val="accent1"/>
                    </a:solidFill>
                  </a:tcPr>
                </a:tc>
              </a:tr>
              <a:tr h="212272">
                <a:tc>
                  <a:txBody>
                    <a:bodyPr/>
                    <a:lstStyle/>
                    <a:p>
                      <a:pPr algn="ctr"/>
                      <a:endParaRPr lang="en-US" sz="900" dirty="0">
                        <a:solidFill>
                          <a:schemeClr val="bg1"/>
                        </a:solidFill>
                      </a:endParaRPr>
                    </a:p>
                  </a:txBody>
                  <a:tcPr marT="34290" marB="34290">
                    <a:solidFill>
                      <a:schemeClr val="accent1"/>
                    </a:solidFill>
                  </a:tcPr>
                </a:tc>
                <a:tc>
                  <a:txBody>
                    <a:bodyPr/>
                    <a:lstStyle/>
                    <a:p>
                      <a:pPr algn="ctr"/>
                      <a:endParaRPr lang="en-US" sz="900" dirty="0">
                        <a:solidFill>
                          <a:schemeClr val="bg1"/>
                        </a:solidFill>
                      </a:endParaRPr>
                    </a:p>
                  </a:txBody>
                  <a:tcPr marT="34290" marB="34290">
                    <a:solidFill>
                      <a:schemeClr val="accent1"/>
                    </a:solidFill>
                  </a:tcPr>
                </a:tc>
              </a:tr>
              <a:tr h="212272">
                <a:tc>
                  <a:txBody>
                    <a:bodyPr/>
                    <a:lstStyle/>
                    <a:p>
                      <a:pPr algn="ctr"/>
                      <a:endParaRPr lang="en-US" sz="900" dirty="0">
                        <a:solidFill>
                          <a:schemeClr val="bg1"/>
                        </a:solidFill>
                      </a:endParaRPr>
                    </a:p>
                  </a:txBody>
                  <a:tcPr marT="34290" marB="34290">
                    <a:solidFill>
                      <a:schemeClr val="accent1"/>
                    </a:solidFill>
                  </a:tcPr>
                </a:tc>
                <a:tc>
                  <a:txBody>
                    <a:bodyPr/>
                    <a:lstStyle/>
                    <a:p>
                      <a:pPr algn="ctr"/>
                      <a:endParaRPr lang="en-US" sz="900" dirty="0">
                        <a:solidFill>
                          <a:schemeClr val="bg1"/>
                        </a:solidFill>
                      </a:endParaRPr>
                    </a:p>
                  </a:txBody>
                  <a:tcPr marT="34290" marB="34290">
                    <a:solidFill>
                      <a:schemeClr val="accent1"/>
                    </a:solidFill>
                  </a:tcPr>
                </a:tc>
              </a:tr>
              <a:tr h="212272">
                <a:tc>
                  <a:txBody>
                    <a:bodyPr/>
                    <a:lstStyle/>
                    <a:p>
                      <a:pPr algn="ctr"/>
                      <a:endParaRPr lang="en-US" sz="900" dirty="0">
                        <a:solidFill>
                          <a:schemeClr val="bg1"/>
                        </a:solidFill>
                      </a:endParaRPr>
                    </a:p>
                  </a:txBody>
                  <a:tcPr marT="34290" marB="34290">
                    <a:solidFill>
                      <a:schemeClr val="accent1"/>
                    </a:solidFill>
                  </a:tcPr>
                </a:tc>
                <a:tc>
                  <a:txBody>
                    <a:bodyPr/>
                    <a:lstStyle/>
                    <a:p>
                      <a:pPr algn="ctr"/>
                      <a:endParaRPr lang="en-US" sz="900" dirty="0">
                        <a:solidFill>
                          <a:schemeClr val="bg1"/>
                        </a:solidFill>
                      </a:endParaRPr>
                    </a:p>
                  </a:txBody>
                  <a:tcPr marT="34290" marB="34290">
                    <a:solidFill>
                      <a:schemeClr val="accent1"/>
                    </a:solidFill>
                  </a:tcPr>
                </a:tc>
              </a:tr>
              <a:tr h="212272">
                <a:tc>
                  <a:txBody>
                    <a:bodyPr/>
                    <a:lstStyle/>
                    <a:p>
                      <a:pPr algn="ctr"/>
                      <a:endParaRPr lang="en-US" sz="900" dirty="0">
                        <a:solidFill>
                          <a:schemeClr val="bg1"/>
                        </a:solidFill>
                      </a:endParaRPr>
                    </a:p>
                  </a:txBody>
                  <a:tcPr marT="34290" marB="34290">
                    <a:solidFill>
                      <a:schemeClr val="accent1"/>
                    </a:solidFill>
                  </a:tcPr>
                </a:tc>
                <a:tc>
                  <a:txBody>
                    <a:bodyPr/>
                    <a:lstStyle/>
                    <a:p>
                      <a:pPr algn="ctr"/>
                      <a:endParaRPr lang="en-US" sz="900" dirty="0">
                        <a:solidFill>
                          <a:schemeClr val="bg1"/>
                        </a:solidFill>
                      </a:endParaRPr>
                    </a:p>
                  </a:txBody>
                  <a:tcPr marT="34290" marB="34290">
                    <a:solidFill>
                      <a:schemeClr val="accent1"/>
                    </a:solidFill>
                  </a:tcPr>
                </a:tc>
              </a:tr>
              <a:tr h="212272">
                <a:tc>
                  <a:txBody>
                    <a:bodyPr/>
                    <a:lstStyle/>
                    <a:p>
                      <a:pPr algn="ctr"/>
                      <a:endParaRPr lang="en-US" sz="900" dirty="0">
                        <a:solidFill>
                          <a:schemeClr val="bg1"/>
                        </a:solidFill>
                      </a:endParaRPr>
                    </a:p>
                  </a:txBody>
                  <a:tcPr marT="34290" marB="34290">
                    <a:solidFill>
                      <a:schemeClr val="accent2"/>
                    </a:solidFill>
                  </a:tcPr>
                </a:tc>
                <a:tc>
                  <a:txBody>
                    <a:bodyPr/>
                    <a:lstStyle/>
                    <a:p>
                      <a:pPr algn="ctr"/>
                      <a:endParaRPr lang="en-US" sz="900" dirty="0">
                        <a:solidFill>
                          <a:schemeClr val="bg1"/>
                        </a:solidFill>
                      </a:endParaRPr>
                    </a:p>
                  </a:txBody>
                  <a:tcPr marT="34290" marB="34290">
                    <a:solidFill>
                      <a:schemeClr val="accent2"/>
                    </a:solidFill>
                  </a:tcPr>
                </a:tc>
              </a:tr>
            </a:tbl>
          </a:graphicData>
        </a:graphic>
      </p:graphicFrame>
      <p:grpSp>
        <p:nvGrpSpPr>
          <p:cNvPr id="88" name="Group 87"/>
          <p:cNvGrpSpPr/>
          <p:nvPr/>
        </p:nvGrpSpPr>
        <p:grpSpPr>
          <a:xfrm>
            <a:off x="7620000" y="1104898"/>
            <a:ext cx="837432" cy="905649"/>
            <a:chOff x="6477000" y="1219200"/>
            <a:chExt cx="837432" cy="1207532"/>
          </a:xfrm>
        </p:grpSpPr>
        <p:grpSp>
          <p:nvGrpSpPr>
            <p:cNvPr id="65" name="Group 64"/>
            <p:cNvGrpSpPr/>
            <p:nvPr/>
          </p:nvGrpSpPr>
          <p:grpSpPr>
            <a:xfrm>
              <a:off x="6477000" y="1219200"/>
              <a:ext cx="837432" cy="674132"/>
              <a:chOff x="6477000" y="1219200"/>
              <a:chExt cx="837432" cy="674132"/>
            </a:xfrm>
          </p:grpSpPr>
          <p:sp>
            <p:nvSpPr>
              <p:cNvPr id="67" name="TextBox 66"/>
              <p:cNvSpPr txBox="1"/>
              <p:nvPr/>
            </p:nvSpPr>
            <p:spPr>
              <a:xfrm>
                <a:off x="6477000" y="1219200"/>
                <a:ext cx="341760" cy="369332"/>
              </a:xfrm>
              <a:prstGeom prst="rect">
                <a:avLst/>
              </a:prstGeom>
              <a:noFill/>
            </p:spPr>
            <p:txBody>
              <a:bodyPr wrap="none" rtlCol="0">
                <a:spAutoFit/>
              </a:bodyPr>
              <a:lstStyle/>
              <a:p>
                <a:r>
                  <a:rPr lang="en-US" sz="1200" dirty="0" smtClean="0"/>
                  <a:t>15</a:t>
                </a:r>
                <a:endParaRPr lang="en-US" sz="1200" dirty="0"/>
              </a:p>
            </p:txBody>
          </p:sp>
          <p:sp>
            <p:nvSpPr>
              <p:cNvPr id="68" name="TextBox 67"/>
              <p:cNvSpPr txBox="1"/>
              <p:nvPr/>
            </p:nvSpPr>
            <p:spPr>
              <a:xfrm>
                <a:off x="6477000" y="1524000"/>
                <a:ext cx="341760" cy="369332"/>
              </a:xfrm>
              <a:prstGeom prst="rect">
                <a:avLst/>
              </a:prstGeom>
              <a:noFill/>
            </p:spPr>
            <p:txBody>
              <a:bodyPr wrap="none" rtlCol="0">
                <a:spAutoFit/>
              </a:bodyPr>
              <a:lstStyle/>
              <a:p>
                <a:r>
                  <a:rPr lang="en-US" sz="1200" dirty="0" smtClean="0"/>
                  <a:t>25</a:t>
                </a:r>
                <a:endParaRPr lang="en-US" sz="1200" dirty="0"/>
              </a:p>
            </p:txBody>
          </p:sp>
          <p:sp>
            <p:nvSpPr>
              <p:cNvPr id="69" name="TextBox 68"/>
              <p:cNvSpPr txBox="1"/>
              <p:nvPr/>
            </p:nvSpPr>
            <p:spPr>
              <a:xfrm>
                <a:off x="6934200" y="1524000"/>
                <a:ext cx="380232" cy="369332"/>
              </a:xfrm>
              <a:prstGeom prst="rect">
                <a:avLst/>
              </a:prstGeom>
              <a:noFill/>
            </p:spPr>
            <p:txBody>
              <a:bodyPr wrap="none" rtlCol="0">
                <a:spAutoFit/>
              </a:bodyPr>
              <a:lstStyle/>
              <a:p>
                <a:r>
                  <a:rPr lang="en-US" sz="1200" dirty="0" smtClean="0"/>
                  <a:t>0.4</a:t>
                </a:r>
                <a:endParaRPr lang="en-US" sz="1200" dirty="0"/>
              </a:p>
            </p:txBody>
          </p:sp>
          <p:sp>
            <p:nvSpPr>
              <p:cNvPr id="70" name="TextBox 69"/>
              <p:cNvSpPr txBox="1"/>
              <p:nvPr/>
            </p:nvSpPr>
            <p:spPr>
              <a:xfrm>
                <a:off x="6934200" y="1219200"/>
                <a:ext cx="380232" cy="369332"/>
              </a:xfrm>
              <a:prstGeom prst="rect">
                <a:avLst/>
              </a:prstGeom>
              <a:noFill/>
            </p:spPr>
            <p:txBody>
              <a:bodyPr wrap="none" rtlCol="0">
                <a:spAutoFit/>
              </a:bodyPr>
              <a:lstStyle/>
              <a:p>
                <a:r>
                  <a:rPr lang="en-US" sz="1200" dirty="0" smtClean="0"/>
                  <a:t>0.9</a:t>
                </a:r>
                <a:endParaRPr lang="en-US" sz="1200" dirty="0"/>
              </a:p>
            </p:txBody>
          </p:sp>
        </p:grpSp>
        <p:grpSp>
          <p:nvGrpSpPr>
            <p:cNvPr id="71" name="Group 70"/>
            <p:cNvGrpSpPr/>
            <p:nvPr/>
          </p:nvGrpSpPr>
          <p:grpSpPr>
            <a:xfrm>
              <a:off x="6477000" y="1752600"/>
              <a:ext cx="837432" cy="674132"/>
              <a:chOff x="6477000" y="1219200"/>
              <a:chExt cx="837432" cy="674132"/>
            </a:xfrm>
          </p:grpSpPr>
          <p:sp>
            <p:nvSpPr>
              <p:cNvPr id="72" name="TextBox 71"/>
              <p:cNvSpPr txBox="1"/>
              <p:nvPr/>
            </p:nvSpPr>
            <p:spPr>
              <a:xfrm>
                <a:off x="6477000" y="1219200"/>
                <a:ext cx="341760" cy="369332"/>
              </a:xfrm>
              <a:prstGeom prst="rect">
                <a:avLst/>
              </a:prstGeom>
              <a:noFill/>
            </p:spPr>
            <p:txBody>
              <a:bodyPr wrap="none" rtlCol="0">
                <a:spAutoFit/>
              </a:bodyPr>
              <a:lstStyle/>
              <a:p>
                <a:r>
                  <a:rPr lang="en-US" sz="1200" dirty="0" smtClean="0"/>
                  <a:t>30</a:t>
                </a:r>
                <a:endParaRPr lang="en-US" sz="1200" dirty="0"/>
              </a:p>
            </p:txBody>
          </p:sp>
          <p:sp>
            <p:nvSpPr>
              <p:cNvPr id="73" name="TextBox 72"/>
              <p:cNvSpPr txBox="1"/>
              <p:nvPr/>
            </p:nvSpPr>
            <p:spPr>
              <a:xfrm>
                <a:off x="6477000" y="1524000"/>
                <a:ext cx="341760" cy="369332"/>
              </a:xfrm>
              <a:prstGeom prst="rect">
                <a:avLst/>
              </a:prstGeom>
              <a:noFill/>
            </p:spPr>
            <p:txBody>
              <a:bodyPr wrap="none" rtlCol="0">
                <a:spAutoFit/>
              </a:bodyPr>
              <a:lstStyle/>
              <a:p>
                <a:r>
                  <a:rPr lang="en-US" sz="1200" dirty="0" smtClean="0"/>
                  <a:t>50</a:t>
                </a:r>
                <a:endParaRPr lang="en-US" sz="1200" dirty="0"/>
              </a:p>
            </p:txBody>
          </p:sp>
          <p:sp>
            <p:nvSpPr>
              <p:cNvPr id="74" name="TextBox 73"/>
              <p:cNvSpPr txBox="1"/>
              <p:nvPr/>
            </p:nvSpPr>
            <p:spPr>
              <a:xfrm>
                <a:off x="6934200" y="1524000"/>
                <a:ext cx="380232" cy="369332"/>
              </a:xfrm>
              <a:prstGeom prst="rect">
                <a:avLst/>
              </a:prstGeom>
              <a:noFill/>
            </p:spPr>
            <p:txBody>
              <a:bodyPr wrap="none" rtlCol="0">
                <a:spAutoFit/>
              </a:bodyPr>
              <a:lstStyle/>
              <a:p>
                <a:r>
                  <a:rPr lang="en-US" sz="1200" dirty="0" smtClean="0"/>
                  <a:t>0.2</a:t>
                </a:r>
                <a:endParaRPr lang="en-US" sz="1200" dirty="0"/>
              </a:p>
            </p:txBody>
          </p:sp>
          <p:sp>
            <p:nvSpPr>
              <p:cNvPr id="75" name="TextBox 74"/>
              <p:cNvSpPr txBox="1"/>
              <p:nvPr/>
            </p:nvSpPr>
            <p:spPr>
              <a:xfrm>
                <a:off x="6934200" y="1219200"/>
                <a:ext cx="380232" cy="369332"/>
              </a:xfrm>
              <a:prstGeom prst="rect">
                <a:avLst/>
              </a:prstGeom>
              <a:noFill/>
            </p:spPr>
            <p:txBody>
              <a:bodyPr wrap="none" rtlCol="0">
                <a:spAutoFit/>
              </a:bodyPr>
              <a:lstStyle/>
              <a:p>
                <a:r>
                  <a:rPr lang="en-US" sz="1200" dirty="0" smtClean="0"/>
                  <a:t>0.3</a:t>
                </a:r>
                <a:endParaRPr lang="en-US" sz="1200" dirty="0"/>
              </a:p>
            </p:txBody>
          </p:sp>
        </p:grpSp>
      </p:grpSp>
      <p:graphicFrame>
        <p:nvGraphicFramePr>
          <p:cNvPr id="80" name="Table 79"/>
          <p:cNvGraphicFramePr>
            <a:graphicFrameLocks noGrp="1"/>
          </p:cNvGraphicFramePr>
          <p:nvPr/>
        </p:nvGraphicFramePr>
        <p:xfrm>
          <a:off x="8610600" y="704848"/>
          <a:ext cx="457200" cy="1028700"/>
        </p:xfrm>
        <a:graphic>
          <a:graphicData uri="http://schemas.openxmlformats.org/drawingml/2006/table">
            <a:tbl>
              <a:tblPr firstRow="1" bandRow="1">
                <a:tableStyleId>{5C22544A-7EE6-4342-B048-85BDC9FD1C3A}</a:tableStyleId>
              </a:tblPr>
              <a:tblGrid>
                <a:gridCol w="457200"/>
              </a:tblGrid>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dirty="0" smtClean="0">
                          <a:solidFill>
                            <a:schemeClr val="tx1"/>
                          </a:solidFill>
                        </a:rPr>
                        <a:t>Δ</a:t>
                      </a:r>
                      <a:r>
                        <a:rPr lang="en-US" sz="900" dirty="0" smtClean="0">
                          <a:solidFill>
                            <a:schemeClr val="tx1"/>
                          </a:solidFill>
                        </a:rPr>
                        <a:t>A</a:t>
                      </a:r>
                      <a:endParaRPr lang="el-GR" sz="900" dirty="0" smtClean="0">
                        <a:solidFill>
                          <a:schemeClr val="tx1"/>
                        </a:solidFill>
                      </a:endParaRPr>
                    </a:p>
                  </a:txBody>
                  <a:tcPr marT="34290" marB="34290">
                    <a:solidFill>
                      <a:schemeClr val="accent1"/>
                    </a:solidFill>
                  </a:tcPr>
                </a:tc>
              </a:tr>
              <a:tr h="205740">
                <a:tc>
                  <a:txBody>
                    <a:bodyPr/>
                    <a:lstStyle/>
                    <a:p>
                      <a:pPr algn="ctr"/>
                      <a:endParaRPr lang="en-US" sz="900" dirty="0"/>
                    </a:p>
                  </a:txBody>
                  <a:tcPr marT="34290" marB="34290">
                    <a:solidFill>
                      <a:schemeClr val="accent1"/>
                    </a:solidFill>
                  </a:tcPr>
                </a:tc>
              </a:tr>
              <a:tr h="205740">
                <a:tc>
                  <a:txBody>
                    <a:bodyPr/>
                    <a:lstStyle/>
                    <a:p>
                      <a:pPr algn="ctr"/>
                      <a:endParaRPr lang="en-US" sz="900" dirty="0"/>
                    </a:p>
                  </a:txBody>
                  <a:tcPr marT="34290" marB="34290">
                    <a:solidFill>
                      <a:schemeClr val="accent1"/>
                    </a:solidFill>
                  </a:tcPr>
                </a:tc>
              </a:tr>
              <a:tr h="205740">
                <a:tc>
                  <a:txBody>
                    <a:bodyPr/>
                    <a:lstStyle/>
                    <a:p>
                      <a:pPr algn="ctr"/>
                      <a:endParaRPr lang="en-US" sz="900" dirty="0"/>
                    </a:p>
                  </a:txBody>
                  <a:tcPr marT="34290" marB="34290">
                    <a:solidFill>
                      <a:schemeClr val="accent1"/>
                    </a:solidFill>
                  </a:tcPr>
                </a:tc>
              </a:tr>
              <a:tr h="205740">
                <a:tc>
                  <a:txBody>
                    <a:bodyPr/>
                    <a:lstStyle/>
                    <a:p>
                      <a:pPr algn="ctr"/>
                      <a:endParaRPr lang="en-US" sz="900" dirty="0"/>
                    </a:p>
                  </a:txBody>
                  <a:tcPr marT="34290" marB="34290">
                    <a:solidFill>
                      <a:schemeClr val="accent1"/>
                    </a:solidFill>
                  </a:tcPr>
                </a:tc>
              </a:tr>
            </a:tbl>
          </a:graphicData>
        </a:graphic>
      </p:graphicFrame>
      <p:sp>
        <p:nvSpPr>
          <p:cNvPr id="81" name="TextBox 80"/>
          <p:cNvSpPr txBox="1"/>
          <p:nvPr/>
        </p:nvSpPr>
        <p:spPr>
          <a:xfrm>
            <a:off x="8686800" y="1277216"/>
            <a:ext cx="263214" cy="276999"/>
          </a:xfrm>
          <a:prstGeom prst="rect">
            <a:avLst/>
          </a:prstGeom>
          <a:noFill/>
        </p:spPr>
        <p:txBody>
          <a:bodyPr wrap="square" rtlCol="0">
            <a:spAutoFit/>
          </a:bodyPr>
          <a:lstStyle/>
          <a:p>
            <a:r>
              <a:rPr lang="en-US" sz="1200" dirty="0" smtClean="0"/>
              <a:t>5</a:t>
            </a:r>
            <a:endParaRPr lang="en-US" sz="1200" dirty="0"/>
          </a:p>
        </p:txBody>
      </p:sp>
      <p:sp>
        <p:nvSpPr>
          <p:cNvPr id="82" name="TextBox 81"/>
          <p:cNvSpPr txBox="1"/>
          <p:nvPr/>
        </p:nvSpPr>
        <p:spPr>
          <a:xfrm>
            <a:off x="8610600" y="1504948"/>
            <a:ext cx="381000" cy="461665"/>
          </a:xfrm>
          <a:prstGeom prst="rect">
            <a:avLst/>
          </a:prstGeom>
          <a:noFill/>
        </p:spPr>
        <p:txBody>
          <a:bodyPr wrap="square" rtlCol="0">
            <a:spAutoFit/>
          </a:bodyPr>
          <a:lstStyle/>
          <a:p>
            <a:r>
              <a:rPr lang="en-US" sz="1200" dirty="0" smtClean="0">
                <a:solidFill>
                  <a:srgbClr val="002060"/>
                </a:solidFill>
              </a:rPr>
              <a:t> </a:t>
            </a:r>
            <a:r>
              <a:rPr lang="en-US" sz="1200" dirty="0" smtClean="0"/>
              <a:t>10</a:t>
            </a:r>
          </a:p>
          <a:p>
            <a:endParaRPr lang="en-US" sz="1200" dirty="0">
              <a:solidFill>
                <a:schemeClr val="bg1"/>
              </a:solidFill>
            </a:endParaRPr>
          </a:p>
        </p:txBody>
      </p:sp>
      <p:sp>
        <p:nvSpPr>
          <p:cNvPr id="83" name="TextBox 82"/>
          <p:cNvSpPr txBox="1"/>
          <p:nvPr/>
        </p:nvSpPr>
        <p:spPr>
          <a:xfrm>
            <a:off x="8610600" y="1071947"/>
            <a:ext cx="381000" cy="276999"/>
          </a:xfrm>
          <a:prstGeom prst="rect">
            <a:avLst/>
          </a:prstGeom>
          <a:noFill/>
        </p:spPr>
        <p:txBody>
          <a:bodyPr wrap="square" rtlCol="0">
            <a:spAutoFit/>
          </a:bodyPr>
          <a:lstStyle/>
          <a:p>
            <a:r>
              <a:rPr lang="en-US" sz="1200" dirty="0" smtClean="0">
                <a:solidFill>
                  <a:schemeClr val="bg1"/>
                </a:solidFill>
              </a:rPr>
              <a:t>  </a:t>
            </a:r>
            <a:r>
              <a:rPr lang="en-US" sz="1200" dirty="0" smtClean="0"/>
              <a:t>7</a:t>
            </a:r>
            <a:endParaRPr lang="en-US" sz="1200" dirty="0"/>
          </a:p>
        </p:txBody>
      </p:sp>
      <p:sp>
        <p:nvSpPr>
          <p:cNvPr id="84" name="TextBox 83"/>
          <p:cNvSpPr txBox="1"/>
          <p:nvPr/>
        </p:nvSpPr>
        <p:spPr>
          <a:xfrm>
            <a:off x="8610600" y="890795"/>
            <a:ext cx="381000" cy="276999"/>
          </a:xfrm>
          <a:prstGeom prst="rect">
            <a:avLst/>
          </a:prstGeom>
          <a:noFill/>
        </p:spPr>
        <p:txBody>
          <a:bodyPr wrap="square" rtlCol="0">
            <a:spAutoFit/>
          </a:bodyPr>
          <a:lstStyle/>
          <a:p>
            <a:r>
              <a:rPr lang="en-US" sz="1200" dirty="0" smtClean="0"/>
              <a:t>  3</a:t>
            </a:r>
          </a:p>
        </p:txBody>
      </p:sp>
      <p:sp>
        <p:nvSpPr>
          <p:cNvPr id="85" name="TextBox 84"/>
          <p:cNvSpPr txBox="1"/>
          <p:nvPr/>
        </p:nvSpPr>
        <p:spPr>
          <a:xfrm>
            <a:off x="7620000" y="933448"/>
            <a:ext cx="381000" cy="276999"/>
          </a:xfrm>
          <a:prstGeom prst="rect">
            <a:avLst/>
          </a:prstGeom>
          <a:noFill/>
        </p:spPr>
        <p:txBody>
          <a:bodyPr wrap="square" rtlCol="0">
            <a:spAutoFit/>
          </a:bodyPr>
          <a:lstStyle/>
          <a:p>
            <a:r>
              <a:rPr lang="en-US" sz="1200" dirty="0" smtClean="0"/>
              <a:t>10</a:t>
            </a:r>
            <a:endParaRPr lang="en-US" sz="1200" dirty="0"/>
          </a:p>
        </p:txBody>
      </p:sp>
      <p:sp>
        <p:nvSpPr>
          <p:cNvPr id="86" name="TextBox 85"/>
          <p:cNvSpPr txBox="1"/>
          <p:nvPr/>
        </p:nvSpPr>
        <p:spPr>
          <a:xfrm>
            <a:off x="8077200" y="933448"/>
            <a:ext cx="381000" cy="276999"/>
          </a:xfrm>
          <a:prstGeom prst="rect">
            <a:avLst/>
          </a:prstGeom>
          <a:noFill/>
        </p:spPr>
        <p:txBody>
          <a:bodyPr wrap="square" rtlCol="0">
            <a:spAutoFit/>
          </a:bodyPr>
          <a:lstStyle/>
          <a:p>
            <a:r>
              <a:rPr lang="en-US" sz="1200" dirty="0" smtClean="0"/>
              <a:t>  1</a:t>
            </a:r>
            <a:endParaRPr lang="en-US" sz="1200" dirty="0"/>
          </a:p>
        </p:txBody>
      </p:sp>
      <p:sp>
        <p:nvSpPr>
          <p:cNvPr id="50" name="TextBox 49"/>
          <p:cNvSpPr txBox="1"/>
          <p:nvPr/>
        </p:nvSpPr>
        <p:spPr>
          <a:xfrm>
            <a:off x="7620001" y="3090182"/>
            <a:ext cx="1432893" cy="369332"/>
          </a:xfrm>
          <a:prstGeom prst="rect">
            <a:avLst/>
          </a:prstGeom>
          <a:noFill/>
        </p:spPr>
        <p:txBody>
          <a:bodyPr wrap="none" rtlCol="0">
            <a:spAutoFit/>
          </a:bodyPr>
          <a:lstStyle/>
          <a:p>
            <a:r>
              <a:rPr lang="en-US" dirty="0" smtClean="0"/>
              <a:t>max nodes: 5</a:t>
            </a:r>
            <a:endParaRPr lang="en-US" dirty="0"/>
          </a:p>
        </p:txBody>
      </p:sp>
      <p:sp>
        <p:nvSpPr>
          <p:cNvPr id="51" name="TextBox 50"/>
          <p:cNvSpPr txBox="1"/>
          <p:nvPr/>
        </p:nvSpPr>
        <p:spPr>
          <a:xfrm>
            <a:off x="7315201" y="3314700"/>
            <a:ext cx="1612621" cy="369332"/>
          </a:xfrm>
          <a:prstGeom prst="rect">
            <a:avLst/>
          </a:prstGeom>
          <a:noFill/>
        </p:spPr>
        <p:txBody>
          <a:bodyPr wrap="none" rtlCol="0">
            <a:spAutoFit/>
          </a:bodyPr>
          <a:lstStyle/>
          <a:p>
            <a:r>
              <a:rPr lang="en-US" dirty="0" smtClean="0"/>
              <a:t> current nodes:</a:t>
            </a:r>
            <a:endParaRPr lang="en-US" dirty="0"/>
          </a:p>
        </p:txBody>
      </p:sp>
      <p:sp>
        <p:nvSpPr>
          <p:cNvPr id="53" name="TextBox 52"/>
          <p:cNvSpPr txBox="1"/>
          <p:nvPr/>
        </p:nvSpPr>
        <p:spPr>
          <a:xfrm>
            <a:off x="8763000" y="3314700"/>
            <a:ext cx="301686" cy="369332"/>
          </a:xfrm>
          <a:prstGeom prst="rect">
            <a:avLst/>
          </a:prstGeom>
          <a:noFill/>
        </p:spPr>
        <p:txBody>
          <a:bodyPr wrap="square" rtlCol="0">
            <a:spAutoFit/>
          </a:bodyPr>
          <a:lstStyle/>
          <a:p>
            <a:r>
              <a:rPr lang="en-US" dirty="0" smtClean="0"/>
              <a:t>6</a:t>
            </a:r>
            <a:endParaRPr lang="en-US" dirty="0"/>
          </a:p>
        </p:txBody>
      </p:sp>
      <p:sp>
        <p:nvSpPr>
          <p:cNvPr id="54" name="Freeform 53"/>
          <p:cNvSpPr/>
          <p:nvPr/>
        </p:nvSpPr>
        <p:spPr>
          <a:xfrm>
            <a:off x="2486527" y="1415716"/>
            <a:ext cx="1384969" cy="1820779"/>
          </a:xfrm>
          <a:custGeom>
            <a:avLst/>
            <a:gdLst>
              <a:gd name="connsiteX0" fmla="*/ 1384969 w 1384969"/>
              <a:gd name="connsiteY0" fmla="*/ 2427705 h 2427705"/>
              <a:gd name="connsiteX1" fmla="*/ 0 w 1384969"/>
              <a:gd name="connsiteY1" fmla="*/ 0 h 2427705"/>
              <a:gd name="connsiteX2" fmla="*/ 791411 w 1384969"/>
              <a:gd name="connsiteY2" fmla="*/ 454526 h 2427705"/>
              <a:gd name="connsiteX3" fmla="*/ 1384969 w 1384969"/>
              <a:gd name="connsiteY3" fmla="*/ 2427705 h 2427705"/>
            </a:gdLst>
            <a:ahLst/>
            <a:cxnLst>
              <a:cxn ang="0">
                <a:pos x="connsiteX0" y="connsiteY0"/>
              </a:cxn>
              <a:cxn ang="0">
                <a:pos x="connsiteX1" y="connsiteY1"/>
              </a:cxn>
              <a:cxn ang="0">
                <a:pos x="connsiteX2" y="connsiteY2"/>
              </a:cxn>
              <a:cxn ang="0">
                <a:pos x="connsiteX3" y="connsiteY3"/>
              </a:cxn>
            </a:cxnLst>
            <a:rect l="l" t="t" r="r" b="b"/>
            <a:pathLst>
              <a:path w="1384969" h="2427705">
                <a:moveTo>
                  <a:pt x="1384969" y="2427705"/>
                </a:moveTo>
                <a:lnTo>
                  <a:pt x="0" y="0"/>
                </a:lnTo>
                <a:lnTo>
                  <a:pt x="791411" y="454526"/>
                </a:lnTo>
                <a:lnTo>
                  <a:pt x="1384969" y="2427705"/>
                </a:lnTo>
                <a:close/>
              </a:path>
            </a:pathLst>
          </a:custGeom>
          <a:solidFill>
            <a:srgbClr val="FFFF00">
              <a:alpha val="50000"/>
            </a:srgbClr>
          </a:solidFill>
          <a:ln w="28575">
            <a:solidFill>
              <a:srgbClr val="FFFF00">
                <a:alpha val="73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reeform 57"/>
          <p:cNvSpPr/>
          <p:nvPr/>
        </p:nvSpPr>
        <p:spPr>
          <a:xfrm>
            <a:off x="3843859" y="3241242"/>
            <a:ext cx="3679888" cy="985853"/>
          </a:xfrm>
          <a:custGeom>
            <a:avLst/>
            <a:gdLst>
              <a:gd name="connsiteX0" fmla="*/ 4245810 w 4245810"/>
              <a:gd name="connsiteY0" fmla="*/ 3315368 h 3315368"/>
              <a:gd name="connsiteX1" fmla="*/ 0 w 4245810"/>
              <a:gd name="connsiteY1" fmla="*/ 0 h 3315368"/>
              <a:gd name="connsiteX2" fmla="*/ 1534695 w 4245810"/>
              <a:gd name="connsiteY2" fmla="*/ 3015916 h 3315368"/>
              <a:gd name="connsiteX3" fmla="*/ 4245810 w 4245810"/>
              <a:gd name="connsiteY3" fmla="*/ 3315368 h 3315368"/>
              <a:gd name="connsiteX0" fmla="*/ 3679888 w 3679888"/>
              <a:gd name="connsiteY0" fmla="*/ 1314470 h 1314470"/>
              <a:gd name="connsiteX1" fmla="*/ 0 w 3679888"/>
              <a:gd name="connsiteY1" fmla="*/ 0 h 1314470"/>
              <a:gd name="connsiteX2" fmla="*/ 968773 w 3679888"/>
              <a:gd name="connsiteY2" fmla="*/ 1015018 h 1314470"/>
              <a:gd name="connsiteX3" fmla="*/ 3679888 w 3679888"/>
              <a:gd name="connsiteY3" fmla="*/ 1314470 h 1314470"/>
            </a:gdLst>
            <a:ahLst/>
            <a:cxnLst>
              <a:cxn ang="0">
                <a:pos x="connsiteX0" y="connsiteY0"/>
              </a:cxn>
              <a:cxn ang="0">
                <a:pos x="connsiteX1" y="connsiteY1"/>
              </a:cxn>
              <a:cxn ang="0">
                <a:pos x="connsiteX2" y="connsiteY2"/>
              </a:cxn>
              <a:cxn ang="0">
                <a:pos x="connsiteX3" y="connsiteY3"/>
              </a:cxn>
            </a:cxnLst>
            <a:rect l="l" t="t" r="r" b="b"/>
            <a:pathLst>
              <a:path w="3679888" h="1314470">
                <a:moveTo>
                  <a:pt x="3679888" y="1314470"/>
                </a:moveTo>
                <a:lnTo>
                  <a:pt x="0" y="0"/>
                </a:lnTo>
                <a:lnTo>
                  <a:pt x="968773" y="1015018"/>
                </a:lnTo>
                <a:lnTo>
                  <a:pt x="3679888" y="1314470"/>
                </a:lnTo>
                <a:close/>
              </a:path>
            </a:pathLst>
          </a:custGeom>
          <a:solidFill>
            <a:srgbClr val="5A7CE8">
              <a:alpha val="51000"/>
            </a:srgbClr>
          </a:solidFill>
          <a:ln w="28575">
            <a:solidFill>
              <a:schemeClr val="accent1">
                <a:lumMod val="75000"/>
                <a:alpha val="72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3810000" y="32004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7467600" y="417195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4724400" y="394335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2438400" y="13716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3200400" y="1714500"/>
            <a:ext cx="121920" cy="914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8763000" y="3314700"/>
            <a:ext cx="301686" cy="369332"/>
          </a:xfrm>
          <a:prstGeom prst="rect">
            <a:avLst/>
          </a:prstGeom>
          <a:noFill/>
        </p:spPr>
        <p:txBody>
          <a:bodyPr wrap="square" rtlCol="0">
            <a:spAutoFit/>
          </a:bodyPr>
          <a:lstStyle/>
          <a:p>
            <a:r>
              <a:rPr lang="en-US" dirty="0" smtClean="0"/>
              <a:t>5</a:t>
            </a:r>
            <a:endParaRPr lang="en-US" dirty="0"/>
          </a:p>
        </p:txBody>
      </p:sp>
      <p:sp>
        <p:nvSpPr>
          <p:cNvPr id="77" name="Date Placeholder 76"/>
          <p:cNvSpPr>
            <a:spLocks noGrp="1"/>
          </p:cNvSpPr>
          <p:nvPr>
            <p:ph type="dt" sz="half" idx="10"/>
          </p:nvPr>
        </p:nvSpPr>
        <p:spPr/>
        <p:txBody>
          <a:bodyPr/>
          <a:lstStyle/>
          <a:p>
            <a:pPr>
              <a:defRPr/>
            </a:pPr>
            <a:r>
              <a:rPr lang="en-US" smtClean="0"/>
              <a:t>7/28/2010</a:t>
            </a:r>
            <a:endParaRPr lang="en-US"/>
          </a:p>
        </p:txBody>
      </p:sp>
      <p:sp>
        <p:nvSpPr>
          <p:cNvPr id="78" name="Footer Placeholder 7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121"/>
                                        </p:tgtEl>
                                        <p:attrNameLst>
                                          <p:attrName>fillcolor</p:attrName>
                                        </p:attrNameLst>
                                      </p:cBhvr>
                                      <p:to>
                                        <a:srgbClr val="FFCC00"/>
                                      </p:to>
                                    </p:animClr>
                                    <p:set>
                                      <p:cBhvr>
                                        <p:cTn id="7" dur="500" fill="hold"/>
                                        <p:tgtEl>
                                          <p:spTgt spid="121"/>
                                        </p:tgtEl>
                                        <p:attrNameLst>
                                          <p:attrName>fill.type</p:attrName>
                                        </p:attrNameLst>
                                      </p:cBhvr>
                                      <p:to>
                                        <p:strVal val="solid"/>
                                      </p:to>
                                    </p:set>
                                    <p:set>
                                      <p:cBhvr>
                                        <p:cTn id="8" dur="500" fill="hold"/>
                                        <p:tgtEl>
                                          <p:spTgt spid="121"/>
                                        </p:tgtEl>
                                        <p:attrNameLst>
                                          <p:attrName>fill.on</p:attrName>
                                        </p:attrNameLst>
                                      </p:cBhvr>
                                      <p:to>
                                        <p:strVal val="true"/>
                                      </p:to>
                                    </p:set>
                                  </p:childTnLst>
                                </p:cTn>
                              </p:par>
                              <p:par>
                                <p:cTn id="9" presetID="1" presetClass="emph" presetSubtype="2" fill="hold" nodeType="withEffect">
                                  <p:stCondLst>
                                    <p:cond delay="0"/>
                                  </p:stCondLst>
                                  <p:childTnLst>
                                    <p:animClr clrSpc="rgb">
                                      <p:cBhvr>
                                        <p:cTn id="10" dur="500" fill="hold"/>
                                        <p:tgtEl>
                                          <p:spTgt spid="119"/>
                                        </p:tgtEl>
                                        <p:attrNameLst>
                                          <p:attrName>fillcolor</p:attrName>
                                        </p:attrNameLst>
                                      </p:cBhvr>
                                      <p:to>
                                        <a:srgbClr val="FFCC00"/>
                                      </p:to>
                                    </p:animClr>
                                    <p:set>
                                      <p:cBhvr>
                                        <p:cTn id="11" dur="500" fill="hold"/>
                                        <p:tgtEl>
                                          <p:spTgt spid="119"/>
                                        </p:tgtEl>
                                        <p:attrNameLst>
                                          <p:attrName>fill.type</p:attrName>
                                        </p:attrNameLst>
                                      </p:cBhvr>
                                      <p:to>
                                        <p:strVal val="solid"/>
                                      </p:to>
                                    </p:set>
                                    <p:set>
                                      <p:cBhvr>
                                        <p:cTn id="12" dur="500" fill="hold"/>
                                        <p:tgtEl>
                                          <p:spTgt spid="119"/>
                                        </p:tgtEl>
                                        <p:attrNameLst>
                                          <p:attrName>fill.on</p:attrName>
                                        </p:attrNameLst>
                                      </p:cBhvr>
                                      <p:to>
                                        <p:strVal val="true"/>
                                      </p:to>
                                    </p:set>
                                  </p:childTnLst>
                                </p:cTn>
                              </p:par>
                              <p:par>
                                <p:cTn id="13" presetID="1" presetClass="emph" presetSubtype="2" fill="hold" nodeType="withEffect">
                                  <p:stCondLst>
                                    <p:cond delay="0"/>
                                  </p:stCondLst>
                                  <p:childTnLst>
                                    <p:animClr clrSpc="rgb">
                                      <p:cBhvr>
                                        <p:cTn id="14" dur="500" fill="hold"/>
                                        <p:tgtEl>
                                          <p:spTgt spid="118"/>
                                        </p:tgtEl>
                                        <p:attrNameLst>
                                          <p:attrName>fillcolor</p:attrName>
                                        </p:attrNameLst>
                                      </p:cBhvr>
                                      <p:to>
                                        <a:srgbClr val="FFCC00"/>
                                      </p:to>
                                    </p:animClr>
                                    <p:set>
                                      <p:cBhvr>
                                        <p:cTn id="15" dur="500" fill="hold"/>
                                        <p:tgtEl>
                                          <p:spTgt spid="118"/>
                                        </p:tgtEl>
                                        <p:attrNameLst>
                                          <p:attrName>fill.type</p:attrName>
                                        </p:attrNameLst>
                                      </p:cBhvr>
                                      <p:to>
                                        <p:strVal val="solid"/>
                                      </p:to>
                                    </p:set>
                                    <p:set>
                                      <p:cBhvr>
                                        <p:cTn id="16" dur="500" fill="hold"/>
                                        <p:tgtEl>
                                          <p:spTgt spid="118"/>
                                        </p:tgtEl>
                                        <p:attrNameLst>
                                          <p:attrName>fill.on</p:attrName>
                                        </p:attrNameLst>
                                      </p:cBhvr>
                                      <p:to>
                                        <p:strVal val="true"/>
                                      </p:to>
                                    </p:set>
                                  </p:childTnLst>
                                </p:cTn>
                              </p:par>
                              <p:par>
                                <p:cTn id="17" presetID="1" presetClass="emph" presetSubtype="2" fill="hold" nodeType="withEffect">
                                  <p:stCondLst>
                                    <p:cond delay="0"/>
                                  </p:stCondLst>
                                  <p:childTnLst>
                                    <p:animClr clrSpc="rgb">
                                      <p:cBhvr>
                                        <p:cTn id="18" dur="500" fill="hold"/>
                                        <p:tgtEl>
                                          <p:spTgt spid="117"/>
                                        </p:tgtEl>
                                        <p:attrNameLst>
                                          <p:attrName>fillcolor</p:attrName>
                                        </p:attrNameLst>
                                      </p:cBhvr>
                                      <p:to>
                                        <a:srgbClr val="FFCC00"/>
                                      </p:to>
                                    </p:animClr>
                                    <p:set>
                                      <p:cBhvr>
                                        <p:cTn id="19" dur="500" fill="hold"/>
                                        <p:tgtEl>
                                          <p:spTgt spid="117"/>
                                        </p:tgtEl>
                                        <p:attrNameLst>
                                          <p:attrName>fill.type</p:attrName>
                                        </p:attrNameLst>
                                      </p:cBhvr>
                                      <p:to>
                                        <p:strVal val="solid"/>
                                      </p:to>
                                    </p:set>
                                    <p:set>
                                      <p:cBhvr>
                                        <p:cTn id="20" dur="500" fill="hold"/>
                                        <p:tgtEl>
                                          <p:spTgt spid="11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wipe(down)">
                                      <p:cBhvr>
                                        <p:cTn id="25" dur="500"/>
                                        <p:tgtEl>
                                          <p:spTgt spid="155"/>
                                        </p:tgtEl>
                                      </p:cBhvr>
                                    </p:animEffect>
                                  </p:childTnLst>
                                </p:cTn>
                              </p:par>
                              <p:par>
                                <p:cTn id="26" presetID="10"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p:cBhvr>
                                        <p:cTn id="32" dur="500" fill="hold"/>
                                        <p:tgtEl>
                                          <p:spTgt spid="119"/>
                                        </p:tgtEl>
                                        <p:attrNameLst>
                                          <p:attrName>fillcolor</p:attrName>
                                        </p:attrNameLst>
                                      </p:cBhvr>
                                      <p:to>
                                        <a:srgbClr val="FA2A00"/>
                                      </p:to>
                                    </p:animClr>
                                    <p:set>
                                      <p:cBhvr>
                                        <p:cTn id="33" dur="500" fill="hold"/>
                                        <p:tgtEl>
                                          <p:spTgt spid="119"/>
                                        </p:tgtEl>
                                        <p:attrNameLst>
                                          <p:attrName>fill.type</p:attrName>
                                        </p:attrNameLst>
                                      </p:cBhvr>
                                      <p:to>
                                        <p:strVal val="solid"/>
                                      </p:to>
                                    </p:set>
                                    <p:set>
                                      <p:cBhvr>
                                        <p:cTn id="34" dur="500" fill="hold"/>
                                        <p:tgtEl>
                                          <p:spTgt spid="119"/>
                                        </p:tgtEl>
                                        <p:attrNameLst>
                                          <p:attrName>fill.on</p:attrName>
                                        </p:attrNameLst>
                                      </p:cBhvr>
                                      <p:to>
                                        <p:strVal val="true"/>
                                      </p:to>
                                    </p:set>
                                  </p:childTnLst>
                                </p:cTn>
                              </p:par>
                              <p:par>
                                <p:cTn id="35" presetID="7" presetClass="emph" presetSubtype="2" fill="hold" nodeType="withEffect">
                                  <p:stCondLst>
                                    <p:cond delay="0"/>
                                  </p:stCondLst>
                                  <p:childTnLst>
                                    <p:animClr clrSpc="rgb">
                                      <p:cBhvr>
                                        <p:cTn id="36" dur="500" fill="hold"/>
                                        <p:tgtEl>
                                          <p:spTgt spid="119"/>
                                        </p:tgtEl>
                                        <p:attrNameLst>
                                          <p:attrName>stroke.color</p:attrName>
                                        </p:attrNameLst>
                                      </p:cBhvr>
                                      <p:to>
                                        <a:srgbClr val="FA2A00"/>
                                      </p:to>
                                    </p:animClr>
                                    <p:set>
                                      <p:cBhvr>
                                        <p:cTn id="37" dur="500" fill="hold"/>
                                        <p:tgtEl>
                                          <p:spTgt spid="119"/>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500"/>
                                        <p:tgtEl>
                                          <p:spTgt spid="1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19"/>
                                        </p:tgtEl>
                                      </p:cBhvr>
                                    </p:animEffect>
                                    <p:set>
                                      <p:cBhvr>
                                        <p:cTn id="47" dur="1" fill="hold">
                                          <p:stCondLst>
                                            <p:cond delay="499"/>
                                          </p:stCondLst>
                                        </p:cTn>
                                        <p:tgtEl>
                                          <p:spTgt spid="11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7"/>
                                        </p:tgtEl>
                                      </p:cBhvr>
                                    </p:animEffect>
                                    <p:set>
                                      <p:cBhvr>
                                        <p:cTn id="53" dur="1" fill="hold">
                                          <p:stCondLst>
                                            <p:cond delay="499"/>
                                          </p:stCondLst>
                                        </p:cTn>
                                        <p:tgtEl>
                                          <p:spTgt spid="87"/>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56"/>
                                        </p:tgtEl>
                                        <p:attrNameLst>
                                          <p:attrName>style.visibility</p:attrName>
                                        </p:attrNameLst>
                                      </p:cBhvr>
                                      <p:to>
                                        <p:strVal val="visible"/>
                                      </p:to>
                                    </p:set>
                                    <p:animEffect transition="in" filter="fade">
                                      <p:cBhvr>
                                        <p:cTn id="56" dur="500"/>
                                        <p:tgtEl>
                                          <p:spTgt spid="1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500"/>
                                        <p:tgtEl>
                                          <p:spTgt spid="15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38"/>
                                        </p:tgtEl>
                                      </p:cBhvr>
                                    </p:animEffect>
                                    <p:set>
                                      <p:cBhvr>
                                        <p:cTn id="67" dur="1" fill="hold">
                                          <p:stCondLst>
                                            <p:cond delay="499"/>
                                          </p:stCondLst>
                                        </p:cTn>
                                        <p:tgtEl>
                                          <p:spTgt spid="13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56"/>
                                        </p:tgtEl>
                                      </p:cBhvr>
                                    </p:animEffect>
                                    <p:set>
                                      <p:cBhvr>
                                        <p:cTn id="70" dur="1" fill="hold">
                                          <p:stCondLst>
                                            <p:cond delay="499"/>
                                          </p:stCondLst>
                                        </p:cTn>
                                        <p:tgtEl>
                                          <p:spTgt spid="156"/>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fade">
                                      <p:cBhvr>
                                        <p:cTn id="76" dur="500"/>
                                        <p:tgtEl>
                                          <p:spTgt spid="119"/>
                                        </p:tgtEl>
                                      </p:cBhvr>
                                    </p:animEffect>
                                  </p:childTnLst>
                                </p:cTn>
                              </p:par>
                              <p:par>
                                <p:cTn id="77" presetID="10"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par>
                                <p:cTn id="80" presetID="1" presetClass="emph" presetSubtype="2" fill="hold" nodeType="withEffect">
                                  <p:stCondLst>
                                    <p:cond delay="0"/>
                                  </p:stCondLst>
                                  <p:childTnLst>
                                    <p:animClr clrSpc="rgb">
                                      <p:cBhvr>
                                        <p:cTn id="81" dur="500" fill="hold"/>
                                        <p:tgtEl>
                                          <p:spTgt spid="119"/>
                                        </p:tgtEl>
                                        <p:attrNameLst>
                                          <p:attrName>fillcolor</p:attrName>
                                        </p:attrNameLst>
                                      </p:cBhvr>
                                      <p:to>
                                        <a:srgbClr val="FFCC00"/>
                                      </p:to>
                                    </p:animClr>
                                    <p:set>
                                      <p:cBhvr>
                                        <p:cTn id="82" dur="500" fill="hold"/>
                                        <p:tgtEl>
                                          <p:spTgt spid="119"/>
                                        </p:tgtEl>
                                        <p:attrNameLst>
                                          <p:attrName>fill.type</p:attrName>
                                        </p:attrNameLst>
                                      </p:cBhvr>
                                      <p:to>
                                        <p:strVal val="solid"/>
                                      </p:to>
                                    </p:set>
                                    <p:set>
                                      <p:cBhvr>
                                        <p:cTn id="83" dur="500" fill="hold"/>
                                        <p:tgtEl>
                                          <p:spTgt spid="119"/>
                                        </p:tgtEl>
                                        <p:attrNameLst>
                                          <p:attrName>fill.on</p:attrName>
                                        </p:attrNameLst>
                                      </p:cBhvr>
                                      <p:to>
                                        <p:strVal val="true"/>
                                      </p:to>
                                    </p:set>
                                  </p:childTnLst>
                                </p:cTn>
                              </p:par>
                              <p:par>
                                <p:cTn id="84" presetID="7" presetClass="emph" presetSubtype="2" fill="hold" nodeType="withEffect">
                                  <p:stCondLst>
                                    <p:cond delay="0"/>
                                  </p:stCondLst>
                                  <p:childTnLst>
                                    <p:animClr clrSpc="rgb">
                                      <p:cBhvr>
                                        <p:cTn id="85" dur="500" fill="hold"/>
                                        <p:tgtEl>
                                          <p:spTgt spid="119"/>
                                        </p:tgtEl>
                                        <p:attrNameLst>
                                          <p:attrName>stroke.color</p:attrName>
                                        </p:attrNameLst>
                                      </p:cBhvr>
                                      <p:to>
                                        <a:schemeClr val="accent1"/>
                                      </p:to>
                                    </p:animClr>
                                    <p:set>
                                      <p:cBhvr>
                                        <p:cTn id="86" dur="500" fill="hold"/>
                                        <p:tgtEl>
                                          <p:spTgt spid="119"/>
                                        </p:tgtEl>
                                        <p:attrNameLst>
                                          <p:attrName>stroke.on</p:attrName>
                                        </p:attrNameLst>
                                      </p:cBhvr>
                                      <p:to>
                                        <p:strVal val="true"/>
                                      </p:to>
                                    </p:set>
                                  </p:childTnLst>
                                </p:cTn>
                              </p:par>
                              <p:par>
                                <p:cTn id="87" presetID="10" presetClass="exit" presetSubtype="0" fill="hold" grpId="1" nodeType="withEffect">
                                  <p:stCondLst>
                                    <p:cond delay="0"/>
                                  </p:stCondLst>
                                  <p:childTnLst>
                                    <p:animEffect transition="out" filter="fade">
                                      <p:cBhvr>
                                        <p:cTn id="88" dur="500"/>
                                        <p:tgtEl>
                                          <p:spTgt spid="157"/>
                                        </p:tgtEl>
                                      </p:cBhvr>
                                    </p:animEffect>
                                    <p:set>
                                      <p:cBhvr>
                                        <p:cTn id="89" dur="1" fill="hold">
                                          <p:stCondLst>
                                            <p:cond delay="499"/>
                                          </p:stCondLst>
                                        </p:cTn>
                                        <p:tgtEl>
                                          <p:spTgt spid="15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par>
                                <p:cTn id="95" presetID="10" presetClass="entr" presetSubtype="0" fill="hold" grpId="2" nodeType="with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fade">
                                      <p:cBhvr>
                                        <p:cTn id="97" dur="500"/>
                                        <p:tgtEl>
                                          <p:spTgt spid="1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2" nodeType="withEffect">
                                  <p:stCondLst>
                                    <p:cond delay="0"/>
                                  </p:stCondLst>
                                  <p:iterate type="lt">
                                    <p:tmPct val="0"/>
                                  </p:iterate>
                                  <p:childTnLst>
                                    <p:set>
                                      <p:cBhvr>
                                        <p:cTn id="102" dur="1" fill="hold">
                                          <p:stCondLst>
                                            <p:cond delay="0"/>
                                          </p:stCondLst>
                                        </p:cTn>
                                        <p:tgtEl>
                                          <p:spTgt spid="169"/>
                                        </p:tgtEl>
                                        <p:attrNameLst>
                                          <p:attrName>style.visibility</p:attrName>
                                        </p:attrNameLst>
                                      </p:cBhvr>
                                      <p:to>
                                        <p:strVal val="visible"/>
                                      </p:to>
                                    </p:set>
                                    <p:animEffect transition="in" filter="fade">
                                      <p:cBhvr>
                                        <p:cTn id="103" dur="500"/>
                                        <p:tgtEl>
                                          <p:spTgt spid="16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fade">
                                      <p:cBhvr>
                                        <p:cTn id="106" dur="500"/>
                                        <p:tgtEl>
                                          <p:spTgt spid="84"/>
                                        </p:tgtEl>
                                      </p:cBhvr>
                                    </p:animEffect>
                                  </p:childTnLst>
                                </p:cTn>
                              </p:par>
                              <p:par>
                                <p:cTn id="107" presetID="10" presetClass="entr" presetSubtype="0" fill="hold" nodeType="withEffect">
                                  <p:stCondLst>
                                    <p:cond delay="0"/>
                                  </p:stCondLst>
                                  <p:childTnLst>
                                    <p:set>
                                      <p:cBhvr>
                                        <p:cTn id="108" dur="1" fill="hold">
                                          <p:stCondLst>
                                            <p:cond delay="0"/>
                                          </p:stCondLst>
                                        </p:cTn>
                                        <p:tgtEl>
                                          <p:spTgt spid="181"/>
                                        </p:tgtEl>
                                        <p:attrNameLst>
                                          <p:attrName>style.visibility</p:attrName>
                                        </p:attrNameLst>
                                      </p:cBhvr>
                                      <p:to>
                                        <p:strVal val="visible"/>
                                      </p:to>
                                    </p:set>
                                    <p:animEffect transition="in" filter="fade">
                                      <p:cBhvr>
                                        <p:cTn id="109" dur="500"/>
                                        <p:tgtEl>
                                          <p:spTgt spid="181"/>
                                        </p:tgtEl>
                                      </p:cBhvr>
                                    </p:animEffect>
                                  </p:childTnLst>
                                </p:cTn>
                              </p:par>
                              <p:par>
                                <p:cTn id="110" presetID="10" presetClass="entr" presetSubtype="0" fill="hold" nodeType="withEffect">
                                  <p:stCondLst>
                                    <p:cond delay="0"/>
                                  </p:stCondLst>
                                  <p:childTnLst>
                                    <p:set>
                                      <p:cBhvr>
                                        <p:cTn id="111" dur="1" fill="hold">
                                          <p:stCondLst>
                                            <p:cond delay="0"/>
                                          </p:stCondLst>
                                        </p:cTn>
                                        <p:tgtEl>
                                          <p:spTgt spid="172"/>
                                        </p:tgtEl>
                                        <p:attrNameLst>
                                          <p:attrName>style.visibility</p:attrName>
                                        </p:attrNameLst>
                                      </p:cBhvr>
                                      <p:to>
                                        <p:strVal val="visible"/>
                                      </p:to>
                                    </p:set>
                                    <p:animEffect transition="in" filter="fade">
                                      <p:cBhvr>
                                        <p:cTn id="112" dur="500"/>
                                        <p:tgtEl>
                                          <p:spTgt spid="17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500"/>
                                        <p:tgtEl>
                                          <p:spTgt spid="8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2"/>
                                        </p:tgtEl>
                                        <p:attrNameLst>
                                          <p:attrName>style.visibility</p:attrName>
                                        </p:attrNameLst>
                                      </p:cBhvr>
                                      <p:to>
                                        <p:strVal val="visible"/>
                                      </p:to>
                                    </p:set>
                                    <p:animEffect transition="in" filter="fade">
                                      <p:cBhvr>
                                        <p:cTn id="118" dur="500"/>
                                        <p:tgtEl>
                                          <p:spTgt spid="8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4"/>
                                        </p:tgtEl>
                                      </p:cBhvr>
                                    </p:animEffect>
                                    <p:set>
                                      <p:cBhvr>
                                        <p:cTn id="123" dur="1" fill="hold">
                                          <p:stCondLst>
                                            <p:cond delay="499"/>
                                          </p:stCondLst>
                                        </p:cTn>
                                        <p:tgtEl>
                                          <p:spTgt spid="54"/>
                                        </p:tgtEl>
                                        <p:attrNameLst>
                                          <p:attrName>style.visibility</p:attrName>
                                        </p:attrNameLst>
                                      </p:cBhvr>
                                      <p:to>
                                        <p:strVal val="hidden"/>
                                      </p:to>
                                    </p:set>
                                  </p:childTnLst>
                                </p:cTn>
                              </p:par>
                              <p:par>
                                <p:cTn id="124" presetID="10" presetClass="exit" presetSubtype="0" fill="hold" grpId="3" nodeType="withEffect">
                                  <p:stCondLst>
                                    <p:cond delay="0"/>
                                  </p:stCondLst>
                                  <p:childTnLst>
                                    <p:animEffect transition="out" filter="fade">
                                      <p:cBhvr>
                                        <p:cTn id="125" dur="500"/>
                                        <p:tgtEl>
                                          <p:spTgt spid="156"/>
                                        </p:tgtEl>
                                      </p:cBhvr>
                                    </p:animEffect>
                                    <p:set>
                                      <p:cBhvr>
                                        <p:cTn id="126" dur="1" fill="hold">
                                          <p:stCondLst>
                                            <p:cond delay="499"/>
                                          </p:stCondLst>
                                        </p:cTn>
                                        <p:tgtEl>
                                          <p:spTgt spid="15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8"/>
                                        </p:tgtEl>
                                      </p:cBhvr>
                                    </p:animEffect>
                                    <p:set>
                                      <p:cBhvr>
                                        <p:cTn id="129" dur="1" fill="hold">
                                          <p:stCondLst>
                                            <p:cond delay="499"/>
                                          </p:stCondLst>
                                        </p:cTn>
                                        <p:tgtEl>
                                          <p:spTgt spid="58"/>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mph" presetSubtype="2" fill="hold" nodeType="clickEffect">
                                  <p:stCondLst>
                                    <p:cond delay="0"/>
                                  </p:stCondLst>
                                  <p:childTnLst>
                                    <p:animClr clrSpc="rgb">
                                      <p:cBhvr>
                                        <p:cTn id="133" dur="500" fill="hold"/>
                                        <p:tgtEl>
                                          <p:spTgt spid="117"/>
                                        </p:tgtEl>
                                        <p:attrNameLst>
                                          <p:attrName>fillcolor</p:attrName>
                                        </p:attrNameLst>
                                      </p:cBhvr>
                                      <p:to>
                                        <a:srgbClr val="FA2A00"/>
                                      </p:to>
                                    </p:animClr>
                                    <p:set>
                                      <p:cBhvr>
                                        <p:cTn id="134" dur="500" fill="hold"/>
                                        <p:tgtEl>
                                          <p:spTgt spid="117"/>
                                        </p:tgtEl>
                                        <p:attrNameLst>
                                          <p:attrName>fill.type</p:attrName>
                                        </p:attrNameLst>
                                      </p:cBhvr>
                                      <p:to>
                                        <p:strVal val="solid"/>
                                      </p:to>
                                    </p:set>
                                    <p:set>
                                      <p:cBhvr>
                                        <p:cTn id="135" dur="500" fill="hold"/>
                                        <p:tgtEl>
                                          <p:spTgt spid="117"/>
                                        </p:tgtEl>
                                        <p:attrNameLst>
                                          <p:attrName>fill.on</p:attrName>
                                        </p:attrNameLst>
                                      </p:cBhvr>
                                      <p:to>
                                        <p:strVal val="true"/>
                                      </p:to>
                                    </p:set>
                                  </p:childTnLst>
                                </p:cTn>
                              </p:par>
                              <p:par>
                                <p:cTn id="136" presetID="7" presetClass="emph" presetSubtype="2" fill="hold" nodeType="withEffect">
                                  <p:stCondLst>
                                    <p:cond delay="0"/>
                                  </p:stCondLst>
                                  <p:childTnLst>
                                    <p:animClr clrSpc="rgb">
                                      <p:cBhvr>
                                        <p:cTn id="137" dur="500" fill="hold"/>
                                        <p:tgtEl>
                                          <p:spTgt spid="117"/>
                                        </p:tgtEl>
                                        <p:attrNameLst>
                                          <p:attrName>stroke.color</p:attrName>
                                        </p:attrNameLst>
                                      </p:cBhvr>
                                      <p:to>
                                        <a:srgbClr val="FA2A00"/>
                                      </p:to>
                                    </p:animClr>
                                    <p:set>
                                      <p:cBhvr>
                                        <p:cTn id="138" dur="500" fill="hold"/>
                                        <p:tgtEl>
                                          <p:spTgt spid="117"/>
                                        </p:tgtEl>
                                        <p:attrNameLst>
                                          <p:attrName>stroke.on</p:attrName>
                                        </p:attrNameLst>
                                      </p:cBhvr>
                                      <p:to>
                                        <p:strVal val="true"/>
                                      </p:to>
                                    </p:se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155"/>
                                        </p:tgtEl>
                                      </p:cBhvr>
                                    </p:animEffect>
                                    <p:set>
                                      <p:cBhvr>
                                        <p:cTn id="143" dur="1" fill="hold">
                                          <p:stCondLst>
                                            <p:cond delay="499"/>
                                          </p:stCondLst>
                                        </p:cTn>
                                        <p:tgtEl>
                                          <p:spTgt spid="155"/>
                                        </p:tgtEl>
                                        <p:attrNameLst>
                                          <p:attrName>style.visibility</p:attrName>
                                        </p:attrNameLst>
                                      </p:cBhvr>
                                      <p:to>
                                        <p:strVal val="hidden"/>
                                      </p:to>
                                    </p:set>
                                  </p:childTnLst>
                                </p:cTn>
                              </p:par>
                              <p:par>
                                <p:cTn id="144" presetID="10" presetClass="entr" presetSubtype="0" fill="hold" grpId="0" nodeType="withEffect">
                                  <p:stCondLst>
                                    <p:cond delay="0"/>
                                  </p:stCondLst>
                                  <p:childTnLst>
                                    <p:set>
                                      <p:cBhvr>
                                        <p:cTn id="145" dur="1" fill="hold">
                                          <p:stCondLst>
                                            <p:cond delay="0"/>
                                          </p:stCondLst>
                                        </p:cTn>
                                        <p:tgtEl>
                                          <p:spTgt spid="160"/>
                                        </p:tgtEl>
                                        <p:attrNameLst>
                                          <p:attrName>style.visibility</p:attrName>
                                        </p:attrNameLst>
                                      </p:cBhvr>
                                      <p:to>
                                        <p:strVal val="visible"/>
                                      </p:to>
                                    </p:set>
                                    <p:animEffect transition="in" filter="fade">
                                      <p:cBhvr>
                                        <p:cTn id="146" dur="500"/>
                                        <p:tgtEl>
                                          <p:spTgt spid="160"/>
                                        </p:tgtEl>
                                      </p:cBhvr>
                                    </p:animEffect>
                                  </p:childTnLst>
                                </p:cTn>
                              </p:par>
                              <p:par>
                                <p:cTn id="147" presetID="10" presetClass="exit" presetSubtype="0" fill="hold" nodeType="withEffect">
                                  <p:stCondLst>
                                    <p:cond delay="0"/>
                                  </p:stCondLst>
                                  <p:childTnLst>
                                    <p:animEffect transition="out" filter="fade">
                                      <p:cBhvr>
                                        <p:cTn id="148" dur="500"/>
                                        <p:tgtEl>
                                          <p:spTgt spid="61"/>
                                        </p:tgtEl>
                                      </p:cBhvr>
                                    </p:animEffect>
                                    <p:set>
                                      <p:cBhvr>
                                        <p:cTn id="149" dur="1" fill="hold">
                                          <p:stCondLst>
                                            <p:cond delay="499"/>
                                          </p:stCondLst>
                                        </p:cTn>
                                        <p:tgtEl>
                                          <p:spTgt spid="61"/>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63"/>
                                        </p:tgtEl>
                                      </p:cBhvr>
                                    </p:animEffect>
                                    <p:set>
                                      <p:cBhvr>
                                        <p:cTn id="152" dur="1" fill="hold">
                                          <p:stCondLst>
                                            <p:cond delay="499"/>
                                          </p:stCondLst>
                                        </p:cTn>
                                        <p:tgtEl>
                                          <p:spTgt spid="63"/>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72"/>
                                        </p:tgtEl>
                                      </p:cBhvr>
                                    </p:animEffect>
                                    <p:set>
                                      <p:cBhvr>
                                        <p:cTn id="155" dur="1" fill="hold">
                                          <p:stCondLst>
                                            <p:cond delay="499"/>
                                          </p:stCondLst>
                                        </p:cTn>
                                        <p:tgtEl>
                                          <p:spTgt spid="17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81"/>
                                        </p:tgtEl>
                                      </p:cBhvr>
                                    </p:animEffect>
                                    <p:set>
                                      <p:cBhvr>
                                        <p:cTn id="158" dur="1" fill="hold">
                                          <p:stCondLst>
                                            <p:cond delay="499"/>
                                          </p:stCondLst>
                                        </p:cTn>
                                        <p:tgtEl>
                                          <p:spTgt spid="181"/>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53"/>
                                        </p:tgtEl>
                                      </p:cBhvr>
                                    </p:animEffect>
                                    <p:set>
                                      <p:cBhvr>
                                        <p:cTn id="161" dur="1" fill="hold">
                                          <p:stCondLst>
                                            <p:cond delay="499"/>
                                          </p:stCondLst>
                                        </p:cTn>
                                        <p:tgtEl>
                                          <p:spTgt spid="53"/>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117"/>
                                        </p:tgtEl>
                                      </p:cBhvr>
                                    </p:animEffect>
                                    <p:set>
                                      <p:cBhvr>
                                        <p:cTn id="164" dur="1" fill="hold">
                                          <p:stCondLst>
                                            <p:cond delay="499"/>
                                          </p:stCondLst>
                                        </p:cTn>
                                        <p:tgtEl>
                                          <p:spTgt spid="117"/>
                                        </p:tgtEl>
                                        <p:attrNameLst>
                                          <p:attrName>style.visibility</p:attrName>
                                        </p:attrNameLst>
                                      </p:cBhvr>
                                      <p:to>
                                        <p:strVal val="hidden"/>
                                      </p:to>
                                    </p:set>
                                  </p:childTnLst>
                                </p:cTn>
                              </p:par>
                              <p:par>
                                <p:cTn id="165" presetID="10" presetClass="exit" presetSubtype="0" fill="hold" grpId="1" nodeType="withEffect">
                                  <p:stCondLst>
                                    <p:cond delay="0"/>
                                  </p:stCondLst>
                                  <p:iterate type="lt">
                                    <p:tmPct val="0"/>
                                  </p:iterate>
                                  <p:childTnLst>
                                    <p:animEffect transition="out" filter="fade">
                                      <p:cBhvr>
                                        <p:cTn id="166" dur="500"/>
                                        <p:tgtEl>
                                          <p:spTgt spid="169"/>
                                        </p:tgtEl>
                                      </p:cBhvr>
                                    </p:animEffect>
                                    <p:set>
                                      <p:cBhvr>
                                        <p:cTn id="167" dur="1" fill="hold">
                                          <p:stCondLst>
                                            <p:cond delay="499"/>
                                          </p:stCondLst>
                                        </p:cTn>
                                        <p:tgtEl>
                                          <p:spTgt spid="169"/>
                                        </p:tgtEl>
                                        <p:attrNameLst>
                                          <p:attrName>style.visibility</p:attrName>
                                        </p:attrNameLst>
                                      </p:cBhvr>
                                      <p:to>
                                        <p:strVal val="hidden"/>
                                      </p:to>
                                    </p:set>
                                  </p:childTnLst>
                                </p:cTn>
                              </p:par>
                              <p:par>
                                <p:cTn id="168" presetID="10" presetClass="exit" presetSubtype="0" fill="hold" grpId="0" nodeType="withEffect">
                                  <p:stCondLst>
                                    <p:cond delay="0"/>
                                  </p:stCondLst>
                                  <p:childTnLst>
                                    <p:animEffect transition="out" filter="fade">
                                      <p:cBhvr>
                                        <p:cTn id="169" dur="500"/>
                                        <p:tgtEl>
                                          <p:spTgt spid="86"/>
                                        </p:tgtEl>
                                      </p:cBhvr>
                                    </p:animEffect>
                                    <p:set>
                                      <p:cBhvr>
                                        <p:cTn id="170" dur="1" fill="hold">
                                          <p:stCondLst>
                                            <p:cond delay="499"/>
                                          </p:stCondLst>
                                        </p:cTn>
                                        <p:tgtEl>
                                          <p:spTgt spid="86"/>
                                        </p:tgtEl>
                                        <p:attrNameLst>
                                          <p:attrName>style.visibility</p:attrName>
                                        </p:attrNameLst>
                                      </p:cBhvr>
                                      <p:to>
                                        <p:strVal val="hidden"/>
                                      </p:to>
                                    </p:set>
                                  </p:childTnLst>
                                </p:cTn>
                              </p:par>
                              <p:par>
                                <p:cTn id="171" presetID="10" presetClass="exit" presetSubtype="0" fill="hold" grpId="0" nodeType="withEffect">
                                  <p:stCondLst>
                                    <p:cond delay="0"/>
                                  </p:stCondLst>
                                  <p:childTnLst>
                                    <p:animEffect transition="out" filter="fade">
                                      <p:cBhvr>
                                        <p:cTn id="172" dur="500"/>
                                        <p:tgtEl>
                                          <p:spTgt spid="85"/>
                                        </p:tgtEl>
                                      </p:cBhvr>
                                    </p:animEffect>
                                    <p:set>
                                      <p:cBhvr>
                                        <p:cTn id="173" dur="1" fill="hold">
                                          <p:stCondLst>
                                            <p:cond delay="499"/>
                                          </p:stCondLst>
                                        </p:cTn>
                                        <p:tgtEl>
                                          <p:spTgt spid="85"/>
                                        </p:tgtEl>
                                        <p:attrNameLst>
                                          <p:attrName>style.visibility</p:attrName>
                                        </p:attrNameLst>
                                      </p:cBhvr>
                                      <p:to>
                                        <p:strVal val="hidden"/>
                                      </p:to>
                                    </p:set>
                                  </p:childTnLst>
                                </p:cTn>
                              </p:par>
                              <p:par>
                                <p:cTn id="174" presetID="10" presetClass="entr" presetSubtype="0" fill="hold" nodeType="withEffect">
                                  <p:stCondLst>
                                    <p:cond delay="0"/>
                                  </p:stCondLst>
                                  <p:childTnLst>
                                    <p:set>
                                      <p:cBhvr>
                                        <p:cTn id="175" dur="1" fill="hold">
                                          <p:stCondLst>
                                            <p:cond delay="0"/>
                                          </p:stCondLst>
                                        </p:cTn>
                                        <p:tgtEl>
                                          <p:spTgt spid="162"/>
                                        </p:tgtEl>
                                        <p:attrNameLst>
                                          <p:attrName>style.visibility</p:attrName>
                                        </p:attrNameLst>
                                      </p:cBhvr>
                                      <p:to>
                                        <p:strVal val="visible"/>
                                      </p:to>
                                    </p:set>
                                    <p:animEffect transition="in" filter="fade">
                                      <p:cBhvr>
                                        <p:cTn id="176" dur="500"/>
                                        <p:tgtEl>
                                          <p:spTgt spid="162"/>
                                        </p:tgtEl>
                                      </p:cBhvr>
                                    </p:animEffect>
                                  </p:childTnLst>
                                </p:cTn>
                              </p:par>
                              <p:par>
                                <p:cTn id="177" presetID="10" presetClass="entr" presetSubtype="0" fill="hold" grpId="2" nodeType="withEffect">
                                  <p:stCondLst>
                                    <p:cond delay="0"/>
                                  </p:stCondLst>
                                  <p:childTnLst>
                                    <p:set>
                                      <p:cBhvr>
                                        <p:cTn id="178" dur="1" fill="hold">
                                          <p:stCondLst>
                                            <p:cond delay="0"/>
                                          </p:stCondLst>
                                        </p:cTn>
                                        <p:tgtEl>
                                          <p:spTgt spid="60"/>
                                        </p:tgtEl>
                                        <p:attrNameLst>
                                          <p:attrName>style.visibility</p:attrName>
                                        </p:attrNameLst>
                                      </p:cBhvr>
                                      <p:to>
                                        <p:strVal val="visible"/>
                                      </p:to>
                                    </p:set>
                                    <p:animEffect transition="in" filter="fade">
                                      <p:cBhvr>
                                        <p:cTn id="179" dur="500"/>
                                        <p:tgtEl>
                                          <p:spTgt spid="60"/>
                                        </p:tgtEl>
                                      </p:cBhvr>
                                    </p:animEffect>
                                  </p:childTnLst>
                                </p:cTn>
                              </p:par>
                            </p:childTnLst>
                          </p:cTn>
                        </p:par>
                      </p:childTnLst>
                    </p:cTn>
                  </p:par>
                  <p:par>
                    <p:cTn id="180" fill="hold">
                      <p:stCondLst>
                        <p:cond delay="indefinite"/>
                      </p:stCondLst>
                      <p:childTnLst>
                        <p:par>
                          <p:cTn id="181" fill="hold">
                            <p:stCondLst>
                              <p:cond delay="0"/>
                            </p:stCondLst>
                            <p:childTnLst>
                              <p:par>
                                <p:cTn id="182" presetID="64" presetClass="path" presetSubtype="0" accel="50000" decel="50000" fill="hold" nodeType="clickEffect">
                                  <p:stCondLst>
                                    <p:cond delay="0"/>
                                  </p:stCondLst>
                                  <p:childTnLst>
                                    <p:animMotion origin="layout" path="M -3.33333E-6 2.70245E-6 L -3.33333E-6 -0.04443 " pathEditMode="relative" rAng="0" ptsTypes="AA">
                                      <p:cBhvr>
                                        <p:cTn id="183" dur="1000" fill="hold"/>
                                        <p:tgtEl>
                                          <p:spTgt spid="88"/>
                                        </p:tgtEl>
                                        <p:attrNameLst>
                                          <p:attrName>ppt_x</p:attrName>
                                          <p:attrName>ppt_y</p:attrName>
                                        </p:attrNameLst>
                                      </p:cBhvr>
                                      <p:rCtr x="0"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5" grpId="1" animBg="1"/>
      <p:bldP spid="169" grpId="1" animBg="1"/>
      <p:bldP spid="169" grpId="2" animBg="1"/>
      <p:bldP spid="156" grpId="0" animBg="1"/>
      <p:bldP spid="156" grpId="1" animBg="1"/>
      <p:bldP spid="156" grpId="2" animBg="1"/>
      <p:bldP spid="156" grpId="3" animBg="1"/>
      <p:bldP spid="160" grpId="0" animBg="1"/>
      <p:bldP spid="157" grpId="0"/>
      <p:bldP spid="157" grpId="1"/>
      <p:bldP spid="81" grpId="0"/>
      <p:bldP spid="82" grpId="0"/>
      <p:bldP spid="83" grpId="0"/>
      <p:bldP spid="84" grpId="0"/>
      <p:bldP spid="85" grpId="0"/>
      <p:bldP spid="86" grpId="0"/>
      <p:bldP spid="53" grpId="1"/>
      <p:bldP spid="54" grpId="0" animBg="1"/>
      <p:bldP spid="54" grpId="1" animBg="1"/>
      <p:bldP spid="58" grpId="0" animBg="1"/>
      <p:bldP spid="58" grpId="1" animBg="1"/>
      <p:bldP spid="119" grpId="0" animBg="1"/>
      <p:bldP spid="119" grpId="1" animBg="1"/>
      <p:bldP spid="117" grpId="0" animBg="1"/>
      <p:bldP spid="60"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pitchFamily="18" charset="0"/>
              </a:rPr>
              <a:t>Implementation Details (DX11)</a:t>
            </a:r>
            <a:endParaRPr lang="en-US" sz="4000" b="0" dirty="0">
              <a:latin typeface="Century" pitchFamily="18" charset="0"/>
            </a:endParaRPr>
          </a:p>
        </p:txBody>
      </p:sp>
      <p:sp>
        <p:nvSpPr>
          <p:cNvPr id="3" name="Content Placeholder 2"/>
          <p:cNvSpPr>
            <a:spLocks noGrp="1"/>
          </p:cNvSpPr>
          <p:nvPr>
            <p:ph idx="1"/>
          </p:nvPr>
        </p:nvSpPr>
        <p:spPr>
          <a:xfrm>
            <a:off x="457200" y="1200151"/>
            <a:ext cx="7173310" cy="3394075"/>
          </a:xfrm>
        </p:spPr>
        <p:txBody>
          <a:bodyPr>
            <a:normAutofit fontScale="85000" lnSpcReduction="20000"/>
          </a:bodyPr>
          <a:lstStyle/>
          <a:p>
            <a:r>
              <a:rPr lang="en-US" dirty="0" smtClean="0">
                <a:latin typeface="+mj-lt"/>
              </a:rPr>
              <a:t>Algorithm designed for streaming simplification but..</a:t>
            </a:r>
          </a:p>
          <a:p>
            <a:pPr lvl="1"/>
            <a:r>
              <a:rPr lang="en-US" dirty="0" smtClean="0">
                <a:latin typeface="+mj-lt"/>
              </a:rPr>
              <a:t>In-flight fragments that map to the same pixel cause data races</a:t>
            </a:r>
          </a:p>
          <a:p>
            <a:pPr lvl="2"/>
            <a:r>
              <a:rPr lang="en-US" dirty="0" smtClean="0">
                <a:latin typeface="+mj-lt"/>
              </a:rPr>
              <a:t>Atomic RMW operations on structures not currently available from pixel shaders</a:t>
            </a:r>
          </a:p>
          <a:p>
            <a:pPr lvl="2"/>
            <a:endParaRPr lang="en-US" dirty="0" smtClean="0">
              <a:latin typeface="+mj-lt"/>
            </a:endParaRPr>
          </a:p>
          <a:p>
            <a:r>
              <a:rPr lang="en-US" dirty="0" smtClean="0">
                <a:latin typeface="+mj-lt"/>
              </a:rPr>
              <a:t>A tale of two implementations:</a:t>
            </a:r>
          </a:p>
          <a:p>
            <a:pPr lvl="1"/>
            <a:r>
              <a:rPr lang="en-US" dirty="0" smtClean="0">
                <a:latin typeface="+mj-lt"/>
              </a:rPr>
              <a:t>Compute shader based, slower but fixed memory</a:t>
            </a:r>
          </a:p>
          <a:p>
            <a:pPr lvl="2"/>
            <a:r>
              <a:rPr lang="en-US" dirty="0" smtClean="0">
                <a:latin typeface="+mj-lt"/>
              </a:rPr>
              <a:t>Software pipeline prototype for particles has received little optimization work</a:t>
            </a:r>
          </a:p>
          <a:p>
            <a:pPr lvl="2"/>
            <a:r>
              <a:rPr lang="en-US" dirty="0" smtClean="0">
                <a:latin typeface="+mj-lt"/>
              </a:rPr>
              <a:t>~2x slower than variable memory implementation</a:t>
            </a:r>
          </a:p>
          <a:p>
            <a:pPr lvl="1"/>
            <a:r>
              <a:rPr lang="en-US" dirty="0" smtClean="0">
                <a:latin typeface="+mj-lt"/>
              </a:rPr>
              <a:t>Pixel shader based, faster but variable memory</a:t>
            </a:r>
          </a:p>
        </p:txBody>
      </p:sp>
      <p:sp>
        <p:nvSpPr>
          <p:cNvPr id="4" name="Slide Number Placeholder 3"/>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7</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latin typeface="Century" pitchFamily="18" charset="0"/>
              </a:rPr>
              <a:t>Variable Memory Implementation</a:t>
            </a:r>
            <a:endParaRPr lang="en-US" sz="3600" b="0" dirty="0">
              <a:latin typeface="Century"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Light blockers AVSM insertion in two steps</a:t>
            </a:r>
          </a:p>
          <a:p>
            <a:pPr marL="731520" lvl="1" indent="-457200">
              <a:buFont typeface="+mj-lt"/>
              <a:buAutoNum type="arabicPeriod"/>
            </a:pPr>
            <a:r>
              <a:rPr lang="en-US" dirty="0" smtClean="0">
                <a:latin typeface="+mj-lt"/>
              </a:rPr>
              <a:t>Render blockers in light space and capture them in a per pixel linked list </a:t>
            </a:r>
            <a:r>
              <a:rPr lang="en-US" sz="1900" dirty="0" smtClean="0">
                <a:latin typeface="+mj-lt"/>
              </a:rPr>
              <a:t>[Yang et al. 2010]</a:t>
            </a:r>
            <a:endParaRPr lang="en-US" dirty="0" smtClean="0">
              <a:latin typeface="+mj-lt"/>
            </a:endParaRPr>
          </a:p>
          <a:p>
            <a:pPr marL="731520" lvl="1" indent="-457200">
              <a:buFont typeface="+mj-lt"/>
              <a:buAutoNum type="arabicPeriod"/>
            </a:pPr>
            <a:r>
              <a:rPr lang="en-US" dirty="0" smtClean="0">
                <a:latin typeface="+mj-lt"/>
              </a:rPr>
              <a:t>Traverse per pixel lists and build AVSM entirely on-chip</a:t>
            </a:r>
          </a:p>
          <a:p>
            <a:pPr marL="1005840" lvl="2" indent="-457200"/>
            <a:r>
              <a:rPr lang="en-US" dirty="0" smtClean="0">
                <a:latin typeface="+mj-lt"/>
              </a:rPr>
              <a:t>Optionally sort blockers to remove temporal artifacts due to out of order fragments shading</a:t>
            </a:r>
          </a:p>
          <a:p>
            <a:pPr marL="731520" lvl="1" indent="-457200">
              <a:buFont typeface="+mj-lt"/>
              <a:buAutoNum type="arabicPeriod"/>
            </a:pPr>
            <a:endParaRPr lang="en-US" dirty="0" smtClean="0">
              <a:latin typeface="+mj-lt"/>
            </a:endParaRPr>
          </a:p>
          <a:p>
            <a:r>
              <a:rPr lang="en-US" dirty="0" smtClean="0">
                <a:latin typeface="+mj-lt"/>
              </a:rPr>
              <a:t>AVSM sampling and filtering</a:t>
            </a:r>
          </a:p>
          <a:p>
            <a:pPr lvl="1"/>
            <a:r>
              <a:rPr lang="en-US" dirty="0" smtClean="0">
                <a:latin typeface="+mj-lt"/>
              </a:rPr>
              <a:t>Evaluate transmittance at receiver depth via linear (or exponential) interpolation</a:t>
            </a:r>
          </a:p>
          <a:p>
            <a:pPr lvl="1"/>
            <a:r>
              <a:rPr lang="en-US" dirty="0" smtClean="0">
                <a:latin typeface="+mj-lt"/>
              </a:rPr>
              <a:t>Filtering implemented in software (bi-linear, tri-linear, Gaussian, etc..)</a:t>
            </a:r>
          </a:p>
          <a:p>
            <a:pPr lvl="1"/>
            <a:endParaRPr lang="en-US" dirty="0" smtClean="0"/>
          </a:p>
        </p:txBody>
      </p:sp>
      <p:sp>
        <p:nvSpPr>
          <p:cNvPr id="4" name="Slide Number Placeholder 3"/>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8</a:t>
            </a:fld>
            <a:endParaRPr lang="en-US"/>
          </a:p>
        </p:txBody>
      </p:sp>
      <p:sp>
        <p:nvSpPr>
          <p:cNvPr id="5" name="Date Placeholder 4"/>
          <p:cNvSpPr>
            <a:spLocks noGrp="1"/>
          </p:cNvSpPr>
          <p:nvPr>
            <p:ph type="dt" sz="half" idx="10"/>
          </p:nvPr>
        </p:nvSpPr>
        <p:spPr/>
        <p:txBody>
          <a:bodyPr/>
          <a:lstStyle/>
          <a:p>
            <a:pPr>
              <a:defRPr/>
            </a:pPr>
            <a:r>
              <a:rPr lang="en-US" smtClean="0"/>
              <a:t>7/28/2010</a:t>
            </a:r>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smtClean="0">
                <a:latin typeface="Century" pitchFamily="18" charset="0"/>
              </a:rPr>
              <a:t>Results 					           </a:t>
            </a:r>
            <a:r>
              <a:rPr lang="en-US" sz="2800" b="0" dirty="0" smtClean="0">
                <a:latin typeface="Century" pitchFamily="18" charset="0"/>
              </a:rPr>
              <a:t>(1/3)</a:t>
            </a:r>
            <a:endParaRPr lang="en-US" sz="4000" b="0" dirty="0">
              <a:latin typeface="Century" pitchFamily="18" charset="0"/>
            </a:endParaRPr>
          </a:p>
        </p:txBody>
      </p:sp>
      <p:sp>
        <p:nvSpPr>
          <p:cNvPr id="3" name="Content Placeholder 2"/>
          <p:cNvSpPr>
            <a:spLocks noGrp="1"/>
          </p:cNvSpPr>
          <p:nvPr>
            <p:ph idx="1"/>
          </p:nvPr>
        </p:nvSpPr>
        <p:spPr>
          <a:xfrm>
            <a:off x="538574" y="1028700"/>
            <a:ext cx="8229600" cy="3703320"/>
          </a:xfrm>
        </p:spPr>
        <p:txBody>
          <a:bodyPr/>
          <a:lstStyle/>
          <a:p>
            <a:endParaRPr lang="en-US" dirty="0"/>
          </a:p>
        </p:txBody>
      </p:sp>
      <p:sp>
        <p:nvSpPr>
          <p:cNvPr id="14" name="Slide Number Placeholder 13"/>
          <p:cNvSpPr>
            <a:spLocks noGrp="1"/>
          </p:cNvSpPr>
          <p:nvPr>
            <p:ph type="sldNum" sz="quarter" idx="12"/>
          </p:nvPr>
        </p:nvSpPr>
        <p:spPr>
          <a:xfrm>
            <a:off x="0" y="4812507"/>
            <a:ext cx="1981200" cy="273844"/>
          </a:xfrm>
          <a:prstGeom prst="rect">
            <a:avLst/>
          </a:prstGeom>
        </p:spPr>
        <p:txBody>
          <a:bodyPr/>
          <a:lstStyle/>
          <a:p>
            <a:fld id="{76770986-1C2A-C84F-9859-EE78552CEF8C}" type="slidenum">
              <a:rPr lang="en-US" smtClean="0"/>
              <a:pPr/>
              <a:t>9</a:t>
            </a:fld>
            <a:endParaRPr lang="en-US" dirty="0"/>
          </a:p>
        </p:txBody>
      </p:sp>
      <p:pic>
        <p:nvPicPr>
          <p:cNvPr id="1026" name="Picture 2" descr="C:\Users\Marco\Documents\FrapsScreenshots\umcomp.png"/>
          <p:cNvPicPr>
            <a:picLocks noChangeAspect="1" noChangeArrowheads="1"/>
          </p:cNvPicPr>
          <p:nvPr/>
        </p:nvPicPr>
        <p:blipFill>
          <a:blip r:embed="rId3" cstate="print"/>
          <a:srcRect/>
          <a:stretch>
            <a:fillRect/>
          </a:stretch>
        </p:blipFill>
        <p:spPr bwMode="auto">
          <a:xfrm>
            <a:off x="538575" y="1028700"/>
            <a:ext cx="3901440" cy="1828800"/>
          </a:xfrm>
          <a:prstGeom prst="rect">
            <a:avLst/>
          </a:prstGeom>
          <a:noFill/>
        </p:spPr>
      </p:pic>
      <p:pic>
        <p:nvPicPr>
          <p:cNvPr id="1027" name="Picture 3" descr="C:\Users\Marco\Documents\FrapsScreenshots\comp_uncomp_osm32_en4x_plus_original_osm32.png"/>
          <p:cNvPicPr>
            <a:picLocks noChangeAspect="1" noChangeArrowheads="1"/>
          </p:cNvPicPr>
          <p:nvPr/>
        </p:nvPicPr>
        <p:blipFill>
          <a:blip r:embed="rId4" cstate="print"/>
          <a:srcRect/>
          <a:stretch>
            <a:fillRect/>
          </a:stretch>
        </p:blipFill>
        <p:spPr bwMode="auto">
          <a:xfrm>
            <a:off x="538574" y="2857500"/>
            <a:ext cx="3901440" cy="1828800"/>
          </a:xfrm>
          <a:prstGeom prst="rect">
            <a:avLst/>
          </a:prstGeom>
          <a:noFill/>
        </p:spPr>
      </p:pic>
      <p:pic>
        <p:nvPicPr>
          <p:cNvPr id="1028" name="Picture 4" descr="C:\Users\Marco\Documents\FrapsScreenshots\comp_uncomp_avsm8_en4x_plus_original_avsm8.png"/>
          <p:cNvPicPr>
            <a:picLocks noChangeAspect="1" noChangeArrowheads="1"/>
          </p:cNvPicPr>
          <p:nvPr/>
        </p:nvPicPr>
        <p:blipFill>
          <a:blip r:embed="rId5" cstate="print"/>
          <a:srcRect/>
          <a:stretch>
            <a:fillRect/>
          </a:stretch>
        </p:blipFill>
        <p:spPr bwMode="auto">
          <a:xfrm>
            <a:off x="4424774" y="1028700"/>
            <a:ext cx="3901440" cy="1828800"/>
          </a:xfrm>
          <a:prstGeom prst="rect">
            <a:avLst/>
          </a:prstGeom>
          <a:noFill/>
        </p:spPr>
      </p:pic>
      <p:pic>
        <p:nvPicPr>
          <p:cNvPr id="1029" name="Picture 5" descr="C:\Users\Marco\Documents\FrapsScreenshots\comp_uncomp_fom_plus_original.png"/>
          <p:cNvPicPr>
            <a:picLocks noChangeAspect="1" noChangeArrowheads="1"/>
          </p:cNvPicPr>
          <p:nvPr/>
        </p:nvPicPr>
        <p:blipFill>
          <a:blip r:embed="rId6" cstate="print"/>
          <a:srcRect/>
          <a:stretch>
            <a:fillRect/>
          </a:stretch>
        </p:blipFill>
        <p:spPr bwMode="auto">
          <a:xfrm>
            <a:off x="4424774" y="2857500"/>
            <a:ext cx="3901440" cy="1828800"/>
          </a:xfrm>
          <a:prstGeom prst="rect">
            <a:avLst/>
          </a:prstGeom>
          <a:noFill/>
        </p:spPr>
      </p:pic>
      <p:sp>
        <p:nvSpPr>
          <p:cNvPr id="8" name="TextBox 7"/>
          <p:cNvSpPr txBox="1"/>
          <p:nvPr/>
        </p:nvSpPr>
        <p:spPr>
          <a:xfrm>
            <a:off x="3169796" y="1028700"/>
            <a:ext cx="1271823" cy="307777"/>
          </a:xfrm>
          <a:prstGeom prst="rect">
            <a:avLst/>
          </a:prstGeom>
          <a:noFill/>
        </p:spPr>
        <p:txBody>
          <a:bodyPr wrap="none" rtlCol="0">
            <a:spAutoFit/>
          </a:bodyPr>
          <a:lstStyle/>
          <a:p>
            <a:r>
              <a:rPr lang="en-US" sz="1400" b="1" dirty="0" smtClean="0"/>
              <a:t>uncompressed</a:t>
            </a:r>
            <a:endParaRPr lang="en-US" sz="1400" b="1" dirty="0"/>
          </a:p>
        </p:txBody>
      </p:sp>
      <p:sp>
        <p:nvSpPr>
          <p:cNvPr id="9" name="TextBox 8"/>
          <p:cNvSpPr txBox="1"/>
          <p:nvPr/>
        </p:nvSpPr>
        <p:spPr>
          <a:xfrm>
            <a:off x="6517515" y="1028700"/>
            <a:ext cx="1799723" cy="307777"/>
          </a:xfrm>
          <a:prstGeom prst="rect">
            <a:avLst/>
          </a:prstGeom>
          <a:noFill/>
        </p:spPr>
        <p:txBody>
          <a:bodyPr wrap="none" rtlCol="0">
            <a:spAutoFit/>
          </a:bodyPr>
          <a:lstStyle/>
          <a:p>
            <a:r>
              <a:rPr lang="en-US" sz="1400" b="1" dirty="0" err="1" smtClean="0"/>
              <a:t>avsm</a:t>
            </a:r>
            <a:r>
              <a:rPr lang="en-US" sz="1400" b="1" dirty="0" smtClean="0"/>
              <a:t> (new)  - 8 nodes</a:t>
            </a:r>
            <a:endParaRPr lang="en-US" sz="1400" b="1" dirty="0"/>
          </a:p>
        </p:txBody>
      </p:sp>
      <p:sp>
        <p:nvSpPr>
          <p:cNvPr id="11" name="TextBox 10"/>
          <p:cNvSpPr txBox="1"/>
          <p:nvPr/>
        </p:nvSpPr>
        <p:spPr>
          <a:xfrm>
            <a:off x="3185185" y="2857500"/>
            <a:ext cx="1295547" cy="307777"/>
          </a:xfrm>
          <a:prstGeom prst="rect">
            <a:avLst/>
          </a:prstGeom>
          <a:noFill/>
        </p:spPr>
        <p:txBody>
          <a:bodyPr wrap="none" rtlCol="0">
            <a:spAutoFit/>
          </a:bodyPr>
          <a:lstStyle/>
          <a:p>
            <a:r>
              <a:rPr lang="en-US" sz="1400" b="1" dirty="0" err="1" smtClean="0"/>
              <a:t>osm</a:t>
            </a:r>
            <a:r>
              <a:rPr lang="en-US" sz="1400" b="1" dirty="0" smtClean="0"/>
              <a:t> - 32 slices </a:t>
            </a:r>
            <a:endParaRPr lang="en-US" sz="1400" b="1" dirty="0"/>
          </a:p>
        </p:txBody>
      </p:sp>
      <p:sp>
        <p:nvSpPr>
          <p:cNvPr id="12" name="TextBox 11"/>
          <p:cNvSpPr txBox="1"/>
          <p:nvPr/>
        </p:nvSpPr>
        <p:spPr>
          <a:xfrm>
            <a:off x="6976743" y="2857500"/>
            <a:ext cx="1269835" cy="307777"/>
          </a:xfrm>
          <a:prstGeom prst="rect">
            <a:avLst/>
          </a:prstGeom>
          <a:noFill/>
        </p:spPr>
        <p:txBody>
          <a:bodyPr wrap="none" rtlCol="0">
            <a:spAutoFit/>
          </a:bodyPr>
          <a:lstStyle/>
          <a:p>
            <a:r>
              <a:rPr lang="en-US" sz="1400" b="1" dirty="0" err="1" smtClean="0"/>
              <a:t>fom</a:t>
            </a:r>
            <a:r>
              <a:rPr lang="en-US" sz="1400" b="1" dirty="0" smtClean="0"/>
              <a:t> - 16 terms</a:t>
            </a:r>
            <a:endParaRPr lang="en-US" sz="1400" b="1" dirty="0"/>
          </a:p>
        </p:txBody>
      </p:sp>
      <p:sp>
        <p:nvSpPr>
          <p:cNvPr id="13" name="TextBox 12"/>
          <p:cNvSpPr txBox="1"/>
          <p:nvPr/>
        </p:nvSpPr>
        <p:spPr>
          <a:xfrm>
            <a:off x="463650" y="4771076"/>
            <a:ext cx="1571264" cy="261610"/>
          </a:xfrm>
          <a:prstGeom prst="rect">
            <a:avLst/>
          </a:prstGeom>
          <a:noFill/>
        </p:spPr>
        <p:txBody>
          <a:bodyPr wrap="none" rtlCol="0">
            <a:spAutoFit/>
          </a:bodyPr>
          <a:lstStyle/>
          <a:p>
            <a:r>
              <a:rPr lang="en-US" sz="1100" dirty="0" smtClean="0">
                <a:solidFill>
                  <a:schemeClr val="bg1"/>
                </a:solidFill>
              </a:rPr>
              <a:t>4x enhanced diff images</a:t>
            </a:r>
            <a:endParaRPr lang="en-US" sz="1100"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7/28/2010</a:t>
            </a:r>
            <a:endParaRPr lang="en-US"/>
          </a:p>
        </p:txBody>
      </p:sp>
      <p:sp>
        <p:nvSpPr>
          <p:cNvPr id="16" name="Footer Placeholder 1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telSSG">
  <a:themeElements>
    <a:clrScheme name="SSG_internal_white_r06 1">
      <a:dk1>
        <a:srgbClr val="333333"/>
      </a:dk1>
      <a:lt1>
        <a:srgbClr val="FFFFFF"/>
      </a:lt1>
      <a:dk2>
        <a:srgbClr val="087EB9"/>
      </a:dk2>
      <a:lt2>
        <a:srgbClr val="0860A8"/>
      </a:lt2>
      <a:accent1>
        <a:srgbClr val="009900"/>
      </a:accent1>
      <a:accent2>
        <a:srgbClr val="AA014C"/>
      </a:accent2>
      <a:accent3>
        <a:srgbClr val="FFFFFF"/>
      </a:accent3>
      <a:accent4>
        <a:srgbClr val="2A2A2A"/>
      </a:accent4>
      <a:accent5>
        <a:srgbClr val="AACAAA"/>
      </a:accent5>
      <a:accent6>
        <a:srgbClr val="9A0144"/>
      </a:accent6>
      <a:hlink>
        <a:srgbClr val="FF5C00"/>
      </a:hlink>
      <a:folHlink>
        <a:srgbClr val="FDB605"/>
      </a:folHlink>
    </a:clrScheme>
    <a:fontScheme name="SSG_internal_white_r0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Pct val="130000"/>
          <a:buFontTx/>
          <a:buNone/>
          <a:tabLst/>
          <a:defRPr kumimoji="0" lang="en-US" sz="2000" b="0" i="0" u="none" strike="noStrike" cap="none" normalizeH="0" baseline="0">
            <a:ln>
              <a:noFill/>
            </a:ln>
            <a:solidFill>
              <a:srgbClr val="333333"/>
            </a:solidFill>
            <a:effectLst/>
            <a:latin typeface="Verdana" charset="0"/>
          </a:defRPr>
        </a:defPPr>
      </a:lstStyle>
    </a:spDef>
    <a:lnDef>
      <a:spPr bwMode="auto">
        <a:xfrm>
          <a:off x="0" y="0"/>
          <a:ext cx="1" cy="1"/>
        </a:xfrm>
        <a:custGeom>
          <a:avLst/>
          <a:gdLst/>
          <a:ahLst/>
          <a:cxnLst/>
          <a:rect l="0" t="0" r="0" b="0"/>
          <a:pathLst/>
        </a:custGeom>
        <a:solidFill>
          <a:srgbClr val="4D4D4D"/>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Pct val="130000"/>
          <a:buFontTx/>
          <a:buNone/>
          <a:tabLst/>
          <a:defRPr kumimoji="0" lang="en-US" sz="2000" b="0" i="0" u="none" strike="noStrike" cap="none" normalizeH="0" baseline="0">
            <a:ln>
              <a:noFill/>
            </a:ln>
            <a:solidFill>
              <a:srgbClr val="333333"/>
            </a:solidFill>
            <a:effectLst/>
            <a:latin typeface="Verdana" charset="0"/>
          </a:defRPr>
        </a:defPPr>
      </a:lstStyle>
    </a:lnDef>
  </a:objectDefaults>
  <a:extraClrSchemeLst>
    <a:extraClrScheme>
      <a:clrScheme name="SSG_internal_white_r06 1">
        <a:dk1>
          <a:srgbClr val="333333"/>
        </a:dk1>
        <a:lt1>
          <a:srgbClr val="FFFFFF"/>
        </a:lt1>
        <a:dk2>
          <a:srgbClr val="087EB9"/>
        </a:dk2>
        <a:lt2>
          <a:srgbClr val="0860A8"/>
        </a:lt2>
        <a:accent1>
          <a:srgbClr val="009900"/>
        </a:accent1>
        <a:accent2>
          <a:srgbClr val="AA014C"/>
        </a:accent2>
        <a:accent3>
          <a:srgbClr val="FFFFFF"/>
        </a:accent3>
        <a:accent4>
          <a:srgbClr val="2A2A2A"/>
        </a:accent4>
        <a:accent5>
          <a:srgbClr val="AACAAA"/>
        </a:accent5>
        <a:accent6>
          <a:srgbClr val="9A0144"/>
        </a:accent6>
        <a:hlink>
          <a:srgbClr val="FF5C00"/>
        </a:hlink>
        <a:folHlink>
          <a:srgbClr val="FDB6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ggraph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IntelSSG</Template>
  <TotalTime>6421</TotalTime>
  <Words>1997</Words>
  <Application>Microsoft Office PowerPoint</Application>
  <PresentationFormat>On-screen Show (16:9)</PresentationFormat>
  <Paragraphs>320</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IntelSSG</vt:lpstr>
      <vt:lpstr>Siggraph2010</vt:lpstr>
      <vt:lpstr>Adaptive Volumetric Shadow Maps</vt:lpstr>
      <vt:lpstr>Problem Background</vt:lpstr>
      <vt:lpstr>Previous Methods</vt:lpstr>
      <vt:lpstr>AVSM</vt:lpstr>
      <vt:lpstr>AVSM Insertion</vt:lpstr>
      <vt:lpstr>AVSM Streaming Compression</vt:lpstr>
      <vt:lpstr>Implementation Details (DX11)</vt:lpstr>
      <vt:lpstr>Variable Memory Implementation</vt:lpstr>
      <vt:lpstr>Results                 (1/3)</vt:lpstr>
      <vt:lpstr>Results                 (2/3)</vt:lpstr>
      <vt:lpstr>Results (3/3)</vt:lpstr>
      <vt:lpstr>AVSM Performance</vt:lpstr>
      <vt:lpstr>Conclusions</vt:lpstr>
      <vt:lpstr>What’s Next?</vt:lpstr>
      <vt:lpstr>Acknowledgements</vt:lpstr>
      <vt:lpstr>Questions?</vt:lpstr>
      <vt:lpstr>References</vt:lpstr>
      <vt:lpstr>Backup</vt:lpstr>
      <vt:lpstr>Fixed Memory Implementation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Volumetric Shadow Maps</dc:title>
  <dc:creator>Marco Salvi</dc:creator>
  <cp:lastModifiedBy>Marco Salvi</cp:lastModifiedBy>
  <cp:revision>285</cp:revision>
  <dcterms:created xsi:type="dcterms:W3CDTF">2010-05-04T20:25:24Z</dcterms:created>
  <dcterms:modified xsi:type="dcterms:W3CDTF">2010-08-04T13:45:32Z</dcterms:modified>
</cp:coreProperties>
</file>