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9" r:id="rId3"/>
    <p:sldId id="260" r:id="rId4"/>
    <p:sldId id="261" r:id="rId5"/>
    <p:sldId id="263" r:id="rId6"/>
    <p:sldId id="264" r:id="rId7"/>
    <p:sldId id="265" r:id="rId8"/>
    <p:sldId id="266" r:id="rId9"/>
    <p:sldId id="267" r:id="rId10"/>
    <p:sldId id="268" r:id="rId11"/>
    <p:sldId id="269"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29"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30" r:id="rId64"/>
    <p:sldId id="332" r:id="rId65"/>
    <p:sldId id="333" r:id="rId66"/>
    <p:sldId id="336" r:id="rId67"/>
    <p:sldId id="335" r:id="rId68"/>
    <p:sldId id="334" r:id="rId69"/>
    <p:sldId id="343" r:id="rId70"/>
    <p:sldId id="346" r:id="rId71"/>
    <p:sldId id="344" r:id="rId72"/>
    <p:sldId id="345" r:id="rId73"/>
    <p:sldId id="337" r:id="rId74"/>
    <p:sldId id="338" r:id="rId75"/>
    <p:sldId id="339" r:id="rId76"/>
    <p:sldId id="341" r:id="rId77"/>
    <p:sldId id="340" r:id="rId78"/>
    <p:sldId id="347" r:id="rId79"/>
  </p:sldIdLst>
  <p:sldSz cx="9144000" cy="5143500" type="screen16x9"/>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3039" autoAdjust="0"/>
  </p:normalViewPr>
  <p:slideViewPr>
    <p:cSldViewPr>
      <p:cViewPr varScale="1">
        <p:scale>
          <a:sx n="84" d="100"/>
          <a:sy n="84" d="100"/>
        </p:scale>
        <p:origin x="-96" y="-10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FCFAA-8EF0-43A1-BB74-B6CFB2BBC035}" type="datetimeFigureOut">
              <a:rPr lang="en-US" smtClean="0"/>
              <a:pPr/>
              <a:t>8/7/2012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55AD5-3D0A-48E2-BCAB-E69B32AE88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Here are some pictures of Journey.</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To give a little context to the</a:t>
            </a:r>
            <a:r>
              <a:rPr lang="en-US" sz="1200" b="0" i="0" kern="1200" baseline="0" dirty="0" smtClean="0">
                <a:solidFill>
                  <a:schemeClr val="tx1"/>
                </a:solidFill>
                <a:latin typeface="+mn-lt"/>
                <a:ea typeface="+mn-ea"/>
                <a:cs typeface="+mn-cs"/>
              </a:rPr>
              <a:t> people who haven't played Journey, it's a </a:t>
            </a:r>
            <a:r>
              <a:rPr lang="en-US" sz="1200" b="0" i="0" u="none" strike="noStrike" kern="1200" dirty="0" smtClean="0">
                <a:solidFill>
                  <a:schemeClr val="tx1"/>
                </a:solidFill>
                <a:latin typeface="+mn-lt"/>
                <a:ea typeface="+mn-ea"/>
                <a:cs typeface="+mn-cs"/>
              </a:rPr>
              <a:t>multiplayer </a:t>
            </a:r>
            <a:r>
              <a:rPr lang="en-US" sz="1200" b="0" i="0" u="none" strike="noStrike" kern="1200" dirty="0" err="1" smtClean="0">
                <a:solidFill>
                  <a:schemeClr val="tx1"/>
                </a:solidFill>
                <a:latin typeface="+mn-lt"/>
                <a:ea typeface="+mn-ea"/>
                <a:cs typeface="+mn-cs"/>
              </a:rPr>
              <a:t>PlaystationNetwork</a:t>
            </a:r>
            <a:r>
              <a:rPr lang="en-US" sz="1200" b="0" i="0" u="none" strike="noStrike"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game. One of the things we were trying to do with the game was recreate the experience of hiking in nature, when you encounter someone else on the trail after not having seen anybody for a while. There's a desire to make some sort of connection with that person, to say hello, maybe even to journey with them for a while. You want to acknowledge them on a human level, something that strangely doesn't happen very often in most online video games.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We thought the best environment to encourage this kind of interaction would be a vast and barren desert, and we spent a long time on technology to make the player feel like they were really hiking out in nature, so that when they did eventually encounter another player in the game, they would treat them like another human being.</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Why am I calling most of our effects hacks? To explain, we will now enter the vacation photo portion of the SIGGRAPH presentation </a:t>
            </a:r>
            <a:r>
              <a:rPr lang="en-US" sz="1200" b="0" i="0" u="none" strike="noStrike" kern="1200" dirty="0" smtClean="0">
                <a:solidFill>
                  <a:schemeClr val="tx1"/>
                </a:solidFill>
                <a:latin typeface="+mn-lt"/>
                <a:ea typeface="+mn-ea"/>
                <a:cs typeface="+mn-cs"/>
              </a:rPr>
              <a:t>... Don't worry, there's a good reason for this!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Very early on in the project the entire team went up to the Pismo dunes a little ways north of here in California. We spent two days running, sliding and diving through the sand, just getting a feel for it. And that was the inspiration for most of the visual development of the sand. I personally only started to look at reference photos very late in the project, because we were never going for photorealism, but we were trying very hard to convey a realistic feeling to put the players in the mindset of being out in the middle of nature so they'd appreciate each other more when they encountered each other during the journey.</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So, with that in mind, </a:t>
            </a:r>
            <a:r>
              <a:rPr lang="en-US" sz="1200" b="0" i="0" u="none" strike="noStrike" kern="1200" dirty="0" smtClean="0">
                <a:solidFill>
                  <a:schemeClr val="tx1"/>
                </a:solidFill>
                <a:latin typeface="+mn-lt"/>
                <a:ea typeface="+mn-ea"/>
                <a:cs typeface="+mn-cs"/>
              </a:rPr>
              <a:t>here's our </a:t>
            </a:r>
            <a:r>
              <a:rPr lang="en-US" sz="1200" b="0" i="0" u="none" strike="noStrike" kern="1200" dirty="0" smtClean="0">
                <a:solidFill>
                  <a:schemeClr val="tx1"/>
                </a:solidFill>
                <a:latin typeface="+mn-lt"/>
                <a:ea typeface="+mn-ea"/>
                <a:cs typeface="+mn-cs"/>
              </a:rPr>
              <a:t>first hack, the detailed </a:t>
            </a:r>
            <a:r>
              <a:rPr lang="en-US" sz="1200" b="0" i="0" u="none" strike="noStrike" kern="1200" dirty="0" err="1" smtClean="0">
                <a:solidFill>
                  <a:schemeClr val="tx1"/>
                </a:solidFill>
                <a:latin typeface="+mn-lt"/>
                <a:ea typeface="+mn-ea"/>
                <a:cs typeface="+mn-cs"/>
              </a:rPr>
              <a:t>mip</a:t>
            </a:r>
            <a:r>
              <a:rPr lang="en-US" sz="1200" b="0" i="0" u="none" strike="noStrike" kern="1200" dirty="0" smtClean="0">
                <a:solidFill>
                  <a:schemeClr val="tx1"/>
                </a:solidFill>
                <a:latin typeface="+mn-lt"/>
                <a:ea typeface="+mn-ea"/>
                <a:cs typeface="+mn-cs"/>
              </a:rPr>
              <a:t> map. Notice that the sand remains very detailed and grainy far into the distance.</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image with more</a:t>
            </a:r>
            <a:r>
              <a:rPr lang="en-US" baseline="0" dirty="0" smtClean="0"/>
              <a:t> normal </a:t>
            </a:r>
            <a:r>
              <a:rPr lang="en-US" baseline="0" dirty="0" err="1" smtClean="0"/>
              <a:t>mip</a:t>
            </a:r>
            <a:r>
              <a:rPr lang="en-US" baseline="0" dirty="0" smtClean="0"/>
              <a:t> maps. It doesn't feel as sandy, but it's actually probably more photorealistic.</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Here's a picture of a real sand dune. Or should I say a bland dune! Notice how you can't really see any grains.</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We can do a little bit of math</a:t>
            </a:r>
            <a:r>
              <a:rPr lang="en-US" sz="1200" b="0" i="0" u="none" strike="noStrike" kern="1200" baseline="0" dirty="0" smtClean="0">
                <a:solidFill>
                  <a:schemeClr val="tx1"/>
                </a:solidFill>
                <a:latin typeface="+mn-lt"/>
                <a:ea typeface="+mn-ea"/>
                <a:cs typeface="+mn-cs"/>
              </a:rPr>
              <a:t> to understand why that makes sense.</a:t>
            </a:r>
          </a:p>
          <a:p>
            <a:endParaRPr lang="en-US" sz="1200" b="0" i="0" u="none" strike="noStrike" kern="1200" baseline="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The character is about 100 pixels tall on screen</a:t>
            </a:r>
            <a:r>
              <a:rPr lang="en-US" sz="1200" b="0" i="0" u="none" strike="noStrike" kern="1200" baseline="0" dirty="0" smtClean="0">
                <a:solidFill>
                  <a:schemeClr val="tx1"/>
                </a:solidFill>
                <a:latin typeface="+mn-lt"/>
                <a:ea typeface="+mn-ea"/>
                <a:cs typeface="+mn-cs"/>
              </a:rPr>
              <a:t> ...</a:t>
            </a:r>
            <a:endParaRPr lang="en-US"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955AD5-3D0A-48E2-BCAB-E69B32AE88E6}"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 and assuming </a:t>
            </a:r>
            <a:r>
              <a:rPr lang="en-US" sz="1200" b="0" i="0" u="none" strike="noStrike" kern="1200" dirty="0" smtClean="0">
                <a:solidFill>
                  <a:schemeClr val="tx1"/>
                </a:solidFill>
                <a:latin typeface="+mn-lt"/>
                <a:ea typeface="+mn-ea"/>
                <a:cs typeface="+mn-cs"/>
              </a:rPr>
              <a:t>the character is 1 meter tall (Journeyers are </a:t>
            </a:r>
            <a:r>
              <a:rPr lang="en-US" sz="1200" b="0" i="0" u="none" strike="noStrike" kern="1200" dirty="0" smtClean="0">
                <a:solidFill>
                  <a:schemeClr val="tx1"/>
                </a:solidFill>
                <a:latin typeface="+mn-lt"/>
                <a:ea typeface="+mn-ea"/>
                <a:cs typeface="+mn-cs"/>
              </a:rPr>
              <a:t>short ... and they like round numbers), then each pixel by </a:t>
            </a:r>
            <a:r>
              <a:rPr lang="en-US" sz="1200" b="0" i="0" u="none" strike="noStrike" kern="1200" dirty="0" smtClean="0">
                <a:solidFill>
                  <a:schemeClr val="tx1"/>
                </a:solidFill>
                <a:latin typeface="+mn-lt"/>
                <a:ea typeface="+mn-ea"/>
                <a:cs typeface="+mn-cs"/>
              </a:rPr>
              <a:t>his foot is </a:t>
            </a:r>
            <a:r>
              <a:rPr lang="en-US" sz="1200" b="0" i="0" u="none" strike="noStrike" kern="1200" dirty="0" smtClean="0">
                <a:solidFill>
                  <a:schemeClr val="tx1"/>
                </a:solidFill>
                <a:latin typeface="+mn-lt"/>
                <a:ea typeface="+mn-ea"/>
                <a:cs typeface="+mn-cs"/>
              </a:rPr>
              <a:t>about 1 </a:t>
            </a:r>
            <a:r>
              <a:rPr lang="en-US" sz="1200" b="0" i="0" u="none" strike="noStrike" kern="1200" dirty="0" smtClean="0">
                <a:solidFill>
                  <a:schemeClr val="tx1"/>
                </a:solidFill>
                <a:latin typeface="+mn-lt"/>
                <a:ea typeface="+mn-ea"/>
                <a:cs typeface="+mn-cs"/>
              </a:rPr>
              <a:t>square cm.</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Here's a zoomed in picture of actual Pismo sand. Just eyeballing it, it looks like the average grain of sand might be about 0.5 mm.</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That means each pixel by the character's feet contains about 400 grains of </a:t>
            </a:r>
            <a:r>
              <a:rPr lang="en-US" sz="1200" b="0" i="0" u="none" strike="noStrike" kern="1200" dirty="0" smtClean="0">
                <a:solidFill>
                  <a:schemeClr val="tx1"/>
                </a:solidFill>
                <a:latin typeface="+mn-lt"/>
                <a:ea typeface="+mn-ea"/>
                <a:cs typeface="+mn-cs"/>
              </a:rPr>
              <a:t>sand. For diffuse lighting,</a:t>
            </a:r>
            <a:r>
              <a:rPr lang="en-US" sz="1200" b="0" i="0" u="none" strike="noStrike" kern="1200" baseline="0" dirty="0" smtClean="0">
                <a:solidFill>
                  <a:schemeClr val="tx1"/>
                </a:solidFill>
                <a:latin typeface="+mn-lt"/>
                <a:ea typeface="+mn-ea"/>
                <a:cs typeface="+mn-cs"/>
              </a:rPr>
              <a:t> at least, all those grains should be averaging together into the smooth, pudding-y consistency we saw in the image of the real sand dune.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thing is, when you actually go out to the dunes, t</a:t>
            </a:r>
            <a:r>
              <a:rPr lang="en-US" sz="1200" b="0" i="0" u="none" strike="noStrike" kern="1200" dirty="0" smtClean="0">
                <a:solidFill>
                  <a:schemeClr val="tx1"/>
                </a:solidFill>
                <a:latin typeface="+mn-lt"/>
                <a:ea typeface="+mn-ea"/>
                <a:cs typeface="+mn-cs"/>
              </a:rPr>
              <a:t>he very first thing you notice is just how grainy they are. Eyes have more resolution than TVs right now, so you can see more sand grains, but you're also feeling the grains on every part of you, your face, your clothes, and places sand grains were never meant to go. So we tried to render our sand as grainy as possible, which basically meant a different sand grain for every pixel.</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Most of the texture of the sand is derived from a simple noise normal map. We generate ours dynamically, but this would work for static normal maps as well. Here's some of our noise with its histogram. More </a:t>
            </a:r>
            <a:r>
              <a:rPr lang="en-US" sz="1200" b="0" i="0" u="none" strike="noStrike" kern="1200" dirty="0" err="1" smtClean="0">
                <a:solidFill>
                  <a:schemeClr val="tx1"/>
                </a:solidFill>
                <a:latin typeface="+mn-lt"/>
                <a:ea typeface="+mn-ea"/>
                <a:cs typeface="+mn-cs"/>
              </a:rPr>
              <a:t>normals</a:t>
            </a:r>
            <a:r>
              <a:rPr lang="en-US" sz="1200" b="0" i="0" u="none" strike="noStrike" kern="1200" dirty="0" smtClean="0">
                <a:solidFill>
                  <a:schemeClr val="tx1"/>
                </a:solidFill>
                <a:latin typeface="+mn-lt"/>
                <a:ea typeface="+mn-ea"/>
                <a:cs typeface="+mn-cs"/>
              </a:rPr>
              <a:t> point straight up, and fewer and fewer </a:t>
            </a:r>
            <a:r>
              <a:rPr lang="en-US" sz="1200" b="0" i="0" u="none" strike="noStrike" kern="1200" dirty="0" err="1" smtClean="0">
                <a:solidFill>
                  <a:schemeClr val="tx1"/>
                </a:solidFill>
                <a:latin typeface="+mn-lt"/>
                <a:ea typeface="+mn-ea"/>
                <a:cs typeface="+mn-cs"/>
              </a:rPr>
              <a:t>normals</a:t>
            </a:r>
            <a:r>
              <a:rPr lang="en-US" sz="1200" b="0" i="0" u="none" strike="noStrike" kern="1200" dirty="0" smtClean="0">
                <a:solidFill>
                  <a:schemeClr val="tx1"/>
                </a:solidFill>
                <a:latin typeface="+mn-lt"/>
                <a:ea typeface="+mn-ea"/>
                <a:cs typeface="+mn-cs"/>
              </a:rPr>
              <a:t> point off to the </a:t>
            </a:r>
            <a:r>
              <a:rPr lang="en-US" sz="1200" b="0" i="0" u="none" strike="noStrike" kern="1200" dirty="0" smtClean="0">
                <a:solidFill>
                  <a:schemeClr val="tx1"/>
                </a:solidFill>
                <a:latin typeface="+mn-lt"/>
                <a:ea typeface="+mn-ea"/>
                <a:cs typeface="+mn-cs"/>
              </a:rPr>
              <a:t>sides.</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Now when you do a simple box </a:t>
            </a:r>
            <a:r>
              <a:rPr lang="en-US" sz="1200" b="0" i="0" u="none" strike="noStrike" kern="1200" dirty="0" err="1" smtClean="0">
                <a:solidFill>
                  <a:schemeClr val="tx1"/>
                </a:solidFill>
                <a:latin typeface="+mn-lt"/>
                <a:ea typeface="+mn-ea"/>
                <a:cs typeface="+mn-cs"/>
              </a:rPr>
              <a:t>downsample</a:t>
            </a:r>
            <a:r>
              <a:rPr lang="en-US" sz="1200" b="0" i="0" u="none" strike="noStrike" kern="1200" dirty="0" smtClean="0">
                <a:solidFill>
                  <a:schemeClr val="tx1"/>
                </a:solidFill>
                <a:latin typeface="+mn-lt"/>
                <a:ea typeface="+mn-ea"/>
                <a:cs typeface="+mn-cs"/>
              </a:rPr>
              <a:t> for a </a:t>
            </a:r>
            <a:r>
              <a:rPr lang="en-US" sz="1200" b="0" i="0" u="none" strike="noStrike" kern="1200" dirty="0" err="1" smtClean="0">
                <a:solidFill>
                  <a:schemeClr val="tx1"/>
                </a:solidFill>
                <a:latin typeface="+mn-lt"/>
                <a:ea typeface="+mn-ea"/>
                <a:cs typeface="+mn-cs"/>
              </a:rPr>
              <a:t>mipmap</a:t>
            </a:r>
            <a:r>
              <a:rPr lang="en-US" sz="1200" b="0" i="0" u="none" strike="noStrike"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notice the </a:t>
            </a:r>
            <a:r>
              <a:rPr lang="en-US" sz="1200" b="0" i="0" u="none" strike="noStrike" kern="1200" dirty="0" smtClean="0">
                <a:solidFill>
                  <a:schemeClr val="tx1"/>
                </a:solidFill>
                <a:latin typeface="+mn-lt"/>
                <a:ea typeface="+mn-ea"/>
                <a:cs typeface="+mn-cs"/>
              </a:rPr>
              <a:t>distribution tightens. Your normal map gets weaker.</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Here's an image from the final game. I'm going to pull away all the hacks we used to make the sand feel the way it does one by one, and then I'll explain how and why we did each one.</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But notice how it looks like the histogram is getting exactly half as wide when you </a:t>
            </a:r>
            <a:r>
              <a:rPr lang="en-US" sz="1200" b="0" i="0" u="none" strike="noStrike" kern="1200" dirty="0" err="1" smtClean="0">
                <a:solidFill>
                  <a:schemeClr val="tx1"/>
                </a:solidFill>
                <a:latin typeface="+mn-lt"/>
                <a:ea typeface="+mn-ea"/>
                <a:cs typeface="+mn-cs"/>
              </a:rPr>
              <a:t>downsample</a:t>
            </a:r>
            <a:r>
              <a:rPr lang="en-US" sz="1200" b="0" i="0" u="none" strike="noStrike" kern="1200" dirty="0" smtClean="0">
                <a:solidFill>
                  <a:schemeClr val="tx1"/>
                </a:solidFill>
                <a:latin typeface="+mn-lt"/>
                <a:ea typeface="+mn-ea"/>
                <a:cs typeface="+mn-cs"/>
              </a:rPr>
              <a:t>. So, if after every </a:t>
            </a:r>
            <a:r>
              <a:rPr lang="en-US" sz="1200" b="0" i="0" u="none" strike="noStrike" kern="1200" dirty="0" err="1" smtClean="0">
                <a:solidFill>
                  <a:schemeClr val="tx1"/>
                </a:solidFill>
                <a:latin typeface="+mn-lt"/>
                <a:ea typeface="+mn-ea"/>
                <a:cs typeface="+mn-cs"/>
              </a:rPr>
              <a:t>downsample</a:t>
            </a:r>
            <a:r>
              <a:rPr lang="en-US" sz="1200" b="0" i="0" u="none" strike="noStrike" kern="1200" dirty="0" smtClean="0">
                <a:solidFill>
                  <a:schemeClr val="tx1"/>
                </a:solidFill>
                <a:latin typeface="+mn-lt"/>
                <a:ea typeface="+mn-ea"/>
                <a:cs typeface="+mn-cs"/>
              </a:rPr>
              <a:t> you just double the </a:t>
            </a:r>
            <a:r>
              <a:rPr lang="en-US" sz="1200" b="0" i="0" u="none" strike="noStrike" kern="1200" dirty="0" err="1" smtClean="0">
                <a:solidFill>
                  <a:schemeClr val="tx1"/>
                </a:solidFill>
                <a:latin typeface="+mn-lt"/>
                <a:ea typeface="+mn-ea"/>
                <a:cs typeface="+mn-cs"/>
              </a:rPr>
              <a:t>normals</a:t>
            </a:r>
            <a:r>
              <a:rPr lang="en-US" sz="1200" b="0" i="0" u="none" strike="noStrike" kern="1200" dirty="0" smtClean="0">
                <a:solidFill>
                  <a:schemeClr val="tx1"/>
                </a:solidFill>
                <a:latin typeface="+mn-lt"/>
                <a:ea typeface="+mn-ea"/>
                <a:cs typeface="+mn-cs"/>
              </a:rPr>
              <a:t>, you can preserve the histogram, meaning you preserve the graininess of the texture. I'm not a mathematician, so I don't know if this is exactly true. If any mathematicians want to explain to me how wrong I am, my email is john@thatgamecompany.com, but for everyone else, I think this is a good enough hack for basically preserving the level of graininess as far out into the distance as you want. We disable the doubling on the last few </a:t>
            </a:r>
            <a:r>
              <a:rPr lang="en-US" sz="1200" b="0" i="0" u="none" strike="noStrike" kern="1200" dirty="0" err="1" smtClean="0">
                <a:solidFill>
                  <a:schemeClr val="tx1"/>
                </a:solidFill>
                <a:latin typeface="+mn-lt"/>
                <a:ea typeface="+mn-ea"/>
                <a:cs typeface="+mn-cs"/>
              </a:rPr>
              <a:t>mips</a:t>
            </a:r>
            <a:r>
              <a:rPr lang="en-US" sz="1200" b="0" i="0" u="none" strike="noStrike"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just </a:t>
            </a:r>
            <a:r>
              <a:rPr lang="en-US" sz="1200" b="0" i="0" u="none" strike="noStrike" kern="1200" dirty="0" smtClean="0">
                <a:solidFill>
                  <a:schemeClr val="tx1"/>
                </a:solidFill>
                <a:latin typeface="+mn-lt"/>
                <a:ea typeface="+mn-ea"/>
                <a:cs typeface="+mn-cs"/>
              </a:rPr>
              <a:t>because it eventually starts to</a:t>
            </a:r>
            <a:r>
              <a:rPr lang="en-US" sz="1200" b="0" i="0" u="none" strike="noStrike" kern="1200" baseline="0" dirty="0" smtClean="0">
                <a:solidFill>
                  <a:schemeClr val="tx1"/>
                </a:solidFill>
                <a:latin typeface="+mn-lt"/>
                <a:ea typeface="+mn-ea"/>
                <a:cs typeface="+mn-cs"/>
              </a:rPr>
              <a:t> look ridiculous to have sand grains the size of dunes</a:t>
            </a:r>
            <a:r>
              <a:rPr lang="en-US" sz="1200" b="0" i="0" u="none" strike="noStrike"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Next I want to explain our </a:t>
            </a:r>
            <a:r>
              <a:rPr lang="en-US" sz="1200" b="0" i="0" u="none" strike="noStrike" kern="1200" dirty="0" smtClean="0">
                <a:solidFill>
                  <a:schemeClr val="tx1"/>
                </a:solidFill>
                <a:latin typeface="+mn-lt"/>
                <a:ea typeface="+mn-ea"/>
                <a:cs typeface="+mn-cs"/>
              </a:rPr>
              <a:t>sparkle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hack. That's the second thing you notice about sand, by the way. It's very sparkly.</a:t>
            </a:r>
          </a:p>
        </p:txBody>
      </p:sp>
      <p:sp>
        <p:nvSpPr>
          <p:cNvPr id="4" name="Slide Number Placeholder 3"/>
          <p:cNvSpPr>
            <a:spLocks noGrp="1"/>
          </p:cNvSpPr>
          <p:nvPr>
            <p:ph type="sldNum" sz="quarter" idx="10"/>
          </p:nvPr>
        </p:nvSpPr>
        <p:spPr/>
        <p:txBody>
          <a:bodyPr/>
          <a:lstStyle/>
          <a:p>
            <a:fld id="{33955AD5-3D0A-48E2-BCAB-E69B32AE88E6}" type="slidenum">
              <a:rPr lang="en-US" smtClean="0"/>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Pictures don't pick it up too well, but you can see some glinting grains in this one. And when you're actually out in the dunes, the sparkles are constantly leaping to your eyes.</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images</a:t>
            </a:r>
            <a:r>
              <a:rPr lang="en-US" baseline="0" dirty="0" smtClean="0"/>
              <a:t> with the glitter </a:t>
            </a:r>
            <a:r>
              <a:rPr lang="en-US" baseline="0" dirty="0" err="1" smtClean="0"/>
              <a:t>specular</a:t>
            </a:r>
            <a:r>
              <a:rPr lang="en-US" baseline="0" dirty="0" smtClean="0"/>
              <a:t> turned on and off.</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zoomed in so you can actually see it ...</a:t>
            </a:r>
          </a:p>
          <a:p>
            <a:endParaRPr lang="en-US" dirty="0" smtClean="0"/>
          </a:p>
          <a:p>
            <a:r>
              <a:rPr lang="en-US" dirty="0" smtClean="0"/>
              <a:t>Glitter </a:t>
            </a:r>
            <a:r>
              <a:rPr lang="en-US" dirty="0" err="1" smtClean="0"/>
              <a:t>specular</a:t>
            </a:r>
            <a:r>
              <a:rPr lang="en-US" dirty="0" smtClean="0"/>
              <a:t> on ...</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Glitter </a:t>
            </a:r>
            <a:r>
              <a:rPr lang="en-US" dirty="0" err="1" smtClean="0"/>
              <a:t>specular</a:t>
            </a:r>
            <a:r>
              <a:rPr lang="en-US" dirty="0" smtClean="0"/>
              <a:t> off.</a:t>
            </a:r>
          </a:p>
          <a:p>
            <a:endParaRPr lang="en-US" dirty="0" smtClean="0"/>
          </a:p>
          <a:p>
            <a:r>
              <a:rPr lang="en-US" dirty="0" smtClean="0"/>
              <a:t>I</a:t>
            </a:r>
            <a:r>
              <a:rPr lang="en-US" baseline="0" dirty="0" smtClean="0"/>
              <a:t> think the physical cause of the glitter is pretty straightforward. Whenever one of the little mirror-like grains of sand happens to be oriented in just the right way, it will reflect the sun into your eyes. Classic </a:t>
            </a:r>
            <a:r>
              <a:rPr lang="en-US" baseline="0" dirty="0" err="1" smtClean="0"/>
              <a:t>specular</a:t>
            </a:r>
            <a:r>
              <a:rPr lang="en-US" baseline="0" dirty="0" smtClean="0"/>
              <a:t> reflection.</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And that's what we tried,</a:t>
            </a:r>
            <a:r>
              <a:rPr lang="en-US" sz="1200" b="0" i="0" u="none" strike="noStrike" kern="1200" baseline="0" dirty="0" smtClean="0">
                <a:solidFill>
                  <a:schemeClr val="tx1"/>
                </a:solidFill>
                <a:latin typeface="+mn-lt"/>
                <a:ea typeface="+mn-ea"/>
                <a:cs typeface="+mn-cs"/>
              </a:rPr>
              <a:t> at first.</a:t>
            </a:r>
            <a:r>
              <a:rPr lang="en-US" sz="1200" b="0" i="0" u="none" strike="noStrike" kern="1200" dirty="0" smtClean="0">
                <a:solidFill>
                  <a:schemeClr val="tx1"/>
                </a:solidFill>
                <a:latin typeface="+mn-lt"/>
                <a:ea typeface="+mn-ea"/>
                <a:cs typeface="+mn-cs"/>
              </a:rPr>
              <a:t> Standard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on a very grainy normal map with a very high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power. And it actually looked okay in static images. You can see lots of nice little glints.</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[VIDEO]</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But </a:t>
            </a:r>
            <a:r>
              <a:rPr lang="en-US" sz="1200" b="0" i="0" u="none" strike="noStrike" kern="1200" dirty="0" smtClean="0">
                <a:solidFill>
                  <a:schemeClr val="tx1"/>
                </a:solidFill>
                <a:latin typeface="+mn-lt"/>
                <a:ea typeface="+mn-ea"/>
                <a:cs typeface="+mn-cs"/>
              </a:rPr>
              <a:t>we could never control the aliasing in motion. Notice how it looks like you were just clubbed over the head or are about to get a migraine.</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So, instead, we used another hack. The main feeling you get from glinting sand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is that it moves around when you do. In other words, it's view dependant. So instead of using real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to get the glinting effect, we used the simpler "ambient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or "velvet" equation of just normal</a:t>
            </a:r>
            <a:r>
              <a:rPr lang="en-US" sz="1200" b="0" i="0" u="none" strike="noStrike" kern="1200" baseline="0" dirty="0" smtClean="0">
                <a:solidFill>
                  <a:schemeClr val="tx1"/>
                </a:solidFill>
                <a:latin typeface="+mn-lt"/>
                <a:ea typeface="+mn-ea"/>
                <a:cs typeface="+mn-cs"/>
              </a:rPr>
              <a:t> dot </a:t>
            </a:r>
            <a:r>
              <a:rPr lang="en-US" sz="1200" b="0" i="0" u="none" strike="noStrike" kern="1200" dirty="0" smtClean="0">
                <a:solidFill>
                  <a:schemeClr val="tx1"/>
                </a:solidFill>
                <a:latin typeface="+mn-lt"/>
                <a:ea typeface="+mn-ea"/>
                <a:cs typeface="+mn-cs"/>
              </a:rPr>
              <a:t>view, and that had a lot less aliasing.</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[VIDEO]</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As </a:t>
            </a:r>
            <a:r>
              <a:rPr lang="en-US" sz="1200" b="0" i="0" u="none" strike="noStrike" kern="1200" dirty="0" smtClean="0">
                <a:solidFill>
                  <a:schemeClr val="tx1"/>
                </a:solidFill>
                <a:latin typeface="+mn-lt"/>
                <a:ea typeface="+mn-ea"/>
                <a:cs typeface="+mn-cs"/>
              </a:rPr>
              <a:t>you can see in this video.</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First is a </a:t>
            </a:r>
            <a:r>
              <a:rPr lang="en-US" sz="1200" b="0" i="0" u="none" strike="noStrike" kern="1200" dirty="0" err="1" smtClean="0">
                <a:solidFill>
                  <a:schemeClr val="tx1"/>
                </a:solidFill>
                <a:latin typeface="+mn-lt"/>
                <a:ea typeface="+mn-ea"/>
                <a:cs typeface="+mn-cs"/>
              </a:rPr>
              <a:t>mipmap</a:t>
            </a:r>
            <a:r>
              <a:rPr lang="en-US" sz="1200" b="0" i="0" u="none" strike="noStrike" kern="1200" dirty="0" smtClean="0">
                <a:solidFill>
                  <a:schemeClr val="tx1"/>
                </a:solidFill>
                <a:latin typeface="+mn-lt"/>
                <a:ea typeface="+mn-ea"/>
                <a:cs typeface="+mn-cs"/>
              </a:rPr>
              <a:t> detail hack. We used this to get extra sand detail in the distance.</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As for why that is, here are some equations. They may or may not mean anything. I was never able to figure out why the hack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worked better. But if any mathematician in the audience wants to tell me, again, my email is john@thatgamecompany.com!</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There was a big problem with</a:t>
            </a:r>
            <a:r>
              <a:rPr lang="en-US" sz="1200" b="0" i="0" u="none" strike="noStrike" kern="1200" baseline="0" dirty="0" smtClean="0">
                <a:solidFill>
                  <a:schemeClr val="tx1"/>
                </a:solidFill>
                <a:latin typeface="+mn-lt"/>
                <a:ea typeface="+mn-ea"/>
                <a:cs typeface="+mn-cs"/>
              </a:rPr>
              <a:t> the last effect ...</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 it looked like radioactive oatmeal</a:t>
            </a:r>
            <a:r>
              <a:rPr lang="en-US" sz="1200" b="0" i="0" u="none" strike="noStrike" kern="1200" baseline="0" dirty="0" smtClean="0">
                <a:solidFill>
                  <a:schemeClr val="tx1"/>
                </a:solidFill>
                <a:latin typeface="+mn-lt"/>
                <a:ea typeface="+mn-ea"/>
                <a:cs typeface="+mn-cs"/>
              </a:rPr>
              <a:t> around the silhouettes of dunes</a:t>
            </a:r>
            <a:r>
              <a:rPr lang="en-US" sz="1200" b="0" i="0" u="none" strike="noStrike" kern="1200" dirty="0" smtClean="0">
                <a:solidFill>
                  <a:schemeClr val="tx1"/>
                </a:solidFill>
                <a:latin typeface="+mn-lt"/>
                <a:ea typeface="+mn-ea"/>
                <a:cs typeface="+mn-cs"/>
              </a:rPr>
              <a:t>. This was such a big problem, we nearly abandoned the entire</a:t>
            </a:r>
            <a:r>
              <a:rPr lang="en-US" sz="1200" b="0" i="0" u="none" strike="noStrike" kern="1200" baseline="0" dirty="0" smtClean="0">
                <a:solidFill>
                  <a:schemeClr val="tx1"/>
                </a:solidFill>
                <a:latin typeface="+mn-lt"/>
                <a:ea typeface="+mn-ea"/>
                <a:cs typeface="+mn-cs"/>
              </a:rPr>
              <a:t> effect.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See, Journey uses full 16-tap anisotropic filtering on the sand texture, the maximum the PS3 allows.</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rPr>
              <a:t>game looks ... quite different without it</a:t>
            </a:r>
            <a:r>
              <a:rPr lang="en-US" sz="1200" b="0" i="0" u="none" strike="noStrike" kern="1200" dirty="0" smtClean="0">
                <a:solidFill>
                  <a:schemeClr val="tx1"/>
                </a:solidFill>
                <a:latin typeface="+mn-lt"/>
                <a:ea typeface="+mn-ea"/>
                <a:cs typeface="+mn-cs"/>
              </a:rPr>
              <a:t>.</a:t>
            </a:r>
            <a:endParaRPr lang="en-US"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955AD5-3D0A-48E2-BCAB-E69B32AE88E6}" type="slidenum">
              <a:rPr lang="en-US" smtClean="0"/>
              <a:pPr/>
              <a:t>54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comparison of a screenshot with and without aniso-16.</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I think this illustrates an interesting bit of perceptual psychology, though. It seems like as long as detail is pixel sized (or maybe just uniform), people see it as graininess. So, the pixels by the player's feet don't look like 400-times-too-big sand boulders, they just look like nice grainy sand. But as soon as you can pick out a larger feature, you take its size literally. Make the sand grains one pixel bigger, and all of the sudden you are playing in a rubble heap, not a sand dune.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We </a:t>
            </a:r>
            <a:r>
              <a:rPr lang="en-US" sz="1200" b="0" i="0" u="none" strike="noStrike" kern="1200" dirty="0" smtClean="0">
                <a:solidFill>
                  <a:schemeClr val="tx1"/>
                </a:solidFill>
                <a:latin typeface="+mn-lt"/>
                <a:ea typeface="+mn-ea"/>
                <a:cs typeface="+mn-cs"/>
              </a:rPr>
              <a:t>spent a long time trying to figure out ways to improve our anisotropic filtering, but never got anywhere. </a:t>
            </a:r>
            <a:r>
              <a:rPr lang="en-US" sz="1200" b="0" i="0" u="none" strike="noStrike" kern="1200" dirty="0" smtClean="0">
                <a:solidFill>
                  <a:schemeClr val="tx1"/>
                </a:solidFill>
                <a:latin typeface="+mn-lt"/>
                <a:ea typeface="+mn-ea"/>
                <a:cs typeface="+mn-cs"/>
              </a:rPr>
              <a:t>So instead of fixing our problem, we did the mature thing and swept it under the rug. We ended up just masking out</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rPr>
              <a:t>areas where we detected the anisotropic filter failing.</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Now, there's probably some Cg function that just tells you when your </a:t>
            </a:r>
            <a:r>
              <a:rPr lang="en-US" sz="1200" b="0" i="0" u="none" strike="noStrike" kern="1200" dirty="0" err="1" smtClean="0">
                <a:solidFill>
                  <a:schemeClr val="tx1"/>
                </a:solidFill>
                <a:latin typeface="+mn-lt"/>
                <a:ea typeface="+mn-ea"/>
                <a:cs typeface="+mn-cs"/>
              </a:rPr>
              <a:t>aniso</a:t>
            </a:r>
            <a:r>
              <a:rPr lang="en-US" sz="1200" b="0" i="0" u="none" strike="noStrike" kern="1200" dirty="0" smtClean="0">
                <a:solidFill>
                  <a:schemeClr val="tx1"/>
                </a:solidFill>
                <a:latin typeface="+mn-lt"/>
                <a:ea typeface="+mn-ea"/>
                <a:cs typeface="+mn-cs"/>
              </a:rPr>
              <a:t> filter is breaking down, but I couldn't find it, so in Journey we just created a texture that, given perfect anisotropic filtering, would have predictable values based on distance from the camera. Here's that texture with its </a:t>
            </a:r>
            <a:r>
              <a:rPr lang="en-US" sz="1200" b="0" i="0" u="none" strike="noStrike" kern="1200" dirty="0" err="1" smtClean="0">
                <a:solidFill>
                  <a:schemeClr val="tx1"/>
                </a:solidFill>
                <a:latin typeface="+mn-lt"/>
                <a:ea typeface="+mn-ea"/>
                <a:cs typeface="+mn-cs"/>
              </a:rPr>
              <a:t>mip</a:t>
            </a:r>
            <a:r>
              <a:rPr lang="en-US" sz="1200" b="0" i="0" u="none" strike="noStrike" kern="1200" dirty="0" smtClean="0">
                <a:solidFill>
                  <a:schemeClr val="tx1"/>
                </a:solidFill>
                <a:latin typeface="+mn-lt"/>
                <a:ea typeface="+mn-ea"/>
                <a:cs typeface="+mn-cs"/>
              </a:rPr>
              <a:t> chain.</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Here's a picture of the dunes with just that texture mapped. Notice the dunes are generally darker closer to the camera and lighter farther away. We added some noise for dithering.</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And here's an image showing the masked off areas. Anything black is masked off. </a:t>
            </a:r>
            <a:r>
              <a:rPr lang="en-US" sz="1200" b="0" i="0" u="none" strike="noStrike" kern="1200" dirty="0" smtClean="0">
                <a:solidFill>
                  <a:schemeClr val="tx1"/>
                </a:solidFill>
                <a:latin typeface="+mn-lt"/>
                <a:ea typeface="+mn-ea"/>
                <a:cs typeface="+mn-cs"/>
              </a:rPr>
              <a:t>This fixed our anisotropic filter problem, but notice how</a:t>
            </a:r>
            <a:r>
              <a:rPr lang="en-US" sz="1200" b="0" i="0" u="none" strike="noStrike" kern="1200" baseline="0" dirty="0" smtClean="0">
                <a:solidFill>
                  <a:schemeClr val="tx1"/>
                </a:solidFill>
                <a:latin typeface="+mn-lt"/>
                <a:ea typeface="+mn-ea"/>
                <a:cs typeface="+mn-cs"/>
              </a:rPr>
              <a:t> much of the screen is masked off. With only sparkles in the white areas, the sand just wasn't sparkly enough.</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So we added more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 </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We added an ocean-style big column of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In this shot you can see it cutting through</a:t>
            </a:r>
            <a:r>
              <a:rPr lang="en-US" sz="1200" b="0" i="0" u="none" strike="noStrike" kern="1200" baseline="0" dirty="0" smtClean="0">
                <a:solidFill>
                  <a:schemeClr val="tx1"/>
                </a:solidFill>
                <a:latin typeface="+mn-lt"/>
                <a:ea typeface="+mn-ea"/>
                <a:cs typeface="+mn-cs"/>
              </a:rPr>
              <a:t> where the player is standing. </a:t>
            </a:r>
            <a:r>
              <a:rPr lang="en-US" sz="1200" b="0" i="0" u="none" strike="noStrike" kern="1200" dirty="0" smtClean="0">
                <a:solidFill>
                  <a:schemeClr val="tx1"/>
                </a:solidFill>
                <a:latin typeface="+mn-lt"/>
                <a:ea typeface="+mn-ea"/>
                <a:cs typeface="+mn-cs"/>
              </a:rPr>
              <a:t>This is probably the biggest hack we have, since I've never seen any sand, either in real life or in pictures, behave this way, but it ended up feeling right.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Now I'm removing our hack to mask out the regions where the anisotropic filter breaks down.</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I think that's because another property of the feel of sand. Sand, on the Pismo dunes at least, was actually very fluid. Walking out in the Pismo dunes was like walking on a giant ocean of sand.</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62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And we're not the only ones to think of sand that way. The term "ocean of sand" has quite a few hits on Google. Almost half as many as "ocean of lard", so you know it's a popular term.</a:t>
            </a:r>
          </a:p>
          <a:p>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Also, we added a fluid simulation to the sand, which, again, is totally fake, but it's kind of like the ocean and ended up feeling right in certain scenes.</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63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final real hack. Our modified diffuse shading. Notice how compared</a:t>
            </a:r>
            <a:r>
              <a:rPr lang="en-US" baseline="0" dirty="0" smtClean="0"/>
              <a:t> to the Lambert shading, our shipping sand is much higher contrast.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64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it took me a long time to realize this, probably</a:t>
            </a:r>
            <a:r>
              <a:rPr lang="en-US" baseline="0" dirty="0" smtClean="0"/>
              <a:t> because the Lambert Lobby is so </a:t>
            </a:r>
            <a:r>
              <a:rPr lang="en-US" baseline="0" dirty="0" smtClean="0"/>
              <a:t>strong in California, </a:t>
            </a:r>
            <a:r>
              <a:rPr lang="en-US" baseline="0" dirty="0" smtClean="0"/>
              <a:t>but Lambert is actually a pretty bad</a:t>
            </a:r>
            <a:r>
              <a:rPr lang="en-US" dirty="0" smtClean="0"/>
              <a:t> </a:t>
            </a:r>
            <a:r>
              <a:rPr lang="en-US" dirty="0" err="1" smtClean="0"/>
              <a:t>shader</a:t>
            </a:r>
            <a:r>
              <a:rPr lang="en-US" dirty="0" smtClean="0"/>
              <a:t> for just about</a:t>
            </a:r>
            <a:r>
              <a:rPr lang="en-US" baseline="0" dirty="0" smtClean="0"/>
              <a:t> everything. It feels like practically any change you do is an improvement.</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65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actually</a:t>
            </a:r>
            <a:r>
              <a:rPr lang="en-US" baseline="0" dirty="0" smtClean="0"/>
              <a:t> a physically based model for diffuse which is designed for very rough surfaces (like sand) called Oren-</a:t>
            </a:r>
            <a:r>
              <a:rPr lang="en-US" baseline="0" dirty="0" err="1" smtClean="0"/>
              <a:t>Nayar</a:t>
            </a:r>
            <a:r>
              <a:rPr lang="en-US" baseline="0" dirty="0" smtClean="0"/>
              <a:t>. One of the major properties of this </a:t>
            </a:r>
            <a:r>
              <a:rPr lang="en-US" baseline="0" dirty="0" err="1" smtClean="0"/>
              <a:t>shader</a:t>
            </a:r>
            <a:r>
              <a:rPr lang="en-US" baseline="0" dirty="0" smtClean="0"/>
              <a:t> is that from many views, the contrast between the light side and the dark side of an object is increased.</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66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a:t>
            </a:r>
            <a:r>
              <a:rPr lang="en-US" baseline="0" dirty="0" smtClean="0"/>
              <a:t>ended </a:t>
            </a:r>
            <a:r>
              <a:rPr lang="en-US" baseline="0" dirty="0" smtClean="0"/>
              <a:t>up using a version of it for our cloth.</a:t>
            </a:r>
            <a:endParaRPr lang="en-US" dirty="0" smtClean="0"/>
          </a:p>
        </p:txBody>
      </p:sp>
      <p:sp>
        <p:nvSpPr>
          <p:cNvPr id="4" name="Slide Number Placeholder 3"/>
          <p:cNvSpPr>
            <a:spLocks noGrp="1"/>
          </p:cNvSpPr>
          <p:nvPr>
            <p:ph type="sldNum" sz="quarter" idx="10"/>
          </p:nvPr>
        </p:nvSpPr>
        <p:spPr/>
        <p:txBody>
          <a:bodyPr/>
          <a:lstStyle/>
          <a:p>
            <a:fld id="{33955AD5-3D0A-48E2-BCAB-E69B32AE88E6}" type="slidenum">
              <a:rPr lang="en-US" smtClean="0"/>
              <a:pPr/>
              <a:t>67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looked pretty good on the dunes, but the problem is, Oren-</a:t>
            </a:r>
            <a:r>
              <a:rPr lang="en-US" dirty="0" err="1" smtClean="0"/>
              <a:t>Nayar</a:t>
            </a:r>
            <a:r>
              <a:rPr lang="en-US" dirty="0" smtClean="0"/>
              <a:t> </a:t>
            </a:r>
            <a:r>
              <a:rPr lang="en-US" dirty="0" err="1" smtClean="0"/>
              <a:t>ain't</a:t>
            </a:r>
            <a:r>
              <a:rPr lang="en-US" dirty="0" smtClean="0"/>
              <a:t> cheap, and we didn't want to plaster half the screen with </a:t>
            </a:r>
            <a:r>
              <a:rPr lang="en-US" dirty="0" smtClean="0"/>
              <a:t>it</a:t>
            </a:r>
            <a:r>
              <a:rPr lang="en-US" baseline="0" dirty="0" smtClean="0"/>
              <a:t> by putting it on the sand</a:t>
            </a:r>
            <a:r>
              <a:rPr lang="en-US" dirty="0" smtClean="0"/>
              <a: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68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instead of using physical modeling to derive the lighting equation for the sand, we used another method inspired</a:t>
            </a:r>
            <a:r>
              <a:rPr lang="en-US" baseline="0" dirty="0" smtClean="0"/>
              <a:t> by my favorite way to reverse a string, random shuffle-verify. Keep trying random things </a:t>
            </a:r>
            <a:r>
              <a:rPr lang="en-US" baseline="0" dirty="0" smtClean="0"/>
              <a:t>until it looks good! Surprisingly effect method for many graphics programming problems, if given enough time.</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69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the sand, we started with an ugly Lambert.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threw</a:t>
            </a:r>
            <a:r>
              <a:rPr lang="en-US" baseline="0" dirty="0" smtClean="0"/>
              <a:t> a 4 in here ...</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I'm removing fake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hack number one.</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multiplied the y-component</a:t>
            </a:r>
            <a:r>
              <a:rPr lang="en-US" baseline="0" dirty="0" smtClean="0"/>
              <a:t> of the normal by 0.3.</a:t>
            </a:r>
          </a:p>
          <a:p>
            <a:endParaRPr lang="en-US" baseline="0" dirty="0" smtClean="0"/>
          </a:p>
          <a:p>
            <a:r>
              <a:rPr lang="en-US" baseline="0" dirty="0" smtClean="0"/>
              <a:t>On the way hand, both of these operations increase contrast, which is in line with Oren-</a:t>
            </a:r>
            <a:r>
              <a:rPr lang="en-US" baseline="0" dirty="0" err="1" smtClean="0"/>
              <a:t>Nayar</a:t>
            </a:r>
            <a:r>
              <a:rPr lang="en-US" baseline="0" dirty="0" smtClean="0"/>
              <a:t>. But really, there wasn't any motivation for these operations other than the fact that they looked good. That's just the way it works, sometimes, I guess, and maybe it's important to admit that.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the final effect I want to talk about, our detail </a:t>
            </a:r>
            <a:r>
              <a:rPr lang="en-US" dirty="0" err="1" smtClean="0"/>
              <a:t>heightmaps</a:t>
            </a:r>
            <a:r>
              <a:rPr lang="en-US" dirty="0" smtClean="0"/>
              <a:t>.</a:t>
            </a:r>
          </a:p>
          <a:p>
            <a:endParaRPr lang="en-US" dirty="0" smtClean="0"/>
          </a:p>
          <a:p>
            <a:r>
              <a:rPr lang="en-US" dirty="0" smtClean="0"/>
              <a:t>This one, I'll admit,</a:t>
            </a:r>
            <a:r>
              <a:rPr lang="en-US" baseline="0" dirty="0" smtClean="0"/>
              <a:t> we only added after looking at reference photos. But it's really important for conveying the feeling of sand. So reference photos can be good, too!</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dunes in Journey were represented by </a:t>
            </a:r>
            <a:r>
              <a:rPr lang="en-US" dirty="0" smtClean="0"/>
              <a:t>layered </a:t>
            </a:r>
            <a:r>
              <a:rPr lang="en-US" dirty="0" err="1" smtClean="0"/>
              <a:t>heightmaps</a:t>
            </a:r>
            <a:r>
              <a:rPr lang="en-US" dirty="0" smtClean="0"/>
              <a:t>. For the base, we used a really low</a:t>
            </a:r>
            <a:r>
              <a:rPr lang="en-US" baseline="0" dirty="0" smtClean="0"/>
              <a:t> resolution artist-generated </a:t>
            </a:r>
            <a:r>
              <a:rPr lang="en-US" baseline="0" dirty="0" err="1" smtClean="0"/>
              <a:t>heightmap</a:t>
            </a:r>
            <a:r>
              <a:rPr lang="en-US" baseline="0" dirty="0" smtClean="0"/>
              <a:t>. The levels in Journey are quite large, but the </a:t>
            </a:r>
            <a:r>
              <a:rPr lang="en-US" baseline="0" dirty="0" err="1" smtClean="0"/>
              <a:t>heightmaps</a:t>
            </a:r>
            <a:r>
              <a:rPr lang="en-US" baseline="0" dirty="0" smtClean="0"/>
              <a:t> were only 256x512. But as we streamed the data into the </a:t>
            </a:r>
            <a:r>
              <a:rPr lang="en-US" baseline="0" dirty="0" err="1" smtClean="0"/>
              <a:t>verts</a:t>
            </a:r>
            <a:r>
              <a:rPr lang="en-US" baseline="0" dirty="0" smtClean="0"/>
              <a:t> on the SPUs, we used B-</a:t>
            </a:r>
            <a:r>
              <a:rPr lang="en-US" baseline="0" dirty="0" err="1" smtClean="0"/>
              <a:t>spline</a:t>
            </a:r>
            <a:r>
              <a:rPr lang="en-US" baseline="0" dirty="0" smtClean="0"/>
              <a:t> </a:t>
            </a:r>
            <a:r>
              <a:rPr lang="en-US" baseline="0" dirty="0" smtClean="0"/>
              <a:t>interpolation. </a:t>
            </a:r>
            <a:r>
              <a:rPr lang="en-US" baseline="0" dirty="0" smtClean="0"/>
              <a:t>B-</a:t>
            </a:r>
            <a:r>
              <a:rPr lang="en-US" baseline="0" dirty="0" err="1" smtClean="0"/>
              <a:t>splines</a:t>
            </a:r>
            <a:r>
              <a:rPr lang="en-US" baseline="0" dirty="0" smtClean="0"/>
              <a:t> are very smooth. They are second derivative continuous, in fact, so we could use the second derivative for ambient occlusion, incidentally.</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to get that extra level of detail that is really characteristic of sand dunes, we always layered on top a detail </a:t>
            </a:r>
            <a:r>
              <a:rPr lang="en-US" dirty="0" err="1" smtClean="0"/>
              <a:t>heightmap</a:t>
            </a:r>
            <a:r>
              <a:rPr lang="en-US" dirty="0" smtClean="0"/>
              <a:t>. The detail</a:t>
            </a:r>
            <a:r>
              <a:rPr lang="en-US" baseline="0" dirty="0" smtClean="0"/>
              <a:t> </a:t>
            </a:r>
            <a:r>
              <a:rPr lang="en-US" baseline="0" dirty="0" err="1" smtClean="0"/>
              <a:t>heightmap</a:t>
            </a:r>
            <a:r>
              <a:rPr lang="en-US" baseline="0" dirty="0" smtClean="0"/>
              <a:t> was generated out of a blend of these 4 tiling textures. For each vertex of the detail </a:t>
            </a:r>
            <a:r>
              <a:rPr lang="en-US" baseline="0" dirty="0" err="1" smtClean="0"/>
              <a:t>heightmap</a:t>
            </a:r>
            <a:r>
              <a:rPr lang="en-US" baseline="0" dirty="0" smtClean="0"/>
              <a:t>, we chose the X- or the Z-column based on which derivative was greater, and we </a:t>
            </a:r>
            <a:r>
              <a:rPr lang="en-US" baseline="0" dirty="0" err="1" smtClean="0"/>
              <a:t>lerped</a:t>
            </a:r>
            <a:r>
              <a:rPr lang="en-US" baseline="0" dirty="0" smtClean="0"/>
              <a:t> between the shallow and steep rows based on the total steepness of the terrain.</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that's it. That's sand rendering in </a:t>
            </a:r>
            <a:r>
              <a:rPr lang="en-US" dirty="0" smtClean="0"/>
              <a:t>Journey</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78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Now I'm removing fake </a:t>
            </a:r>
            <a:r>
              <a:rPr lang="en-US" sz="1200" b="0" i="0" u="none" strike="noStrike" kern="1200" dirty="0" err="1" smtClean="0">
                <a:solidFill>
                  <a:schemeClr val="tx1"/>
                </a:solidFill>
                <a:latin typeface="+mn-lt"/>
                <a:ea typeface="+mn-ea"/>
                <a:cs typeface="+mn-cs"/>
              </a:rPr>
              <a:t>specular</a:t>
            </a:r>
            <a:r>
              <a:rPr lang="en-US" sz="1200" b="0" i="0" u="none" strike="noStrike" kern="1200" dirty="0" smtClean="0">
                <a:solidFill>
                  <a:schemeClr val="tx1"/>
                </a:solidFill>
                <a:latin typeface="+mn-lt"/>
                <a:ea typeface="+mn-ea"/>
                <a:cs typeface="+mn-cs"/>
              </a:rPr>
              <a:t> hack number two.</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Now I'm removing our diffuse lighting hack. So now you see the sand just lit with a Lambert </a:t>
            </a:r>
            <a:r>
              <a:rPr lang="en-US" sz="1200" b="0" i="0" u="none" strike="noStrike" kern="1200" dirty="0" err="1" smtClean="0">
                <a:solidFill>
                  <a:schemeClr val="tx1"/>
                </a:solidFill>
                <a:latin typeface="+mn-lt"/>
                <a:ea typeface="+mn-ea"/>
                <a:cs typeface="+mn-cs"/>
              </a:rPr>
              <a:t>shader</a:t>
            </a:r>
            <a:r>
              <a:rPr lang="en-US" sz="1200" b="0" i="0" u="none" strike="noStrike"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And finally removing the geometry detail height maps. This is what Journey would look like if it took place in a giant bowl of pudding.</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And here's the same breakdown, again, for a different part of Journey. This is a darker, spookier part, with very glittery sand.</a:t>
            </a:r>
            <a:endParaRPr lang="en-US" dirty="0"/>
          </a:p>
        </p:txBody>
      </p:sp>
      <p:sp>
        <p:nvSpPr>
          <p:cNvPr id="4" name="Slide Number Placeholder 3"/>
          <p:cNvSpPr>
            <a:spLocks noGrp="1"/>
          </p:cNvSpPr>
          <p:nvPr>
            <p:ph type="sldNum" sz="quarter" idx="10"/>
          </p:nvPr>
        </p:nvSpPr>
        <p:spPr/>
        <p:txBody>
          <a:bodyPr/>
          <a:lstStyle/>
          <a:p>
            <a:fld id="{33955AD5-3D0A-48E2-BCAB-E69B32AE88E6}"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2C2B8-E368-4288-BB22-5D0FB1CB7D75}"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2C2B8-E368-4288-BB22-5D0FB1CB7D75}"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2C2B8-E368-4288-BB22-5D0FB1CB7D75}"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2C2B8-E368-4288-BB22-5D0FB1CB7D75}"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2C2B8-E368-4288-BB22-5D0FB1CB7D75}"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2C2B8-E368-4288-BB22-5D0FB1CB7D75}"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2C2B8-E368-4288-BB22-5D0FB1CB7D75}" type="datetimeFigureOut">
              <a:rPr lang="en-US" smtClean="0"/>
              <a:pPr/>
              <a:t>8/7/2012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2C2B8-E368-4288-BB22-5D0FB1CB7D75}" type="datetimeFigureOut">
              <a:rPr lang="en-US" smtClean="0"/>
              <a:pPr/>
              <a:t>8/7/2012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2C2B8-E368-4288-BB22-5D0FB1CB7D75}" type="datetimeFigureOut">
              <a:rPr lang="en-US" smtClean="0"/>
              <a:pPr/>
              <a:t>8/7/2012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2C2B8-E368-4288-BB22-5D0FB1CB7D75}"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2C2B8-E368-4288-BB22-5D0FB1CB7D75}"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562DE-F179-41DE-B934-DE82237065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62C2B8-E368-4288-BB22-5D0FB1CB7D75}" type="datetimeFigureOut">
              <a:rPr lang="en-US" smtClean="0"/>
              <a:pPr/>
              <a:t>8/7/2012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22562DE-F179-41DE-B934-DE82237065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Sand Rendering in Journey</a:t>
            </a:r>
            <a:endParaRPr lang="en-US" dirty="0"/>
          </a:p>
        </p:txBody>
      </p:sp>
      <p:sp>
        <p:nvSpPr>
          <p:cNvPr id="3" name="Subtitle 2"/>
          <p:cNvSpPr>
            <a:spLocks noGrp="1"/>
          </p:cNvSpPr>
          <p:nvPr>
            <p:ph type="subTitle" idx="1"/>
          </p:nvPr>
        </p:nvSpPr>
        <p:spPr/>
        <p:txBody>
          <a:bodyPr/>
          <a:lstStyle/>
          <a:p>
            <a:r>
              <a:rPr lang="en-US" dirty="0" smtClean="0"/>
              <a:t>John Edwards</a:t>
            </a:r>
          </a:p>
          <a:p>
            <a:r>
              <a:rPr lang="en-US" dirty="0" err="1" smtClean="0"/>
              <a:t>thatgamecompany</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8-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0-Desert-01-Normal.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1973617" cy="707886"/>
          </a:xfrm>
          <a:prstGeom prst="rect">
            <a:avLst/>
          </a:prstGeom>
          <a:noFill/>
        </p:spPr>
        <p:txBody>
          <a:bodyPr wrap="none" rtlCol="0">
            <a:spAutoFit/>
          </a:bodyPr>
          <a:lstStyle/>
          <a:p>
            <a:r>
              <a:rPr lang="en-US" sz="4000" dirty="0" smtClean="0">
                <a:solidFill>
                  <a:srgbClr val="C00000"/>
                </a:solidFill>
                <a:latin typeface="+mj-lt"/>
              </a:rPr>
              <a:t>Shipping</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1-Desert-02-BlurryMips.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766206" cy="707886"/>
          </a:xfrm>
          <a:prstGeom prst="rect">
            <a:avLst/>
          </a:prstGeom>
          <a:noFill/>
        </p:spPr>
        <p:txBody>
          <a:bodyPr wrap="none" rtlCol="0">
            <a:spAutoFit/>
          </a:bodyPr>
          <a:lstStyle/>
          <a:p>
            <a:r>
              <a:rPr lang="en-US" sz="4000" dirty="0" smtClean="0">
                <a:solidFill>
                  <a:srgbClr val="C00000"/>
                </a:solidFill>
                <a:latin typeface="+mj-lt"/>
              </a:rPr>
              <a:t>- Sharp </a:t>
            </a:r>
            <a:r>
              <a:rPr lang="en-US" sz="4000" dirty="0" err="1" smtClean="0">
                <a:solidFill>
                  <a:srgbClr val="C00000"/>
                </a:solidFill>
                <a:latin typeface="+mj-lt"/>
              </a:rPr>
              <a:t>mips</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2-Desert-03-NoMask.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4659994" cy="707886"/>
          </a:xfrm>
          <a:prstGeom prst="rect">
            <a:avLst/>
          </a:prstGeom>
          <a:noFill/>
        </p:spPr>
        <p:txBody>
          <a:bodyPr wrap="none" rtlCol="0">
            <a:spAutoFit/>
          </a:bodyPr>
          <a:lstStyle/>
          <a:p>
            <a:pPr>
              <a:buFontTx/>
              <a:buChar char="-"/>
            </a:pPr>
            <a:r>
              <a:rPr lang="en-US" sz="4000" dirty="0" smtClean="0">
                <a:solidFill>
                  <a:srgbClr val="C00000"/>
                </a:solidFill>
                <a:latin typeface="+mj-lt"/>
              </a:rPr>
              <a:t> Anisotropic masking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3-Desert-04-NoVelve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647217" cy="707886"/>
          </a:xfrm>
          <a:prstGeom prst="rect">
            <a:avLst/>
          </a:prstGeom>
          <a:noFill/>
        </p:spPr>
        <p:txBody>
          <a:bodyPr wrap="none" rtlCol="0">
            <a:spAutoFit/>
          </a:bodyPr>
          <a:lstStyle/>
          <a:p>
            <a:pPr>
              <a:buFontTx/>
              <a:buChar char="-"/>
            </a:pPr>
            <a:r>
              <a:rPr lang="en-US" sz="4000" dirty="0" smtClean="0">
                <a:solidFill>
                  <a:srgbClr val="C00000"/>
                </a:solidFill>
                <a:latin typeface="+mj-lt"/>
              </a:rPr>
              <a:t> Glitter </a:t>
            </a:r>
            <a:r>
              <a:rPr lang="en-US" sz="4000" dirty="0" err="1" smtClean="0">
                <a:solidFill>
                  <a:srgbClr val="C00000"/>
                </a:solidFill>
                <a:latin typeface="+mj-lt"/>
              </a:rPr>
              <a:t>specular</a:t>
            </a:r>
            <a:endParaRPr lang="en-US" sz="4000" dirty="0" smtClean="0">
              <a:solidFill>
                <a:srgbClr val="C00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4-Desert-05-NoSpecular.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650358" cy="707886"/>
          </a:xfrm>
          <a:prstGeom prst="rect">
            <a:avLst/>
          </a:prstGeom>
          <a:noFill/>
        </p:spPr>
        <p:txBody>
          <a:bodyPr wrap="none" rtlCol="0">
            <a:spAutoFit/>
          </a:bodyPr>
          <a:lstStyle/>
          <a:p>
            <a:pPr>
              <a:buFontTx/>
              <a:buChar char="-"/>
            </a:pPr>
            <a:r>
              <a:rPr lang="en-US" sz="4000" dirty="0" smtClean="0">
                <a:solidFill>
                  <a:srgbClr val="C00000"/>
                </a:solidFill>
                <a:latin typeface="+mj-lt"/>
              </a:rPr>
              <a:t> Ocean </a:t>
            </a:r>
            <a:r>
              <a:rPr lang="en-US" sz="4000" dirty="0" err="1" smtClean="0">
                <a:solidFill>
                  <a:srgbClr val="C00000"/>
                </a:solidFill>
                <a:latin typeface="+mj-lt"/>
              </a:rPr>
              <a:t>specular</a:t>
            </a:r>
            <a:endParaRPr lang="en-US" sz="4000" dirty="0" smtClean="0">
              <a:solidFill>
                <a:srgbClr val="C00000"/>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5-Desert-06-LambertNoise.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738716" cy="707886"/>
          </a:xfrm>
          <a:prstGeom prst="rect">
            <a:avLst/>
          </a:prstGeom>
          <a:noFill/>
        </p:spPr>
        <p:txBody>
          <a:bodyPr wrap="none" rtlCol="0">
            <a:spAutoFit/>
          </a:bodyPr>
          <a:lstStyle/>
          <a:p>
            <a:pPr>
              <a:buFontTx/>
              <a:buChar char="-"/>
            </a:pPr>
            <a:r>
              <a:rPr lang="en-US" sz="4000" dirty="0" smtClean="0">
                <a:solidFill>
                  <a:srgbClr val="C00000"/>
                </a:solidFill>
                <a:latin typeface="+mj-lt"/>
              </a:rPr>
              <a:t> Diffuse contrast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6-Desert-07-AllOff.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4227183" cy="707886"/>
          </a:xfrm>
          <a:prstGeom prst="rect">
            <a:avLst/>
          </a:prstGeom>
          <a:noFill/>
        </p:spPr>
        <p:txBody>
          <a:bodyPr wrap="none" rtlCol="0">
            <a:spAutoFit/>
          </a:bodyPr>
          <a:lstStyle/>
          <a:p>
            <a:pPr>
              <a:buFontTx/>
              <a:buChar char="-"/>
            </a:pPr>
            <a:r>
              <a:rPr lang="en-US" sz="4000" dirty="0" smtClean="0">
                <a:solidFill>
                  <a:srgbClr val="C00000"/>
                </a:solidFill>
                <a:latin typeface="+mj-lt"/>
              </a:rPr>
              <a:t> Detail </a:t>
            </a:r>
            <a:r>
              <a:rPr lang="en-US" sz="4000" dirty="0" err="1" smtClean="0">
                <a:solidFill>
                  <a:srgbClr val="C00000"/>
                </a:solidFill>
                <a:latin typeface="+mj-lt"/>
              </a:rPr>
              <a:t>heightmaps</a:t>
            </a:r>
            <a:endParaRPr lang="en-US" sz="4000" dirty="0" smtClean="0">
              <a:solidFill>
                <a:srgbClr val="C0000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1-Intro.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0-Cave-01-Normal.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1973617" cy="707886"/>
          </a:xfrm>
          <a:prstGeom prst="rect">
            <a:avLst/>
          </a:prstGeom>
          <a:noFill/>
        </p:spPr>
        <p:txBody>
          <a:bodyPr wrap="none" rtlCol="0">
            <a:spAutoFit/>
          </a:bodyPr>
          <a:lstStyle/>
          <a:p>
            <a:r>
              <a:rPr lang="en-US" sz="4000" dirty="0" smtClean="0">
                <a:solidFill>
                  <a:schemeClr val="bg1"/>
                </a:solidFill>
                <a:latin typeface="+mj-lt"/>
              </a:rPr>
              <a:t>Shipping</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1-Cave-02-BlurryMips.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766206" cy="707886"/>
          </a:xfrm>
          <a:prstGeom prst="rect">
            <a:avLst/>
          </a:prstGeom>
          <a:noFill/>
        </p:spPr>
        <p:txBody>
          <a:bodyPr wrap="none" rtlCol="0">
            <a:spAutoFit/>
          </a:bodyPr>
          <a:lstStyle/>
          <a:p>
            <a:r>
              <a:rPr lang="en-US" sz="4000" dirty="0" smtClean="0">
                <a:solidFill>
                  <a:schemeClr val="bg1"/>
                </a:solidFill>
                <a:latin typeface="+mj-lt"/>
              </a:rPr>
              <a:t>- Sharp </a:t>
            </a:r>
            <a:r>
              <a:rPr lang="en-US" sz="4000" dirty="0" err="1" smtClean="0">
                <a:solidFill>
                  <a:schemeClr val="bg1"/>
                </a:solidFill>
                <a:latin typeface="+mj-lt"/>
              </a:rPr>
              <a:t>mips</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2-Cave-03-NoMask.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4031616" cy="707886"/>
          </a:xfrm>
          <a:prstGeom prst="rect">
            <a:avLst/>
          </a:prstGeom>
          <a:noFill/>
        </p:spPr>
        <p:txBody>
          <a:bodyPr wrap="none" rtlCol="0">
            <a:spAutoFit/>
          </a:bodyPr>
          <a:lstStyle/>
          <a:p>
            <a:r>
              <a:rPr lang="en-US" sz="4000" dirty="0" smtClean="0">
                <a:solidFill>
                  <a:schemeClr val="bg1"/>
                </a:solidFill>
                <a:latin typeface="+mj-lt"/>
              </a:rPr>
              <a:t>- Anisotropic mask</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3-Cave-04-NoVelvet.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647217" cy="707886"/>
          </a:xfrm>
          <a:prstGeom prst="rect">
            <a:avLst/>
          </a:prstGeom>
          <a:noFill/>
        </p:spPr>
        <p:txBody>
          <a:bodyPr wrap="none" rtlCol="0">
            <a:spAutoFit/>
          </a:bodyPr>
          <a:lstStyle/>
          <a:p>
            <a:r>
              <a:rPr lang="en-US" sz="4000" dirty="0" smtClean="0">
                <a:solidFill>
                  <a:schemeClr val="bg1"/>
                </a:solidFill>
                <a:latin typeface="+mj-lt"/>
              </a:rPr>
              <a:t>- Glitter </a:t>
            </a:r>
            <a:r>
              <a:rPr lang="en-US" sz="4000" dirty="0" err="1" smtClean="0">
                <a:solidFill>
                  <a:schemeClr val="bg1"/>
                </a:solidFill>
                <a:latin typeface="+mj-lt"/>
              </a:rPr>
              <a:t>specular</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4-Cave-05-NoSpecular.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650358" cy="707886"/>
          </a:xfrm>
          <a:prstGeom prst="rect">
            <a:avLst/>
          </a:prstGeom>
          <a:noFill/>
        </p:spPr>
        <p:txBody>
          <a:bodyPr wrap="none" rtlCol="0">
            <a:spAutoFit/>
          </a:bodyPr>
          <a:lstStyle/>
          <a:p>
            <a:r>
              <a:rPr lang="en-US" sz="4000" dirty="0" smtClean="0">
                <a:solidFill>
                  <a:schemeClr val="bg1"/>
                </a:solidFill>
                <a:latin typeface="+mj-lt"/>
              </a:rPr>
              <a:t>- Ocean </a:t>
            </a:r>
            <a:r>
              <a:rPr lang="en-US" sz="4000" dirty="0" err="1" smtClean="0">
                <a:solidFill>
                  <a:schemeClr val="bg1"/>
                </a:solidFill>
                <a:latin typeface="+mj-lt"/>
              </a:rPr>
              <a:t>specular</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5-Cave-06-JustLambert.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738716" cy="707886"/>
          </a:xfrm>
          <a:prstGeom prst="rect">
            <a:avLst/>
          </a:prstGeom>
          <a:noFill/>
        </p:spPr>
        <p:txBody>
          <a:bodyPr wrap="none" rtlCol="0">
            <a:spAutoFit/>
          </a:bodyPr>
          <a:lstStyle/>
          <a:p>
            <a:r>
              <a:rPr lang="en-US" sz="4000" dirty="0" smtClean="0">
                <a:solidFill>
                  <a:schemeClr val="bg1"/>
                </a:solidFill>
                <a:latin typeface="+mj-lt"/>
              </a:rPr>
              <a:t>- Diffuse contrast</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6-Cave-07-AllOff.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4227183" cy="707886"/>
          </a:xfrm>
          <a:prstGeom prst="rect">
            <a:avLst/>
          </a:prstGeom>
          <a:noFill/>
        </p:spPr>
        <p:txBody>
          <a:bodyPr wrap="none" rtlCol="0">
            <a:spAutoFit/>
          </a:bodyPr>
          <a:lstStyle/>
          <a:p>
            <a:r>
              <a:rPr lang="en-US" sz="4000" dirty="0" smtClean="0">
                <a:solidFill>
                  <a:schemeClr val="bg1"/>
                </a:solidFill>
                <a:latin typeface="+mj-lt"/>
              </a:rPr>
              <a:t>- Detail </a:t>
            </a:r>
            <a:r>
              <a:rPr lang="en-US" sz="4000" dirty="0" err="1" smtClean="0">
                <a:solidFill>
                  <a:schemeClr val="bg1"/>
                </a:solidFill>
                <a:latin typeface="+mj-lt"/>
              </a:rPr>
              <a:t>heightmaps</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0-Pismo-00.jpg"/>
          <p:cNvPicPr>
            <a:picLocks noGrp="1" noChangeAspect="1"/>
          </p:cNvPicPr>
          <p:nvPr isPhoto="1"/>
        </p:nvPicPr>
        <p:blipFill>
          <a:blip r:embed="rId3" cstate="print">
            <a:lum/>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1-Pismo-01.jpg"/>
          <p:cNvPicPr>
            <a:picLocks noGrp="1" noChangeAspect="1"/>
          </p:cNvPicPr>
          <p:nvPr isPhoto="1"/>
        </p:nvPicPr>
        <p:blipFill>
          <a:blip r:embed="rId2" cstate="print">
            <a:lum/>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3-Pismo-03.jpg"/>
          <p:cNvPicPr>
            <a:picLocks noGrp="1" noChangeAspect="1"/>
          </p:cNvPicPr>
          <p:nvPr isPhoto="1"/>
        </p:nvPicPr>
        <p:blipFill>
          <a:blip r:embed="rId2" cstate="print">
            <a:lum/>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4-Pismo-04.jpg"/>
          <p:cNvPicPr>
            <a:picLocks noGrp="1" noChangeAspect="1"/>
          </p:cNvPicPr>
          <p:nvPr isPhoto="1"/>
        </p:nvPicPr>
        <p:blipFill>
          <a:blip r:embed="rId2" cstate="print">
            <a:lum/>
          </a:blip>
          <a:stretch>
            <a:fillRect/>
          </a:stretch>
        </p:blipFill>
        <p:spPr>
          <a:xfrm>
            <a:off x="2643188" y="0"/>
            <a:ext cx="3857625" cy="51435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0-Desert-01-Normal.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149324" cy="707886"/>
          </a:xfrm>
          <a:prstGeom prst="rect">
            <a:avLst/>
          </a:prstGeom>
          <a:noFill/>
        </p:spPr>
        <p:txBody>
          <a:bodyPr wrap="none" rtlCol="0">
            <a:spAutoFit/>
          </a:bodyPr>
          <a:lstStyle/>
          <a:p>
            <a:r>
              <a:rPr lang="en-US" sz="4000" dirty="0" smtClean="0">
                <a:solidFill>
                  <a:srgbClr val="C00000"/>
                </a:solidFill>
                <a:latin typeface="+mj-lt"/>
              </a:rPr>
              <a:t>Sharp </a:t>
            </a:r>
            <a:r>
              <a:rPr lang="en-US" sz="4000" dirty="0" err="1" smtClean="0">
                <a:solidFill>
                  <a:srgbClr val="C00000"/>
                </a:solidFill>
                <a:latin typeface="+mj-lt"/>
              </a:rPr>
              <a:t>mips</a:t>
            </a:r>
            <a:r>
              <a:rPr lang="en-US" sz="4000" dirty="0" smtClean="0">
                <a:solidFill>
                  <a:srgbClr val="C00000"/>
                </a:solidFill>
                <a:latin typeface="+mj-lt"/>
              </a:rPr>
              <a:t> on</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1-Desert-02-BlurryMips.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189206" cy="707886"/>
          </a:xfrm>
          <a:prstGeom prst="rect">
            <a:avLst/>
          </a:prstGeom>
          <a:noFill/>
        </p:spPr>
        <p:txBody>
          <a:bodyPr wrap="none" rtlCol="0">
            <a:spAutoFit/>
          </a:bodyPr>
          <a:lstStyle/>
          <a:p>
            <a:r>
              <a:rPr lang="en-US" sz="4000" dirty="0" smtClean="0">
                <a:solidFill>
                  <a:srgbClr val="C00000"/>
                </a:solidFill>
                <a:latin typeface="+mj-lt"/>
              </a:rPr>
              <a:t>Sharp </a:t>
            </a:r>
            <a:r>
              <a:rPr lang="en-US" sz="4000" dirty="0" err="1" smtClean="0">
                <a:solidFill>
                  <a:srgbClr val="C00000"/>
                </a:solidFill>
                <a:latin typeface="+mj-lt"/>
              </a:rPr>
              <a:t>mips</a:t>
            </a:r>
            <a:r>
              <a:rPr lang="en-US" sz="4000" dirty="0" smtClean="0">
                <a:solidFill>
                  <a:srgbClr val="C00000"/>
                </a:solidFill>
                <a:latin typeface="+mj-lt"/>
              </a:rPr>
              <a:t>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2-ImperialDunes-BlandSand.jpg"/>
          <p:cNvPicPr>
            <a:picLocks noGrp="1" noChangeAspect="1"/>
          </p:cNvPicPr>
          <p:nvPr isPhoto="1"/>
        </p:nvPicPr>
        <p:blipFill>
          <a:blip r:embed="rId3" cstate="print">
            <a:lum/>
          </a:blip>
          <a:stretch>
            <a:fillRect/>
          </a:stretch>
        </p:blipFill>
        <p:spPr>
          <a:xfrm>
            <a:off x="0" y="112713"/>
            <a:ext cx="9144000" cy="4916487"/>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3-Desert-SandSize0.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4-Desert-SandSize1.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5-PismoSandCloseup.jpg"/>
          <p:cNvPicPr>
            <a:picLocks noGrp="1" noChangeAspect="1"/>
          </p:cNvPicPr>
          <p:nvPr isPhoto="1"/>
        </p:nvPicPr>
        <p:blipFill>
          <a:blip r:embed="rId3" cstate="print">
            <a:lum/>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6-Desert-SandSize2.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7-Noise-256.jpg"/>
          <p:cNvPicPr>
            <a:picLocks noGrp="1" noChangeAspect="1"/>
          </p:cNvPicPr>
          <p:nvPr isPhoto="1"/>
        </p:nvPicPr>
        <p:blipFill>
          <a:blip r:embed="rId3" cstate="print">
            <a:lum/>
          </a:blip>
          <a:stretch>
            <a:fillRect/>
          </a:stretch>
        </p:blipFill>
        <p:spPr>
          <a:xfrm>
            <a:off x="2730500" y="0"/>
            <a:ext cx="3681413" cy="51435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8-Noise-128.jpg"/>
          <p:cNvPicPr>
            <a:picLocks noGrp="1" noChangeAspect="1"/>
          </p:cNvPicPr>
          <p:nvPr isPhoto="1"/>
        </p:nvPicPr>
        <p:blipFill>
          <a:blip r:embed="rId3" cstate="print">
            <a:lum/>
          </a:blip>
          <a:stretch>
            <a:fillRect/>
          </a:stretch>
        </p:blipFill>
        <p:spPr>
          <a:xfrm>
            <a:off x="2730500" y="0"/>
            <a:ext cx="3681413" cy="51435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3-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9-Noise-128-Adjusted.jpg"/>
          <p:cNvPicPr>
            <a:picLocks noGrp="1" noChangeAspect="1"/>
          </p:cNvPicPr>
          <p:nvPr isPhoto="1"/>
        </p:nvPicPr>
        <p:blipFill>
          <a:blip r:embed="rId3" cstate="print">
            <a:lum/>
          </a:blip>
          <a:stretch>
            <a:fillRect/>
          </a:stretch>
        </p:blipFill>
        <p:spPr>
          <a:xfrm>
            <a:off x="2730500" y="0"/>
            <a:ext cx="3681413" cy="514350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0-PismoGlin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1-PismoGlintCircled.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2-Desert-01-Normal - Copy.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162836" cy="707886"/>
          </a:xfrm>
          <a:prstGeom prst="rect">
            <a:avLst/>
          </a:prstGeom>
          <a:noFill/>
        </p:spPr>
        <p:txBody>
          <a:bodyPr wrap="none" rtlCol="0">
            <a:spAutoFit/>
          </a:bodyPr>
          <a:lstStyle/>
          <a:p>
            <a:r>
              <a:rPr lang="en-US" sz="4000" dirty="0" smtClean="0">
                <a:solidFill>
                  <a:srgbClr val="C00000"/>
                </a:solidFill>
                <a:latin typeface="+mj-lt"/>
              </a:rPr>
              <a:t>Glitter on</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3-Desert-04-NoVelvet - Copy.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202719" cy="707886"/>
          </a:xfrm>
          <a:prstGeom prst="rect">
            <a:avLst/>
          </a:prstGeom>
          <a:noFill/>
        </p:spPr>
        <p:txBody>
          <a:bodyPr wrap="none" rtlCol="0">
            <a:spAutoFit/>
          </a:bodyPr>
          <a:lstStyle/>
          <a:p>
            <a:r>
              <a:rPr lang="en-US" sz="4000" dirty="0" smtClean="0">
                <a:solidFill>
                  <a:srgbClr val="C00000"/>
                </a:solidFill>
                <a:latin typeface="+mj-lt"/>
              </a:rPr>
              <a:t>Glitter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4-ZoomedGlin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162836" cy="707886"/>
          </a:xfrm>
          <a:prstGeom prst="rect">
            <a:avLst/>
          </a:prstGeom>
          <a:noFill/>
        </p:spPr>
        <p:txBody>
          <a:bodyPr wrap="none" rtlCol="0">
            <a:spAutoFit/>
          </a:bodyPr>
          <a:lstStyle/>
          <a:p>
            <a:r>
              <a:rPr lang="en-US" sz="4000" dirty="0" smtClean="0">
                <a:solidFill>
                  <a:srgbClr val="C00000"/>
                </a:solidFill>
                <a:latin typeface="+mj-lt"/>
              </a:rPr>
              <a:t>Glitter on</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5-ZoomedNoGlin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202719" cy="707886"/>
          </a:xfrm>
          <a:prstGeom prst="rect">
            <a:avLst/>
          </a:prstGeom>
          <a:noFill/>
        </p:spPr>
        <p:txBody>
          <a:bodyPr wrap="none" rtlCol="0">
            <a:spAutoFit/>
          </a:bodyPr>
          <a:lstStyle/>
          <a:p>
            <a:r>
              <a:rPr lang="en-US" sz="4000" dirty="0" smtClean="0">
                <a:solidFill>
                  <a:srgbClr val="C00000"/>
                </a:solidFill>
                <a:latin typeface="+mj-lt"/>
              </a:rPr>
              <a:t>Glitter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6-ZoomedRealGlin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3443635" cy="707886"/>
          </a:xfrm>
          <a:prstGeom prst="rect">
            <a:avLst/>
          </a:prstGeom>
          <a:noFill/>
        </p:spPr>
        <p:txBody>
          <a:bodyPr wrap="none" rtlCol="0">
            <a:spAutoFit/>
          </a:bodyPr>
          <a:lstStyle/>
          <a:p>
            <a:r>
              <a:rPr lang="en-US" sz="4000" dirty="0" err="1" smtClean="0">
                <a:solidFill>
                  <a:srgbClr val="C00000"/>
                </a:solidFill>
                <a:latin typeface="+mj-lt"/>
              </a:rPr>
              <a:t>Specular</a:t>
            </a:r>
            <a:r>
              <a:rPr lang="en-US" sz="4000" dirty="0" smtClean="0">
                <a:solidFill>
                  <a:srgbClr val="C00000"/>
                </a:solidFill>
                <a:latin typeface="+mj-lt"/>
              </a:rPr>
              <a:t> glitter</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7-FakeSpec-JustReal0.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9-FakeSpecEquation.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5-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8-FakeSpec-JustShipping0.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1-SpecularAliasingEquations.jpg"/>
          <p:cNvPicPr>
            <a:picLocks noGrp="1" noChangeAspect="1"/>
          </p:cNvPicPr>
          <p:nvPr isPhoto="1"/>
        </p:nvPicPr>
        <p:blipFill>
          <a:blip r:embed="rId3" cstate="print">
            <a:lum/>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0-Desert-NoMask.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4676986" cy="707886"/>
          </a:xfrm>
          <a:prstGeom prst="rect">
            <a:avLst/>
          </a:prstGeom>
          <a:noFill/>
        </p:spPr>
        <p:txBody>
          <a:bodyPr wrap="none" rtlCol="0">
            <a:spAutoFit/>
          </a:bodyPr>
          <a:lstStyle/>
          <a:p>
            <a:r>
              <a:rPr lang="en-US" sz="4000" dirty="0" err="1" smtClean="0">
                <a:solidFill>
                  <a:srgbClr val="C00000"/>
                </a:solidFill>
                <a:latin typeface="+mj-lt"/>
              </a:rPr>
              <a:t>Aniso</a:t>
            </a:r>
            <a:r>
              <a:rPr lang="en-US" sz="4000" dirty="0" smtClean="0">
                <a:solidFill>
                  <a:srgbClr val="C00000"/>
                </a:solidFill>
                <a:latin typeface="+mj-lt"/>
              </a:rPr>
              <a:t> failure mask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1-Desert-NoMaskHighligh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2-NoAniso-Deser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034339" cy="707886"/>
          </a:xfrm>
          <a:prstGeom prst="rect">
            <a:avLst/>
          </a:prstGeom>
          <a:noFill/>
        </p:spPr>
        <p:txBody>
          <a:bodyPr wrap="none" rtlCol="0">
            <a:spAutoFit/>
          </a:bodyPr>
          <a:lstStyle/>
          <a:p>
            <a:r>
              <a:rPr lang="en-US" sz="4000" dirty="0" err="1" smtClean="0">
                <a:solidFill>
                  <a:srgbClr val="C00000"/>
                </a:solidFill>
                <a:latin typeface="+mj-lt"/>
              </a:rPr>
              <a:t>Aniso</a:t>
            </a:r>
            <a:r>
              <a:rPr lang="en-US" sz="4000" dirty="0" smtClean="0">
                <a:solidFill>
                  <a:srgbClr val="C00000"/>
                </a:solidFill>
                <a:latin typeface="+mj-lt"/>
              </a:rPr>
              <a:t>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3-Cave-01-Normal - Copy.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1973617" cy="707886"/>
          </a:xfrm>
          <a:prstGeom prst="rect">
            <a:avLst/>
          </a:prstGeom>
          <a:noFill/>
        </p:spPr>
        <p:txBody>
          <a:bodyPr wrap="none" rtlCol="0">
            <a:spAutoFit/>
          </a:bodyPr>
          <a:lstStyle/>
          <a:p>
            <a:r>
              <a:rPr lang="en-US" sz="4000" dirty="0" err="1" smtClean="0">
                <a:solidFill>
                  <a:schemeClr val="bg1"/>
                </a:solidFill>
                <a:latin typeface="+mj-lt"/>
              </a:rPr>
              <a:t>Aniso</a:t>
            </a:r>
            <a:r>
              <a:rPr lang="en-US" sz="4000" dirty="0" smtClean="0">
                <a:solidFill>
                  <a:schemeClr val="bg1"/>
                </a:solidFill>
                <a:latin typeface="+mj-lt"/>
              </a:rPr>
              <a:t> 16</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4-NoAniso-Cave.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034339" cy="707886"/>
          </a:xfrm>
          <a:prstGeom prst="rect">
            <a:avLst/>
          </a:prstGeom>
          <a:noFill/>
        </p:spPr>
        <p:txBody>
          <a:bodyPr wrap="none" rtlCol="0">
            <a:spAutoFit/>
          </a:bodyPr>
          <a:lstStyle/>
          <a:p>
            <a:r>
              <a:rPr lang="en-US" sz="4000" dirty="0" err="1" smtClean="0">
                <a:solidFill>
                  <a:schemeClr val="bg1"/>
                </a:solidFill>
                <a:latin typeface="+mj-lt"/>
              </a:rPr>
              <a:t>Aniso</a:t>
            </a:r>
            <a:r>
              <a:rPr lang="en-US" sz="4000" dirty="0" smtClean="0">
                <a:solidFill>
                  <a:schemeClr val="bg1"/>
                </a:solidFill>
                <a:latin typeface="+mj-lt"/>
              </a:rPr>
              <a:t> off</a:t>
            </a:r>
            <a:endParaRPr lang="en-US"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5-AnisoMaskTextureMips.gif"/>
          <p:cNvPicPr>
            <a:picLocks noGrp="1" noChangeAspect="1"/>
          </p:cNvPicPr>
          <p:nvPr isPhoto="1"/>
        </p:nvPicPr>
        <p:blipFill>
          <a:blip r:embed="rId3" cstate="print"/>
          <a:stretch>
            <a:fillRect/>
          </a:stretch>
        </p:blipFill>
        <p:spPr>
          <a:xfrm>
            <a:off x="300566" y="436033"/>
            <a:ext cx="8542868" cy="4271434"/>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6-Desert-AnisoIntegrityTex.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7-Desert-AnisoMask.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6-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0-Desert-04-NoVelvet.jpg"/>
          <p:cNvPicPr>
            <a:picLocks noGrp="1" noChangeAspect="1"/>
          </p:cNvPicPr>
          <p:nvPr isPhoto="1"/>
        </p:nvPicPr>
        <p:blipFill>
          <a:blip r:embed="rId3"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627642" cy="707886"/>
          </a:xfrm>
          <a:prstGeom prst="rect">
            <a:avLst/>
          </a:prstGeom>
          <a:noFill/>
        </p:spPr>
        <p:txBody>
          <a:bodyPr wrap="none" rtlCol="0">
            <a:spAutoFit/>
          </a:bodyPr>
          <a:lstStyle/>
          <a:p>
            <a:r>
              <a:rPr lang="en-US" sz="4000" dirty="0" err="1" smtClean="0">
                <a:solidFill>
                  <a:srgbClr val="C00000"/>
                </a:solidFill>
                <a:latin typeface="+mj-lt"/>
              </a:rPr>
              <a:t>Specular</a:t>
            </a:r>
            <a:r>
              <a:rPr lang="en-US" sz="4000" dirty="0" smtClean="0">
                <a:solidFill>
                  <a:srgbClr val="C00000"/>
                </a:solidFill>
                <a:latin typeface="+mj-lt"/>
              </a:rPr>
              <a:t> on</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1-Desert-05-NoSpecular.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
        <p:nvSpPr>
          <p:cNvPr id="3" name="TextBox 2"/>
          <p:cNvSpPr txBox="1"/>
          <p:nvPr/>
        </p:nvSpPr>
        <p:spPr>
          <a:xfrm>
            <a:off x="236183" y="187464"/>
            <a:ext cx="2667525" cy="707886"/>
          </a:xfrm>
          <a:prstGeom prst="rect">
            <a:avLst/>
          </a:prstGeom>
          <a:noFill/>
        </p:spPr>
        <p:txBody>
          <a:bodyPr wrap="none" rtlCol="0">
            <a:spAutoFit/>
          </a:bodyPr>
          <a:lstStyle/>
          <a:p>
            <a:r>
              <a:rPr lang="en-US" sz="4000" dirty="0" err="1" smtClean="0">
                <a:solidFill>
                  <a:srgbClr val="C00000"/>
                </a:solidFill>
                <a:latin typeface="+mj-lt"/>
              </a:rPr>
              <a:t>Specular</a:t>
            </a:r>
            <a:r>
              <a:rPr lang="en-US" sz="4000" dirty="0" smtClean="0">
                <a:solidFill>
                  <a:srgbClr val="C00000"/>
                </a:solidFill>
                <a:latin typeface="+mj-lt"/>
              </a:rPr>
              <a:t>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2-Pismo-FluidSandStill.jpg"/>
          <p:cNvPicPr>
            <a:picLocks noGrp="1" noChangeAspect="1"/>
          </p:cNvPicPr>
          <p:nvPr isPhoto="1"/>
        </p:nvPicPr>
        <p:blipFill>
          <a:blip r:embed="rId3" cstate="print">
            <a:lum/>
          </a:blip>
          <a:stretch>
            <a:fillRect/>
          </a:stretch>
        </p:blipFill>
        <p:spPr>
          <a:xfrm>
            <a:off x="1135063" y="0"/>
            <a:ext cx="6872287" cy="5143500"/>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5409" y="1608207"/>
            <a:ext cx="5176545" cy="707886"/>
          </a:xfrm>
          <a:prstGeom prst="rect">
            <a:avLst/>
          </a:prstGeom>
          <a:noFill/>
        </p:spPr>
        <p:txBody>
          <a:bodyPr wrap="none" rtlCol="0">
            <a:spAutoFit/>
          </a:bodyPr>
          <a:lstStyle/>
          <a:p>
            <a:r>
              <a:rPr lang="en-US" sz="4000" dirty="0" smtClean="0"/>
              <a:t>“ocean of sand”: 41,700</a:t>
            </a:r>
            <a:endParaRPr lang="en-US" sz="4000" dirty="0"/>
          </a:p>
        </p:txBody>
      </p:sp>
      <p:sp>
        <p:nvSpPr>
          <p:cNvPr id="4" name="TextBox 3"/>
          <p:cNvSpPr txBox="1"/>
          <p:nvPr/>
        </p:nvSpPr>
        <p:spPr>
          <a:xfrm>
            <a:off x="1981200" y="2827407"/>
            <a:ext cx="5256119" cy="707886"/>
          </a:xfrm>
          <a:prstGeom prst="rect">
            <a:avLst/>
          </a:prstGeom>
          <a:noFill/>
        </p:spPr>
        <p:txBody>
          <a:bodyPr wrap="none" rtlCol="0">
            <a:spAutoFit/>
          </a:bodyPr>
          <a:lstStyle/>
          <a:p>
            <a:r>
              <a:rPr lang="en-US" sz="4000" dirty="0" smtClean="0"/>
              <a:t>“ocean of lard”: 111,000</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Desert-05-NoSpecular.jpg"/>
          <p:cNvPicPr>
            <a:picLocks noChangeAspect="1"/>
          </p:cNvPicPr>
          <p:nvPr/>
        </p:nvPicPr>
        <p:blipFill>
          <a:blip r:embed="rId3" cstate="print"/>
          <a:stretch>
            <a:fillRect/>
          </a:stretch>
        </p:blipFill>
        <p:spPr>
          <a:xfrm>
            <a:off x="0" y="0"/>
            <a:ext cx="9144000" cy="5143500"/>
          </a:xfrm>
          <a:prstGeom prst="rect">
            <a:avLst/>
          </a:prstGeom>
        </p:spPr>
      </p:pic>
      <p:sp>
        <p:nvSpPr>
          <p:cNvPr id="3" name="TextBox 2"/>
          <p:cNvSpPr txBox="1"/>
          <p:nvPr/>
        </p:nvSpPr>
        <p:spPr>
          <a:xfrm>
            <a:off x="236183" y="187464"/>
            <a:ext cx="3509102" cy="707886"/>
          </a:xfrm>
          <a:prstGeom prst="rect">
            <a:avLst/>
          </a:prstGeom>
          <a:noFill/>
        </p:spPr>
        <p:txBody>
          <a:bodyPr wrap="none" rtlCol="0">
            <a:spAutoFit/>
          </a:bodyPr>
          <a:lstStyle/>
          <a:p>
            <a:r>
              <a:rPr lang="en-US" sz="4000" dirty="0" smtClean="0">
                <a:solidFill>
                  <a:srgbClr val="C00000"/>
                </a:solidFill>
                <a:latin typeface="+mj-lt"/>
              </a:rPr>
              <a:t>Shipping diffuse</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1-Desert-06-LambertNoise.jpg"/>
          <p:cNvPicPr>
            <a:picLocks noChangeAspect="1"/>
          </p:cNvPicPr>
          <p:nvPr/>
        </p:nvPicPr>
        <p:blipFill>
          <a:blip r:embed="rId3" cstate="print"/>
          <a:stretch>
            <a:fillRect/>
          </a:stretch>
        </p:blipFill>
        <p:spPr>
          <a:xfrm>
            <a:off x="0" y="0"/>
            <a:ext cx="9144000" cy="5143500"/>
          </a:xfrm>
          <a:prstGeom prst="rect">
            <a:avLst/>
          </a:prstGeom>
        </p:spPr>
      </p:pic>
      <p:sp>
        <p:nvSpPr>
          <p:cNvPr id="3" name="TextBox 2"/>
          <p:cNvSpPr txBox="1"/>
          <p:nvPr/>
        </p:nvSpPr>
        <p:spPr>
          <a:xfrm>
            <a:off x="236183" y="187464"/>
            <a:ext cx="3467424" cy="707886"/>
          </a:xfrm>
          <a:prstGeom prst="rect">
            <a:avLst/>
          </a:prstGeom>
          <a:noFill/>
        </p:spPr>
        <p:txBody>
          <a:bodyPr wrap="none" rtlCol="0">
            <a:spAutoFit/>
          </a:bodyPr>
          <a:lstStyle/>
          <a:p>
            <a:r>
              <a:rPr lang="en-US" sz="4000" dirty="0" smtClean="0">
                <a:solidFill>
                  <a:srgbClr val="C00000"/>
                </a:solidFill>
                <a:latin typeface="+mj-lt"/>
              </a:rPr>
              <a:t>Lambert diffuse</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OrenNayar.jpg"/>
          <p:cNvPicPr>
            <a:picLocks noChangeAspect="1"/>
          </p:cNvPicPr>
          <p:nvPr/>
        </p:nvPicPr>
        <p:blipFill>
          <a:blip r:embed="rId3" cstate="print"/>
          <a:stretch>
            <a:fillRect/>
          </a:stretch>
        </p:blipFill>
        <p:spPr>
          <a:xfrm>
            <a:off x="381000" y="1016212"/>
            <a:ext cx="8382000" cy="311107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3-ClothCloseup.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48092"/>
            <a:ext cx="8991600" cy="4247317"/>
          </a:xfrm>
          <a:prstGeom prst="rect">
            <a:avLst/>
          </a:prstGeom>
          <a:noFill/>
        </p:spPr>
        <p:txBody>
          <a:bodyPr wrap="square" rtlCol="0">
            <a:spAutoFit/>
          </a:bodyPr>
          <a:lstStyle/>
          <a:p>
            <a:r>
              <a:rPr lang="en-US" sz="1500" dirty="0" smtClean="0">
                <a:latin typeface="Courier New" pitchFamily="49" charset="0"/>
                <a:cs typeface="Courier New" pitchFamily="49" charset="0"/>
              </a:rPr>
              <a:t>half </a:t>
            </a:r>
            <a:r>
              <a:rPr lang="en-US" sz="1500" dirty="0" err="1" smtClean="0">
                <a:latin typeface="Courier New" pitchFamily="49" charset="0"/>
                <a:cs typeface="Courier New" pitchFamily="49" charset="0"/>
              </a:rPr>
              <a:t>OrenNayarDiffuse</a:t>
            </a:r>
            <a:r>
              <a:rPr lang="en-US" sz="1500" dirty="0" smtClean="0">
                <a:latin typeface="Courier New" pitchFamily="49" charset="0"/>
                <a:cs typeface="Courier New" pitchFamily="49" charset="0"/>
              </a:rPr>
              <a:t>( half3 light, half3 view, half3 norm, half roughness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t>
            </a:r>
            <a:r>
              <a:rPr lang="en-US" sz="1500" dirty="0" err="1" smtClean="0">
                <a:latin typeface="Courier New" pitchFamily="49" charset="0"/>
                <a:cs typeface="Courier New" pitchFamily="49" charset="0"/>
              </a:rPr>
              <a:t>VdotN</a:t>
            </a:r>
            <a:r>
              <a:rPr lang="en-US" sz="1500" dirty="0" smtClean="0">
                <a:latin typeface="Courier New" pitchFamily="49" charset="0"/>
                <a:cs typeface="Courier New" pitchFamily="49" charset="0"/>
              </a:rPr>
              <a:t> = dot( view, norm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t>
            </a:r>
            <a:r>
              <a:rPr lang="en-US" sz="1500" dirty="0" err="1" smtClean="0">
                <a:latin typeface="Courier New" pitchFamily="49" charset="0"/>
                <a:cs typeface="Courier New" pitchFamily="49" charset="0"/>
              </a:rPr>
              <a:t>LdotN</a:t>
            </a:r>
            <a:r>
              <a:rPr lang="en-US" sz="1500" dirty="0" smtClean="0">
                <a:latin typeface="Courier New" pitchFamily="49" charset="0"/>
                <a:cs typeface="Courier New" pitchFamily="49" charset="0"/>
              </a:rPr>
              <a:t> = dot( light, norm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t>
            </a:r>
            <a:r>
              <a:rPr lang="en-US" sz="1500" dirty="0" err="1" smtClean="0">
                <a:latin typeface="Courier New" pitchFamily="49" charset="0"/>
                <a:cs typeface="Courier New" pitchFamily="49" charset="0"/>
              </a:rPr>
              <a:t>cos_theta_i</a:t>
            </a:r>
            <a:r>
              <a:rPr lang="en-US" sz="1500" dirty="0" smtClean="0">
                <a:latin typeface="Courier New" pitchFamily="49" charset="0"/>
                <a:cs typeface="Courier New" pitchFamily="49" charset="0"/>
              </a:rPr>
              <a:t> = </a:t>
            </a:r>
            <a:r>
              <a:rPr lang="en-US" sz="1500" dirty="0" err="1" smtClean="0">
                <a:latin typeface="Courier New" pitchFamily="49" charset="0"/>
                <a:cs typeface="Courier New" pitchFamily="49" charset="0"/>
              </a:rPr>
              <a:t>LdotN</a:t>
            </a:r>
            <a:r>
              <a:rPr lang="en-US" sz="1500" dirty="0" smtClean="0">
                <a:latin typeface="Courier New" pitchFamily="49" charset="0"/>
                <a:cs typeface="Courier New" pitchFamily="49" charset="0"/>
              </a:rPr>
              <a: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t>
            </a:r>
            <a:r>
              <a:rPr lang="en-US" sz="1500" dirty="0" err="1" smtClean="0">
                <a:latin typeface="Courier New" pitchFamily="49" charset="0"/>
                <a:cs typeface="Courier New" pitchFamily="49" charset="0"/>
              </a:rPr>
              <a:t>theta_r</a:t>
            </a:r>
            <a:r>
              <a:rPr lang="en-US" sz="1500" dirty="0" smtClean="0">
                <a:latin typeface="Courier New" pitchFamily="49" charset="0"/>
                <a:cs typeface="Courier New" pitchFamily="49" charset="0"/>
              </a:rPr>
              <a:t> = </a:t>
            </a:r>
            <a:r>
              <a:rPr lang="en-US" sz="1500" dirty="0" err="1" smtClean="0">
                <a:latin typeface="Courier New" pitchFamily="49" charset="0"/>
                <a:cs typeface="Courier New" pitchFamily="49" charset="0"/>
              </a:rPr>
              <a:t>acos</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VdotN</a:t>
            </a:r>
            <a:r>
              <a:rPr lang="en-US" sz="1500" dirty="0" smtClean="0">
                <a:latin typeface="Courier New" pitchFamily="49" charset="0"/>
                <a:cs typeface="Courier New" pitchFamily="49" charset="0"/>
              </a:rPr>
              <a:t>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t>
            </a:r>
            <a:r>
              <a:rPr lang="en-US" sz="1500" dirty="0" err="1" smtClean="0">
                <a:latin typeface="Courier New" pitchFamily="49" charset="0"/>
                <a:cs typeface="Courier New" pitchFamily="49" charset="0"/>
              </a:rPr>
              <a:t>theta_i</a:t>
            </a:r>
            <a:r>
              <a:rPr lang="en-US" sz="1500" dirty="0" smtClean="0">
                <a:latin typeface="Courier New" pitchFamily="49" charset="0"/>
                <a:cs typeface="Courier New" pitchFamily="49" charset="0"/>
              </a:rPr>
              <a:t> = </a:t>
            </a:r>
            <a:r>
              <a:rPr lang="en-US" sz="1500" dirty="0" err="1" smtClean="0">
                <a:latin typeface="Courier New" pitchFamily="49" charset="0"/>
                <a:cs typeface="Courier New" pitchFamily="49" charset="0"/>
              </a:rPr>
              <a:t>acos</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cos_theta_i</a:t>
            </a:r>
            <a:r>
              <a:rPr lang="en-US" sz="1500" dirty="0" smtClean="0">
                <a:latin typeface="Courier New" pitchFamily="49" charset="0"/>
                <a:cs typeface="Courier New" pitchFamily="49" charset="0"/>
              </a:rPr>
              <a:t>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t>
            </a:r>
            <a:r>
              <a:rPr lang="en-US" sz="1500" dirty="0" err="1" smtClean="0">
                <a:latin typeface="Courier New" pitchFamily="49" charset="0"/>
                <a:cs typeface="Courier New" pitchFamily="49" charset="0"/>
              </a:rPr>
              <a:t>cos_phi_diff</a:t>
            </a:r>
            <a:r>
              <a:rPr lang="en-US" sz="1500" dirty="0" smtClean="0">
                <a:latin typeface="Courier New" pitchFamily="49" charset="0"/>
                <a:cs typeface="Courier New" pitchFamily="49" charset="0"/>
              </a:rPr>
              <a:t> = dot( normalize( view - norm * </a:t>
            </a:r>
            <a:r>
              <a:rPr lang="en-US" sz="1500" dirty="0" err="1" smtClean="0">
                <a:latin typeface="Courier New" pitchFamily="49" charset="0"/>
                <a:cs typeface="Courier New" pitchFamily="49" charset="0"/>
              </a:rPr>
              <a:t>VdotN</a:t>
            </a:r>
            <a:r>
              <a:rPr lang="en-US" sz="1500" dirty="0" smtClean="0">
                <a:latin typeface="Courier New" pitchFamily="49" charset="0"/>
                <a:cs typeface="Courier New" pitchFamily="49" charset="0"/>
              </a:rPr>
              <a:t> ),</a:t>
            </a:r>
          </a:p>
          <a:p>
            <a:r>
              <a:rPr lang="en-US" sz="1500" dirty="0" smtClean="0">
                <a:latin typeface="Courier New" pitchFamily="49" charset="0"/>
                <a:cs typeface="Courier New" pitchFamily="49" charset="0"/>
              </a:rPr>
              <a:t>                             normalize( light - norm * </a:t>
            </a:r>
            <a:r>
              <a:rPr lang="en-US" sz="1500" dirty="0" err="1" smtClean="0">
                <a:latin typeface="Courier New" pitchFamily="49" charset="0"/>
                <a:cs typeface="Courier New" pitchFamily="49" charset="0"/>
              </a:rPr>
              <a:t>LdotN</a:t>
            </a:r>
            <a:r>
              <a:rPr lang="en-US" sz="1500" dirty="0" smtClean="0">
                <a:latin typeface="Courier New" pitchFamily="49" charset="0"/>
                <a:cs typeface="Courier New" pitchFamily="49" charset="0"/>
              </a:rPr>
              <a:t> )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alpha = max( </a:t>
            </a:r>
            <a:r>
              <a:rPr lang="en-US" sz="1500" dirty="0" err="1" smtClean="0">
                <a:latin typeface="Courier New" pitchFamily="49" charset="0"/>
                <a:cs typeface="Courier New" pitchFamily="49" charset="0"/>
              </a:rPr>
              <a:t>theta_i</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theta_r</a:t>
            </a:r>
            <a:r>
              <a:rPr lang="en-US" sz="1500" dirty="0" smtClean="0">
                <a:latin typeface="Courier New" pitchFamily="49" charset="0"/>
                <a:cs typeface="Courier New" pitchFamily="49" charset="0"/>
              </a:rPr>
              <a:t> )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beta = min( </a:t>
            </a:r>
            <a:r>
              <a:rPr lang="en-US" sz="1500" dirty="0" err="1" smtClean="0">
                <a:latin typeface="Courier New" pitchFamily="49" charset="0"/>
                <a:cs typeface="Courier New" pitchFamily="49" charset="0"/>
              </a:rPr>
              <a:t>theta_i</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theta_r</a:t>
            </a:r>
            <a:r>
              <a:rPr lang="en-US" sz="1500" dirty="0" smtClean="0">
                <a:latin typeface="Courier New" pitchFamily="49" charset="0"/>
                <a:cs typeface="Courier New" pitchFamily="49" charset="0"/>
              </a:rPr>
              <a:t> )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sigma2 = roughness * roughness;</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A = 1.0 - 0.5 * sigma2 / (sigma2 + 0.33);</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half B = 0.45 * sigma2 / (sigma2 + 0.09);</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return saturate( </a:t>
            </a:r>
            <a:r>
              <a:rPr lang="en-US" sz="1500" dirty="0" err="1" smtClean="0">
                <a:latin typeface="Courier New" pitchFamily="49" charset="0"/>
                <a:cs typeface="Courier New" pitchFamily="49" charset="0"/>
              </a:rPr>
              <a:t>cos_theta_i</a:t>
            </a:r>
            <a:r>
              <a:rPr lang="en-US" sz="1500" dirty="0" smtClean="0">
                <a:latin typeface="Courier New" pitchFamily="49" charset="0"/>
                <a:cs typeface="Courier New" pitchFamily="49" charset="0"/>
              </a:rPr>
              <a:t> ) *</a:t>
            </a:r>
          </a:p>
          <a:p>
            <a:r>
              <a:rPr lang="en-US" sz="1500" dirty="0" smtClean="0">
                <a:latin typeface="Courier New" pitchFamily="49" charset="0"/>
                <a:cs typeface="Courier New" pitchFamily="49" charset="0"/>
              </a:rPr>
              <a:t>        (A + (B * saturate( </a:t>
            </a:r>
            <a:r>
              <a:rPr lang="en-US" sz="1500" dirty="0" err="1" smtClean="0">
                <a:latin typeface="Courier New" pitchFamily="49" charset="0"/>
                <a:cs typeface="Courier New" pitchFamily="49" charset="0"/>
              </a:rPr>
              <a:t>cos_phi_diff</a:t>
            </a:r>
            <a:r>
              <a:rPr lang="en-US" sz="1500" dirty="0" smtClean="0">
                <a:latin typeface="Courier New" pitchFamily="49" charset="0"/>
                <a:cs typeface="Courier New" pitchFamily="49" charset="0"/>
              </a:rPr>
              <a:t> ) * sin(alpha) * tan(beta)));</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a:t>
            </a:r>
            <a:endParaRPr lang="en-US" sz="15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0589"/>
            <a:ext cx="8839200" cy="2862322"/>
          </a:xfrm>
          <a:prstGeom prst="rect">
            <a:avLst/>
          </a:prstGeom>
          <a:noFill/>
        </p:spPr>
        <p:txBody>
          <a:bodyPr wrap="square" rtlCol="0">
            <a:spAutoFit/>
          </a:bodyPr>
          <a:lstStyle/>
          <a:p>
            <a:r>
              <a:rPr lang="en-US" sz="3600" dirty="0" smtClean="0">
                <a:solidFill>
                  <a:schemeClr val="accent1">
                    <a:lumMod val="75000"/>
                  </a:schemeClr>
                </a:solidFill>
                <a:latin typeface="Courier New" pitchFamily="49" charset="0"/>
                <a:cs typeface="Courier New" pitchFamily="49" charset="0"/>
              </a:rPr>
              <a:t>void</a:t>
            </a:r>
            <a:r>
              <a:rPr lang="en-US" sz="3600" dirty="0" smtClean="0">
                <a:latin typeface="Courier New" pitchFamily="49" charset="0"/>
                <a:cs typeface="Courier New" pitchFamily="49" charset="0"/>
              </a:rPr>
              <a:t> reverse(</a:t>
            </a:r>
            <a:r>
              <a:rPr lang="en-US" sz="3600" dirty="0" smtClean="0">
                <a:solidFill>
                  <a:schemeClr val="accent1">
                    <a:lumMod val="75000"/>
                  </a:schemeClr>
                </a:solidFill>
                <a:latin typeface="Courier New" pitchFamily="49" charset="0"/>
                <a:cs typeface="Courier New" pitchFamily="49" charset="0"/>
              </a:rPr>
              <a:t>char</a:t>
            </a:r>
            <a:r>
              <a:rPr lang="en-US" sz="3600" dirty="0" smtClean="0">
                <a:latin typeface="Courier New" pitchFamily="49" charset="0"/>
                <a:cs typeface="Courier New" pitchFamily="49" charset="0"/>
              </a:rPr>
              <a:t>* s, </a:t>
            </a:r>
            <a:r>
              <a:rPr lang="en-US" sz="3600" dirty="0" err="1" smtClean="0">
                <a:solidFill>
                  <a:schemeClr val="accent1">
                    <a:lumMod val="75000"/>
                  </a:schemeClr>
                </a:solidFill>
                <a:latin typeface="Courier New" pitchFamily="49" charset="0"/>
                <a:cs typeface="Courier New" pitchFamily="49" charset="0"/>
              </a:rPr>
              <a:t>int</a:t>
            </a:r>
            <a:r>
              <a:rPr lang="en-US" sz="3600" dirty="0" smtClean="0">
                <a:latin typeface="Courier New" pitchFamily="49" charset="0"/>
                <a:cs typeface="Courier New" pitchFamily="49" charset="0"/>
              </a:rPr>
              <a:t> l) {</a:t>
            </a:r>
          </a:p>
          <a:p>
            <a:r>
              <a:rPr lang="en-US" sz="3600" dirty="0" smtClean="0">
                <a:latin typeface="Courier New" pitchFamily="49" charset="0"/>
                <a:cs typeface="Courier New" pitchFamily="49" charset="0"/>
              </a:rPr>
              <a:t>  </a:t>
            </a:r>
            <a:r>
              <a:rPr lang="en-US" sz="3600" dirty="0" smtClean="0">
                <a:solidFill>
                  <a:schemeClr val="accent1">
                    <a:lumMod val="75000"/>
                  </a:schemeClr>
                </a:solidFill>
                <a:latin typeface="Courier New" pitchFamily="49" charset="0"/>
                <a:cs typeface="Courier New" pitchFamily="49" charset="0"/>
              </a:rPr>
              <a:t>do </a:t>
            </a:r>
            <a:r>
              <a:rPr lang="en-US" sz="3600" dirty="0" smtClean="0">
                <a:latin typeface="Courier New" pitchFamily="49" charset="0"/>
                <a:cs typeface="Courier New" pitchFamily="49" charset="0"/>
              </a:rPr>
              <a:t>{</a:t>
            </a:r>
          </a:p>
          <a:p>
            <a:r>
              <a:rPr lang="en-US" sz="3600" dirty="0" smtClean="0">
                <a:latin typeface="Courier New" pitchFamily="49" charset="0"/>
                <a:cs typeface="Courier New" pitchFamily="49" charset="0"/>
              </a:rPr>
              <a:t>    </a:t>
            </a:r>
            <a:r>
              <a:rPr lang="en-US" sz="3600" dirty="0" err="1" smtClean="0">
                <a:latin typeface="Courier New" pitchFamily="49" charset="0"/>
                <a:cs typeface="Courier New" pitchFamily="49" charset="0"/>
              </a:rPr>
              <a:t>random_shuffle</a:t>
            </a:r>
            <a:r>
              <a:rPr lang="en-US" sz="3600" dirty="0" smtClean="0">
                <a:latin typeface="Courier New" pitchFamily="49" charset="0"/>
                <a:cs typeface="Courier New" pitchFamily="49" charset="0"/>
              </a:rPr>
              <a:t>(s, s + l);</a:t>
            </a:r>
          </a:p>
          <a:p>
            <a:r>
              <a:rPr lang="en-US" sz="3600" dirty="0" smtClean="0">
                <a:latin typeface="Courier New" pitchFamily="49" charset="0"/>
                <a:cs typeface="Courier New" pitchFamily="49" charset="0"/>
              </a:rPr>
              <a:t>  } </a:t>
            </a:r>
            <a:r>
              <a:rPr lang="en-US" sz="3600" dirty="0" smtClean="0">
                <a:solidFill>
                  <a:schemeClr val="accent1">
                    <a:lumMod val="75000"/>
                  </a:schemeClr>
                </a:solidFill>
                <a:latin typeface="Courier New" pitchFamily="49" charset="0"/>
                <a:cs typeface="Courier New" pitchFamily="49" charset="0"/>
              </a:rPr>
              <a:t>while</a:t>
            </a:r>
            <a:r>
              <a:rPr lang="en-US" sz="3600" dirty="0" smtClean="0">
                <a:latin typeface="Courier New" pitchFamily="49" charset="0"/>
                <a:cs typeface="Courier New" pitchFamily="49" charset="0"/>
              </a:rPr>
              <a:t> (!verify(s));</a:t>
            </a:r>
            <a:br>
              <a:rPr lang="en-US" sz="3600" dirty="0" smtClean="0">
                <a:latin typeface="Courier New" pitchFamily="49" charset="0"/>
                <a:cs typeface="Courier New" pitchFamily="49" charset="0"/>
              </a:rPr>
            </a:br>
            <a:r>
              <a:rPr lang="en-US" sz="3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7-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17807"/>
            <a:ext cx="8839200" cy="707886"/>
          </a:xfrm>
          <a:prstGeom prst="rect">
            <a:avLst/>
          </a:prstGeom>
          <a:noFill/>
        </p:spPr>
        <p:txBody>
          <a:bodyPr wrap="square" rtlCol="0">
            <a:spAutoFit/>
          </a:bodyPr>
          <a:lstStyle/>
          <a:p>
            <a:r>
              <a:rPr lang="en-US" sz="4000" dirty="0" smtClean="0">
                <a:latin typeface="Courier New" pitchFamily="49" charset="0"/>
                <a:cs typeface="Courier New" pitchFamily="49" charset="0"/>
              </a:rPr>
              <a:t>saturate( dot( N, L ) );</a:t>
            </a:r>
            <a:endParaRPr lang="en-US" sz="4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17807"/>
            <a:ext cx="8839200" cy="707886"/>
          </a:xfrm>
          <a:prstGeom prst="rect">
            <a:avLst/>
          </a:prstGeom>
          <a:noFill/>
        </p:spPr>
        <p:txBody>
          <a:bodyPr wrap="square" rtlCol="0">
            <a:spAutoFit/>
          </a:bodyPr>
          <a:lstStyle/>
          <a:p>
            <a:r>
              <a:rPr lang="en-US" sz="4000" dirty="0" smtClean="0">
                <a:latin typeface="Courier New" pitchFamily="49" charset="0"/>
                <a:cs typeface="Courier New" pitchFamily="49" charset="0"/>
              </a:rPr>
              <a:t>saturate( 4 * dot( N, L ) );</a:t>
            </a:r>
            <a:endParaRPr lang="en-US" sz="4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17807"/>
            <a:ext cx="8839200" cy="707886"/>
          </a:xfrm>
          <a:prstGeom prst="rect">
            <a:avLst/>
          </a:prstGeom>
          <a:noFill/>
        </p:spPr>
        <p:txBody>
          <a:bodyPr wrap="square" rtlCol="0">
            <a:spAutoFit/>
          </a:bodyPr>
          <a:lstStyle/>
          <a:p>
            <a:r>
              <a:rPr lang="en-US" sz="4000" dirty="0" smtClean="0">
                <a:latin typeface="Courier New" pitchFamily="49" charset="0"/>
                <a:cs typeface="Courier New" pitchFamily="49" charset="0"/>
              </a:rPr>
              <a:t>saturate( 4 * dot( N, L ) );</a:t>
            </a:r>
            <a:endParaRPr lang="en-US" sz="4000" dirty="0">
              <a:latin typeface="Courier New" pitchFamily="49" charset="0"/>
              <a:cs typeface="Courier New" pitchFamily="49" charset="0"/>
            </a:endParaRPr>
          </a:p>
        </p:txBody>
      </p:sp>
      <p:sp>
        <p:nvSpPr>
          <p:cNvPr id="3" name="TextBox 2"/>
          <p:cNvSpPr txBox="1"/>
          <p:nvPr/>
        </p:nvSpPr>
        <p:spPr>
          <a:xfrm>
            <a:off x="152400" y="1428750"/>
            <a:ext cx="8839200" cy="707886"/>
          </a:xfrm>
          <a:prstGeom prst="rect">
            <a:avLst/>
          </a:prstGeom>
          <a:noFill/>
        </p:spPr>
        <p:txBody>
          <a:bodyPr wrap="square" rtlCol="0">
            <a:spAutoFit/>
          </a:bodyPr>
          <a:lstStyle/>
          <a:p>
            <a:r>
              <a:rPr lang="en-US" sz="4000" dirty="0" err="1" smtClean="0">
                <a:latin typeface="Courier New" pitchFamily="49" charset="0"/>
                <a:cs typeface="Courier New" pitchFamily="49" charset="0"/>
              </a:rPr>
              <a:t>N.y</a:t>
            </a:r>
            <a:r>
              <a:rPr lang="en-US" sz="4000" dirty="0" smtClean="0">
                <a:latin typeface="Courier New" pitchFamily="49" charset="0"/>
                <a:cs typeface="Courier New" pitchFamily="49" charset="0"/>
              </a:rPr>
              <a:t> *= 0.3;</a:t>
            </a:r>
            <a:endParaRPr lang="en-US" sz="4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0-Desert-06-LambertNoise.jpg"/>
          <p:cNvPicPr>
            <a:picLocks noChangeAspect="1"/>
          </p:cNvPicPr>
          <p:nvPr/>
        </p:nvPicPr>
        <p:blipFill>
          <a:blip r:embed="rId3" cstate="print"/>
          <a:stretch>
            <a:fillRect/>
          </a:stretch>
        </p:blipFill>
        <p:spPr>
          <a:xfrm>
            <a:off x="0" y="0"/>
            <a:ext cx="9144000" cy="5143500"/>
          </a:xfrm>
          <a:prstGeom prst="rect">
            <a:avLst/>
          </a:prstGeom>
        </p:spPr>
      </p:pic>
      <p:sp>
        <p:nvSpPr>
          <p:cNvPr id="3" name="TextBox 2"/>
          <p:cNvSpPr txBox="1"/>
          <p:nvPr/>
        </p:nvSpPr>
        <p:spPr>
          <a:xfrm>
            <a:off x="236183" y="187464"/>
            <a:ext cx="4610301" cy="707886"/>
          </a:xfrm>
          <a:prstGeom prst="rect">
            <a:avLst/>
          </a:prstGeom>
          <a:noFill/>
        </p:spPr>
        <p:txBody>
          <a:bodyPr wrap="none" rtlCol="0">
            <a:spAutoFit/>
          </a:bodyPr>
          <a:lstStyle/>
          <a:p>
            <a:r>
              <a:rPr lang="en-US" sz="4000" dirty="0" smtClean="0">
                <a:solidFill>
                  <a:srgbClr val="C00000"/>
                </a:solidFill>
                <a:latin typeface="+mj-lt"/>
              </a:rPr>
              <a:t>Detail </a:t>
            </a:r>
            <a:r>
              <a:rPr lang="en-US" sz="4000" dirty="0" err="1" smtClean="0">
                <a:solidFill>
                  <a:srgbClr val="C00000"/>
                </a:solidFill>
                <a:latin typeface="+mj-lt"/>
              </a:rPr>
              <a:t>heightmaps</a:t>
            </a:r>
            <a:r>
              <a:rPr lang="en-US" sz="4000" dirty="0" smtClean="0">
                <a:solidFill>
                  <a:srgbClr val="C00000"/>
                </a:solidFill>
                <a:latin typeface="+mj-lt"/>
              </a:rPr>
              <a:t> on</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1-Desert-07-AllOff.jpg"/>
          <p:cNvPicPr>
            <a:picLocks noChangeAspect="1"/>
          </p:cNvPicPr>
          <p:nvPr/>
        </p:nvPicPr>
        <p:blipFill>
          <a:blip r:embed="rId3" cstate="print"/>
          <a:stretch>
            <a:fillRect/>
          </a:stretch>
        </p:blipFill>
        <p:spPr>
          <a:xfrm>
            <a:off x="0" y="0"/>
            <a:ext cx="9144000" cy="5143500"/>
          </a:xfrm>
          <a:prstGeom prst="rect">
            <a:avLst/>
          </a:prstGeom>
        </p:spPr>
      </p:pic>
      <p:sp>
        <p:nvSpPr>
          <p:cNvPr id="3" name="TextBox 2"/>
          <p:cNvSpPr txBox="1"/>
          <p:nvPr/>
        </p:nvSpPr>
        <p:spPr>
          <a:xfrm>
            <a:off x="236183" y="187464"/>
            <a:ext cx="4650184" cy="707886"/>
          </a:xfrm>
          <a:prstGeom prst="rect">
            <a:avLst/>
          </a:prstGeom>
          <a:noFill/>
        </p:spPr>
        <p:txBody>
          <a:bodyPr wrap="none" rtlCol="0">
            <a:spAutoFit/>
          </a:bodyPr>
          <a:lstStyle/>
          <a:p>
            <a:r>
              <a:rPr lang="en-US" sz="4000" dirty="0" smtClean="0">
                <a:solidFill>
                  <a:srgbClr val="C00000"/>
                </a:solidFill>
                <a:latin typeface="+mj-lt"/>
              </a:rPr>
              <a:t>Detail </a:t>
            </a:r>
            <a:r>
              <a:rPr lang="en-US" sz="4000" dirty="0" err="1" smtClean="0">
                <a:solidFill>
                  <a:srgbClr val="C00000"/>
                </a:solidFill>
                <a:latin typeface="+mj-lt"/>
              </a:rPr>
              <a:t>heightmaps</a:t>
            </a:r>
            <a:r>
              <a:rPr lang="en-US" sz="4000" dirty="0" smtClean="0">
                <a:solidFill>
                  <a:srgbClr val="C00000"/>
                </a:solidFill>
                <a:latin typeface="+mj-lt"/>
              </a:rPr>
              <a:t> off</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2-Heightmaps.jpg"/>
          <p:cNvPicPr>
            <a:picLocks noChangeAspect="1"/>
          </p:cNvPicPr>
          <p:nvPr/>
        </p:nvPicPr>
        <p:blipFill>
          <a:blip r:embed="rId3" cstate="print"/>
          <a:stretch>
            <a:fillRect/>
          </a:stretch>
        </p:blipFill>
        <p:spPr>
          <a:xfrm>
            <a:off x="3429000" y="285750"/>
            <a:ext cx="2286000" cy="45720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3-DetailHeightmaps.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758" y="1602254"/>
            <a:ext cx="7014484" cy="1938992"/>
          </a:xfrm>
          <a:prstGeom prst="rect">
            <a:avLst/>
          </a:prstGeom>
          <a:noFill/>
        </p:spPr>
        <p:txBody>
          <a:bodyPr wrap="none" rtlCol="0">
            <a:spAutoFit/>
          </a:bodyPr>
          <a:lstStyle/>
          <a:p>
            <a:r>
              <a:rPr lang="en-US" sz="2400" dirty="0" smtClean="0"/>
              <a:t>Special thanks to:</a:t>
            </a:r>
          </a:p>
          <a:p>
            <a:r>
              <a:rPr lang="en-US" sz="2400" dirty="0" smtClean="0"/>
              <a:t>SPU programmer extraordinaire: Martin Middleton</a:t>
            </a:r>
          </a:p>
          <a:p>
            <a:r>
              <a:rPr lang="en-US" sz="2400" dirty="0" smtClean="0"/>
              <a:t>Art Director, Chief shadow requester: Matt Nava</a:t>
            </a:r>
          </a:p>
          <a:p>
            <a:endParaRPr lang="en-US" sz="2400" dirty="0"/>
          </a:p>
          <a:p>
            <a:r>
              <a:rPr lang="en-US" sz="2400" dirty="0" smtClean="0"/>
              <a:t>Mathematicians – email john@thatgamecompany.com</a:t>
            </a: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99-TGC is hiring Graphics Engineer.001.jpg"/>
          <p:cNvPicPr>
            <a:picLocks noChangeAspect="1"/>
          </p:cNvPicPr>
          <p:nvPr/>
        </p:nvPicPr>
        <p:blipFill>
          <a:blip r:embed="rId3" cstate="print"/>
          <a:stretch>
            <a:fillRect/>
          </a:stretch>
        </p:blipFill>
        <p:spPr>
          <a:xfrm>
            <a:off x="0" y="0"/>
            <a:ext cx="9144000" cy="5143500"/>
          </a:xfrm>
          <a:prstGeom prst="rect">
            <a:avLst/>
          </a:prstGeom>
        </p:spPr>
      </p:pic>
      <p:sp>
        <p:nvSpPr>
          <p:cNvPr id="3" name="TextBox 2"/>
          <p:cNvSpPr txBox="1"/>
          <p:nvPr/>
        </p:nvSpPr>
        <p:spPr>
          <a:xfrm>
            <a:off x="4910667" y="4705350"/>
            <a:ext cx="3724930" cy="415498"/>
          </a:xfrm>
          <a:prstGeom prst="rect">
            <a:avLst/>
          </a:prstGeom>
          <a:noFill/>
        </p:spPr>
        <p:txBody>
          <a:bodyPr wrap="none" rtlCol="0">
            <a:spAutoFit/>
          </a:bodyPr>
          <a:lstStyle/>
          <a:p>
            <a:r>
              <a:rPr lang="en-US" sz="21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jobs@thatgamecompany.com</a:t>
            </a:r>
            <a:endParaRPr lang="en-US" sz="21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8-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9-Intro.jpg"/>
          <p:cNvPicPr>
            <a:picLocks noGrp="1" noChangeAspect="1"/>
          </p:cNvPicPr>
          <p:nvPr isPhoto="1"/>
        </p:nvPicPr>
        <p:blipFill>
          <a:blip r:embed="rId2" cstate="print">
            <a:lum/>
          </a:blip>
          <a:stretch>
            <a:fillRect/>
          </a:stretch>
        </p:blipFill>
        <p:spPr>
          <a:xfrm>
            <a:off x="0" y="0"/>
            <a:ext cx="9144000" cy="5143500"/>
          </a:xfrm>
          <a:prstGeom prst="rect">
            <a:avLst/>
          </a:prstGeom>
          <a:noFill/>
          <a:ln>
            <a:noFill/>
          </a:ln>
        </p:spPr>
      </p:pic>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2442</Words>
  <Application>Microsoft Office PowerPoint</Application>
  <PresentationFormat>On-screen Show (16:9)</PresentationFormat>
  <Paragraphs>188</Paragraphs>
  <Slides>78</Slides>
  <Notes>56</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Sand Rendering in Journey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 Rendering in Journey</dc:title>
  <dc:creator>john</dc:creator>
  <cp:lastModifiedBy>john</cp:lastModifiedBy>
  <cp:revision>85</cp:revision>
  <dcterms:created xsi:type="dcterms:W3CDTF">2012-08-06T06:17:21Z</dcterms:created>
  <dcterms:modified xsi:type="dcterms:W3CDTF">2012-08-08T00:39:26Z</dcterms:modified>
</cp:coreProperties>
</file>