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5" r:id="rId1"/>
  </p:sldMasterIdLst>
  <p:notesMasterIdLst>
    <p:notesMasterId r:id="rId94"/>
  </p:notesMasterIdLst>
  <p:sldIdLst>
    <p:sldId id="335" r:id="rId2"/>
    <p:sldId id="334" r:id="rId3"/>
    <p:sldId id="257" r:id="rId4"/>
    <p:sldId id="366" r:id="rId5"/>
    <p:sldId id="358" r:id="rId6"/>
    <p:sldId id="362" r:id="rId7"/>
    <p:sldId id="363" r:id="rId8"/>
    <p:sldId id="259" r:id="rId9"/>
    <p:sldId id="352" r:id="rId10"/>
    <p:sldId id="353" r:id="rId11"/>
    <p:sldId id="354" r:id="rId12"/>
    <p:sldId id="367" r:id="rId13"/>
    <p:sldId id="258" r:id="rId14"/>
    <p:sldId id="264" r:id="rId15"/>
    <p:sldId id="267" r:id="rId16"/>
    <p:sldId id="268" r:id="rId17"/>
    <p:sldId id="272" r:id="rId18"/>
    <p:sldId id="368" r:id="rId19"/>
    <p:sldId id="278" r:id="rId20"/>
    <p:sldId id="279" r:id="rId21"/>
    <p:sldId id="280" r:id="rId22"/>
    <p:sldId id="282" r:id="rId23"/>
    <p:sldId id="339" r:id="rId24"/>
    <p:sldId id="337" r:id="rId25"/>
    <p:sldId id="344" r:id="rId26"/>
    <p:sldId id="341" r:id="rId27"/>
    <p:sldId id="348" r:id="rId28"/>
    <p:sldId id="349" r:id="rId29"/>
    <p:sldId id="369" r:id="rId30"/>
    <p:sldId id="370" r:id="rId31"/>
    <p:sldId id="371" r:id="rId32"/>
    <p:sldId id="372" r:id="rId33"/>
    <p:sldId id="283" r:id="rId34"/>
    <p:sldId id="284" r:id="rId35"/>
    <p:sldId id="285" r:id="rId36"/>
    <p:sldId id="381" r:id="rId37"/>
    <p:sldId id="388" r:id="rId38"/>
    <p:sldId id="382" r:id="rId39"/>
    <p:sldId id="383" r:id="rId40"/>
    <p:sldId id="387" r:id="rId41"/>
    <p:sldId id="384" r:id="rId42"/>
    <p:sldId id="385" r:id="rId43"/>
    <p:sldId id="374" r:id="rId44"/>
    <p:sldId id="286" r:id="rId45"/>
    <p:sldId id="288" r:id="rId46"/>
    <p:sldId id="289" r:id="rId47"/>
    <p:sldId id="291" r:id="rId48"/>
    <p:sldId id="292" r:id="rId49"/>
    <p:sldId id="293" r:id="rId50"/>
    <p:sldId id="295" r:id="rId51"/>
    <p:sldId id="296" r:id="rId52"/>
    <p:sldId id="297" r:id="rId53"/>
    <p:sldId id="357" r:id="rId54"/>
    <p:sldId id="299" r:id="rId55"/>
    <p:sldId id="300" r:id="rId56"/>
    <p:sldId id="301" r:id="rId57"/>
    <p:sldId id="302" r:id="rId58"/>
    <p:sldId id="303" r:id="rId59"/>
    <p:sldId id="304" r:id="rId60"/>
    <p:sldId id="305" r:id="rId61"/>
    <p:sldId id="364" r:id="rId62"/>
    <p:sldId id="307" r:id="rId63"/>
    <p:sldId id="308" r:id="rId64"/>
    <p:sldId id="309" r:id="rId65"/>
    <p:sldId id="310" r:id="rId66"/>
    <p:sldId id="311" r:id="rId67"/>
    <p:sldId id="312" r:id="rId68"/>
    <p:sldId id="315" r:id="rId69"/>
    <p:sldId id="317" r:id="rId70"/>
    <p:sldId id="318" r:id="rId71"/>
    <p:sldId id="319" r:id="rId72"/>
    <p:sldId id="320" r:id="rId73"/>
    <p:sldId id="321" r:id="rId74"/>
    <p:sldId id="322" r:id="rId75"/>
    <p:sldId id="324" r:id="rId76"/>
    <p:sldId id="325" r:id="rId77"/>
    <p:sldId id="326" r:id="rId78"/>
    <p:sldId id="327" r:id="rId79"/>
    <p:sldId id="328" r:id="rId80"/>
    <p:sldId id="329" r:id="rId81"/>
    <p:sldId id="396" r:id="rId82"/>
    <p:sldId id="397" r:id="rId83"/>
    <p:sldId id="398" r:id="rId84"/>
    <p:sldId id="330" r:id="rId85"/>
    <p:sldId id="331" r:id="rId86"/>
    <p:sldId id="332" r:id="rId87"/>
    <p:sldId id="360" r:id="rId88"/>
    <p:sldId id="361" r:id="rId89"/>
    <p:sldId id="395" r:id="rId90"/>
    <p:sldId id="389" r:id="rId91"/>
    <p:sldId id="392" r:id="rId92"/>
    <p:sldId id="393" r:id="rId93"/>
  </p:sldIdLst>
  <p:sldSz cx="9144000" cy="5143500" type="screen16x9"/>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49" autoAdjust="0"/>
    <p:restoredTop sz="81598" autoAdjust="0"/>
  </p:normalViewPr>
  <p:slideViewPr>
    <p:cSldViewPr snapToGrid="0">
      <p:cViewPr varScale="1">
        <p:scale>
          <a:sx n="125" d="100"/>
          <a:sy n="125" d="100"/>
        </p:scale>
        <p:origin x="1176" y="90"/>
      </p:cViewPr>
      <p:guideLst/>
    </p:cSldViewPr>
  </p:slideViewPr>
  <p:notesTextViewPr>
    <p:cViewPr>
      <p:scale>
        <a:sx n="1" d="1"/>
        <a:sy n="1" d="1"/>
      </p:scale>
      <p:origin x="0" y="0"/>
    </p:cViewPr>
  </p:notesTextViewPr>
  <p:sorterViewPr>
    <p:cViewPr>
      <p:scale>
        <a:sx n="100" d="100"/>
        <a:sy n="100" d="100"/>
      </p:scale>
      <p:origin x="0" y="-1220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3309683615"/>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018106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Let’s take a look at a few SSR techniques, and see if and how they fulfill the requirements we want here. We don’t have the time to go through all techniques presented so far, so we</a:t>
            </a:r>
            <a:r>
              <a:rPr lang="en-US" baseline="0" dirty="0" smtClean="0"/>
              <a:t> will mostly look at the methods which inspired our work.</a:t>
            </a:r>
            <a:endParaRPr lang="en-GB" dirty="0"/>
          </a:p>
        </p:txBody>
      </p:sp>
    </p:spTree>
    <p:extLst>
      <p:ext uri="{BB962C8B-B14F-4D97-AF65-F5344CB8AC3E}">
        <p14:creationId xmlns:p14="http://schemas.microsoft.com/office/powerpoint/2010/main" val="40407581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Shape 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7" name="Shape 4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dirty="0"/>
              <a:t>Let’s start with a quick refresher of the basic SSR algorithm. There were a few publications detailing a possible implementation, so I won’t go into much detail. If you’d like to cover those basics more, check out Morgan </a:t>
            </a:r>
            <a:r>
              <a:rPr lang="en" dirty="0" smtClean="0"/>
              <a:t>McGuire</a:t>
            </a:r>
            <a:r>
              <a:rPr lang="en" baseline="0" dirty="0" smtClean="0"/>
              <a:t> and </a:t>
            </a:r>
            <a:r>
              <a:rPr lang="en-GB" sz="1100" b="0" i="0" kern="1200" dirty="0" smtClean="0">
                <a:solidFill>
                  <a:schemeClr val="tx1"/>
                </a:solidFill>
                <a:effectLst/>
                <a:latin typeface="+mn-lt"/>
                <a:ea typeface="+mn-ea"/>
                <a:cs typeface="+mn-cs"/>
              </a:rPr>
              <a:t>Michael Mara’s</a:t>
            </a:r>
            <a:r>
              <a:rPr lang="en" dirty="0" smtClean="0"/>
              <a:t> </a:t>
            </a:r>
            <a:r>
              <a:rPr lang="en" dirty="0"/>
              <a:t>paper, for </a:t>
            </a:r>
            <a:r>
              <a:rPr lang="en" dirty="0" smtClean="0"/>
              <a:t>example [McGuire14].</a:t>
            </a:r>
            <a:endParaRPr lang="en" dirty="0"/>
          </a:p>
          <a:p>
            <a:pPr rtl="0">
              <a:spcBef>
                <a:spcPts val="0"/>
              </a:spcBef>
              <a:buNone/>
            </a:pPr>
            <a:endParaRPr dirty="0"/>
          </a:p>
          <a:p>
            <a:pPr>
              <a:spcBef>
                <a:spcPts val="0"/>
              </a:spcBef>
              <a:buNone/>
            </a:pPr>
            <a:r>
              <a:rPr lang="en" dirty="0"/>
              <a:t>Anyway, the basic algorithm only works with mirror-like reflections, so ray generation is trivial. We just take the G-Buffer’s depth and normals, and </a:t>
            </a:r>
            <a:r>
              <a:rPr lang="en" dirty="0" smtClean="0"/>
              <a:t>calculate the </a:t>
            </a:r>
            <a:r>
              <a:rPr lang="en" dirty="0"/>
              <a:t>mirror directions. Then we ray-march the same depth buffer using </a:t>
            </a:r>
            <a:r>
              <a:rPr lang="en" dirty="0" smtClean="0"/>
              <a:t>any algorithm, </a:t>
            </a:r>
            <a:r>
              <a:rPr lang="en" dirty="0"/>
              <a:t>for example </a:t>
            </a:r>
            <a:r>
              <a:rPr lang="en" dirty="0" smtClean="0"/>
              <a:t>by taking constant-sized steps in screen-space. </a:t>
            </a:r>
            <a:r>
              <a:rPr lang="en" dirty="0"/>
              <a:t>When we intersect a surface, we must fetch the color at the intersection. There are a few options here, but the most popular one is re-projecting the previous frame’s final lighting, and returning that.</a:t>
            </a:r>
          </a:p>
        </p:txBody>
      </p:sp>
    </p:spTree>
    <p:extLst>
      <p:ext uri="{BB962C8B-B14F-4D97-AF65-F5344CB8AC3E}">
        <p14:creationId xmlns:p14="http://schemas.microsoft.com/office/powerpoint/2010/main" val="38017480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8" name="Shape 8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dirty="0" smtClean="0"/>
              <a:t>Killzone Shadow Fall </a:t>
            </a:r>
            <a:r>
              <a:rPr lang="en" dirty="0"/>
              <a:t>had an interesting approach for glossy SSR, similar to Image Space Gathering. They would first generate a sharp reflection image</a:t>
            </a:r>
            <a:r>
              <a:rPr lang="en" dirty="0" smtClean="0"/>
              <a:t>...</a:t>
            </a:r>
          </a:p>
          <a:p>
            <a:pPr>
              <a:spcBef>
                <a:spcPts val="0"/>
              </a:spcBef>
              <a:buNone/>
            </a:pPr>
            <a:endParaRPr lang="en"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 dirty="0" smtClean="0"/>
              <a:t>… for all the pixels on the screen.</a:t>
            </a:r>
          </a:p>
          <a:p>
            <a:pPr>
              <a:spcBef>
                <a:spcPts val="0"/>
              </a:spcBef>
              <a:buNone/>
            </a:pPr>
            <a:endParaRPr lang="en"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 dirty="0" smtClean="0"/>
              <a:t>And then they would create a blur pyramid of this sharp reflection, and choose the blurriness based on surface roughness. This guarantees that there are no discontinuities, although there could be other artifacts. For one, it isn’t clear what level of blurriness should correspond to roughness value.</a:t>
            </a:r>
          </a:p>
          <a:p>
            <a:pPr>
              <a:spcBef>
                <a:spcPts val="0"/>
              </a:spcBef>
              <a:buNone/>
            </a:pPr>
            <a:endParaRPr lang="en" dirty="0" smtClean="0"/>
          </a:p>
        </p:txBody>
      </p:sp>
    </p:spTree>
    <p:extLst>
      <p:ext uri="{BB962C8B-B14F-4D97-AF65-F5344CB8AC3E}">
        <p14:creationId xmlns:p14="http://schemas.microsoft.com/office/powerpoint/2010/main" val="6450995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9" name="Shape 1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And then there’s the problem of normals. Meaning, they basically disappear on rougher surfaces, as the blur is not feature-aware.</a:t>
            </a:r>
          </a:p>
        </p:txBody>
      </p:sp>
    </p:spTree>
    <p:extLst>
      <p:ext uri="{BB962C8B-B14F-4D97-AF65-F5344CB8AC3E}">
        <p14:creationId xmlns:p14="http://schemas.microsoft.com/office/powerpoint/2010/main" val="39377924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Shape 1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6" name="Shape 11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dirty="0"/>
              <a:t>Plus there’s the lack of contact </a:t>
            </a:r>
            <a:r>
              <a:rPr lang="en" dirty="0" smtClean="0"/>
              <a:t>hardening, </a:t>
            </a:r>
            <a:r>
              <a:rPr lang="en" dirty="0"/>
              <a:t>as the blurriness is only derived from roughness, not object proximity.</a:t>
            </a:r>
          </a:p>
        </p:txBody>
      </p:sp>
    </p:spTree>
    <p:extLst>
      <p:ext uri="{BB962C8B-B14F-4D97-AF65-F5344CB8AC3E}">
        <p14:creationId xmlns:p14="http://schemas.microsoft.com/office/powerpoint/2010/main" val="35888269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4" name="Shape 1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dirty="0"/>
              <a:t>An approach which does satisfy all the requirements is importance sampling, with or without filtering. Instead of blurring a sharp reflection, this approach produces a blurry reflection by stochastically sampling the directions</a:t>
            </a:r>
            <a:r>
              <a:rPr lang="en" dirty="0" smtClean="0"/>
              <a:t>. For a rough surface, the directions</a:t>
            </a:r>
            <a:r>
              <a:rPr lang="en" baseline="0" dirty="0" smtClean="0"/>
              <a:t> will be more dispersed, and for a smooth surfaces, they will go in a narrow beam. </a:t>
            </a:r>
            <a:r>
              <a:rPr lang="en" dirty="0" smtClean="0"/>
              <a:t>The </a:t>
            </a:r>
            <a:r>
              <a:rPr lang="en" dirty="0"/>
              <a:t>filtered variant uses a pre-blurred color </a:t>
            </a:r>
            <a:r>
              <a:rPr lang="en" dirty="0" smtClean="0"/>
              <a:t>buffer to sample from.</a:t>
            </a:r>
            <a:endParaRPr lang="en" dirty="0"/>
          </a:p>
          <a:p>
            <a:pPr rtl="0">
              <a:spcBef>
                <a:spcPts val="0"/>
              </a:spcBef>
              <a:buNone/>
            </a:pPr>
            <a:endParaRPr dirty="0"/>
          </a:p>
          <a:p>
            <a:pPr>
              <a:spcBef>
                <a:spcPts val="0"/>
              </a:spcBef>
              <a:buNone/>
            </a:pPr>
            <a:r>
              <a:rPr lang="en" dirty="0"/>
              <a:t>The only problem with this approach is that unless you use a lot of rays, it will be very noisy.</a:t>
            </a:r>
          </a:p>
        </p:txBody>
      </p:sp>
    </p:spTree>
    <p:extLst>
      <p:ext uri="{BB962C8B-B14F-4D97-AF65-F5344CB8AC3E}">
        <p14:creationId xmlns:p14="http://schemas.microsoft.com/office/powerpoint/2010/main" val="290807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Our approach takes ideas from both filtered importance sampling, and the </a:t>
            </a:r>
            <a:r>
              <a:rPr lang="en-US" dirty="0" err="1" smtClean="0"/>
              <a:t>Killzone</a:t>
            </a:r>
            <a:r>
              <a:rPr lang="en-US" dirty="0" smtClean="0"/>
              <a:t> approach. We stochastically shoot rays, but also perform filtering in the image space, although with a pretty fancy kernel.</a:t>
            </a:r>
            <a:endParaRPr lang="en-GB" dirty="0"/>
          </a:p>
        </p:txBody>
      </p:sp>
    </p:spTree>
    <p:extLst>
      <p:ext uri="{BB962C8B-B14F-4D97-AF65-F5344CB8AC3E}">
        <p14:creationId xmlns:p14="http://schemas.microsoft.com/office/powerpoint/2010/main" val="3393910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86" name="Shape 18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dirty="0" smtClean="0"/>
              <a:t>We </a:t>
            </a:r>
            <a:r>
              <a:rPr lang="en" dirty="0"/>
              <a:t>begin by importance sampling </a:t>
            </a:r>
            <a:r>
              <a:rPr lang="en" dirty="0" smtClean="0"/>
              <a:t>directions from surfaces, but shoot only very few</a:t>
            </a:r>
            <a:r>
              <a:rPr lang="en" baseline="0" dirty="0" smtClean="0"/>
              <a:t> rays, even as low as just one per pixel.</a:t>
            </a:r>
            <a:endParaRPr lang="en" dirty="0"/>
          </a:p>
        </p:txBody>
      </p:sp>
    </p:spTree>
    <p:extLst>
      <p:ext uri="{BB962C8B-B14F-4D97-AF65-F5344CB8AC3E}">
        <p14:creationId xmlns:p14="http://schemas.microsoft.com/office/powerpoint/2010/main" val="29742370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3" name="Shape 19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dirty="0"/>
              <a:t>The major difference is that instead of returning the colors immediately, we barely store the intersection points.</a:t>
            </a:r>
          </a:p>
          <a:p>
            <a:pPr rtl="0">
              <a:spcBef>
                <a:spcPts val="0"/>
              </a:spcBef>
              <a:buNone/>
            </a:pPr>
            <a:endParaRPr dirty="0"/>
          </a:p>
          <a:p>
            <a:pPr>
              <a:spcBef>
                <a:spcPts val="0"/>
              </a:spcBef>
              <a:buNone/>
            </a:pPr>
            <a:r>
              <a:rPr lang="en" dirty="0"/>
              <a:t>Then we have a ‘resolve’ pass, which reuses those intersection points across neighboring pixels.</a:t>
            </a:r>
          </a:p>
        </p:txBody>
      </p:sp>
    </p:spTree>
    <p:extLst>
      <p:ext uri="{BB962C8B-B14F-4D97-AF65-F5344CB8AC3E}">
        <p14:creationId xmlns:p14="http://schemas.microsoft.com/office/powerpoint/2010/main" val="35989580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Shape 1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00" name="Shape 20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dirty="0"/>
              <a:t>During the reuse, we calculate the desired blur level of each sample, using an approximate cone fit, and taking the reflection distance into account</a:t>
            </a:r>
            <a:r>
              <a:rPr lang="en" dirty="0" smtClean="0"/>
              <a:t>.</a:t>
            </a:r>
          </a:p>
          <a:p>
            <a:pPr>
              <a:spcBef>
                <a:spcPts val="0"/>
              </a:spcBef>
              <a:buNone/>
            </a:pPr>
            <a:endParaRPr lang="en"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 dirty="0" smtClean="0"/>
              <a:t>We carefully weigh the contributions by each pixel’s BRDF, and that way we avoid normal smearing, over-blurring, and we retain sharp contact points.</a:t>
            </a:r>
          </a:p>
          <a:p>
            <a:pPr>
              <a:spcBef>
                <a:spcPts val="0"/>
              </a:spcBef>
              <a:buNone/>
            </a:pPr>
            <a:endParaRPr lang="en" dirty="0"/>
          </a:p>
        </p:txBody>
      </p:sp>
    </p:spTree>
    <p:extLst>
      <p:ext uri="{BB962C8B-B14F-4D97-AF65-F5344CB8AC3E}">
        <p14:creationId xmlns:p14="http://schemas.microsoft.com/office/powerpoint/2010/main" val="2380206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Shape 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1" name="Shape 4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4907308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Shape 2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13" name="Shape 21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Here’s a few screenshots of the results. I’ll show a video later as well.</a:t>
            </a:r>
          </a:p>
        </p:txBody>
      </p:sp>
    </p:spTree>
    <p:extLst>
      <p:ext uri="{BB962C8B-B14F-4D97-AF65-F5344CB8AC3E}">
        <p14:creationId xmlns:p14="http://schemas.microsoft.com/office/powerpoint/2010/main" val="19502379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20" name="Shape 2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dirty="0"/>
              <a:t>Now that </a:t>
            </a:r>
            <a:r>
              <a:rPr lang="en" dirty="0" smtClean="0"/>
              <a:t>you (hopefully</a:t>
            </a:r>
            <a:r>
              <a:rPr lang="en" dirty="0"/>
              <a:t>) </a:t>
            </a:r>
            <a:r>
              <a:rPr lang="en" dirty="0" smtClean="0"/>
              <a:t>liked the results, </a:t>
            </a:r>
            <a:r>
              <a:rPr lang="en" dirty="0"/>
              <a:t>let’s take a look at the break-down of our algorithm.</a:t>
            </a:r>
          </a:p>
          <a:p>
            <a:pPr rtl="0">
              <a:spcBef>
                <a:spcPts val="0"/>
              </a:spcBef>
              <a:buNone/>
            </a:pPr>
            <a:endParaRPr dirty="0"/>
          </a:p>
          <a:p>
            <a:pPr rtl="0">
              <a:spcBef>
                <a:spcPts val="0"/>
              </a:spcBef>
              <a:buNone/>
            </a:pPr>
            <a:r>
              <a:rPr lang="en" dirty="0"/>
              <a:t>We begin by classifying which areas of the screen need reflections, and estimating how much work we need to spend in each tile.</a:t>
            </a:r>
          </a:p>
          <a:p>
            <a:pPr rtl="0">
              <a:spcBef>
                <a:spcPts val="0"/>
              </a:spcBef>
              <a:buNone/>
            </a:pPr>
            <a:r>
              <a:rPr lang="en" dirty="0"/>
              <a:t>Then we adaptively allocate rays, and importance sample them.</a:t>
            </a:r>
          </a:p>
          <a:p>
            <a:pPr rtl="0">
              <a:spcBef>
                <a:spcPts val="0"/>
              </a:spcBef>
              <a:buNone/>
            </a:pPr>
            <a:r>
              <a:rPr lang="en" dirty="0"/>
              <a:t>Next, we perform the </a:t>
            </a:r>
            <a:r>
              <a:rPr lang="en" dirty="0" smtClean="0"/>
              <a:t>ray-tracing in two flavors.</a:t>
            </a:r>
            <a:endParaRPr lang="en" dirty="0"/>
          </a:p>
          <a:p>
            <a:pPr rtl="0">
              <a:spcBef>
                <a:spcPts val="0"/>
              </a:spcBef>
              <a:buNone/>
            </a:pPr>
            <a:r>
              <a:rPr lang="en" dirty="0"/>
              <a:t>After all the ray-tracing is done, we resolve the colors via a ray-reuse filter.</a:t>
            </a:r>
          </a:p>
          <a:p>
            <a:pPr>
              <a:spcBef>
                <a:spcPts val="0"/>
              </a:spcBef>
              <a:buNone/>
            </a:pPr>
            <a:r>
              <a:rPr lang="en" dirty="0"/>
              <a:t>Finally, we reproject the previous frame’s results, and blend the results. This temporal filter significantly reduces noise.</a:t>
            </a:r>
          </a:p>
        </p:txBody>
      </p:sp>
    </p:spTree>
    <p:extLst>
      <p:ext uri="{BB962C8B-B14F-4D97-AF65-F5344CB8AC3E}">
        <p14:creationId xmlns:p14="http://schemas.microsoft.com/office/powerpoint/2010/main" val="15536287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Shape 2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26" name="Shape 22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dirty="0"/>
              <a:t>Diving deeper, let’s take a closer look at all the steps.</a:t>
            </a:r>
          </a:p>
          <a:p>
            <a:pPr rtl="0">
              <a:spcBef>
                <a:spcPts val="0"/>
              </a:spcBef>
              <a:buNone/>
            </a:pPr>
            <a:endParaRPr dirty="0"/>
          </a:p>
          <a:p>
            <a:pPr>
              <a:spcBef>
                <a:spcPts val="0"/>
              </a:spcBef>
              <a:buNone/>
            </a:pPr>
            <a:r>
              <a:rPr lang="en" dirty="0"/>
              <a:t>The first one is tile-based classification. We subdivide the screen into square tiles, and we estimate for each tile how many rays we need for it. We let the user specify a min and max number of rays that should be shot per pixel, and this pass decides on a value between the min and max. To do so, we actually trace some rays for each tile, and guesstimate the perceptual variance of the reflection. This </a:t>
            </a:r>
            <a:r>
              <a:rPr lang="en" dirty="0" smtClean="0"/>
              <a:t>catches </a:t>
            </a:r>
            <a:r>
              <a:rPr lang="en" dirty="0"/>
              <a:t>stark contrasts in the image, and allocates work where the reflection is </a:t>
            </a:r>
            <a:r>
              <a:rPr lang="en" dirty="0" smtClean="0"/>
              <a:t>estimated to </a:t>
            </a:r>
            <a:r>
              <a:rPr lang="en" dirty="0"/>
              <a:t>be more noisy. We also approximately skip </a:t>
            </a:r>
            <a:r>
              <a:rPr lang="en" dirty="0" smtClean="0"/>
              <a:t>tiles from further calculations </a:t>
            </a:r>
            <a:r>
              <a:rPr lang="en" dirty="0"/>
              <a:t>if none of the generated rays hit anything.</a:t>
            </a:r>
          </a:p>
        </p:txBody>
      </p:sp>
    </p:spTree>
    <p:extLst>
      <p:ext uri="{BB962C8B-B14F-4D97-AF65-F5344CB8AC3E}">
        <p14:creationId xmlns:p14="http://schemas.microsoft.com/office/powerpoint/2010/main" val="40478715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Shape 2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32" name="Shape 23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dirty="0"/>
              <a:t>Once we know which tiles need SSR, we launch an indirect compute pass which decides what kind of ray-tracing is needed for each pixel. We have two ray-tracing algorithms</a:t>
            </a:r>
            <a:r>
              <a:rPr lang="en" dirty="0" smtClean="0"/>
              <a:t>.</a:t>
            </a:r>
          </a:p>
          <a:p>
            <a:pPr rtl="0">
              <a:spcBef>
                <a:spcPts val="0"/>
              </a:spcBef>
              <a:buNone/>
            </a:pPr>
            <a:endParaRPr dirty="0"/>
          </a:p>
          <a:p>
            <a:pPr rtl="0">
              <a:spcBef>
                <a:spcPts val="0"/>
              </a:spcBef>
              <a:buNone/>
            </a:pPr>
            <a:r>
              <a:rPr lang="en" dirty="0" smtClean="0"/>
              <a:t>There’s </a:t>
            </a:r>
            <a:r>
              <a:rPr lang="en" dirty="0"/>
              <a:t>the super precise hierarchical Z tracer, which gives exact intersection points</a:t>
            </a:r>
            <a:r>
              <a:rPr lang="en" dirty="0" smtClean="0"/>
              <a:t>. We use this one on smooth surfaces, as for mirror-like reflections we would like the intersection points to be as precise as possible.</a:t>
            </a:r>
          </a:p>
          <a:p>
            <a:pPr rtl="0">
              <a:spcBef>
                <a:spcPts val="0"/>
              </a:spcBef>
              <a:buNone/>
            </a:pPr>
            <a:endParaRPr lang="en" dirty="0" smtClean="0"/>
          </a:p>
          <a:p>
            <a:pPr>
              <a:spcBef>
                <a:spcPts val="0"/>
              </a:spcBef>
              <a:buNone/>
            </a:pPr>
            <a:r>
              <a:rPr lang="en" dirty="0" smtClean="0"/>
              <a:t>For rough reflections, </a:t>
            </a:r>
            <a:r>
              <a:rPr lang="en" dirty="0"/>
              <a:t>we </a:t>
            </a:r>
            <a:r>
              <a:rPr lang="en" dirty="0" smtClean="0"/>
              <a:t>cheat and use a low</a:t>
            </a:r>
            <a:r>
              <a:rPr lang="en" baseline="0" dirty="0" smtClean="0"/>
              <a:t> quality linear marcher</a:t>
            </a:r>
            <a:r>
              <a:rPr lang="en" dirty="0" smtClean="0"/>
              <a:t>, </a:t>
            </a:r>
            <a:r>
              <a:rPr lang="en" dirty="0"/>
              <a:t>as the result will be heavily filtered </a:t>
            </a:r>
            <a:r>
              <a:rPr lang="en" dirty="0" smtClean="0"/>
              <a:t>anyway,</a:t>
            </a:r>
            <a:r>
              <a:rPr lang="en" baseline="0" dirty="0" smtClean="0"/>
              <a:t> and exact intersection points aren’t that important.</a:t>
            </a:r>
            <a:endParaRPr lang="en" dirty="0"/>
          </a:p>
        </p:txBody>
      </p:sp>
    </p:spTree>
    <p:extLst>
      <p:ext uri="{BB962C8B-B14F-4D97-AF65-F5344CB8AC3E}">
        <p14:creationId xmlns:p14="http://schemas.microsoft.com/office/powerpoint/2010/main" val="29769775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Shape 2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44" name="Shape 2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dirty="0"/>
              <a:t>Just a quick note about the hierarchical tracing. A description of it is in Yasin’s article in GPU Pro </a:t>
            </a:r>
            <a:r>
              <a:rPr lang="en" dirty="0" smtClean="0"/>
              <a:t>5</a:t>
            </a:r>
            <a:r>
              <a:rPr lang="en" baseline="0" dirty="0" smtClean="0"/>
              <a:t> [Uludag14] and a few other publications </a:t>
            </a:r>
            <a:r>
              <a:rPr lang="en-GB" baseline="0" dirty="0" smtClean="0"/>
              <a:t>[Pearce15] [Hermanns15]</a:t>
            </a:r>
            <a:r>
              <a:rPr lang="en" dirty="0" smtClean="0"/>
              <a:t>, </a:t>
            </a:r>
            <a:r>
              <a:rPr lang="en" dirty="0"/>
              <a:t>but it’s probably </a:t>
            </a:r>
            <a:r>
              <a:rPr lang="en" dirty="0" smtClean="0"/>
              <a:t>good to </a:t>
            </a:r>
            <a:r>
              <a:rPr lang="en" dirty="0"/>
              <a:t>mention it here as well. The idea is quite simple. We have a min-z pyramid, which is basically a quad-tree</a:t>
            </a:r>
            <a:r>
              <a:rPr lang="en" dirty="0" smtClean="0"/>
              <a:t>.</a:t>
            </a:r>
          </a:p>
        </p:txBody>
      </p:sp>
    </p:spTree>
    <p:extLst>
      <p:ext uri="{BB962C8B-B14F-4D97-AF65-F5344CB8AC3E}">
        <p14:creationId xmlns:p14="http://schemas.microsoft.com/office/powerpoint/2010/main" val="16211535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Shape 2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44" name="Shape 2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dirty="0" smtClean="0"/>
              <a:t>We</a:t>
            </a:r>
            <a:r>
              <a:rPr lang="en" baseline="0" dirty="0" smtClean="0"/>
              <a:t> start at the most refined level of the hierarchy. Regardless of which level we are in at a given moment, we step the ray to the edge of the cell, or until the intersectoin with the Z plane in the cell. If we don’t hit the Z plane, we move to a coarser level.</a:t>
            </a:r>
            <a:endParaRPr lang="en" dirty="0"/>
          </a:p>
        </p:txBody>
      </p:sp>
    </p:spTree>
    <p:extLst>
      <p:ext uri="{BB962C8B-B14F-4D97-AF65-F5344CB8AC3E}">
        <p14:creationId xmlns:p14="http://schemas.microsoft.com/office/powerpoint/2010/main" val="25454731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Shape 2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44" name="Shape 2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dirty="0" smtClean="0"/>
              <a:t>This</a:t>
            </a:r>
            <a:r>
              <a:rPr lang="en" baseline="0" dirty="0" smtClean="0"/>
              <a:t> provides efficient empty space skipping</a:t>
            </a:r>
            <a:endParaRPr lang="en" dirty="0"/>
          </a:p>
        </p:txBody>
      </p:sp>
    </p:spTree>
    <p:extLst>
      <p:ext uri="{BB962C8B-B14F-4D97-AF65-F5344CB8AC3E}">
        <p14:creationId xmlns:p14="http://schemas.microsoft.com/office/powerpoint/2010/main" val="6551478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Shape 2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44" name="Shape 2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dirty="0" smtClean="0"/>
              <a:t>Once</a:t>
            </a:r>
            <a:r>
              <a:rPr lang="en" baseline="0" dirty="0" smtClean="0"/>
              <a:t> we find an intersection with a Z plane, we move to a finer level in the hierarchy.</a:t>
            </a:r>
            <a:endParaRPr lang="en" dirty="0"/>
          </a:p>
        </p:txBody>
      </p:sp>
    </p:spTree>
    <p:extLst>
      <p:ext uri="{BB962C8B-B14F-4D97-AF65-F5344CB8AC3E}">
        <p14:creationId xmlns:p14="http://schemas.microsoft.com/office/powerpoint/2010/main" val="2230799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Shape 2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44" name="Shape 2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dirty="0" smtClean="0"/>
              <a:t>… again.</a:t>
            </a:r>
            <a:endParaRPr lang="en" dirty="0"/>
          </a:p>
        </p:txBody>
      </p:sp>
    </p:spTree>
    <p:extLst>
      <p:ext uri="{BB962C8B-B14F-4D97-AF65-F5344CB8AC3E}">
        <p14:creationId xmlns:p14="http://schemas.microsoft.com/office/powerpoint/2010/main" val="27668226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Shape 2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44" name="Shape 2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dirty="0" smtClean="0"/>
              <a:t>… and again.</a:t>
            </a:r>
            <a:endParaRPr lang="en" dirty="0"/>
          </a:p>
        </p:txBody>
      </p:sp>
    </p:spTree>
    <p:extLst>
      <p:ext uri="{BB962C8B-B14F-4D97-AF65-F5344CB8AC3E}">
        <p14:creationId xmlns:p14="http://schemas.microsoft.com/office/powerpoint/2010/main" val="3215476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Here’s</a:t>
            </a:r>
            <a:r>
              <a:rPr lang="en-US" baseline="0" dirty="0" smtClean="0"/>
              <a:t> a concept art piece from Mirror’s Edge Catalyst. As you can see, pretty much everything here is reflective. It is worth noting that while the surfaces are generally smooth, not all reflections are mirror-like. Notice the stretched reflection on the left, and the blurry reflections in the walls on the right.</a:t>
            </a:r>
            <a:endParaRPr lang="en-GB" dirty="0"/>
          </a:p>
        </p:txBody>
      </p:sp>
    </p:spTree>
    <p:extLst>
      <p:ext uri="{BB962C8B-B14F-4D97-AF65-F5344CB8AC3E}">
        <p14:creationId xmlns:p14="http://schemas.microsoft.com/office/powerpoint/2010/main" val="24155394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Shape 2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44" name="Shape 2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dirty="0" smtClean="0"/>
              <a:t>Once we hit the</a:t>
            </a:r>
            <a:r>
              <a:rPr lang="en" baseline="0" dirty="0" smtClean="0"/>
              <a:t> Z plane at the coarsest level, we have found the intersection.</a:t>
            </a:r>
            <a:endParaRPr lang="en" dirty="0"/>
          </a:p>
        </p:txBody>
      </p:sp>
    </p:spTree>
    <p:extLst>
      <p:ext uri="{BB962C8B-B14F-4D97-AF65-F5344CB8AC3E}">
        <p14:creationId xmlns:p14="http://schemas.microsoft.com/office/powerpoint/2010/main" val="22138031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I have mentioned importance sampling before, but you may not be intrinsically</a:t>
            </a:r>
            <a:r>
              <a:rPr lang="en-US" baseline="0" dirty="0" smtClean="0"/>
              <a:t> familiar with the concept.</a:t>
            </a:r>
          </a:p>
          <a:p>
            <a:endParaRPr lang="en-US" baseline="0" dirty="0" smtClean="0"/>
          </a:p>
          <a:p>
            <a:r>
              <a:rPr lang="en-US" baseline="0" dirty="0" smtClean="0"/>
              <a:t>It is a variance reduction technique for Monte Carlo integration.</a:t>
            </a:r>
          </a:p>
          <a:p>
            <a:endParaRPr lang="en-US" baseline="0" dirty="0" smtClean="0"/>
          </a:p>
          <a:p>
            <a:r>
              <a:rPr lang="en-US" baseline="0" dirty="0" smtClean="0"/>
              <a:t>Suppose that we want to integrate this function; we need to have a probability distribution from which we can generate samples. It should be as close as possible to the original function that we’re integrating.</a:t>
            </a:r>
          </a:p>
          <a:p>
            <a:endParaRPr lang="en-US" baseline="0" dirty="0" smtClean="0"/>
          </a:p>
          <a:p>
            <a:r>
              <a:rPr lang="en-US" baseline="0" dirty="0" smtClean="0"/>
              <a:t>We generate samples from the PDF, and for each one we calculate the ratio of the function value to the value of the PDF. As the number of samples increases, the average of those values approaches the value of our integrand.</a:t>
            </a:r>
            <a:endParaRPr lang="en-GB" dirty="0"/>
          </a:p>
        </p:txBody>
      </p:sp>
    </p:spTree>
    <p:extLst>
      <p:ext uri="{BB962C8B-B14F-4D97-AF65-F5344CB8AC3E}">
        <p14:creationId xmlns:p14="http://schemas.microsoft.com/office/powerpoint/2010/main" val="16264260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38" name="Shape 23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dirty="0" smtClean="0">
                <a:solidFill>
                  <a:schemeClr val="dk1"/>
                </a:solidFill>
              </a:rPr>
              <a:t>We use importance sampling of the BRDF in order to</a:t>
            </a:r>
            <a:r>
              <a:rPr lang="en" baseline="0" dirty="0" smtClean="0">
                <a:solidFill>
                  <a:schemeClr val="dk1"/>
                </a:solidFill>
              </a:rPr>
              <a:t> generate ray directions. </a:t>
            </a:r>
            <a:r>
              <a:rPr lang="en" dirty="0" smtClean="0">
                <a:solidFill>
                  <a:schemeClr val="dk1"/>
                </a:solidFill>
              </a:rPr>
              <a:t>Any </a:t>
            </a:r>
            <a:r>
              <a:rPr lang="en" dirty="0">
                <a:solidFill>
                  <a:schemeClr val="dk1"/>
                </a:solidFill>
              </a:rPr>
              <a:t>BRDF can be used here; we happen to worship GGX.</a:t>
            </a:r>
          </a:p>
          <a:p>
            <a:pPr lvl="0" rtl="0">
              <a:spcBef>
                <a:spcPts val="0"/>
              </a:spcBef>
              <a:buNone/>
            </a:pPr>
            <a:endParaRPr dirty="0">
              <a:solidFill>
                <a:schemeClr val="dk1"/>
              </a:solidFill>
            </a:endParaRPr>
          </a:p>
          <a:p>
            <a:pPr lvl="0" rtl="0">
              <a:spcBef>
                <a:spcPts val="0"/>
              </a:spcBef>
              <a:buNone/>
            </a:pPr>
            <a:r>
              <a:rPr lang="en" dirty="0">
                <a:solidFill>
                  <a:schemeClr val="dk1"/>
                </a:solidFill>
              </a:rPr>
              <a:t>Now, we can’t generate lousy rays. Ray-tracing is expensive, so we spend some extra effort to generate very nice rays. </a:t>
            </a:r>
            <a:r>
              <a:rPr lang="en" dirty="0" smtClean="0">
                <a:solidFill>
                  <a:schemeClr val="dk1"/>
                </a:solidFill>
              </a:rPr>
              <a:t>As a bare</a:t>
            </a:r>
            <a:r>
              <a:rPr lang="en" baseline="0" dirty="0" smtClean="0">
                <a:solidFill>
                  <a:schemeClr val="dk1"/>
                </a:solidFill>
              </a:rPr>
              <a:t> minimum, </a:t>
            </a:r>
            <a:r>
              <a:rPr lang="en" dirty="0" smtClean="0">
                <a:solidFill>
                  <a:schemeClr val="dk1"/>
                </a:solidFill>
              </a:rPr>
              <a:t>we </a:t>
            </a:r>
            <a:r>
              <a:rPr lang="en" dirty="0">
                <a:solidFill>
                  <a:schemeClr val="dk1"/>
                </a:solidFill>
              </a:rPr>
              <a:t>use a Halton sampler, with the values pre-calculated on the CPU </a:t>
            </a:r>
            <a:r>
              <a:rPr lang="en" dirty="0" smtClean="0">
                <a:solidFill>
                  <a:schemeClr val="dk1"/>
                </a:solidFill>
              </a:rPr>
              <a:t>side.</a:t>
            </a:r>
          </a:p>
          <a:p>
            <a:pPr lvl="0" rtl="0">
              <a:spcBef>
                <a:spcPts val="0"/>
              </a:spcBef>
              <a:buNone/>
            </a:pPr>
            <a:endParaRPr lang="en" dirty="0" smtClean="0">
              <a:solidFill>
                <a:schemeClr val="dk1"/>
              </a:solidFill>
            </a:endParaRPr>
          </a:p>
          <a:p>
            <a:pPr lvl="0" rtl="0">
              <a:spcBef>
                <a:spcPts val="0"/>
              </a:spcBef>
              <a:buNone/>
            </a:pPr>
            <a:r>
              <a:rPr lang="en" dirty="0" smtClean="0">
                <a:solidFill>
                  <a:schemeClr val="dk1"/>
                </a:solidFill>
              </a:rPr>
              <a:t>Now</a:t>
            </a:r>
            <a:r>
              <a:rPr lang="en" dirty="0">
                <a:solidFill>
                  <a:schemeClr val="dk1"/>
                </a:solidFill>
              </a:rPr>
              <a:t>, the classic way for importance sampling BRDFs works by generating half-angle vectors, and reflecting them off the microfacet normal. This results in some rays actually pointing below the surface. We can’t use those, so we re-generate them a few times until we get nice ones. The extra cost is actually negligible here.</a:t>
            </a:r>
          </a:p>
          <a:p>
            <a:pPr lvl="0" rtl="0">
              <a:spcBef>
                <a:spcPts val="0"/>
              </a:spcBef>
              <a:buNone/>
            </a:pPr>
            <a:endParaRPr dirty="0">
              <a:solidFill>
                <a:schemeClr val="dk1"/>
              </a:solidFill>
            </a:endParaRPr>
          </a:p>
          <a:p>
            <a:pPr lvl="0">
              <a:spcBef>
                <a:spcPts val="0"/>
              </a:spcBef>
              <a:buClr>
                <a:schemeClr val="dk1"/>
              </a:buClr>
              <a:buSzPct val="100000"/>
              <a:buFont typeface="Arial"/>
              <a:buNone/>
            </a:pPr>
            <a:r>
              <a:rPr lang="en" dirty="0">
                <a:solidFill>
                  <a:schemeClr val="dk1"/>
                </a:solidFill>
              </a:rPr>
              <a:t>One could go even further, and importance sample from the Distribution of Visible Normals, as proposed by Eric </a:t>
            </a:r>
            <a:r>
              <a:rPr lang="en" dirty="0" smtClean="0">
                <a:solidFill>
                  <a:schemeClr val="dk1"/>
                </a:solidFill>
              </a:rPr>
              <a:t>Heitz and Eugene D’Eon. </a:t>
            </a:r>
            <a:r>
              <a:rPr lang="en" dirty="0">
                <a:solidFill>
                  <a:schemeClr val="dk1"/>
                </a:solidFill>
              </a:rPr>
              <a:t>This will probably considerably reduce the noise, and is certainly future work for us.</a:t>
            </a:r>
          </a:p>
        </p:txBody>
      </p:sp>
    </p:spTree>
    <p:extLst>
      <p:ext uri="{BB962C8B-B14F-4D97-AF65-F5344CB8AC3E}">
        <p14:creationId xmlns:p14="http://schemas.microsoft.com/office/powerpoint/2010/main" val="26168041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50" name="Shape 25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dirty="0"/>
              <a:t>Once we’ve performed all the ray-tracing, it’s time to </a:t>
            </a:r>
            <a:r>
              <a:rPr lang="en" dirty="0" smtClean="0"/>
              <a:t>calculate the</a:t>
            </a:r>
            <a:r>
              <a:rPr lang="en" baseline="0" dirty="0" smtClean="0"/>
              <a:t> colors of our</a:t>
            </a:r>
            <a:r>
              <a:rPr lang="en" dirty="0" smtClean="0"/>
              <a:t> </a:t>
            </a:r>
            <a:r>
              <a:rPr lang="en" dirty="0"/>
              <a:t>picture.</a:t>
            </a:r>
          </a:p>
          <a:p>
            <a:pPr rtl="0">
              <a:spcBef>
                <a:spcPts val="0"/>
              </a:spcBef>
              <a:buNone/>
            </a:pPr>
            <a:endParaRPr dirty="0"/>
          </a:p>
          <a:p>
            <a:pPr rtl="0">
              <a:spcBef>
                <a:spcPts val="0"/>
              </a:spcBef>
              <a:buNone/>
            </a:pPr>
            <a:r>
              <a:rPr lang="en" dirty="0"/>
              <a:t>The simplest way is to look-up the colors at the intersections of each pixel’s rays. But then we would need plenty of rays per pixel to achieve a noise-free result.</a:t>
            </a:r>
          </a:p>
          <a:p>
            <a:pPr rtl="0">
              <a:spcBef>
                <a:spcPts val="0"/>
              </a:spcBef>
              <a:buNone/>
            </a:pPr>
            <a:endParaRPr dirty="0"/>
          </a:p>
          <a:p>
            <a:pPr>
              <a:spcBef>
                <a:spcPts val="0"/>
              </a:spcBef>
              <a:buNone/>
            </a:pPr>
            <a:r>
              <a:rPr lang="en" dirty="0"/>
              <a:t>Most of the time however, we can steal some rays from neighboring pixels. Usually the surface properties will be similar, and visibility is almost always the same. Therefore we pretend the neighboring rays were shot from the local pixel, and use their intersection points.</a:t>
            </a:r>
          </a:p>
        </p:txBody>
      </p:sp>
    </p:spTree>
    <p:extLst>
      <p:ext uri="{BB962C8B-B14F-4D97-AF65-F5344CB8AC3E}">
        <p14:creationId xmlns:p14="http://schemas.microsoft.com/office/powerpoint/2010/main" val="2337917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Shape 2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56" name="Shape 25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dirty="0"/>
              <a:t>Of course we can’t just arbitrarily reuse the intersection points. We still need to be careful to produce the correct result. All the rays’ contributions need to be correctly weighed by the current pixel’s BRDF, and divided by the PDF that they were sampled from</a:t>
            </a:r>
            <a:r>
              <a:rPr lang="en" dirty="0" smtClean="0"/>
              <a:t>.</a:t>
            </a:r>
          </a:p>
          <a:p>
            <a:pPr>
              <a:spcBef>
                <a:spcPts val="0"/>
              </a:spcBef>
              <a:buNone/>
            </a:pPr>
            <a:endParaRPr lang="en" dirty="0" smtClean="0"/>
          </a:p>
          <a:p>
            <a:pPr>
              <a:spcBef>
                <a:spcPts val="0"/>
              </a:spcBef>
              <a:buNone/>
            </a:pPr>
            <a:r>
              <a:rPr lang="en" dirty="0" smtClean="0"/>
              <a:t>… and then it turns out that we have been overly optimistic. The neighboring probability distributions can be quite different from the BRDF values at the local pixel, causing pretty big spikes in the f over pdf ratio.</a:t>
            </a:r>
            <a:endParaRPr lang="en" dirty="0"/>
          </a:p>
        </p:txBody>
      </p:sp>
    </p:spTree>
    <p:extLst>
      <p:ext uri="{BB962C8B-B14F-4D97-AF65-F5344CB8AC3E}">
        <p14:creationId xmlns:p14="http://schemas.microsoft.com/office/powerpoint/2010/main" val="8205617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Shape 2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67" name="Shape 26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Let’s take a look at an example scene, where there’s roughness and normal variation.</a:t>
            </a:r>
          </a:p>
        </p:txBody>
      </p:sp>
    </p:spTree>
    <p:extLst>
      <p:ext uri="{BB962C8B-B14F-4D97-AF65-F5344CB8AC3E}">
        <p14:creationId xmlns:p14="http://schemas.microsoft.com/office/powerpoint/2010/main" val="18677169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Shape 2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73" name="Shape 2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dirty="0"/>
              <a:t>Here’s just the reflections, calculated with one ray per </a:t>
            </a:r>
            <a:r>
              <a:rPr lang="en" dirty="0" smtClean="0"/>
              <a:t>pixel at half-res, </a:t>
            </a:r>
            <a:r>
              <a:rPr lang="en" dirty="0"/>
              <a:t>and without any ray reuse.</a:t>
            </a:r>
          </a:p>
        </p:txBody>
      </p:sp>
    </p:spTree>
    <p:extLst>
      <p:ext uri="{BB962C8B-B14F-4D97-AF65-F5344CB8AC3E}">
        <p14:creationId xmlns:p14="http://schemas.microsoft.com/office/powerpoint/2010/main" val="39004470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Shape 2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dirty="0"/>
              <a:t>And here we use four rays in the resolve pass. </a:t>
            </a:r>
            <a:r>
              <a:rPr lang="en" dirty="0" smtClean="0"/>
              <a:t>A few surfaces </a:t>
            </a:r>
            <a:r>
              <a:rPr lang="en" dirty="0"/>
              <a:t>became smoother, </a:t>
            </a:r>
            <a:r>
              <a:rPr lang="en" dirty="0" smtClean="0"/>
              <a:t>but </a:t>
            </a:r>
            <a:r>
              <a:rPr lang="en" dirty="0"/>
              <a:t>we have plenty of high intensity </a:t>
            </a:r>
            <a:r>
              <a:rPr lang="en" dirty="0" smtClean="0"/>
              <a:t>speckles everywhere </a:t>
            </a:r>
            <a:r>
              <a:rPr lang="en" dirty="0"/>
              <a:t>ground. Overall, this is a worse result than without any </a:t>
            </a:r>
            <a:r>
              <a:rPr lang="en" dirty="0" smtClean="0"/>
              <a:t>ray reuse</a:t>
            </a:r>
            <a:r>
              <a:rPr lang="en" dirty="0"/>
              <a:t>.</a:t>
            </a:r>
          </a:p>
        </p:txBody>
      </p:sp>
    </p:spTree>
    <p:extLst>
      <p:ext uri="{BB962C8B-B14F-4D97-AF65-F5344CB8AC3E}">
        <p14:creationId xmlns:p14="http://schemas.microsoft.com/office/powerpoint/2010/main" val="39361851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Shape 2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92" name="Shape 29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dirty="0" smtClean="0"/>
              <a:t>We can solve that,</a:t>
            </a:r>
            <a:r>
              <a:rPr lang="en" baseline="0" dirty="0" smtClean="0"/>
              <a:t> but we must first take a step back and take a look at what exactly we’re trying to solve here.</a:t>
            </a:r>
            <a:endParaRPr lang="en" dirty="0"/>
          </a:p>
          <a:p>
            <a:pPr rtl="0">
              <a:spcBef>
                <a:spcPts val="0"/>
              </a:spcBef>
              <a:buNone/>
            </a:pPr>
            <a:endParaRPr dirty="0"/>
          </a:p>
          <a:p>
            <a:pPr>
              <a:spcBef>
                <a:spcPts val="0"/>
              </a:spcBef>
              <a:buNone/>
            </a:pPr>
            <a:r>
              <a:rPr lang="en" dirty="0" smtClean="0"/>
              <a:t>This is a </a:t>
            </a:r>
            <a:r>
              <a:rPr lang="en" dirty="0"/>
              <a:t>version of the scattering </a:t>
            </a:r>
            <a:r>
              <a:rPr lang="en" dirty="0" smtClean="0"/>
              <a:t>integral, with the emitted light removed for brevity. </a:t>
            </a:r>
            <a:r>
              <a:rPr lang="en" dirty="0"/>
              <a:t>The reflection’s value is </a:t>
            </a:r>
            <a:r>
              <a:rPr lang="en" dirty="0" smtClean="0"/>
              <a:t>determined by a </a:t>
            </a:r>
            <a:r>
              <a:rPr lang="en" dirty="0"/>
              <a:t>hemi-spherical integral of the incident radiance weighed by the BRDF</a:t>
            </a:r>
            <a:r>
              <a:rPr lang="en" dirty="0" smtClean="0"/>
              <a:t>.</a:t>
            </a:r>
          </a:p>
          <a:p>
            <a:pPr>
              <a:spcBef>
                <a:spcPts val="0"/>
              </a:spcBef>
              <a:buNone/>
            </a:pPr>
            <a:endParaRPr lang="en" dirty="0" smtClean="0"/>
          </a:p>
          <a:p>
            <a:pPr>
              <a:spcBef>
                <a:spcPts val="0"/>
              </a:spcBef>
              <a:buNone/>
            </a:pPr>
            <a:r>
              <a:rPr lang="en" dirty="0" smtClean="0"/>
              <a:t>Here, the BRDF and cosine term divided</a:t>
            </a:r>
            <a:r>
              <a:rPr lang="en" baseline="0" dirty="0" smtClean="0"/>
              <a:t> by the PDF value is the source of variance. After summing up all the samples, spikes in those ratios result in pixels with overly bright or dark colors.</a:t>
            </a:r>
            <a:endParaRPr lang="en" dirty="0"/>
          </a:p>
        </p:txBody>
      </p:sp>
    </p:spTree>
    <p:extLst>
      <p:ext uri="{BB962C8B-B14F-4D97-AF65-F5344CB8AC3E}">
        <p14:creationId xmlns:p14="http://schemas.microsoft.com/office/powerpoint/2010/main" val="18346816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01" name="Shape 30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dirty="0" smtClean="0"/>
              <a:t>We attack the variance problem directly,</a:t>
            </a:r>
            <a:r>
              <a:rPr lang="en" baseline="0" dirty="0" smtClean="0"/>
              <a:t> as will become obvious in a few moments.</a:t>
            </a:r>
            <a:r>
              <a:rPr lang="en" dirty="0" smtClean="0"/>
              <a:t> We </a:t>
            </a:r>
            <a:r>
              <a:rPr lang="en" dirty="0"/>
              <a:t>take </a:t>
            </a:r>
            <a:r>
              <a:rPr lang="en" dirty="0" smtClean="0"/>
              <a:t>the original scattering equation</a:t>
            </a:r>
            <a:r>
              <a:rPr lang="en" dirty="0"/>
              <a:t>, and we multiply its numerator and denominator by the same value. As long as it’s not zero, that’s an identity transformation.</a:t>
            </a:r>
          </a:p>
        </p:txBody>
      </p:sp>
    </p:spTree>
    <p:extLst>
      <p:ext uri="{BB962C8B-B14F-4D97-AF65-F5344CB8AC3E}">
        <p14:creationId xmlns:p14="http://schemas.microsoft.com/office/powerpoint/2010/main" val="2471169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Here we have a photograph</a:t>
            </a:r>
            <a:r>
              <a:rPr lang="en-US" baseline="0" dirty="0" smtClean="0"/>
              <a:t> of one of our conference rooms at Frostbite. Interestingly, when looking at this picture, you don’t perceive reflections per se; instead we see some shadowing of the outdoor light. This highlights an important feature of SSR which is often underplayed. It provides specular occlusion for local and distant reflections. Additionally, in this scene, there are plenty of rougher reflections, as well as variations in the reflectivity, especially on the floor. Take notice also how the reflections become sharper as they approach the contact points of the surfaces they reflect in, for example the chair legs.</a:t>
            </a:r>
            <a:endParaRPr lang="en-GB" dirty="0"/>
          </a:p>
        </p:txBody>
      </p:sp>
    </p:spTree>
    <p:extLst>
      <p:ext uri="{BB962C8B-B14F-4D97-AF65-F5344CB8AC3E}">
        <p14:creationId xmlns:p14="http://schemas.microsoft.com/office/powerpoint/2010/main" val="15621782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Shape 3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11" name="Shape 31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dirty="0"/>
              <a:t>We then replace one of the integrals with a constant which we can pre-calculate offline. </a:t>
            </a:r>
            <a:r>
              <a:rPr lang="en" dirty="0" smtClean="0"/>
              <a:t>Chances are that you are already calculating this value in your engine; it </a:t>
            </a:r>
            <a:r>
              <a:rPr lang="en" dirty="0"/>
              <a:t>happens to be the same thing which we normally </a:t>
            </a:r>
            <a:r>
              <a:rPr lang="en" dirty="0" smtClean="0"/>
              <a:t>use </a:t>
            </a:r>
            <a:r>
              <a:rPr lang="en" dirty="0"/>
              <a:t>for </a:t>
            </a:r>
            <a:r>
              <a:rPr lang="en" dirty="0" smtClean="0"/>
              <a:t>the split integral formulation for image </a:t>
            </a:r>
            <a:r>
              <a:rPr lang="en" dirty="0"/>
              <a:t>based </a:t>
            </a:r>
            <a:r>
              <a:rPr lang="en" dirty="0" smtClean="0"/>
              <a:t>lighting. </a:t>
            </a:r>
            <a:r>
              <a:rPr lang="en" dirty="0"/>
              <a:t>See for example Brian Karis’s presentation in the Physically Based Rendering course from </a:t>
            </a:r>
            <a:r>
              <a:rPr lang="en" dirty="0" smtClean="0"/>
              <a:t>2013 [Karis13].</a:t>
            </a:r>
            <a:endParaRPr lang="en" dirty="0"/>
          </a:p>
        </p:txBody>
      </p:sp>
    </p:spTree>
    <p:extLst>
      <p:ext uri="{BB962C8B-B14F-4D97-AF65-F5344CB8AC3E}">
        <p14:creationId xmlns:p14="http://schemas.microsoft.com/office/powerpoint/2010/main" val="41062485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Shape 3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21" name="Shape 32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And finally, we calculate the remaining bit with Monte Carlo quadrature.</a:t>
            </a:r>
          </a:p>
        </p:txBody>
      </p:sp>
    </p:spTree>
    <p:extLst>
      <p:ext uri="{BB962C8B-B14F-4D97-AF65-F5344CB8AC3E}">
        <p14:creationId xmlns:p14="http://schemas.microsoft.com/office/powerpoint/2010/main" val="37125411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Shape 3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31" name="Shape 33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dirty="0"/>
              <a:t>Here’s the same thing again, with some annotations. What this basically boils down to is a weighted sum. The BRDF over PDF values are weights, and divide the result by their sum at the end.</a:t>
            </a:r>
          </a:p>
        </p:txBody>
      </p:sp>
    </p:spTree>
    <p:extLst>
      <p:ext uri="{BB962C8B-B14F-4D97-AF65-F5344CB8AC3E}">
        <p14:creationId xmlns:p14="http://schemas.microsoft.com/office/powerpoint/2010/main" val="31009580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Shape 3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37" name="Shape 33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dirty="0"/>
              <a:t>The code ends up being super simple too.</a:t>
            </a:r>
          </a:p>
        </p:txBody>
      </p:sp>
    </p:spTree>
    <p:extLst>
      <p:ext uri="{BB962C8B-B14F-4D97-AF65-F5344CB8AC3E}">
        <p14:creationId xmlns:p14="http://schemas.microsoft.com/office/powerpoint/2010/main" val="31450979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Shape 3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43" name="Shape 3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Here we have the same pictures again. First, without ray reuse.</a:t>
            </a:r>
          </a:p>
        </p:txBody>
      </p:sp>
    </p:spTree>
    <p:extLst>
      <p:ext uri="{BB962C8B-B14F-4D97-AF65-F5344CB8AC3E}">
        <p14:creationId xmlns:p14="http://schemas.microsoft.com/office/powerpoint/2010/main" val="27863980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Shape 3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49" name="Shape 34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Now with ray reuse again, without the new variance reduction trick.</a:t>
            </a:r>
          </a:p>
        </p:txBody>
      </p:sp>
    </p:spTree>
    <p:extLst>
      <p:ext uri="{BB962C8B-B14F-4D97-AF65-F5344CB8AC3E}">
        <p14:creationId xmlns:p14="http://schemas.microsoft.com/office/powerpoint/2010/main" val="4438580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Shape 3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55" name="Shape 3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And now with the variance reduction. Much saner now.</a:t>
            </a:r>
          </a:p>
        </p:txBody>
      </p:sp>
    </p:spTree>
    <p:extLst>
      <p:ext uri="{BB962C8B-B14F-4D97-AF65-F5344CB8AC3E}">
        <p14:creationId xmlns:p14="http://schemas.microsoft.com/office/powerpoint/2010/main" val="24795063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Shape 3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61" name="Shape 3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For a comparison, this is without ray reuse, but with four rays /traced/ per pixel. It looks a bit nicer due to more uniform noise distribution, but otherwise variance is pretty similar.</a:t>
            </a:r>
          </a:p>
        </p:txBody>
      </p:sp>
    </p:spTree>
    <p:extLst>
      <p:ext uri="{BB962C8B-B14F-4D97-AF65-F5344CB8AC3E}">
        <p14:creationId xmlns:p14="http://schemas.microsoft.com/office/powerpoint/2010/main" val="34938882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Shape 3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67" name="Shape 36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Just one ray and no reuse again.</a:t>
            </a:r>
          </a:p>
        </p:txBody>
      </p:sp>
    </p:spTree>
    <p:extLst>
      <p:ext uri="{BB962C8B-B14F-4D97-AF65-F5344CB8AC3E}">
        <p14:creationId xmlns:p14="http://schemas.microsoft.com/office/powerpoint/2010/main" val="42880229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Shape 3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55" name="Shape 3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And now with the variance reduction. Much saner now.</a:t>
            </a:r>
          </a:p>
        </p:txBody>
      </p:sp>
    </p:spTree>
    <p:extLst>
      <p:ext uri="{BB962C8B-B14F-4D97-AF65-F5344CB8AC3E}">
        <p14:creationId xmlns:p14="http://schemas.microsoft.com/office/powerpoint/2010/main" val="4008710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This photo</a:t>
            </a:r>
            <a:r>
              <a:rPr lang="en-US" baseline="0" dirty="0" smtClean="0"/>
              <a:t> represents something that you might see quite often in a racing game. But it also highlights a few important features we would like to support. The reflections stretch vertically; there is also high frequency variation in surface roughness and </a:t>
            </a:r>
            <a:r>
              <a:rPr lang="en-US" baseline="0" dirty="0" err="1" smtClean="0"/>
              <a:t>normals</a:t>
            </a:r>
            <a:r>
              <a:rPr lang="en-US" baseline="0" dirty="0" smtClean="0"/>
              <a:t>.</a:t>
            </a:r>
            <a:endParaRPr lang="en-GB" dirty="0"/>
          </a:p>
        </p:txBody>
      </p:sp>
    </p:spTree>
    <p:extLst>
      <p:ext uri="{BB962C8B-B14F-4D97-AF65-F5344CB8AC3E}">
        <p14:creationId xmlns:p14="http://schemas.microsoft.com/office/powerpoint/2010/main" val="17870405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Shape 3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79" name="Shape 37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Another image; here we trace 4 rays per pixel, and use 4 samples to resolve. So 16 color values integrated, with only four rays traced per pixel. It’s starting to look nice, but looks like it will be still too expensive to get a noise-free result.</a:t>
            </a:r>
          </a:p>
        </p:txBody>
      </p:sp>
    </p:spTree>
    <p:extLst>
      <p:ext uri="{BB962C8B-B14F-4D97-AF65-F5344CB8AC3E}">
        <p14:creationId xmlns:p14="http://schemas.microsoft.com/office/powerpoint/2010/main" val="25284417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Shape 3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85" name="Shape 38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 which is why we use everyone’s favorite technique in the recent days, which is temporal filtering. We get a similar result to the previous image, except here we still only trace one ray per pixel.</a:t>
            </a:r>
          </a:p>
        </p:txBody>
      </p:sp>
    </p:spTree>
    <p:extLst>
      <p:ext uri="{BB962C8B-B14F-4D97-AF65-F5344CB8AC3E}">
        <p14:creationId xmlns:p14="http://schemas.microsoft.com/office/powerpoint/2010/main" val="4317269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Shape 3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91" name="Shape 39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dirty="0"/>
              <a:t>The weight re-normalization allows us to do one more neat thing. What we’re doing is saying “The BRDF weights *must* integrate to one”, even if we have </a:t>
            </a:r>
            <a:r>
              <a:rPr lang="en" dirty="0" smtClean="0"/>
              <a:t>poorly fitting rays</a:t>
            </a:r>
            <a:r>
              <a:rPr lang="en" dirty="0"/>
              <a:t>. Thing is, we will usually find some rays in the neighbors which we can use. Even if the given pixel didn’t trace any rays for itself. What this enables us to do, is sparse ray-tracing. We don’t need to shoot rays for every pixel, we just need to resolve at full resolution. We will find *some* rays which will suit us anyway. And we will properly weigh them by the full-res BRDF.</a:t>
            </a:r>
          </a:p>
        </p:txBody>
      </p:sp>
    </p:spTree>
    <p:extLst>
      <p:ext uri="{BB962C8B-B14F-4D97-AF65-F5344CB8AC3E}">
        <p14:creationId xmlns:p14="http://schemas.microsoft.com/office/powerpoint/2010/main" val="8078753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Shape 3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97" name="Shape 3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dirty="0"/>
              <a:t>Here’s the last image again</a:t>
            </a:r>
            <a:r>
              <a:rPr lang="en" dirty="0" smtClean="0"/>
              <a:t>.</a:t>
            </a:r>
            <a:r>
              <a:rPr lang="en" baseline="0" dirty="0" smtClean="0"/>
              <a:t> This is a half-resolution result.</a:t>
            </a:r>
            <a:endParaRPr lang="en" dirty="0"/>
          </a:p>
        </p:txBody>
      </p:sp>
    </p:spTree>
    <p:extLst>
      <p:ext uri="{BB962C8B-B14F-4D97-AF65-F5344CB8AC3E}">
        <p14:creationId xmlns:p14="http://schemas.microsoft.com/office/powerpoint/2010/main" val="278503723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Shape 4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03" name="Shape 40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dirty="0"/>
              <a:t>… and here </a:t>
            </a:r>
            <a:r>
              <a:rPr lang="en" dirty="0" smtClean="0"/>
              <a:t>with </a:t>
            </a:r>
            <a:r>
              <a:rPr lang="en" dirty="0"/>
              <a:t>a full-res resolve. We’re still ray-tracing at half-res, but we get full-res detail.</a:t>
            </a:r>
          </a:p>
          <a:p>
            <a:pPr rtl="0">
              <a:spcBef>
                <a:spcPts val="0"/>
              </a:spcBef>
              <a:buNone/>
            </a:pPr>
            <a:endParaRPr dirty="0"/>
          </a:p>
          <a:p>
            <a:pPr>
              <a:spcBef>
                <a:spcPts val="0"/>
              </a:spcBef>
              <a:buNone/>
            </a:pPr>
            <a:r>
              <a:rPr lang="en" dirty="0"/>
              <a:t>Noise is lower here as well, as our temporal filter is designed with the full-res resolve in mind.</a:t>
            </a:r>
          </a:p>
        </p:txBody>
      </p:sp>
    </p:spTree>
    <p:extLst>
      <p:ext uri="{BB962C8B-B14F-4D97-AF65-F5344CB8AC3E}">
        <p14:creationId xmlns:p14="http://schemas.microsoft.com/office/powerpoint/2010/main" val="37283925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Shape 4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09" name="Shape 4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dirty="0"/>
              <a:t>I mentioned temporal reprojection, so let’s have a quick look at it now. The idea is simple: given a pixel’s 3D coordinate, check where it was in the previous frame, project it, and we have the texcoord to sample.</a:t>
            </a:r>
          </a:p>
          <a:p>
            <a:pPr rtl="0">
              <a:spcBef>
                <a:spcPts val="0"/>
              </a:spcBef>
              <a:buNone/>
            </a:pPr>
            <a:endParaRPr dirty="0"/>
          </a:p>
          <a:p>
            <a:pPr>
              <a:spcBef>
                <a:spcPts val="0"/>
              </a:spcBef>
              <a:buNone/>
            </a:pPr>
            <a:r>
              <a:rPr lang="en" dirty="0"/>
              <a:t>… except when we move the viewport, reflections exhibit parallax. That is, the reflected objects move according to their depth, not the depth of the surface which reflects them. Attempting to reproject reflections using the closer depth results in smearing. So we calculate the average depth of the reflected objects, and reproject using that. This results in much reduced smearing.</a:t>
            </a:r>
          </a:p>
        </p:txBody>
      </p:sp>
    </p:spTree>
    <p:extLst>
      <p:ext uri="{BB962C8B-B14F-4D97-AF65-F5344CB8AC3E}">
        <p14:creationId xmlns:p14="http://schemas.microsoft.com/office/powerpoint/2010/main" val="12151627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Shape 4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31" name="Shape 43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dirty="0"/>
              <a:t>We are actually quite nasty with our importance sampling. We bias it quite a </a:t>
            </a:r>
            <a:r>
              <a:rPr lang="en" dirty="0" smtClean="0"/>
              <a:t>bit. </a:t>
            </a:r>
            <a:r>
              <a:rPr lang="en" dirty="0"/>
              <a:t>It is difficult to eliminate all the noise without using a crazy number of samples. A lot of it comes from the tail of the BRDF, especially for distributions like GGX. Which is why we shift the generated samples toward the mirror direction. In a fancy way, because we still need accurate PDF values for importance sampling.</a:t>
            </a:r>
          </a:p>
          <a:p>
            <a:pPr rtl="0">
              <a:spcBef>
                <a:spcPts val="0"/>
              </a:spcBef>
              <a:buNone/>
            </a:pPr>
            <a:endParaRPr dirty="0"/>
          </a:p>
          <a:p>
            <a:pPr>
              <a:spcBef>
                <a:spcPts val="0"/>
              </a:spcBef>
              <a:buNone/>
            </a:pPr>
            <a:r>
              <a:rPr lang="en" dirty="0"/>
              <a:t>It’s actually quite easy to sample a ‘truncated distribution’ when using the </a:t>
            </a:r>
            <a:r>
              <a:rPr lang="en" dirty="0" smtClean="0"/>
              <a:t>inversion method…</a:t>
            </a:r>
          </a:p>
          <a:p>
            <a:pPr>
              <a:spcBef>
                <a:spcPts val="0"/>
              </a:spcBef>
              <a:buNone/>
            </a:pPr>
            <a:endParaRPr lang="en" dirty="0" smtClean="0"/>
          </a:p>
          <a:p>
            <a:pPr rtl="0">
              <a:spcBef>
                <a:spcPts val="0"/>
              </a:spcBef>
              <a:buNone/>
            </a:pPr>
            <a:r>
              <a:rPr lang="en-US" dirty="0" smtClean="0"/>
              <a:t>… we just offset the pseudo-random value used to generate the offset from the mirror direction.</a:t>
            </a:r>
          </a:p>
          <a:p>
            <a:pPr rtl="0">
              <a:spcBef>
                <a:spcPts val="0"/>
              </a:spcBef>
              <a:buNone/>
            </a:pPr>
            <a:endParaRPr lang="en-US" dirty="0" smtClean="0"/>
          </a:p>
          <a:p>
            <a:pPr>
              <a:spcBef>
                <a:spcPts val="0"/>
              </a:spcBef>
              <a:buNone/>
            </a:pPr>
            <a:r>
              <a:rPr lang="en-US" dirty="0" smtClean="0"/>
              <a:t>This has the effect of redistributing the samples from the ‘truncated’ region proportionally in the ‘</a:t>
            </a:r>
            <a:r>
              <a:rPr lang="en-US" dirty="0" err="1" smtClean="0"/>
              <a:t>untruncated</a:t>
            </a:r>
            <a:r>
              <a:rPr lang="en-US" dirty="0" smtClean="0"/>
              <a:t>’ region of the function. The PDF values are the same except for a constant scale factor… and we don’t need to calculate</a:t>
            </a:r>
            <a:r>
              <a:rPr lang="en-US" baseline="0" dirty="0" smtClean="0"/>
              <a:t> it</a:t>
            </a:r>
            <a:r>
              <a:rPr lang="en-US" dirty="0" smtClean="0"/>
              <a:t>, since our variance reduction scheme re-normalizes all the constant factors anyway.</a:t>
            </a:r>
          </a:p>
          <a:p>
            <a:pPr>
              <a:spcBef>
                <a:spcPts val="0"/>
              </a:spcBef>
              <a:buNone/>
            </a:pPr>
            <a:endParaRPr lang="en" dirty="0"/>
          </a:p>
        </p:txBody>
      </p:sp>
    </p:spTree>
    <p:extLst>
      <p:ext uri="{BB962C8B-B14F-4D97-AF65-F5344CB8AC3E}">
        <p14:creationId xmlns:p14="http://schemas.microsoft.com/office/powerpoint/2010/main" val="26636515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Shape 4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43" name="Shape 4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dirty="0"/>
              <a:t>Another variance reduction technique we use is filtered importance sampling. I have already covered the ‘importance sampling’ bit, so the filtering part is quite easy to add. Instead of fetching the high frequency color buffer for our reflections, we use appropriately pre-blurred versions of it. We pretend that the rays we trace are cones, and we estimate their footprint at intersection points. From that, we get the mip level of a pre-blurred image pyramid to use.</a:t>
            </a:r>
          </a:p>
        </p:txBody>
      </p:sp>
    </p:spTree>
    <p:extLst>
      <p:ext uri="{BB962C8B-B14F-4D97-AF65-F5344CB8AC3E}">
        <p14:creationId xmlns:p14="http://schemas.microsoft.com/office/powerpoint/2010/main" val="35139706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Shape 4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49" name="Shape 44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dirty="0"/>
              <a:t>The sampling of pre-blurred image levels can be biased to produce blurrier reflections than necessary. This is useful to counter the bias in importance sampling, which over-sharpens reflections. We wire the two together, such that we end up with a single ‘bias’ parameter, which goes from “pure unbiased Monte Carlo” to tracing in the mirror direction, and taking all reflection blurriness from the filter</a:t>
            </a:r>
            <a:r>
              <a:rPr lang="en" dirty="0" smtClean="0"/>
              <a:t>.</a:t>
            </a:r>
          </a:p>
          <a:p>
            <a:pPr rtl="0">
              <a:spcBef>
                <a:spcPts val="0"/>
              </a:spcBef>
              <a:buNone/>
            </a:pPr>
            <a:endParaRPr dirty="0"/>
          </a:p>
          <a:p>
            <a:pPr>
              <a:spcBef>
                <a:spcPts val="0"/>
              </a:spcBef>
              <a:buNone/>
            </a:pPr>
            <a:r>
              <a:rPr lang="en" dirty="0"/>
              <a:t>Increasing the bias </a:t>
            </a:r>
            <a:r>
              <a:rPr lang="en" dirty="0" smtClean="0"/>
              <a:t>results </a:t>
            </a:r>
            <a:r>
              <a:rPr lang="en" dirty="0"/>
              <a:t>in improved </a:t>
            </a:r>
            <a:r>
              <a:rPr lang="en" dirty="0" smtClean="0"/>
              <a:t>performance</a:t>
            </a:r>
            <a:r>
              <a:rPr lang="en" baseline="0" dirty="0" smtClean="0"/>
              <a:t> in two ways</a:t>
            </a:r>
            <a:r>
              <a:rPr lang="en" dirty="0" smtClean="0"/>
              <a:t>. The </a:t>
            </a:r>
            <a:r>
              <a:rPr lang="en" dirty="0"/>
              <a:t>ray-tracing becomes more coherent, and we sample smaller color mips. Pushing it </a:t>
            </a:r>
            <a:r>
              <a:rPr lang="en" dirty="0" smtClean="0"/>
              <a:t>*too* </a:t>
            </a:r>
            <a:r>
              <a:rPr lang="en" dirty="0"/>
              <a:t>high is not desirable however, as we introduce some discontinuities and </a:t>
            </a:r>
            <a:r>
              <a:rPr lang="en" dirty="0" smtClean="0"/>
              <a:t>leaks,</a:t>
            </a:r>
            <a:r>
              <a:rPr lang="en" baseline="0" dirty="0" smtClean="0"/>
              <a:t> since proximity in screen-space doesn’t necessarily mean proximity in the reflection. Increasing the bias also reduces the desirable elongation effect.</a:t>
            </a:r>
            <a:endParaRPr lang="en" dirty="0"/>
          </a:p>
        </p:txBody>
      </p:sp>
    </p:spTree>
    <p:extLst>
      <p:ext uri="{BB962C8B-B14F-4D97-AF65-F5344CB8AC3E}">
        <p14:creationId xmlns:p14="http://schemas.microsoft.com/office/powerpoint/2010/main" val="15010615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Shape 4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55" name="Shape 4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Here’s our scene with a bias of zero.</a:t>
            </a:r>
          </a:p>
        </p:txBody>
      </p:sp>
    </p:spTree>
    <p:extLst>
      <p:ext uri="{BB962C8B-B14F-4D97-AF65-F5344CB8AC3E}">
        <p14:creationId xmlns:p14="http://schemas.microsoft.com/office/powerpoint/2010/main" val="2716050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Shape 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3" name="Shape 5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US" dirty="0" smtClean="0"/>
              <a:t>So</a:t>
            </a:r>
            <a:r>
              <a:rPr lang="en-US" baseline="0" dirty="0" smtClean="0"/>
              <a:t> now we can formulate a set of requirements that we would like to have for our SSR. First of all, it should support sharp and blurry reflections.</a:t>
            </a:r>
          </a:p>
          <a:p>
            <a:pPr rtl="0">
              <a:spcBef>
                <a:spcPts val="0"/>
              </a:spcBef>
              <a:buNone/>
            </a:pPr>
            <a:endParaRPr lang="en-US" baseline="0" dirty="0" smtClean="0"/>
          </a:p>
          <a:p>
            <a:pPr rtl="0">
              <a:spcBef>
                <a:spcPts val="0"/>
              </a:spcBef>
              <a:buNone/>
            </a:pPr>
            <a:r>
              <a:rPr lang="en-US" baseline="0" dirty="0" smtClean="0"/>
              <a:t>But those aren’t realistic blurry reflections…</a:t>
            </a:r>
            <a:endParaRPr lang="en" dirty="0"/>
          </a:p>
        </p:txBody>
      </p:sp>
    </p:spTree>
    <p:extLst>
      <p:ext uri="{BB962C8B-B14F-4D97-AF65-F5344CB8AC3E}">
        <p14:creationId xmlns:p14="http://schemas.microsoft.com/office/powerpoint/2010/main" val="38837661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Shape 4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61" name="Shape 4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dirty="0"/>
              <a:t>And again with 0.7. Some of the reflections changed </a:t>
            </a:r>
            <a:r>
              <a:rPr lang="en" dirty="0" smtClean="0"/>
              <a:t>slightly</a:t>
            </a:r>
            <a:r>
              <a:rPr lang="en" dirty="0"/>
              <a:t>, but that is mostly due to the temporal filter’s neighborhood clamping</a:t>
            </a:r>
            <a:r>
              <a:rPr lang="en" dirty="0" smtClean="0"/>
              <a:t>. Otherwise </a:t>
            </a:r>
            <a:r>
              <a:rPr lang="en" dirty="0"/>
              <a:t>the look of the image is similar, yet the noise is </a:t>
            </a:r>
            <a:r>
              <a:rPr lang="en" dirty="0" smtClean="0"/>
              <a:t>reduced,</a:t>
            </a:r>
            <a:r>
              <a:rPr lang="en" baseline="0" dirty="0" smtClean="0"/>
              <a:t> and the performance is improved.</a:t>
            </a:r>
            <a:endParaRPr lang="en" dirty="0"/>
          </a:p>
        </p:txBody>
      </p:sp>
    </p:spTree>
    <p:extLst>
      <p:ext uri="{BB962C8B-B14F-4D97-AF65-F5344CB8AC3E}">
        <p14:creationId xmlns:p14="http://schemas.microsoft.com/office/powerpoint/2010/main" val="93906571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Shape 4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67" name="Shape 46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dirty="0"/>
              <a:t>Remember the full-res color resolve? We actually run it four pixels at a time, and reuse the same rays for all four pixels. It becomes more VGPR heavy, but lets us save some memory bandwidth, so it’s a win in practice. We only need to fetch the ray data once for all four pixels, and we also calculate the hit point screen-space coordinates once, as they are the same.</a:t>
            </a:r>
          </a:p>
          <a:p>
            <a:pPr rtl="0">
              <a:spcBef>
                <a:spcPts val="0"/>
              </a:spcBef>
              <a:buNone/>
            </a:pPr>
            <a:endParaRPr dirty="0"/>
          </a:p>
          <a:p>
            <a:pPr>
              <a:spcBef>
                <a:spcPts val="0"/>
              </a:spcBef>
              <a:buNone/>
            </a:pPr>
            <a:r>
              <a:rPr lang="en" dirty="0"/>
              <a:t>The thing which doesn’t necessarily have to be the same however is the mip level of the color buffer to fetch for each pixel. The pixels can have four different roughness values, and therefore should use </a:t>
            </a:r>
            <a:r>
              <a:rPr lang="en" dirty="0" smtClean="0"/>
              <a:t>different pre-filtered images. </a:t>
            </a:r>
            <a:r>
              <a:rPr lang="en" dirty="0"/>
              <a:t>Here we use a similar trick as the DXT format uses for color compression. We find the min and max anchor mip levels for the four pixels, and we interpolate between them. That way we take only two color buffer samples instead of four.</a:t>
            </a:r>
          </a:p>
        </p:txBody>
      </p:sp>
    </p:spTree>
    <p:extLst>
      <p:ext uri="{BB962C8B-B14F-4D97-AF65-F5344CB8AC3E}">
        <p14:creationId xmlns:p14="http://schemas.microsoft.com/office/powerpoint/2010/main" val="335568878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Shape 4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73" name="Shape 4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dirty="0"/>
              <a:t>To illustrate that the mip anchor interpolation works, here we have some comparison images. </a:t>
            </a:r>
            <a:r>
              <a:rPr lang="en" dirty="0" smtClean="0"/>
              <a:t>At the bottom, </a:t>
            </a:r>
            <a:r>
              <a:rPr lang="en" dirty="0"/>
              <a:t>we’se using just one mip level for the four pixels we </a:t>
            </a:r>
            <a:r>
              <a:rPr lang="en" dirty="0" smtClean="0"/>
              <a:t>resolve; this results in a blurry image. Then at the top </a:t>
            </a:r>
            <a:r>
              <a:rPr lang="en" dirty="0"/>
              <a:t>we have four unique mip levels</a:t>
            </a:r>
            <a:r>
              <a:rPr lang="en" dirty="0" smtClean="0"/>
              <a:t>, which is the reference. In the middle</a:t>
            </a:r>
            <a:r>
              <a:rPr lang="en" baseline="0" dirty="0" smtClean="0"/>
              <a:t> we have the result of </a:t>
            </a:r>
            <a:r>
              <a:rPr lang="en" dirty="0" smtClean="0"/>
              <a:t>interpolation. As you can see, the difference is barely noticable.</a:t>
            </a:r>
            <a:endParaRPr lang="en" dirty="0"/>
          </a:p>
        </p:txBody>
      </p:sp>
    </p:spTree>
    <p:extLst>
      <p:ext uri="{BB962C8B-B14F-4D97-AF65-F5344CB8AC3E}">
        <p14:creationId xmlns:p14="http://schemas.microsoft.com/office/powerpoint/2010/main" val="243890453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Shape 4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85" name="Shape 48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US" dirty="0" smtClean="0"/>
              <a:t>Here’s</a:t>
            </a:r>
            <a:r>
              <a:rPr lang="en-US" baseline="0" dirty="0" smtClean="0"/>
              <a:t> a quick slide with performance on the PS4. As you can see, the ray reuse scheme allows us to quite efficiently reduce the ray tracing cost.</a:t>
            </a:r>
            <a:endParaRPr dirty="0"/>
          </a:p>
        </p:txBody>
      </p:sp>
    </p:spTree>
    <p:extLst>
      <p:ext uri="{BB962C8B-B14F-4D97-AF65-F5344CB8AC3E}">
        <p14:creationId xmlns:p14="http://schemas.microsoft.com/office/powerpoint/2010/main" val="69248406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Shape 4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91" name="Shape 49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53148510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Shape 4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97" name="Shape 4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extLst>
      <p:ext uri="{BB962C8B-B14F-4D97-AF65-F5344CB8AC3E}">
        <p14:creationId xmlns:p14="http://schemas.microsoft.com/office/powerpoint/2010/main" val="53901083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Shape 5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03" name="Shape 50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58914224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Shape 5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09" name="Shape 5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85212102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Shape 5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15" name="Shape 5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65147003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51" name="Shape 15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dirty="0"/>
              <a:t>One can try to filter the </a:t>
            </a:r>
            <a:r>
              <a:rPr lang="en" dirty="0" smtClean="0"/>
              <a:t>importance sampling noise</a:t>
            </a:r>
            <a:r>
              <a:rPr lang="en" dirty="0"/>
              <a:t>. Similarly to how the Killzone approach blurs mirror-like reflections in screen-space, we can filter the noisy reflections. Only we need a smarter filter, which respects surface details. </a:t>
            </a:r>
            <a:r>
              <a:rPr lang="en-GB" dirty="0" smtClean="0"/>
              <a:t>Yusuke </a:t>
            </a:r>
            <a:r>
              <a:rPr lang="en-GB" dirty="0" err="1" smtClean="0"/>
              <a:t>Tokuyoshi</a:t>
            </a:r>
            <a:r>
              <a:rPr lang="en" dirty="0" smtClean="0"/>
              <a:t> has </a:t>
            </a:r>
            <a:r>
              <a:rPr lang="en" dirty="0"/>
              <a:t>recently published a really cool paper about lobe-aware </a:t>
            </a:r>
            <a:r>
              <a:rPr lang="en" dirty="0" smtClean="0"/>
              <a:t>filtering </a:t>
            </a:r>
            <a:r>
              <a:rPr lang="en-GB" dirty="0" smtClean="0"/>
              <a:t>[Tokuyoshi15]</a:t>
            </a:r>
            <a:r>
              <a:rPr lang="en" dirty="0" smtClean="0"/>
              <a:t>, </a:t>
            </a:r>
            <a:r>
              <a:rPr lang="en" dirty="0"/>
              <a:t>which produces </a:t>
            </a:r>
            <a:r>
              <a:rPr lang="en" dirty="0" smtClean="0"/>
              <a:t>great </a:t>
            </a:r>
            <a:r>
              <a:rPr lang="en" dirty="0"/>
              <a:t>results. He uses it to de-noise path-tracing and real-time cone </a:t>
            </a:r>
            <a:r>
              <a:rPr lang="en" dirty="0" smtClean="0"/>
              <a:t>tracing.</a:t>
            </a:r>
          </a:p>
          <a:p>
            <a:pPr>
              <a:spcBef>
                <a:spcPts val="0"/>
              </a:spcBef>
              <a:buNone/>
            </a:pPr>
            <a:endParaRPr lang="en"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 dirty="0" smtClean="0">
                <a:solidFill>
                  <a:schemeClr val="dk1"/>
                </a:solidFill>
              </a:rPr>
              <a:t>An image is first rendered using importance sampling.</a:t>
            </a:r>
          </a:p>
          <a:p>
            <a:pPr marL="0" marR="0" indent="0" algn="l" defTabSz="914400" rtl="0" eaLnBrk="1" fontAlgn="auto" latinLnBrk="0" hangingPunct="1">
              <a:lnSpc>
                <a:spcPct val="100000"/>
              </a:lnSpc>
              <a:spcBef>
                <a:spcPts val="0"/>
              </a:spcBef>
              <a:spcAft>
                <a:spcPts val="0"/>
              </a:spcAft>
              <a:buClrTx/>
              <a:buSzTx/>
              <a:buFontTx/>
              <a:buNone/>
              <a:tabLst/>
              <a:defRPr/>
            </a:pPr>
            <a:endParaRPr lang="en"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 dirty="0" smtClean="0"/>
              <a:t>Then the filtering process compares the similarity of outgoing specular lobes through the use of fitted spherical gaussians. The similarity acts as a weight in a bilateral filter.</a:t>
            </a:r>
          </a:p>
          <a:p>
            <a:pPr>
              <a:spcBef>
                <a:spcPts val="0"/>
              </a:spcBef>
              <a:buNone/>
            </a:pPr>
            <a:endParaRPr lang="en"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 dirty="0" smtClean="0"/>
              <a:t>This approach fits almost all the bills, except contact hardening. The lobe similarity does not take object proximity into account, therefore we lose sharp contacts between objects.</a:t>
            </a:r>
          </a:p>
        </p:txBody>
      </p:sp>
    </p:spTree>
    <p:extLst>
      <p:ext uri="{BB962C8B-B14F-4D97-AF65-F5344CB8AC3E}">
        <p14:creationId xmlns:p14="http://schemas.microsoft.com/office/powerpoint/2010/main" val="25091250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Shape 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3" name="Shape 5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US" dirty="0" smtClean="0"/>
              <a:t>… we</a:t>
            </a:r>
            <a:r>
              <a:rPr lang="en-US" baseline="0" dirty="0" smtClean="0"/>
              <a:t> would like them to sharpen as they come in contact with the reflecting surface.</a:t>
            </a:r>
            <a:endParaRPr lang="en" dirty="0"/>
          </a:p>
        </p:txBody>
      </p:sp>
    </p:spTree>
    <p:extLst>
      <p:ext uri="{BB962C8B-B14F-4D97-AF65-F5344CB8AC3E}">
        <p14:creationId xmlns:p14="http://schemas.microsoft.com/office/powerpoint/2010/main" val="251332963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Shape 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7" name="Shape 6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dirty="0" smtClean="0"/>
              <a:t>Yasin Uludag published a screen-space cone tracing algorithm in GPU </a:t>
            </a:r>
            <a:r>
              <a:rPr lang="en" dirty="0"/>
              <a:t>Pro </a:t>
            </a:r>
            <a:r>
              <a:rPr lang="en" dirty="0" smtClean="0"/>
              <a:t>5, which ticks many of the boxes</a:t>
            </a:r>
            <a:r>
              <a:rPr lang="en" baseline="0" dirty="0" smtClean="0"/>
              <a:t> on our list of requirements; everything except elongation.</a:t>
            </a:r>
          </a:p>
          <a:p>
            <a:pPr rtl="0">
              <a:spcBef>
                <a:spcPts val="0"/>
              </a:spcBef>
              <a:buNone/>
            </a:pPr>
            <a:r>
              <a:rPr lang="en" baseline="0" dirty="0" smtClean="0"/>
              <a:t>// See also </a:t>
            </a:r>
            <a:r>
              <a:rPr lang="en-GB" baseline="0" dirty="0" smtClean="0"/>
              <a:t>[Pearce15] and [Hermanns15]</a:t>
            </a:r>
            <a:endParaRPr lang="en" dirty="0"/>
          </a:p>
          <a:p>
            <a:pPr rtl="0">
              <a:spcBef>
                <a:spcPts val="0"/>
              </a:spcBef>
              <a:buNone/>
            </a:pPr>
            <a:endParaRPr dirty="0"/>
          </a:p>
          <a:p>
            <a:pPr>
              <a:spcBef>
                <a:spcPts val="0"/>
              </a:spcBef>
              <a:buNone/>
            </a:pPr>
            <a:r>
              <a:rPr lang="en" dirty="0" smtClean="0"/>
              <a:t>The </a:t>
            </a:r>
            <a:r>
              <a:rPr lang="en" dirty="0"/>
              <a:t>algorithm </a:t>
            </a:r>
            <a:r>
              <a:rPr lang="en" dirty="0" smtClean="0"/>
              <a:t>starts by tracing a </a:t>
            </a:r>
            <a:r>
              <a:rPr lang="en" dirty="0"/>
              <a:t>ray, not a cone</a:t>
            </a:r>
            <a:r>
              <a:rPr lang="en" dirty="0" smtClean="0"/>
              <a:t>.</a:t>
            </a:r>
          </a:p>
          <a:p>
            <a:pPr>
              <a:spcBef>
                <a:spcPts val="0"/>
              </a:spcBef>
              <a:buNone/>
            </a:pPr>
            <a:endParaRPr lang="en" dirty="0" smtClean="0"/>
          </a:p>
          <a:p>
            <a:pPr rtl="0">
              <a:spcBef>
                <a:spcPts val="0"/>
              </a:spcBef>
              <a:buNone/>
            </a:pPr>
            <a:r>
              <a:rPr lang="en-US" dirty="0" smtClean="0"/>
              <a:t>Once the ray hits something, the algorithm pretends it was a cone, and samples a pre-filtered color buffer. The contribution</a:t>
            </a:r>
            <a:r>
              <a:rPr lang="en-US" baseline="0" dirty="0" smtClean="0"/>
              <a:t> is weighed by a calculated coverage of the pre-filtered area.</a:t>
            </a:r>
            <a:endParaRPr lang="en-US" dirty="0" smtClean="0"/>
          </a:p>
          <a:p>
            <a:pPr rtl="0">
              <a:spcBef>
                <a:spcPts val="0"/>
              </a:spcBef>
              <a:buNone/>
            </a:pPr>
            <a:endParaRPr lang="en-US" dirty="0" smtClean="0"/>
          </a:p>
          <a:p>
            <a:pPr rtl="0">
              <a:spcBef>
                <a:spcPts val="0"/>
              </a:spcBef>
              <a:buNone/>
            </a:pPr>
            <a:r>
              <a:rPr lang="en-US" dirty="0" smtClean="0"/>
              <a:t>It</a:t>
            </a:r>
            <a:r>
              <a:rPr lang="en-US" baseline="0" dirty="0" smtClean="0"/>
              <a:t> then marches forward and accumulates more samples, until full coverage is obtained.</a:t>
            </a:r>
            <a:endParaRPr lang="en-US" dirty="0" smtClean="0"/>
          </a:p>
        </p:txBody>
      </p:sp>
    </p:spTree>
    <p:extLst>
      <p:ext uri="{BB962C8B-B14F-4D97-AF65-F5344CB8AC3E}">
        <p14:creationId xmlns:p14="http://schemas.microsoft.com/office/powerpoint/2010/main" val="143398604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Shape 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7" name="Shape 6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a:t>
            </a:r>
            <a:r>
              <a:rPr lang="en" dirty="0" smtClean="0"/>
              <a:t>he trouble is with the coverage</a:t>
            </a:r>
            <a:r>
              <a:rPr lang="en" baseline="0" dirty="0" smtClean="0"/>
              <a:t> calculation, and with tracing following the first hit. The depth buffer only contains the first visible surface, so we don’t acutally know the thickness of objects. We can do some guesswork, or assume a constant thickness. But the algorithm still won’t know whether it just hit a solid wall, and should stop, or whether the thing it hit was a thin surface, and it should continue. The cone trace after the first hit can’t be performed accurately either since we can’t trace behind objects. We would need to perform depth peeling, or have other information about the scene structure.</a:t>
            </a:r>
          </a:p>
          <a:p>
            <a:pPr marL="0" marR="0" indent="0" algn="l" defTabSz="914400" rtl="0" eaLnBrk="1" fontAlgn="auto" latinLnBrk="0" hangingPunct="1">
              <a:lnSpc>
                <a:spcPct val="100000"/>
              </a:lnSpc>
              <a:spcBef>
                <a:spcPts val="0"/>
              </a:spcBef>
              <a:spcAft>
                <a:spcPts val="0"/>
              </a:spcAft>
              <a:buClrTx/>
              <a:buSzTx/>
              <a:buFontTx/>
              <a:buNone/>
              <a:tabLst/>
              <a:defRPr/>
            </a:pPr>
            <a:endParaRPr lang="en"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 baseline="0" dirty="0" smtClean="0"/>
              <a:t>Overall, in simple scenes the algorithm produces great results, but it can produce discontinuities and artifacts which are difficult to get rid of.</a:t>
            </a:r>
            <a:endParaRPr lang="en" dirty="0"/>
          </a:p>
        </p:txBody>
      </p:sp>
    </p:spTree>
    <p:extLst>
      <p:ext uri="{BB962C8B-B14F-4D97-AF65-F5344CB8AC3E}">
        <p14:creationId xmlns:p14="http://schemas.microsoft.com/office/powerpoint/2010/main" val="311661506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Shape 5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21" name="Shape 52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28982160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Shape 5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27" name="Shape 52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4163457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Shape 5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33" name="Shape 53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429014295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Shape 4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25" name="Shape 42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dirty="0"/>
              <a:t>Just a quick note about the pre-integrated FG term that I’d mentioned before. It is much better to multiply by it after the temporal filter, so that the changes in it do not affect the neighborhood clamping. They also don’t need to be re-projected, since the pre-integrated value is noise free anyway.</a:t>
            </a:r>
          </a:p>
          <a:p>
            <a:pPr rtl="0">
              <a:spcBef>
                <a:spcPts val="0"/>
              </a:spcBef>
              <a:buNone/>
            </a:pPr>
            <a:endParaRPr dirty="0"/>
          </a:p>
          <a:p>
            <a:pPr>
              <a:spcBef>
                <a:spcPts val="0"/>
              </a:spcBef>
              <a:buNone/>
            </a:pPr>
            <a:r>
              <a:rPr lang="en" dirty="0"/>
              <a:t>In our case, we multiply by the FG term in the pass which applies SSR to the screen. Its value is also used for image-based lights, so it effectively costs just one multiply operation.</a:t>
            </a:r>
          </a:p>
        </p:txBody>
      </p:sp>
    </p:spTree>
    <p:extLst>
      <p:ext uri="{BB962C8B-B14F-4D97-AF65-F5344CB8AC3E}">
        <p14:creationId xmlns:p14="http://schemas.microsoft.com/office/powerpoint/2010/main" val="15412303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Shape 4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79" name="Shape 47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There’s one more detail to the multi-pixel resolve that I need to mention. We process four pixels at the same time, but those are not the four closest pixels. Doing so would produce half-resolution noise, which doesn’t play well with Temporal AA due to its neighborhood clamping in a 3x3 neighborhood. We actually spread out the pixels such that the distance between them is greater than the TAA window. Every frame we change which four pixels are resolved together, and let TAA resolve that to a smooth hi-resolution image.</a:t>
            </a:r>
          </a:p>
        </p:txBody>
      </p:sp>
    </p:spTree>
    <p:extLst>
      <p:ext uri="{BB962C8B-B14F-4D97-AF65-F5344CB8AC3E}">
        <p14:creationId xmlns:p14="http://schemas.microsoft.com/office/powerpoint/2010/main" val="408024734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Shape 2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85" name="Shape 28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dirty="0"/>
              <a:t>I actually got the idea for ray reuse while reading Eric Veach’s thesis, particularly the bit about multiple importance sampling. The </a:t>
            </a:r>
            <a:r>
              <a:rPr lang="en" dirty="0" smtClean="0"/>
              <a:t>insight </a:t>
            </a:r>
            <a:r>
              <a:rPr lang="en" dirty="0"/>
              <a:t>I had is that I could treat the neighboring pixels as ray generation strategies. That way, if we get an unlikely ray with a high BRDF over PDF ratio, we can ask the other neighbors “so what’s the chance that /you/ would give me this ray”, and weigh down the contribution of the unlikely one.</a:t>
            </a:r>
          </a:p>
          <a:p>
            <a:pPr rtl="0">
              <a:spcBef>
                <a:spcPts val="0"/>
              </a:spcBef>
              <a:buNone/>
            </a:pPr>
            <a:endParaRPr dirty="0"/>
          </a:p>
          <a:p>
            <a:pPr>
              <a:spcBef>
                <a:spcPts val="0"/>
              </a:spcBef>
              <a:buNone/>
            </a:pPr>
            <a:r>
              <a:rPr lang="en" dirty="0"/>
              <a:t>The </a:t>
            </a:r>
            <a:r>
              <a:rPr lang="en" dirty="0" smtClean="0"/>
              <a:t>approach </a:t>
            </a:r>
            <a:r>
              <a:rPr lang="en" dirty="0"/>
              <a:t>worked fine, and produced </a:t>
            </a:r>
            <a:r>
              <a:rPr lang="en" dirty="0" smtClean="0"/>
              <a:t>great result. </a:t>
            </a:r>
            <a:r>
              <a:rPr lang="en" dirty="0"/>
              <a:t>But it was also too expensive. All the careful weighing was ALU and VGPR hell.</a:t>
            </a:r>
          </a:p>
        </p:txBody>
      </p:sp>
    </p:spTree>
    <p:extLst>
      <p:ext uri="{BB962C8B-B14F-4D97-AF65-F5344CB8AC3E}">
        <p14:creationId xmlns:p14="http://schemas.microsoft.com/office/powerpoint/2010/main" val="271611794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Shape 4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15" name="Shape 4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dirty="0"/>
              <a:t>To reduce temporal smearing and lag, we use neighborhood clamping. This is similar to the temporal anti-aliasing algorithm from Brian </a:t>
            </a:r>
            <a:r>
              <a:rPr lang="en" dirty="0" smtClean="0"/>
              <a:t>Karis [Karis14], </a:t>
            </a:r>
            <a:r>
              <a:rPr lang="en" dirty="0"/>
              <a:t>but it’s tuned a bit differently. The values here are generally much more noisy, so the color bounding box clipping can’t be exact like in TAA. It turns out that we can’t remove all the reprojection lag anyway, since the reflection color buffer we sample in the resolve pass is from the previous frame. With that in mind, if we give some slack to the neighborhood clamping, it will only marginally increase the lag and smearing.</a:t>
            </a:r>
          </a:p>
        </p:txBody>
      </p:sp>
    </p:spTree>
    <p:extLst>
      <p:ext uri="{BB962C8B-B14F-4D97-AF65-F5344CB8AC3E}">
        <p14:creationId xmlns:p14="http://schemas.microsoft.com/office/powerpoint/2010/main" val="38410981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Shape 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3" name="Shape 5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dirty="0" smtClean="0"/>
              <a:t>They</a:t>
            </a:r>
            <a:r>
              <a:rPr lang="en" baseline="0" dirty="0" smtClean="0"/>
              <a:t> should also stretch vertically. If you’re using a microfacet BRDF, your analytical lights do this alrea</a:t>
            </a:r>
            <a:r>
              <a:rPr lang="en-GB" baseline="0" dirty="0" smtClean="0"/>
              <a:t>dy. SSR should also exhibit this physical phenomenon, as it’s important for realism.</a:t>
            </a:r>
            <a:endParaRPr lang="en" dirty="0"/>
          </a:p>
        </p:txBody>
      </p:sp>
    </p:spTree>
    <p:extLst>
      <p:ext uri="{BB962C8B-B14F-4D97-AF65-F5344CB8AC3E}">
        <p14:creationId xmlns:p14="http://schemas.microsoft.com/office/powerpoint/2010/main" val="1658711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Shape 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3" name="Shape 5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US" dirty="0" smtClean="0"/>
              <a:t>Finally, we would like to support per-pixel normal and roughness variation.</a:t>
            </a:r>
            <a:endParaRPr lang="en" dirty="0"/>
          </a:p>
        </p:txBody>
      </p:sp>
    </p:spTree>
    <p:extLst>
      <p:ext uri="{BB962C8B-B14F-4D97-AF65-F5344CB8AC3E}">
        <p14:creationId xmlns:p14="http://schemas.microsoft.com/office/powerpoint/2010/main" val="21949341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095106" y="4655441"/>
            <a:ext cx="4982067" cy="253916"/>
          </a:xfrm>
          <a:prstGeom prst="rect">
            <a:avLst/>
          </a:prstGeom>
        </p:spPr>
        <p:txBody>
          <a:bodyPr wrap="square">
            <a:spAutoFit/>
          </a:bodyPr>
          <a:lstStyle/>
          <a:p>
            <a:pPr algn="ctr"/>
            <a:r>
              <a:rPr lang="en-US" sz="1050" b="0" i="0" dirty="0" smtClean="0">
                <a:solidFill>
                  <a:schemeClr val="bg2">
                    <a:lumMod val="40000"/>
                    <a:lumOff val="60000"/>
                  </a:schemeClr>
                </a:solidFill>
                <a:effectLst/>
                <a:latin typeface="+mj-lt"/>
              </a:rPr>
              <a:t>empowers game creators to shape the future of gaming</a:t>
            </a:r>
            <a:endParaRPr lang="sv-SE" sz="1050" dirty="0">
              <a:solidFill>
                <a:schemeClr val="bg2">
                  <a:lumMod val="40000"/>
                  <a:lumOff val="60000"/>
                </a:schemeClr>
              </a:solidFill>
              <a:latin typeface="+mj-lt"/>
            </a:endParaRPr>
          </a:p>
        </p:txBody>
      </p:sp>
    </p:spTree>
    <p:extLst>
      <p:ext uri="{BB962C8B-B14F-4D97-AF65-F5344CB8AC3E}">
        <p14:creationId xmlns:p14="http://schemas.microsoft.com/office/powerpoint/2010/main" val="55492789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430" y="1390644"/>
            <a:ext cx="3819680" cy="1181106"/>
          </a:xfrm>
        </p:spPr>
        <p:txBody>
          <a:bodyPr anchor="b">
            <a:normAutofit/>
          </a:bodyPr>
          <a:lstStyle>
            <a:lvl1pPr algn="l">
              <a:defRPr sz="27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212160" y="857250"/>
            <a:ext cx="2400300"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866216" y="2743200"/>
            <a:ext cx="3813734" cy="1028700"/>
          </a:xfrm>
        </p:spPr>
        <p:txBody>
          <a:bodyP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Tree>
    <p:extLst>
      <p:ext uri="{BB962C8B-B14F-4D97-AF65-F5344CB8AC3E}">
        <p14:creationId xmlns:p14="http://schemas.microsoft.com/office/powerpoint/2010/main" val="162994962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7" y="3600440"/>
            <a:ext cx="6619243" cy="425054"/>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66216" y="514350"/>
            <a:ext cx="6619244" cy="27305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866217" y="4025494"/>
            <a:ext cx="6619242" cy="370284"/>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Tree>
    <p:extLst>
      <p:ext uri="{BB962C8B-B14F-4D97-AF65-F5344CB8AC3E}">
        <p14:creationId xmlns:p14="http://schemas.microsoft.com/office/powerpoint/2010/main" val="391675365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6" y="1085850"/>
            <a:ext cx="6619244" cy="1485900"/>
          </a:xfrm>
        </p:spPr>
        <p:txBody>
          <a:bodyPr/>
          <a:lstStyle>
            <a:lvl1pPr>
              <a:defRPr sz="3600"/>
            </a:lvl1pPr>
          </a:lstStyle>
          <a:p>
            <a:r>
              <a:rPr lang="en-US" smtClean="0"/>
              <a:t>Click to edit Master title style</a:t>
            </a:r>
            <a:endParaRPr lang="en-US" dirty="0"/>
          </a:p>
        </p:txBody>
      </p:sp>
      <p:sp>
        <p:nvSpPr>
          <p:cNvPr id="8" name="Text Placeholder 3"/>
          <p:cNvSpPr>
            <a:spLocks noGrp="1"/>
          </p:cNvSpPr>
          <p:nvPr>
            <p:ph type="body" sz="half" idx="2"/>
          </p:nvPr>
        </p:nvSpPr>
        <p:spPr>
          <a:xfrm>
            <a:off x="866216" y="2743200"/>
            <a:ext cx="6619244" cy="177165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Tree>
    <p:extLst>
      <p:ext uri="{BB962C8B-B14F-4D97-AF65-F5344CB8AC3E}">
        <p14:creationId xmlns:p14="http://schemas.microsoft.com/office/powerpoint/2010/main" val="62548001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101" y="1085850"/>
            <a:ext cx="5999486" cy="1742531"/>
          </a:xfrm>
        </p:spPr>
        <p:txBody>
          <a:bodyPr/>
          <a:lstStyle>
            <a:lvl1pPr>
              <a:defRPr sz="36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447800" y="2828380"/>
            <a:ext cx="5459737" cy="256631"/>
          </a:xfrm>
        </p:spPr>
        <p:txBody>
          <a:bodyPr vert="horz" lIns="91440" tIns="45720" rIns="91440" bIns="45720" rtlCol="0" anchor="t">
            <a:normAutofit/>
          </a:bodyPr>
          <a:lstStyle>
            <a:lvl1pPr marL="0" indent="0">
              <a:buNone/>
              <a:defRPr lang="en-US" sz="1050" b="0" i="0" kern="1200" cap="small" dirty="0">
                <a:solidFill>
                  <a:schemeClr val="bg2">
                    <a:lumMod val="40000"/>
                    <a:lumOff val="60000"/>
                  </a:schemeClr>
                </a:solidFill>
                <a:latin typeface="+mj-lt"/>
                <a:ea typeface="+mj-ea"/>
                <a:cs typeface="+mj-cs"/>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866216" y="3262993"/>
            <a:ext cx="6619244" cy="12573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12" name="TextBox 11"/>
          <p:cNvSpPr txBox="1"/>
          <p:nvPr/>
        </p:nvSpPr>
        <p:spPr>
          <a:xfrm>
            <a:off x="673721" y="728440"/>
            <a:ext cx="601434" cy="1500411"/>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9150" dirty="0"/>
              <a:t>“</a:t>
            </a:r>
          </a:p>
        </p:txBody>
      </p:sp>
      <p:sp>
        <p:nvSpPr>
          <p:cNvPr id="15" name="TextBox 14"/>
          <p:cNvSpPr txBox="1"/>
          <p:nvPr/>
        </p:nvSpPr>
        <p:spPr>
          <a:xfrm>
            <a:off x="6997868" y="1960341"/>
            <a:ext cx="601434" cy="1500411"/>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9150" dirty="0"/>
              <a:t>”</a:t>
            </a:r>
          </a:p>
        </p:txBody>
      </p:sp>
    </p:spTree>
    <p:extLst>
      <p:ext uri="{BB962C8B-B14F-4D97-AF65-F5344CB8AC3E}">
        <p14:creationId xmlns:p14="http://schemas.microsoft.com/office/powerpoint/2010/main" val="4681318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216" y="2343151"/>
            <a:ext cx="6619245" cy="1239885"/>
          </a:xfrm>
        </p:spPr>
        <p:txBody>
          <a:bodyPr anchor="b"/>
          <a:lstStyle>
            <a:lvl1pPr algn="l">
              <a:defRPr sz="3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216" y="3583036"/>
            <a:ext cx="6619244" cy="645300"/>
          </a:xfrm>
        </p:spPr>
        <p:txBody>
          <a:bodyPr anchor="t"/>
          <a:lstStyle>
            <a:lvl1pPr marL="0" indent="0" algn="l">
              <a:buNone/>
              <a:defRPr sz="1500" cap="none">
                <a:solidFill>
                  <a:schemeClr val="bg2">
                    <a:lumMod val="40000"/>
                    <a:lumOff val="6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405103198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en-US" smtClean="0"/>
              <a:t>Click to edit Master title style</a:t>
            </a:r>
            <a:endParaRPr lang="en-US" dirty="0"/>
          </a:p>
        </p:txBody>
      </p:sp>
      <p:sp>
        <p:nvSpPr>
          <p:cNvPr id="3" name="Text Placeholder 2"/>
          <p:cNvSpPr>
            <a:spLocks noGrp="1"/>
          </p:cNvSpPr>
          <p:nvPr>
            <p:ph type="body" idx="1"/>
          </p:nvPr>
        </p:nvSpPr>
        <p:spPr>
          <a:xfrm>
            <a:off x="474710" y="1485900"/>
            <a:ext cx="2210150"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16" name="Text Placeholder 3"/>
          <p:cNvSpPr>
            <a:spLocks noGrp="1"/>
          </p:cNvSpPr>
          <p:nvPr>
            <p:ph type="body" sz="half" idx="15"/>
          </p:nvPr>
        </p:nvSpPr>
        <p:spPr>
          <a:xfrm>
            <a:off x="489347" y="2000250"/>
            <a:ext cx="2195513"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Text Placeholder 4"/>
          <p:cNvSpPr>
            <a:spLocks noGrp="1"/>
          </p:cNvSpPr>
          <p:nvPr>
            <p:ph type="body" sz="quarter" idx="3"/>
          </p:nvPr>
        </p:nvSpPr>
        <p:spPr>
          <a:xfrm>
            <a:off x="2912745" y="1485900"/>
            <a:ext cx="2202181"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19" name="Text Placeholder 3"/>
          <p:cNvSpPr>
            <a:spLocks noGrp="1"/>
          </p:cNvSpPr>
          <p:nvPr>
            <p:ph type="body" sz="half" idx="16"/>
          </p:nvPr>
        </p:nvSpPr>
        <p:spPr>
          <a:xfrm>
            <a:off x="2904829" y="2000250"/>
            <a:ext cx="2210096"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14" name="Text Placeholder 4"/>
          <p:cNvSpPr>
            <a:spLocks noGrp="1"/>
          </p:cNvSpPr>
          <p:nvPr>
            <p:ph type="body" sz="quarter" idx="13"/>
          </p:nvPr>
        </p:nvSpPr>
        <p:spPr>
          <a:xfrm>
            <a:off x="5343525" y="1485900"/>
            <a:ext cx="2199085"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0" name="Text Placeholder 3"/>
          <p:cNvSpPr>
            <a:spLocks noGrp="1"/>
          </p:cNvSpPr>
          <p:nvPr>
            <p:ph type="body" sz="half" idx="17"/>
          </p:nvPr>
        </p:nvSpPr>
        <p:spPr>
          <a:xfrm>
            <a:off x="5343525" y="2000250"/>
            <a:ext cx="2199085"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cxnSp>
        <p:nvCxnSpPr>
          <p:cNvPr id="17" name="Straight Connector 16"/>
          <p:cNvCxnSpPr/>
          <p:nvPr/>
        </p:nvCxnSpPr>
        <p:spPr>
          <a:xfrm>
            <a:off x="2794607" y="1600200"/>
            <a:ext cx="0" cy="29718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1670" y="1600200"/>
            <a:ext cx="0" cy="297516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7360045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en-US" smtClean="0"/>
              <a:t>Click to edit Master title style</a:t>
            </a:r>
            <a:endParaRPr lang="en-US" dirty="0"/>
          </a:p>
        </p:txBody>
      </p:sp>
      <p:sp>
        <p:nvSpPr>
          <p:cNvPr id="3" name="Text Placeholder 2"/>
          <p:cNvSpPr>
            <a:spLocks noGrp="1"/>
          </p:cNvSpPr>
          <p:nvPr>
            <p:ph type="body" idx="1"/>
          </p:nvPr>
        </p:nvSpPr>
        <p:spPr>
          <a:xfrm>
            <a:off x="489347" y="3188212"/>
            <a:ext cx="2205038"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9" name="Picture Placeholder 2"/>
          <p:cNvSpPr>
            <a:spLocks noGrp="1" noChangeAspect="1"/>
          </p:cNvSpPr>
          <p:nvPr>
            <p:ph type="pic" idx="15"/>
          </p:nvPr>
        </p:nvSpPr>
        <p:spPr>
          <a:xfrm>
            <a:off x="489347" y="1657350"/>
            <a:ext cx="2205038"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2" name="Text Placeholder 3"/>
          <p:cNvSpPr>
            <a:spLocks noGrp="1"/>
          </p:cNvSpPr>
          <p:nvPr>
            <p:ph type="body" sz="half" idx="18"/>
          </p:nvPr>
        </p:nvSpPr>
        <p:spPr>
          <a:xfrm>
            <a:off x="489347" y="3620409"/>
            <a:ext cx="2205038"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Text Placeholder 4"/>
          <p:cNvSpPr>
            <a:spLocks noGrp="1"/>
          </p:cNvSpPr>
          <p:nvPr>
            <p:ph type="body" sz="quarter" idx="3"/>
          </p:nvPr>
        </p:nvSpPr>
        <p:spPr>
          <a:xfrm>
            <a:off x="2917032" y="3188212"/>
            <a:ext cx="2197894"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30" name="Picture Placeholder 2"/>
          <p:cNvSpPr>
            <a:spLocks noGrp="1" noChangeAspect="1"/>
          </p:cNvSpPr>
          <p:nvPr>
            <p:ph type="pic" idx="21"/>
          </p:nvPr>
        </p:nvSpPr>
        <p:spPr>
          <a:xfrm>
            <a:off x="2917031" y="1657350"/>
            <a:ext cx="2197894"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3" name="Text Placeholder 3"/>
          <p:cNvSpPr>
            <a:spLocks noGrp="1"/>
          </p:cNvSpPr>
          <p:nvPr>
            <p:ph type="body" sz="half" idx="19"/>
          </p:nvPr>
        </p:nvSpPr>
        <p:spPr>
          <a:xfrm>
            <a:off x="2916016" y="3620408"/>
            <a:ext cx="2200805"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14" name="Text Placeholder 4"/>
          <p:cNvSpPr>
            <a:spLocks noGrp="1"/>
          </p:cNvSpPr>
          <p:nvPr>
            <p:ph type="body" sz="quarter" idx="13"/>
          </p:nvPr>
        </p:nvSpPr>
        <p:spPr>
          <a:xfrm>
            <a:off x="5343525" y="3188212"/>
            <a:ext cx="2199085"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31" name="Picture Placeholder 2"/>
          <p:cNvSpPr>
            <a:spLocks noGrp="1" noChangeAspect="1"/>
          </p:cNvSpPr>
          <p:nvPr>
            <p:ph type="pic" idx="22"/>
          </p:nvPr>
        </p:nvSpPr>
        <p:spPr>
          <a:xfrm>
            <a:off x="5343525" y="1657350"/>
            <a:ext cx="2199085"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4" name="Text Placeholder 3"/>
          <p:cNvSpPr>
            <a:spLocks noGrp="1"/>
          </p:cNvSpPr>
          <p:nvPr>
            <p:ph type="body" sz="half" idx="20"/>
          </p:nvPr>
        </p:nvSpPr>
        <p:spPr>
          <a:xfrm>
            <a:off x="5343432" y="3620406"/>
            <a:ext cx="2201998"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cxnSp>
        <p:nvCxnSpPr>
          <p:cNvPr id="19" name="Straight Connector 18"/>
          <p:cNvCxnSpPr/>
          <p:nvPr/>
        </p:nvCxnSpPr>
        <p:spPr>
          <a:xfrm>
            <a:off x="2794607" y="1600200"/>
            <a:ext cx="0" cy="29718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1670" y="1600200"/>
            <a:ext cx="0" cy="297516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168627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8975700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8159" y="322660"/>
            <a:ext cx="1314451" cy="4369594"/>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89348" y="665561"/>
            <a:ext cx="5567362" cy="402669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704608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457200" y="205978"/>
            <a:ext cx="8229600" cy="85740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4" name="Shape 14"/>
          <p:cNvSpPr txBox="1">
            <a:spLocks noGrp="1"/>
          </p:cNvSpPr>
          <p:nvPr>
            <p:ph type="body" idx="1"/>
          </p:nvPr>
        </p:nvSpPr>
        <p:spPr>
          <a:xfrm>
            <a:off x="457200" y="1200150"/>
            <a:ext cx="8229600" cy="37256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5" name="Shape 15"/>
          <p:cNvSpPr txBox="1">
            <a:spLocks noGrp="1"/>
          </p:cNvSpPr>
          <p:nvPr>
            <p:ph type="sldNum" idx="12"/>
          </p:nvPr>
        </p:nvSpPr>
        <p:spPr>
          <a:xfrm>
            <a:off x="8556791" y="4749850"/>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extLst>
      <p:ext uri="{BB962C8B-B14F-4D97-AF65-F5344CB8AC3E}">
        <p14:creationId xmlns:p14="http://schemas.microsoft.com/office/powerpoint/2010/main" val="105797158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216" y="1085850"/>
            <a:ext cx="6619244" cy="2497186"/>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866216" y="3583035"/>
            <a:ext cx="6619244" cy="646065"/>
          </a:xfrm>
        </p:spPr>
        <p:txBody>
          <a:bodyPr anchor="t"/>
          <a:lstStyle>
            <a:lvl1pPr marL="0" indent="0" algn="l">
              <a:buNone/>
              <a:defRPr cap="all">
                <a:solidFill>
                  <a:schemeClr val="bg2">
                    <a:lumMod val="40000"/>
                    <a:lumOff val="6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TextBox 3"/>
          <p:cNvSpPr txBox="1"/>
          <p:nvPr userDrawn="1"/>
        </p:nvSpPr>
        <p:spPr>
          <a:xfrm>
            <a:off x="2151316" y="4818642"/>
            <a:ext cx="5197257" cy="307777"/>
          </a:xfrm>
          <a:prstGeom prst="rect">
            <a:avLst/>
          </a:prstGeom>
          <a:noFill/>
        </p:spPr>
        <p:txBody>
          <a:bodyPr wrap="none" rtlCol="0">
            <a:spAutoFit/>
          </a:bodyPr>
          <a:lstStyle/>
          <a:p>
            <a:r>
              <a:rPr lang="en-US" sz="1400" b="0" i="0" u="none" strike="noStrike" cap="none" baseline="0" dirty="0" smtClean="0">
                <a:solidFill>
                  <a:schemeClr val="tx2"/>
                </a:solidFill>
                <a:effectLst/>
                <a:latin typeface="+mn-lt"/>
                <a:ea typeface="Arial"/>
                <a:cs typeface="Arial"/>
                <a:sym typeface="Arial"/>
                <a:rtl val="0"/>
              </a:rPr>
              <a:t>SIGGRAPH 2015: Advances in Real-Time Rendering course</a:t>
            </a:r>
            <a:endParaRPr lang="en-US" dirty="0">
              <a:solidFill>
                <a:schemeClr val="tx2"/>
              </a:solidFill>
              <a:latin typeface="+mn-lt"/>
            </a:endParaRPr>
          </a:p>
        </p:txBody>
      </p:sp>
    </p:spTree>
    <p:extLst>
      <p:ext uri="{BB962C8B-B14F-4D97-AF65-F5344CB8AC3E}">
        <p14:creationId xmlns:p14="http://schemas.microsoft.com/office/powerpoint/2010/main" val="98050238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770924" y="1539689"/>
            <a:ext cx="6709906" cy="314661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Box 3"/>
          <p:cNvSpPr txBox="1"/>
          <p:nvPr userDrawn="1"/>
        </p:nvSpPr>
        <p:spPr>
          <a:xfrm>
            <a:off x="2151316" y="4818642"/>
            <a:ext cx="5197257" cy="307777"/>
          </a:xfrm>
          <a:prstGeom prst="rect">
            <a:avLst/>
          </a:prstGeom>
          <a:noFill/>
        </p:spPr>
        <p:txBody>
          <a:bodyPr wrap="none" rtlCol="0">
            <a:spAutoFit/>
          </a:bodyPr>
          <a:lstStyle/>
          <a:p>
            <a:r>
              <a:rPr lang="en-US" sz="1400" b="0" i="0" u="none" strike="noStrike" cap="none" baseline="0" dirty="0" smtClean="0">
                <a:solidFill>
                  <a:schemeClr val="tx2"/>
                </a:solidFill>
                <a:effectLst/>
                <a:latin typeface="+mn-lt"/>
                <a:ea typeface="Arial"/>
                <a:cs typeface="Arial"/>
                <a:sym typeface="Arial"/>
                <a:rtl val="0"/>
              </a:rPr>
              <a:t>SIGGRAPH 2015: Advances in Real-Time Rendering course</a:t>
            </a:r>
            <a:endParaRPr lang="en-US" dirty="0">
              <a:solidFill>
                <a:schemeClr val="tx2"/>
              </a:solidFill>
              <a:latin typeface="+mn-lt"/>
            </a:endParaRPr>
          </a:p>
        </p:txBody>
      </p:sp>
    </p:spTree>
    <p:extLst>
      <p:ext uri="{BB962C8B-B14F-4D97-AF65-F5344CB8AC3E}">
        <p14:creationId xmlns:p14="http://schemas.microsoft.com/office/powerpoint/2010/main" val="188245913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217" y="2146300"/>
            <a:ext cx="6619243" cy="1436735"/>
          </a:xfrm>
        </p:spPr>
        <p:txBody>
          <a:bodyPr anchor="b"/>
          <a:lstStyle>
            <a:lvl1pPr algn="l">
              <a:defRPr sz="3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216" y="3583036"/>
            <a:ext cx="6619244" cy="645300"/>
          </a:xfrm>
        </p:spPr>
        <p:txBody>
          <a:bodyPr anchor="t"/>
          <a:lstStyle>
            <a:lvl1pPr marL="0" indent="0" algn="l">
              <a:buNone/>
              <a:defRPr sz="1500" cap="all">
                <a:solidFill>
                  <a:schemeClr val="bg2">
                    <a:lumMod val="40000"/>
                    <a:lumOff val="6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60772968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7485" y="1545432"/>
            <a:ext cx="3297254" cy="3146822"/>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240870" y="1542069"/>
            <a:ext cx="3297256" cy="3150184"/>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7933563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27485" y="1428750"/>
            <a:ext cx="3297254"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27485" y="1885950"/>
            <a:ext cx="3297254" cy="2806304"/>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240872" y="1428750"/>
            <a:ext cx="3297254"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240872" y="1885950"/>
            <a:ext cx="3297254" cy="2806304"/>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6785126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79236681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238550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5" y="1085850"/>
            <a:ext cx="2550798" cy="1085850"/>
          </a:xfrm>
        </p:spPr>
        <p:txBody>
          <a:bodyPr anchor="b"/>
          <a:lstStyle>
            <a:lvl1pPr algn="l">
              <a:defRPr sz="1800" b="0"/>
            </a:lvl1pPr>
          </a:lstStyle>
          <a:p>
            <a:r>
              <a:rPr lang="en-US" smtClean="0"/>
              <a:t>Click to edit Master title style</a:t>
            </a:r>
            <a:endParaRPr lang="en-US" dirty="0"/>
          </a:p>
        </p:txBody>
      </p:sp>
      <p:sp>
        <p:nvSpPr>
          <p:cNvPr id="3" name="Content Placeholder 2"/>
          <p:cNvSpPr>
            <a:spLocks noGrp="1"/>
          </p:cNvSpPr>
          <p:nvPr>
            <p:ph idx="1"/>
          </p:nvPr>
        </p:nvSpPr>
        <p:spPr>
          <a:xfrm>
            <a:off x="3588462" y="1085850"/>
            <a:ext cx="3896998" cy="3429000"/>
          </a:xfrm>
        </p:spPr>
        <p:txBody>
          <a:bodyPr anchor="ct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66215" y="2346961"/>
            <a:ext cx="2550797" cy="217169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Tree>
    <p:extLst>
      <p:ext uri="{BB962C8B-B14F-4D97-AF65-F5344CB8AC3E}">
        <p14:creationId xmlns:p14="http://schemas.microsoft.com/office/powerpoint/2010/main" val="134048407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4584" y="339538"/>
            <a:ext cx="7053542" cy="1050398"/>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7484" y="1539689"/>
            <a:ext cx="6709906" cy="314661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Box 3"/>
          <p:cNvSpPr txBox="1"/>
          <p:nvPr userDrawn="1"/>
        </p:nvSpPr>
        <p:spPr>
          <a:xfrm>
            <a:off x="2151316" y="4818642"/>
            <a:ext cx="5197257" cy="307777"/>
          </a:xfrm>
          <a:prstGeom prst="rect">
            <a:avLst/>
          </a:prstGeom>
          <a:noFill/>
        </p:spPr>
        <p:txBody>
          <a:bodyPr wrap="none" rtlCol="0">
            <a:spAutoFit/>
          </a:bodyPr>
          <a:lstStyle/>
          <a:p>
            <a:r>
              <a:rPr lang="en-US" sz="1400" b="0" i="0" u="none" strike="noStrike" cap="none" baseline="0" dirty="0" smtClean="0">
                <a:solidFill>
                  <a:schemeClr val="tx2"/>
                </a:solidFill>
                <a:effectLst/>
                <a:latin typeface="+mn-lt"/>
                <a:ea typeface="Arial"/>
                <a:cs typeface="Arial"/>
                <a:sym typeface="Arial"/>
                <a:rtl val="0"/>
              </a:rPr>
              <a:t>SIGGRAPH 2015: Advances in Real-Time Rendering course</a:t>
            </a:r>
            <a:endParaRPr lang="en-US" dirty="0">
              <a:solidFill>
                <a:schemeClr val="tx2"/>
              </a:solidFill>
              <a:latin typeface="+mn-lt"/>
            </a:endParaRPr>
          </a:p>
        </p:txBody>
      </p:sp>
    </p:spTree>
    <p:extLst>
      <p:ext uri="{BB962C8B-B14F-4D97-AF65-F5344CB8AC3E}">
        <p14:creationId xmlns:p14="http://schemas.microsoft.com/office/powerpoint/2010/main" val="1484582659"/>
      </p:ext>
    </p:extLst>
  </p:cSld>
  <p:clrMap bg1="dk1" tx1="lt1" bg2="dk2" tx2="lt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 id="2147483672" r:id="rId17"/>
    <p:sldLayoutId id="2147483673" r:id="rId18"/>
    <p:sldLayoutId id="2147483674" r:id="rId19"/>
  </p:sldLayoutIdLst>
  <p:timing>
    <p:tnLst>
      <p:par>
        <p:cTn id="1" dur="indefinite" restart="never" nodeType="tmRoot"/>
      </p:par>
    </p:tnLst>
  </p:timing>
  <p:hf sldNum="0" hdr="0" dt="0"/>
  <p:txStyles>
    <p:titleStyle>
      <a:lvl1pPr algn="l" defTabSz="342900" rtl="0" eaLnBrk="1" latinLnBrk="0" hangingPunct="1">
        <a:spcBef>
          <a:spcPct val="0"/>
        </a:spcBef>
        <a:buNone/>
        <a:defRPr sz="315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bg2">
            <a:lumMod val="40000"/>
            <a:lumOff val="60000"/>
          </a:schemeClr>
        </a:buClr>
        <a:buSzPct val="80000"/>
        <a:buFont typeface="Wingdings 3" charset="2"/>
        <a:buChar char=""/>
        <a:defRPr sz="1500" b="0" i="0" kern="1200">
          <a:solidFill>
            <a:schemeClr val="tx1"/>
          </a:solidFill>
          <a:latin typeface="+mj-lt"/>
          <a:ea typeface="+mj-ea"/>
          <a:cs typeface="+mj-cs"/>
        </a:defRPr>
      </a:lvl1pPr>
      <a:lvl2pPr marL="557213" indent="-214313" algn="l" defTabSz="342900" rtl="0" eaLnBrk="1" latinLnBrk="0" hangingPunct="1">
        <a:spcBef>
          <a:spcPts val="750"/>
        </a:spcBef>
        <a:spcAft>
          <a:spcPts val="0"/>
        </a:spcAft>
        <a:buClr>
          <a:schemeClr val="bg2">
            <a:lumMod val="40000"/>
            <a:lumOff val="60000"/>
          </a:schemeClr>
        </a:buClr>
        <a:buSzPct val="80000"/>
        <a:buFont typeface="Wingdings 3" charset="2"/>
        <a:buChar char=""/>
        <a:defRPr sz="1350" b="0" i="0" kern="1200">
          <a:solidFill>
            <a:schemeClr val="tx1"/>
          </a:solidFill>
          <a:latin typeface="+mj-lt"/>
          <a:ea typeface="+mj-ea"/>
          <a:cs typeface="+mj-cs"/>
        </a:defRPr>
      </a:lvl2pPr>
      <a:lvl3pPr marL="8572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3pPr>
      <a:lvl4pPr marL="12001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4pPr>
      <a:lvl5pPr marL="15430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5pPr>
      <a:lvl6pPr marL="187950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6pPr>
      <a:lvl7pPr marL="22288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7pPr>
      <a:lvl8pPr marL="25717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8pPr>
      <a:lvl9pPr marL="29146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40.png"/><Relationship Id="rId4" Type="http://schemas.openxmlformats.org/officeDocument/2006/relationships/notesSlide" Target="../notesSlides/notesSlide5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9.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0.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hyperlink" Target="mailto:tomasz.stachowiak@frostbite.com" TargetMode="External"/><Relationship Id="rId2" Type="http://schemas.openxmlformats.org/officeDocument/2006/relationships/notesSlide" Target="../notesSlides/notesSlide66.xm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hyperlink" Target="http://www.dice.se/jobs/" TargetMode="External"/></Relationships>
</file>

<file path=ppt/slides/_rels/slide79.xml.rels><?xml version="1.0" encoding="UTF-8" standalone="yes"?>
<Relationships xmlns="http://schemas.openxmlformats.org/package/2006/relationships"><Relationship Id="rId8" Type="http://schemas.openxmlformats.org/officeDocument/2006/relationships/hyperlink" Target="http://roar11.com/2015/07/screen-space-glossy-reflections/" TargetMode="External"/><Relationship Id="rId3" Type="http://schemas.openxmlformats.org/officeDocument/2006/relationships/hyperlink" Target="https://hal.inria.fr/hal-00996995" TargetMode="External"/><Relationship Id="rId7" Type="http://schemas.openxmlformats.org/officeDocument/2006/relationships/hyperlink" Target="http://jcgt.org/published/0003/04/04/" TargetMode="External"/><Relationship Id="rId2" Type="http://schemas.openxmlformats.org/officeDocument/2006/relationships/notesSlide" Target="../notesSlides/notesSlide67.xml"/><Relationship Id="rId1" Type="http://schemas.openxmlformats.org/officeDocument/2006/relationships/slideLayout" Target="../slideLayouts/slideLayout3.xml"/><Relationship Id="rId6" Type="http://schemas.openxmlformats.org/officeDocument/2006/relationships/hyperlink" Target="http://advances.realtimerendering.com/s2014/" TargetMode="External"/><Relationship Id="rId5" Type="http://schemas.openxmlformats.org/officeDocument/2006/relationships/hyperlink" Target="http://blog.selfshadow.com/publications/s2013-shading-course/" TargetMode="External"/><Relationship Id="rId4" Type="http://schemas.openxmlformats.org/officeDocument/2006/relationships/hyperlink" Target="http://publica.fraunhofer.de/documents/N-336466.html" TargetMode="External"/><Relationship Id="rId9" Type="http://schemas.openxmlformats.org/officeDocument/2006/relationships/hyperlink" Target="http://www.jp.square-enix.com/info/library/"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2.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4.xml"/><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48.png"/></Relationships>
</file>

<file path=ppt/slides/_rels/slide8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217920" y="0"/>
            <a:ext cx="2926080" cy="1993668"/>
            <a:chOff x="1893346" y="0"/>
            <a:chExt cx="2269863" cy="1546558"/>
          </a:xfrm>
        </p:grpSpPr>
        <p:sp>
          <p:nvSpPr>
            <p:cNvPr id="3" name="Rectangle 2"/>
            <p:cNvSpPr/>
            <p:nvPr/>
          </p:nvSpPr>
          <p:spPr>
            <a:xfrm>
              <a:off x="1893346" y="0"/>
              <a:ext cx="2269863" cy="1546558"/>
            </a:xfrm>
            <a:prstGeom prst="rect">
              <a:avLst/>
            </a:prstGeom>
            <a:solidFill>
              <a:srgbClr val="4C7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4" name="Picture 3" descr="S15_sub.pdf"/>
            <p:cNvPicPr>
              <a:picLocks noChangeAspect="1"/>
            </p:cNvPicPr>
            <p:nvPr/>
          </p:nvPicPr>
          <p:blipFill rotWithShape="1">
            <a:blip r:embed="rId3">
              <a:extLst>
                <a:ext uri="{28A0092B-C50C-407E-A947-70E740481C1C}">
                  <a14:useLocalDpi xmlns:a14="http://schemas.microsoft.com/office/drawing/2010/main" val="0"/>
                </a:ext>
              </a:extLst>
            </a:blip>
            <a:srcRect l="22955" r="49527"/>
            <a:stretch/>
          </p:blipFill>
          <p:spPr bwMode="auto">
            <a:xfrm>
              <a:off x="1893346" y="0"/>
              <a:ext cx="2269863" cy="1546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971711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49" name="Shape 49"/>
          <p:cNvSpPr txBox="1">
            <a:spLocks noGrp="1"/>
          </p:cNvSpPr>
          <p:nvPr>
            <p:ph type="title"/>
          </p:nvPr>
        </p:nvSpPr>
        <p:spPr/>
        <p:txBody>
          <a:bodyPr/>
          <a:lstStyle/>
          <a:p>
            <a:r>
              <a:rPr lang="en" smtClean="0"/>
              <a:t>Our requirements</a:t>
            </a:r>
            <a:endParaRPr lang="en"/>
          </a:p>
        </p:txBody>
      </p:sp>
      <p:sp>
        <p:nvSpPr>
          <p:cNvPr id="50" name="Shape 50"/>
          <p:cNvSpPr txBox="1">
            <a:spLocks noGrp="1"/>
          </p:cNvSpPr>
          <p:nvPr>
            <p:ph idx="1"/>
          </p:nvPr>
        </p:nvSpPr>
        <p:spPr/>
        <p:txBody>
          <a:bodyPr/>
          <a:lstStyle/>
          <a:p>
            <a:pPr lvl="0"/>
            <a:r>
              <a:rPr lang="en" dirty="0" smtClean="0"/>
              <a:t>Sharp and blurry reflections</a:t>
            </a:r>
          </a:p>
          <a:p>
            <a:r>
              <a:rPr lang="en" dirty="0"/>
              <a:t>Contact hardening</a:t>
            </a:r>
          </a:p>
          <a:p>
            <a:pPr lvl="0"/>
            <a:r>
              <a:rPr lang="en" dirty="0" smtClean="0">
                <a:solidFill>
                  <a:schemeClr val="accent6">
                    <a:lumMod val="75000"/>
                  </a:schemeClr>
                </a:solidFill>
              </a:rPr>
              <a:t>Specular elongation</a:t>
            </a:r>
          </a:p>
          <a:p>
            <a:r>
              <a:rPr lang="en" dirty="0" smtClean="0"/>
              <a:t>Per-pixel </a:t>
            </a:r>
            <a:r>
              <a:rPr lang="en" dirty="0"/>
              <a:t>roughness and normal</a:t>
            </a:r>
          </a:p>
        </p:txBody>
      </p:sp>
      <p:pic>
        <p:nvPicPr>
          <p:cNvPr id="7" name="Picture 6"/>
          <p:cNvPicPr>
            <a:picLocks noChangeAspect="1"/>
          </p:cNvPicPr>
          <p:nvPr/>
        </p:nvPicPr>
        <p:blipFill>
          <a:blip r:embed="rId3"/>
          <a:stretch>
            <a:fillRect/>
          </a:stretch>
        </p:blipFill>
        <p:spPr>
          <a:xfrm>
            <a:off x="4465226" y="571498"/>
            <a:ext cx="4114801" cy="4114801"/>
          </a:xfrm>
          <a:prstGeom prst="rect">
            <a:avLst/>
          </a:prstGeom>
          <a:effectLst>
            <a:outerShdw blurRad="152400" dist="38100" dir="2700000" algn="tl" rotWithShape="0">
              <a:prstClr val="black">
                <a:alpha val="40000"/>
              </a:prstClr>
            </a:outerShdw>
          </a:effectLst>
        </p:spPr>
      </p:pic>
      <p:pic>
        <p:nvPicPr>
          <p:cNvPr id="2" name="Picture 1"/>
          <p:cNvPicPr>
            <a:picLocks noChangeAspect="1"/>
          </p:cNvPicPr>
          <p:nvPr/>
        </p:nvPicPr>
        <p:blipFill>
          <a:blip r:embed="rId4"/>
          <a:stretch>
            <a:fillRect/>
          </a:stretch>
        </p:blipFill>
        <p:spPr>
          <a:xfrm>
            <a:off x="4467224" y="571498"/>
            <a:ext cx="4114801" cy="4114801"/>
          </a:xfrm>
          <a:prstGeom prst="rect">
            <a:avLst/>
          </a:prstGeom>
          <a:effectLst>
            <a:outerShdw blurRad="152400" dist="38100" dir="2700000" algn="tl" rotWithShape="0">
              <a:prstClr val="black">
                <a:alpha val="40000"/>
              </a:prstClr>
            </a:outerShdw>
          </a:effectLst>
        </p:spPr>
      </p:pic>
    </p:spTree>
    <p:extLst>
      <p:ext uri="{BB962C8B-B14F-4D97-AF65-F5344CB8AC3E}">
        <p14:creationId xmlns:p14="http://schemas.microsoft.com/office/powerpoint/2010/main" val="23106134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467224" y="571497"/>
            <a:ext cx="4114801" cy="4114801"/>
          </a:xfrm>
          <a:prstGeom prst="rect">
            <a:avLst/>
          </a:prstGeom>
          <a:effectLst>
            <a:outerShdw blurRad="152400" dist="38100" dir="2700000" algn="tl" rotWithShape="0">
              <a:prstClr val="black">
                <a:alpha val="40000"/>
              </a:prstClr>
            </a:outerShdw>
          </a:effectLst>
        </p:spPr>
      </p:pic>
      <p:sp>
        <p:nvSpPr>
          <p:cNvPr id="49" name="Shape 49"/>
          <p:cNvSpPr txBox="1">
            <a:spLocks noGrp="1"/>
          </p:cNvSpPr>
          <p:nvPr>
            <p:ph type="title"/>
          </p:nvPr>
        </p:nvSpPr>
        <p:spPr/>
        <p:txBody>
          <a:bodyPr/>
          <a:lstStyle/>
          <a:p>
            <a:r>
              <a:rPr lang="en" dirty="0" smtClean="0"/>
              <a:t>Our requirements</a:t>
            </a:r>
            <a:endParaRPr lang="en" dirty="0"/>
          </a:p>
        </p:txBody>
      </p:sp>
      <p:sp>
        <p:nvSpPr>
          <p:cNvPr id="50" name="Shape 50"/>
          <p:cNvSpPr txBox="1">
            <a:spLocks noGrp="1"/>
          </p:cNvSpPr>
          <p:nvPr>
            <p:ph idx="1"/>
          </p:nvPr>
        </p:nvSpPr>
        <p:spPr/>
        <p:txBody>
          <a:bodyPr/>
          <a:lstStyle/>
          <a:p>
            <a:pPr lvl="0"/>
            <a:r>
              <a:rPr lang="en" dirty="0" smtClean="0"/>
              <a:t>Sharp and blurry reflections</a:t>
            </a:r>
          </a:p>
          <a:p>
            <a:r>
              <a:rPr lang="en" dirty="0"/>
              <a:t>Contact hardening</a:t>
            </a:r>
          </a:p>
          <a:p>
            <a:pPr lvl="0"/>
            <a:r>
              <a:rPr lang="en" dirty="0" smtClean="0"/>
              <a:t>Specular elongation</a:t>
            </a:r>
          </a:p>
          <a:p>
            <a:r>
              <a:rPr lang="en-US" dirty="0">
                <a:solidFill>
                  <a:schemeClr val="accent6">
                    <a:lumMod val="75000"/>
                  </a:schemeClr>
                </a:solidFill>
              </a:rPr>
              <a:t>Per-pixel roughness and normal</a:t>
            </a:r>
          </a:p>
        </p:txBody>
      </p:sp>
      <p:pic>
        <p:nvPicPr>
          <p:cNvPr id="4" name="Picture 3"/>
          <p:cNvPicPr>
            <a:picLocks noChangeAspect="1"/>
          </p:cNvPicPr>
          <p:nvPr/>
        </p:nvPicPr>
        <p:blipFill>
          <a:blip r:embed="rId4"/>
          <a:stretch>
            <a:fillRect/>
          </a:stretch>
        </p:blipFill>
        <p:spPr>
          <a:xfrm>
            <a:off x="4467224" y="571497"/>
            <a:ext cx="4114801" cy="4114801"/>
          </a:xfrm>
          <a:prstGeom prst="rect">
            <a:avLst/>
          </a:prstGeom>
          <a:effectLst>
            <a:outerShdw blurRad="152400" dist="38100" dir="2700000" algn="tl" rotWithShape="0">
              <a:prstClr val="black">
                <a:alpha val="40000"/>
              </a:prstClr>
            </a:outerShdw>
          </a:effectLst>
        </p:spPr>
      </p:pic>
      <p:pic>
        <p:nvPicPr>
          <p:cNvPr id="8" name="Picture 7"/>
          <p:cNvPicPr>
            <a:picLocks noChangeAspect="1"/>
          </p:cNvPicPr>
          <p:nvPr/>
        </p:nvPicPr>
        <p:blipFill>
          <a:blip r:embed="rId5"/>
          <a:stretch>
            <a:fillRect/>
          </a:stretch>
        </p:blipFill>
        <p:spPr>
          <a:xfrm>
            <a:off x="4467224" y="571497"/>
            <a:ext cx="4114801" cy="4114801"/>
          </a:xfrm>
          <a:prstGeom prst="rect">
            <a:avLst/>
          </a:prstGeom>
          <a:effectLst>
            <a:outerShdw blurRad="152400" dist="38100" dir="2700000" algn="tl" rotWithShape="0">
              <a:prstClr val="black">
                <a:alpha val="40000"/>
              </a:prstClr>
            </a:outerShdw>
          </a:effectLst>
        </p:spPr>
      </p:pic>
    </p:spTree>
    <p:extLst>
      <p:ext uri="{BB962C8B-B14F-4D97-AF65-F5344CB8AC3E}">
        <p14:creationId xmlns:p14="http://schemas.microsoft.com/office/powerpoint/2010/main" val="37003169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Previous work</a:t>
            </a:r>
            <a:endParaRPr lang="sv-SE" dirty="0"/>
          </a:p>
        </p:txBody>
      </p:sp>
    </p:spTree>
    <p:extLst>
      <p:ext uri="{BB962C8B-B14F-4D97-AF65-F5344CB8AC3E}">
        <p14:creationId xmlns:p14="http://schemas.microsoft.com/office/powerpoint/2010/main" val="5482513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2"/>
        <p:cNvGrpSpPr/>
        <p:nvPr/>
      </p:nvGrpSpPr>
      <p:grpSpPr>
        <a:xfrm>
          <a:off x="0" y="0"/>
          <a:ext cx="0" cy="0"/>
          <a:chOff x="0" y="0"/>
          <a:chExt cx="0" cy="0"/>
        </a:xfrm>
      </p:grpSpPr>
      <p:sp>
        <p:nvSpPr>
          <p:cNvPr id="43" name="Shape 43"/>
          <p:cNvSpPr txBox="1">
            <a:spLocks noGrp="1"/>
          </p:cNvSpPr>
          <p:nvPr>
            <p:ph type="title"/>
          </p:nvPr>
        </p:nvSpPr>
        <p:spPr/>
        <p:txBody>
          <a:bodyPr/>
          <a:lstStyle/>
          <a:p>
            <a:r>
              <a:rPr lang="en" dirty="0"/>
              <a:t>Previous work</a:t>
            </a:r>
          </a:p>
        </p:txBody>
      </p:sp>
      <p:sp>
        <p:nvSpPr>
          <p:cNvPr id="44" name="Shape 44"/>
          <p:cNvSpPr txBox="1">
            <a:spLocks noGrp="1"/>
          </p:cNvSpPr>
          <p:nvPr>
            <p:ph idx="1"/>
          </p:nvPr>
        </p:nvSpPr>
        <p:spPr/>
        <p:txBody>
          <a:bodyPr/>
          <a:lstStyle/>
          <a:p>
            <a:pPr lvl="0"/>
            <a:r>
              <a:rPr lang="en" dirty="0" smtClean="0"/>
              <a:t>Basic </a:t>
            </a:r>
            <a:r>
              <a:rPr lang="en" dirty="0" smtClean="0">
                <a:solidFill>
                  <a:schemeClr val="accent6">
                    <a:lumMod val="75000"/>
                  </a:schemeClr>
                </a:solidFill>
              </a:rPr>
              <a:t>mirror-only</a:t>
            </a:r>
            <a:r>
              <a:rPr lang="en" dirty="0" smtClean="0"/>
              <a:t> SSR</a:t>
            </a:r>
          </a:p>
          <a:p>
            <a:pPr lvl="1"/>
            <a:r>
              <a:rPr lang="en" dirty="0" smtClean="0"/>
              <a:t>Shoot rays from G-Buffer</a:t>
            </a:r>
          </a:p>
          <a:p>
            <a:pPr lvl="2"/>
            <a:r>
              <a:rPr lang="en" dirty="0" smtClean="0"/>
              <a:t>Normals just work</a:t>
            </a:r>
          </a:p>
          <a:p>
            <a:pPr lvl="1"/>
            <a:r>
              <a:rPr lang="en" dirty="0" smtClean="0">
                <a:solidFill>
                  <a:schemeClr val="accent6">
                    <a:lumMod val="75000"/>
                  </a:schemeClr>
                </a:solidFill>
              </a:rPr>
              <a:t>Raymarch</a:t>
            </a:r>
            <a:r>
              <a:rPr lang="en" dirty="0" smtClean="0"/>
              <a:t> depth</a:t>
            </a:r>
          </a:p>
          <a:p>
            <a:pPr lvl="1"/>
            <a:r>
              <a:rPr lang="en" dirty="0" smtClean="0"/>
              <a:t>Return color at hit point</a:t>
            </a:r>
          </a:p>
          <a:p>
            <a:pPr lvl="2"/>
            <a:r>
              <a:rPr lang="en" dirty="0" smtClean="0"/>
              <a:t>Final lighting of last frame</a:t>
            </a:r>
          </a:p>
          <a:p>
            <a:pPr lvl="2"/>
            <a:r>
              <a:rPr lang="en" dirty="0" smtClean="0">
                <a:solidFill>
                  <a:schemeClr val="accent6">
                    <a:lumMod val="75000"/>
                  </a:schemeClr>
                </a:solidFill>
              </a:rPr>
              <a:t>Reprojected</a:t>
            </a:r>
          </a:p>
        </p:txBody>
      </p:sp>
      <p:grpSp>
        <p:nvGrpSpPr>
          <p:cNvPr id="4" name="Group 3"/>
          <p:cNvGrpSpPr/>
          <p:nvPr/>
        </p:nvGrpSpPr>
        <p:grpSpPr>
          <a:xfrm>
            <a:off x="2825929" y="1389936"/>
            <a:ext cx="4521776" cy="3296366"/>
            <a:chOff x="4779450" y="2716034"/>
            <a:chExt cx="1803345" cy="1314635"/>
          </a:xfrm>
        </p:grpSpPr>
        <p:cxnSp>
          <p:nvCxnSpPr>
            <p:cNvPr id="5" name="Straight Connector 4"/>
            <p:cNvCxnSpPr/>
            <p:nvPr/>
          </p:nvCxnSpPr>
          <p:spPr>
            <a:xfrm>
              <a:off x="4779450" y="4030669"/>
              <a:ext cx="1723986" cy="0"/>
            </a:xfrm>
            <a:prstGeom prst="line">
              <a:avLst/>
            </a:prstGeom>
            <a:ln w="38100">
              <a:solidFill>
                <a:schemeClr val="tx2">
                  <a:alpha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5165649" y="3563428"/>
              <a:ext cx="467241" cy="467241"/>
            </a:xfrm>
            <a:prstGeom prst="line">
              <a:avLst/>
            </a:prstGeom>
            <a:ln w="38100">
              <a:solidFill>
                <a:schemeClr val="tx2">
                  <a:alpha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5852022" y="2716034"/>
              <a:ext cx="507410" cy="507410"/>
            </a:xfrm>
            <a:prstGeom prst="ellipse">
              <a:avLst/>
            </a:prstGeom>
            <a:solidFill>
              <a:schemeClr val="accent4">
                <a:alpha val="50000"/>
              </a:scheme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a:spLocks/>
            </p:cNvSpPr>
            <p:nvPr/>
          </p:nvSpPr>
          <p:spPr>
            <a:xfrm>
              <a:off x="6177451" y="3349585"/>
              <a:ext cx="405344" cy="405344"/>
            </a:xfrm>
            <a:prstGeom prst="rect">
              <a:avLst/>
            </a:prstGeom>
            <a:solidFill>
              <a:schemeClr val="accent6">
                <a:alpha val="5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 name="Straight Connector 9"/>
          <p:cNvCxnSpPr/>
          <p:nvPr/>
        </p:nvCxnSpPr>
        <p:spPr>
          <a:xfrm flipV="1">
            <a:off x="4965876" y="3352800"/>
            <a:ext cx="1333500" cy="133350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rot="3700778">
            <a:off x="6273394" y="3263215"/>
            <a:ext cx="145058" cy="139950"/>
          </a:xfrm>
          <a:prstGeom prst="ellipse">
            <a:avLst/>
          </a:prstGeom>
          <a:solidFill>
            <a:schemeClr val="accent5">
              <a:alpha val="50000"/>
            </a:schemeClr>
          </a:solidFill>
          <a:ln w="38100">
            <a:solidFill>
              <a:schemeClr val="accent5">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Shape 83"/>
          <p:cNvSpPr txBox="1">
            <a:spLocks noGrp="1"/>
          </p:cNvSpPr>
          <p:nvPr>
            <p:ph type="title"/>
          </p:nvPr>
        </p:nvSpPr>
        <p:spPr/>
        <p:txBody>
          <a:bodyPr/>
          <a:lstStyle/>
          <a:p>
            <a:r>
              <a:rPr lang="en" smtClean="0"/>
              <a:t>Previous work</a:t>
            </a:r>
            <a:endParaRPr lang="en"/>
          </a:p>
        </p:txBody>
      </p:sp>
      <p:sp>
        <p:nvSpPr>
          <p:cNvPr id="84" name="Shape 84"/>
          <p:cNvSpPr txBox="1">
            <a:spLocks noGrp="1"/>
          </p:cNvSpPr>
          <p:nvPr>
            <p:ph idx="1"/>
          </p:nvPr>
        </p:nvSpPr>
        <p:spPr/>
        <p:txBody>
          <a:bodyPr/>
          <a:lstStyle/>
          <a:p>
            <a:pPr lvl="0"/>
            <a:r>
              <a:rPr lang="en" dirty="0" smtClean="0"/>
              <a:t>Killzone Shadow Fall </a:t>
            </a:r>
            <a:r>
              <a:rPr lang="en" dirty="0" smtClean="0">
                <a:solidFill>
                  <a:schemeClr val="bg1">
                    <a:lumMod val="50000"/>
                    <a:lumOff val="50000"/>
                  </a:schemeClr>
                </a:solidFill>
              </a:rPr>
              <a:t>[Valient14]</a:t>
            </a:r>
            <a:endParaRPr lang="en" dirty="0">
              <a:solidFill>
                <a:schemeClr val="bg1">
                  <a:lumMod val="50000"/>
                  <a:lumOff val="50000"/>
                </a:schemeClr>
              </a:solidFill>
            </a:endParaRPr>
          </a:p>
        </p:txBody>
      </p:sp>
      <p:grpSp>
        <p:nvGrpSpPr>
          <p:cNvPr id="14" name="Group 13"/>
          <p:cNvGrpSpPr/>
          <p:nvPr/>
        </p:nvGrpSpPr>
        <p:grpSpPr>
          <a:xfrm>
            <a:off x="2825929" y="1389936"/>
            <a:ext cx="4521776" cy="3296366"/>
            <a:chOff x="4779450" y="2716034"/>
            <a:chExt cx="1803345" cy="1314635"/>
          </a:xfrm>
        </p:grpSpPr>
        <p:cxnSp>
          <p:nvCxnSpPr>
            <p:cNvPr id="15" name="Straight Connector 14"/>
            <p:cNvCxnSpPr/>
            <p:nvPr/>
          </p:nvCxnSpPr>
          <p:spPr>
            <a:xfrm>
              <a:off x="4779450" y="4030669"/>
              <a:ext cx="1723986" cy="0"/>
            </a:xfrm>
            <a:prstGeom prst="line">
              <a:avLst/>
            </a:prstGeom>
            <a:ln w="38100">
              <a:solidFill>
                <a:schemeClr val="tx2">
                  <a:alpha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165649" y="3563428"/>
              <a:ext cx="467241" cy="467241"/>
            </a:xfrm>
            <a:prstGeom prst="line">
              <a:avLst/>
            </a:prstGeom>
            <a:ln w="38100">
              <a:solidFill>
                <a:schemeClr val="tx2">
                  <a:alpha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5852022" y="2716034"/>
              <a:ext cx="507410" cy="507410"/>
            </a:xfrm>
            <a:prstGeom prst="ellipse">
              <a:avLst/>
            </a:prstGeom>
            <a:solidFill>
              <a:schemeClr val="accent4">
                <a:alpha val="50000"/>
              </a:scheme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a:spLocks/>
            </p:cNvSpPr>
            <p:nvPr/>
          </p:nvSpPr>
          <p:spPr>
            <a:xfrm>
              <a:off x="6177451" y="3349585"/>
              <a:ext cx="405344" cy="405344"/>
            </a:xfrm>
            <a:prstGeom prst="rect">
              <a:avLst/>
            </a:prstGeom>
            <a:solidFill>
              <a:schemeClr val="accent6">
                <a:alpha val="5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0" name="Straight Connector 19"/>
          <p:cNvCxnSpPr/>
          <p:nvPr/>
        </p:nvCxnSpPr>
        <p:spPr>
          <a:xfrm flipV="1">
            <a:off x="4965876" y="3352800"/>
            <a:ext cx="1333500" cy="133350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462186" y="3590925"/>
            <a:ext cx="917902" cy="1095376"/>
          </a:xfrm>
          <a:prstGeom prst="line">
            <a:avLst/>
          </a:prstGeom>
          <a:ln w="38100">
            <a:solidFill>
              <a:schemeClr val="tx2">
                <a:alpha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4380088" y="2662235"/>
            <a:ext cx="1619129" cy="2024066"/>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4041545" y="4486275"/>
            <a:ext cx="1256445" cy="381000"/>
          </a:xfrm>
          <a:prstGeom prst="ellipse">
            <a:avLst/>
          </a:prstGeom>
          <a:solidFill>
            <a:schemeClr val="accent5">
              <a:alpha val="50000"/>
            </a:schemeClr>
          </a:solidFill>
          <a:ln w="38100">
            <a:solidFill>
              <a:schemeClr val="accent5">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4296428" y="4486275"/>
            <a:ext cx="776093" cy="381000"/>
          </a:xfrm>
          <a:prstGeom prst="ellipse">
            <a:avLst/>
          </a:prstGeom>
          <a:solidFill>
            <a:schemeClr val="accent5">
              <a:alpha val="50000"/>
            </a:schemeClr>
          </a:solidFill>
          <a:ln w="38100">
            <a:solidFill>
              <a:schemeClr val="accent5">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3778238" y="4486275"/>
            <a:ext cx="1783058" cy="381000"/>
          </a:xfrm>
          <a:prstGeom prst="ellipse">
            <a:avLst/>
          </a:prstGeom>
          <a:solidFill>
            <a:schemeClr val="accent5">
              <a:alpha val="50000"/>
            </a:schemeClr>
          </a:solidFill>
          <a:ln w="38100">
            <a:solidFill>
              <a:schemeClr val="accent5">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down)">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par>
                                <p:cTn id="28" presetID="10" presetClass="exit" presetSubtype="0" fill="hold" grpId="1" nodeType="withEffect">
                                  <p:stCondLst>
                                    <p:cond delay="0"/>
                                  </p:stCondLst>
                                  <p:childTnLst>
                                    <p:animEffect transition="out" filter="fade">
                                      <p:cBhvr>
                                        <p:cTn id="29" dur="500"/>
                                        <p:tgtEl>
                                          <p:spTgt spid="13"/>
                                        </p:tgtEl>
                                      </p:cBhvr>
                                    </p:animEffect>
                                    <p:set>
                                      <p:cBhvr>
                                        <p:cTn id="30" dur="1" fill="hold">
                                          <p:stCondLst>
                                            <p:cond delay="499"/>
                                          </p:stCondLst>
                                        </p:cTn>
                                        <p:tgtEl>
                                          <p:spTgt spid="1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32"/>
                                        </p:tgtEl>
                                      </p:cBhvr>
                                    </p:animEffect>
                                    <p:set>
                                      <p:cBhvr>
                                        <p:cTn id="35" dur="1" fill="hold">
                                          <p:stCondLst>
                                            <p:cond delay="499"/>
                                          </p:stCondLst>
                                        </p:cTn>
                                        <p:tgtEl>
                                          <p:spTgt spid="32"/>
                                        </p:tgtEl>
                                        <p:attrNameLst>
                                          <p:attrName>style.visibility</p:attrName>
                                        </p:attrNameLst>
                                      </p:cBhvr>
                                      <p:to>
                                        <p:strVal val="hidden"/>
                                      </p:to>
                                    </p:set>
                                  </p:childTnLst>
                                </p:cTn>
                              </p:par>
                              <p:par>
                                <p:cTn id="36" presetID="10"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2" grpId="1" animBg="1"/>
      <p:bldP spid="13" grpId="0" animBg="1"/>
      <p:bldP spid="13" grpId="1"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Shape 104"/>
          <p:cNvSpPr txBox="1">
            <a:spLocks noGrp="1"/>
          </p:cNvSpPr>
          <p:nvPr>
            <p:ph type="title"/>
          </p:nvPr>
        </p:nvSpPr>
        <p:spPr/>
        <p:txBody>
          <a:bodyPr/>
          <a:lstStyle/>
          <a:p>
            <a:pPr lvl="0"/>
            <a:r>
              <a:rPr lang="en" smtClean="0"/>
              <a:t>Previous work</a:t>
            </a:r>
            <a:endParaRPr lang="en"/>
          </a:p>
        </p:txBody>
      </p:sp>
      <p:sp>
        <p:nvSpPr>
          <p:cNvPr id="105" name="Shape 105"/>
          <p:cNvSpPr txBox="1">
            <a:spLocks noGrp="1"/>
          </p:cNvSpPr>
          <p:nvPr>
            <p:ph idx="1"/>
          </p:nvPr>
        </p:nvSpPr>
        <p:spPr/>
        <p:txBody>
          <a:bodyPr/>
          <a:lstStyle/>
          <a:p>
            <a:pPr lvl="0"/>
            <a:r>
              <a:rPr lang="en" dirty="0"/>
              <a:t>Killzone Shadow Fall </a:t>
            </a:r>
            <a:r>
              <a:rPr lang="en" dirty="0">
                <a:solidFill>
                  <a:schemeClr val="bg1">
                    <a:lumMod val="50000"/>
                    <a:lumOff val="50000"/>
                  </a:schemeClr>
                </a:solidFill>
              </a:rPr>
              <a:t>[Valient14]</a:t>
            </a:r>
          </a:p>
        </p:txBody>
      </p:sp>
      <p:grpSp>
        <p:nvGrpSpPr>
          <p:cNvPr id="9" name="Group 8"/>
          <p:cNvGrpSpPr/>
          <p:nvPr/>
        </p:nvGrpSpPr>
        <p:grpSpPr>
          <a:xfrm>
            <a:off x="3794299" y="1389936"/>
            <a:ext cx="3553406" cy="3296366"/>
            <a:chOff x="5165649" y="2716034"/>
            <a:chExt cx="1417146" cy="1314635"/>
          </a:xfrm>
        </p:grpSpPr>
        <p:cxnSp>
          <p:nvCxnSpPr>
            <p:cNvPr id="11" name="Straight Connector 10"/>
            <p:cNvCxnSpPr/>
            <p:nvPr/>
          </p:nvCxnSpPr>
          <p:spPr>
            <a:xfrm>
              <a:off x="5165649" y="3563428"/>
              <a:ext cx="467241" cy="467241"/>
            </a:xfrm>
            <a:prstGeom prst="line">
              <a:avLst/>
            </a:prstGeom>
            <a:ln w="38100">
              <a:solidFill>
                <a:schemeClr val="tx2">
                  <a:alpha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5852022" y="2716034"/>
              <a:ext cx="507410" cy="507410"/>
            </a:xfrm>
            <a:prstGeom prst="ellipse">
              <a:avLst/>
            </a:prstGeom>
            <a:solidFill>
              <a:schemeClr val="accent4">
                <a:alpha val="50000"/>
              </a:scheme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a:spLocks/>
            </p:cNvSpPr>
            <p:nvPr/>
          </p:nvSpPr>
          <p:spPr>
            <a:xfrm>
              <a:off x="6177451" y="3349585"/>
              <a:ext cx="405344" cy="405344"/>
            </a:xfrm>
            <a:prstGeom prst="rect">
              <a:avLst/>
            </a:prstGeom>
            <a:solidFill>
              <a:schemeClr val="accent6">
                <a:alpha val="5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5" name="Straight Connector 14"/>
          <p:cNvCxnSpPr/>
          <p:nvPr/>
        </p:nvCxnSpPr>
        <p:spPr>
          <a:xfrm flipV="1">
            <a:off x="4965876" y="4019551"/>
            <a:ext cx="2048340" cy="666749"/>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462186" y="3590925"/>
            <a:ext cx="917902" cy="1095376"/>
          </a:xfrm>
          <a:prstGeom prst="line">
            <a:avLst/>
          </a:prstGeom>
          <a:ln w="38100">
            <a:solidFill>
              <a:schemeClr val="tx2">
                <a:alpha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4380088" y="1986215"/>
            <a:ext cx="119174" cy="2700086"/>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4041545" y="4486275"/>
            <a:ext cx="1256445" cy="381000"/>
          </a:xfrm>
          <a:prstGeom prst="ellipse">
            <a:avLst/>
          </a:prstGeom>
          <a:solidFill>
            <a:schemeClr val="accent5">
              <a:alpha val="50000"/>
            </a:schemeClr>
          </a:solidFill>
          <a:ln w="38100">
            <a:solidFill>
              <a:schemeClr val="accent5">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rot="178545">
            <a:off x="3105149" y="4619625"/>
            <a:ext cx="4010025" cy="304800"/>
          </a:xfrm>
          <a:custGeom>
            <a:avLst/>
            <a:gdLst>
              <a:gd name="connsiteX0" fmla="*/ 0 w 4010025"/>
              <a:gd name="connsiteY0" fmla="*/ 304800 h 304800"/>
              <a:gd name="connsiteX1" fmla="*/ 28575 w 4010025"/>
              <a:gd name="connsiteY1" fmla="*/ 257175 h 304800"/>
              <a:gd name="connsiteX2" fmla="*/ 38100 w 4010025"/>
              <a:gd name="connsiteY2" fmla="*/ 228600 h 304800"/>
              <a:gd name="connsiteX3" fmla="*/ 66675 w 4010025"/>
              <a:gd name="connsiteY3" fmla="*/ 219075 h 304800"/>
              <a:gd name="connsiteX4" fmla="*/ 152400 w 4010025"/>
              <a:gd name="connsiteY4" fmla="*/ 142875 h 304800"/>
              <a:gd name="connsiteX5" fmla="*/ 180975 w 4010025"/>
              <a:gd name="connsiteY5" fmla="*/ 133350 h 304800"/>
              <a:gd name="connsiteX6" fmla="*/ 238125 w 4010025"/>
              <a:gd name="connsiteY6" fmla="*/ 104775 h 304800"/>
              <a:gd name="connsiteX7" fmla="*/ 352425 w 4010025"/>
              <a:gd name="connsiteY7" fmla="*/ 85725 h 304800"/>
              <a:gd name="connsiteX8" fmla="*/ 514350 w 4010025"/>
              <a:gd name="connsiteY8" fmla="*/ 95250 h 304800"/>
              <a:gd name="connsiteX9" fmla="*/ 723900 w 4010025"/>
              <a:gd name="connsiteY9" fmla="*/ 152400 h 304800"/>
              <a:gd name="connsiteX10" fmla="*/ 828675 w 4010025"/>
              <a:gd name="connsiteY10" fmla="*/ 200025 h 304800"/>
              <a:gd name="connsiteX11" fmla="*/ 895350 w 4010025"/>
              <a:gd name="connsiteY11" fmla="*/ 209550 h 304800"/>
              <a:gd name="connsiteX12" fmla="*/ 1123950 w 4010025"/>
              <a:gd name="connsiteY12" fmla="*/ 228600 h 304800"/>
              <a:gd name="connsiteX13" fmla="*/ 1152525 w 4010025"/>
              <a:gd name="connsiteY13" fmla="*/ 219075 h 304800"/>
              <a:gd name="connsiteX14" fmla="*/ 1171575 w 4010025"/>
              <a:gd name="connsiteY14" fmla="*/ 190500 h 304800"/>
              <a:gd name="connsiteX15" fmla="*/ 1238250 w 4010025"/>
              <a:gd name="connsiteY15" fmla="*/ 142875 h 304800"/>
              <a:gd name="connsiteX16" fmla="*/ 1352550 w 4010025"/>
              <a:gd name="connsiteY16" fmla="*/ 133350 h 304800"/>
              <a:gd name="connsiteX17" fmla="*/ 1438275 w 4010025"/>
              <a:gd name="connsiteY17" fmla="*/ 104775 h 304800"/>
              <a:gd name="connsiteX18" fmla="*/ 1485900 w 4010025"/>
              <a:gd name="connsiteY18" fmla="*/ 85725 h 304800"/>
              <a:gd name="connsiteX19" fmla="*/ 1628775 w 4010025"/>
              <a:gd name="connsiteY19" fmla="*/ 76200 h 304800"/>
              <a:gd name="connsiteX20" fmla="*/ 1724025 w 4010025"/>
              <a:gd name="connsiteY20" fmla="*/ 85725 h 304800"/>
              <a:gd name="connsiteX21" fmla="*/ 1838325 w 4010025"/>
              <a:gd name="connsiteY21" fmla="*/ 95250 h 304800"/>
              <a:gd name="connsiteX22" fmla="*/ 1895475 w 4010025"/>
              <a:gd name="connsiteY22" fmla="*/ 114300 h 304800"/>
              <a:gd name="connsiteX23" fmla="*/ 2000250 w 4010025"/>
              <a:gd name="connsiteY23" fmla="*/ 123825 h 304800"/>
              <a:gd name="connsiteX24" fmla="*/ 2038350 w 4010025"/>
              <a:gd name="connsiteY24" fmla="*/ 142875 h 304800"/>
              <a:gd name="connsiteX25" fmla="*/ 2266950 w 4010025"/>
              <a:gd name="connsiteY25" fmla="*/ 142875 h 304800"/>
              <a:gd name="connsiteX26" fmla="*/ 2381250 w 4010025"/>
              <a:gd name="connsiteY26" fmla="*/ 104775 h 304800"/>
              <a:gd name="connsiteX27" fmla="*/ 2428875 w 4010025"/>
              <a:gd name="connsiteY27" fmla="*/ 76200 h 304800"/>
              <a:gd name="connsiteX28" fmla="*/ 2457450 w 4010025"/>
              <a:gd name="connsiteY28" fmla="*/ 57150 h 304800"/>
              <a:gd name="connsiteX29" fmla="*/ 2486025 w 4010025"/>
              <a:gd name="connsiteY29" fmla="*/ 47625 h 304800"/>
              <a:gd name="connsiteX30" fmla="*/ 2524125 w 4010025"/>
              <a:gd name="connsiteY30" fmla="*/ 28575 h 304800"/>
              <a:gd name="connsiteX31" fmla="*/ 2552700 w 4010025"/>
              <a:gd name="connsiteY31" fmla="*/ 19050 h 304800"/>
              <a:gd name="connsiteX32" fmla="*/ 2600325 w 4010025"/>
              <a:gd name="connsiteY32" fmla="*/ 0 h 304800"/>
              <a:gd name="connsiteX33" fmla="*/ 2695575 w 4010025"/>
              <a:gd name="connsiteY33" fmla="*/ 57150 h 304800"/>
              <a:gd name="connsiteX34" fmla="*/ 2743200 w 4010025"/>
              <a:gd name="connsiteY34" fmla="*/ 66675 h 304800"/>
              <a:gd name="connsiteX35" fmla="*/ 2838450 w 4010025"/>
              <a:gd name="connsiteY35" fmla="*/ 123825 h 304800"/>
              <a:gd name="connsiteX36" fmla="*/ 2895600 w 4010025"/>
              <a:gd name="connsiteY36" fmla="*/ 152400 h 304800"/>
              <a:gd name="connsiteX37" fmla="*/ 2924175 w 4010025"/>
              <a:gd name="connsiteY37" fmla="*/ 171450 h 304800"/>
              <a:gd name="connsiteX38" fmla="*/ 2981325 w 4010025"/>
              <a:gd name="connsiteY38" fmla="*/ 200025 h 304800"/>
              <a:gd name="connsiteX39" fmla="*/ 3124200 w 4010025"/>
              <a:gd name="connsiteY39" fmla="*/ 171450 h 304800"/>
              <a:gd name="connsiteX40" fmla="*/ 3238500 w 4010025"/>
              <a:gd name="connsiteY40" fmla="*/ 142875 h 304800"/>
              <a:gd name="connsiteX41" fmla="*/ 3324225 w 4010025"/>
              <a:gd name="connsiteY41" fmla="*/ 104775 h 304800"/>
              <a:gd name="connsiteX42" fmla="*/ 3371850 w 4010025"/>
              <a:gd name="connsiteY42" fmla="*/ 85725 h 304800"/>
              <a:gd name="connsiteX43" fmla="*/ 3657600 w 4010025"/>
              <a:gd name="connsiteY43" fmla="*/ 76200 h 304800"/>
              <a:gd name="connsiteX44" fmla="*/ 3724275 w 4010025"/>
              <a:gd name="connsiteY44" fmla="*/ 85725 h 304800"/>
              <a:gd name="connsiteX45" fmla="*/ 3857625 w 4010025"/>
              <a:gd name="connsiteY45" fmla="*/ 95250 h 304800"/>
              <a:gd name="connsiteX46" fmla="*/ 3924300 w 4010025"/>
              <a:gd name="connsiteY46" fmla="*/ 114300 h 304800"/>
              <a:gd name="connsiteX47" fmla="*/ 4010025 w 4010025"/>
              <a:gd name="connsiteY47" fmla="*/ 123825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010025" h="304800">
                <a:moveTo>
                  <a:pt x="0" y="304800"/>
                </a:moveTo>
                <a:cubicBezTo>
                  <a:pt x="9525" y="288925"/>
                  <a:pt x="20296" y="273734"/>
                  <a:pt x="28575" y="257175"/>
                </a:cubicBezTo>
                <a:cubicBezTo>
                  <a:pt x="33065" y="248195"/>
                  <a:pt x="31000" y="235700"/>
                  <a:pt x="38100" y="228600"/>
                </a:cubicBezTo>
                <a:cubicBezTo>
                  <a:pt x="45200" y="221500"/>
                  <a:pt x="57150" y="222250"/>
                  <a:pt x="66675" y="219075"/>
                </a:cubicBezTo>
                <a:cubicBezTo>
                  <a:pt x="91919" y="193831"/>
                  <a:pt x="118406" y="159872"/>
                  <a:pt x="152400" y="142875"/>
                </a:cubicBezTo>
                <a:cubicBezTo>
                  <a:pt x="161380" y="138385"/>
                  <a:pt x="171800" y="137428"/>
                  <a:pt x="180975" y="133350"/>
                </a:cubicBezTo>
                <a:cubicBezTo>
                  <a:pt x="200438" y="124700"/>
                  <a:pt x="217603" y="110475"/>
                  <a:pt x="238125" y="104775"/>
                </a:cubicBezTo>
                <a:cubicBezTo>
                  <a:pt x="275341" y="94437"/>
                  <a:pt x="314325" y="92075"/>
                  <a:pt x="352425" y="85725"/>
                </a:cubicBezTo>
                <a:cubicBezTo>
                  <a:pt x="406400" y="88900"/>
                  <a:pt x="460789" y="87862"/>
                  <a:pt x="514350" y="95250"/>
                </a:cubicBezTo>
                <a:cubicBezTo>
                  <a:pt x="559534" y="101482"/>
                  <a:pt x="676514" y="138184"/>
                  <a:pt x="723900" y="152400"/>
                </a:cubicBezTo>
                <a:cubicBezTo>
                  <a:pt x="765112" y="179875"/>
                  <a:pt x="765297" y="183124"/>
                  <a:pt x="828675" y="200025"/>
                </a:cubicBezTo>
                <a:cubicBezTo>
                  <a:pt x="850368" y="205810"/>
                  <a:pt x="873125" y="206375"/>
                  <a:pt x="895350" y="209550"/>
                </a:cubicBezTo>
                <a:cubicBezTo>
                  <a:pt x="1026356" y="253219"/>
                  <a:pt x="951021" y="240129"/>
                  <a:pt x="1123950" y="228600"/>
                </a:cubicBezTo>
                <a:cubicBezTo>
                  <a:pt x="1133475" y="225425"/>
                  <a:pt x="1144685" y="225347"/>
                  <a:pt x="1152525" y="219075"/>
                </a:cubicBezTo>
                <a:cubicBezTo>
                  <a:pt x="1161464" y="211924"/>
                  <a:pt x="1164246" y="199294"/>
                  <a:pt x="1171575" y="190500"/>
                </a:cubicBezTo>
                <a:cubicBezTo>
                  <a:pt x="1187879" y="170935"/>
                  <a:pt x="1211620" y="147868"/>
                  <a:pt x="1238250" y="142875"/>
                </a:cubicBezTo>
                <a:cubicBezTo>
                  <a:pt x="1275827" y="135829"/>
                  <a:pt x="1314450" y="136525"/>
                  <a:pt x="1352550" y="133350"/>
                </a:cubicBezTo>
                <a:cubicBezTo>
                  <a:pt x="1381125" y="123825"/>
                  <a:pt x="1410309" y="115962"/>
                  <a:pt x="1438275" y="104775"/>
                </a:cubicBezTo>
                <a:cubicBezTo>
                  <a:pt x="1454150" y="98425"/>
                  <a:pt x="1468991" y="88261"/>
                  <a:pt x="1485900" y="85725"/>
                </a:cubicBezTo>
                <a:cubicBezTo>
                  <a:pt x="1533103" y="78645"/>
                  <a:pt x="1581150" y="79375"/>
                  <a:pt x="1628775" y="76200"/>
                </a:cubicBezTo>
                <a:lnTo>
                  <a:pt x="1724025" y="85725"/>
                </a:lnTo>
                <a:cubicBezTo>
                  <a:pt x="1762100" y="89186"/>
                  <a:pt x="1800613" y="88965"/>
                  <a:pt x="1838325" y="95250"/>
                </a:cubicBezTo>
                <a:cubicBezTo>
                  <a:pt x="1858132" y="98551"/>
                  <a:pt x="1875700" y="110810"/>
                  <a:pt x="1895475" y="114300"/>
                </a:cubicBezTo>
                <a:cubicBezTo>
                  <a:pt x="1930010" y="120394"/>
                  <a:pt x="1965325" y="120650"/>
                  <a:pt x="2000250" y="123825"/>
                </a:cubicBezTo>
                <a:cubicBezTo>
                  <a:pt x="2012950" y="130175"/>
                  <a:pt x="2024394" y="140258"/>
                  <a:pt x="2038350" y="142875"/>
                </a:cubicBezTo>
                <a:cubicBezTo>
                  <a:pt x="2132135" y="160460"/>
                  <a:pt x="2173165" y="150690"/>
                  <a:pt x="2266950" y="142875"/>
                </a:cubicBezTo>
                <a:cubicBezTo>
                  <a:pt x="2325285" y="131208"/>
                  <a:pt x="2319113" y="135844"/>
                  <a:pt x="2381250" y="104775"/>
                </a:cubicBezTo>
                <a:cubicBezTo>
                  <a:pt x="2397809" y="96496"/>
                  <a:pt x="2413176" y="86012"/>
                  <a:pt x="2428875" y="76200"/>
                </a:cubicBezTo>
                <a:cubicBezTo>
                  <a:pt x="2438583" y="70133"/>
                  <a:pt x="2447211" y="62270"/>
                  <a:pt x="2457450" y="57150"/>
                </a:cubicBezTo>
                <a:cubicBezTo>
                  <a:pt x="2466430" y="52660"/>
                  <a:pt x="2476797" y="51580"/>
                  <a:pt x="2486025" y="47625"/>
                </a:cubicBezTo>
                <a:cubicBezTo>
                  <a:pt x="2499076" y="42032"/>
                  <a:pt x="2511074" y="34168"/>
                  <a:pt x="2524125" y="28575"/>
                </a:cubicBezTo>
                <a:cubicBezTo>
                  <a:pt x="2533353" y="24620"/>
                  <a:pt x="2543299" y="22575"/>
                  <a:pt x="2552700" y="19050"/>
                </a:cubicBezTo>
                <a:cubicBezTo>
                  <a:pt x="2568709" y="13047"/>
                  <a:pt x="2584450" y="6350"/>
                  <a:pt x="2600325" y="0"/>
                </a:cubicBezTo>
                <a:cubicBezTo>
                  <a:pt x="2636694" y="27277"/>
                  <a:pt x="2649408" y="40362"/>
                  <a:pt x="2695575" y="57150"/>
                </a:cubicBezTo>
                <a:cubicBezTo>
                  <a:pt x="2710790" y="62683"/>
                  <a:pt x="2727325" y="63500"/>
                  <a:pt x="2743200" y="66675"/>
                </a:cubicBezTo>
                <a:cubicBezTo>
                  <a:pt x="2925514" y="157832"/>
                  <a:pt x="2700603" y="41117"/>
                  <a:pt x="2838450" y="123825"/>
                </a:cubicBezTo>
                <a:cubicBezTo>
                  <a:pt x="2856713" y="134783"/>
                  <a:pt x="2876982" y="142057"/>
                  <a:pt x="2895600" y="152400"/>
                </a:cubicBezTo>
                <a:cubicBezTo>
                  <a:pt x="2905607" y="157959"/>
                  <a:pt x="2914168" y="165891"/>
                  <a:pt x="2924175" y="171450"/>
                </a:cubicBezTo>
                <a:cubicBezTo>
                  <a:pt x="2942793" y="181793"/>
                  <a:pt x="2962275" y="190500"/>
                  <a:pt x="2981325" y="200025"/>
                </a:cubicBezTo>
                <a:cubicBezTo>
                  <a:pt x="3132978" y="181068"/>
                  <a:pt x="2985490" y="203460"/>
                  <a:pt x="3124200" y="171450"/>
                </a:cubicBezTo>
                <a:cubicBezTo>
                  <a:pt x="3183885" y="157677"/>
                  <a:pt x="3180987" y="169017"/>
                  <a:pt x="3238500" y="142875"/>
                </a:cubicBezTo>
                <a:cubicBezTo>
                  <a:pt x="3422477" y="59249"/>
                  <a:pt x="3179687" y="152954"/>
                  <a:pt x="3324225" y="104775"/>
                </a:cubicBezTo>
                <a:cubicBezTo>
                  <a:pt x="3340445" y="99368"/>
                  <a:pt x="3354815" y="87185"/>
                  <a:pt x="3371850" y="85725"/>
                </a:cubicBezTo>
                <a:cubicBezTo>
                  <a:pt x="3466805" y="77586"/>
                  <a:pt x="3562350" y="79375"/>
                  <a:pt x="3657600" y="76200"/>
                </a:cubicBezTo>
                <a:cubicBezTo>
                  <a:pt x="3679825" y="79375"/>
                  <a:pt x="3701925" y="83596"/>
                  <a:pt x="3724275" y="85725"/>
                </a:cubicBezTo>
                <a:cubicBezTo>
                  <a:pt x="3768638" y="89950"/>
                  <a:pt x="3813510" y="88948"/>
                  <a:pt x="3857625" y="95250"/>
                </a:cubicBezTo>
                <a:cubicBezTo>
                  <a:pt x="3880507" y="98519"/>
                  <a:pt x="3901876" y="108694"/>
                  <a:pt x="3924300" y="114300"/>
                </a:cubicBezTo>
                <a:cubicBezTo>
                  <a:pt x="3972363" y="126316"/>
                  <a:pt x="3965161" y="123825"/>
                  <a:pt x="4010025" y="123825"/>
                </a:cubicBezTo>
              </a:path>
            </a:pathLst>
          </a:custGeom>
          <a:noFill/>
          <a:ln w="25400">
            <a:solidFill>
              <a:schemeClr val="tx2">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4746586" y="3941563"/>
            <a:ext cx="785793" cy="523220"/>
          </a:xfrm>
          <a:prstGeom prst="rect">
            <a:avLst/>
          </a:prstGeom>
          <a:noFill/>
        </p:spPr>
        <p:txBody>
          <a:bodyPr wrap="none" rtlCol="0">
            <a:spAutoFit/>
          </a:bodyPr>
          <a:lstStyle/>
          <a:p>
            <a:r>
              <a:rPr lang="en-US" sz="2800" b="1" dirty="0" smtClean="0">
                <a:solidFill>
                  <a:schemeClr val="accent5"/>
                </a:solidFill>
                <a:latin typeface="+mn-lt"/>
              </a:rPr>
              <a:t>???</a:t>
            </a:r>
            <a:endParaRPr lang="en-US" sz="2800" b="1" dirty="0">
              <a:solidFill>
                <a:schemeClr val="accent5"/>
              </a:solidFill>
              <a:latin typeface="+mn-lt"/>
            </a:endParaRPr>
          </a:p>
        </p:txBody>
      </p:sp>
    </p:spTree>
  </p:cSld>
  <p:clrMapOvr>
    <a:masterClrMapping/>
  </p:clrMapOvr>
  <p:transition spd="slow">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title"/>
          </p:nvPr>
        </p:nvSpPr>
        <p:spPr/>
        <p:txBody>
          <a:bodyPr/>
          <a:lstStyle/>
          <a:p>
            <a:pPr lvl="0"/>
            <a:r>
              <a:rPr lang="en" smtClean="0"/>
              <a:t>Previous work</a:t>
            </a:r>
            <a:endParaRPr lang="en"/>
          </a:p>
        </p:txBody>
      </p:sp>
      <p:sp>
        <p:nvSpPr>
          <p:cNvPr id="112" name="Shape 112"/>
          <p:cNvSpPr txBox="1">
            <a:spLocks noGrp="1"/>
          </p:cNvSpPr>
          <p:nvPr>
            <p:ph idx="1"/>
          </p:nvPr>
        </p:nvSpPr>
        <p:spPr/>
        <p:txBody>
          <a:bodyPr/>
          <a:lstStyle/>
          <a:p>
            <a:pPr lvl="0"/>
            <a:r>
              <a:rPr lang="en" dirty="0"/>
              <a:t>Killzone Shadow Fall </a:t>
            </a:r>
            <a:r>
              <a:rPr lang="en" dirty="0">
                <a:solidFill>
                  <a:schemeClr val="bg1">
                    <a:lumMod val="50000"/>
                    <a:lumOff val="50000"/>
                  </a:schemeClr>
                </a:solidFill>
              </a:rPr>
              <a:t>[Valient14]</a:t>
            </a:r>
          </a:p>
        </p:txBody>
      </p:sp>
      <p:grpSp>
        <p:nvGrpSpPr>
          <p:cNvPr id="9" name="Group 8"/>
          <p:cNvGrpSpPr/>
          <p:nvPr/>
        </p:nvGrpSpPr>
        <p:grpSpPr>
          <a:xfrm>
            <a:off x="2825928" y="1389936"/>
            <a:ext cx="4322788" cy="3296366"/>
            <a:chOff x="4779450" y="2716034"/>
            <a:chExt cx="1723986" cy="1314635"/>
          </a:xfrm>
        </p:grpSpPr>
        <p:cxnSp>
          <p:nvCxnSpPr>
            <p:cNvPr id="10" name="Straight Connector 9"/>
            <p:cNvCxnSpPr/>
            <p:nvPr/>
          </p:nvCxnSpPr>
          <p:spPr>
            <a:xfrm>
              <a:off x="4779450" y="4030669"/>
              <a:ext cx="1723986" cy="0"/>
            </a:xfrm>
            <a:prstGeom prst="line">
              <a:avLst/>
            </a:prstGeom>
            <a:ln w="38100">
              <a:solidFill>
                <a:schemeClr val="tx2">
                  <a:alpha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165649" y="3563428"/>
              <a:ext cx="467241" cy="467241"/>
            </a:xfrm>
            <a:prstGeom prst="line">
              <a:avLst/>
            </a:prstGeom>
            <a:ln w="38100">
              <a:solidFill>
                <a:schemeClr val="tx2">
                  <a:alpha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5852022" y="2716034"/>
              <a:ext cx="507410" cy="507410"/>
            </a:xfrm>
            <a:prstGeom prst="ellipse">
              <a:avLst/>
            </a:prstGeom>
            <a:solidFill>
              <a:schemeClr val="accent4">
                <a:alpha val="50000"/>
              </a:scheme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a:spLocks/>
            </p:cNvSpPr>
            <p:nvPr/>
          </p:nvSpPr>
          <p:spPr>
            <a:xfrm>
              <a:off x="5805293" y="3574824"/>
              <a:ext cx="405344" cy="405344"/>
            </a:xfrm>
            <a:prstGeom prst="rect">
              <a:avLst/>
            </a:prstGeom>
            <a:solidFill>
              <a:schemeClr val="accent6">
                <a:alpha val="5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5" name="Straight Connector 14"/>
          <p:cNvCxnSpPr/>
          <p:nvPr/>
        </p:nvCxnSpPr>
        <p:spPr>
          <a:xfrm flipV="1">
            <a:off x="4965876" y="4286250"/>
            <a:ext cx="400050" cy="40005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462186" y="3590925"/>
            <a:ext cx="917902" cy="1095376"/>
          </a:xfrm>
          <a:prstGeom prst="line">
            <a:avLst/>
          </a:prstGeom>
          <a:ln w="38100">
            <a:solidFill>
              <a:schemeClr val="tx2">
                <a:alpha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4380088" y="2662235"/>
            <a:ext cx="1619129" cy="2024066"/>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4041545" y="4486275"/>
            <a:ext cx="1256445" cy="381000"/>
          </a:xfrm>
          <a:prstGeom prst="ellipse">
            <a:avLst/>
          </a:prstGeom>
          <a:solidFill>
            <a:schemeClr val="accent5">
              <a:alpha val="50000"/>
            </a:schemeClr>
          </a:solidFill>
          <a:ln w="38100">
            <a:solidFill>
              <a:schemeClr val="accent5">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a:stretch>
            <a:fillRect/>
          </a:stretch>
        </p:blipFill>
        <p:spPr>
          <a:xfrm>
            <a:off x="713916" y="2041264"/>
            <a:ext cx="2210696" cy="2210696"/>
          </a:xfrm>
          <a:prstGeom prst="rect">
            <a:avLst/>
          </a:prstGeom>
          <a:effectLst>
            <a:outerShdw blurRad="152400" dist="38100" dir="2700000" algn="tl" rotWithShape="0">
              <a:prstClr val="black">
                <a:alpha val="40000"/>
              </a:prstClr>
            </a:outerShdw>
          </a:effectLst>
        </p:spPr>
      </p:pic>
      <p:sp>
        <p:nvSpPr>
          <p:cNvPr id="18" name="TextBox 17"/>
          <p:cNvSpPr txBox="1"/>
          <p:nvPr/>
        </p:nvSpPr>
        <p:spPr>
          <a:xfrm rot="21124552">
            <a:off x="1595387" y="2296781"/>
            <a:ext cx="635858" cy="830997"/>
          </a:xfrm>
          <a:prstGeom prst="rect">
            <a:avLst/>
          </a:prstGeom>
          <a:noFill/>
        </p:spPr>
        <p:txBody>
          <a:bodyPr wrap="square" rtlCol="0">
            <a:spAutoFit/>
          </a:bodyPr>
          <a:lstStyle/>
          <a:p>
            <a:r>
              <a:rPr lang="en-US" sz="4800" b="1" dirty="0" smtClean="0">
                <a:solidFill>
                  <a:schemeClr val="tx2"/>
                </a:solidFill>
                <a:latin typeface="+mn-lt"/>
                <a:sym typeface="Wingdings" panose="05000000000000000000" pitchFamily="2" charset="2"/>
              </a:rPr>
              <a:t></a:t>
            </a:r>
            <a:endParaRPr lang="sv-SE" sz="4800" b="1" dirty="0">
              <a:solidFill>
                <a:schemeClr val="tx2"/>
              </a:solidFill>
              <a:latin typeface="+mn-lt"/>
            </a:endParaRPr>
          </a:p>
        </p:txBody>
      </p:sp>
      <p:sp>
        <p:nvSpPr>
          <p:cNvPr id="19" name="Shape 147"/>
          <p:cNvSpPr txBox="1">
            <a:spLocks/>
          </p:cNvSpPr>
          <p:nvPr/>
        </p:nvSpPr>
        <p:spPr>
          <a:xfrm>
            <a:off x="6579880" y="4089629"/>
            <a:ext cx="2413754" cy="391397"/>
          </a:xfrm>
          <a:prstGeom prst="rect">
            <a:avLst/>
          </a:prstGeom>
        </p:spPr>
        <p:txBody>
          <a:bodyPr vert="horz" lIns="91440" tIns="45720" rIns="91440" bIns="45720" rtlCol="0">
            <a:normAutofit/>
          </a:bodyPr>
          <a:lstStyle>
            <a:lvl1pPr marL="257175" indent="-257175" algn="l" defTabSz="342900" rtl="0" eaLnBrk="1" latinLnBrk="0" hangingPunct="1">
              <a:spcBef>
                <a:spcPts val="750"/>
              </a:spcBef>
              <a:spcAft>
                <a:spcPts val="0"/>
              </a:spcAft>
              <a:buClr>
                <a:schemeClr val="bg2">
                  <a:lumMod val="40000"/>
                  <a:lumOff val="60000"/>
                </a:schemeClr>
              </a:buClr>
              <a:buSzPct val="80000"/>
              <a:buFont typeface="Wingdings 3" charset="2"/>
              <a:buChar char=""/>
              <a:defRPr sz="1500" b="0" i="0" kern="1200">
                <a:solidFill>
                  <a:schemeClr val="tx1"/>
                </a:solidFill>
                <a:latin typeface="+mj-lt"/>
                <a:ea typeface="+mj-ea"/>
                <a:cs typeface="+mj-cs"/>
              </a:defRPr>
            </a:lvl1pPr>
            <a:lvl2pPr marL="557213" indent="-214313" algn="l" defTabSz="342900" rtl="0" eaLnBrk="1" latinLnBrk="0" hangingPunct="1">
              <a:spcBef>
                <a:spcPts val="750"/>
              </a:spcBef>
              <a:spcAft>
                <a:spcPts val="0"/>
              </a:spcAft>
              <a:buClr>
                <a:schemeClr val="bg2">
                  <a:lumMod val="40000"/>
                  <a:lumOff val="60000"/>
                </a:schemeClr>
              </a:buClr>
              <a:buSzPct val="80000"/>
              <a:buFont typeface="Wingdings 3" charset="2"/>
              <a:buChar char=""/>
              <a:defRPr sz="1350" b="0" i="0" kern="1200">
                <a:solidFill>
                  <a:schemeClr val="tx1"/>
                </a:solidFill>
                <a:latin typeface="+mj-lt"/>
                <a:ea typeface="+mj-ea"/>
                <a:cs typeface="+mj-cs"/>
              </a:defRPr>
            </a:lvl2pPr>
            <a:lvl3pPr marL="8572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3pPr>
            <a:lvl4pPr marL="12001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4pPr>
            <a:lvl5pPr marL="15430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5pPr>
            <a:lvl6pPr marL="187950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6pPr>
            <a:lvl7pPr marL="22288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7pPr>
            <a:lvl8pPr marL="25717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8pPr>
            <a:lvl9pPr marL="29146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9pPr>
          </a:lstStyle>
          <a:p>
            <a:pPr marL="0" indent="0">
              <a:buNone/>
            </a:pPr>
            <a:r>
              <a:rPr lang="en" b="1" dirty="0" smtClean="0">
                <a:solidFill>
                  <a:schemeClr val="accent2"/>
                </a:solidFill>
              </a:rPr>
              <a:t>No hardening</a:t>
            </a:r>
            <a:endParaRPr lang="en" b="1" dirty="0">
              <a:solidFill>
                <a:schemeClr val="accent2"/>
              </a:solidFill>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Shape 139"/>
          <p:cNvSpPr txBox="1">
            <a:spLocks noGrp="1"/>
          </p:cNvSpPr>
          <p:nvPr>
            <p:ph type="title"/>
          </p:nvPr>
        </p:nvSpPr>
        <p:spPr/>
        <p:txBody>
          <a:bodyPr/>
          <a:lstStyle/>
          <a:p>
            <a:pPr lvl="0"/>
            <a:r>
              <a:rPr lang="en" smtClean="0"/>
              <a:t>Previous work</a:t>
            </a:r>
            <a:endParaRPr lang="en"/>
          </a:p>
        </p:txBody>
      </p:sp>
      <p:sp>
        <p:nvSpPr>
          <p:cNvPr id="140" name="Shape 140"/>
          <p:cNvSpPr txBox="1">
            <a:spLocks noGrp="1"/>
          </p:cNvSpPr>
          <p:nvPr>
            <p:ph idx="1"/>
          </p:nvPr>
        </p:nvSpPr>
        <p:spPr/>
        <p:txBody>
          <a:bodyPr/>
          <a:lstStyle/>
          <a:p>
            <a:pPr lvl="0"/>
            <a:r>
              <a:rPr lang="en" dirty="0" smtClean="0"/>
              <a:t>Filtered Importance Sampling</a:t>
            </a:r>
            <a:endParaRPr lang="en" dirty="0"/>
          </a:p>
        </p:txBody>
      </p:sp>
      <p:grpSp>
        <p:nvGrpSpPr>
          <p:cNvPr id="5" name="Group 4"/>
          <p:cNvGrpSpPr/>
          <p:nvPr/>
        </p:nvGrpSpPr>
        <p:grpSpPr>
          <a:xfrm>
            <a:off x="2825928" y="1389936"/>
            <a:ext cx="4712198" cy="3296366"/>
            <a:chOff x="4779450" y="2716034"/>
            <a:chExt cx="1879288" cy="1314635"/>
          </a:xfrm>
        </p:grpSpPr>
        <p:cxnSp>
          <p:nvCxnSpPr>
            <p:cNvPr id="6" name="Straight Connector 5"/>
            <p:cNvCxnSpPr/>
            <p:nvPr/>
          </p:nvCxnSpPr>
          <p:spPr>
            <a:xfrm>
              <a:off x="4779450" y="4030669"/>
              <a:ext cx="1723986" cy="0"/>
            </a:xfrm>
            <a:prstGeom prst="line">
              <a:avLst/>
            </a:prstGeom>
            <a:ln w="38100">
              <a:solidFill>
                <a:schemeClr val="tx2">
                  <a:alpha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165649" y="3563428"/>
              <a:ext cx="467241" cy="467241"/>
            </a:xfrm>
            <a:prstGeom prst="line">
              <a:avLst/>
            </a:prstGeom>
            <a:ln w="38100">
              <a:solidFill>
                <a:schemeClr val="tx2">
                  <a:alpha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5852022" y="2716034"/>
              <a:ext cx="507410" cy="507410"/>
            </a:xfrm>
            <a:prstGeom prst="ellipse">
              <a:avLst/>
            </a:prstGeom>
            <a:solidFill>
              <a:schemeClr val="accent4">
                <a:alpha val="50000"/>
              </a:scheme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a:spLocks/>
            </p:cNvSpPr>
            <p:nvPr/>
          </p:nvSpPr>
          <p:spPr>
            <a:xfrm>
              <a:off x="6177451" y="3349585"/>
              <a:ext cx="405344" cy="405344"/>
            </a:xfrm>
            <a:prstGeom prst="rect">
              <a:avLst/>
            </a:prstGeom>
            <a:solidFill>
              <a:schemeClr val="accent6">
                <a:alpha val="5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5632890" y="2992631"/>
              <a:ext cx="1025848" cy="1038037"/>
            </a:xfrm>
            <a:custGeom>
              <a:avLst/>
              <a:gdLst>
                <a:gd name="connsiteX0" fmla="*/ 17248 w 743598"/>
                <a:gd name="connsiteY0" fmla="*/ 1022698 h 1025356"/>
                <a:gd name="connsiteX1" fmla="*/ 268708 w 743598"/>
                <a:gd name="connsiteY1" fmla="*/ 32098 h 1025356"/>
                <a:gd name="connsiteX2" fmla="*/ 741148 w 743598"/>
                <a:gd name="connsiteY2" fmla="*/ 314038 h 1025356"/>
                <a:gd name="connsiteX3" fmla="*/ 17248 w 743598"/>
                <a:gd name="connsiteY3" fmla="*/ 1022698 h 1025356"/>
                <a:gd name="connsiteX0" fmla="*/ 17248 w 743598"/>
                <a:gd name="connsiteY0" fmla="*/ 1022698 h 1025356"/>
                <a:gd name="connsiteX1" fmla="*/ 268708 w 743598"/>
                <a:gd name="connsiteY1" fmla="*/ 32098 h 1025356"/>
                <a:gd name="connsiteX2" fmla="*/ 741148 w 743598"/>
                <a:gd name="connsiteY2" fmla="*/ 314038 h 1025356"/>
                <a:gd name="connsiteX3" fmla="*/ 17248 w 743598"/>
                <a:gd name="connsiteY3" fmla="*/ 1022698 h 1025356"/>
                <a:gd name="connsiteX0" fmla="*/ 17248 w 743598"/>
                <a:gd name="connsiteY0" fmla="*/ 1022698 h 1022698"/>
                <a:gd name="connsiteX1" fmla="*/ 268708 w 743598"/>
                <a:gd name="connsiteY1" fmla="*/ 32098 h 1022698"/>
                <a:gd name="connsiteX2" fmla="*/ 741148 w 743598"/>
                <a:gd name="connsiteY2" fmla="*/ 314038 h 1022698"/>
                <a:gd name="connsiteX3" fmla="*/ 17248 w 743598"/>
                <a:gd name="connsiteY3" fmla="*/ 1022698 h 1022698"/>
                <a:gd name="connsiteX0" fmla="*/ 0 w 726350"/>
                <a:gd name="connsiteY0" fmla="*/ 1022698 h 1022698"/>
                <a:gd name="connsiteX1" fmla="*/ 251460 w 726350"/>
                <a:gd name="connsiteY1" fmla="*/ 32098 h 1022698"/>
                <a:gd name="connsiteX2" fmla="*/ 723900 w 726350"/>
                <a:gd name="connsiteY2" fmla="*/ 314038 h 1022698"/>
                <a:gd name="connsiteX3" fmla="*/ 0 w 726350"/>
                <a:gd name="connsiteY3" fmla="*/ 1022698 h 1022698"/>
                <a:gd name="connsiteX0" fmla="*/ 0 w 726350"/>
                <a:gd name="connsiteY0" fmla="*/ 1022698 h 1022698"/>
                <a:gd name="connsiteX1" fmla="*/ 251460 w 726350"/>
                <a:gd name="connsiteY1" fmla="*/ 32098 h 1022698"/>
                <a:gd name="connsiteX2" fmla="*/ 723900 w 726350"/>
                <a:gd name="connsiteY2" fmla="*/ 314038 h 1022698"/>
                <a:gd name="connsiteX3" fmla="*/ 0 w 726350"/>
                <a:gd name="connsiteY3" fmla="*/ 1022698 h 1022698"/>
                <a:gd name="connsiteX0" fmla="*/ 0 w 726350"/>
                <a:gd name="connsiteY0" fmla="*/ 1022698 h 1022698"/>
                <a:gd name="connsiteX1" fmla="*/ 251460 w 726350"/>
                <a:gd name="connsiteY1" fmla="*/ 32098 h 1022698"/>
                <a:gd name="connsiteX2" fmla="*/ 723900 w 726350"/>
                <a:gd name="connsiteY2" fmla="*/ 314038 h 1022698"/>
                <a:gd name="connsiteX3" fmla="*/ 0 w 726350"/>
                <a:gd name="connsiteY3" fmla="*/ 1022698 h 1022698"/>
                <a:gd name="connsiteX0" fmla="*/ 0 w 726350"/>
                <a:gd name="connsiteY0" fmla="*/ 1022698 h 1022698"/>
                <a:gd name="connsiteX1" fmla="*/ 251460 w 726350"/>
                <a:gd name="connsiteY1" fmla="*/ 32098 h 1022698"/>
                <a:gd name="connsiteX2" fmla="*/ 723900 w 726350"/>
                <a:gd name="connsiteY2" fmla="*/ 314038 h 1022698"/>
                <a:gd name="connsiteX3" fmla="*/ 0 w 726350"/>
                <a:gd name="connsiteY3" fmla="*/ 1022698 h 1022698"/>
                <a:gd name="connsiteX0" fmla="*/ 0 w 726350"/>
                <a:gd name="connsiteY0" fmla="*/ 1022698 h 1022698"/>
                <a:gd name="connsiteX1" fmla="*/ 251460 w 726350"/>
                <a:gd name="connsiteY1" fmla="*/ 32098 h 1022698"/>
                <a:gd name="connsiteX2" fmla="*/ 723900 w 726350"/>
                <a:gd name="connsiteY2" fmla="*/ 314038 h 1022698"/>
                <a:gd name="connsiteX3" fmla="*/ 0 w 726350"/>
                <a:gd name="connsiteY3" fmla="*/ 1022698 h 1022698"/>
                <a:gd name="connsiteX0" fmla="*/ 0 w 727173"/>
                <a:gd name="connsiteY0" fmla="*/ 1014095 h 1014095"/>
                <a:gd name="connsiteX1" fmla="*/ 251460 w 727173"/>
                <a:gd name="connsiteY1" fmla="*/ 23495 h 1014095"/>
                <a:gd name="connsiteX2" fmla="*/ 723900 w 727173"/>
                <a:gd name="connsiteY2" fmla="*/ 305435 h 1014095"/>
                <a:gd name="connsiteX3" fmla="*/ 0 w 727173"/>
                <a:gd name="connsiteY3" fmla="*/ 1014095 h 1014095"/>
                <a:gd name="connsiteX0" fmla="*/ 0 w 731080"/>
                <a:gd name="connsiteY0" fmla="*/ 1025890 h 1025890"/>
                <a:gd name="connsiteX1" fmla="*/ 251460 w 731080"/>
                <a:gd name="connsiteY1" fmla="*/ 35290 h 1025890"/>
                <a:gd name="connsiteX2" fmla="*/ 723900 w 731080"/>
                <a:gd name="connsiteY2" fmla="*/ 317230 h 1025890"/>
                <a:gd name="connsiteX3" fmla="*/ 0 w 731080"/>
                <a:gd name="connsiteY3" fmla="*/ 1025890 h 1025890"/>
                <a:gd name="connsiteX0" fmla="*/ 0 w 251460"/>
                <a:gd name="connsiteY0" fmla="*/ 990600 h 990600"/>
                <a:gd name="connsiteX1" fmla="*/ 251460 w 251460"/>
                <a:gd name="connsiteY1" fmla="*/ 0 h 990600"/>
                <a:gd name="connsiteX2" fmla="*/ 0 w 251460"/>
                <a:gd name="connsiteY2" fmla="*/ 990600 h 990600"/>
                <a:gd name="connsiteX0" fmla="*/ 0 w 530018"/>
                <a:gd name="connsiteY0" fmla="*/ 968205 h 968205"/>
                <a:gd name="connsiteX1" fmla="*/ 530018 w 530018"/>
                <a:gd name="connsiteY1" fmla="*/ 0 h 968205"/>
                <a:gd name="connsiteX2" fmla="*/ 0 w 530018"/>
                <a:gd name="connsiteY2" fmla="*/ 968205 h 968205"/>
                <a:gd name="connsiteX0" fmla="*/ 0 w 629011"/>
                <a:gd name="connsiteY0" fmla="*/ 998652 h 998652"/>
                <a:gd name="connsiteX1" fmla="*/ 530018 w 629011"/>
                <a:gd name="connsiteY1" fmla="*/ 30447 h 998652"/>
                <a:gd name="connsiteX2" fmla="*/ 0 w 629011"/>
                <a:gd name="connsiteY2" fmla="*/ 998652 h 998652"/>
                <a:gd name="connsiteX0" fmla="*/ 67 w 708877"/>
                <a:gd name="connsiteY0" fmla="*/ 1035273 h 1035273"/>
                <a:gd name="connsiteX1" fmla="*/ 530085 w 708877"/>
                <a:gd name="connsiteY1" fmla="*/ 67068 h 1035273"/>
                <a:gd name="connsiteX2" fmla="*/ 67 w 708877"/>
                <a:gd name="connsiteY2" fmla="*/ 1035273 h 1035273"/>
                <a:gd name="connsiteX0" fmla="*/ 0 w 703501"/>
                <a:gd name="connsiteY0" fmla="*/ 1045389 h 1045389"/>
                <a:gd name="connsiteX1" fmla="*/ 530018 w 703501"/>
                <a:gd name="connsiteY1" fmla="*/ 77184 h 1045389"/>
                <a:gd name="connsiteX2" fmla="*/ 0 w 703501"/>
                <a:gd name="connsiteY2" fmla="*/ 1045389 h 1045389"/>
                <a:gd name="connsiteX0" fmla="*/ 0 w 741355"/>
                <a:gd name="connsiteY0" fmla="*/ 1045389 h 1045389"/>
                <a:gd name="connsiteX1" fmla="*/ 530018 w 741355"/>
                <a:gd name="connsiteY1" fmla="*/ 77184 h 1045389"/>
                <a:gd name="connsiteX2" fmla="*/ 0 w 741355"/>
                <a:gd name="connsiteY2" fmla="*/ 1045389 h 1045389"/>
                <a:gd name="connsiteX0" fmla="*/ 0 w 739089"/>
                <a:gd name="connsiteY0" fmla="*/ 1045389 h 1045389"/>
                <a:gd name="connsiteX1" fmla="*/ 530018 w 739089"/>
                <a:gd name="connsiteY1" fmla="*/ 77184 h 1045389"/>
                <a:gd name="connsiteX2" fmla="*/ 0 w 739089"/>
                <a:gd name="connsiteY2" fmla="*/ 1045389 h 1045389"/>
                <a:gd name="connsiteX0" fmla="*/ 0 w 743659"/>
                <a:gd name="connsiteY0" fmla="*/ 1045389 h 1045389"/>
                <a:gd name="connsiteX1" fmla="*/ 530018 w 743659"/>
                <a:gd name="connsiteY1" fmla="*/ 77184 h 1045389"/>
                <a:gd name="connsiteX2" fmla="*/ 0 w 743659"/>
                <a:gd name="connsiteY2" fmla="*/ 1045389 h 1045389"/>
                <a:gd name="connsiteX0" fmla="*/ 0 w 743967"/>
                <a:gd name="connsiteY0" fmla="*/ 1083511 h 1083511"/>
                <a:gd name="connsiteX1" fmla="*/ 530398 w 743967"/>
                <a:gd name="connsiteY1" fmla="*/ 74272 h 1083511"/>
                <a:gd name="connsiteX2" fmla="*/ 0 w 743967"/>
                <a:gd name="connsiteY2" fmla="*/ 1083511 h 1083511"/>
                <a:gd name="connsiteX0" fmla="*/ 0 w 686750"/>
                <a:gd name="connsiteY0" fmla="*/ 1055315 h 1055315"/>
                <a:gd name="connsiteX1" fmla="*/ 530398 w 686750"/>
                <a:gd name="connsiteY1" fmla="*/ 46076 h 1055315"/>
                <a:gd name="connsiteX2" fmla="*/ 0 w 686750"/>
                <a:gd name="connsiteY2" fmla="*/ 1055315 h 1055315"/>
                <a:gd name="connsiteX0" fmla="*/ 0 w 950985"/>
                <a:gd name="connsiteY0" fmla="*/ 954609 h 954609"/>
                <a:gd name="connsiteX1" fmla="*/ 835198 w 950985"/>
                <a:gd name="connsiteY1" fmla="*/ 52050 h 954609"/>
                <a:gd name="connsiteX2" fmla="*/ 0 w 950985"/>
                <a:gd name="connsiteY2" fmla="*/ 954609 h 954609"/>
                <a:gd name="connsiteX0" fmla="*/ 0 w 951696"/>
                <a:gd name="connsiteY0" fmla="*/ 954609 h 954609"/>
                <a:gd name="connsiteX1" fmla="*/ 835198 w 951696"/>
                <a:gd name="connsiteY1" fmla="*/ 52050 h 954609"/>
                <a:gd name="connsiteX2" fmla="*/ 0 w 951696"/>
                <a:gd name="connsiteY2" fmla="*/ 954609 h 954609"/>
                <a:gd name="connsiteX0" fmla="*/ 0 w 951696"/>
                <a:gd name="connsiteY0" fmla="*/ 948178 h 948178"/>
                <a:gd name="connsiteX1" fmla="*/ 835198 w 951696"/>
                <a:gd name="connsiteY1" fmla="*/ 45619 h 948178"/>
                <a:gd name="connsiteX2" fmla="*/ 0 w 951696"/>
                <a:gd name="connsiteY2" fmla="*/ 948178 h 948178"/>
                <a:gd name="connsiteX0" fmla="*/ 0 w 956123"/>
                <a:gd name="connsiteY0" fmla="*/ 948178 h 948178"/>
                <a:gd name="connsiteX1" fmla="*/ 835198 w 956123"/>
                <a:gd name="connsiteY1" fmla="*/ 45619 h 948178"/>
                <a:gd name="connsiteX2" fmla="*/ 0 w 956123"/>
                <a:gd name="connsiteY2" fmla="*/ 948178 h 948178"/>
                <a:gd name="connsiteX0" fmla="*/ 0 w 956123"/>
                <a:gd name="connsiteY0" fmla="*/ 950412 h 950412"/>
                <a:gd name="connsiteX1" fmla="*/ 835198 w 956123"/>
                <a:gd name="connsiteY1" fmla="*/ 47853 h 950412"/>
                <a:gd name="connsiteX2" fmla="*/ 0 w 956123"/>
                <a:gd name="connsiteY2" fmla="*/ 950412 h 950412"/>
                <a:gd name="connsiteX0" fmla="*/ 0 w 1059118"/>
                <a:gd name="connsiteY0" fmla="*/ 1001037 h 1001037"/>
                <a:gd name="connsiteX1" fmla="*/ 949498 w 1059118"/>
                <a:gd name="connsiteY1" fmla="*/ 45138 h 1001037"/>
                <a:gd name="connsiteX2" fmla="*/ 0 w 1059118"/>
                <a:gd name="connsiteY2" fmla="*/ 1001037 h 1001037"/>
                <a:gd name="connsiteX0" fmla="*/ 0 w 1037052"/>
                <a:gd name="connsiteY0" fmla="*/ 1043284 h 1043284"/>
                <a:gd name="connsiteX1" fmla="*/ 949498 w 1037052"/>
                <a:gd name="connsiteY1" fmla="*/ 87385 h 1043284"/>
                <a:gd name="connsiteX2" fmla="*/ 0 w 1037052"/>
                <a:gd name="connsiteY2" fmla="*/ 1043284 h 1043284"/>
                <a:gd name="connsiteX0" fmla="*/ 0 w 1023748"/>
                <a:gd name="connsiteY0" fmla="*/ 1032815 h 1032815"/>
                <a:gd name="connsiteX1" fmla="*/ 949498 w 1023748"/>
                <a:gd name="connsiteY1" fmla="*/ 76916 h 1032815"/>
                <a:gd name="connsiteX2" fmla="*/ 0 w 1023748"/>
                <a:gd name="connsiteY2" fmla="*/ 1032815 h 1032815"/>
                <a:gd name="connsiteX0" fmla="*/ 0 w 1027492"/>
                <a:gd name="connsiteY0" fmla="*/ 1032815 h 1032815"/>
                <a:gd name="connsiteX1" fmla="*/ 949498 w 1027492"/>
                <a:gd name="connsiteY1" fmla="*/ 76916 h 1032815"/>
                <a:gd name="connsiteX2" fmla="*/ 0 w 1027492"/>
                <a:gd name="connsiteY2" fmla="*/ 1032815 h 1032815"/>
                <a:gd name="connsiteX0" fmla="*/ 0 w 1027492"/>
                <a:gd name="connsiteY0" fmla="*/ 1034318 h 1034318"/>
                <a:gd name="connsiteX1" fmla="*/ 949498 w 1027492"/>
                <a:gd name="connsiteY1" fmla="*/ 78419 h 1034318"/>
                <a:gd name="connsiteX2" fmla="*/ 0 w 1027492"/>
                <a:gd name="connsiteY2" fmla="*/ 1034318 h 1034318"/>
                <a:gd name="connsiteX0" fmla="*/ 0 w 1029782"/>
                <a:gd name="connsiteY0" fmla="*/ 1034318 h 1034318"/>
                <a:gd name="connsiteX1" fmla="*/ 949498 w 1029782"/>
                <a:gd name="connsiteY1" fmla="*/ 78419 h 1034318"/>
                <a:gd name="connsiteX2" fmla="*/ 0 w 1029782"/>
                <a:gd name="connsiteY2" fmla="*/ 1034318 h 1034318"/>
                <a:gd name="connsiteX0" fmla="*/ 0 w 1029782"/>
                <a:gd name="connsiteY0" fmla="*/ 1038037 h 1038037"/>
                <a:gd name="connsiteX1" fmla="*/ 949498 w 1029782"/>
                <a:gd name="connsiteY1" fmla="*/ 82138 h 1038037"/>
                <a:gd name="connsiteX2" fmla="*/ 0 w 1029782"/>
                <a:gd name="connsiteY2" fmla="*/ 1038037 h 1038037"/>
                <a:gd name="connsiteX0" fmla="*/ 0 w 1030971"/>
                <a:gd name="connsiteY0" fmla="*/ 1038037 h 1038037"/>
                <a:gd name="connsiteX1" fmla="*/ 949498 w 1030971"/>
                <a:gd name="connsiteY1" fmla="*/ 82138 h 1038037"/>
                <a:gd name="connsiteX2" fmla="*/ 0 w 1030971"/>
                <a:gd name="connsiteY2" fmla="*/ 1038037 h 1038037"/>
                <a:gd name="connsiteX0" fmla="*/ 0 w 1025848"/>
                <a:gd name="connsiteY0" fmla="*/ 1038037 h 1038037"/>
                <a:gd name="connsiteX1" fmla="*/ 949498 w 1025848"/>
                <a:gd name="connsiteY1" fmla="*/ 82138 h 1038037"/>
                <a:gd name="connsiteX2" fmla="*/ 0 w 1025848"/>
                <a:gd name="connsiteY2" fmla="*/ 1038037 h 1038037"/>
              </a:gdLst>
              <a:ahLst/>
              <a:cxnLst>
                <a:cxn ang="0">
                  <a:pos x="connsiteX0" y="connsiteY0"/>
                </a:cxn>
                <a:cxn ang="0">
                  <a:pos x="connsiteX1" y="connsiteY1"/>
                </a:cxn>
                <a:cxn ang="0">
                  <a:pos x="connsiteX2" y="connsiteY2"/>
                </a:cxn>
              </a:cxnLst>
              <a:rect l="l" t="t" r="r" b="b"/>
              <a:pathLst>
                <a:path w="1025848" h="1038037">
                  <a:moveTo>
                    <a:pt x="0" y="1038037"/>
                  </a:moveTo>
                  <a:cubicBezTo>
                    <a:pt x="115094" y="502174"/>
                    <a:pt x="635430" y="-251043"/>
                    <a:pt x="949498" y="82138"/>
                  </a:cubicBezTo>
                  <a:cubicBezTo>
                    <a:pt x="1263566" y="415319"/>
                    <a:pt x="541817" y="927677"/>
                    <a:pt x="0" y="1038037"/>
                  </a:cubicBezTo>
                  <a:close/>
                </a:path>
              </a:pathLst>
            </a:custGeom>
            <a:solidFill>
              <a:schemeClr val="accent1">
                <a:alpha val="50000"/>
              </a:schemeClr>
            </a:solid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 name="Straight Connector 10"/>
          <p:cNvCxnSpPr/>
          <p:nvPr/>
        </p:nvCxnSpPr>
        <p:spPr>
          <a:xfrm flipV="1">
            <a:off x="4965876" y="4013200"/>
            <a:ext cx="1384124" cy="673102"/>
          </a:xfrm>
          <a:prstGeom prst="line">
            <a:avLst/>
          </a:prstGeom>
          <a:ln w="38100" cmpd="sng">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10" idx="0"/>
          </p:cNvCxnSpPr>
          <p:nvPr/>
        </p:nvCxnSpPr>
        <p:spPr>
          <a:xfrm flipV="1">
            <a:off x="4965876" y="3514724"/>
            <a:ext cx="1365453" cy="1171576"/>
          </a:xfrm>
          <a:prstGeom prst="line">
            <a:avLst/>
          </a:prstGeom>
          <a:ln w="38100" cmpd="sng">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10" idx="0"/>
          </p:cNvCxnSpPr>
          <p:nvPr/>
        </p:nvCxnSpPr>
        <p:spPr>
          <a:xfrm flipV="1">
            <a:off x="4965876" y="2641600"/>
            <a:ext cx="914224" cy="2044700"/>
          </a:xfrm>
          <a:prstGeom prst="line">
            <a:avLst/>
          </a:prstGeom>
          <a:ln w="38100" cmpd="sng">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0" idx="0"/>
          </p:cNvCxnSpPr>
          <p:nvPr/>
        </p:nvCxnSpPr>
        <p:spPr>
          <a:xfrm flipV="1">
            <a:off x="4965876" y="2662235"/>
            <a:ext cx="1425941" cy="2024065"/>
          </a:xfrm>
          <a:prstGeom prst="line">
            <a:avLst/>
          </a:prstGeom>
          <a:ln w="38100" cmpd="sng">
            <a:solidFill>
              <a:srgbClr val="00B0F0"/>
            </a:solidFill>
            <a:prstDash val="solid"/>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rot="1605062">
            <a:off x="5753307" y="2495547"/>
            <a:ext cx="339955" cy="136525"/>
          </a:xfrm>
          <a:prstGeom prst="ellipse">
            <a:avLst/>
          </a:prstGeom>
          <a:solidFill>
            <a:schemeClr val="accent5">
              <a:alpha val="50000"/>
            </a:schemeClr>
          </a:solidFill>
          <a:ln w="38100">
            <a:solidFill>
              <a:schemeClr val="accent5">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rot="2318722">
            <a:off x="6261307" y="2559046"/>
            <a:ext cx="339955" cy="136525"/>
          </a:xfrm>
          <a:prstGeom prst="ellipse">
            <a:avLst/>
          </a:prstGeom>
          <a:solidFill>
            <a:schemeClr val="accent5">
              <a:alpha val="50000"/>
            </a:schemeClr>
          </a:solidFill>
          <a:ln w="38100">
            <a:solidFill>
              <a:schemeClr val="accent5">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rot="2988066">
            <a:off x="6235907" y="3409945"/>
            <a:ext cx="339955" cy="136525"/>
          </a:xfrm>
          <a:prstGeom prst="ellipse">
            <a:avLst/>
          </a:prstGeom>
          <a:solidFill>
            <a:schemeClr val="accent5">
              <a:alpha val="50000"/>
            </a:schemeClr>
          </a:solidFill>
          <a:ln w="38100">
            <a:solidFill>
              <a:schemeClr val="accent5">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rot="3700778">
            <a:off x="6274007" y="3892544"/>
            <a:ext cx="339955" cy="136525"/>
          </a:xfrm>
          <a:prstGeom prst="ellipse">
            <a:avLst/>
          </a:prstGeom>
          <a:solidFill>
            <a:schemeClr val="accent5">
              <a:alpha val="50000"/>
            </a:schemeClr>
          </a:solidFill>
          <a:ln w="38100">
            <a:solidFill>
              <a:schemeClr val="accent5">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1040711" y="2040551"/>
            <a:ext cx="3459524" cy="2309200"/>
          </a:xfrm>
          <a:prstGeom prst="rect">
            <a:avLst/>
          </a:prstGeom>
          <a:ln>
            <a:noFill/>
          </a:ln>
          <a:effectLst>
            <a:outerShdw blurRad="152400" dist="38100" dir="2700000" algn="tl" rotWithShape="0">
              <a:prstClr val="black">
                <a:alpha val="40000"/>
              </a:prstClr>
            </a:outerShdw>
          </a:effectLst>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down)">
                                      <p:cBhvr>
                                        <p:cTn id="34" dur="500"/>
                                        <p:tgtEl>
                                          <p:spTgt spid="22"/>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500"/>
                                        <p:tgtEl>
                                          <p:spTgt spid="27"/>
                                        </p:tgtEl>
                                      </p:cBhvr>
                                    </p:animEffect>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wipe(down)">
                                      <p:cBhvr>
                                        <p:cTn id="43" dur="580">
                                          <p:stCondLst>
                                            <p:cond delay="0"/>
                                          </p:stCondLst>
                                        </p:cTn>
                                        <p:tgtEl>
                                          <p:spTgt spid="3"/>
                                        </p:tgtEl>
                                      </p:cBhvr>
                                    </p:animEffect>
                                    <p:anim calcmode="lin" valueType="num">
                                      <p:cBhvr>
                                        <p:cTn id="4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9" dur="26">
                                          <p:stCondLst>
                                            <p:cond delay="650"/>
                                          </p:stCondLst>
                                        </p:cTn>
                                        <p:tgtEl>
                                          <p:spTgt spid="3"/>
                                        </p:tgtEl>
                                      </p:cBhvr>
                                      <p:to x="100000" y="60000"/>
                                    </p:animScale>
                                    <p:animScale>
                                      <p:cBhvr>
                                        <p:cTn id="50" dur="166" decel="50000">
                                          <p:stCondLst>
                                            <p:cond delay="676"/>
                                          </p:stCondLst>
                                        </p:cTn>
                                        <p:tgtEl>
                                          <p:spTgt spid="3"/>
                                        </p:tgtEl>
                                      </p:cBhvr>
                                      <p:to x="100000" y="100000"/>
                                    </p:animScale>
                                    <p:animScale>
                                      <p:cBhvr>
                                        <p:cTn id="51" dur="26">
                                          <p:stCondLst>
                                            <p:cond delay="1312"/>
                                          </p:stCondLst>
                                        </p:cTn>
                                        <p:tgtEl>
                                          <p:spTgt spid="3"/>
                                        </p:tgtEl>
                                      </p:cBhvr>
                                      <p:to x="100000" y="80000"/>
                                    </p:animScale>
                                    <p:animScale>
                                      <p:cBhvr>
                                        <p:cTn id="52" dur="166" decel="50000">
                                          <p:stCondLst>
                                            <p:cond delay="1338"/>
                                          </p:stCondLst>
                                        </p:cTn>
                                        <p:tgtEl>
                                          <p:spTgt spid="3"/>
                                        </p:tgtEl>
                                      </p:cBhvr>
                                      <p:to x="100000" y="100000"/>
                                    </p:animScale>
                                    <p:animScale>
                                      <p:cBhvr>
                                        <p:cTn id="53" dur="26">
                                          <p:stCondLst>
                                            <p:cond delay="1642"/>
                                          </p:stCondLst>
                                        </p:cTn>
                                        <p:tgtEl>
                                          <p:spTgt spid="3"/>
                                        </p:tgtEl>
                                      </p:cBhvr>
                                      <p:to x="100000" y="90000"/>
                                    </p:animScale>
                                    <p:animScale>
                                      <p:cBhvr>
                                        <p:cTn id="54" dur="166" decel="50000">
                                          <p:stCondLst>
                                            <p:cond delay="1668"/>
                                          </p:stCondLst>
                                        </p:cTn>
                                        <p:tgtEl>
                                          <p:spTgt spid="3"/>
                                        </p:tgtEl>
                                      </p:cBhvr>
                                      <p:to x="100000" y="100000"/>
                                    </p:animScale>
                                    <p:animScale>
                                      <p:cBhvr>
                                        <p:cTn id="55" dur="26">
                                          <p:stCondLst>
                                            <p:cond delay="1808"/>
                                          </p:stCondLst>
                                        </p:cTn>
                                        <p:tgtEl>
                                          <p:spTgt spid="3"/>
                                        </p:tgtEl>
                                      </p:cBhvr>
                                      <p:to x="100000" y="95000"/>
                                    </p:animScale>
                                    <p:animScale>
                                      <p:cBhvr>
                                        <p:cTn id="5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Our approach</a:t>
            </a:r>
            <a:endParaRPr lang="sv-SE" dirty="0"/>
          </a:p>
        </p:txBody>
      </p:sp>
    </p:spTree>
    <p:extLst>
      <p:ext uri="{BB962C8B-B14F-4D97-AF65-F5344CB8AC3E}">
        <p14:creationId xmlns:p14="http://schemas.microsoft.com/office/powerpoint/2010/main" val="27184280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Shape 181"/>
          <p:cNvSpPr txBox="1">
            <a:spLocks noGrp="1"/>
          </p:cNvSpPr>
          <p:nvPr>
            <p:ph type="title"/>
          </p:nvPr>
        </p:nvSpPr>
        <p:spPr/>
        <p:txBody>
          <a:bodyPr/>
          <a:lstStyle/>
          <a:p>
            <a:pPr lvl="0"/>
            <a:r>
              <a:rPr lang="en" smtClean="0"/>
              <a:t>Our approach</a:t>
            </a:r>
            <a:endParaRPr lang="en"/>
          </a:p>
        </p:txBody>
      </p:sp>
      <p:sp>
        <p:nvSpPr>
          <p:cNvPr id="183" name="Shape 183"/>
          <p:cNvSpPr txBox="1">
            <a:spLocks noGrp="1"/>
          </p:cNvSpPr>
          <p:nvPr>
            <p:ph idx="1"/>
          </p:nvPr>
        </p:nvSpPr>
        <p:spPr/>
        <p:txBody>
          <a:bodyPr/>
          <a:lstStyle/>
          <a:p>
            <a:pPr lvl="0"/>
            <a:r>
              <a:rPr lang="en" smtClean="0"/>
              <a:t>BRDF importance sampling</a:t>
            </a:r>
            <a:endParaRPr lang="en"/>
          </a:p>
        </p:txBody>
      </p:sp>
      <p:cxnSp>
        <p:nvCxnSpPr>
          <p:cNvPr id="6" name="Straight Connector 5"/>
          <p:cNvCxnSpPr/>
          <p:nvPr/>
        </p:nvCxnSpPr>
        <p:spPr>
          <a:xfrm>
            <a:off x="2825928" y="4686302"/>
            <a:ext cx="4322788" cy="0"/>
          </a:xfrm>
          <a:prstGeom prst="line">
            <a:avLst/>
          </a:prstGeom>
          <a:ln w="38100">
            <a:solidFill>
              <a:schemeClr val="tx2">
                <a:alpha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794298" y="3514724"/>
            <a:ext cx="1171578" cy="1171578"/>
          </a:xfrm>
          <a:prstGeom prst="line">
            <a:avLst/>
          </a:prstGeom>
          <a:ln w="38100">
            <a:solidFill>
              <a:schemeClr val="tx2">
                <a:alpha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5515336" y="1389936"/>
            <a:ext cx="1272299" cy="1272299"/>
          </a:xfrm>
          <a:prstGeom prst="ellipse">
            <a:avLst/>
          </a:prstGeom>
          <a:solidFill>
            <a:schemeClr val="accent4">
              <a:alpha val="50000"/>
            </a:scheme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a:spLocks/>
          </p:cNvSpPr>
          <p:nvPr/>
        </p:nvSpPr>
        <p:spPr>
          <a:xfrm>
            <a:off x="6331329" y="2978526"/>
            <a:ext cx="1016375" cy="1016375"/>
          </a:xfrm>
          <a:prstGeom prst="rect">
            <a:avLst/>
          </a:prstGeom>
          <a:solidFill>
            <a:schemeClr val="accent6">
              <a:alpha val="5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4965876" y="2083486"/>
            <a:ext cx="2572250" cy="2602814"/>
          </a:xfrm>
          <a:custGeom>
            <a:avLst/>
            <a:gdLst>
              <a:gd name="connsiteX0" fmla="*/ 17248 w 743598"/>
              <a:gd name="connsiteY0" fmla="*/ 1022698 h 1025356"/>
              <a:gd name="connsiteX1" fmla="*/ 268708 w 743598"/>
              <a:gd name="connsiteY1" fmla="*/ 32098 h 1025356"/>
              <a:gd name="connsiteX2" fmla="*/ 741148 w 743598"/>
              <a:gd name="connsiteY2" fmla="*/ 314038 h 1025356"/>
              <a:gd name="connsiteX3" fmla="*/ 17248 w 743598"/>
              <a:gd name="connsiteY3" fmla="*/ 1022698 h 1025356"/>
              <a:gd name="connsiteX0" fmla="*/ 17248 w 743598"/>
              <a:gd name="connsiteY0" fmla="*/ 1022698 h 1025356"/>
              <a:gd name="connsiteX1" fmla="*/ 268708 w 743598"/>
              <a:gd name="connsiteY1" fmla="*/ 32098 h 1025356"/>
              <a:gd name="connsiteX2" fmla="*/ 741148 w 743598"/>
              <a:gd name="connsiteY2" fmla="*/ 314038 h 1025356"/>
              <a:gd name="connsiteX3" fmla="*/ 17248 w 743598"/>
              <a:gd name="connsiteY3" fmla="*/ 1022698 h 1025356"/>
              <a:gd name="connsiteX0" fmla="*/ 17248 w 743598"/>
              <a:gd name="connsiteY0" fmla="*/ 1022698 h 1022698"/>
              <a:gd name="connsiteX1" fmla="*/ 268708 w 743598"/>
              <a:gd name="connsiteY1" fmla="*/ 32098 h 1022698"/>
              <a:gd name="connsiteX2" fmla="*/ 741148 w 743598"/>
              <a:gd name="connsiteY2" fmla="*/ 314038 h 1022698"/>
              <a:gd name="connsiteX3" fmla="*/ 17248 w 743598"/>
              <a:gd name="connsiteY3" fmla="*/ 1022698 h 1022698"/>
              <a:gd name="connsiteX0" fmla="*/ 0 w 726350"/>
              <a:gd name="connsiteY0" fmla="*/ 1022698 h 1022698"/>
              <a:gd name="connsiteX1" fmla="*/ 251460 w 726350"/>
              <a:gd name="connsiteY1" fmla="*/ 32098 h 1022698"/>
              <a:gd name="connsiteX2" fmla="*/ 723900 w 726350"/>
              <a:gd name="connsiteY2" fmla="*/ 314038 h 1022698"/>
              <a:gd name="connsiteX3" fmla="*/ 0 w 726350"/>
              <a:gd name="connsiteY3" fmla="*/ 1022698 h 1022698"/>
              <a:gd name="connsiteX0" fmla="*/ 0 w 726350"/>
              <a:gd name="connsiteY0" fmla="*/ 1022698 h 1022698"/>
              <a:gd name="connsiteX1" fmla="*/ 251460 w 726350"/>
              <a:gd name="connsiteY1" fmla="*/ 32098 h 1022698"/>
              <a:gd name="connsiteX2" fmla="*/ 723900 w 726350"/>
              <a:gd name="connsiteY2" fmla="*/ 314038 h 1022698"/>
              <a:gd name="connsiteX3" fmla="*/ 0 w 726350"/>
              <a:gd name="connsiteY3" fmla="*/ 1022698 h 1022698"/>
              <a:gd name="connsiteX0" fmla="*/ 0 w 726350"/>
              <a:gd name="connsiteY0" fmla="*/ 1022698 h 1022698"/>
              <a:gd name="connsiteX1" fmla="*/ 251460 w 726350"/>
              <a:gd name="connsiteY1" fmla="*/ 32098 h 1022698"/>
              <a:gd name="connsiteX2" fmla="*/ 723900 w 726350"/>
              <a:gd name="connsiteY2" fmla="*/ 314038 h 1022698"/>
              <a:gd name="connsiteX3" fmla="*/ 0 w 726350"/>
              <a:gd name="connsiteY3" fmla="*/ 1022698 h 1022698"/>
              <a:gd name="connsiteX0" fmla="*/ 0 w 726350"/>
              <a:gd name="connsiteY0" fmla="*/ 1022698 h 1022698"/>
              <a:gd name="connsiteX1" fmla="*/ 251460 w 726350"/>
              <a:gd name="connsiteY1" fmla="*/ 32098 h 1022698"/>
              <a:gd name="connsiteX2" fmla="*/ 723900 w 726350"/>
              <a:gd name="connsiteY2" fmla="*/ 314038 h 1022698"/>
              <a:gd name="connsiteX3" fmla="*/ 0 w 726350"/>
              <a:gd name="connsiteY3" fmla="*/ 1022698 h 1022698"/>
              <a:gd name="connsiteX0" fmla="*/ 0 w 726350"/>
              <a:gd name="connsiteY0" fmla="*/ 1022698 h 1022698"/>
              <a:gd name="connsiteX1" fmla="*/ 251460 w 726350"/>
              <a:gd name="connsiteY1" fmla="*/ 32098 h 1022698"/>
              <a:gd name="connsiteX2" fmla="*/ 723900 w 726350"/>
              <a:gd name="connsiteY2" fmla="*/ 314038 h 1022698"/>
              <a:gd name="connsiteX3" fmla="*/ 0 w 726350"/>
              <a:gd name="connsiteY3" fmla="*/ 1022698 h 1022698"/>
              <a:gd name="connsiteX0" fmla="*/ 0 w 727173"/>
              <a:gd name="connsiteY0" fmla="*/ 1014095 h 1014095"/>
              <a:gd name="connsiteX1" fmla="*/ 251460 w 727173"/>
              <a:gd name="connsiteY1" fmla="*/ 23495 h 1014095"/>
              <a:gd name="connsiteX2" fmla="*/ 723900 w 727173"/>
              <a:gd name="connsiteY2" fmla="*/ 305435 h 1014095"/>
              <a:gd name="connsiteX3" fmla="*/ 0 w 727173"/>
              <a:gd name="connsiteY3" fmla="*/ 1014095 h 1014095"/>
              <a:gd name="connsiteX0" fmla="*/ 0 w 731080"/>
              <a:gd name="connsiteY0" fmla="*/ 1025890 h 1025890"/>
              <a:gd name="connsiteX1" fmla="*/ 251460 w 731080"/>
              <a:gd name="connsiteY1" fmla="*/ 35290 h 1025890"/>
              <a:gd name="connsiteX2" fmla="*/ 723900 w 731080"/>
              <a:gd name="connsiteY2" fmla="*/ 317230 h 1025890"/>
              <a:gd name="connsiteX3" fmla="*/ 0 w 731080"/>
              <a:gd name="connsiteY3" fmla="*/ 1025890 h 1025890"/>
              <a:gd name="connsiteX0" fmla="*/ 0 w 251460"/>
              <a:gd name="connsiteY0" fmla="*/ 990600 h 990600"/>
              <a:gd name="connsiteX1" fmla="*/ 251460 w 251460"/>
              <a:gd name="connsiteY1" fmla="*/ 0 h 990600"/>
              <a:gd name="connsiteX2" fmla="*/ 0 w 251460"/>
              <a:gd name="connsiteY2" fmla="*/ 990600 h 990600"/>
              <a:gd name="connsiteX0" fmla="*/ 0 w 530018"/>
              <a:gd name="connsiteY0" fmla="*/ 968205 h 968205"/>
              <a:gd name="connsiteX1" fmla="*/ 530018 w 530018"/>
              <a:gd name="connsiteY1" fmla="*/ 0 h 968205"/>
              <a:gd name="connsiteX2" fmla="*/ 0 w 530018"/>
              <a:gd name="connsiteY2" fmla="*/ 968205 h 968205"/>
              <a:gd name="connsiteX0" fmla="*/ 0 w 629011"/>
              <a:gd name="connsiteY0" fmla="*/ 998652 h 998652"/>
              <a:gd name="connsiteX1" fmla="*/ 530018 w 629011"/>
              <a:gd name="connsiteY1" fmla="*/ 30447 h 998652"/>
              <a:gd name="connsiteX2" fmla="*/ 0 w 629011"/>
              <a:gd name="connsiteY2" fmla="*/ 998652 h 998652"/>
              <a:gd name="connsiteX0" fmla="*/ 67 w 708877"/>
              <a:gd name="connsiteY0" fmla="*/ 1035273 h 1035273"/>
              <a:gd name="connsiteX1" fmla="*/ 530085 w 708877"/>
              <a:gd name="connsiteY1" fmla="*/ 67068 h 1035273"/>
              <a:gd name="connsiteX2" fmla="*/ 67 w 708877"/>
              <a:gd name="connsiteY2" fmla="*/ 1035273 h 1035273"/>
              <a:gd name="connsiteX0" fmla="*/ 0 w 703501"/>
              <a:gd name="connsiteY0" fmla="*/ 1045389 h 1045389"/>
              <a:gd name="connsiteX1" fmla="*/ 530018 w 703501"/>
              <a:gd name="connsiteY1" fmla="*/ 77184 h 1045389"/>
              <a:gd name="connsiteX2" fmla="*/ 0 w 703501"/>
              <a:gd name="connsiteY2" fmla="*/ 1045389 h 1045389"/>
              <a:gd name="connsiteX0" fmla="*/ 0 w 741355"/>
              <a:gd name="connsiteY0" fmla="*/ 1045389 h 1045389"/>
              <a:gd name="connsiteX1" fmla="*/ 530018 w 741355"/>
              <a:gd name="connsiteY1" fmla="*/ 77184 h 1045389"/>
              <a:gd name="connsiteX2" fmla="*/ 0 w 741355"/>
              <a:gd name="connsiteY2" fmla="*/ 1045389 h 1045389"/>
              <a:gd name="connsiteX0" fmla="*/ 0 w 739089"/>
              <a:gd name="connsiteY0" fmla="*/ 1045389 h 1045389"/>
              <a:gd name="connsiteX1" fmla="*/ 530018 w 739089"/>
              <a:gd name="connsiteY1" fmla="*/ 77184 h 1045389"/>
              <a:gd name="connsiteX2" fmla="*/ 0 w 739089"/>
              <a:gd name="connsiteY2" fmla="*/ 1045389 h 1045389"/>
              <a:gd name="connsiteX0" fmla="*/ 0 w 743659"/>
              <a:gd name="connsiteY0" fmla="*/ 1045389 h 1045389"/>
              <a:gd name="connsiteX1" fmla="*/ 530018 w 743659"/>
              <a:gd name="connsiteY1" fmla="*/ 77184 h 1045389"/>
              <a:gd name="connsiteX2" fmla="*/ 0 w 743659"/>
              <a:gd name="connsiteY2" fmla="*/ 1045389 h 1045389"/>
              <a:gd name="connsiteX0" fmla="*/ 0 w 743967"/>
              <a:gd name="connsiteY0" fmla="*/ 1083511 h 1083511"/>
              <a:gd name="connsiteX1" fmla="*/ 530398 w 743967"/>
              <a:gd name="connsiteY1" fmla="*/ 74272 h 1083511"/>
              <a:gd name="connsiteX2" fmla="*/ 0 w 743967"/>
              <a:gd name="connsiteY2" fmla="*/ 1083511 h 1083511"/>
              <a:gd name="connsiteX0" fmla="*/ 0 w 686750"/>
              <a:gd name="connsiteY0" fmla="*/ 1055315 h 1055315"/>
              <a:gd name="connsiteX1" fmla="*/ 530398 w 686750"/>
              <a:gd name="connsiteY1" fmla="*/ 46076 h 1055315"/>
              <a:gd name="connsiteX2" fmla="*/ 0 w 686750"/>
              <a:gd name="connsiteY2" fmla="*/ 1055315 h 1055315"/>
              <a:gd name="connsiteX0" fmla="*/ 0 w 950985"/>
              <a:gd name="connsiteY0" fmla="*/ 954609 h 954609"/>
              <a:gd name="connsiteX1" fmla="*/ 835198 w 950985"/>
              <a:gd name="connsiteY1" fmla="*/ 52050 h 954609"/>
              <a:gd name="connsiteX2" fmla="*/ 0 w 950985"/>
              <a:gd name="connsiteY2" fmla="*/ 954609 h 954609"/>
              <a:gd name="connsiteX0" fmla="*/ 0 w 951696"/>
              <a:gd name="connsiteY0" fmla="*/ 954609 h 954609"/>
              <a:gd name="connsiteX1" fmla="*/ 835198 w 951696"/>
              <a:gd name="connsiteY1" fmla="*/ 52050 h 954609"/>
              <a:gd name="connsiteX2" fmla="*/ 0 w 951696"/>
              <a:gd name="connsiteY2" fmla="*/ 954609 h 954609"/>
              <a:gd name="connsiteX0" fmla="*/ 0 w 951696"/>
              <a:gd name="connsiteY0" fmla="*/ 948178 h 948178"/>
              <a:gd name="connsiteX1" fmla="*/ 835198 w 951696"/>
              <a:gd name="connsiteY1" fmla="*/ 45619 h 948178"/>
              <a:gd name="connsiteX2" fmla="*/ 0 w 951696"/>
              <a:gd name="connsiteY2" fmla="*/ 948178 h 948178"/>
              <a:gd name="connsiteX0" fmla="*/ 0 w 956123"/>
              <a:gd name="connsiteY0" fmla="*/ 948178 h 948178"/>
              <a:gd name="connsiteX1" fmla="*/ 835198 w 956123"/>
              <a:gd name="connsiteY1" fmla="*/ 45619 h 948178"/>
              <a:gd name="connsiteX2" fmla="*/ 0 w 956123"/>
              <a:gd name="connsiteY2" fmla="*/ 948178 h 948178"/>
              <a:gd name="connsiteX0" fmla="*/ 0 w 956123"/>
              <a:gd name="connsiteY0" fmla="*/ 950412 h 950412"/>
              <a:gd name="connsiteX1" fmla="*/ 835198 w 956123"/>
              <a:gd name="connsiteY1" fmla="*/ 47853 h 950412"/>
              <a:gd name="connsiteX2" fmla="*/ 0 w 956123"/>
              <a:gd name="connsiteY2" fmla="*/ 950412 h 950412"/>
              <a:gd name="connsiteX0" fmla="*/ 0 w 1059118"/>
              <a:gd name="connsiteY0" fmla="*/ 1001037 h 1001037"/>
              <a:gd name="connsiteX1" fmla="*/ 949498 w 1059118"/>
              <a:gd name="connsiteY1" fmla="*/ 45138 h 1001037"/>
              <a:gd name="connsiteX2" fmla="*/ 0 w 1059118"/>
              <a:gd name="connsiteY2" fmla="*/ 1001037 h 1001037"/>
              <a:gd name="connsiteX0" fmla="*/ 0 w 1037052"/>
              <a:gd name="connsiteY0" fmla="*/ 1043284 h 1043284"/>
              <a:gd name="connsiteX1" fmla="*/ 949498 w 1037052"/>
              <a:gd name="connsiteY1" fmla="*/ 87385 h 1043284"/>
              <a:gd name="connsiteX2" fmla="*/ 0 w 1037052"/>
              <a:gd name="connsiteY2" fmla="*/ 1043284 h 1043284"/>
              <a:gd name="connsiteX0" fmla="*/ 0 w 1023748"/>
              <a:gd name="connsiteY0" fmla="*/ 1032815 h 1032815"/>
              <a:gd name="connsiteX1" fmla="*/ 949498 w 1023748"/>
              <a:gd name="connsiteY1" fmla="*/ 76916 h 1032815"/>
              <a:gd name="connsiteX2" fmla="*/ 0 w 1023748"/>
              <a:gd name="connsiteY2" fmla="*/ 1032815 h 1032815"/>
              <a:gd name="connsiteX0" fmla="*/ 0 w 1027492"/>
              <a:gd name="connsiteY0" fmla="*/ 1032815 h 1032815"/>
              <a:gd name="connsiteX1" fmla="*/ 949498 w 1027492"/>
              <a:gd name="connsiteY1" fmla="*/ 76916 h 1032815"/>
              <a:gd name="connsiteX2" fmla="*/ 0 w 1027492"/>
              <a:gd name="connsiteY2" fmla="*/ 1032815 h 1032815"/>
              <a:gd name="connsiteX0" fmla="*/ 0 w 1027492"/>
              <a:gd name="connsiteY0" fmla="*/ 1034318 h 1034318"/>
              <a:gd name="connsiteX1" fmla="*/ 949498 w 1027492"/>
              <a:gd name="connsiteY1" fmla="*/ 78419 h 1034318"/>
              <a:gd name="connsiteX2" fmla="*/ 0 w 1027492"/>
              <a:gd name="connsiteY2" fmla="*/ 1034318 h 1034318"/>
              <a:gd name="connsiteX0" fmla="*/ 0 w 1029782"/>
              <a:gd name="connsiteY0" fmla="*/ 1034318 h 1034318"/>
              <a:gd name="connsiteX1" fmla="*/ 949498 w 1029782"/>
              <a:gd name="connsiteY1" fmla="*/ 78419 h 1034318"/>
              <a:gd name="connsiteX2" fmla="*/ 0 w 1029782"/>
              <a:gd name="connsiteY2" fmla="*/ 1034318 h 1034318"/>
              <a:gd name="connsiteX0" fmla="*/ 0 w 1029782"/>
              <a:gd name="connsiteY0" fmla="*/ 1038037 h 1038037"/>
              <a:gd name="connsiteX1" fmla="*/ 949498 w 1029782"/>
              <a:gd name="connsiteY1" fmla="*/ 82138 h 1038037"/>
              <a:gd name="connsiteX2" fmla="*/ 0 w 1029782"/>
              <a:gd name="connsiteY2" fmla="*/ 1038037 h 1038037"/>
              <a:gd name="connsiteX0" fmla="*/ 0 w 1030971"/>
              <a:gd name="connsiteY0" fmla="*/ 1038037 h 1038037"/>
              <a:gd name="connsiteX1" fmla="*/ 949498 w 1030971"/>
              <a:gd name="connsiteY1" fmla="*/ 82138 h 1038037"/>
              <a:gd name="connsiteX2" fmla="*/ 0 w 1030971"/>
              <a:gd name="connsiteY2" fmla="*/ 1038037 h 1038037"/>
              <a:gd name="connsiteX0" fmla="*/ 0 w 1025848"/>
              <a:gd name="connsiteY0" fmla="*/ 1038037 h 1038037"/>
              <a:gd name="connsiteX1" fmla="*/ 949498 w 1025848"/>
              <a:gd name="connsiteY1" fmla="*/ 82138 h 1038037"/>
              <a:gd name="connsiteX2" fmla="*/ 0 w 1025848"/>
              <a:gd name="connsiteY2" fmla="*/ 1038037 h 1038037"/>
            </a:gdLst>
            <a:ahLst/>
            <a:cxnLst>
              <a:cxn ang="0">
                <a:pos x="connsiteX0" y="connsiteY0"/>
              </a:cxn>
              <a:cxn ang="0">
                <a:pos x="connsiteX1" y="connsiteY1"/>
              </a:cxn>
              <a:cxn ang="0">
                <a:pos x="connsiteX2" y="connsiteY2"/>
              </a:cxn>
            </a:cxnLst>
            <a:rect l="l" t="t" r="r" b="b"/>
            <a:pathLst>
              <a:path w="1025848" h="1038037">
                <a:moveTo>
                  <a:pt x="0" y="1038037"/>
                </a:moveTo>
                <a:cubicBezTo>
                  <a:pt x="115094" y="502174"/>
                  <a:pt x="635430" y="-251043"/>
                  <a:pt x="949498" y="82138"/>
                </a:cubicBezTo>
                <a:cubicBezTo>
                  <a:pt x="1263566" y="415319"/>
                  <a:pt x="541817" y="927677"/>
                  <a:pt x="0" y="1038037"/>
                </a:cubicBezTo>
                <a:close/>
              </a:path>
            </a:pathLst>
          </a:custGeom>
          <a:solidFill>
            <a:schemeClr val="accent1">
              <a:alpha val="50000"/>
            </a:schemeClr>
          </a:solid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a:stCxn id="10" idx="0"/>
          </p:cNvCxnSpPr>
          <p:nvPr/>
        </p:nvCxnSpPr>
        <p:spPr>
          <a:xfrm flipV="1">
            <a:off x="4965876" y="3514724"/>
            <a:ext cx="1365453" cy="1171576"/>
          </a:xfrm>
          <a:prstGeom prst="line">
            <a:avLst/>
          </a:prstGeom>
          <a:ln w="38100" cmpd="sng">
            <a:solidFill>
              <a:srgbClr val="00B0F0"/>
            </a:solidFill>
            <a:prstDash val="solid"/>
          </a:ln>
        </p:spPr>
        <p:style>
          <a:lnRef idx="1">
            <a:schemeClr val="accent1"/>
          </a:lnRef>
          <a:fillRef idx="0">
            <a:schemeClr val="accent1"/>
          </a:fillRef>
          <a:effectRef idx="0">
            <a:schemeClr val="accent1"/>
          </a:effectRef>
          <a:fontRef idx="minor">
            <a:schemeClr val="tx1"/>
          </a:fontRef>
        </p:style>
      </p:cxnSp>
      <p:sp>
        <p:nvSpPr>
          <p:cNvPr id="12" name="Freeform 11"/>
          <p:cNvSpPr/>
          <p:nvPr/>
        </p:nvSpPr>
        <p:spPr>
          <a:xfrm rot="21205005">
            <a:off x="4229211" y="1928618"/>
            <a:ext cx="2572250" cy="2618866"/>
          </a:xfrm>
          <a:custGeom>
            <a:avLst/>
            <a:gdLst>
              <a:gd name="connsiteX0" fmla="*/ 17248 w 743598"/>
              <a:gd name="connsiteY0" fmla="*/ 1022698 h 1025356"/>
              <a:gd name="connsiteX1" fmla="*/ 268708 w 743598"/>
              <a:gd name="connsiteY1" fmla="*/ 32098 h 1025356"/>
              <a:gd name="connsiteX2" fmla="*/ 741148 w 743598"/>
              <a:gd name="connsiteY2" fmla="*/ 314038 h 1025356"/>
              <a:gd name="connsiteX3" fmla="*/ 17248 w 743598"/>
              <a:gd name="connsiteY3" fmla="*/ 1022698 h 1025356"/>
              <a:gd name="connsiteX0" fmla="*/ 17248 w 743598"/>
              <a:gd name="connsiteY0" fmla="*/ 1022698 h 1025356"/>
              <a:gd name="connsiteX1" fmla="*/ 268708 w 743598"/>
              <a:gd name="connsiteY1" fmla="*/ 32098 h 1025356"/>
              <a:gd name="connsiteX2" fmla="*/ 741148 w 743598"/>
              <a:gd name="connsiteY2" fmla="*/ 314038 h 1025356"/>
              <a:gd name="connsiteX3" fmla="*/ 17248 w 743598"/>
              <a:gd name="connsiteY3" fmla="*/ 1022698 h 1025356"/>
              <a:gd name="connsiteX0" fmla="*/ 17248 w 743598"/>
              <a:gd name="connsiteY0" fmla="*/ 1022698 h 1022698"/>
              <a:gd name="connsiteX1" fmla="*/ 268708 w 743598"/>
              <a:gd name="connsiteY1" fmla="*/ 32098 h 1022698"/>
              <a:gd name="connsiteX2" fmla="*/ 741148 w 743598"/>
              <a:gd name="connsiteY2" fmla="*/ 314038 h 1022698"/>
              <a:gd name="connsiteX3" fmla="*/ 17248 w 743598"/>
              <a:gd name="connsiteY3" fmla="*/ 1022698 h 1022698"/>
              <a:gd name="connsiteX0" fmla="*/ 0 w 726350"/>
              <a:gd name="connsiteY0" fmla="*/ 1022698 h 1022698"/>
              <a:gd name="connsiteX1" fmla="*/ 251460 w 726350"/>
              <a:gd name="connsiteY1" fmla="*/ 32098 h 1022698"/>
              <a:gd name="connsiteX2" fmla="*/ 723900 w 726350"/>
              <a:gd name="connsiteY2" fmla="*/ 314038 h 1022698"/>
              <a:gd name="connsiteX3" fmla="*/ 0 w 726350"/>
              <a:gd name="connsiteY3" fmla="*/ 1022698 h 1022698"/>
              <a:gd name="connsiteX0" fmla="*/ 0 w 726350"/>
              <a:gd name="connsiteY0" fmla="*/ 1022698 h 1022698"/>
              <a:gd name="connsiteX1" fmla="*/ 251460 w 726350"/>
              <a:gd name="connsiteY1" fmla="*/ 32098 h 1022698"/>
              <a:gd name="connsiteX2" fmla="*/ 723900 w 726350"/>
              <a:gd name="connsiteY2" fmla="*/ 314038 h 1022698"/>
              <a:gd name="connsiteX3" fmla="*/ 0 w 726350"/>
              <a:gd name="connsiteY3" fmla="*/ 1022698 h 1022698"/>
              <a:gd name="connsiteX0" fmla="*/ 0 w 726350"/>
              <a:gd name="connsiteY0" fmla="*/ 1022698 h 1022698"/>
              <a:gd name="connsiteX1" fmla="*/ 251460 w 726350"/>
              <a:gd name="connsiteY1" fmla="*/ 32098 h 1022698"/>
              <a:gd name="connsiteX2" fmla="*/ 723900 w 726350"/>
              <a:gd name="connsiteY2" fmla="*/ 314038 h 1022698"/>
              <a:gd name="connsiteX3" fmla="*/ 0 w 726350"/>
              <a:gd name="connsiteY3" fmla="*/ 1022698 h 1022698"/>
              <a:gd name="connsiteX0" fmla="*/ 0 w 726350"/>
              <a:gd name="connsiteY0" fmla="*/ 1022698 h 1022698"/>
              <a:gd name="connsiteX1" fmla="*/ 251460 w 726350"/>
              <a:gd name="connsiteY1" fmla="*/ 32098 h 1022698"/>
              <a:gd name="connsiteX2" fmla="*/ 723900 w 726350"/>
              <a:gd name="connsiteY2" fmla="*/ 314038 h 1022698"/>
              <a:gd name="connsiteX3" fmla="*/ 0 w 726350"/>
              <a:gd name="connsiteY3" fmla="*/ 1022698 h 1022698"/>
              <a:gd name="connsiteX0" fmla="*/ 0 w 726350"/>
              <a:gd name="connsiteY0" fmla="*/ 1022698 h 1022698"/>
              <a:gd name="connsiteX1" fmla="*/ 251460 w 726350"/>
              <a:gd name="connsiteY1" fmla="*/ 32098 h 1022698"/>
              <a:gd name="connsiteX2" fmla="*/ 723900 w 726350"/>
              <a:gd name="connsiteY2" fmla="*/ 314038 h 1022698"/>
              <a:gd name="connsiteX3" fmla="*/ 0 w 726350"/>
              <a:gd name="connsiteY3" fmla="*/ 1022698 h 1022698"/>
              <a:gd name="connsiteX0" fmla="*/ 0 w 727173"/>
              <a:gd name="connsiteY0" fmla="*/ 1014095 h 1014095"/>
              <a:gd name="connsiteX1" fmla="*/ 251460 w 727173"/>
              <a:gd name="connsiteY1" fmla="*/ 23495 h 1014095"/>
              <a:gd name="connsiteX2" fmla="*/ 723900 w 727173"/>
              <a:gd name="connsiteY2" fmla="*/ 305435 h 1014095"/>
              <a:gd name="connsiteX3" fmla="*/ 0 w 727173"/>
              <a:gd name="connsiteY3" fmla="*/ 1014095 h 1014095"/>
              <a:gd name="connsiteX0" fmla="*/ 0 w 731080"/>
              <a:gd name="connsiteY0" fmla="*/ 1025890 h 1025890"/>
              <a:gd name="connsiteX1" fmla="*/ 251460 w 731080"/>
              <a:gd name="connsiteY1" fmla="*/ 35290 h 1025890"/>
              <a:gd name="connsiteX2" fmla="*/ 723900 w 731080"/>
              <a:gd name="connsiteY2" fmla="*/ 317230 h 1025890"/>
              <a:gd name="connsiteX3" fmla="*/ 0 w 731080"/>
              <a:gd name="connsiteY3" fmla="*/ 1025890 h 1025890"/>
              <a:gd name="connsiteX0" fmla="*/ 0 w 251460"/>
              <a:gd name="connsiteY0" fmla="*/ 990600 h 990600"/>
              <a:gd name="connsiteX1" fmla="*/ 251460 w 251460"/>
              <a:gd name="connsiteY1" fmla="*/ 0 h 990600"/>
              <a:gd name="connsiteX2" fmla="*/ 0 w 251460"/>
              <a:gd name="connsiteY2" fmla="*/ 990600 h 990600"/>
              <a:gd name="connsiteX0" fmla="*/ 0 w 530018"/>
              <a:gd name="connsiteY0" fmla="*/ 968205 h 968205"/>
              <a:gd name="connsiteX1" fmla="*/ 530018 w 530018"/>
              <a:gd name="connsiteY1" fmla="*/ 0 h 968205"/>
              <a:gd name="connsiteX2" fmla="*/ 0 w 530018"/>
              <a:gd name="connsiteY2" fmla="*/ 968205 h 968205"/>
              <a:gd name="connsiteX0" fmla="*/ 0 w 629011"/>
              <a:gd name="connsiteY0" fmla="*/ 998652 h 998652"/>
              <a:gd name="connsiteX1" fmla="*/ 530018 w 629011"/>
              <a:gd name="connsiteY1" fmla="*/ 30447 h 998652"/>
              <a:gd name="connsiteX2" fmla="*/ 0 w 629011"/>
              <a:gd name="connsiteY2" fmla="*/ 998652 h 998652"/>
              <a:gd name="connsiteX0" fmla="*/ 67 w 708877"/>
              <a:gd name="connsiteY0" fmla="*/ 1035273 h 1035273"/>
              <a:gd name="connsiteX1" fmla="*/ 530085 w 708877"/>
              <a:gd name="connsiteY1" fmla="*/ 67068 h 1035273"/>
              <a:gd name="connsiteX2" fmla="*/ 67 w 708877"/>
              <a:gd name="connsiteY2" fmla="*/ 1035273 h 1035273"/>
              <a:gd name="connsiteX0" fmla="*/ 0 w 703501"/>
              <a:gd name="connsiteY0" fmla="*/ 1045389 h 1045389"/>
              <a:gd name="connsiteX1" fmla="*/ 530018 w 703501"/>
              <a:gd name="connsiteY1" fmla="*/ 77184 h 1045389"/>
              <a:gd name="connsiteX2" fmla="*/ 0 w 703501"/>
              <a:gd name="connsiteY2" fmla="*/ 1045389 h 1045389"/>
              <a:gd name="connsiteX0" fmla="*/ 0 w 741355"/>
              <a:gd name="connsiteY0" fmla="*/ 1045389 h 1045389"/>
              <a:gd name="connsiteX1" fmla="*/ 530018 w 741355"/>
              <a:gd name="connsiteY1" fmla="*/ 77184 h 1045389"/>
              <a:gd name="connsiteX2" fmla="*/ 0 w 741355"/>
              <a:gd name="connsiteY2" fmla="*/ 1045389 h 1045389"/>
              <a:gd name="connsiteX0" fmla="*/ 0 w 739089"/>
              <a:gd name="connsiteY0" fmla="*/ 1045389 h 1045389"/>
              <a:gd name="connsiteX1" fmla="*/ 530018 w 739089"/>
              <a:gd name="connsiteY1" fmla="*/ 77184 h 1045389"/>
              <a:gd name="connsiteX2" fmla="*/ 0 w 739089"/>
              <a:gd name="connsiteY2" fmla="*/ 1045389 h 1045389"/>
              <a:gd name="connsiteX0" fmla="*/ 0 w 743659"/>
              <a:gd name="connsiteY0" fmla="*/ 1045389 h 1045389"/>
              <a:gd name="connsiteX1" fmla="*/ 530018 w 743659"/>
              <a:gd name="connsiteY1" fmla="*/ 77184 h 1045389"/>
              <a:gd name="connsiteX2" fmla="*/ 0 w 743659"/>
              <a:gd name="connsiteY2" fmla="*/ 1045389 h 1045389"/>
              <a:gd name="connsiteX0" fmla="*/ 0 w 743967"/>
              <a:gd name="connsiteY0" fmla="*/ 1083511 h 1083511"/>
              <a:gd name="connsiteX1" fmla="*/ 530398 w 743967"/>
              <a:gd name="connsiteY1" fmla="*/ 74272 h 1083511"/>
              <a:gd name="connsiteX2" fmla="*/ 0 w 743967"/>
              <a:gd name="connsiteY2" fmla="*/ 1083511 h 1083511"/>
              <a:gd name="connsiteX0" fmla="*/ 0 w 686750"/>
              <a:gd name="connsiteY0" fmla="*/ 1055315 h 1055315"/>
              <a:gd name="connsiteX1" fmla="*/ 530398 w 686750"/>
              <a:gd name="connsiteY1" fmla="*/ 46076 h 1055315"/>
              <a:gd name="connsiteX2" fmla="*/ 0 w 686750"/>
              <a:gd name="connsiteY2" fmla="*/ 1055315 h 1055315"/>
              <a:gd name="connsiteX0" fmla="*/ 0 w 950985"/>
              <a:gd name="connsiteY0" fmla="*/ 954609 h 954609"/>
              <a:gd name="connsiteX1" fmla="*/ 835198 w 950985"/>
              <a:gd name="connsiteY1" fmla="*/ 52050 h 954609"/>
              <a:gd name="connsiteX2" fmla="*/ 0 w 950985"/>
              <a:gd name="connsiteY2" fmla="*/ 954609 h 954609"/>
              <a:gd name="connsiteX0" fmla="*/ 0 w 951696"/>
              <a:gd name="connsiteY0" fmla="*/ 954609 h 954609"/>
              <a:gd name="connsiteX1" fmla="*/ 835198 w 951696"/>
              <a:gd name="connsiteY1" fmla="*/ 52050 h 954609"/>
              <a:gd name="connsiteX2" fmla="*/ 0 w 951696"/>
              <a:gd name="connsiteY2" fmla="*/ 954609 h 954609"/>
              <a:gd name="connsiteX0" fmla="*/ 0 w 951696"/>
              <a:gd name="connsiteY0" fmla="*/ 948178 h 948178"/>
              <a:gd name="connsiteX1" fmla="*/ 835198 w 951696"/>
              <a:gd name="connsiteY1" fmla="*/ 45619 h 948178"/>
              <a:gd name="connsiteX2" fmla="*/ 0 w 951696"/>
              <a:gd name="connsiteY2" fmla="*/ 948178 h 948178"/>
              <a:gd name="connsiteX0" fmla="*/ 0 w 956123"/>
              <a:gd name="connsiteY0" fmla="*/ 948178 h 948178"/>
              <a:gd name="connsiteX1" fmla="*/ 835198 w 956123"/>
              <a:gd name="connsiteY1" fmla="*/ 45619 h 948178"/>
              <a:gd name="connsiteX2" fmla="*/ 0 w 956123"/>
              <a:gd name="connsiteY2" fmla="*/ 948178 h 948178"/>
              <a:gd name="connsiteX0" fmla="*/ 0 w 956123"/>
              <a:gd name="connsiteY0" fmla="*/ 950412 h 950412"/>
              <a:gd name="connsiteX1" fmla="*/ 835198 w 956123"/>
              <a:gd name="connsiteY1" fmla="*/ 47853 h 950412"/>
              <a:gd name="connsiteX2" fmla="*/ 0 w 956123"/>
              <a:gd name="connsiteY2" fmla="*/ 950412 h 950412"/>
              <a:gd name="connsiteX0" fmla="*/ 0 w 1059118"/>
              <a:gd name="connsiteY0" fmla="*/ 1001037 h 1001037"/>
              <a:gd name="connsiteX1" fmla="*/ 949498 w 1059118"/>
              <a:gd name="connsiteY1" fmla="*/ 45138 h 1001037"/>
              <a:gd name="connsiteX2" fmla="*/ 0 w 1059118"/>
              <a:gd name="connsiteY2" fmla="*/ 1001037 h 1001037"/>
              <a:gd name="connsiteX0" fmla="*/ 0 w 1037052"/>
              <a:gd name="connsiteY0" fmla="*/ 1043284 h 1043284"/>
              <a:gd name="connsiteX1" fmla="*/ 949498 w 1037052"/>
              <a:gd name="connsiteY1" fmla="*/ 87385 h 1043284"/>
              <a:gd name="connsiteX2" fmla="*/ 0 w 1037052"/>
              <a:gd name="connsiteY2" fmla="*/ 1043284 h 1043284"/>
              <a:gd name="connsiteX0" fmla="*/ 0 w 1023748"/>
              <a:gd name="connsiteY0" fmla="*/ 1032815 h 1032815"/>
              <a:gd name="connsiteX1" fmla="*/ 949498 w 1023748"/>
              <a:gd name="connsiteY1" fmla="*/ 76916 h 1032815"/>
              <a:gd name="connsiteX2" fmla="*/ 0 w 1023748"/>
              <a:gd name="connsiteY2" fmla="*/ 1032815 h 1032815"/>
              <a:gd name="connsiteX0" fmla="*/ 0 w 1027492"/>
              <a:gd name="connsiteY0" fmla="*/ 1032815 h 1032815"/>
              <a:gd name="connsiteX1" fmla="*/ 949498 w 1027492"/>
              <a:gd name="connsiteY1" fmla="*/ 76916 h 1032815"/>
              <a:gd name="connsiteX2" fmla="*/ 0 w 1027492"/>
              <a:gd name="connsiteY2" fmla="*/ 1032815 h 1032815"/>
              <a:gd name="connsiteX0" fmla="*/ 0 w 1027492"/>
              <a:gd name="connsiteY0" fmla="*/ 1034318 h 1034318"/>
              <a:gd name="connsiteX1" fmla="*/ 949498 w 1027492"/>
              <a:gd name="connsiteY1" fmla="*/ 78419 h 1034318"/>
              <a:gd name="connsiteX2" fmla="*/ 0 w 1027492"/>
              <a:gd name="connsiteY2" fmla="*/ 1034318 h 1034318"/>
              <a:gd name="connsiteX0" fmla="*/ 0 w 1029782"/>
              <a:gd name="connsiteY0" fmla="*/ 1034318 h 1034318"/>
              <a:gd name="connsiteX1" fmla="*/ 949498 w 1029782"/>
              <a:gd name="connsiteY1" fmla="*/ 78419 h 1034318"/>
              <a:gd name="connsiteX2" fmla="*/ 0 w 1029782"/>
              <a:gd name="connsiteY2" fmla="*/ 1034318 h 1034318"/>
              <a:gd name="connsiteX0" fmla="*/ 0 w 1029782"/>
              <a:gd name="connsiteY0" fmla="*/ 1038037 h 1038037"/>
              <a:gd name="connsiteX1" fmla="*/ 949498 w 1029782"/>
              <a:gd name="connsiteY1" fmla="*/ 82138 h 1038037"/>
              <a:gd name="connsiteX2" fmla="*/ 0 w 1029782"/>
              <a:gd name="connsiteY2" fmla="*/ 1038037 h 1038037"/>
              <a:gd name="connsiteX0" fmla="*/ 0 w 1030971"/>
              <a:gd name="connsiteY0" fmla="*/ 1038037 h 1038037"/>
              <a:gd name="connsiteX1" fmla="*/ 949498 w 1030971"/>
              <a:gd name="connsiteY1" fmla="*/ 82138 h 1038037"/>
              <a:gd name="connsiteX2" fmla="*/ 0 w 1030971"/>
              <a:gd name="connsiteY2" fmla="*/ 1038037 h 1038037"/>
              <a:gd name="connsiteX0" fmla="*/ 0 w 1025848"/>
              <a:gd name="connsiteY0" fmla="*/ 1038037 h 1038037"/>
              <a:gd name="connsiteX1" fmla="*/ 949498 w 1025848"/>
              <a:gd name="connsiteY1" fmla="*/ 82138 h 1038037"/>
              <a:gd name="connsiteX2" fmla="*/ 0 w 1025848"/>
              <a:gd name="connsiteY2" fmla="*/ 1038037 h 1038037"/>
            </a:gdLst>
            <a:ahLst/>
            <a:cxnLst>
              <a:cxn ang="0">
                <a:pos x="connsiteX0" y="connsiteY0"/>
              </a:cxn>
              <a:cxn ang="0">
                <a:pos x="connsiteX1" y="connsiteY1"/>
              </a:cxn>
              <a:cxn ang="0">
                <a:pos x="connsiteX2" y="connsiteY2"/>
              </a:cxn>
            </a:cxnLst>
            <a:rect l="l" t="t" r="r" b="b"/>
            <a:pathLst>
              <a:path w="1025848" h="1038037">
                <a:moveTo>
                  <a:pt x="0" y="1038037"/>
                </a:moveTo>
                <a:cubicBezTo>
                  <a:pt x="115094" y="502174"/>
                  <a:pt x="635430" y="-251043"/>
                  <a:pt x="949498" y="82138"/>
                </a:cubicBezTo>
                <a:cubicBezTo>
                  <a:pt x="1263566" y="415319"/>
                  <a:pt x="541817" y="927677"/>
                  <a:pt x="0" y="1038037"/>
                </a:cubicBezTo>
                <a:close/>
              </a:path>
            </a:pathLst>
          </a:custGeom>
          <a:solidFill>
            <a:schemeClr val="accent1">
              <a:alpha val="50000"/>
            </a:schemeClr>
          </a:solid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flipV="1">
            <a:off x="4380088" y="2514600"/>
            <a:ext cx="1309512" cy="2171701"/>
          </a:xfrm>
          <a:prstGeom prst="line">
            <a:avLst/>
          </a:prstGeom>
          <a:ln w="38100">
            <a:solidFill>
              <a:srgbClr val="00B0F0"/>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462186" y="3590925"/>
            <a:ext cx="917902" cy="1095376"/>
          </a:xfrm>
          <a:prstGeom prst="line">
            <a:avLst/>
          </a:prstGeom>
          <a:ln w="38100">
            <a:solidFill>
              <a:schemeClr val="tx2">
                <a:alpha val="50000"/>
              </a:schemeClr>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effectLst>
                  <a:outerShdw blurRad="50800" dist="38100" dir="2700000" algn="tl" rotWithShape="0">
                    <a:prstClr val="black">
                      <a:alpha val="40000"/>
                    </a:prstClr>
                  </a:outerShdw>
                </a:effectLst>
              </a:rPr>
              <a:t>Stochastic Screen-Space Reflections</a:t>
            </a:r>
            <a:endParaRPr lang="en-US" dirty="0">
              <a:effectLst>
                <a:outerShdw blurRad="50800" dist="38100" dir="2700000" algn="tl" rotWithShape="0">
                  <a:prstClr val="black">
                    <a:alpha val="40000"/>
                  </a:prstClr>
                </a:outerShdw>
              </a:effectLst>
            </a:endParaRPr>
          </a:p>
        </p:txBody>
      </p:sp>
      <p:sp>
        <p:nvSpPr>
          <p:cNvPr id="3" name="Subtitle 2"/>
          <p:cNvSpPr>
            <a:spLocks noGrp="1"/>
          </p:cNvSpPr>
          <p:nvPr>
            <p:ph type="subTitle" idx="1"/>
          </p:nvPr>
        </p:nvSpPr>
        <p:spPr/>
        <p:txBody>
          <a:bodyPr>
            <a:normAutofit lnSpcReduction="10000"/>
          </a:bodyPr>
          <a:lstStyle/>
          <a:p>
            <a:r>
              <a:rPr lang="en-US" b="1" dirty="0" smtClean="0">
                <a:solidFill>
                  <a:schemeClr val="accent6"/>
                </a:solidFill>
                <a:effectLst>
                  <a:outerShdw blurRad="50800" dist="38100" dir="2700000" algn="tl" rotWithShape="0">
                    <a:prstClr val="black">
                      <a:alpha val="40000"/>
                    </a:prstClr>
                  </a:outerShdw>
                </a:effectLst>
              </a:rPr>
              <a:t>Tomasz Stachowiak</a:t>
            </a:r>
            <a:r>
              <a:rPr lang="en-US" dirty="0" smtClean="0">
                <a:solidFill>
                  <a:schemeClr val="accent6"/>
                </a:solidFill>
                <a:effectLst>
                  <a:outerShdw blurRad="50800" dist="38100" dir="2700000" algn="tl" rotWithShape="0">
                    <a:prstClr val="black">
                      <a:alpha val="40000"/>
                    </a:prstClr>
                  </a:outerShdw>
                </a:effectLst>
              </a:rPr>
              <a:t>		</a:t>
            </a:r>
            <a:r>
              <a:rPr lang="en-US" i="1" dirty="0" smtClean="0">
                <a:solidFill>
                  <a:schemeClr val="accent6"/>
                </a:solidFill>
                <a:effectLst>
                  <a:outerShdw blurRad="50800" dist="38100" dir="2700000" algn="tl" rotWithShape="0">
                    <a:prstClr val="black">
                      <a:alpha val="40000"/>
                    </a:prstClr>
                  </a:outerShdw>
                </a:effectLst>
              </a:rPr>
              <a:t>Electronic Arts / Frostbite</a:t>
            </a:r>
          </a:p>
          <a:p>
            <a:r>
              <a:rPr lang="en-US" b="1" dirty="0" smtClean="0">
                <a:solidFill>
                  <a:schemeClr val="accent6"/>
                </a:solidFill>
                <a:effectLst>
                  <a:outerShdw blurRad="50800" dist="38100" dir="2700000" algn="tl" rotWithShape="0">
                    <a:prstClr val="black">
                      <a:alpha val="40000"/>
                    </a:prstClr>
                  </a:outerShdw>
                </a:effectLst>
              </a:rPr>
              <a:t>Yasin Uludag</a:t>
            </a:r>
            <a:r>
              <a:rPr lang="en-US" dirty="0" smtClean="0">
                <a:solidFill>
                  <a:schemeClr val="accent6"/>
                </a:solidFill>
                <a:effectLst>
                  <a:outerShdw blurRad="50800" dist="38100" dir="2700000" algn="tl" rotWithShape="0">
                    <a:prstClr val="black">
                      <a:alpha val="40000"/>
                    </a:prstClr>
                  </a:outerShdw>
                </a:effectLst>
              </a:rPr>
              <a:t>				</a:t>
            </a:r>
            <a:r>
              <a:rPr lang="en-US" i="1" dirty="0" smtClean="0">
                <a:solidFill>
                  <a:schemeClr val="accent6"/>
                </a:solidFill>
                <a:effectLst>
                  <a:outerShdw blurRad="50800" dist="38100" dir="2700000" algn="tl" rotWithShape="0">
                    <a:prstClr val="black">
                      <a:alpha val="40000"/>
                    </a:prstClr>
                  </a:outerShdw>
                </a:effectLst>
              </a:rPr>
              <a:t>Electronic Arts / DICE</a:t>
            </a:r>
            <a:endParaRPr lang="en-US" i="1" dirty="0">
              <a:solidFill>
                <a:schemeClr val="accent6"/>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3780430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Shape 188"/>
          <p:cNvSpPr txBox="1">
            <a:spLocks noGrp="1"/>
          </p:cNvSpPr>
          <p:nvPr>
            <p:ph type="title"/>
          </p:nvPr>
        </p:nvSpPr>
        <p:spPr/>
        <p:txBody>
          <a:bodyPr/>
          <a:lstStyle/>
          <a:p>
            <a:pPr lvl="0"/>
            <a:r>
              <a:rPr lang="en" smtClean="0"/>
              <a:t>Our approach</a:t>
            </a:r>
            <a:endParaRPr lang="en"/>
          </a:p>
        </p:txBody>
      </p:sp>
      <p:sp>
        <p:nvSpPr>
          <p:cNvPr id="190" name="Shape 190"/>
          <p:cNvSpPr txBox="1">
            <a:spLocks noGrp="1"/>
          </p:cNvSpPr>
          <p:nvPr>
            <p:ph idx="1"/>
          </p:nvPr>
        </p:nvSpPr>
        <p:spPr/>
        <p:txBody>
          <a:bodyPr/>
          <a:lstStyle/>
          <a:p>
            <a:pPr lvl="0"/>
            <a:r>
              <a:rPr lang="en" dirty="0" smtClean="0"/>
              <a:t>Hit point reuse across neighbors</a:t>
            </a:r>
          </a:p>
        </p:txBody>
      </p:sp>
      <p:cxnSp>
        <p:nvCxnSpPr>
          <p:cNvPr id="5" name="Straight Connector 4"/>
          <p:cNvCxnSpPr/>
          <p:nvPr/>
        </p:nvCxnSpPr>
        <p:spPr>
          <a:xfrm>
            <a:off x="2825928" y="4686302"/>
            <a:ext cx="4322788" cy="0"/>
          </a:xfrm>
          <a:prstGeom prst="line">
            <a:avLst/>
          </a:prstGeom>
          <a:ln w="38100">
            <a:solidFill>
              <a:schemeClr val="tx2">
                <a:alpha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794298" y="3514724"/>
            <a:ext cx="1171578" cy="1171578"/>
          </a:xfrm>
          <a:prstGeom prst="line">
            <a:avLst/>
          </a:prstGeom>
          <a:ln w="38100">
            <a:solidFill>
              <a:schemeClr val="tx2">
                <a:alpha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5515336" y="1389936"/>
            <a:ext cx="1272299" cy="1272299"/>
          </a:xfrm>
          <a:prstGeom prst="ellipse">
            <a:avLst/>
          </a:prstGeom>
          <a:solidFill>
            <a:schemeClr val="accent4">
              <a:alpha val="50000"/>
            </a:scheme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a:spLocks/>
          </p:cNvSpPr>
          <p:nvPr/>
        </p:nvSpPr>
        <p:spPr>
          <a:xfrm>
            <a:off x="6331329" y="2978526"/>
            <a:ext cx="1016375" cy="1016375"/>
          </a:xfrm>
          <a:prstGeom prst="rect">
            <a:avLst/>
          </a:prstGeom>
          <a:solidFill>
            <a:schemeClr val="accent6">
              <a:alpha val="5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3462186" y="3590925"/>
            <a:ext cx="917902" cy="1095376"/>
          </a:xfrm>
          <a:prstGeom prst="line">
            <a:avLst/>
          </a:prstGeom>
          <a:ln w="38100">
            <a:solidFill>
              <a:schemeClr val="tx2">
                <a:alpha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2" name="Oval 1"/>
          <p:cNvSpPr/>
          <p:nvPr/>
        </p:nvSpPr>
        <p:spPr>
          <a:xfrm>
            <a:off x="5628904" y="2410691"/>
            <a:ext cx="166254" cy="166254"/>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Oval 16"/>
          <p:cNvSpPr/>
          <p:nvPr/>
        </p:nvSpPr>
        <p:spPr>
          <a:xfrm>
            <a:off x="6256317" y="3429989"/>
            <a:ext cx="166254" cy="166254"/>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4" name="Straight Connector 3"/>
          <p:cNvCxnSpPr>
            <a:endCxn id="17" idx="3"/>
          </p:cNvCxnSpPr>
          <p:nvPr/>
        </p:nvCxnSpPr>
        <p:spPr>
          <a:xfrm flipV="1">
            <a:off x="4965876" y="3571896"/>
            <a:ext cx="1314788" cy="1114404"/>
          </a:xfrm>
          <a:prstGeom prst="line">
            <a:avLst/>
          </a:prstGeom>
          <a:ln w="25400">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endCxn id="2" idx="4"/>
          </p:cNvCxnSpPr>
          <p:nvPr/>
        </p:nvCxnSpPr>
        <p:spPr>
          <a:xfrm flipV="1">
            <a:off x="4965876" y="2567940"/>
            <a:ext cx="718644" cy="2118360"/>
          </a:xfrm>
          <a:prstGeom prst="line">
            <a:avLst/>
          </a:prstGeom>
          <a:ln w="25400">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17" idx="2"/>
          </p:cNvCxnSpPr>
          <p:nvPr/>
        </p:nvCxnSpPr>
        <p:spPr>
          <a:xfrm flipV="1">
            <a:off x="4380088" y="3528060"/>
            <a:ext cx="1921652" cy="1158240"/>
          </a:xfrm>
          <a:prstGeom prst="line">
            <a:avLst/>
          </a:prstGeom>
          <a:ln w="25400">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endCxn id="2" idx="3"/>
          </p:cNvCxnSpPr>
          <p:nvPr/>
        </p:nvCxnSpPr>
        <p:spPr>
          <a:xfrm flipV="1">
            <a:off x="4380088" y="2545080"/>
            <a:ext cx="1304432" cy="2141220"/>
          </a:xfrm>
          <a:prstGeom prst="line">
            <a:avLst/>
          </a:prstGeom>
          <a:ln w="25400">
            <a:solidFill>
              <a:schemeClr val="accent3"/>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Shape 195"/>
          <p:cNvSpPr txBox="1">
            <a:spLocks noGrp="1"/>
          </p:cNvSpPr>
          <p:nvPr>
            <p:ph type="title"/>
          </p:nvPr>
        </p:nvSpPr>
        <p:spPr/>
        <p:txBody>
          <a:bodyPr/>
          <a:lstStyle/>
          <a:p>
            <a:pPr lvl="0"/>
            <a:r>
              <a:rPr lang="en" smtClean="0"/>
              <a:t>Our approach</a:t>
            </a:r>
            <a:endParaRPr lang="en"/>
          </a:p>
        </p:txBody>
      </p:sp>
      <p:sp>
        <p:nvSpPr>
          <p:cNvPr id="197" name="Shape 197"/>
          <p:cNvSpPr txBox="1">
            <a:spLocks noGrp="1"/>
          </p:cNvSpPr>
          <p:nvPr>
            <p:ph idx="1"/>
          </p:nvPr>
        </p:nvSpPr>
        <p:spPr/>
        <p:txBody>
          <a:bodyPr/>
          <a:lstStyle/>
          <a:p>
            <a:pPr lvl="0"/>
            <a:r>
              <a:rPr lang="en" dirty="0" smtClean="0"/>
              <a:t>Prefiltered samples</a:t>
            </a:r>
          </a:p>
          <a:p>
            <a:r>
              <a:rPr lang="en" dirty="0" smtClean="0"/>
              <a:t>Weighed </a:t>
            </a:r>
            <a:r>
              <a:rPr lang="en" dirty="0"/>
              <a:t>by each </a:t>
            </a:r>
            <a:r>
              <a:rPr lang="en" dirty="0" smtClean="0"/>
              <a:t>BRDF</a:t>
            </a:r>
            <a:endParaRPr lang="en" dirty="0"/>
          </a:p>
        </p:txBody>
      </p:sp>
      <p:cxnSp>
        <p:nvCxnSpPr>
          <p:cNvPr id="5" name="Straight Connector 4"/>
          <p:cNvCxnSpPr/>
          <p:nvPr/>
        </p:nvCxnSpPr>
        <p:spPr>
          <a:xfrm>
            <a:off x="2825928" y="4686302"/>
            <a:ext cx="4322788" cy="0"/>
          </a:xfrm>
          <a:prstGeom prst="line">
            <a:avLst/>
          </a:prstGeom>
          <a:ln w="38100">
            <a:solidFill>
              <a:schemeClr val="tx2">
                <a:alpha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794298" y="3514724"/>
            <a:ext cx="1171578" cy="1171578"/>
          </a:xfrm>
          <a:prstGeom prst="line">
            <a:avLst/>
          </a:prstGeom>
          <a:ln w="38100">
            <a:solidFill>
              <a:schemeClr val="tx2">
                <a:alpha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5515336" y="1389936"/>
            <a:ext cx="1272299" cy="1272299"/>
          </a:xfrm>
          <a:prstGeom prst="ellipse">
            <a:avLst/>
          </a:prstGeom>
          <a:solidFill>
            <a:schemeClr val="accent4">
              <a:alpha val="50000"/>
            </a:scheme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a:spLocks/>
          </p:cNvSpPr>
          <p:nvPr/>
        </p:nvSpPr>
        <p:spPr>
          <a:xfrm>
            <a:off x="6331329" y="2978526"/>
            <a:ext cx="1016375" cy="1016375"/>
          </a:xfrm>
          <a:prstGeom prst="rect">
            <a:avLst/>
          </a:prstGeom>
          <a:solidFill>
            <a:schemeClr val="accent6">
              <a:alpha val="5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4965876" y="2083486"/>
            <a:ext cx="2572250" cy="2602814"/>
          </a:xfrm>
          <a:custGeom>
            <a:avLst/>
            <a:gdLst>
              <a:gd name="connsiteX0" fmla="*/ 17248 w 743598"/>
              <a:gd name="connsiteY0" fmla="*/ 1022698 h 1025356"/>
              <a:gd name="connsiteX1" fmla="*/ 268708 w 743598"/>
              <a:gd name="connsiteY1" fmla="*/ 32098 h 1025356"/>
              <a:gd name="connsiteX2" fmla="*/ 741148 w 743598"/>
              <a:gd name="connsiteY2" fmla="*/ 314038 h 1025356"/>
              <a:gd name="connsiteX3" fmla="*/ 17248 w 743598"/>
              <a:gd name="connsiteY3" fmla="*/ 1022698 h 1025356"/>
              <a:gd name="connsiteX0" fmla="*/ 17248 w 743598"/>
              <a:gd name="connsiteY0" fmla="*/ 1022698 h 1025356"/>
              <a:gd name="connsiteX1" fmla="*/ 268708 w 743598"/>
              <a:gd name="connsiteY1" fmla="*/ 32098 h 1025356"/>
              <a:gd name="connsiteX2" fmla="*/ 741148 w 743598"/>
              <a:gd name="connsiteY2" fmla="*/ 314038 h 1025356"/>
              <a:gd name="connsiteX3" fmla="*/ 17248 w 743598"/>
              <a:gd name="connsiteY3" fmla="*/ 1022698 h 1025356"/>
              <a:gd name="connsiteX0" fmla="*/ 17248 w 743598"/>
              <a:gd name="connsiteY0" fmla="*/ 1022698 h 1022698"/>
              <a:gd name="connsiteX1" fmla="*/ 268708 w 743598"/>
              <a:gd name="connsiteY1" fmla="*/ 32098 h 1022698"/>
              <a:gd name="connsiteX2" fmla="*/ 741148 w 743598"/>
              <a:gd name="connsiteY2" fmla="*/ 314038 h 1022698"/>
              <a:gd name="connsiteX3" fmla="*/ 17248 w 743598"/>
              <a:gd name="connsiteY3" fmla="*/ 1022698 h 1022698"/>
              <a:gd name="connsiteX0" fmla="*/ 0 w 726350"/>
              <a:gd name="connsiteY0" fmla="*/ 1022698 h 1022698"/>
              <a:gd name="connsiteX1" fmla="*/ 251460 w 726350"/>
              <a:gd name="connsiteY1" fmla="*/ 32098 h 1022698"/>
              <a:gd name="connsiteX2" fmla="*/ 723900 w 726350"/>
              <a:gd name="connsiteY2" fmla="*/ 314038 h 1022698"/>
              <a:gd name="connsiteX3" fmla="*/ 0 w 726350"/>
              <a:gd name="connsiteY3" fmla="*/ 1022698 h 1022698"/>
              <a:gd name="connsiteX0" fmla="*/ 0 w 726350"/>
              <a:gd name="connsiteY0" fmla="*/ 1022698 h 1022698"/>
              <a:gd name="connsiteX1" fmla="*/ 251460 w 726350"/>
              <a:gd name="connsiteY1" fmla="*/ 32098 h 1022698"/>
              <a:gd name="connsiteX2" fmla="*/ 723900 w 726350"/>
              <a:gd name="connsiteY2" fmla="*/ 314038 h 1022698"/>
              <a:gd name="connsiteX3" fmla="*/ 0 w 726350"/>
              <a:gd name="connsiteY3" fmla="*/ 1022698 h 1022698"/>
              <a:gd name="connsiteX0" fmla="*/ 0 w 726350"/>
              <a:gd name="connsiteY0" fmla="*/ 1022698 h 1022698"/>
              <a:gd name="connsiteX1" fmla="*/ 251460 w 726350"/>
              <a:gd name="connsiteY1" fmla="*/ 32098 h 1022698"/>
              <a:gd name="connsiteX2" fmla="*/ 723900 w 726350"/>
              <a:gd name="connsiteY2" fmla="*/ 314038 h 1022698"/>
              <a:gd name="connsiteX3" fmla="*/ 0 w 726350"/>
              <a:gd name="connsiteY3" fmla="*/ 1022698 h 1022698"/>
              <a:gd name="connsiteX0" fmla="*/ 0 w 726350"/>
              <a:gd name="connsiteY0" fmla="*/ 1022698 h 1022698"/>
              <a:gd name="connsiteX1" fmla="*/ 251460 w 726350"/>
              <a:gd name="connsiteY1" fmla="*/ 32098 h 1022698"/>
              <a:gd name="connsiteX2" fmla="*/ 723900 w 726350"/>
              <a:gd name="connsiteY2" fmla="*/ 314038 h 1022698"/>
              <a:gd name="connsiteX3" fmla="*/ 0 w 726350"/>
              <a:gd name="connsiteY3" fmla="*/ 1022698 h 1022698"/>
              <a:gd name="connsiteX0" fmla="*/ 0 w 726350"/>
              <a:gd name="connsiteY0" fmla="*/ 1022698 h 1022698"/>
              <a:gd name="connsiteX1" fmla="*/ 251460 w 726350"/>
              <a:gd name="connsiteY1" fmla="*/ 32098 h 1022698"/>
              <a:gd name="connsiteX2" fmla="*/ 723900 w 726350"/>
              <a:gd name="connsiteY2" fmla="*/ 314038 h 1022698"/>
              <a:gd name="connsiteX3" fmla="*/ 0 w 726350"/>
              <a:gd name="connsiteY3" fmla="*/ 1022698 h 1022698"/>
              <a:gd name="connsiteX0" fmla="*/ 0 w 727173"/>
              <a:gd name="connsiteY0" fmla="*/ 1014095 h 1014095"/>
              <a:gd name="connsiteX1" fmla="*/ 251460 w 727173"/>
              <a:gd name="connsiteY1" fmla="*/ 23495 h 1014095"/>
              <a:gd name="connsiteX2" fmla="*/ 723900 w 727173"/>
              <a:gd name="connsiteY2" fmla="*/ 305435 h 1014095"/>
              <a:gd name="connsiteX3" fmla="*/ 0 w 727173"/>
              <a:gd name="connsiteY3" fmla="*/ 1014095 h 1014095"/>
              <a:gd name="connsiteX0" fmla="*/ 0 w 731080"/>
              <a:gd name="connsiteY0" fmla="*/ 1025890 h 1025890"/>
              <a:gd name="connsiteX1" fmla="*/ 251460 w 731080"/>
              <a:gd name="connsiteY1" fmla="*/ 35290 h 1025890"/>
              <a:gd name="connsiteX2" fmla="*/ 723900 w 731080"/>
              <a:gd name="connsiteY2" fmla="*/ 317230 h 1025890"/>
              <a:gd name="connsiteX3" fmla="*/ 0 w 731080"/>
              <a:gd name="connsiteY3" fmla="*/ 1025890 h 1025890"/>
              <a:gd name="connsiteX0" fmla="*/ 0 w 251460"/>
              <a:gd name="connsiteY0" fmla="*/ 990600 h 990600"/>
              <a:gd name="connsiteX1" fmla="*/ 251460 w 251460"/>
              <a:gd name="connsiteY1" fmla="*/ 0 h 990600"/>
              <a:gd name="connsiteX2" fmla="*/ 0 w 251460"/>
              <a:gd name="connsiteY2" fmla="*/ 990600 h 990600"/>
              <a:gd name="connsiteX0" fmla="*/ 0 w 530018"/>
              <a:gd name="connsiteY0" fmla="*/ 968205 h 968205"/>
              <a:gd name="connsiteX1" fmla="*/ 530018 w 530018"/>
              <a:gd name="connsiteY1" fmla="*/ 0 h 968205"/>
              <a:gd name="connsiteX2" fmla="*/ 0 w 530018"/>
              <a:gd name="connsiteY2" fmla="*/ 968205 h 968205"/>
              <a:gd name="connsiteX0" fmla="*/ 0 w 629011"/>
              <a:gd name="connsiteY0" fmla="*/ 998652 h 998652"/>
              <a:gd name="connsiteX1" fmla="*/ 530018 w 629011"/>
              <a:gd name="connsiteY1" fmla="*/ 30447 h 998652"/>
              <a:gd name="connsiteX2" fmla="*/ 0 w 629011"/>
              <a:gd name="connsiteY2" fmla="*/ 998652 h 998652"/>
              <a:gd name="connsiteX0" fmla="*/ 67 w 708877"/>
              <a:gd name="connsiteY0" fmla="*/ 1035273 h 1035273"/>
              <a:gd name="connsiteX1" fmla="*/ 530085 w 708877"/>
              <a:gd name="connsiteY1" fmla="*/ 67068 h 1035273"/>
              <a:gd name="connsiteX2" fmla="*/ 67 w 708877"/>
              <a:gd name="connsiteY2" fmla="*/ 1035273 h 1035273"/>
              <a:gd name="connsiteX0" fmla="*/ 0 w 703501"/>
              <a:gd name="connsiteY0" fmla="*/ 1045389 h 1045389"/>
              <a:gd name="connsiteX1" fmla="*/ 530018 w 703501"/>
              <a:gd name="connsiteY1" fmla="*/ 77184 h 1045389"/>
              <a:gd name="connsiteX2" fmla="*/ 0 w 703501"/>
              <a:gd name="connsiteY2" fmla="*/ 1045389 h 1045389"/>
              <a:gd name="connsiteX0" fmla="*/ 0 w 741355"/>
              <a:gd name="connsiteY0" fmla="*/ 1045389 h 1045389"/>
              <a:gd name="connsiteX1" fmla="*/ 530018 w 741355"/>
              <a:gd name="connsiteY1" fmla="*/ 77184 h 1045389"/>
              <a:gd name="connsiteX2" fmla="*/ 0 w 741355"/>
              <a:gd name="connsiteY2" fmla="*/ 1045389 h 1045389"/>
              <a:gd name="connsiteX0" fmla="*/ 0 w 739089"/>
              <a:gd name="connsiteY0" fmla="*/ 1045389 h 1045389"/>
              <a:gd name="connsiteX1" fmla="*/ 530018 w 739089"/>
              <a:gd name="connsiteY1" fmla="*/ 77184 h 1045389"/>
              <a:gd name="connsiteX2" fmla="*/ 0 w 739089"/>
              <a:gd name="connsiteY2" fmla="*/ 1045389 h 1045389"/>
              <a:gd name="connsiteX0" fmla="*/ 0 w 743659"/>
              <a:gd name="connsiteY0" fmla="*/ 1045389 h 1045389"/>
              <a:gd name="connsiteX1" fmla="*/ 530018 w 743659"/>
              <a:gd name="connsiteY1" fmla="*/ 77184 h 1045389"/>
              <a:gd name="connsiteX2" fmla="*/ 0 w 743659"/>
              <a:gd name="connsiteY2" fmla="*/ 1045389 h 1045389"/>
              <a:gd name="connsiteX0" fmla="*/ 0 w 743967"/>
              <a:gd name="connsiteY0" fmla="*/ 1083511 h 1083511"/>
              <a:gd name="connsiteX1" fmla="*/ 530398 w 743967"/>
              <a:gd name="connsiteY1" fmla="*/ 74272 h 1083511"/>
              <a:gd name="connsiteX2" fmla="*/ 0 w 743967"/>
              <a:gd name="connsiteY2" fmla="*/ 1083511 h 1083511"/>
              <a:gd name="connsiteX0" fmla="*/ 0 w 686750"/>
              <a:gd name="connsiteY0" fmla="*/ 1055315 h 1055315"/>
              <a:gd name="connsiteX1" fmla="*/ 530398 w 686750"/>
              <a:gd name="connsiteY1" fmla="*/ 46076 h 1055315"/>
              <a:gd name="connsiteX2" fmla="*/ 0 w 686750"/>
              <a:gd name="connsiteY2" fmla="*/ 1055315 h 1055315"/>
              <a:gd name="connsiteX0" fmla="*/ 0 w 950985"/>
              <a:gd name="connsiteY0" fmla="*/ 954609 h 954609"/>
              <a:gd name="connsiteX1" fmla="*/ 835198 w 950985"/>
              <a:gd name="connsiteY1" fmla="*/ 52050 h 954609"/>
              <a:gd name="connsiteX2" fmla="*/ 0 w 950985"/>
              <a:gd name="connsiteY2" fmla="*/ 954609 h 954609"/>
              <a:gd name="connsiteX0" fmla="*/ 0 w 951696"/>
              <a:gd name="connsiteY0" fmla="*/ 954609 h 954609"/>
              <a:gd name="connsiteX1" fmla="*/ 835198 w 951696"/>
              <a:gd name="connsiteY1" fmla="*/ 52050 h 954609"/>
              <a:gd name="connsiteX2" fmla="*/ 0 w 951696"/>
              <a:gd name="connsiteY2" fmla="*/ 954609 h 954609"/>
              <a:gd name="connsiteX0" fmla="*/ 0 w 951696"/>
              <a:gd name="connsiteY0" fmla="*/ 948178 h 948178"/>
              <a:gd name="connsiteX1" fmla="*/ 835198 w 951696"/>
              <a:gd name="connsiteY1" fmla="*/ 45619 h 948178"/>
              <a:gd name="connsiteX2" fmla="*/ 0 w 951696"/>
              <a:gd name="connsiteY2" fmla="*/ 948178 h 948178"/>
              <a:gd name="connsiteX0" fmla="*/ 0 w 956123"/>
              <a:gd name="connsiteY0" fmla="*/ 948178 h 948178"/>
              <a:gd name="connsiteX1" fmla="*/ 835198 w 956123"/>
              <a:gd name="connsiteY1" fmla="*/ 45619 h 948178"/>
              <a:gd name="connsiteX2" fmla="*/ 0 w 956123"/>
              <a:gd name="connsiteY2" fmla="*/ 948178 h 948178"/>
              <a:gd name="connsiteX0" fmla="*/ 0 w 956123"/>
              <a:gd name="connsiteY0" fmla="*/ 950412 h 950412"/>
              <a:gd name="connsiteX1" fmla="*/ 835198 w 956123"/>
              <a:gd name="connsiteY1" fmla="*/ 47853 h 950412"/>
              <a:gd name="connsiteX2" fmla="*/ 0 w 956123"/>
              <a:gd name="connsiteY2" fmla="*/ 950412 h 950412"/>
              <a:gd name="connsiteX0" fmla="*/ 0 w 1059118"/>
              <a:gd name="connsiteY0" fmla="*/ 1001037 h 1001037"/>
              <a:gd name="connsiteX1" fmla="*/ 949498 w 1059118"/>
              <a:gd name="connsiteY1" fmla="*/ 45138 h 1001037"/>
              <a:gd name="connsiteX2" fmla="*/ 0 w 1059118"/>
              <a:gd name="connsiteY2" fmla="*/ 1001037 h 1001037"/>
              <a:gd name="connsiteX0" fmla="*/ 0 w 1037052"/>
              <a:gd name="connsiteY0" fmla="*/ 1043284 h 1043284"/>
              <a:gd name="connsiteX1" fmla="*/ 949498 w 1037052"/>
              <a:gd name="connsiteY1" fmla="*/ 87385 h 1043284"/>
              <a:gd name="connsiteX2" fmla="*/ 0 w 1037052"/>
              <a:gd name="connsiteY2" fmla="*/ 1043284 h 1043284"/>
              <a:gd name="connsiteX0" fmla="*/ 0 w 1023748"/>
              <a:gd name="connsiteY0" fmla="*/ 1032815 h 1032815"/>
              <a:gd name="connsiteX1" fmla="*/ 949498 w 1023748"/>
              <a:gd name="connsiteY1" fmla="*/ 76916 h 1032815"/>
              <a:gd name="connsiteX2" fmla="*/ 0 w 1023748"/>
              <a:gd name="connsiteY2" fmla="*/ 1032815 h 1032815"/>
              <a:gd name="connsiteX0" fmla="*/ 0 w 1027492"/>
              <a:gd name="connsiteY0" fmla="*/ 1032815 h 1032815"/>
              <a:gd name="connsiteX1" fmla="*/ 949498 w 1027492"/>
              <a:gd name="connsiteY1" fmla="*/ 76916 h 1032815"/>
              <a:gd name="connsiteX2" fmla="*/ 0 w 1027492"/>
              <a:gd name="connsiteY2" fmla="*/ 1032815 h 1032815"/>
              <a:gd name="connsiteX0" fmla="*/ 0 w 1027492"/>
              <a:gd name="connsiteY0" fmla="*/ 1034318 h 1034318"/>
              <a:gd name="connsiteX1" fmla="*/ 949498 w 1027492"/>
              <a:gd name="connsiteY1" fmla="*/ 78419 h 1034318"/>
              <a:gd name="connsiteX2" fmla="*/ 0 w 1027492"/>
              <a:gd name="connsiteY2" fmla="*/ 1034318 h 1034318"/>
              <a:gd name="connsiteX0" fmla="*/ 0 w 1029782"/>
              <a:gd name="connsiteY0" fmla="*/ 1034318 h 1034318"/>
              <a:gd name="connsiteX1" fmla="*/ 949498 w 1029782"/>
              <a:gd name="connsiteY1" fmla="*/ 78419 h 1034318"/>
              <a:gd name="connsiteX2" fmla="*/ 0 w 1029782"/>
              <a:gd name="connsiteY2" fmla="*/ 1034318 h 1034318"/>
              <a:gd name="connsiteX0" fmla="*/ 0 w 1029782"/>
              <a:gd name="connsiteY0" fmla="*/ 1038037 h 1038037"/>
              <a:gd name="connsiteX1" fmla="*/ 949498 w 1029782"/>
              <a:gd name="connsiteY1" fmla="*/ 82138 h 1038037"/>
              <a:gd name="connsiteX2" fmla="*/ 0 w 1029782"/>
              <a:gd name="connsiteY2" fmla="*/ 1038037 h 1038037"/>
              <a:gd name="connsiteX0" fmla="*/ 0 w 1030971"/>
              <a:gd name="connsiteY0" fmla="*/ 1038037 h 1038037"/>
              <a:gd name="connsiteX1" fmla="*/ 949498 w 1030971"/>
              <a:gd name="connsiteY1" fmla="*/ 82138 h 1038037"/>
              <a:gd name="connsiteX2" fmla="*/ 0 w 1030971"/>
              <a:gd name="connsiteY2" fmla="*/ 1038037 h 1038037"/>
              <a:gd name="connsiteX0" fmla="*/ 0 w 1025848"/>
              <a:gd name="connsiteY0" fmla="*/ 1038037 h 1038037"/>
              <a:gd name="connsiteX1" fmla="*/ 949498 w 1025848"/>
              <a:gd name="connsiteY1" fmla="*/ 82138 h 1038037"/>
              <a:gd name="connsiteX2" fmla="*/ 0 w 1025848"/>
              <a:gd name="connsiteY2" fmla="*/ 1038037 h 1038037"/>
            </a:gdLst>
            <a:ahLst/>
            <a:cxnLst>
              <a:cxn ang="0">
                <a:pos x="connsiteX0" y="connsiteY0"/>
              </a:cxn>
              <a:cxn ang="0">
                <a:pos x="connsiteX1" y="connsiteY1"/>
              </a:cxn>
              <a:cxn ang="0">
                <a:pos x="connsiteX2" y="connsiteY2"/>
              </a:cxn>
            </a:cxnLst>
            <a:rect l="l" t="t" r="r" b="b"/>
            <a:pathLst>
              <a:path w="1025848" h="1038037">
                <a:moveTo>
                  <a:pt x="0" y="1038037"/>
                </a:moveTo>
                <a:cubicBezTo>
                  <a:pt x="115094" y="502174"/>
                  <a:pt x="635430" y="-251043"/>
                  <a:pt x="949498" y="82138"/>
                </a:cubicBezTo>
                <a:cubicBezTo>
                  <a:pt x="1263566" y="415319"/>
                  <a:pt x="541817" y="927677"/>
                  <a:pt x="0" y="1038037"/>
                </a:cubicBezTo>
                <a:close/>
              </a:path>
            </a:pathLst>
          </a:custGeom>
          <a:solidFill>
            <a:schemeClr val="accent1">
              <a:alpha val="50000"/>
            </a:schemeClr>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5628904" y="2410691"/>
            <a:ext cx="166254" cy="166254"/>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Oval 12"/>
          <p:cNvSpPr/>
          <p:nvPr/>
        </p:nvSpPr>
        <p:spPr>
          <a:xfrm>
            <a:off x="6256317" y="3429989"/>
            <a:ext cx="166254" cy="166254"/>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4" name="Straight Connector 13"/>
          <p:cNvCxnSpPr/>
          <p:nvPr/>
        </p:nvCxnSpPr>
        <p:spPr>
          <a:xfrm flipV="1">
            <a:off x="4965876" y="3574473"/>
            <a:ext cx="1292420" cy="1111828"/>
          </a:xfrm>
          <a:prstGeom prst="line">
            <a:avLst/>
          </a:prstGeom>
          <a:ln w="38100">
            <a:solidFill>
              <a:schemeClr val="accent6">
                <a:lumMod val="75000"/>
              </a:schemeClr>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4987636" y="2565070"/>
            <a:ext cx="688769" cy="2101934"/>
          </a:xfrm>
          <a:prstGeom prst="line">
            <a:avLst/>
          </a:prstGeom>
          <a:ln w="38100">
            <a:solidFill>
              <a:schemeClr val="accent6">
                <a:lumMod val="75000"/>
              </a:schemeClr>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rot="2988066">
            <a:off x="6152780" y="3469323"/>
            <a:ext cx="339955" cy="136525"/>
          </a:xfrm>
          <a:prstGeom prst="ellipse">
            <a:avLst/>
          </a:prstGeom>
          <a:solidFill>
            <a:schemeClr val="accent5">
              <a:alpha val="50000"/>
            </a:schemeClr>
          </a:solidFill>
          <a:ln w="38100">
            <a:solidFill>
              <a:schemeClr val="accent5">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rot="1210475">
            <a:off x="5476769" y="2431492"/>
            <a:ext cx="444839" cy="172264"/>
          </a:xfrm>
          <a:prstGeom prst="ellipse">
            <a:avLst/>
          </a:prstGeom>
          <a:solidFill>
            <a:schemeClr val="accent5">
              <a:alpha val="50000"/>
            </a:schemeClr>
          </a:solidFill>
          <a:ln w="38100">
            <a:solidFill>
              <a:schemeClr val="accent5">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a:stCxn id="9" idx="0"/>
          </p:cNvCxnSpPr>
          <p:nvPr/>
        </p:nvCxnSpPr>
        <p:spPr>
          <a:xfrm flipV="1">
            <a:off x="4965876" y="2487168"/>
            <a:ext cx="2495628" cy="2199132"/>
          </a:xfrm>
          <a:prstGeom prst="line">
            <a:avLst/>
          </a:prstGeom>
          <a:ln w="38100">
            <a:solidFill>
              <a:schemeClr val="accent6">
                <a:lumMod val="75000"/>
              </a:schemeClr>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9" idx="0"/>
          </p:cNvCxnSpPr>
          <p:nvPr/>
        </p:nvCxnSpPr>
        <p:spPr>
          <a:xfrm flipV="1">
            <a:off x="4965876" y="3782860"/>
            <a:ext cx="320108" cy="903440"/>
          </a:xfrm>
          <a:prstGeom prst="line">
            <a:avLst/>
          </a:prstGeom>
          <a:ln w="38100">
            <a:solidFill>
              <a:schemeClr val="accent6">
                <a:lumMod val="75000"/>
              </a:schemeClr>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4987322" y="2565070"/>
            <a:ext cx="688769" cy="2101934"/>
          </a:xfrm>
          <a:prstGeom prst="line">
            <a:avLst/>
          </a:prstGeom>
          <a:ln w="25400">
            <a:solidFill>
              <a:schemeClr val="tx1">
                <a:alpha val="25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5"/>
                                        </p:tgtEl>
                                      </p:cBhvr>
                                    </p:animEffect>
                                    <p:set>
                                      <p:cBhvr>
                                        <p:cTn id="28" dur="1" fill="hold">
                                          <p:stCondLst>
                                            <p:cond delay="499"/>
                                          </p:stCondLst>
                                        </p:cTn>
                                        <p:tgtEl>
                                          <p:spTgt spid="15"/>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par>
                          <p:cTn id="36" fill="hold">
                            <p:stCondLst>
                              <p:cond delay="1000"/>
                            </p:stCondLst>
                            <p:childTnLst>
                              <p:par>
                                <p:cTn id="37" presetID="10" presetClass="entr" presetSubtype="0" fill="hold"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par>
                          <p:cTn id="40" fill="hold">
                            <p:stCondLst>
                              <p:cond delay="1500"/>
                            </p:stCondLst>
                            <p:childTnLst>
                              <p:par>
                                <p:cTn id="41" presetID="10" presetClass="entr" presetSubtype="0" fill="hold"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Shape 209"/>
          <p:cNvSpPr txBox="1">
            <a:spLocks noGrp="1"/>
          </p:cNvSpPr>
          <p:nvPr>
            <p:ph type="title"/>
          </p:nvPr>
        </p:nvSpPr>
        <p:spPr/>
        <p:txBody>
          <a:bodyPr/>
          <a:lstStyle/>
          <a:p>
            <a:pPr lvl="0"/>
            <a:r>
              <a:rPr lang="en" smtClean="0"/>
              <a:t>Our approach - screenshots</a:t>
            </a:r>
            <a:endParaRPr lang="en"/>
          </a:p>
        </p:txBody>
      </p:sp>
    </p:spTree>
  </p:cSld>
  <p:clrMapOvr>
    <a:masterClrMapping/>
  </p:clrMapOvr>
  <p:transition spd="slow">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itle 1"/>
          <p:cNvSpPr txBox="1">
            <a:spLocks/>
          </p:cNvSpPr>
          <p:nvPr/>
        </p:nvSpPr>
        <p:spPr>
          <a:xfrm>
            <a:off x="484584" y="339538"/>
            <a:ext cx="7053542" cy="1050398"/>
          </a:xfrm>
          <a:prstGeom prst="rect">
            <a:avLst/>
          </a:prstGeom>
        </p:spPr>
        <p:txBody>
          <a:bodyPr/>
          <a:lstStyle>
            <a:lvl1pPr algn="l" defTabSz="342900" rtl="0" eaLnBrk="1" latinLnBrk="0" hangingPunct="1">
              <a:spcBef>
                <a:spcPct val="0"/>
              </a:spcBef>
              <a:buNone/>
              <a:defRPr sz="315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ln>
                  <a:solidFill>
                    <a:schemeClr val="bg1"/>
                  </a:solidFill>
                </a:ln>
              </a:rPr>
              <a:t>High smoothness</a:t>
            </a:r>
            <a:endParaRPr lang="sv-SE" dirty="0">
              <a:ln>
                <a:solidFill>
                  <a:schemeClr val="bg1"/>
                </a:solidFill>
              </a:ln>
            </a:endParaRPr>
          </a:p>
        </p:txBody>
      </p:sp>
    </p:spTree>
    <p:extLst>
      <p:ext uri="{BB962C8B-B14F-4D97-AF65-F5344CB8AC3E}">
        <p14:creationId xmlns:p14="http://schemas.microsoft.com/office/powerpoint/2010/main" val="1647051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itle 1"/>
          <p:cNvSpPr txBox="1">
            <a:spLocks/>
          </p:cNvSpPr>
          <p:nvPr/>
        </p:nvSpPr>
        <p:spPr>
          <a:xfrm>
            <a:off x="484584" y="339538"/>
            <a:ext cx="7053542" cy="1050398"/>
          </a:xfrm>
          <a:prstGeom prst="rect">
            <a:avLst/>
          </a:prstGeom>
        </p:spPr>
        <p:txBody>
          <a:bodyPr/>
          <a:lstStyle>
            <a:lvl1pPr algn="l" defTabSz="342900" rtl="0" eaLnBrk="1" latinLnBrk="0" hangingPunct="1">
              <a:spcBef>
                <a:spcPct val="0"/>
              </a:spcBef>
              <a:buNone/>
              <a:defRPr sz="315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ln>
                  <a:solidFill>
                    <a:schemeClr val="bg1"/>
                  </a:solidFill>
                </a:ln>
              </a:rPr>
              <a:t>Medium smoothness</a:t>
            </a:r>
            <a:endParaRPr lang="sv-SE" dirty="0">
              <a:ln>
                <a:solidFill>
                  <a:schemeClr val="bg1"/>
                </a:solidFill>
              </a:ln>
            </a:endParaRPr>
          </a:p>
        </p:txBody>
      </p:sp>
    </p:spTree>
    <p:extLst>
      <p:ext uri="{BB962C8B-B14F-4D97-AF65-F5344CB8AC3E}">
        <p14:creationId xmlns:p14="http://schemas.microsoft.com/office/powerpoint/2010/main" val="34410660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itle 1"/>
          <p:cNvSpPr txBox="1">
            <a:spLocks/>
          </p:cNvSpPr>
          <p:nvPr/>
        </p:nvSpPr>
        <p:spPr>
          <a:xfrm>
            <a:off x="484584" y="339538"/>
            <a:ext cx="7351984" cy="1050398"/>
          </a:xfrm>
          <a:prstGeom prst="rect">
            <a:avLst/>
          </a:prstGeom>
        </p:spPr>
        <p:txBody>
          <a:bodyPr/>
          <a:lstStyle>
            <a:lvl1pPr algn="l" defTabSz="342900" rtl="0" eaLnBrk="1" latinLnBrk="0" hangingPunct="1">
              <a:spcBef>
                <a:spcPct val="0"/>
              </a:spcBef>
              <a:buNone/>
              <a:defRPr sz="315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ln>
                  <a:solidFill>
                    <a:schemeClr val="bg1"/>
                  </a:solidFill>
                </a:ln>
              </a:rPr>
              <a:t>Medium smoothness + </a:t>
            </a:r>
            <a:r>
              <a:rPr lang="en-US" dirty="0" err="1" smtClean="0">
                <a:ln>
                  <a:solidFill>
                    <a:schemeClr val="bg1"/>
                  </a:solidFill>
                </a:ln>
              </a:rPr>
              <a:t>normals</a:t>
            </a:r>
            <a:endParaRPr lang="sv-SE" dirty="0">
              <a:ln>
                <a:solidFill>
                  <a:schemeClr val="bg1"/>
                </a:solidFill>
              </a:ln>
            </a:endParaRPr>
          </a:p>
        </p:txBody>
      </p:sp>
    </p:spTree>
    <p:extLst>
      <p:ext uri="{BB962C8B-B14F-4D97-AF65-F5344CB8AC3E}">
        <p14:creationId xmlns:p14="http://schemas.microsoft.com/office/powerpoint/2010/main" val="17401529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itle 1"/>
          <p:cNvSpPr txBox="1">
            <a:spLocks/>
          </p:cNvSpPr>
          <p:nvPr/>
        </p:nvSpPr>
        <p:spPr>
          <a:xfrm>
            <a:off x="484584" y="339538"/>
            <a:ext cx="7053542" cy="1050398"/>
          </a:xfrm>
          <a:prstGeom prst="rect">
            <a:avLst/>
          </a:prstGeom>
        </p:spPr>
        <p:txBody>
          <a:bodyPr/>
          <a:lstStyle>
            <a:lvl1pPr algn="l" defTabSz="342900" rtl="0" eaLnBrk="1" latinLnBrk="0" hangingPunct="1">
              <a:spcBef>
                <a:spcPct val="0"/>
              </a:spcBef>
              <a:buNone/>
              <a:defRPr sz="315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ln>
                  <a:solidFill>
                    <a:schemeClr val="bg1"/>
                  </a:solidFill>
                </a:ln>
              </a:rPr>
              <a:t>Variable smoothness</a:t>
            </a:r>
            <a:endParaRPr lang="sv-SE" dirty="0">
              <a:ln>
                <a:solidFill>
                  <a:schemeClr val="bg1"/>
                </a:solidFill>
              </a:ln>
            </a:endParaRPr>
          </a:p>
        </p:txBody>
      </p:sp>
    </p:spTree>
    <p:extLst>
      <p:ext uri="{BB962C8B-B14F-4D97-AF65-F5344CB8AC3E}">
        <p14:creationId xmlns:p14="http://schemas.microsoft.com/office/powerpoint/2010/main" val="41315184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Title 1"/>
          <p:cNvSpPr txBox="1">
            <a:spLocks/>
          </p:cNvSpPr>
          <p:nvPr/>
        </p:nvSpPr>
        <p:spPr>
          <a:xfrm>
            <a:off x="484584" y="339538"/>
            <a:ext cx="7053542" cy="1050398"/>
          </a:xfrm>
          <a:prstGeom prst="rect">
            <a:avLst/>
          </a:prstGeom>
          <a:ln>
            <a:noFill/>
          </a:ln>
        </p:spPr>
        <p:txBody>
          <a:bodyPr/>
          <a:lstStyle>
            <a:lvl1pPr algn="l" defTabSz="342900" rtl="0" eaLnBrk="1" latinLnBrk="0" hangingPunct="1">
              <a:spcBef>
                <a:spcPct val="0"/>
              </a:spcBef>
              <a:buNone/>
              <a:defRPr sz="315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ln>
                  <a:solidFill>
                    <a:schemeClr val="bg1"/>
                  </a:solidFill>
                </a:ln>
              </a:rPr>
              <a:t>Smooth + rough; complex surfaces</a:t>
            </a:r>
          </a:p>
          <a:p>
            <a:r>
              <a:rPr lang="en-US" dirty="0" smtClean="0">
                <a:ln>
                  <a:solidFill>
                    <a:schemeClr val="bg1"/>
                  </a:solidFill>
                </a:ln>
              </a:rPr>
              <a:t>SSR </a:t>
            </a:r>
            <a:r>
              <a:rPr lang="en-US" b="1" dirty="0" smtClean="0">
                <a:ln>
                  <a:solidFill>
                    <a:srgbClr val="C00000"/>
                  </a:solidFill>
                </a:ln>
                <a:solidFill>
                  <a:srgbClr val="FF0000"/>
                </a:solidFill>
              </a:rPr>
              <a:t>Off</a:t>
            </a:r>
          </a:p>
        </p:txBody>
      </p:sp>
    </p:spTree>
    <p:extLst>
      <p:ext uri="{BB962C8B-B14F-4D97-AF65-F5344CB8AC3E}">
        <p14:creationId xmlns:p14="http://schemas.microsoft.com/office/powerpoint/2010/main" val="19997715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itle 1"/>
          <p:cNvSpPr txBox="1">
            <a:spLocks/>
          </p:cNvSpPr>
          <p:nvPr/>
        </p:nvSpPr>
        <p:spPr>
          <a:xfrm>
            <a:off x="484584" y="339538"/>
            <a:ext cx="7053542" cy="1050398"/>
          </a:xfrm>
          <a:prstGeom prst="rect">
            <a:avLst/>
          </a:prstGeom>
        </p:spPr>
        <p:txBody>
          <a:bodyPr/>
          <a:lstStyle>
            <a:lvl1pPr algn="l" defTabSz="342900" rtl="0" eaLnBrk="1" latinLnBrk="0" hangingPunct="1">
              <a:spcBef>
                <a:spcPct val="0"/>
              </a:spcBef>
              <a:buNone/>
              <a:defRPr sz="315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ln>
                  <a:solidFill>
                    <a:schemeClr val="bg1"/>
                  </a:solidFill>
                </a:ln>
              </a:rPr>
              <a:t>Smooth + rough; complex surfaces</a:t>
            </a:r>
          </a:p>
          <a:p>
            <a:r>
              <a:rPr lang="en-US" dirty="0" smtClean="0">
                <a:ln>
                  <a:solidFill>
                    <a:schemeClr val="bg1"/>
                  </a:solidFill>
                </a:ln>
              </a:rPr>
              <a:t>SSR </a:t>
            </a:r>
            <a:r>
              <a:rPr lang="en-US" b="1" dirty="0" smtClean="0">
                <a:ln>
                  <a:solidFill>
                    <a:schemeClr val="accent3">
                      <a:lumMod val="50000"/>
                    </a:schemeClr>
                  </a:solidFill>
                </a:ln>
                <a:solidFill>
                  <a:schemeClr val="accent3"/>
                </a:solidFill>
              </a:rPr>
              <a:t>On</a:t>
            </a:r>
          </a:p>
        </p:txBody>
      </p:sp>
    </p:spTree>
    <p:extLst>
      <p:ext uri="{BB962C8B-B14F-4D97-AF65-F5344CB8AC3E}">
        <p14:creationId xmlns:p14="http://schemas.microsoft.com/office/powerpoint/2010/main" val="33623874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Title 1"/>
          <p:cNvSpPr txBox="1">
            <a:spLocks/>
          </p:cNvSpPr>
          <p:nvPr/>
        </p:nvSpPr>
        <p:spPr>
          <a:xfrm>
            <a:off x="484584" y="339538"/>
            <a:ext cx="7053542" cy="1050398"/>
          </a:xfrm>
          <a:prstGeom prst="rect">
            <a:avLst/>
          </a:prstGeom>
        </p:spPr>
        <p:txBody>
          <a:bodyPr/>
          <a:lstStyle>
            <a:lvl1pPr algn="l" defTabSz="342900" rtl="0" eaLnBrk="1" latinLnBrk="0" hangingPunct="1">
              <a:spcBef>
                <a:spcPct val="0"/>
              </a:spcBef>
              <a:buNone/>
              <a:defRPr sz="315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ln>
                  <a:solidFill>
                    <a:schemeClr val="bg1"/>
                  </a:solidFill>
                </a:ln>
              </a:rPr>
              <a:t>Mirror’s Edge Catalyst</a:t>
            </a:r>
          </a:p>
          <a:p>
            <a:r>
              <a:rPr lang="en-US" dirty="0" smtClean="0">
                <a:ln>
                  <a:solidFill>
                    <a:schemeClr val="bg1"/>
                  </a:solidFill>
                </a:ln>
              </a:rPr>
              <a:t>SSR </a:t>
            </a:r>
            <a:r>
              <a:rPr lang="en-US" b="1" dirty="0" smtClean="0">
                <a:ln>
                  <a:solidFill>
                    <a:srgbClr val="C00000"/>
                  </a:solidFill>
                </a:ln>
                <a:solidFill>
                  <a:srgbClr val="FF0000"/>
                </a:solidFill>
              </a:rPr>
              <a:t>Off</a:t>
            </a:r>
            <a:r>
              <a:rPr lang="en-US" dirty="0">
                <a:ln>
                  <a:solidFill>
                    <a:schemeClr val="bg1"/>
                  </a:solidFill>
                </a:ln>
              </a:rPr>
              <a:t>	</a:t>
            </a:r>
            <a:r>
              <a:rPr lang="en-US" dirty="0" smtClean="0">
                <a:ln>
                  <a:solidFill>
                    <a:schemeClr val="bg1"/>
                  </a:solidFill>
                </a:ln>
              </a:rPr>
              <a:t>	Fallback </a:t>
            </a:r>
            <a:r>
              <a:rPr lang="en-US" b="1" dirty="0">
                <a:ln>
                  <a:solidFill>
                    <a:srgbClr val="C00000"/>
                  </a:solidFill>
                </a:ln>
                <a:solidFill>
                  <a:srgbClr val="FF0000"/>
                </a:solidFill>
              </a:rPr>
              <a:t>Off</a:t>
            </a:r>
          </a:p>
        </p:txBody>
      </p:sp>
    </p:spTree>
    <p:extLst>
      <p:ext uri="{BB962C8B-B14F-4D97-AF65-F5344CB8AC3E}">
        <p14:creationId xmlns:p14="http://schemas.microsoft.com/office/powerpoint/2010/main" val="8912704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6"/>
        <p:cNvGrpSpPr/>
        <p:nvPr/>
      </p:nvGrpSpPr>
      <p:grpSpPr>
        <a:xfrm>
          <a:off x="0" y="0"/>
          <a:ext cx="0" cy="0"/>
          <a:chOff x="0" y="0"/>
          <a:chExt cx="0" cy="0"/>
        </a:xfrm>
      </p:grpSpPr>
      <p:sp>
        <p:nvSpPr>
          <p:cNvPr id="37" name="Shape 37"/>
          <p:cNvSpPr txBox="1">
            <a:spLocks noGrp="1"/>
          </p:cNvSpPr>
          <p:nvPr>
            <p:ph type="title"/>
          </p:nvPr>
        </p:nvSpPr>
        <p:spPr/>
        <p:txBody>
          <a:bodyPr/>
          <a:lstStyle/>
          <a:p>
            <a:r>
              <a:rPr lang="en" smtClean="0"/>
              <a:t>Agenda</a:t>
            </a:r>
            <a:endParaRPr lang="en" dirty="0"/>
          </a:p>
        </p:txBody>
      </p:sp>
      <p:sp>
        <p:nvSpPr>
          <p:cNvPr id="38" name="Shape 38"/>
          <p:cNvSpPr txBox="1">
            <a:spLocks noGrp="1"/>
          </p:cNvSpPr>
          <p:nvPr>
            <p:ph idx="1"/>
          </p:nvPr>
        </p:nvSpPr>
        <p:spPr/>
        <p:txBody>
          <a:bodyPr/>
          <a:lstStyle/>
          <a:p>
            <a:pPr lvl="0"/>
            <a:r>
              <a:rPr lang="en" smtClean="0"/>
              <a:t>Motivation and requirements</a:t>
            </a:r>
          </a:p>
          <a:p>
            <a:pPr lvl="0"/>
            <a:r>
              <a:rPr lang="en" smtClean="0"/>
              <a:t>Previous work</a:t>
            </a:r>
          </a:p>
          <a:p>
            <a:pPr lvl="0"/>
            <a:r>
              <a:rPr lang="en" smtClean="0"/>
              <a:t>Core algorithm</a:t>
            </a:r>
          </a:p>
          <a:p>
            <a:pPr lvl="0"/>
            <a:r>
              <a:rPr lang="en" smtClean="0"/>
              <a:t>Secret sauce</a:t>
            </a:r>
            <a:endParaRPr lang="en" dirty="0"/>
          </a:p>
        </p:txBody>
      </p:sp>
    </p:spTree>
  </p:cSld>
  <p:clrMapOvr>
    <a:masterClrMapping/>
  </p:clrMapOvr>
  <p:transition spd="slow">
    <p:cu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Title 1"/>
          <p:cNvSpPr txBox="1">
            <a:spLocks/>
          </p:cNvSpPr>
          <p:nvPr/>
        </p:nvSpPr>
        <p:spPr>
          <a:xfrm>
            <a:off x="484584" y="339538"/>
            <a:ext cx="7053542" cy="1050398"/>
          </a:xfrm>
          <a:prstGeom prst="rect">
            <a:avLst/>
          </a:prstGeom>
        </p:spPr>
        <p:txBody>
          <a:bodyPr/>
          <a:lstStyle>
            <a:lvl1pPr algn="l" defTabSz="342900" rtl="0" eaLnBrk="1" latinLnBrk="0" hangingPunct="1">
              <a:spcBef>
                <a:spcPct val="0"/>
              </a:spcBef>
              <a:buNone/>
              <a:defRPr sz="315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ln>
                  <a:solidFill>
                    <a:schemeClr val="bg1"/>
                  </a:solidFill>
                </a:ln>
              </a:rPr>
              <a:t>Mirror’s Edge Catalyst</a:t>
            </a:r>
          </a:p>
          <a:p>
            <a:r>
              <a:rPr lang="en-US" dirty="0" smtClean="0">
                <a:ln>
                  <a:solidFill>
                    <a:schemeClr val="bg1"/>
                  </a:solidFill>
                </a:ln>
              </a:rPr>
              <a:t>SSR </a:t>
            </a:r>
            <a:r>
              <a:rPr lang="en-US" b="1" dirty="0" smtClean="0">
                <a:ln>
                  <a:solidFill>
                    <a:schemeClr val="accent3">
                      <a:lumMod val="50000"/>
                    </a:schemeClr>
                  </a:solidFill>
                </a:ln>
                <a:solidFill>
                  <a:schemeClr val="accent3"/>
                </a:solidFill>
              </a:rPr>
              <a:t>On</a:t>
            </a:r>
            <a:r>
              <a:rPr lang="en-US" dirty="0" smtClean="0">
                <a:ln>
                  <a:solidFill>
                    <a:schemeClr val="bg1"/>
                  </a:solidFill>
                </a:ln>
              </a:rPr>
              <a:t>		Fallback </a:t>
            </a:r>
            <a:r>
              <a:rPr lang="en-US" b="1" dirty="0">
                <a:ln>
                  <a:solidFill>
                    <a:srgbClr val="C00000"/>
                  </a:solidFill>
                </a:ln>
                <a:solidFill>
                  <a:srgbClr val="FF0000"/>
                </a:solidFill>
              </a:rPr>
              <a:t>Off</a:t>
            </a:r>
            <a:endParaRPr lang="en-US" b="1" dirty="0" smtClean="0">
              <a:ln>
                <a:solidFill>
                  <a:schemeClr val="accent3">
                    <a:lumMod val="50000"/>
                  </a:schemeClr>
                </a:solidFill>
              </a:ln>
              <a:solidFill>
                <a:schemeClr val="accent3"/>
              </a:solidFill>
            </a:endParaRPr>
          </a:p>
        </p:txBody>
      </p:sp>
    </p:spTree>
    <p:extLst>
      <p:ext uri="{BB962C8B-B14F-4D97-AF65-F5344CB8AC3E}">
        <p14:creationId xmlns:p14="http://schemas.microsoft.com/office/powerpoint/2010/main" val="24405707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itle 1"/>
          <p:cNvSpPr txBox="1">
            <a:spLocks/>
          </p:cNvSpPr>
          <p:nvPr/>
        </p:nvSpPr>
        <p:spPr>
          <a:xfrm>
            <a:off x="484584" y="339538"/>
            <a:ext cx="7053542" cy="1050398"/>
          </a:xfrm>
          <a:prstGeom prst="rect">
            <a:avLst/>
          </a:prstGeom>
        </p:spPr>
        <p:txBody>
          <a:bodyPr/>
          <a:lstStyle>
            <a:lvl1pPr algn="l" defTabSz="342900" rtl="0" eaLnBrk="1" latinLnBrk="0" hangingPunct="1">
              <a:spcBef>
                <a:spcPct val="0"/>
              </a:spcBef>
              <a:buNone/>
              <a:defRPr sz="315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ln>
                  <a:solidFill>
                    <a:schemeClr val="bg1"/>
                  </a:solidFill>
                </a:ln>
              </a:rPr>
              <a:t>Mirror’s Edge Catalyst</a:t>
            </a:r>
          </a:p>
          <a:p>
            <a:r>
              <a:rPr lang="en-US" dirty="0">
                <a:ln>
                  <a:solidFill>
                    <a:schemeClr val="bg1"/>
                  </a:solidFill>
                </a:ln>
              </a:rPr>
              <a:t>SSR </a:t>
            </a:r>
            <a:r>
              <a:rPr lang="en-US" b="1" dirty="0">
                <a:ln>
                  <a:solidFill>
                    <a:schemeClr val="accent3">
                      <a:lumMod val="50000"/>
                    </a:schemeClr>
                  </a:solidFill>
                </a:ln>
                <a:solidFill>
                  <a:schemeClr val="accent3"/>
                </a:solidFill>
              </a:rPr>
              <a:t>On</a:t>
            </a:r>
            <a:r>
              <a:rPr lang="en-US" dirty="0">
                <a:ln>
                  <a:solidFill>
                    <a:schemeClr val="bg1"/>
                  </a:solidFill>
                </a:ln>
              </a:rPr>
              <a:t>		Fallback </a:t>
            </a:r>
            <a:r>
              <a:rPr lang="en-US" b="1" dirty="0">
                <a:ln>
                  <a:solidFill>
                    <a:schemeClr val="accent3">
                      <a:lumMod val="50000"/>
                    </a:schemeClr>
                  </a:solidFill>
                </a:ln>
                <a:solidFill>
                  <a:schemeClr val="accent3"/>
                </a:solidFill>
              </a:rPr>
              <a:t>On</a:t>
            </a:r>
          </a:p>
        </p:txBody>
      </p:sp>
    </p:spTree>
    <p:extLst>
      <p:ext uri="{BB962C8B-B14F-4D97-AF65-F5344CB8AC3E}">
        <p14:creationId xmlns:p14="http://schemas.microsoft.com/office/powerpoint/2010/main" val="253086162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itle 1"/>
          <p:cNvSpPr txBox="1">
            <a:spLocks/>
          </p:cNvSpPr>
          <p:nvPr/>
        </p:nvSpPr>
        <p:spPr>
          <a:xfrm>
            <a:off x="484584" y="339538"/>
            <a:ext cx="7053542" cy="1050398"/>
          </a:xfrm>
          <a:prstGeom prst="rect">
            <a:avLst/>
          </a:prstGeom>
        </p:spPr>
        <p:txBody>
          <a:bodyPr/>
          <a:lstStyle>
            <a:lvl1pPr algn="l" defTabSz="342900" rtl="0" eaLnBrk="1" latinLnBrk="0" hangingPunct="1">
              <a:spcBef>
                <a:spcPct val="0"/>
              </a:spcBef>
              <a:buNone/>
              <a:defRPr sz="315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ln>
                  <a:solidFill>
                    <a:schemeClr val="bg1"/>
                  </a:solidFill>
                </a:ln>
              </a:rPr>
              <a:t>Mirror’s Edge Catalyst</a:t>
            </a:r>
          </a:p>
          <a:p>
            <a:r>
              <a:rPr lang="en-US" dirty="0" smtClean="0">
                <a:ln>
                  <a:solidFill>
                    <a:schemeClr val="bg1"/>
                  </a:solidFill>
                </a:ln>
              </a:rPr>
              <a:t>SSR only; no AA</a:t>
            </a:r>
            <a:endParaRPr lang="en-US" b="1" dirty="0" smtClean="0">
              <a:ln>
                <a:solidFill>
                  <a:schemeClr val="accent3">
                    <a:lumMod val="50000"/>
                  </a:schemeClr>
                </a:solidFill>
              </a:ln>
              <a:solidFill>
                <a:schemeClr val="accent3"/>
              </a:solidFill>
            </a:endParaRPr>
          </a:p>
        </p:txBody>
      </p:sp>
    </p:spTree>
    <p:extLst>
      <p:ext uri="{BB962C8B-B14F-4D97-AF65-F5344CB8AC3E}">
        <p14:creationId xmlns:p14="http://schemas.microsoft.com/office/powerpoint/2010/main" val="341346486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Shape 215"/>
          <p:cNvSpPr txBox="1">
            <a:spLocks noGrp="1"/>
          </p:cNvSpPr>
          <p:nvPr>
            <p:ph type="title"/>
          </p:nvPr>
        </p:nvSpPr>
        <p:spPr/>
        <p:txBody>
          <a:bodyPr/>
          <a:lstStyle/>
          <a:p>
            <a:r>
              <a:rPr lang="en" smtClean="0"/>
              <a:t>Algorithm breakdown</a:t>
            </a:r>
            <a:endParaRPr lang="en"/>
          </a:p>
        </p:txBody>
      </p:sp>
      <p:grpSp>
        <p:nvGrpSpPr>
          <p:cNvPr id="13" name="Group 12"/>
          <p:cNvGrpSpPr/>
          <p:nvPr/>
        </p:nvGrpSpPr>
        <p:grpSpPr>
          <a:xfrm>
            <a:off x="2612187" y="1161738"/>
            <a:ext cx="3876359" cy="3582650"/>
            <a:chOff x="2589702" y="1319134"/>
            <a:chExt cx="3925883" cy="3628422"/>
          </a:xfrm>
        </p:grpSpPr>
        <p:sp>
          <p:nvSpPr>
            <p:cNvPr id="3" name="Rounded Rectangle 2"/>
            <p:cNvSpPr/>
            <p:nvPr/>
          </p:nvSpPr>
          <p:spPr>
            <a:xfrm>
              <a:off x="3710065" y="1319134"/>
              <a:ext cx="1570353" cy="332058"/>
            </a:xfrm>
            <a:prstGeom prst="roundRect">
              <a:avLst/>
            </a:prstGeom>
            <a:solidFill>
              <a:schemeClr val="accent1">
                <a:alpha val="50000"/>
              </a:schemeClr>
            </a:solid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Tile classification</a:t>
              </a:r>
              <a:endParaRPr lang="sv-SE" sz="1200" dirty="0"/>
            </a:p>
          </p:txBody>
        </p:sp>
        <p:sp>
          <p:nvSpPr>
            <p:cNvPr id="7" name="Rounded Rectangle 6"/>
            <p:cNvSpPr/>
            <p:nvPr/>
          </p:nvSpPr>
          <p:spPr>
            <a:xfrm>
              <a:off x="3710064" y="2143225"/>
              <a:ext cx="1570353" cy="332058"/>
            </a:xfrm>
            <a:prstGeom prst="roundRect">
              <a:avLst/>
            </a:prstGeom>
            <a:solidFill>
              <a:schemeClr val="accent2">
                <a:alpha val="50000"/>
              </a:schemeClr>
            </a:solid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Ray allocation</a:t>
              </a:r>
              <a:endParaRPr lang="sv-SE" sz="1200" dirty="0"/>
            </a:p>
          </p:txBody>
        </p:sp>
        <p:sp>
          <p:nvSpPr>
            <p:cNvPr id="8" name="Rounded Rectangle 7"/>
            <p:cNvSpPr/>
            <p:nvPr/>
          </p:nvSpPr>
          <p:spPr>
            <a:xfrm>
              <a:off x="2589702" y="2961759"/>
              <a:ext cx="1570353" cy="332058"/>
            </a:xfrm>
            <a:prstGeom prst="roundRect">
              <a:avLst/>
            </a:prstGeom>
            <a:solidFill>
              <a:schemeClr val="accent3">
                <a:alpha val="50000"/>
              </a:schemeClr>
            </a:solid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Cheap </a:t>
              </a:r>
              <a:r>
                <a:rPr lang="en-US" sz="1200" dirty="0" err="1" smtClean="0"/>
                <a:t>raytracing</a:t>
              </a:r>
              <a:endParaRPr lang="sv-SE" sz="1200" dirty="0"/>
            </a:p>
          </p:txBody>
        </p:sp>
        <p:sp>
          <p:nvSpPr>
            <p:cNvPr id="9" name="Rounded Rectangle 8"/>
            <p:cNvSpPr/>
            <p:nvPr/>
          </p:nvSpPr>
          <p:spPr>
            <a:xfrm>
              <a:off x="4945232" y="2961158"/>
              <a:ext cx="1570353" cy="332058"/>
            </a:xfrm>
            <a:prstGeom prst="roundRect">
              <a:avLst/>
            </a:prstGeom>
            <a:solidFill>
              <a:schemeClr val="accent3">
                <a:alpha val="50000"/>
              </a:schemeClr>
            </a:solid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HQ </a:t>
              </a:r>
              <a:r>
                <a:rPr lang="en-US" sz="1200" dirty="0" err="1" smtClean="0"/>
                <a:t>raytracing</a:t>
              </a:r>
              <a:endParaRPr lang="sv-SE" sz="1200" dirty="0"/>
            </a:p>
          </p:txBody>
        </p:sp>
        <p:sp>
          <p:nvSpPr>
            <p:cNvPr id="10" name="Rounded Rectangle 9"/>
            <p:cNvSpPr/>
            <p:nvPr/>
          </p:nvSpPr>
          <p:spPr>
            <a:xfrm>
              <a:off x="3710063" y="3791407"/>
              <a:ext cx="1570353" cy="332058"/>
            </a:xfrm>
            <a:prstGeom prst="roundRect">
              <a:avLst/>
            </a:prstGeom>
            <a:solidFill>
              <a:schemeClr val="accent4">
                <a:alpha val="50000"/>
              </a:schemeClr>
            </a:solid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Color resolve</a:t>
              </a:r>
              <a:endParaRPr lang="sv-SE" sz="1200" dirty="0"/>
            </a:p>
          </p:txBody>
        </p:sp>
        <p:sp>
          <p:nvSpPr>
            <p:cNvPr id="11" name="Rounded Rectangle 10"/>
            <p:cNvSpPr/>
            <p:nvPr/>
          </p:nvSpPr>
          <p:spPr>
            <a:xfrm>
              <a:off x="3710062" y="4615498"/>
              <a:ext cx="1570353" cy="332058"/>
            </a:xfrm>
            <a:prstGeom prst="roundRect">
              <a:avLst/>
            </a:prstGeom>
            <a:solidFill>
              <a:schemeClr val="accent6">
                <a:alpha val="50000"/>
              </a:schemeClr>
            </a:solid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Temporal filter</a:t>
              </a:r>
              <a:endParaRPr lang="sv-SE" sz="1200" dirty="0"/>
            </a:p>
          </p:txBody>
        </p:sp>
        <p:sp>
          <p:nvSpPr>
            <p:cNvPr id="16" name="Down Arrow 15"/>
            <p:cNvSpPr/>
            <p:nvPr/>
          </p:nvSpPr>
          <p:spPr>
            <a:xfrm>
              <a:off x="4367821" y="1664721"/>
              <a:ext cx="254833" cy="470706"/>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Down Arrow 16"/>
            <p:cNvSpPr/>
            <p:nvPr/>
          </p:nvSpPr>
          <p:spPr>
            <a:xfrm rot="1666514">
              <a:off x="3463480" y="2503567"/>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Down Arrow 18"/>
            <p:cNvSpPr/>
            <p:nvPr/>
          </p:nvSpPr>
          <p:spPr>
            <a:xfrm rot="19933486" flipH="1">
              <a:off x="5272163" y="2507611"/>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Down Arrow 19"/>
            <p:cNvSpPr/>
            <p:nvPr/>
          </p:nvSpPr>
          <p:spPr>
            <a:xfrm rot="19933486" flipH="1">
              <a:off x="3463480" y="3341014"/>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Down Arrow 20"/>
            <p:cNvSpPr/>
            <p:nvPr/>
          </p:nvSpPr>
          <p:spPr>
            <a:xfrm rot="1666514">
              <a:off x="5272163" y="3349102"/>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Down Arrow 21"/>
            <p:cNvSpPr/>
            <p:nvPr/>
          </p:nvSpPr>
          <p:spPr>
            <a:xfrm>
              <a:off x="4367821" y="4144792"/>
              <a:ext cx="254833" cy="470706"/>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48" name="Group 47"/>
          <p:cNvGrpSpPr/>
          <p:nvPr/>
        </p:nvGrpSpPr>
        <p:grpSpPr>
          <a:xfrm>
            <a:off x="2612187" y="1161738"/>
            <a:ext cx="3876359" cy="3582650"/>
            <a:chOff x="2589702" y="1319134"/>
            <a:chExt cx="3925883" cy="3628422"/>
          </a:xfrm>
        </p:grpSpPr>
        <p:sp>
          <p:nvSpPr>
            <p:cNvPr id="49" name="Rounded Rectangle 48"/>
            <p:cNvSpPr/>
            <p:nvPr/>
          </p:nvSpPr>
          <p:spPr>
            <a:xfrm>
              <a:off x="3710065" y="1319134"/>
              <a:ext cx="1570353" cy="332058"/>
            </a:xfrm>
            <a:prstGeom prst="roundRect">
              <a:avLst/>
            </a:prstGeom>
            <a:solidFill>
              <a:schemeClr val="accent1">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50" name="Rounded Rectangle 49"/>
            <p:cNvSpPr/>
            <p:nvPr/>
          </p:nvSpPr>
          <p:spPr>
            <a:xfrm>
              <a:off x="3710064" y="2143225"/>
              <a:ext cx="1570353" cy="332058"/>
            </a:xfrm>
            <a:prstGeom prst="roundRect">
              <a:avLst/>
            </a:prstGeom>
            <a:solidFill>
              <a:schemeClr val="accent2">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51" name="Rounded Rectangle 50"/>
            <p:cNvSpPr/>
            <p:nvPr/>
          </p:nvSpPr>
          <p:spPr>
            <a:xfrm>
              <a:off x="2589702" y="2961759"/>
              <a:ext cx="1570353" cy="332058"/>
            </a:xfrm>
            <a:prstGeom prst="roundRect">
              <a:avLst/>
            </a:prstGeom>
            <a:solidFill>
              <a:schemeClr val="accent3">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52" name="Rounded Rectangle 51"/>
            <p:cNvSpPr/>
            <p:nvPr/>
          </p:nvSpPr>
          <p:spPr>
            <a:xfrm>
              <a:off x="4945232" y="2961158"/>
              <a:ext cx="1570353" cy="332058"/>
            </a:xfrm>
            <a:prstGeom prst="roundRect">
              <a:avLst/>
            </a:prstGeom>
            <a:solidFill>
              <a:schemeClr val="accent3">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53" name="Rounded Rectangle 52"/>
            <p:cNvSpPr/>
            <p:nvPr/>
          </p:nvSpPr>
          <p:spPr>
            <a:xfrm>
              <a:off x="3710063" y="3791407"/>
              <a:ext cx="1570353" cy="332058"/>
            </a:xfrm>
            <a:prstGeom prst="roundRect">
              <a:avLst/>
            </a:prstGeom>
            <a:solidFill>
              <a:schemeClr val="accent4">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54" name="Rounded Rectangle 53"/>
            <p:cNvSpPr/>
            <p:nvPr/>
          </p:nvSpPr>
          <p:spPr>
            <a:xfrm>
              <a:off x="3710062" y="4615498"/>
              <a:ext cx="1570353" cy="332058"/>
            </a:xfrm>
            <a:prstGeom prst="roundRect">
              <a:avLst/>
            </a:prstGeom>
            <a:solidFill>
              <a:schemeClr val="accent6">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55" name="Down Arrow 54"/>
            <p:cNvSpPr/>
            <p:nvPr/>
          </p:nvSpPr>
          <p:spPr>
            <a:xfrm>
              <a:off x="4367821" y="1664721"/>
              <a:ext cx="254833" cy="470706"/>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6" name="Down Arrow 55"/>
            <p:cNvSpPr/>
            <p:nvPr/>
          </p:nvSpPr>
          <p:spPr>
            <a:xfrm rot="1666514">
              <a:off x="3463480" y="2503567"/>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7" name="Down Arrow 56"/>
            <p:cNvSpPr/>
            <p:nvPr/>
          </p:nvSpPr>
          <p:spPr>
            <a:xfrm rot="19933486" flipH="1">
              <a:off x="5272163" y="2507611"/>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8" name="Down Arrow 57"/>
            <p:cNvSpPr/>
            <p:nvPr/>
          </p:nvSpPr>
          <p:spPr>
            <a:xfrm rot="19933486" flipH="1">
              <a:off x="3463480" y="3341014"/>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9" name="Down Arrow 58"/>
            <p:cNvSpPr/>
            <p:nvPr/>
          </p:nvSpPr>
          <p:spPr>
            <a:xfrm rot="1666514">
              <a:off x="5272163" y="3349102"/>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0" name="Down Arrow 59"/>
            <p:cNvSpPr/>
            <p:nvPr/>
          </p:nvSpPr>
          <p:spPr>
            <a:xfrm>
              <a:off x="4367821" y="4144792"/>
              <a:ext cx="254833" cy="470706"/>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13"/>
                                        </p:tgtEl>
                                      </p:cBhvr>
                                    </p:animEffect>
                                    <p:set>
                                      <p:cBhvr>
                                        <p:cTn id="7" dur="1" fill="hold">
                                          <p:stCondLst>
                                            <p:cond delay="999"/>
                                          </p:stCondLst>
                                        </p:cTn>
                                        <p:tgtEl>
                                          <p:spTgt spid="13"/>
                                        </p:tgtEl>
                                        <p:attrNameLst>
                                          <p:attrName>style.visibility</p:attrName>
                                        </p:attrNameLst>
                                      </p:cBhvr>
                                      <p:to>
                                        <p:strVal val="hidden"/>
                                      </p:to>
                                    </p:set>
                                  </p:childTnLst>
                                </p:cTn>
                              </p:par>
                              <p:par>
                                <p:cTn id="8" presetID="6" presetClass="emph" presetSubtype="0" fill="hold" nodeType="withEffect">
                                  <p:stCondLst>
                                    <p:cond delay="0"/>
                                  </p:stCondLst>
                                  <p:childTnLst>
                                    <p:animScale>
                                      <p:cBhvr>
                                        <p:cTn id="9" dur="1000" fill="hold"/>
                                        <p:tgtEl>
                                          <p:spTgt spid="13"/>
                                        </p:tgtEl>
                                      </p:cBhvr>
                                      <p:by x="25000" y="25000"/>
                                    </p:animScale>
                                  </p:childTnLst>
                                </p:cTn>
                              </p:par>
                              <p:par>
                                <p:cTn id="10" presetID="42" presetClass="path" presetSubtype="0" accel="50000" decel="50000" fill="hold" nodeType="withEffect">
                                  <p:stCondLst>
                                    <p:cond delay="0"/>
                                  </p:stCondLst>
                                  <p:childTnLst>
                                    <p:animMotion origin="layout" path="M 5.55556E-7 -4.07407E-6 L 0.425 -0.43487 " pathEditMode="relative" rAng="0" ptsTypes="AA">
                                      <p:cBhvr>
                                        <p:cTn id="11" dur="1000" fill="hold"/>
                                        <p:tgtEl>
                                          <p:spTgt spid="13"/>
                                        </p:tgtEl>
                                        <p:attrNameLst>
                                          <p:attrName>ppt_x</p:attrName>
                                          <p:attrName>ppt_y</p:attrName>
                                        </p:attrNameLst>
                                      </p:cBhvr>
                                      <p:rCtr x="21250" y="-21759"/>
                                    </p:animMotion>
                                  </p:childTnLst>
                                </p:cTn>
                              </p:par>
                              <p:par>
                                <p:cTn id="12" presetID="6" presetClass="emph" presetSubtype="0" fill="hold" nodeType="withEffect">
                                  <p:stCondLst>
                                    <p:cond delay="0"/>
                                  </p:stCondLst>
                                  <p:childTnLst>
                                    <p:animScale>
                                      <p:cBhvr>
                                        <p:cTn id="13" dur="1000" fill="hold"/>
                                        <p:tgtEl>
                                          <p:spTgt spid="48"/>
                                        </p:tgtEl>
                                      </p:cBhvr>
                                      <p:by x="25000" y="25000"/>
                                    </p:animScale>
                                  </p:childTnLst>
                                </p:cTn>
                              </p:par>
                              <p:par>
                                <p:cTn id="14" presetID="63" presetClass="path" presetSubtype="0" accel="50000" decel="50000" fill="hold" nodeType="withEffect">
                                  <p:stCondLst>
                                    <p:cond delay="0"/>
                                  </p:stCondLst>
                                  <p:childTnLst>
                                    <p:animMotion origin="layout" path="M 5.55556E-7 -4.07407E-6 L 0.42517 -0.43456 " pathEditMode="relative" rAng="0" ptsTypes="AA">
                                      <p:cBhvr>
                                        <p:cTn id="15" dur="1000" fill="hold"/>
                                        <p:tgtEl>
                                          <p:spTgt spid="48"/>
                                        </p:tgtEl>
                                        <p:attrNameLst>
                                          <p:attrName>ppt_x</p:attrName>
                                          <p:attrName>ppt_y</p:attrName>
                                        </p:attrNameLst>
                                      </p:cBhvr>
                                      <p:rCtr x="21250" y="-2172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Shape 222"/>
          <p:cNvSpPr txBox="1">
            <a:spLocks noGrp="1"/>
          </p:cNvSpPr>
          <p:nvPr>
            <p:ph type="title"/>
          </p:nvPr>
        </p:nvSpPr>
        <p:spPr/>
        <p:txBody>
          <a:bodyPr/>
          <a:lstStyle/>
          <a:p>
            <a:pPr lvl="0"/>
            <a:r>
              <a:rPr lang="en" smtClean="0"/>
              <a:t>Tile-based classification</a:t>
            </a:r>
            <a:endParaRPr lang="en"/>
          </a:p>
        </p:txBody>
      </p:sp>
      <p:sp>
        <p:nvSpPr>
          <p:cNvPr id="223" name="Shape 223"/>
          <p:cNvSpPr txBox="1">
            <a:spLocks noGrp="1"/>
          </p:cNvSpPr>
          <p:nvPr>
            <p:ph idx="1"/>
          </p:nvPr>
        </p:nvSpPr>
        <p:spPr/>
        <p:txBody>
          <a:bodyPr/>
          <a:lstStyle/>
          <a:p>
            <a:pPr lvl="0"/>
            <a:r>
              <a:rPr lang="en" dirty="0" smtClean="0"/>
              <a:t>Split screen in </a:t>
            </a:r>
            <a:r>
              <a:rPr lang="en" dirty="0" smtClean="0">
                <a:solidFill>
                  <a:schemeClr val="accent6">
                    <a:lumMod val="75000"/>
                  </a:schemeClr>
                </a:solidFill>
              </a:rPr>
              <a:t>tiles</a:t>
            </a:r>
          </a:p>
          <a:p>
            <a:pPr lvl="0"/>
            <a:r>
              <a:rPr lang="en" dirty="0" smtClean="0"/>
              <a:t>Shoot </a:t>
            </a:r>
            <a:r>
              <a:rPr lang="en" dirty="0" smtClean="0">
                <a:solidFill>
                  <a:schemeClr val="accent6">
                    <a:lumMod val="75000"/>
                  </a:schemeClr>
                </a:solidFill>
              </a:rPr>
              <a:t>tracer rays</a:t>
            </a:r>
            <a:r>
              <a:rPr lang="en" dirty="0" smtClean="0"/>
              <a:t> at 1/8th resolution</a:t>
            </a:r>
          </a:p>
          <a:p>
            <a:pPr lvl="0"/>
            <a:r>
              <a:rPr lang="en" dirty="0" smtClean="0"/>
              <a:t>Estimate </a:t>
            </a:r>
            <a:r>
              <a:rPr lang="en" dirty="0" smtClean="0">
                <a:solidFill>
                  <a:schemeClr val="accent6">
                    <a:lumMod val="75000"/>
                  </a:schemeClr>
                </a:solidFill>
              </a:rPr>
              <a:t>tile importance</a:t>
            </a:r>
          </a:p>
          <a:p>
            <a:pPr lvl="1"/>
            <a:r>
              <a:rPr lang="en" dirty="0" smtClean="0"/>
              <a:t>Hit anything at all?</a:t>
            </a:r>
          </a:p>
          <a:p>
            <a:pPr lvl="1"/>
            <a:r>
              <a:rPr lang="en" dirty="0" smtClean="0">
                <a:solidFill>
                  <a:schemeClr val="accent6">
                    <a:lumMod val="75000"/>
                  </a:schemeClr>
                </a:solidFill>
              </a:rPr>
              <a:t>Perceptual variance</a:t>
            </a:r>
            <a:r>
              <a:rPr lang="en" dirty="0" smtClean="0"/>
              <a:t> of hit values</a:t>
            </a:r>
          </a:p>
          <a:p>
            <a:pPr lvl="0"/>
            <a:r>
              <a:rPr lang="en" dirty="0" smtClean="0">
                <a:solidFill>
                  <a:schemeClr val="accent6">
                    <a:lumMod val="75000"/>
                  </a:schemeClr>
                </a:solidFill>
              </a:rPr>
              <a:t>Allocate</a:t>
            </a:r>
            <a:r>
              <a:rPr lang="en" dirty="0" smtClean="0"/>
              <a:t> ray count per tile</a:t>
            </a:r>
          </a:p>
          <a:p>
            <a:pPr lvl="1"/>
            <a:r>
              <a:rPr lang="en" dirty="0" smtClean="0"/>
              <a:t>Between user-specified min and max</a:t>
            </a:r>
            <a:endParaRPr lang="en" dirty="0"/>
          </a:p>
        </p:txBody>
      </p:sp>
      <p:grpSp>
        <p:nvGrpSpPr>
          <p:cNvPr id="4" name="Group 3"/>
          <p:cNvGrpSpPr>
            <a:grpSpLocks/>
          </p:cNvGrpSpPr>
          <p:nvPr/>
        </p:nvGrpSpPr>
        <p:grpSpPr>
          <a:xfrm>
            <a:off x="7955280" y="274320"/>
            <a:ext cx="967336" cy="890968"/>
            <a:chOff x="2589702" y="1319134"/>
            <a:chExt cx="3925883" cy="3628422"/>
          </a:xfrm>
        </p:grpSpPr>
        <p:sp>
          <p:nvSpPr>
            <p:cNvPr id="5" name="Rounded Rectangle 4"/>
            <p:cNvSpPr/>
            <p:nvPr/>
          </p:nvSpPr>
          <p:spPr>
            <a:xfrm>
              <a:off x="3710065" y="1319134"/>
              <a:ext cx="1570353" cy="332058"/>
            </a:xfrm>
            <a:prstGeom prst="roundRect">
              <a:avLst/>
            </a:prstGeom>
            <a:solidFill>
              <a:schemeClr val="accent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6" name="Rounded Rectangle 5"/>
            <p:cNvSpPr/>
            <p:nvPr/>
          </p:nvSpPr>
          <p:spPr>
            <a:xfrm>
              <a:off x="3710064" y="2143225"/>
              <a:ext cx="1570353" cy="332058"/>
            </a:xfrm>
            <a:prstGeom prst="roundRect">
              <a:avLst/>
            </a:prstGeom>
            <a:solidFill>
              <a:schemeClr val="accent2">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7" name="Rounded Rectangle 6"/>
            <p:cNvSpPr/>
            <p:nvPr/>
          </p:nvSpPr>
          <p:spPr>
            <a:xfrm>
              <a:off x="2589702" y="2961759"/>
              <a:ext cx="1570353" cy="332058"/>
            </a:xfrm>
            <a:prstGeom prst="roundRect">
              <a:avLst/>
            </a:prstGeom>
            <a:solidFill>
              <a:schemeClr val="accent3">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8" name="Rounded Rectangle 7"/>
            <p:cNvSpPr/>
            <p:nvPr/>
          </p:nvSpPr>
          <p:spPr>
            <a:xfrm>
              <a:off x="4945232" y="2961158"/>
              <a:ext cx="1570353" cy="332058"/>
            </a:xfrm>
            <a:prstGeom prst="roundRect">
              <a:avLst/>
            </a:prstGeom>
            <a:solidFill>
              <a:schemeClr val="accent3">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9" name="Rounded Rectangle 8"/>
            <p:cNvSpPr/>
            <p:nvPr/>
          </p:nvSpPr>
          <p:spPr>
            <a:xfrm>
              <a:off x="3710063" y="3791407"/>
              <a:ext cx="1570353" cy="332058"/>
            </a:xfrm>
            <a:prstGeom prst="roundRect">
              <a:avLst/>
            </a:prstGeom>
            <a:solidFill>
              <a:schemeClr val="accent4">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0" name="Rounded Rectangle 9"/>
            <p:cNvSpPr/>
            <p:nvPr/>
          </p:nvSpPr>
          <p:spPr>
            <a:xfrm>
              <a:off x="3710062" y="4615498"/>
              <a:ext cx="1570353" cy="332058"/>
            </a:xfrm>
            <a:prstGeom prst="roundRect">
              <a:avLst/>
            </a:prstGeom>
            <a:solidFill>
              <a:schemeClr val="accent6">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1" name="Down Arrow 10"/>
            <p:cNvSpPr/>
            <p:nvPr/>
          </p:nvSpPr>
          <p:spPr>
            <a:xfrm>
              <a:off x="4367821" y="1664721"/>
              <a:ext cx="254833" cy="470706"/>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Down Arrow 11"/>
            <p:cNvSpPr/>
            <p:nvPr/>
          </p:nvSpPr>
          <p:spPr>
            <a:xfrm rot="1666514">
              <a:off x="3463480" y="2503567"/>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Down Arrow 12"/>
            <p:cNvSpPr/>
            <p:nvPr/>
          </p:nvSpPr>
          <p:spPr>
            <a:xfrm rot="19933486" flipH="1">
              <a:off x="5272163" y="2507611"/>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Down Arrow 13"/>
            <p:cNvSpPr/>
            <p:nvPr/>
          </p:nvSpPr>
          <p:spPr>
            <a:xfrm rot="19933486" flipH="1">
              <a:off x="3463480" y="3341014"/>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Down Arrow 14"/>
            <p:cNvSpPr/>
            <p:nvPr/>
          </p:nvSpPr>
          <p:spPr>
            <a:xfrm rot="1666514">
              <a:off x="5272163" y="3349102"/>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Down Arrow 15"/>
            <p:cNvSpPr/>
            <p:nvPr/>
          </p:nvSpPr>
          <p:spPr>
            <a:xfrm>
              <a:off x="4367821" y="4144792"/>
              <a:ext cx="254833" cy="470706"/>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cSld>
  <p:clrMapOvr>
    <a:masterClrMapping/>
  </p:clrMapOvr>
  <p:transition spd="slow">
    <p:cu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Shape 228"/>
          <p:cNvSpPr txBox="1">
            <a:spLocks noGrp="1"/>
          </p:cNvSpPr>
          <p:nvPr>
            <p:ph type="title"/>
          </p:nvPr>
        </p:nvSpPr>
        <p:spPr/>
        <p:txBody>
          <a:bodyPr/>
          <a:lstStyle/>
          <a:p>
            <a:pPr lvl="0"/>
            <a:r>
              <a:rPr lang="en" dirty="0" smtClean="0"/>
              <a:t>Ray classification</a:t>
            </a:r>
            <a:endParaRPr lang="en" dirty="0"/>
          </a:p>
        </p:txBody>
      </p:sp>
      <p:sp>
        <p:nvSpPr>
          <p:cNvPr id="229" name="Shape 229"/>
          <p:cNvSpPr txBox="1">
            <a:spLocks noGrp="1"/>
          </p:cNvSpPr>
          <p:nvPr>
            <p:ph idx="1"/>
          </p:nvPr>
        </p:nvSpPr>
        <p:spPr/>
        <p:txBody>
          <a:bodyPr/>
          <a:lstStyle/>
          <a:p>
            <a:r>
              <a:rPr lang="en" dirty="0" smtClean="0"/>
              <a:t>Classify each </a:t>
            </a:r>
            <a:r>
              <a:rPr lang="en" dirty="0"/>
              <a:t>pixel based on </a:t>
            </a:r>
            <a:r>
              <a:rPr lang="en" dirty="0" smtClean="0"/>
              <a:t>roughness</a:t>
            </a:r>
            <a:endParaRPr lang="en" dirty="0" smtClean="0">
              <a:solidFill>
                <a:schemeClr val="accent6">
                  <a:lumMod val="75000"/>
                </a:schemeClr>
              </a:solidFill>
            </a:endParaRPr>
          </a:p>
          <a:p>
            <a:pPr lvl="0"/>
            <a:r>
              <a:rPr lang="en" dirty="0" smtClean="0">
                <a:solidFill>
                  <a:schemeClr val="accent6">
                    <a:lumMod val="75000"/>
                  </a:schemeClr>
                </a:solidFill>
              </a:rPr>
              <a:t>Expensive</a:t>
            </a:r>
            <a:r>
              <a:rPr lang="en" dirty="0" smtClean="0"/>
              <a:t> rays</a:t>
            </a:r>
          </a:p>
          <a:p>
            <a:pPr lvl="1"/>
            <a:r>
              <a:rPr lang="en" dirty="0" smtClean="0"/>
              <a:t>Hierarchical raytracing</a:t>
            </a:r>
          </a:p>
          <a:p>
            <a:pPr lvl="1"/>
            <a:r>
              <a:rPr lang="en" dirty="0" smtClean="0"/>
              <a:t>Exact intersection</a:t>
            </a:r>
          </a:p>
          <a:p>
            <a:pPr lvl="0"/>
            <a:r>
              <a:rPr lang="en" dirty="0">
                <a:solidFill>
                  <a:schemeClr val="accent6">
                    <a:lumMod val="75000"/>
                  </a:schemeClr>
                </a:solidFill>
              </a:rPr>
              <a:t>Cheap</a:t>
            </a:r>
            <a:r>
              <a:rPr lang="en" dirty="0"/>
              <a:t> rays</a:t>
            </a:r>
          </a:p>
          <a:p>
            <a:pPr lvl="1"/>
            <a:r>
              <a:rPr lang="en" dirty="0"/>
              <a:t>Simple linear march</a:t>
            </a:r>
          </a:p>
          <a:p>
            <a:pPr lvl="1"/>
            <a:r>
              <a:rPr lang="en" dirty="0"/>
              <a:t>May skip thin </a:t>
            </a:r>
            <a:r>
              <a:rPr lang="en" dirty="0" smtClean="0"/>
              <a:t>objects</a:t>
            </a:r>
            <a:endParaRPr lang="en" dirty="0"/>
          </a:p>
        </p:txBody>
      </p:sp>
      <p:grpSp>
        <p:nvGrpSpPr>
          <p:cNvPr id="4" name="Group 3"/>
          <p:cNvGrpSpPr>
            <a:grpSpLocks/>
          </p:cNvGrpSpPr>
          <p:nvPr/>
        </p:nvGrpSpPr>
        <p:grpSpPr>
          <a:xfrm>
            <a:off x="7955280" y="274320"/>
            <a:ext cx="967336" cy="890968"/>
            <a:chOff x="2589702" y="1319134"/>
            <a:chExt cx="3925883" cy="3628422"/>
          </a:xfrm>
        </p:grpSpPr>
        <p:sp>
          <p:nvSpPr>
            <p:cNvPr id="5" name="Rounded Rectangle 4"/>
            <p:cNvSpPr/>
            <p:nvPr/>
          </p:nvSpPr>
          <p:spPr>
            <a:xfrm>
              <a:off x="3710065" y="1319134"/>
              <a:ext cx="1570353" cy="332058"/>
            </a:xfrm>
            <a:prstGeom prst="roundRect">
              <a:avLst/>
            </a:prstGeom>
            <a:solidFill>
              <a:schemeClr val="accent1">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6" name="Rounded Rectangle 5"/>
            <p:cNvSpPr/>
            <p:nvPr/>
          </p:nvSpPr>
          <p:spPr>
            <a:xfrm>
              <a:off x="3710064" y="2143225"/>
              <a:ext cx="1570353" cy="332058"/>
            </a:xfrm>
            <a:prstGeom prst="roundRect">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7" name="Rounded Rectangle 6"/>
            <p:cNvSpPr/>
            <p:nvPr/>
          </p:nvSpPr>
          <p:spPr>
            <a:xfrm>
              <a:off x="2589702" y="2961759"/>
              <a:ext cx="1570353" cy="332058"/>
            </a:xfrm>
            <a:prstGeom prst="roundRect">
              <a:avLst/>
            </a:prstGeom>
            <a:solidFill>
              <a:schemeClr val="accent3">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8" name="Rounded Rectangle 7"/>
            <p:cNvSpPr/>
            <p:nvPr/>
          </p:nvSpPr>
          <p:spPr>
            <a:xfrm>
              <a:off x="4945232" y="2961158"/>
              <a:ext cx="1570353" cy="332058"/>
            </a:xfrm>
            <a:prstGeom prst="roundRect">
              <a:avLst/>
            </a:prstGeom>
            <a:solidFill>
              <a:schemeClr val="accent3">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9" name="Rounded Rectangle 8"/>
            <p:cNvSpPr/>
            <p:nvPr/>
          </p:nvSpPr>
          <p:spPr>
            <a:xfrm>
              <a:off x="3710063" y="3791407"/>
              <a:ext cx="1570353" cy="332058"/>
            </a:xfrm>
            <a:prstGeom prst="roundRect">
              <a:avLst/>
            </a:prstGeom>
            <a:solidFill>
              <a:schemeClr val="accent4">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0" name="Rounded Rectangle 9"/>
            <p:cNvSpPr/>
            <p:nvPr/>
          </p:nvSpPr>
          <p:spPr>
            <a:xfrm>
              <a:off x="3710062" y="4615498"/>
              <a:ext cx="1570353" cy="332058"/>
            </a:xfrm>
            <a:prstGeom prst="roundRect">
              <a:avLst/>
            </a:prstGeom>
            <a:solidFill>
              <a:schemeClr val="accent6">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1" name="Down Arrow 10"/>
            <p:cNvSpPr/>
            <p:nvPr/>
          </p:nvSpPr>
          <p:spPr>
            <a:xfrm>
              <a:off x="4367821" y="1664721"/>
              <a:ext cx="254833" cy="470706"/>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Down Arrow 11"/>
            <p:cNvSpPr/>
            <p:nvPr/>
          </p:nvSpPr>
          <p:spPr>
            <a:xfrm rot="1666514">
              <a:off x="3463480" y="2503567"/>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Down Arrow 12"/>
            <p:cNvSpPr/>
            <p:nvPr/>
          </p:nvSpPr>
          <p:spPr>
            <a:xfrm rot="19933486" flipH="1">
              <a:off x="5272163" y="2507611"/>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Down Arrow 13"/>
            <p:cNvSpPr/>
            <p:nvPr/>
          </p:nvSpPr>
          <p:spPr>
            <a:xfrm rot="19933486" flipH="1">
              <a:off x="3463480" y="3341014"/>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Down Arrow 14"/>
            <p:cNvSpPr/>
            <p:nvPr/>
          </p:nvSpPr>
          <p:spPr>
            <a:xfrm rot="1666514">
              <a:off x="5272163" y="3349102"/>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Down Arrow 15"/>
            <p:cNvSpPr/>
            <p:nvPr/>
          </p:nvSpPr>
          <p:spPr>
            <a:xfrm>
              <a:off x="4367821" y="4144792"/>
              <a:ext cx="254833" cy="470706"/>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cSld>
  <p:clrMapOvr>
    <a:masterClrMapping/>
  </p:clrMapOvr>
  <p:transition spd="slow">
    <p:cu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Shape 240"/>
          <p:cNvSpPr txBox="1">
            <a:spLocks noGrp="1"/>
          </p:cNvSpPr>
          <p:nvPr>
            <p:ph type="title"/>
          </p:nvPr>
        </p:nvSpPr>
        <p:spPr>
          <a:xfrm>
            <a:off x="484584" y="339538"/>
            <a:ext cx="4795560" cy="1050398"/>
          </a:xfrm>
        </p:spPr>
        <p:txBody>
          <a:bodyPr/>
          <a:lstStyle/>
          <a:p>
            <a:pPr lvl="0"/>
            <a:r>
              <a:rPr lang="en" dirty="0" smtClean="0"/>
              <a:t>Hierarchical tracing</a:t>
            </a:r>
            <a:endParaRPr lang="en" dirty="0"/>
          </a:p>
        </p:txBody>
      </p:sp>
      <p:sp>
        <p:nvSpPr>
          <p:cNvPr id="241" name="Shape 241"/>
          <p:cNvSpPr txBox="1">
            <a:spLocks noGrp="1"/>
          </p:cNvSpPr>
          <p:nvPr>
            <p:ph idx="1"/>
          </p:nvPr>
        </p:nvSpPr>
        <p:spPr>
          <a:xfrm>
            <a:off x="770924" y="1539689"/>
            <a:ext cx="4564222" cy="3146611"/>
          </a:xfrm>
        </p:spPr>
        <p:txBody>
          <a:bodyPr/>
          <a:lstStyle/>
          <a:p>
            <a:pPr lvl="0"/>
            <a:r>
              <a:rPr lang="en" dirty="0" smtClean="0"/>
              <a:t>Stackless ray walk of min-Z pyramid</a:t>
            </a:r>
          </a:p>
          <a:p>
            <a:pPr marL="0" lvl="0" indent="0">
              <a:buNone/>
            </a:pPr>
            <a:endParaRPr lang="en" dirty="0" smtClean="0">
              <a:latin typeface="Consolas" panose="020B0609020204030204" pitchFamily="49" charset="0"/>
              <a:cs typeface="Consolas" panose="020B0609020204030204" pitchFamily="49" charset="0"/>
            </a:endParaRPr>
          </a:p>
          <a:p>
            <a:pPr marL="0" lvl="0" indent="0">
              <a:buNone/>
            </a:pPr>
            <a:endParaRPr lang="en" dirty="0" smtClean="0">
              <a:latin typeface="Consolas" panose="020B0609020204030204" pitchFamily="49" charset="0"/>
              <a:cs typeface="Consolas" panose="020B0609020204030204" pitchFamily="49" charset="0"/>
            </a:endParaRPr>
          </a:p>
          <a:p>
            <a:pPr marL="0" lvl="0" indent="0">
              <a:buNone/>
            </a:pPr>
            <a:r>
              <a:rPr lang="en" dirty="0" smtClean="0">
                <a:latin typeface="Consolas" panose="020B0609020204030204" pitchFamily="49" charset="0"/>
                <a:cs typeface="Consolas" panose="020B0609020204030204" pitchFamily="49" charset="0"/>
              </a:rPr>
              <a:t>    mip </a:t>
            </a:r>
            <a:r>
              <a:rPr lang="en" dirty="0" smtClean="0">
                <a:solidFill>
                  <a:schemeClr val="accent3"/>
                </a:solidFill>
                <a:latin typeface="Consolas" panose="020B0609020204030204" pitchFamily="49" charset="0"/>
                <a:cs typeface="Consolas" panose="020B0609020204030204" pitchFamily="49" charset="0"/>
              </a:rPr>
              <a:t>=</a:t>
            </a:r>
            <a:r>
              <a:rPr lang="en" dirty="0" smtClean="0">
                <a:latin typeface="Consolas" panose="020B0609020204030204" pitchFamily="49" charset="0"/>
                <a:cs typeface="Consolas" panose="020B0609020204030204" pitchFamily="49" charset="0"/>
              </a:rPr>
              <a:t> 0;</a:t>
            </a:r>
            <a:br>
              <a:rPr lang="en" dirty="0" smtClean="0">
                <a:latin typeface="Consolas" panose="020B0609020204030204" pitchFamily="49" charset="0"/>
                <a:cs typeface="Consolas" panose="020B0609020204030204" pitchFamily="49" charset="0"/>
              </a:rPr>
            </a:br>
            <a:r>
              <a:rPr lang="en" dirty="0" smtClean="0">
                <a:solidFill>
                  <a:schemeClr val="accent6">
                    <a:lumMod val="75000"/>
                  </a:schemeClr>
                </a:solidFill>
                <a:latin typeface="Consolas" panose="020B0609020204030204" pitchFamily="49" charset="0"/>
                <a:cs typeface="Consolas" panose="020B0609020204030204" pitchFamily="49" charset="0"/>
              </a:rPr>
              <a:t>    while</a:t>
            </a:r>
            <a:r>
              <a:rPr lang="en" dirty="0" smtClean="0">
                <a:latin typeface="Consolas" panose="020B0609020204030204" pitchFamily="49" charset="0"/>
                <a:cs typeface="Consolas" panose="020B0609020204030204" pitchFamily="49" charset="0"/>
              </a:rPr>
              <a:t> (level </a:t>
            </a:r>
            <a:r>
              <a:rPr lang="en" dirty="0" smtClean="0">
                <a:solidFill>
                  <a:schemeClr val="accent3"/>
                </a:solidFill>
                <a:latin typeface="Consolas" panose="020B0609020204030204" pitchFamily="49" charset="0"/>
                <a:cs typeface="Consolas" panose="020B0609020204030204" pitchFamily="49" charset="0"/>
              </a:rPr>
              <a:t>&gt;</a:t>
            </a:r>
            <a:r>
              <a:rPr lang="en" dirty="0" smtClean="0">
                <a:latin typeface="Consolas" panose="020B0609020204030204" pitchFamily="49" charset="0"/>
                <a:cs typeface="Consolas" panose="020B0609020204030204" pitchFamily="49" charset="0"/>
              </a:rPr>
              <a:t> -1)</a:t>
            </a:r>
            <a:br>
              <a:rPr lang="en" dirty="0" smtClean="0">
                <a:latin typeface="Consolas" panose="020B0609020204030204" pitchFamily="49" charset="0"/>
                <a:cs typeface="Consolas" panose="020B0609020204030204" pitchFamily="49" charset="0"/>
              </a:rPr>
            </a:br>
            <a:r>
              <a:rPr lang="en" dirty="0" smtClean="0">
                <a:latin typeface="Consolas" panose="020B0609020204030204" pitchFamily="49" charset="0"/>
                <a:cs typeface="Consolas" panose="020B0609020204030204" pitchFamily="49" charset="0"/>
              </a:rPr>
              <a:t>        step through current cell;</a:t>
            </a:r>
            <a:br>
              <a:rPr lang="en" dirty="0" smtClean="0">
                <a:latin typeface="Consolas" panose="020B0609020204030204" pitchFamily="49" charset="0"/>
                <a:cs typeface="Consolas" panose="020B0609020204030204" pitchFamily="49" charset="0"/>
              </a:rPr>
            </a:br>
            <a:r>
              <a:rPr lang="en" dirty="0" smtClean="0">
                <a:solidFill>
                  <a:schemeClr val="accent6">
                    <a:lumMod val="75000"/>
                  </a:schemeClr>
                </a:solidFill>
                <a:latin typeface="Consolas" panose="020B0609020204030204" pitchFamily="49" charset="0"/>
                <a:cs typeface="Consolas" panose="020B0609020204030204" pitchFamily="49" charset="0"/>
              </a:rPr>
              <a:t>        if</a:t>
            </a:r>
            <a:r>
              <a:rPr lang="en" dirty="0" smtClean="0">
                <a:latin typeface="Consolas" panose="020B0609020204030204" pitchFamily="49" charset="0"/>
                <a:cs typeface="Consolas" panose="020B0609020204030204" pitchFamily="49" charset="0"/>
              </a:rPr>
              <a:t> (above Z plane) </a:t>
            </a:r>
            <a:r>
              <a:rPr lang="en" dirty="0" smtClean="0">
                <a:solidFill>
                  <a:schemeClr val="accent3"/>
                </a:solidFill>
                <a:latin typeface="Consolas" panose="020B0609020204030204" pitchFamily="49" charset="0"/>
                <a:cs typeface="Consolas" panose="020B0609020204030204" pitchFamily="49" charset="0"/>
              </a:rPr>
              <a:t>++</a:t>
            </a:r>
            <a:r>
              <a:rPr lang="en" dirty="0" smtClean="0">
                <a:latin typeface="Consolas" panose="020B0609020204030204" pitchFamily="49" charset="0"/>
                <a:cs typeface="Consolas" panose="020B0609020204030204" pitchFamily="49" charset="0"/>
              </a:rPr>
              <a:t>level;</a:t>
            </a:r>
            <a:br>
              <a:rPr lang="en" dirty="0" smtClean="0">
                <a:latin typeface="Consolas" panose="020B0609020204030204" pitchFamily="49" charset="0"/>
                <a:cs typeface="Consolas" panose="020B0609020204030204" pitchFamily="49" charset="0"/>
              </a:rPr>
            </a:br>
            <a:r>
              <a:rPr lang="en" dirty="0" smtClean="0">
                <a:solidFill>
                  <a:schemeClr val="accent6">
                    <a:lumMod val="75000"/>
                  </a:schemeClr>
                </a:solidFill>
                <a:latin typeface="Consolas" panose="020B0609020204030204" pitchFamily="49" charset="0"/>
                <a:cs typeface="Consolas" panose="020B0609020204030204" pitchFamily="49" charset="0"/>
              </a:rPr>
              <a:t>        if</a:t>
            </a:r>
            <a:r>
              <a:rPr lang="en" dirty="0" smtClean="0">
                <a:latin typeface="Consolas" panose="020B0609020204030204" pitchFamily="49" charset="0"/>
                <a:cs typeface="Consolas" panose="020B0609020204030204" pitchFamily="49" charset="0"/>
              </a:rPr>
              <a:t> (below Z plane) </a:t>
            </a:r>
            <a:r>
              <a:rPr lang="en" dirty="0" smtClean="0">
                <a:solidFill>
                  <a:schemeClr val="accent3"/>
                </a:solidFill>
                <a:latin typeface="Consolas" panose="020B0609020204030204" pitchFamily="49" charset="0"/>
                <a:cs typeface="Consolas" panose="020B0609020204030204" pitchFamily="49" charset="0"/>
              </a:rPr>
              <a:t>--</a:t>
            </a:r>
            <a:r>
              <a:rPr lang="en" dirty="0" smtClean="0">
                <a:latin typeface="Consolas" panose="020B0609020204030204" pitchFamily="49" charset="0"/>
                <a:cs typeface="Consolas" panose="020B0609020204030204" pitchFamily="49" charset="0"/>
              </a:rPr>
              <a:t>level;</a:t>
            </a:r>
            <a:endParaRPr lang="en" dirty="0">
              <a:latin typeface="Consolas" panose="020B0609020204030204" pitchFamily="49" charset="0"/>
              <a:cs typeface="Consolas" panose="020B0609020204030204" pitchFamily="49" charset="0"/>
            </a:endParaRPr>
          </a:p>
        </p:txBody>
      </p:sp>
      <p:grpSp>
        <p:nvGrpSpPr>
          <p:cNvPr id="233" name="Group 232"/>
          <p:cNvGrpSpPr>
            <a:grpSpLocks noChangeAspect="1"/>
          </p:cNvGrpSpPr>
          <p:nvPr/>
        </p:nvGrpSpPr>
        <p:grpSpPr>
          <a:xfrm>
            <a:off x="5078339" y="2423160"/>
            <a:ext cx="3611688" cy="2080260"/>
            <a:chOff x="5988289" y="2739390"/>
            <a:chExt cx="1653481" cy="943132"/>
          </a:xfrm>
        </p:grpSpPr>
        <p:grpSp>
          <p:nvGrpSpPr>
            <p:cNvPr id="134" name="Group 133"/>
            <p:cNvGrpSpPr/>
            <p:nvPr/>
          </p:nvGrpSpPr>
          <p:grpSpPr>
            <a:xfrm>
              <a:off x="5988289" y="2827020"/>
              <a:ext cx="1447225" cy="855502"/>
              <a:chOff x="5988289" y="3627120"/>
              <a:chExt cx="1447225" cy="855502"/>
            </a:xfrm>
            <a:solidFill>
              <a:srgbClr val="00B0F0">
                <a:alpha val="25000"/>
              </a:srgbClr>
            </a:solidFill>
          </p:grpSpPr>
          <p:sp>
            <p:nvSpPr>
              <p:cNvPr id="135" name="Rectangle 134"/>
              <p:cNvSpPr/>
              <p:nvPr/>
            </p:nvSpPr>
            <p:spPr>
              <a:xfrm>
                <a:off x="5988289" y="3627120"/>
                <a:ext cx="206255" cy="8555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p:cNvSpPr/>
              <p:nvPr/>
            </p:nvSpPr>
            <p:spPr>
              <a:xfrm>
                <a:off x="6201420" y="3775710"/>
                <a:ext cx="206255" cy="7069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p:cNvSpPr/>
              <p:nvPr/>
            </p:nvSpPr>
            <p:spPr>
              <a:xfrm>
                <a:off x="6407674" y="4152900"/>
                <a:ext cx="206255" cy="3297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p:cNvSpPr/>
              <p:nvPr/>
            </p:nvSpPr>
            <p:spPr>
              <a:xfrm>
                <a:off x="6610787" y="4301490"/>
                <a:ext cx="206255" cy="181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p:cNvSpPr/>
              <p:nvPr/>
            </p:nvSpPr>
            <p:spPr>
              <a:xfrm>
                <a:off x="6815177" y="4301490"/>
                <a:ext cx="206255" cy="181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p:cNvSpPr/>
              <p:nvPr/>
            </p:nvSpPr>
            <p:spPr>
              <a:xfrm>
                <a:off x="7019567" y="4175760"/>
                <a:ext cx="206255" cy="30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p:cNvSpPr/>
              <p:nvPr/>
            </p:nvSpPr>
            <p:spPr>
              <a:xfrm>
                <a:off x="7229259" y="3977640"/>
                <a:ext cx="206255" cy="5049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3" name="Group 142"/>
            <p:cNvGrpSpPr/>
            <p:nvPr/>
          </p:nvGrpSpPr>
          <p:grpSpPr>
            <a:xfrm>
              <a:off x="5988289" y="2739390"/>
              <a:ext cx="1637439" cy="943132"/>
              <a:chOff x="5988289" y="2956328"/>
              <a:chExt cx="1637439" cy="1526294"/>
            </a:xfrm>
          </p:grpSpPr>
          <p:cxnSp>
            <p:nvCxnSpPr>
              <p:cNvPr id="144" name="Straight Connector 143"/>
              <p:cNvCxnSpPr/>
              <p:nvPr/>
            </p:nvCxnSpPr>
            <p:spPr>
              <a:xfrm>
                <a:off x="5988289" y="2956328"/>
                <a:ext cx="0" cy="1526294"/>
              </a:xfrm>
              <a:prstGeom prst="line">
                <a:avLst/>
              </a:prstGeom>
              <a:ln w="254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6400800" y="2956328"/>
                <a:ext cx="0" cy="1526294"/>
              </a:xfrm>
              <a:prstGeom prst="line">
                <a:avLst/>
              </a:prstGeom>
              <a:ln w="254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6813311" y="2956328"/>
                <a:ext cx="0" cy="1526294"/>
              </a:xfrm>
              <a:prstGeom prst="line">
                <a:avLst/>
              </a:prstGeom>
              <a:ln w="254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7225822" y="2956328"/>
                <a:ext cx="0" cy="1526294"/>
              </a:xfrm>
              <a:prstGeom prst="line">
                <a:avLst/>
              </a:prstGeom>
              <a:ln w="254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7625728" y="2956328"/>
                <a:ext cx="0" cy="1526294"/>
              </a:xfrm>
              <a:prstGeom prst="line">
                <a:avLst/>
              </a:prstGeom>
              <a:ln w="254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6194545" y="2956328"/>
                <a:ext cx="0" cy="1526294"/>
              </a:xfrm>
              <a:prstGeom prst="line">
                <a:avLst/>
              </a:prstGeom>
              <a:ln w="254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a:off x="6607056" y="2956328"/>
                <a:ext cx="0" cy="1526294"/>
              </a:xfrm>
              <a:prstGeom prst="line">
                <a:avLst/>
              </a:prstGeom>
              <a:ln w="254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a:off x="7019567" y="2956328"/>
                <a:ext cx="0" cy="1526294"/>
              </a:xfrm>
              <a:prstGeom prst="line">
                <a:avLst/>
              </a:prstGeom>
              <a:ln w="254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7438953" y="2956328"/>
                <a:ext cx="0" cy="1526294"/>
              </a:xfrm>
              <a:prstGeom prst="line">
                <a:avLst/>
              </a:prstGeom>
              <a:ln w="254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153" name="Straight Arrow Connector 152"/>
            <p:cNvCxnSpPr/>
            <p:nvPr/>
          </p:nvCxnSpPr>
          <p:spPr>
            <a:xfrm>
              <a:off x="6086475" y="2865120"/>
              <a:ext cx="1461135" cy="23431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4" name="Freeform 153"/>
            <p:cNvSpPr/>
            <p:nvPr/>
          </p:nvSpPr>
          <p:spPr>
            <a:xfrm>
              <a:off x="6013884" y="2834397"/>
              <a:ext cx="1624450" cy="696872"/>
            </a:xfrm>
            <a:custGeom>
              <a:avLst/>
              <a:gdLst>
                <a:gd name="connsiteX0" fmla="*/ 0 w 1622545"/>
                <a:gd name="connsiteY0" fmla="*/ 0 h 618767"/>
                <a:gd name="connsiteX1" fmla="*/ 144379 w 1622545"/>
                <a:gd name="connsiteY1" fmla="*/ 6876 h 618767"/>
                <a:gd name="connsiteX2" fmla="*/ 158130 w 1622545"/>
                <a:gd name="connsiteY2" fmla="*/ 20626 h 618767"/>
                <a:gd name="connsiteX3" fmla="*/ 185631 w 1622545"/>
                <a:gd name="connsiteY3" fmla="*/ 41251 h 618767"/>
                <a:gd name="connsiteX4" fmla="*/ 199381 w 1622545"/>
                <a:gd name="connsiteY4" fmla="*/ 68752 h 618767"/>
                <a:gd name="connsiteX5" fmla="*/ 206256 w 1622545"/>
                <a:gd name="connsiteY5" fmla="*/ 89378 h 618767"/>
                <a:gd name="connsiteX6" fmla="*/ 240632 w 1622545"/>
                <a:gd name="connsiteY6" fmla="*/ 130629 h 618767"/>
                <a:gd name="connsiteX7" fmla="*/ 261258 w 1622545"/>
                <a:gd name="connsiteY7" fmla="*/ 192506 h 618767"/>
                <a:gd name="connsiteX8" fmla="*/ 268133 w 1622545"/>
                <a:gd name="connsiteY8" fmla="*/ 213131 h 618767"/>
                <a:gd name="connsiteX9" fmla="*/ 281883 w 1622545"/>
                <a:gd name="connsiteY9" fmla="*/ 233757 h 618767"/>
                <a:gd name="connsiteX10" fmla="*/ 288758 w 1622545"/>
                <a:gd name="connsiteY10" fmla="*/ 254382 h 618767"/>
                <a:gd name="connsiteX11" fmla="*/ 302509 w 1622545"/>
                <a:gd name="connsiteY11" fmla="*/ 288758 h 618767"/>
                <a:gd name="connsiteX12" fmla="*/ 309384 w 1622545"/>
                <a:gd name="connsiteY12" fmla="*/ 309384 h 618767"/>
                <a:gd name="connsiteX13" fmla="*/ 330009 w 1622545"/>
                <a:gd name="connsiteY13" fmla="*/ 330009 h 618767"/>
                <a:gd name="connsiteX14" fmla="*/ 343760 w 1622545"/>
                <a:gd name="connsiteY14" fmla="*/ 350635 h 618767"/>
                <a:gd name="connsiteX15" fmla="*/ 371261 w 1622545"/>
                <a:gd name="connsiteY15" fmla="*/ 412512 h 618767"/>
                <a:gd name="connsiteX16" fmla="*/ 391886 w 1622545"/>
                <a:gd name="connsiteY16" fmla="*/ 433137 h 618767"/>
                <a:gd name="connsiteX17" fmla="*/ 412512 w 1622545"/>
                <a:gd name="connsiteY17" fmla="*/ 460638 h 618767"/>
                <a:gd name="connsiteX18" fmla="*/ 446888 w 1622545"/>
                <a:gd name="connsiteY18" fmla="*/ 481264 h 618767"/>
                <a:gd name="connsiteX19" fmla="*/ 467513 w 1622545"/>
                <a:gd name="connsiteY19" fmla="*/ 501889 h 618767"/>
                <a:gd name="connsiteX20" fmla="*/ 495014 w 1622545"/>
                <a:gd name="connsiteY20" fmla="*/ 522515 h 618767"/>
                <a:gd name="connsiteX21" fmla="*/ 508764 w 1622545"/>
                <a:gd name="connsiteY21" fmla="*/ 543140 h 618767"/>
                <a:gd name="connsiteX22" fmla="*/ 550016 w 1622545"/>
                <a:gd name="connsiteY22" fmla="*/ 556891 h 618767"/>
                <a:gd name="connsiteX23" fmla="*/ 577516 w 1622545"/>
                <a:gd name="connsiteY23" fmla="*/ 577516 h 618767"/>
                <a:gd name="connsiteX24" fmla="*/ 598142 w 1622545"/>
                <a:gd name="connsiteY24" fmla="*/ 584391 h 618767"/>
                <a:gd name="connsiteX25" fmla="*/ 632518 w 1622545"/>
                <a:gd name="connsiteY25" fmla="*/ 598142 h 618767"/>
                <a:gd name="connsiteX26" fmla="*/ 660019 w 1622545"/>
                <a:gd name="connsiteY26" fmla="*/ 605017 h 618767"/>
                <a:gd name="connsiteX27" fmla="*/ 721895 w 1622545"/>
                <a:gd name="connsiteY27" fmla="*/ 618767 h 618767"/>
                <a:gd name="connsiteX28" fmla="*/ 941901 w 1622545"/>
                <a:gd name="connsiteY28" fmla="*/ 611892 h 618767"/>
                <a:gd name="connsiteX29" fmla="*/ 962527 w 1622545"/>
                <a:gd name="connsiteY29" fmla="*/ 598142 h 618767"/>
                <a:gd name="connsiteX30" fmla="*/ 1051904 w 1622545"/>
                <a:gd name="connsiteY30" fmla="*/ 570641 h 618767"/>
                <a:gd name="connsiteX31" fmla="*/ 1106906 w 1622545"/>
                <a:gd name="connsiteY31" fmla="*/ 550015 h 618767"/>
                <a:gd name="connsiteX32" fmla="*/ 1127531 w 1622545"/>
                <a:gd name="connsiteY32" fmla="*/ 536265 h 618767"/>
                <a:gd name="connsiteX33" fmla="*/ 1168782 w 1622545"/>
                <a:gd name="connsiteY33" fmla="*/ 495014 h 618767"/>
                <a:gd name="connsiteX34" fmla="*/ 1189408 w 1622545"/>
                <a:gd name="connsiteY34" fmla="*/ 488139 h 618767"/>
                <a:gd name="connsiteX35" fmla="*/ 1210034 w 1622545"/>
                <a:gd name="connsiteY35" fmla="*/ 467513 h 618767"/>
                <a:gd name="connsiteX36" fmla="*/ 1230659 w 1622545"/>
                <a:gd name="connsiteY36" fmla="*/ 433137 h 618767"/>
                <a:gd name="connsiteX37" fmla="*/ 1251285 w 1622545"/>
                <a:gd name="connsiteY37" fmla="*/ 426262 h 618767"/>
                <a:gd name="connsiteX38" fmla="*/ 1258160 w 1622545"/>
                <a:gd name="connsiteY38" fmla="*/ 405636 h 618767"/>
                <a:gd name="connsiteX39" fmla="*/ 1292536 w 1622545"/>
                <a:gd name="connsiteY39" fmla="*/ 371261 h 618767"/>
                <a:gd name="connsiteX40" fmla="*/ 1299411 w 1622545"/>
                <a:gd name="connsiteY40" fmla="*/ 350635 h 618767"/>
                <a:gd name="connsiteX41" fmla="*/ 1320037 w 1622545"/>
                <a:gd name="connsiteY41" fmla="*/ 343760 h 618767"/>
                <a:gd name="connsiteX42" fmla="*/ 1333787 w 1622545"/>
                <a:gd name="connsiteY42" fmla="*/ 330009 h 618767"/>
                <a:gd name="connsiteX43" fmla="*/ 1361288 w 1622545"/>
                <a:gd name="connsiteY43" fmla="*/ 302509 h 618767"/>
                <a:gd name="connsiteX44" fmla="*/ 1375038 w 1622545"/>
                <a:gd name="connsiteY44" fmla="*/ 288758 h 618767"/>
                <a:gd name="connsiteX45" fmla="*/ 1402539 w 1622545"/>
                <a:gd name="connsiteY45" fmla="*/ 268133 h 618767"/>
                <a:gd name="connsiteX46" fmla="*/ 1423164 w 1622545"/>
                <a:gd name="connsiteY46" fmla="*/ 261257 h 618767"/>
                <a:gd name="connsiteX47" fmla="*/ 1478166 w 1622545"/>
                <a:gd name="connsiteY47" fmla="*/ 226882 h 618767"/>
                <a:gd name="connsiteX48" fmla="*/ 1498791 w 1622545"/>
                <a:gd name="connsiteY48" fmla="*/ 220006 h 618767"/>
                <a:gd name="connsiteX49" fmla="*/ 1519417 w 1622545"/>
                <a:gd name="connsiteY49" fmla="*/ 206256 h 618767"/>
                <a:gd name="connsiteX50" fmla="*/ 1540043 w 1622545"/>
                <a:gd name="connsiteY50" fmla="*/ 199381 h 618767"/>
                <a:gd name="connsiteX51" fmla="*/ 1567543 w 1622545"/>
                <a:gd name="connsiteY51" fmla="*/ 185630 h 618767"/>
                <a:gd name="connsiteX52" fmla="*/ 1622545 w 1622545"/>
                <a:gd name="connsiteY52" fmla="*/ 178755 h 618767"/>
                <a:gd name="connsiteX0" fmla="*/ 0 w 1622545"/>
                <a:gd name="connsiteY0" fmla="*/ 11542 h 630309"/>
                <a:gd name="connsiteX1" fmla="*/ 98659 w 1622545"/>
                <a:gd name="connsiteY1" fmla="*/ 1273 h 630309"/>
                <a:gd name="connsiteX2" fmla="*/ 158130 w 1622545"/>
                <a:gd name="connsiteY2" fmla="*/ 32168 h 630309"/>
                <a:gd name="connsiteX3" fmla="*/ 185631 w 1622545"/>
                <a:gd name="connsiteY3" fmla="*/ 52793 h 630309"/>
                <a:gd name="connsiteX4" fmla="*/ 199381 w 1622545"/>
                <a:gd name="connsiteY4" fmla="*/ 80294 h 630309"/>
                <a:gd name="connsiteX5" fmla="*/ 206256 w 1622545"/>
                <a:gd name="connsiteY5" fmla="*/ 100920 h 630309"/>
                <a:gd name="connsiteX6" fmla="*/ 240632 w 1622545"/>
                <a:gd name="connsiteY6" fmla="*/ 142171 h 630309"/>
                <a:gd name="connsiteX7" fmla="*/ 261258 w 1622545"/>
                <a:gd name="connsiteY7" fmla="*/ 204048 h 630309"/>
                <a:gd name="connsiteX8" fmla="*/ 268133 w 1622545"/>
                <a:gd name="connsiteY8" fmla="*/ 224673 h 630309"/>
                <a:gd name="connsiteX9" fmla="*/ 281883 w 1622545"/>
                <a:gd name="connsiteY9" fmla="*/ 245299 h 630309"/>
                <a:gd name="connsiteX10" fmla="*/ 288758 w 1622545"/>
                <a:gd name="connsiteY10" fmla="*/ 265924 h 630309"/>
                <a:gd name="connsiteX11" fmla="*/ 302509 w 1622545"/>
                <a:gd name="connsiteY11" fmla="*/ 300300 h 630309"/>
                <a:gd name="connsiteX12" fmla="*/ 309384 w 1622545"/>
                <a:gd name="connsiteY12" fmla="*/ 320926 h 630309"/>
                <a:gd name="connsiteX13" fmla="*/ 330009 w 1622545"/>
                <a:gd name="connsiteY13" fmla="*/ 341551 h 630309"/>
                <a:gd name="connsiteX14" fmla="*/ 343760 w 1622545"/>
                <a:gd name="connsiteY14" fmla="*/ 362177 h 630309"/>
                <a:gd name="connsiteX15" fmla="*/ 371261 w 1622545"/>
                <a:gd name="connsiteY15" fmla="*/ 424054 h 630309"/>
                <a:gd name="connsiteX16" fmla="*/ 391886 w 1622545"/>
                <a:gd name="connsiteY16" fmla="*/ 444679 h 630309"/>
                <a:gd name="connsiteX17" fmla="*/ 412512 w 1622545"/>
                <a:gd name="connsiteY17" fmla="*/ 472180 h 630309"/>
                <a:gd name="connsiteX18" fmla="*/ 446888 w 1622545"/>
                <a:gd name="connsiteY18" fmla="*/ 492806 h 630309"/>
                <a:gd name="connsiteX19" fmla="*/ 467513 w 1622545"/>
                <a:gd name="connsiteY19" fmla="*/ 513431 h 630309"/>
                <a:gd name="connsiteX20" fmla="*/ 495014 w 1622545"/>
                <a:gd name="connsiteY20" fmla="*/ 534057 h 630309"/>
                <a:gd name="connsiteX21" fmla="*/ 508764 w 1622545"/>
                <a:gd name="connsiteY21" fmla="*/ 554682 h 630309"/>
                <a:gd name="connsiteX22" fmla="*/ 550016 w 1622545"/>
                <a:gd name="connsiteY22" fmla="*/ 568433 h 630309"/>
                <a:gd name="connsiteX23" fmla="*/ 577516 w 1622545"/>
                <a:gd name="connsiteY23" fmla="*/ 589058 h 630309"/>
                <a:gd name="connsiteX24" fmla="*/ 598142 w 1622545"/>
                <a:gd name="connsiteY24" fmla="*/ 595933 h 630309"/>
                <a:gd name="connsiteX25" fmla="*/ 632518 w 1622545"/>
                <a:gd name="connsiteY25" fmla="*/ 609684 h 630309"/>
                <a:gd name="connsiteX26" fmla="*/ 660019 w 1622545"/>
                <a:gd name="connsiteY26" fmla="*/ 616559 h 630309"/>
                <a:gd name="connsiteX27" fmla="*/ 721895 w 1622545"/>
                <a:gd name="connsiteY27" fmla="*/ 630309 h 630309"/>
                <a:gd name="connsiteX28" fmla="*/ 941901 w 1622545"/>
                <a:gd name="connsiteY28" fmla="*/ 623434 h 630309"/>
                <a:gd name="connsiteX29" fmla="*/ 962527 w 1622545"/>
                <a:gd name="connsiteY29" fmla="*/ 609684 h 630309"/>
                <a:gd name="connsiteX30" fmla="*/ 1051904 w 1622545"/>
                <a:gd name="connsiteY30" fmla="*/ 582183 h 630309"/>
                <a:gd name="connsiteX31" fmla="*/ 1106906 w 1622545"/>
                <a:gd name="connsiteY31" fmla="*/ 561557 h 630309"/>
                <a:gd name="connsiteX32" fmla="*/ 1127531 w 1622545"/>
                <a:gd name="connsiteY32" fmla="*/ 547807 h 630309"/>
                <a:gd name="connsiteX33" fmla="*/ 1168782 w 1622545"/>
                <a:gd name="connsiteY33" fmla="*/ 506556 h 630309"/>
                <a:gd name="connsiteX34" fmla="*/ 1189408 w 1622545"/>
                <a:gd name="connsiteY34" fmla="*/ 499681 h 630309"/>
                <a:gd name="connsiteX35" fmla="*/ 1210034 w 1622545"/>
                <a:gd name="connsiteY35" fmla="*/ 479055 h 630309"/>
                <a:gd name="connsiteX36" fmla="*/ 1230659 w 1622545"/>
                <a:gd name="connsiteY36" fmla="*/ 444679 h 630309"/>
                <a:gd name="connsiteX37" fmla="*/ 1251285 w 1622545"/>
                <a:gd name="connsiteY37" fmla="*/ 437804 h 630309"/>
                <a:gd name="connsiteX38" fmla="*/ 1258160 w 1622545"/>
                <a:gd name="connsiteY38" fmla="*/ 417178 h 630309"/>
                <a:gd name="connsiteX39" fmla="*/ 1292536 w 1622545"/>
                <a:gd name="connsiteY39" fmla="*/ 382803 h 630309"/>
                <a:gd name="connsiteX40" fmla="*/ 1299411 w 1622545"/>
                <a:gd name="connsiteY40" fmla="*/ 362177 h 630309"/>
                <a:gd name="connsiteX41" fmla="*/ 1320037 w 1622545"/>
                <a:gd name="connsiteY41" fmla="*/ 355302 h 630309"/>
                <a:gd name="connsiteX42" fmla="*/ 1333787 w 1622545"/>
                <a:gd name="connsiteY42" fmla="*/ 341551 h 630309"/>
                <a:gd name="connsiteX43" fmla="*/ 1361288 w 1622545"/>
                <a:gd name="connsiteY43" fmla="*/ 314051 h 630309"/>
                <a:gd name="connsiteX44" fmla="*/ 1375038 w 1622545"/>
                <a:gd name="connsiteY44" fmla="*/ 300300 h 630309"/>
                <a:gd name="connsiteX45" fmla="*/ 1402539 w 1622545"/>
                <a:gd name="connsiteY45" fmla="*/ 279675 h 630309"/>
                <a:gd name="connsiteX46" fmla="*/ 1423164 w 1622545"/>
                <a:gd name="connsiteY46" fmla="*/ 272799 h 630309"/>
                <a:gd name="connsiteX47" fmla="*/ 1478166 w 1622545"/>
                <a:gd name="connsiteY47" fmla="*/ 238424 h 630309"/>
                <a:gd name="connsiteX48" fmla="*/ 1498791 w 1622545"/>
                <a:gd name="connsiteY48" fmla="*/ 231548 h 630309"/>
                <a:gd name="connsiteX49" fmla="*/ 1519417 w 1622545"/>
                <a:gd name="connsiteY49" fmla="*/ 217798 h 630309"/>
                <a:gd name="connsiteX50" fmla="*/ 1540043 w 1622545"/>
                <a:gd name="connsiteY50" fmla="*/ 210923 h 630309"/>
                <a:gd name="connsiteX51" fmla="*/ 1567543 w 1622545"/>
                <a:gd name="connsiteY51" fmla="*/ 197172 h 630309"/>
                <a:gd name="connsiteX52" fmla="*/ 1622545 w 1622545"/>
                <a:gd name="connsiteY52" fmla="*/ 190297 h 630309"/>
                <a:gd name="connsiteX0" fmla="*/ 0 w 1624450"/>
                <a:gd name="connsiteY0" fmla="*/ 0 h 696872"/>
                <a:gd name="connsiteX1" fmla="*/ 100564 w 1624450"/>
                <a:gd name="connsiteY1" fmla="*/ 67836 h 696872"/>
                <a:gd name="connsiteX2" fmla="*/ 160035 w 1624450"/>
                <a:gd name="connsiteY2" fmla="*/ 98731 h 696872"/>
                <a:gd name="connsiteX3" fmla="*/ 187536 w 1624450"/>
                <a:gd name="connsiteY3" fmla="*/ 119356 h 696872"/>
                <a:gd name="connsiteX4" fmla="*/ 201286 w 1624450"/>
                <a:gd name="connsiteY4" fmla="*/ 146857 h 696872"/>
                <a:gd name="connsiteX5" fmla="*/ 208161 w 1624450"/>
                <a:gd name="connsiteY5" fmla="*/ 167483 h 696872"/>
                <a:gd name="connsiteX6" fmla="*/ 242537 w 1624450"/>
                <a:gd name="connsiteY6" fmla="*/ 208734 h 696872"/>
                <a:gd name="connsiteX7" fmla="*/ 263163 w 1624450"/>
                <a:gd name="connsiteY7" fmla="*/ 270611 h 696872"/>
                <a:gd name="connsiteX8" fmla="*/ 270038 w 1624450"/>
                <a:gd name="connsiteY8" fmla="*/ 291236 h 696872"/>
                <a:gd name="connsiteX9" fmla="*/ 283788 w 1624450"/>
                <a:gd name="connsiteY9" fmla="*/ 311862 h 696872"/>
                <a:gd name="connsiteX10" fmla="*/ 290663 w 1624450"/>
                <a:gd name="connsiteY10" fmla="*/ 332487 h 696872"/>
                <a:gd name="connsiteX11" fmla="*/ 304414 w 1624450"/>
                <a:gd name="connsiteY11" fmla="*/ 366863 h 696872"/>
                <a:gd name="connsiteX12" fmla="*/ 311289 w 1624450"/>
                <a:gd name="connsiteY12" fmla="*/ 387489 h 696872"/>
                <a:gd name="connsiteX13" fmla="*/ 331914 w 1624450"/>
                <a:gd name="connsiteY13" fmla="*/ 408114 h 696872"/>
                <a:gd name="connsiteX14" fmla="*/ 345665 w 1624450"/>
                <a:gd name="connsiteY14" fmla="*/ 428740 h 696872"/>
                <a:gd name="connsiteX15" fmla="*/ 373166 w 1624450"/>
                <a:gd name="connsiteY15" fmla="*/ 490617 h 696872"/>
                <a:gd name="connsiteX16" fmla="*/ 393791 w 1624450"/>
                <a:gd name="connsiteY16" fmla="*/ 511242 h 696872"/>
                <a:gd name="connsiteX17" fmla="*/ 414417 w 1624450"/>
                <a:gd name="connsiteY17" fmla="*/ 538743 h 696872"/>
                <a:gd name="connsiteX18" fmla="*/ 448793 w 1624450"/>
                <a:gd name="connsiteY18" fmla="*/ 559369 h 696872"/>
                <a:gd name="connsiteX19" fmla="*/ 469418 w 1624450"/>
                <a:gd name="connsiteY19" fmla="*/ 579994 h 696872"/>
                <a:gd name="connsiteX20" fmla="*/ 496919 w 1624450"/>
                <a:gd name="connsiteY20" fmla="*/ 600620 h 696872"/>
                <a:gd name="connsiteX21" fmla="*/ 510669 w 1624450"/>
                <a:gd name="connsiteY21" fmla="*/ 621245 h 696872"/>
                <a:gd name="connsiteX22" fmla="*/ 551921 w 1624450"/>
                <a:gd name="connsiteY22" fmla="*/ 634996 h 696872"/>
                <a:gd name="connsiteX23" fmla="*/ 579421 w 1624450"/>
                <a:gd name="connsiteY23" fmla="*/ 655621 h 696872"/>
                <a:gd name="connsiteX24" fmla="*/ 600047 w 1624450"/>
                <a:gd name="connsiteY24" fmla="*/ 662496 h 696872"/>
                <a:gd name="connsiteX25" fmla="*/ 634423 w 1624450"/>
                <a:gd name="connsiteY25" fmla="*/ 676247 h 696872"/>
                <a:gd name="connsiteX26" fmla="*/ 661924 w 1624450"/>
                <a:gd name="connsiteY26" fmla="*/ 683122 h 696872"/>
                <a:gd name="connsiteX27" fmla="*/ 723800 w 1624450"/>
                <a:gd name="connsiteY27" fmla="*/ 696872 h 696872"/>
                <a:gd name="connsiteX28" fmla="*/ 943806 w 1624450"/>
                <a:gd name="connsiteY28" fmla="*/ 689997 h 696872"/>
                <a:gd name="connsiteX29" fmla="*/ 964432 w 1624450"/>
                <a:gd name="connsiteY29" fmla="*/ 676247 h 696872"/>
                <a:gd name="connsiteX30" fmla="*/ 1053809 w 1624450"/>
                <a:gd name="connsiteY30" fmla="*/ 648746 h 696872"/>
                <a:gd name="connsiteX31" fmla="*/ 1108811 w 1624450"/>
                <a:gd name="connsiteY31" fmla="*/ 628120 h 696872"/>
                <a:gd name="connsiteX32" fmla="*/ 1129436 w 1624450"/>
                <a:gd name="connsiteY32" fmla="*/ 614370 h 696872"/>
                <a:gd name="connsiteX33" fmla="*/ 1170687 w 1624450"/>
                <a:gd name="connsiteY33" fmla="*/ 573119 h 696872"/>
                <a:gd name="connsiteX34" fmla="*/ 1191313 w 1624450"/>
                <a:gd name="connsiteY34" fmla="*/ 566244 h 696872"/>
                <a:gd name="connsiteX35" fmla="*/ 1211939 w 1624450"/>
                <a:gd name="connsiteY35" fmla="*/ 545618 h 696872"/>
                <a:gd name="connsiteX36" fmla="*/ 1232564 w 1624450"/>
                <a:gd name="connsiteY36" fmla="*/ 511242 h 696872"/>
                <a:gd name="connsiteX37" fmla="*/ 1253190 w 1624450"/>
                <a:gd name="connsiteY37" fmla="*/ 504367 h 696872"/>
                <a:gd name="connsiteX38" fmla="*/ 1260065 w 1624450"/>
                <a:gd name="connsiteY38" fmla="*/ 483741 h 696872"/>
                <a:gd name="connsiteX39" fmla="*/ 1294441 w 1624450"/>
                <a:gd name="connsiteY39" fmla="*/ 449366 h 696872"/>
                <a:gd name="connsiteX40" fmla="*/ 1301316 w 1624450"/>
                <a:gd name="connsiteY40" fmla="*/ 428740 h 696872"/>
                <a:gd name="connsiteX41" fmla="*/ 1321942 w 1624450"/>
                <a:gd name="connsiteY41" fmla="*/ 421865 h 696872"/>
                <a:gd name="connsiteX42" fmla="*/ 1335692 w 1624450"/>
                <a:gd name="connsiteY42" fmla="*/ 408114 h 696872"/>
                <a:gd name="connsiteX43" fmla="*/ 1363193 w 1624450"/>
                <a:gd name="connsiteY43" fmla="*/ 380614 h 696872"/>
                <a:gd name="connsiteX44" fmla="*/ 1376943 w 1624450"/>
                <a:gd name="connsiteY44" fmla="*/ 366863 h 696872"/>
                <a:gd name="connsiteX45" fmla="*/ 1404444 w 1624450"/>
                <a:gd name="connsiteY45" fmla="*/ 346238 h 696872"/>
                <a:gd name="connsiteX46" fmla="*/ 1425069 w 1624450"/>
                <a:gd name="connsiteY46" fmla="*/ 339362 h 696872"/>
                <a:gd name="connsiteX47" fmla="*/ 1480071 w 1624450"/>
                <a:gd name="connsiteY47" fmla="*/ 304987 h 696872"/>
                <a:gd name="connsiteX48" fmla="*/ 1500696 w 1624450"/>
                <a:gd name="connsiteY48" fmla="*/ 298111 h 696872"/>
                <a:gd name="connsiteX49" fmla="*/ 1521322 w 1624450"/>
                <a:gd name="connsiteY49" fmla="*/ 284361 h 696872"/>
                <a:gd name="connsiteX50" fmla="*/ 1541948 w 1624450"/>
                <a:gd name="connsiteY50" fmla="*/ 277486 h 696872"/>
                <a:gd name="connsiteX51" fmla="*/ 1569448 w 1624450"/>
                <a:gd name="connsiteY51" fmla="*/ 263735 h 696872"/>
                <a:gd name="connsiteX52" fmla="*/ 1624450 w 1624450"/>
                <a:gd name="connsiteY52" fmla="*/ 256860 h 696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624450" h="696872">
                  <a:moveTo>
                    <a:pt x="0" y="0"/>
                  </a:moveTo>
                  <a:cubicBezTo>
                    <a:pt x="48126" y="2292"/>
                    <a:pt x="73892" y="51381"/>
                    <a:pt x="100564" y="67836"/>
                  </a:cubicBezTo>
                  <a:cubicBezTo>
                    <a:pt x="127236" y="84291"/>
                    <a:pt x="145540" y="90144"/>
                    <a:pt x="160035" y="98731"/>
                  </a:cubicBezTo>
                  <a:cubicBezTo>
                    <a:pt x="174530" y="107318"/>
                    <a:pt x="178369" y="112481"/>
                    <a:pt x="187536" y="119356"/>
                  </a:cubicBezTo>
                  <a:cubicBezTo>
                    <a:pt x="192119" y="128523"/>
                    <a:pt x="197249" y="137437"/>
                    <a:pt x="201286" y="146857"/>
                  </a:cubicBezTo>
                  <a:cubicBezTo>
                    <a:pt x="204141" y="153518"/>
                    <a:pt x="204141" y="161453"/>
                    <a:pt x="208161" y="167483"/>
                  </a:cubicBezTo>
                  <a:cubicBezTo>
                    <a:pt x="226812" y="195459"/>
                    <a:pt x="230038" y="178736"/>
                    <a:pt x="242537" y="208734"/>
                  </a:cubicBezTo>
                  <a:cubicBezTo>
                    <a:pt x="250899" y="228803"/>
                    <a:pt x="256288" y="249985"/>
                    <a:pt x="263163" y="270611"/>
                  </a:cubicBezTo>
                  <a:cubicBezTo>
                    <a:pt x="265455" y="277486"/>
                    <a:pt x="266018" y="285206"/>
                    <a:pt x="270038" y="291236"/>
                  </a:cubicBezTo>
                  <a:cubicBezTo>
                    <a:pt x="274621" y="298111"/>
                    <a:pt x="280093" y="304471"/>
                    <a:pt x="283788" y="311862"/>
                  </a:cubicBezTo>
                  <a:cubicBezTo>
                    <a:pt x="287029" y="318344"/>
                    <a:pt x="288118" y="325702"/>
                    <a:pt x="290663" y="332487"/>
                  </a:cubicBezTo>
                  <a:cubicBezTo>
                    <a:pt x="294996" y="344043"/>
                    <a:pt x="300081" y="355307"/>
                    <a:pt x="304414" y="366863"/>
                  </a:cubicBezTo>
                  <a:cubicBezTo>
                    <a:pt x="306959" y="373649"/>
                    <a:pt x="307269" y="381459"/>
                    <a:pt x="311289" y="387489"/>
                  </a:cubicBezTo>
                  <a:cubicBezTo>
                    <a:pt x="316682" y="395579"/>
                    <a:pt x="325690" y="400645"/>
                    <a:pt x="331914" y="408114"/>
                  </a:cubicBezTo>
                  <a:cubicBezTo>
                    <a:pt x="337204" y="414462"/>
                    <a:pt x="341081" y="421865"/>
                    <a:pt x="345665" y="428740"/>
                  </a:cubicBezTo>
                  <a:cubicBezTo>
                    <a:pt x="353652" y="452701"/>
                    <a:pt x="357253" y="466748"/>
                    <a:pt x="373166" y="490617"/>
                  </a:cubicBezTo>
                  <a:cubicBezTo>
                    <a:pt x="378559" y="498707"/>
                    <a:pt x="387464" y="503860"/>
                    <a:pt x="393791" y="511242"/>
                  </a:cubicBezTo>
                  <a:cubicBezTo>
                    <a:pt x="401248" y="519942"/>
                    <a:pt x="405793" y="531197"/>
                    <a:pt x="414417" y="538743"/>
                  </a:cubicBezTo>
                  <a:cubicBezTo>
                    <a:pt x="424474" y="547543"/>
                    <a:pt x="438103" y="551351"/>
                    <a:pt x="448793" y="559369"/>
                  </a:cubicBezTo>
                  <a:cubicBezTo>
                    <a:pt x="456571" y="565203"/>
                    <a:pt x="462036" y="573667"/>
                    <a:pt x="469418" y="579994"/>
                  </a:cubicBezTo>
                  <a:cubicBezTo>
                    <a:pt x="478118" y="587451"/>
                    <a:pt x="488816" y="592517"/>
                    <a:pt x="496919" y="600620"/>
                  </a:cubicBezTo>
                  <a:cubicBezTo>
                    <a:pt x="502762" y="606463"/>
                    <a:pt x="503662" y="616866"/>
                    <a:pt x="510669" y="621245"/>
                  </a:cubicBezTo>
                  <a:cubicBezTo>
                    <a:pt x="522960" y="628927"/>
                    <a:pt x="538170" y="630412"/>
                    <a:pt x="551921" y="634996"/>
                  </a:cubicBezTo>
                  <a:cubicBezTo>
                    <a:pt x="561088" y="641871"/>
                    <a:pt x="569472" y="649936"/>
                    <a:pt x="579421" y="655621"/>
                  </a:cubicBezTo>
                  <a:cubicBezTo>
                    <a:pt x="585713" y="659217"/>
                    <a:pt x="593261" y="659951"/>
                    <a:pt x="600047" y="662496"/>
                  </a:cubicBezTo>
                  <a:cubicBezTo>
                    <a:pt x="611603" y="666829"/>
                    <a:pt x="622715" y="672344"/>
                    <a:pt x="634423" y="676247"/>
                  </a:cubicBezTo>
                  <a:cubicBezTo>
                    <a:pt x="643387" y="679235"/>
                    <a:pt x="652717" y="680997"/>
                    <a:pt x="661924" y="683122"/>
                  </a:cubicBezTo>
                  <a:lnTo>
                    <a:pt x="723800" y="696872"/>
                  </a:lnTo>
                  <a:cubicBezTo>
                    <a:pt x="797135" y="694580"/>
                    <a:pt x="870703" y="696263"/>
                    <a:pt x="943806" y="689997"/>
                  </a:cubicBezTo>
                  <a:cubicBezTo>
                    <a:pt x="952039" y="689291"/>
                    <a:pt x="956837" y="679502"/>
                    <a:pt x="964432" y="676247"/>
                  </a:cubicBezTo>
                  <a:cubicBezTo>
                    <a:pt x="1006369" y="658275"/>
                    <a:pt x="998283" y="685762"/>
                    <a:pt x="1053809" y="648746"/>
                  </a:cubicBezTo>
                  <a:cubicBezTo>
                    <a:pt x="1084158" y="628514"/>
                    <a:pt x="1066332" y="636617"/>
                    <a:pt x="1108811" y="628120"/>
                  </a:cubicBezTo>
                  <a:cubicBezTo>
                    <a:pt x="1115686" y="623537"/>
                    <a:pt x="1123260" y="619859"/>
                    <a:pt x="1129436" y="614370"/>
                  </a:cubicBezTo>
                  <a:cubicBezTo>
                    <a:pt x="1143970" y="601451"/>
                    <a:pt x="1152239" y="579268"/>
                    <a:pt x="1170687" y="573119"/>
                  </a:cubicBezTo>
                  <a:lnTo>
                    <a:pt x="1191313" y="566244"/>
                  </a:lnTo>
                  <a:cubicBezTo>
                    <a:pt x="1198188" y="559369"/>
                    <a:pt x="1206105" y="553397"/>
                    <a:pt x="1211939" y="545618"/>
                  </a:cubicBezTo>
                  <a:cubicBezTo>
                    <a:pt x="1219957" y="534928"/>
                    <a:pt x="1223115" y="520691"/>
                    <a:pt x="1232564" y="511242"/>
                  </a:cubicBezTo>
                  <a:cubicBezTo>
                    <a:pt x="1237689" y="506117"/>
                    <a:pt x="1246315" y="506659"/>
                    <a:pt x="1253190" y="504367"/>
                  </a:cubicBezTo>
                  <a:cubicBezTo>
                    <a:pt x="1255482" y="497492"/>
                    <a:pt x="1255717" y="489539"/>
                    <a:pt x="1260065" y="483741"/>
                  </a:cubicBezTo>
                  <a:cubicBezTo>
                    <a:pt x="1269788" y="470777"/>
                    <a:pt x="1294441" y="449366"/>
                    <a:pt x="1294441" y="449366"/>
                  </a:cubicBezTo>
                  <a:cubicBezTo>
                    <a:pt x="1296733" y="442491"/>
                    <a:pt x="1296191" y="433865"/>
                    <a:pt x="1301316" y="428740"/>
                  </a:cubicBezTo>
                  <a:cubicBezTo>
                    <a:pt x="1306441" y="423615"/>
                    <a:pt x="1315728" y="425594"/>
                    <a:pt x="1321942" y="421865"/>
                  </a:cubicBezTo>
                  <a:cubicBezTo>
                    <a:pt x="1327500" y="418530"/>
                    <a:pt x="1331109" y="412698"/>
                    <a:pt x="1335692" y="408114"/>
                  </a:cubicBezTo>
                  <a:cubicBezTo>
                    <a:pt x="1347915" y="371446"/>
                    <a:pt x="1332636" y="398949"/>
                    <a:pt x="1363193" y="380614"/>
                  </a:cubicBezTo>
                  <a:cubicBezTo>
                    <a:pt x="1368751" y="377279"/>
                    <a:pt x="1371963" y="371013"/>
                    <a:pt x="1376943" y="366863"/>
                  </a:cubicBezTo>
                  <a:cubicBezTo>
                    <a:pt x="1385746" y="359527"/>
                    <a:pt x="1394495" y="351923"/>
                    <a:pt x="1404444" y="346238"/>
                  </a:cubicBezTo>
                  <a:cubicBezTo>
                    <a:pt x="1410736" y="342642"/>
                    <a:pt x="1418707" y="342832"/>
                    <a:pt x="1425069" y="339362"/>
                  </a:cubicBezTo>
                  <a:cubicBezTo>
                    <a:pt x="1444049" y="329009"/>
                    <a:pt x="1459561" y="311825"/>
                    <a:pt x="1480071" y="304987"/>
                  </a:cubicBezTo>
                  <a:cubicBezTo>
                    <a:pt x="1486946" y="302695"/>
                    <a:pt x="1494214" y="301352"/>
                    <a:pt x="1500696" y="298111"/>
                  </a:cubicBezTo>
                  <a:cubicBezTo>
                    <a:pt x="1508087" y="294416"/>
                    <a:pt x="1513931" y="288056"/>
                    <a:pt x="1521322" y="284361"/>
                  </a:cubicBezTo>
                  <a:cubicBezTo>
                    <a:pt x="1527804" y="281120"/>
                    <a:pt x="1535287" y="280341"/>
                    <a:pt x="1541948" y="277486"/>
                  </a:cubicBezTo>
                  <a:cubicBezTo>
                    <a:pt x="1551368" y="273449"/>
                    <a:pt x="1559505" y="266221"/>
                    <a:pt x="1569448" y="263735"/>
                  </a:cubicBezTo>
                  <a:cubicBezTo>
                    <a:pt x="1587373" y="259254"/>
                    <a:pt x="1624450" y="256860"/>
                    <a:pt x="1624450" y="25686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p:cNvSpPr/>
            <p:nvPr/>
          </p:nvSpPr>
          <p:spPr>
            <a:xfrm>
              <a:off x="7435515" y="3082290"/>
              <a:ext cx="206255" cy="600232"/>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6" name="Straight Arrow Connector 155"/>
            <p:cNvCxnSpPr/>
            <p:nvPr/>
          </p:nvCxnSpPr>
          <p:spPr>
            <a:xfrm>
              <a:off x="6094841" y="2865120"/>
              <a:ext cx="1461135" cy="23431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1" name="Group 170"/>
          <p:cNvGrpSpPr>
            <a:grpSpLocks/>
          </p:cNvGrpSpPr>
          <p:nvPr/>
        </p:nvGrpSpPr>
        <p:grpSpPr>
          <a:xfrm>
            <a:off x="7955280" y="274320"/>
            <a:ext cx="967336" cy="890968"/>
            <a:chOff x="2589702" y="1319134"/>
            <a:chExt cx="3925883" cy="3628422"/>
          </a:xfrm>
        </p:grpSpPr>
        <p:sp>
          <p:nvSpPr>
            <p:cNvPr id="172" name="Rounded Rectangle 171"/>
            <p:cNvSpPr/>
            <p:nvPr/>
          </p:nvSpPr>
          <p:spPr>
            <a:xfrm>
              <a:off x="3710065" y="1319134"/>
              <a:ext cx="1570353" cy="332058"/>
            </a:xfrm>
            <a:prstGeom prst="roundRect">
              <a:avLst/>
            </a:prstGeom>
            <a:solidFill>
              <a:schemeClr val="accent1">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73" name="Rounded Rectangle 172"/>
            <p:cNvSpPr/>
            <p:nvPr/>
          </p:nvSpPr>
          <p:spPr>
            <a:xfrm>
              <a:off x="3710064" y="2143225"/>
              <a:ext cx="1570353" cy="332058"/>
            </a:xfrm>
            <a:prstGeom prst="roundRect">
              <a:avLst/>
            </a:prstGeom>
            <a:solidFill>
              <a:schemeClr val="accent2">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74" name="Rounded Rectangle 173"/>
            <p:cNvSpPr/>
            <p:nvPr/>
          </p:nvSpPr>
          <p:spPr>
            <a:xfrm>
              <a:off x="2589702" y="2961759"/>
              <a:ext cx="1570353" cy="332058"/>
            </a:xfrm>
            <a:prstGeom prst="roundRect">
              <a:avLst/>
            </a:prstGeom>
            <a:solidFill>
              <a:schemeClr val="accent3">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75" name="Rounded Rectangle 174"/>
            <p:cNvSpPr/>
            <p:nvPr/>
          </p:nvSpPr>
          <p:spPr>
            <a:xfrm>
              <a:off x="4945232" y="2961158"/>
              <a:ext cx="1570353" cy="332058"/>
            </a:xfrm>
            <a:prstGeom prst="roundRect">
              <a:avLst/>
            </a:prstGeom>
            <a:solidFill>
              <a:schemeClr val="accent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76" name="Rounded Rectangle 175"/>
            <p:cNvSpPr/>
            <p:nvPr/>
          </p:nvSpPr>
          <p:spPr>
            <a:xfrm>
              <a:off x="3710063" y="3791407"/>
              <a:ext cx="1570353" cy="332058"/>
            </a:xfrm>
            <a:prstGeom prst="roundRect">
              <a:avLst/>
            </a:prstGeom>
            <a:solidFill>
              <a:schemeClr val="accent4">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77" name="Rounded Rectangle 176"/>
            <p:cNvSpPr/>
            <p:nvPr/>
          </p:nvSpPr>
          <p:spPr>
            <a:xfrm>
              <a:off x="3710062" y="4615498"/>
              <a:ext cx="1570353" cy="332058"/>
            </a:xfrm>
            <a:prstGeom prst="roundRect">
              <a:avLst/>
            </a:prstGeom>
            <a:solidFill>
              <a:schemeClr val="accent6">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78" name="Down Arrow 177"/>
            <p:cNvSpPr/>
            <p:nvPr/>
          </p:nvSpPr>
          <p:spPr>
            <a:xfrm>
              <a:off x="4367821" y="1664721"/>
              <a:ext cx="254833" cy="470706"/>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9" name="Down Arrow 178"/>
            <p:cNvSpPr/>
            <p:nvPr/>
          </p:nvSpPr>
          <p:spPr>
            <a:xfrm rot="1666514">
              <a:off x="3463480" y="2503567"/>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0" name="Down Arrow 179"/>
            <p:cNvSpPr/>
            <p:nvPr/>
          </p:nvSpPr>
          <p:spPr>
            <a:xfrm rot="19933486" flipH="1">
              <a:off x="5272163" y="2507611"/>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1" name="Down Arrow 180"/>
            <p:cNvSpPr/>
            <p:nvPr/>
          </p:nvSpPr>
          <p:spPr>
            <a:xfrm rot="19933486" flipH="1">
              <a:off x="3463480" y="3341014"/>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2" name="Down Arrow 181"/>
            <p:cNvSpPr/>
            <p:nvPr/>
          </p:nvSpPr>
          <p:spPr>
            <a:xfrm rot="1666514">
              <a:off x="5272163" y="3349102"/>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3" name="Down Arrow 182"/>
            <p:cNvSpPr/>
            <p:nvPr/>
          </p:nvSpPr>
          <p:spPr>
            <a:xfrm>
              <a:off x="4367821" y="4144792"/>
              <a:ext cx="254833" cy="470706"/>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3367760500"/>
      </p:ext>
    </p:extLst>
  </p:cSld>
  <p:clrMapOvr>
    <a:masterClrMapping/>
  </p:clrMapOvr>
  <p:transition spd="slow">
    <p:cu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Shape 240"/>
          <p:cNvSpPr txBox="1">
            <a:spLocks noGrp="1"/>
          </p:cNvSpPr>
          <p:nvPr>
            <p:ph type="title"/>
          </p:nvPr>
        </p:nvSpPr>
        <p:spPr>
          <a:xfrm>
            <a:off x="484584" y="339538"/>
            <a:ext cx="4795560" cy="1050398"/>
          </a:xfrm>
        </p:spPr>
        <p:txBody>
          <a:bodyPr/>
          <a:lstStyle/>
          <a:p>
            <a:pPr lvl="0"/>
            <a:r>
              <a:rPr lang="en" dirty="0" smtClean="0"/>
              <a:t>Hierarchical tracing</a:t>
            </a:r>
            <a:endParaRPr lang="en" dirty="0"/>
          </a:p>
        </p:txBody>
      </p:sp>
      <p:sp>
        <p:nvSpPr>
          <p:cNvPr id="241" name="Shape 241"/>
          <p:cNvSpPr txBox="1">
            <a:spLocks noGrp="1"/>
          </p:cNvSpPr>
          <p:nvPr>
            <p:ph idx="1"/>
          </p:nvPr>
        </p:nvSpPr>
        <p:spPr>
          <a:xfrm>
            <a:off x="770924" y="1539689"/>
            <a:ext cx="4564222" cy="3146611"/>
          </a:xfrm>
        </p:spPr>
        <p:txBody>
          <a:bodyPr/>
          <a:lstStyle/>
          <a:p>
            <a:pPr lvl="0"/>
            <a:r>
              <a:rPr lang="en" dirty="0" smtClean="0"/>
              <a:t>Stackless ray walk of min-Z pyramid</a:t>
            </a:r>
          </a:p>
          <a:p>
            <a:pPr marL="0" lvl="0" indent="0">
              <a:buNone/>
            </a:pPr>
            <a:endParaRPr lang="en" dirty="0" smtClean="0">
              <a:latin typeface="Consolas" panose="020B0609020204030204" pitchFamily="49" charset="0"/>
              <a:cs typeface="Consolas" panose="020B0609020204030204" pitchFamily="49" charset="0"/>
            </a:endParaRPr>
          </a:p>
          <a:p>
            <a:pPr marL="0" lvl="0" indent="0">
              <a:buNone/>
            </a:pPr>
            <a:endParaRPr lang="en" dirty="0" smtClean="0">
              <a:latin typeface="Consolas" panose="020B0609020204030204" pitchFamily="49" charset="0"/>
              <a:cs typeface="Consolas" panose="020B0609020204030204" pitchFamily="49" charset="0"/>
            </a:endParaRPr>
          </a:p>
          <a:p>
            <a:pPr marL="0" lvl="0" indent="0">
              <a:buNone/>
            </a:pPr>
            <a:r>
              <a:rPr lang="en" dirty="0" smtClean="0">
                <a:latin typeface="Consolas" panose="020B0609020204030204" pitchFamily="49" charset="0"/>
                <a:cs typeface="Consolas" panose="020B0609020204030204" pitchFamily="49" charset="0"/>
              </a:rPr>
              <a:t>    mip </a:t>
            </a:r>
            <a:r>
              <a:rPr lang="en" dirty="0" smtClean="0">
                <a:solidFill>
                  <a:schemeClr val="accent3"/>
                </a:solidFill>
                <a:latin typeface="Consolas" panose="020B0609020204030204" pitchFamily="49" charset="0"/>
                <a:cs typeface="Consolas" panose="020B0609020204030204" pitchFamily="49" charset="0"/>
              </a:rPr>
              <a:t>=</a:t>
            </a:r>
            <a:r>
              <a:rPr lang="en" dirty="0" smtClean="0">
                <a:latin typeface="Consolas" panose="020B0609020204030204" pitchFamily="49" charset="0"/>
                <a:cs typeface="Consolas" panose="020B0609020204030204" pitchFamily="49" charset="0"/>
              </a:rPr>
              <a:t> 0;</a:t>
            </a:r>
            <a:br>
              <a:rPr lang="en" dirty="0" smtClean="0">
                <a:latin typeface="Consolas" panose="020B0609020204030204" pitchFamily="49" charset="0"/>
                <a:cs typeface="Consolas" panose="020B0609020204030204" pitchFamily="49" charset="0"/>
              </a:rPr>
            </a:br>
            <a:r>
              <a:rPr lang="en" dirty="0" smtClean="0">
                <a:solidFill>
                  <a:schemeClr val="accent6">
                    <a:lumMod val="75000"/>
                  </a:schemeClr>
                </a:solidFill>
                <a:latin typeface="Consolas" panose="020B0609020204030204" pitchFamily="49" charset="0"/>
                <a:cs typeface="Consolas" panose="020B0609020204030204" pitchFamily="49" charset="0"/>
              </a:rPr>
              <a:t>    while</a:t>
            </a:r>
            <a:r>
              <a:rPr lang="en" dirty="0" smtClean="0">
                <a:latin typeface="Consolas" panose="020B0609020204030204" pitchFamily="49" charset="0"/>
                <a:cs typeface="Consolas" panose="020B0609020204030204" pitchFamily="49" charset="0"/>
              </a:rPr>
              <a:t> (level </a:t>
            </a:r>
            <a:r>
              <a:rPr lang="en" dirty="0" smtClean="0">
                <a:solidFill>
                  <a:schemeClr val="accent3"/>
                </a:solidFill>
                <a:latin typeface="Consolas" panose="020B0609020204030204" pitchFamily="49" charset="0"/>
                <a:cs typeface="Consolas" panose="020B0609020204030204" pitchFamily="49" charset="0"/>
              </a:rPr>
              <a:t>&gt;</a:t>
            </a:r>
            <a:r>
              <a:rPr lang="en" dirty="0" smtClean="0">
                <a:latin typeface="Consolas" panose="020B0609020204030204" pitchFamily="49" charset="0"/>
                <a:cs typeface="Consolas" panose="020B0609020204030204" pitchFamily="49" charset="0"/>
              </a:rPr>
              <a:t> -1)</a:t>
            </a:r>
            <a:br>
              <a:rPr lang="en" dirty="0" smtClean="0">
                <a:latin typeface="Consolas" panose="020B0609020204030204" pitchFamily="49" charset="0"/>
                <a:cs typeface="Consolas" panose="020B0609020204030204" pitchFamily="49" charset="0"/>
              </a:rPr>
            </a:br>
            <a:r>
              <a:rPr lang="en" dirty="0" smtClean="0">
                <a:latin typeface="Consolas" panose="020B0609020204030204" pitchFamily="49" charset="0"/>
                <a:cs typeface="Consolas" panose="020B0609020204030204" pitchFamily="49" charset="0"/>
              </a:rPr>
              <a:t>        step through current </a:t>
            </a:r>
            <a:r>
              <a:rPr lang="en" dirty="0">
                <a:latin typeface="Consolas" panose="020B0609020204030204" pitchFamily="49" charset="0"/>
                <a:cs typeface="Consolas" panose="020B0609020204030204" pitchFamily="49" charset="0"/>
              </a:rPr>
              <a:t>cell;</a:t>
            </a:r>
            <a:r>
              <a:rPr lang="en" dirty="0" smtClean="0">
                <a:latin typeface="Consolas" panose="020B0609020204030204" pitchFamily="49" charset="0"/>
                <a:cs typeface="Consolas" panose="020B0609020204030204" pitchFamily="49" charset="0"/>
              </a:rPr>
              <a:t/>
            </a:r>
            <a:br>
              <a:rPr lang="en" dirty="0" smtClean="0">
                <a:latin typeface="Consolas" panose="020B0609020204030204" pitchFamily="49" charset="0"/>
                <a:cs typeface="Consolas" panose="020B0609020204030204" pitchFamily="49" charset="0"/>
              </a:rPr>
            </a:br>
            <a:r>
              <a:rPr lang="en" dirty="0" smtClean="0">
                <a:solidFill>
                  <a:schemeClr val="accent6">
                    <a:lumMod val="75000"/>
                  </a:schemeClr>
                </a:solidFill>
                <a:latin typeface="Consolas" panose="020B0609020204030204" pitchFamily="49" charset="0"/>
                <a:cs typeface="Consolas" panose="020B0609020204030204" pitchFamily="49" charset="0"/>
              </a:rPr>
              <a:t>        if</a:t>
            </a:r>
            <a:r>
              <a:rPr lang="en" dirty="0" smtClean="0">
                <a:latin typeface="Consolas" panose="020B0609020204030204" pitchFamily="49" charset="0"/>
                <a:cs typeface="Consolas" panose="020B0609020204030204" pitchFamily="49" charset="0"/>
              </a:rPr>
              <a:t> (above Z plane) </a:t>
            </a:r>
            <a:r>
              <a:rPr lang="en" dirty="0" smtClean="0">
                <a:solidFill>
                  <a:schemeClr val="accent3"/>
                </a:solidFill>
                <a:latin typeface="Consolas" panose="020B0609020204030204" pitchFamily="49" charset="0"/>
                <a:cs typeface="Consolas" panose="020B0609020204030204" pitchFamily="49" charset="0"/>
              </a:rPr>
              <a:t>++</a:t>
            </a:r>
            <a:r>
              <a:rPr lang="en" dirty="0" smtClean="0">
                <a:latin typeface="Consolas" panose="020B0609020204030204" pitchFamily="49" charset="0"/>
                <a:cs typeface="Consolas" panose="020B0609020204030204" pitchFamily="49" charset="0"/>
              </a:rPr>
              <a:t>level;</a:t>
            </a:r>
            <a:br>
              <a:rPr lang="en" dirty="0" smtClean="0">
                <a:latin typeface="Consolas" panose="020B0609020204030204" pitchFamily="49" charset="0"/>
                <a:cs typeface="Consolas" panose="020B0609020204030204" pitchFamily="49" charset="0"/>
              </a:rPr>
            </a:br>
            <a:r>
              <a:rPr lang="en" dirty="0" smtClean="0">
                <a:solidFill>
                  <a:schemeClr val="accent6">
                    <a:lumMod val="75000"/>
                  </a:schemeClr>
                </a:solidFill>
                <a:latin typeface="Consolas" panose="020B0609020204030204" pitchFamily="49" charset="0"/>
                <a:cs typeface="Consolas" panose="020B0609020204030204" pitchFamily="49" charset="0"/>
              </a:rPr>
              <a:t>        if</a:t>
            </a:r>
            <a:r>
              <a:rPr lang="en" dirty="0" smtClean="0">
                <a:latin typeface="Consolas" panose="020B0609020204030204" pitchFamily="49" charset="0"/>
                <a:cs typeface="Consolas" panose="020B0609020204030204" pitchFamily="49" charset="0"/>
              </a:rPr>
              <a:t> (below Z plane) </a:t>
            </a:r>
            <a:r>
              <a:rPr lang="en" dirty="0" smtClean="0">
                <a:solidFill>
                  <a:schemeClr val="accent3"/>
                </a:solidFill>
                <a:latin typeface="Consolas" panose="020B0609020204030204" pitchFamily="49" charset="0"/>
                <a:cs typeface="Consolas" panose="020B0609020204030204" pitchFamily="49" charset="0"/>
              </a:rPr>
              <a:t>--</a:t>
            </a:r>
            <a:r>
              <a:rPr lang="en" dirty="0" smtClean="0">
                <a:latin typeface="Consolas" panose="020B0609020204030204" pitchFamily="49" charset="0"/>
                <a:cs typeface="Consolas" panose="020B0609020204030204" pitchFamily="49" charset="0"/>
              </a:rPr>
              <a:t>level;</a:t>
            </a:r>
            <a:endParaRPr lang="en" dirty="0">
              <a:latin typeface="Consolas" panose="020B0609020204030204" pitchFamily="49" charset="0"/>
              <a:cs typeface="Consolas" panose="020B0609020204030204" pitchFamily="49" charset="0"/>
            </a:endParaRPr>
          </a:p>
        </p:txBody>
      </p:sp>
      <p:grpSp>
        <p:nvGrpSpPr>
          <p:cNvPr id="2" name="Group 1"/>
          <p:cNvGrpSpPr>
            <a:grpSpLocks noChangeAspect="1"/>
          </p:cNvGrpSpPr>
          <p:nvPr/>
        </p:nvGrpSpPr>
        <p:grpSpPr>
          <a:xfrm>
            <a:off x="5074920" y="2423160"/>
            <a:ext cx="3615107" cy="2084832"/>
            <a:chOff x="5988289" y="2739390"/>
            <a:chExt cx="1653481" cy="943132"/>
          </a:xfrm>
        </p:grpSpPr>
        <p:grpSp>
          <p:nvGrpSpPr>
            <p:cNvPr id="20" name="Group 19"/>
            <p:cNvGrpSpPr/>
            <p:nvPr/>
          </p:nvGrpSpPr>
          <p:grpSpPr>
            <a:xfrm>
              <a:off x="5988289" y="2827020"/>
              <a:ext cx="1653481" cy="855502"/>
              <a:chOff x="5988289" y="3627120"/>
              <a:chExt cx="1653481" cy="855502"/>
            </a:xfrm>
            <a:solidFill>
              <a:srgbClr val="00B0F0">
                <a:alpha val="25000"/>
              </a:srgbClr>
            </a:solidFill>
          </p:grpSpPr>
          <p:sp>
            <p:nvSpPr>
              <p:cNvPr id="3" name="Rectangle 2"/>
              <p:cNvSpPr/>
              <p:nvPr/>
            </p:nvSpPr>
            <p:spPr>
              <a:xfrm>
                <a:off x="5988289" y="3627120"/>
                <a:ext cx="206255" cy="8555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6201420" y="3775710"/>
                <a:ext cx="206255" cy="706912"/>
              </a:xfrm>
              <a:prstGeom prst="rect">
                <a:avLst/>
              </a:prstGeom>
              <a:solidFill>
                <a:srgbClr val="00B0F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p:cNvSpPr/>
              <p:nvPr/>
            </p:nvSpPr>
            <p:spPr>
              <a:xfrm>
                <a:off x="6407674" y="4152900"/>
                <a:ext cx="206255" cy="3297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p:cNvSpPr/>
              <p:nvPr/>
            </p:nvSpPr>
            <p:spPr>
              <a:xfrm>
                <a:off x="6610787" y="4301490"/>
                <a:ext cx="206255" cy="181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p:cNvSpPr/>
              <p:nvPr/>
            </p:nvSpPr>
            <p:spPr>
              <a:xfrm>
                <a:off x="6815177" y="4301490"/>
                <a:ext cx="206255" cy="181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p:cNvSpPr/>
              <p:nvPr/>
            </p:nvSpPr>
            <p:spPr>
              <a:xfrm>
                <a:off x="7019567" y="4175760"/>
                <a:ext cx="206255" cy="30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7229259" y="3977640"/>
                <a:ext cx="206255" cy="5049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p:cNvSpPr/>
              <p:nvPr/>
            </p:nvSpPr>
            <p:spPr>
              <a:xfrm>
                <a:off x="7435515" y="3882390"/>
                <a:ext cx="206255" cy="6002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5988289" y="2739390"/>
              <a:ext cx="1637439" cy="943132"/>
              <a:chOff x="5988289" y="2956328"/>
              <a:chExt cx="1637439" cy="1526294"/>
            </a:xfrm>
          </p:grpSpPr>
          <p:cxnSp>
            <p:nvCxnSpPr>
              <p:cNvPr id="4" name="Straight Connector 3"/>
              <p:cNvCxnSpPr/>
              <p:nvPr/>
            </p:nvCxnSpPr>
            <p:spPr>
              <a:xfrm>
                <a:off x="5988289" y="2956328"/>
                <a:ext cx="0" cy="1526294"/>
              </a:xfrm>
              <a:prstGeom prst="line">
                <a:avLst/>
              </a:prstGeom>
              <a:ln w="254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6400800" y="2956328"/>
                <a:ext cx="0" cy="1526294"/>
              </a:xfrm>
              <a:prstGeom prst="line">
                <a:avLst/>
              </a:prstGeom>
              <a:ln w="254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813311" y="2956328"/>
                <a:ext cx="0" cy="1526294"/>
              </a:xfrm>
              <a:prstGeom prst="line">
                <a:avLst/>
              </a:prstGeom>
              <a:ln w="254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7225822" y="2956328"/>
                <a:ext cx="0" cy="1526294"/>
              </a:xfrm>
              <a:prstGeom prst="line">
                <a:avLst/>
              </a:prstGeom>
              <a:ln w="254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625728" y="2956328"/>
                <a:ext cx="0" cy="1526294"/>
              </a:xfrm>
              <a:prstGeom prst="line">
                <a:avLst/>
              </a:prstGeom>
              <a:ln w="254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6194545" y="2956328"/>
                <a:ext cx="0" cy="1526294"/>
              </a:xfrm>
              <a:prstGeom prst="line">
                <a:avLst/>
              </a:prstGeom>
              <a:ln w="254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6607056" y="2956328"/>
                <a:ext cx="0" cy="1526294"/>
              </a:xfrm>
              <a:prstGeom prst="line">
                <a:avLst/>
              </a:prstGeom>
              <a:ln w="254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7019567" y="2956328"/>
                <a:ext cx="0" cy="1526294"/>
              </a:xfrm>
              <a:prstGeom prst="line">
                <a:avLst/>
              </a:prstGeom>
              <a:ln w="254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7438953" y="2956328"/>
                <a:ext cx="0" cy="1526294"/>
              </a:xfrm>
              <a:prstGeom prst="line">
                <a:avLst/>
              </a:prstGeom>
              <a:ln w="254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9" name="Freeform 228"/>
            <p:cNvSpPr/>
            <p:nvPr/>
          </p:nvSpPr>
          <p:spPr>
            <a:xfrm>
              <a:off x="6013884" y="2834397"/>
              <a:ext cx="1624450" cy="696872"/>
            </a:xfrm>
            <a:custGeom>
              <a:avLst/>
              <a:gdLst>
                <a:gd name="connsiteX0" fmla="*/ 0 w 1622545"/>
                <a:gd name="connsiteY0" fmla="*/ 0 h 618767"/>
                <a:gd name="connsiteX1" fmla="*/ 144379 w 1622545"/>
                <a:gd name="connsiteY1" fmla="*/ 6876 h 618767"/>
                <a:gd name="connsiteX2" fmla="*/ 158130 w 1622545"/>
                <a:gd name="connsiteY2" fmla="*/ 20626 h 618767"/>
                <a:gd name="connsiteX3" fmla="*/ 185631 w 1622545"/>
                <a:gd name="connsiteY3" fmla="*/ 41251 h 618767"/>
                <a:gd name="connsiteX4" fmla="*/ 199381 w 1622545"/>
                <a:gd name="connsiteY4" fmla="*/ 68752 h 618767"/>
                <a:gd name="connsiteX5" fmla="*/ 206256 w 1622545"/>
                <a:gd name="connsiteY5" fmla="*/ 89378 h 618767"/>
                <a:gd name="connsiteX6" fmla="*/ 240632 w 1622545"/>
                <a:gd name="connsiteY6" fmla="*/ 130629 h 618767"/>
                <a:gd name="connsiteX7" fmla="*/ 261258 w 1622545"/>
                <a:gd name="connsiteY7" fmla="*/ 192506 h 618767"/>
                <a:gd name="connsiteX8" fmla="*/ 268133 w 1622545"/>
                <a:gd name="connsiteY8" fmla="*/ 213131 h 618767"/>
                <a:gd name="connsiteX9" fmla="*/ 281883 w 1622545"/>
                <a:gd name="connsiteY9" fmla="*/ 233757 h 618767"/>
                <a:gd name="connsiteX10" fmla="*/ 288758 w 1622545"/>
                <a:gd name="connsiteY10" fmla="*/ 254382 h 618767"/>
                <a:gd name="connsiteX11" fmla="*/ 302509 w 1622545"/>
                <a:gd name="connsiteY11" fmla="*/ 288758 h 618767"/>
                <a:gd name="connsiteX12" fmla="*/ 309384 w 1622545"/>
                <a:gd name="connsiteY12" fmla="*/ 309384 h 618767"/>
                <a:gd name="connsiteX13" fmla="*/ 330009 w 1622545"/>
                <a:gd name="connsiteY13" fmla="*/ 330009 h 618767"/>
                <a:gd name="connsiteX14" fmla="*/ 343760 w 1622545"/>
                <a:gd name="connsiteY14" fmla="*/ 350635 h 618767"/>
                <a:gd name="connsiteX15" fmla="*/ 371261 w 1622545"/>
                <a:gd name="connsiteY15" fmla="*/ 412512 h 618767"/>
                <a:gd name="connsiteX16" fmla="*/ 391886 w 1622545"/>
                <a:gd name="connsiteY16" fmla="*/ 433137 h 618767"/>
                <a:gd name="connsiteX17" fmla="*/ 412512 w 1622545"/>
                <a:gd name="connsiteY17" fmla="*/ 460638 h 618767"/>
                <a:gd name="connsiteX18" fmla="*/ 446888 w 1622545"/>
                <a:gd name="connsiteY18" fmla="*/ 481264 h 618767"/>
                <a:gd name="connsiteX19" fmla="*/ 467513 w 1622545"/>
                <a:gd name="connsiteY19" fmla="*/ 501889 h 618767"/>
                <a:gd name="connsiteX20" fmla="*/ 495014 w 1622545"/>
                <a:gd name="connsiteY20" fmla="*/ 522515 h 618767"/>
                <a:gd name="connsiteX21" fmla="*/ 508764 w 1622545"/>
                <a:gd name="connsiteY21" fmla="*/ 543140 h 618767"/>
                <a:gd name="connsiteX22" fmla="*/ 550016 w 1622545"/>
                <a:gd name="connsiteY22" fmla="*/ 556891 h 618767"/>
                <a:gd name="connsiteX23" fmla="*/ 577516 w 1622545"/>
                <a:gd name="connsiteY23" fmla="*/ 577516 h 618767"/>
                <a:gd name="connsiteX24" fmla="*/ 598142 w 1622545"/>
                <a:gd name="connsiteY24" fmla="*/ 584391 h 618767"/>
                <a:gd name="connsiteX25" fmla="*/ 632518 w 1622545"/>
                <a:gd name="connsiteY25" fmla="*/ 598142 h 618767"/>
                <a:gd name="connsiteX26" fmla="*/ 660019 w 1622545"/>
                <a:gd name="connsiteY26" fmla="*/ 605017 h 618767"/>
                <a:gd name="connsiteX27" fmla="*/ 721895 w 1622545"/>
                <a:gd name="connsiteY27" fmla="*/ 618767 h 618767"/>
                <a:gd name="connsiteX28" fmla="*/ 941901 w 1622545"/>
                <a:gd name="connsiteY28" fmla="*/ 611892 h 618767"/>
                <a:gd name="connsiteX29" fmla="*/ 962527 w 1622545"/>
                <a:gd name="connsiteY29" fmla="*/ 598142 h 618767"/>
                <a:gd name="connsiteX30" fmla="*/ 1051904 w 1622545"/>
                <a:gd name="connsiteY30" fmla="*/ 570641 h 618767"/>
                <a:gd name="connsiteX31" fmla="*/ 1106906 w 1622545"/>
                <a:gd name="connsiteY31" fmla="*/ 550015 h 618767"/>
                <a:gd name="connsiteX32" fmla="*/ 1127531 w 1622545"/>
                <a:gd name="connsiteY32" fmla="*/ 536265 h 618767"/>
                <a:gd name="connsiteX33" fmla="*/ 1168782 w 1622545"/>
                <a:gd name="connsiteY33" fmla="*/ 495014 h 618767"/>
                <a:gd name="connsiteX34" fmla="*/ 1189408 w 1622545"/>
                <a:gd name="connsiteY34" fmla="*/ 488139 h 618767"/>
                <a:gd name="connsiteX35" fmla="*/ 1210034 w 1622545"/>
                <a:gd name="connsiteY35" fmla="*/ 467513 h 618767"/>
                <a:gd name="connsiteX36" fmla="*/ 1230659 w 1622545"/>
                <a:gd name="connsiteY36" fmla="*/ 433137 h 618767"/>
                <a:gd name="connsiteX37" fmla="*/ 1251285 w 1622545"/>
                <a:gd name="connsiteY37" fmla="*/ 426262 h 618767"/>
                <a:gd name="connsiteX38" fmla="*/ 1258160 w 1622545"/>
                <a:gd name="connsiteY38" fmla="*/ 405636 h 618767"/>
                <a:gd name="connsiteX39" fmla="*/ 1292536 w 1622545"/>
                <a:gd name="connsiteY39" fmla="*/ 371261 h 618767"/>
                <a:gd name="connsiteX40" fmla="*/ 1299411 w 1622545"/>
                <a:gd name="connsiteY40" fmla="*/ 350635 h 618767"/>
                <a:gd name="connsiteX41" fmla="*/ 1320037 w 1622545"/>
                <a:gd name="connsiteY41" fmla="*/ 343760 h 618767"/>
                <a:gd name="connsiteX42" fmla="*/ 1333787 w 1622545"/>
                <a:gd name="connsiteY42" fmla="*/ 330009 h 618767"/>
                <a:gd name="connsiteX43" fmla="*/ 1361288 w 1622545"/>
                <a:gd name="connsiteY43" fmla="*/ 302509 h 618767"/>
                <a:gd name="connsiteX44" fmla="*/ 1375038 w 1622545"/>
                <a:gd name="connsiteY44" fmla="*/ 288758 h 618767"/>
                <a:gd name="connsiteX45" fmla="*/ 1402539 w 1622545"/>
                <a:gd name="connsiteY45" fmla="*/ 268133 h 618767"/>
                <a:gd name="connsiteX46" fmla="*/ 1423164 w 1622545"/>
                <a:gd name="connsiteY46" fmla="*/ 261257 h 618767"/>
                <a:gd name="connsiteX47" fmla="*/ 1478166 w 1622545"/>
                <a:gd name="connsiteY47" fmla="*/ 226882 h 618767"/>
                <a:gd name="connsiteX48" fmla="*/ 1498791 w 1622545"/>
                <a:gd name="connsiteY48" fmla="*/ 220006 h 618767"/>
                <a:gd name="connsiteX49" fmla="*/ 1519417 w 1622545"/>
                <a:gd name="connsiteY49" fmla="*/ 206256 h 618767"/>
                <a:gd name="connsiteX50" fmla="*/ 1540043 w 1622545"/>
                <a:gd name="connsiteY50" fmla="*/ 199381 h 618767"/>
                <a:gd name="connsiteX51" fmla="*/ 1567543 w 1622545"/>
                <a:gd name="connsiteY51" fmla="*/ 185630 h 618767"/>
                <a:gd name="connsiteX52" fmla="*/ 1622545 w 1622545"/>
                <a:gd name="connsiteY52" fmla="*/ 178755 h 618767"/>
                <a:gd name="connsiteX0" fmla="*/ 0 w 1622545"/>
                <a:gd name="connsiteY0" fmla="*/ 11542 h 630309"/>
                <a:gd name="connsiteX1" fmla="*/ 98659 w 1622545"/>
                <a:gd name="connsiteY1" fmla="*/ 1273 h 630309"/>
                <a:gd name="connsiteX2" fmla="*/ 158130 w 1622545"/>
                <a:gd name="connsiteY2" fmla="*/ 32168 h 630309"/>
                <a:gd name="connsiteX3" fmla="*/ 185631 w 1622545"/>
                <a:gd name="connsiteY3" fmla="*/ 52793 h 630309"/>
                <a:gd name="connsiteX4" fmla="*/ 199381 w 1622545"/>
                <a:gd name="connsiteY4" fmla="*/ 80294 h 630309"/>
                <a:gd name="connsiteX5" fmla="*/ 206256 w 1622545"/>
                <a:gd name="connsiteY5" fmla="*/ 100920 h 630309"/>
                <a:gd name="connsiteX6" fmla="*/ 240632 w 1622545"/>
                <a:gd name="connsiteY6" fmla="*/ 142171 h 630309"/>
                <a:gd name="connsiteX7" fmla="*/ 261258 w 1622545"/>
                <a:gd name="connsiteY7" fmla="*/ 204048 h 630309"/>
                <a:gd name="connsiteX8" fmla="*/ 268133 w 1622545"/>
                <a:gd name="connsiteY8" fmla="*/ 224673 h 630309"/>
                <a:gd name="connsiteX9" fmla="*/ 281883 w 1622545"/>
                <a:gd name="connsiteY9" fmla="*/ 245299 h 630309"/>
                <a:gd name="connsiteX10" fmla="*/ 288758 w 1622545"/>
                <a:gd name="connsiteY10" fmla="*/ 265924 h 630309"/>
                <a:gd name="connsiteX11" fmla="*/ 302509 w 1622545"/>
                <a:gd name="connsiteY11" fmla="*/ 300300 h 630309"/>
                <a:gd name="connsiteX12" fmla="*/ 309384 w 1622545"/>
                <a:gd name="connsiteY12" fmla="*/ 320926 h 630309"/>
                <a:gd name="connsiteX13" fmla="*/ 330009 w 1622545"/>
                <a:gd name="connsiteY13" fmla="*/ 341551 h 630309"/>
                <a:gd name="connsiteX14" fmla="*/ 343760 w 1622545"/>
                <a:gd name="connsiteY14" fmla="*/ 362177 h 630309"/>
                <a:gd name="connsiteX15" fmla="*/ 371261 w 1622545"/>
                <a:gd name="connsiteY15" fmla="*/ 424054 h 630309"/>
                <a:gd name="connsiteX16" fmla="*/ 391886 w 1622545"/>
                <a:gd name="connsiteY16" fmla="*/ 444679 h 630309"/>
                <a:gd name="connsiteX17" fmla="*/ 412512 w 1622545"/>
                <a:gd name="connsiteY17" fmla="*/ 472180 h 630309"/>
                <a:gd name="connsiteX18" fmla="*/ 446888 w 1622545"/>
                <a:gd name="connsiteY18" fmla="*/ 492806 h 630309"/>
                <a:gd name="connsiteX19" fmla="*/ 467513 w 1622545"/>
                <a:gd name="connsiteY19" fmla="*/ 513431 h 630309"/>
                <a:gd name="connsiteX20" fmla="*/ 495014 w 1622545"/>
                <a:gd name="connsiteY20" fmla="*/ 534057 h 630309"/>
                <a:gd name="connsiteX21" fmla="*/ 508764 w 1622545"/>
                <a:gd name="connsiteY21" fmla="*/ 554682 h 630309"/>
                <a:gd name="connsiteX22" fmla="*/ 550016 w 1622545"/>
                <a:gd name="connsiteY22" fmla="*/ 568433 h 630309"/>
                <a:gd name="connsiteX23" fmla="*/ 577516 w 1622545"/>
                <a:gd name="connsiteY23" fmla="*/ 589058 h 630309"/>
                <a:gd name="connsiteX24" fmla="*/ 598142 w 1622545"/>
                <a:gd name="connsiteY24" fmla="*/ 595933 h 630309"/>
                <a:gd name="connsiteX25" fmla="*/ 632518 w 1622545"/>
                <a:gd name="connsiteY25" fmla="*/ 609684 h 630309"/>
                <a:gd name="connsiteX26" fmla="*/ 660019 w 1622545"/>
                <a:gd name="connsiteY26" fmla="*/ 616559 h 630309"/>
                <a:gd name="connsiteX27" fmla="*/ 721895 w 1622545"/>
                <a:gd name="connsiteY27" fmla="*/ 630309 h 630309"/>
                <a:gd name="connsiteX28" fmla="*/ 941901 w 1622545"/>
                <a:gd name="connsiteY28" fmla="*/ 623434 h 630309"/>
                <a:gd name="connsiteX29" fmla="*/ 962527 w 1622545"/>
                <a:gd name="connsiteY29" fmla="*/ 609684 h 630309"/>
                <a:gd name="connsiteX30" fmla="*/ 1051904 w 1622545"/>
                <a:gd name="connsiteY30" fmla="*/ 582183 h 630309"/>
                <a:gd name="connsiteX31" fmla="*/ 1106906 w 1622545"/>
                <a:gd name="connsiteY31" fmla="*/ 561557 h 630309"/>
                <a:gd name="connsiteX32" fmla="*/ 1127531 w 1622545"/>
                <a:gd name="connsiteY32" fmla="*/ 547807 h 630309"/>
                <a:gd name="connsiteX33" fmla="*/ 1168782 w 1622545"/>
                <a:gd name="connsiteY33" fmla="*/ 506556 h 630309"/>
                <a:gd name="connsiteX34" fmla="*/ 1189408 w 1622545"/>
                <a:gd name="connsiteY34" fmla="*/ 499681 h 630309"/>
                <a:gd name="connsiteX35" fmla="*/ 1210034 w 1622545"/>
                <a:gd name="connsiteY35" fmla="*/ 479055 h 630309"/>
                <a:gd name="connsiteX36" fmla="*/ 1230659 w 1622545"/>
                <a:gd name="connsiteY36" fmla="*/ 444679 h 630309"/>
                <a:gd name="connsiteX37" fmla="*/ 1251285 w 1622545"/>
                <a:gd name="connsiteY37" fmla="*/ 437804 h 630309"/>
                <a:gd name="connsiteX38" fmla="*/ 1258160 w 1622545"/>
                <a:gd name="connsiteY38" fmla="*/ 417178 h 630309"/>
                <a:gd name="connsiteX39" fmla="*/ 1292536 w 1622545"/>
                <a:gd name="connsiteY39" fmla="*/ 382803 h 630309"/>
                <a:gd name="connsiteX40" fmla="*/ 1299411 w 1622545"/>
                <a:gd name="connsiteY40" fmla="*/ 362177 h 630309"/>
                <a:gd name="connsiteX41" fmla="*/ 1320037 w 1622545"/>
                <a:gd name="connsiteY41" fmla="*/ 355302 h 630309"/>
                <a:gd name="connsiteX42" fmla="*/ 1333787 w 1622545"/>
                <a:gd name="connsiteY42" fmla="*/ 341551 h 630309"/>
                <a:gd name="connsiteX43" fmla="*/ 1361288 w 1622545"/>
                <a:gd name="connsiteY43" fmla="*/ 314051 h 630309"/>
                <a:gd name="connsiteX44" fmla="*/ 1375038 w 1622545"/>
                <a:gd name="connsiteY44" fmla="*/ 300300 h 630309"/>
                <a:gd name="connsiteX45" fmla="*/ 1402539 w 1622545"/>
                <a:gd name="connsiteY45" fmla="*/ 279675 h 630309"/>
                <a:gd name="connsiteX46" fmla="*/ 1423164 w 1622545"/>
                <a:gd name="connsiteY46" fmla="*/ 272799 h 630309"/>
                <a:gd name="connsiteX47" fmla="*/ 1478166 w 1622545"/>
                <a:gd name="connsiteY47" fmla="*/ 238424 h 630309"/>
                <a:gd name="connsiteX48" fmla="*/ 1498791 w 1622545"/>
                <a:gd name="connsiteY48" fmla="*/ 231548 h 630309"/>
                <a:gd name="connsiteX49" fmla="*/ 1519417 w 1622545"/>
                <a:gd name="connsiteY49" fmla="*/ 217798 h 630309"/>
                <a:gd name="connsiteX50" fmla="*/ 1540043 w 1622545"/>
                <a:gd name="connsiteY50" fmla="*/ 210923 h 630309"/>
                <a:gd name="connsiteX51" fmla="*/ 1567543 w 1622545"/>
                <a:gd name="connsiteY51" fmla="*/ 197172 h 630309"/>
                <a:gd name="connsiteX52" fmla="*/ 1622545 w 1622545"/>
                <a:gd name="connsiteY52" fmla="*/ 190297 h 630309"/>
                <a:gd name="connsiteX0" fmla="*/ 0 w 1624450"/>
                <a:gd name="connsiteY0" fmla="*/ 0 h 696872"/>
                <a:gd name="connsiteX1" fmla="*/ 100564 w 1624450"/>
                <a:gd name="connsiteY1" fmla="*/ 67836 h 696872"/>
                <a:gd name="connsiteX2" fmla="*/ 160035 w 1624450"/>
                <a:gd name="connsiteY2" fmla="*/ 98731 h 696872"/>
                <a:gd name="connsiteX3" fmla="*/ 187536 w 1624450"/>
                <a:gd name="connsiteY3" fmla="*/ 119356 h 696872"/>
                <a:gd name="connsiteX4" fmla="*/ 201286 w 1624450"/>
                <a:gd name="connsiteY4" fmla="*/ 146857 h 696872"/>
                <a:gd name="connsiteX5" fmla="*/ 208161 w 1624450"/>
                <a:gd name="connsiteY5" fmla="*/ 167483 h 696872"/>
                <a:gd name="connsiteX6" fmla="*/ 242537 w 1624450"/>
                <a:gd name="connsiteY6" fmla="*/ 208734 h 696872"/>
                <a:gd name="connsiteX7" fmla="*/ 263163 w 1624450"/>
                <a:gd name="connsiteY7" fmla="*/ 270611 h 696872"/>
                <a:gd name="connsiteX8" fmla="*/ 270038 w 1624450"/>
                <a:gd name="connsiteY8" fmla="*/ 291236 h 696872"/>
                <a:gd name="connsiteX9" fmla="*/ 283788 w 1624450"/>
                <a:gd name="connsiteY9" fmla="*/ 311862 h 696872"/>
                <a:gd name="connsiteX10" fmla="*/ 290663 w 1624450"/>
                <a:gd name="connsiteY10" fmla="*/ 332487 h 696872"/>
                <a:gd name="connsiteX11" fmla="*/ 304414 w 1624450"/>
                <a:gd name="connsiteY11" fmla="*/ 366863 h 696872"/>
                <a:gd name="connsiteX12" fmla="*/ 311289 w 1624450"/>
                <a:gd name="connsiteY12" fmla="*/ 387489 h 696872"/>
                <a:gd name="connsiteX13" fmla="*/ 331914 w 1624450"/>
                <a:gd name="connsiteY13" fmla="*/ 408114 h 696872"/>
                <a:gd name="connsiteX14" fmla="*/ 345665 w 1624450"/>
                <a:gd name="connsiteY14" fmla="*/ 428740 h 696872"/>
                <a:gd name="connsiteX15" fmla="*/ 373166 w 1624450"/>
                <a:gd name="connsiteY15" fmla="*/ 490617 h 696872"/>
                <a:gd name="connsiteX16" fmla="*/ 393791 w 1624450"/>
                <a:gd name="connsiteY16" fmla="*/ 511242 h 696872"/>
                <a:gd name="connsiteX17" fmla="*/ 414417 w 1624450"/>
                <a:gd name="connsiteY17" fmla="*/ 538743 h 696872"/>
                <a:gd name="connsiteX18" fmla="*/ 448793 w 1624450"/>
                <a:gd name="connsiteY18" fmla="*/ 559369 h 696872"/>
                <a:gd name="connsiteX19" fmla="*/ 469418 w 1624450"/>
                <a:gd name="connsiteY19" fmla="*/ 579994 h 696872"/>
                <a:gd name="connsiteX20" fmla="*/ 496919 w 1624450"/>
                <a:gd name="connsiteY20" fmla="*/ 600620 h 696872"/>
                <a:gd name="connsiteX21" fmla="*/ 510669 w 1624450"/>
                <a:gd name="connsiteY21" fmla="*/ 621245 h 696872"/>
                <a:gd name="connsiteX22" fmla="*/ 551921 w 1624450"/>
                <a:gd name="connsiteY22" fmla="*/ 634996 h 696872"/>
                <a:gd name="connsiteX23" fmla="*/ 579421 w 1624450"/>
                <a:gd name="connsiteY23" fmla="*/ 655621 h 696872"/>
                <a:gd name="connsiteX24" fmla="*/ 600047 w 1624450"/>
                <a:gd name="connsiteY24" fmla="*/ 662496 h 696872"/>
                <a:gd name="connsiteX25" fmla="*/ 634423 w 1624450"/>
                <a:gd name="connsiteY25" fmla="*/ 676247 h 696872"/>
                <a:gd name="connsiteX26" fmla="*/ 661924 w 1624450"/>
                <a:gd name="connsiteY26" fmla="*/ 683122 h 696872"/>
                <a:gd name="connsiteX27" fmla="*/ 723800 w 1624450"/>
                <a:gd name="connsiteY27" fmla="*/ 696872 h 696872"/>
                <a:gd name="connsiteX28" fmla="*/ 943806 w 1624450"/>
                <a:gd name="connsiteY28" fmla="*/ 689997 h 696872"/>
                <a:gd name="connsiteX29" fmla="*/ 964432 w 1624450"/>
                <a:gd name="connsiteY29" fmla="*/ 676247 h 696872"/>
                <a:gd name="connsiteX30" fmla="*/ 1053809 w 1624450"/>
                <a:gd name="connsiteY30" fmla="*/ 648746 h 696872"/>
                <a:gd name="connsiteX31" fmla="*/ 1108811 w 1624450"/>
                <a:gd name="connsiteY31" fmla="*/ 628120 h 696872"/>
                <a:gd name="connsiteX32" fmla="*/ 1129436 w 1624450"/>
                <a:gd name="connsiteY32" fmla="*/ 614370 h 696872"/>
                <a:gd name="connsiteX33" fmla="*/ 1170687 w 1624450"/>
                <a:gd name="connsiteY33" fmla="*/ 573119 h 696872"/>
                <a:gd name="connsiteX34" fmla="*/ 1191313 w 1624450"/>
                <a:gd name="connsiteY34" fmla="*/ 566244 h 696872"/>
                <a:gd name="connsiteX35" fmla="*/ 1211939 w 1624450"/>
                <a:gd name="connsiteY35" fmla="*/ 545618 h 696872"/>
                <a:gd name="connsiteX36" fmla="*/ 1232564 w 1624450"/>
                <a:gd name="connsiteY36" fmla="*/ 511242 h 696872"/>
                <a:gd name="connsiteX37" fmla="*/ 1253190 w 1624450"/>
                <a:gd name="connsiteY37" fmla="*/ 504367 h 696872"/>
                <a:gd name="connsiteX38" fmla="*/ 1260065 w 1624450"/>
                <a:gd name="connsiteY38" fmla="*/ 483741 h 696872"/>
                <a:gd name="connsiteX39" fmla="*/ 1294441 w 1624450"/>
                <a:gd name="connsiteY39" fmla="*/ 449366 h 696872"/>
                <a:gd name="connsiteX40" fmla="*/ 1301316 w 1624450"/>
                <a:gd name="connsiteY40" fmla="*/ 428740 h 696872"/>
                <a:gd name="connsiteX41" fmla="*/ 1321942 w 1624450"/>
                <a:gd name="connsiteY41" fmla="*/ 421865 h 696872"/>
                <a:gd name="connsiteX42" fmla="*/ 1335692 w 1624450"/>
                <a:gd name="connsiteY42" fmla="*/ 408114 h 696872"/>
                <a:gd name="connsiteX43" fmla="*/ 1363193 w 1624450"/>
                <a:gd name="connsiteY43" fmla="*/ 380614 h 696872"/>
                <a:gd name="connsiteX44" fmla="*/ 1376943 w 1624450"/>
                <a:gd name="connsiteY44" fmla="*/ 366863 h 696872"/>
                <a:gd name="connsiteX45" fmla="*/ 1404444 w 1624450"/>
                <a:gd name="connsiteY45" fmla="*/ 346238 h 696872"/>
                <a:gd name="connsiteX46" fmla="*/ 1425069 w 1624450"/>
                <a:gd name="connsiteY46" fmla="*/ 339362 h 696872"/>
                <a:gd name="connsiteX47" fmla="*/ 1480071 w 1624450"/>
                <a:gd name="connsiteY47" fmla="*/ 304987 h 696872"/>
                <a:gd name="connsiteX48" fmla="*/ 1500696 w 1624450"/>
                <a:gd name="connsiteY48" fmla="*/ 298111 h 696872"/>
                <a:gd name="connsiteX49" fmla="*/ 1521322 w 1624450"/>
                <a:gd name="connsiteY49" fmla="*/ 284361 h 696872"/>
                <a:gd name="connsiteX50" fmla="*/ 1541948 w 1624450"/>
                <a:gd name="connsiteY50" fmla="*/ 277486 h 696872"/>
                <a:gd name="connsiteX51" fmla="*/ 1569448 w 1624450"/>
                <a:gd name="connsiteY51" fmla="*/ 263735 h 696872"/>
                <a:gd name="connsiteX52" fmla="*/ 1624450 w 1624450"/>
                <a:gd name="connsiteY52" fmla="*/ 256860 h 696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624450" h="696872">
                  <a:moveTo>
                    <a:pt x="0" y="0"/>
                  </a:moveTo>
                  <a:cubicBezTo>
                    <a:pt x="48126" y="2292"/>
                    <a:pt x="73892" y="51381"/>
                    <a:pt x="100564" y="67836"/>
                  </a:cubicBezTo>
                  <a:cubicBezTo>
                    <a:pt x="127236" y="84291"/>
                    <a:pt x="145540" y="90144"/>
                    <a:pt x="160035" y="98731"/>
                  </a:cubicBezTo>
                  <a:cubicBezTo>
                    <a:pt x="174530" y="107318"/>
                    <a:pt x="178369" y="112481"/>
                    <a:pt x="187536" y="119356"/>
                  </a:cubicBezTo>
                  <a:cubicBezTo>
                    <a:pt x="192119" y="128523"/>
                    <a:pt x="197249" y="137437"/>
                    <a:pt x="201286" y="146857"/>
                  </a:cubicBezTo>
                  <a:cubicBezTo>
                    <a:pt x="204141" y="153518"/>
                    <a:pt x="204141" y="161453"/>
                    <a:pt x="208161" y="167483"/>
                  </a:cubicBezTo>
                  <a:cubicBezTo>
                    <a:pt x="226812" y="195459"/>
                    <a:pt x="230038" y="178736"/>
                    <a:pt x="242537" y="208734"/>
                  </a:cubicBezTo>
                  <a:cubicBezTo>
                    <a:pt x="250899" y="228803"/>
                    <a:pt x="256288" y="249985"/>
                    <a:pt x="263163" y="270611"/>
                  </a:cubicBezTo>
                  <a:cubicBezTo>
                    <a:pt x="265455" y="277486"/>
                    <a:pt x="266018" y="285206"/>
                    <a:pt x="270038" y="291236"/>
                  </a:cubicBezTo>
                  <a:cubicBezTo>
                    <a:pt x="274621" y="298111"/>
                    <a:pt x="280093" y="304471"/>
                    <a:pt x="283788" y="311862"/>
                  </a:cubicBezTo>
                  <a:cubicBezTo>
                    <a:pt x="287029" y="318344"/>
                    <a:pt x="288118" y="325702"/>
                    <a:pt x="290663" y="332487"/>
                  </a:cubicBezTo>
                  <a:cubicBezTo>
                    <a:pt x="294996" y="344043"/>
                    <a:pt x="300081" y="355307"/>
                    <a:pt x="304414" y="366863"/>
                  </a:cubicBezTo>
                  <a:cubicBezTo>
                    <a:pt x="306959" y="373649"/>
                    <a:pt x="307269" y="381459"/>
                    <a:pt x="311289" y="387489"/>
                  </a:cubicBezTo>
                  <a:cubicBezTo>
                    <a:pt x="316682" y="395579"/>
                    <a:pt x="325690" y="400645"/>
                    <a:pt x="331914" y="408114"/>
                  </a:cubicBezTo>
                  <a:cubicBezTo>
                    <a:pt x="337204" y="414462"/>
                    <a:pt x="341081" y="421865"/>
                    <a:pt x="345665" y="428740"/>
                  </a:cubicBezTo>
                  <a:cubicBezTo>
                    <a:pt x="353652" y="452701"/>
                    <a:pt x="357253" y="466748"/>
                    <a:pt x="373166" y="490617"/>
                  </a:cubicBezTo>
                  <a:cubicBezTo>
                    <a:pt x="378559" y="498707"/>
                    <a:pt x="387464" y="503860"/>
                    <a:pt x="393791" y="511242"/>
                  </a:cubicBezTo>
                  <a:cubicBezTo>
                    <a:pt x="401248" y="519942"/>
                    <a:pt x="405793" y="531197"/>
                    <a:pt x="414417" y="538743"/>
                  </a:cubicBezTo>
                  <a:cubicBezTo>
                    <a:pt x="424474" y="547543"/>
                    <a:pt x="438103" y="551351"/>
                    <a:pt x="448793" y="559369"/>
                  </a:cubicBezTo>
                  <a:cubicBezTo>
                    <a:pt x="456571" y="565203"/>
                    <a:pt x="462036" y="573667"/>
                    <a:pt x="469418" y="579994"/>
                  </a:cubicBezTo>
                  <a:cubicBezTo>
                    <a:pt x="478118" y="587451"/>
                    <a:pt x="488816" y="592517"/>
                    <a:pt x="496919" y="600620"/>
                  </a:cubicBezTo>
                  <a:cubicBezTo>
                    <a:pt x="502762" y="606463"/>
                    <a:pt x="503662" y="616866"/>
                    <a:pt x="510669" y="621245"/>
                  </a:cubicBezTo>
                  <a:cubicBezTo>
                    <a:pt x="522960" y="628927"/>
                    <a:pt x="538170" y="630412"/>
                    <a:pt x="551921" y="634996"/>
                  </a:cubicBezTo>
                  <a:cubicBezTo>
                    <a:pt x="561088" y="641871"/>
                    <a:pt x="569472" y="649936"/>
                    <a:pt x="579421" y="655621"/>
                  </a:cubicBezTo>
                  <a:cubicBezTo>
                    <a:pt x="585713" y="659217"/>
                    <a:pt x="593261" y="659951"/>
                    <a:pt x="600047" y="662496"/>
                  </a:cubicBezTo>
                  <a:cubicBezTo>
                    <a:pt x="611603" y="666829"/>
                    <a:pt x="622715" y="672344"/>
                    <a:pt x="634423" y="676247"/>
                  </a:cubicBezTo>
                  <a:cubicBezTo>
                    <a:pt x="643387" y="679235"/>
                    <a:pt x="652717" y="680997"/>
                    <a:pt x="661924" y="683122"/>
                  </a:cubicBezTo>
                  <a:lnTo>
                    <a:pt x="723800" y="696872"/>
                  </a:lnTo>
                  <a:cubicBezTo>
                    <a:pt x="797135" y="694580"/>
                    <a:pt x="870703" y="696263"/>
                    <a:pt x="943806" y="689997"/>
                  </a:cubicBezTo>
                  <a:cubicBezTo>
                    <a:pt x="952039" y="689291"/>
                    <a:pt x="956837" y="679502"/>
                    <a:pt x="964432" y="676247"/>
                  </a:cubicBezTo>
                  <a:cubicBezTo>
                    <a:pt x="1006369" y="658275"/>
                    <a:pt x="998283" y="685762"/>
                    <a:pt x="1053809" y="648746"/>
                  </a:cubicBezTo>
                  <a:cubicBezTo>
                    <a:pt x="1084158" y="628514"/>
                    <a:pt x="1066332" y="636617"/>
                    <a:pt x="1108811" y="628120"/>
                  </a:cubicBezTo>
                  <a:cubicBezTo>
                    <a:pt x="1115686" y="623537"/>
                    <a:pt x="1123260" y="619859"/>
                    <a:pt x="1129436" y="614370"/>
                  </a:cubicBezTo>
                  <a:cubicBezTo>
                    <a:pt x="1143970" y="601451"/>
                    <a:pt x="1152239" y="579268"/>
                    <a:pt x="1170687" y="573119"/>
                  </a:cubicBezTo>
                  <a:lnTo>
                    <a:pt x="1191313" y="566244"/>
                  </a:lnTo>
                  <a:cubicBezTo>
                    <a:pt x="1198188" y="559369"/>
                    <a:pt x="1206105" y="553397"/>
                    <a:pt x="1211939" y="545618"/>
                  </a:cubicBezTo>
                  <a:cubicBezTo>
                    <a:pt x="1219957" y="534928"/>
                    <a:pt x="1223115" y="520691"/>
                    <a:pt x="1232564" y="511242"/>
                  </a:cubicBezTo>
                  <a:cubicBezTo>
                    <a:pt x="1237689" y="506117"/>
                    <a:pt x="1246315" y="506659"/>
                    <a:pt x="1253190" y="504367"/>
                  </a:cubicBezTo>
                  <a:cubicBezTo>
                    <a:pt x="1255482" y="497492"/>
                    <a:pt x="1255717" y="489539"/>
                    <a:pt x="1260065" y="483741"/>
                  </a:cubicBezTo>
                  <a:cubicBezTo>
                    <a:pt x="1269788" y="470777"/>
                    <a:pt x="1294441" y="449366"/>
                    <a:pt x="1294441" y="449366"/>
                  </a:cubicBezTo>
                  <a:cubicBezTo>
                    <a:pt x="1296733" y="442491"/>
                    <a:pt x="1296191" y="433865"/>
                    <a:pt x="1301316" y="428740"/>
                  </a:cubicBezTo>
                  <a:cubicBezTo>
                    <a:pt x="1306441" y="423615"/>
                    <a:pt x="1315728" y="425594"/>
                    <a:pt x="1321942" y="421865"/>
                  </a:cubicBezTo>
                  <a:cubicBezTo>
                    <a:pt x="1327500" y="418530"/>
                    <a:pt x="1331109" y="412698"/>
                    <a:pt x="1335692" y="408114"/>
                  </a:cubicBezTo>
                  <a:cubicBezTo>
                    <a:pt x="1347915" y="371446"/>
                    <a:pt x="1332636" y="398949"/>
                    <a:pt x="1363193" y="380614"/>
                  </a:cubicBezTo>
                  <a:cubicBezTo>
                    <a:pt x="1368751" y="377279"/>
                    <a:pt x="1371963" y="371013"/>
                    <a:pt x="1376943" y="366863"/>
                  </a:cubicBezTo>
                  <a:cubicBezTo>
                    <a:pt x="1385746" y="359527"/>
                    <a:pt x="1394495" y="351923"/>
                    <a:pt x="1404444" y="346238"/>
                  </a:cubicBezTo>
                  <a:cubicBezTo>
                    <a:pt x="1410736" y="342642"/>
                    <a:pt x="1418707" y="342832"/>
                    <a:pt x="1425069" y="339362"/>
                  </a:cubicBezTo>
                  <a:cubicBezTo>
                    <a:pt x="1444049" y="329009"/>
                    <a:pt x="1459561" y="311825"/>
                    <a:pt x="1480071" y="304987"/>
                  </a:cubicBezTo>
                  <a:cubicBezTo>
                    <a:pt x="1486946" y="302695"/>
                    <a:pt x="1494214" y="301352"/>
                    <a:pt x="1500696" y="298111"/>
                  </a:cubicBezTo>
                  <a:cubicBezTo>
                    <a:pt x="1508087" y="294416"/>
                    <a:pt x="1513931" y="288056"/>
                    <a:pt x="1521322" y="284361"/>
                  </a:cubicBezTo>
                  <a:cubicBezTo>
                    <a:pt x="1527804" y="281120"/>
                    <a:pt x="1535287" y="280341"/>
                    <a:pt x="1541948" y="277486"/>
                  </a:cubicBezTo>
                  <a:cubicBezTo>
                    <a:pt x="1551368" y="273449"/>
                    <a:pt x="1559505" y="266221"/>
                    <a:pt x="1569448" y="263735"/>
                  </a:cubicBezTo>
                  <a:cubicBezTo>
                    <a:pt x="1587373" y="259254"/>
                    <a:pt x="1624450" y="256860"/>
                    <a:pt x="1624450" y="25686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3" name="Straight Arrow Connector 132"/>
            <p:cNvCxnSpPr/>
            <p:nvPr/>
          </p:nvCxnSpPr>
          <p:spPr>
            <a:xfrm>
              <a:off x="6086475" y="2865120"/>
              <a:ext cx="314325" cy="5334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4" name="Group 43"/>
          <p:cNvGrpSpPr>
            <a:grpSpLocks/>
          </p:cNvGrpSpPr>
          <p:nvPr/>
        </p:nvGrpSpPr>
        <p:grpSpPr>
          <a:xfrm>
            <a:off x="7955280" y="274320"/>
            <a:ext cx="967336" cy="890968"/>
            <a:chOff x="2589702" y="1319134"/>
            <a:chExt cx="3925883" cy="3628422"/>
          </a:xfrm>
        </p:grpSpPr>
        <p:sp>
          <p:nvSpPr>
            <p:cNvPr id="45" name="Rounded Rectangle 44"/>
            <p:cNvSpPr/>
            <p:nvPr/>
          </p:nvSpPr>
          <p:spPr>
            <a:xfrm>
              <a:off x="3710065" y="1319134"/>
              <a:ext cx="1570353" cy="332058"/>
            </a:xfrm>
            <a:prstGeom prst="roundRect">
              <a:avLst/>
            </a:prstGeom>
            <a:solidFill>
              <a:schemeClr val="accent1">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46" name="Rounded Rectangle 45"/>
            <p:cNvSpPr/>
            <p:nvPr/>
          </p:nvSpPr>
          <p:spPr>
            <a:xfrm>
              <a:off x="3710064" y="2143225"/>
              <a:ext cx="1570353" cy="332058"/>
            </a:xfrm>
            <a:prstGeom prst="roundRect">
              <a:avLst/>
            </a:prstGeom>
            <a:solidFill>
              <a:schemeClr val="accent2">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47" name="Rounded Rectangle 46"/>
            <p:cNvSpPr/>
            <p:nvPr/>
          </p:nvSpPr>
          <p:spPr>
            <a:xfrm>
              <a:off x="2589702" y="2961759"/>
              <a:ext cx="1570353" cy="332058"/>
            </a:xfrm>
            <a:prstGeom prst="roundRect">
              <a:avLst/>
            </a:prstGeom>
            <a:solidFill>
              <a:schemeClr val="accent3">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48" name="Rounded Rectangle 47"/>
            <p:cNvSpPr/>
            <p:nvPr/>
          </p:nvSpPr>
          <p:spPr>
            <a:xfrm>
              <a:off x="4945232" y="2961158"/>
              <a:ext cx="1570353" cy="332058"/>
            </a:xfrm>
            <a:prstGeom prst="roundRect">
              <a:avLst/>
            </a:prstGeom>
            <a:solidFill>
              <a:schemeClr val="accent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49" name="Rounded Rectangle 48"/>
            <p:cNvSpPr/>
            <p:nvPr/>
          </p:nvSpPr>
          <p:spPr>
            <a:xfrm>
              <a:off x="3710063" y="3791407"/>
              <a:ext cx="1570353" cy="332058"/>
            </a:xfrm>
            <a:prstGeom prst="roundRect">
              <a:avLst/>
            </a:prstGeom>
            <a:solidFill>
              <a:schemeClr val="accent4">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50" name="Rounded Rectangle 49"/>
            <p:cNvSpPr/>
            <p:nvPr/>
          </p:nvSpPr>
          <p:spPr>
            <a:xfrm>
              <a:off x="3710062" y="4615498"/>
              <a:ext cx="1570353" cy="332058"/>
            </a:xfrm>
            <a:prstGeom prst="roundRect">
              <a:avLst/>
            </a:prstGeom>
            <a:solidFill>
              <a:schemeClr val="accent6">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51" name="Down Arrow 50"/>
            <p:cNvSpPr/>
            <p:nvPr/>
          </p:nvSpPr>
          <p:spPr>
            <a:xfrm>
              <a:off x="4367821" y="1664721"/>
              <a:ext cx="254833" cy="470706"/>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2" name="Down Arrow 51"/>
            <p:cNvSpPr/>
            <p:nvPr/>
          </p:nvSpPr>
          <p:spPr>
            <a:xfrm rot="1666514">
              <a:off x="3463480" y="2503567"/>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3" name="Down Arrow 52"/>
            <p:cNvSpPr/>
            <p:nvPr/>
          </p:nvSpPr>
          <p:spPr>
            <a:xfrm rot="19933486" flipH="1">
              <a:off x="5272163" y="2507611"/>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4" name="Down Arrow 53"/>
            <p:cNvSpPr/>
            <p:nvPr/>
          </p:nvSpPr>
          <p:spPr>
            <a:xfrm rot="19933486" flipH="1">
              <a:off x="3463480" y="3341014"/>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5" name="Down Arrow 54"/>
            <p:cNvSpPr/>
            <p:nvPr/>
          </p:nvSpPr>
          <p:spPr>
            <a:xfrm rot="1666514">
              <a:off x="5272163" y="3349102"/>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6" name="Down Arrow 55"/>
            <p:cNvSpPr/>
            <p:nvPr/>
          </p:nvSpPr>
          <p:spPr>
            <a:xfrm>
              <a:off x="4367821" y="4144792"/>
              <a:ext cx="254833" cy="470706"/>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1905517092"/>
      </p:ext>
    </p:extLst>
  </p:cSld>
  <p:clrMapOvr>
    <a:masterClrMapping/>
  </p:clrMapOvr>
  <p:transition spd="slow">
    <p:cu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Shape 240"/>
          <p:cNvSpPr txBox="1">
            <a:spLocks noGrp="1"/>
          </p:cNvSpPr>
          <p:nvPr>
            <p:ph type="title"/>
          </p:nvPr>
        </p:nvSpPr>
        <p:spPr>
          <a:xfrm>
            <a:off x="484584" y="339538"/>
            <a:ext cx="4795560" cy="1050398"/>
          </a:xfrm>
        </p:spPr>
        <p:txBody>
          <a:bodyPr/>
          <a:lstStyle/>
          <a:p>
            <a:pPr lvl="0"/>
            <a:r>
              <a:rPr lang="en" dirty="0" smtClean="0"/>
              <a:t>Hierarchical tracing</a:t>
            </a:r>
            <a:endParaRPr lang="en" dirty="0"/>
          </a:p>
        </p:txBody>
      </p:sp>
      <p:sp>
        <p:nvSpPr>
          <p:cNvPr id="241" name="Shape 241"/>
          <p:cNvSpPr txBox="1">
            <a:spLocks noGrp="1"/>
          </p:cNvSpPr>
          <p:nvPr>
            <p:ph idx="1"/>
          </p:nvPr>
        </p:nvSpPr>
        <p:spPr>
          <a:xfrm>
            <a:off x="770924" y="1539689"/>
            <a:ext cx="4564222" cy="3146611"/>
          </a:xfrm>
        </p:spPr>
        <p:txBody>
          <a:bodyPr/>
          <a:lstStyle/>
          <a:p>
            <a:pPr lvl="0"/>
            <a:r>
              <a:rPr lang="en" dirty="0" smtClean="0"/>
              <a:t>Stackless ray walk of min-Z pyramid</a:t>
            </a:r>
          </a:p>
          <a:p>
            <a:pPr lvl="1"/>
            <a:endParaRPr lang="en" dirty="0" smtClean="0">
              <a:solidFill>
                <a:schemeClr val="accent6">
                  <a:lumMod val="75000"/>
                </a:schemeClr>
              </a:solidFill>
            </a:endParaRPr>
          </a:p>
          <a:p>
            <a:pPr marL="0" lvl="0" indent="0">
              <a:buNone/>
            </a:pPr>
            <a:endParaRPr lang="en" dirty="0" smtClean="0">
              <a:latin typeface="Consolas" panose="020B0609020204030204" pitchFamily="49" charset="0"/>
              <a:cs typeface="Consolas" panose="020B0609020204030204" pitchFamily="49" charset="0"/>
            </a:endParaRPr>
          </a:p>
          <a:p>
            <a:pPr marL="0" lvl="0" indent="0">
              <a:buNone/>
            </a:pPr>
            <a:r>
              <a:rPr lang="en" dirty="0" smtClean="0">
                <a:latin typeface="Consolas" panose="020B0609020204030204" pitchFamily="49" charset="0"/>
                <a:cs typeface="Consolas" panose="020B0609020204030204" pitchFamily="49" charset="0"/>
              </a:rPr>
              <a:t>    mip </a:t>
            </a:r>
            <a:r>
              <a:rPr lang="en" dirty="0" smtClean="0">
                <a:solidFill>
                  <a:schemeClr val="accent3"/>
                </a:solidFill>
                <a:latin typeface="Consolas" panose="020B0609020204030204" pitchFamily="49" charset="0"/>
                <a:cs typeface="Consolas" panose="020B0609020204030204" pitchFamily="49" charset="0"/>
              </a:rPr>
              <a:t>=</a:t>
            </a:r>
            <a:r>
              <a:rPr lang="en" dirty="0" smtClean="0">
                <a:latin typeface="Consolas" panose="020B0609020204030204" pitchFamily="49" charset="0"/>
                <a:cs typeface="Consolas" panose="020B0609020204030204" pitchFamily="49" charset="0"/>
              </a:rPr>
              <a:t> 0;</a:t>
            </a:r>
            <a:br>
              <a:rPr lang="en" dirty="0" smtClean="0">
                <a:latin typeface="Consolas" panose="020B0609020204030204" pitchFamily="49" charset="0"/>
                <a:cs typeface="Consolas" panose="020B0609020204030204" pitchFamily="49" charset="0"/>
              </a:rPr>
            </a:br>
            <a:r>
              <a:rPr lang="en" dirty="0" smtClean="0">
                <a:solidFill>
                  <a:schemeClr val="accent6">
                    <a:lumMod val="75000"/>
                  </a:schemeClr>
                </a:solidFill>
                <a:latin typeface="Consolas" panose="020B0609020204030204" pitchFamily="49" charset="0"/>
                <a:cs typeface="Consolas" panose="020B0609020204030204" pitchFamily="49" charset="0"/>
              </a:rPr>
              <a:t>    while</a:t>
            </a:r>
            <a:r>
              <a:rPr lang="en" dirty="0" smtClean="0">
                <a:latin typeface="Consolas" panose="020B0609020204030204" pitchFamily="49" charset="0"/>
                <a:cs typeface="Consolas" panose="020B0609020204030204" pitchFamily="49" charset="0"/>
              </a:rPr>
              <a:t> (level </a:t>
            </a:r>
            <a:r>
              <a:rPr lang="en" dirty="0" smtClean="0">
                <a:solidFill>
                  <a:schemeClr val="accent3"/>
                </a:solidFill>
                <a:latin typeface="Consolas" panose="020B0609020204030204" pitchFamily="49" charset="0"/>
                <a:cs typeface="Consolas" panose="020B0609020204030204" pitchFamily="49" charset="0"/>
              </a:rPr>
              <a:t>&gt;</a:t>
            </a:r>
            <a:r>
              <a:rPr lang="en" dirty="0" smtClean="0">
                <a:latin typeface="Consolas" panose="020B0609020204030204" pitchFamily="49" charset="0"/>
                <a:cs typeface="Consolas" panose="020B0609020204030204" pitchFamily="49" charset="0"/>
              </a:rPr>
              <a:t> -1)</a:t>
            </a:r>
            <a:br>
              <a:rPr lang="en" dirty="0" smtClean="0">
                <a:latin typeface="Consolas" panose="020B0609020204030204" pitchFamily="49" charset="0"/>
                <a:cs typeface="Consolas" panose="020B0609020204030204" pitchFamily="49" charset="0"/>
              </a:rPr>
            </a:br>
            <a:r>
              <a:rPr lang="en" dirty="0" smtClean="0">
                <a:latin typeface="Consolas" panose="020B0609020204030204" pitchFamily="49" charset="0"/>
                <a:cs typeface="Consolas" panose="020B0609020204030204" pitchFamily="49" charset="0"/>
              </a:rPr>
              <a:t>        step through current </a:t>
            </a:r>
            <a:r>
              <a:rPr lang="en" dirty="0">
                <a:latin typeface="Consolas" panose="020B0609020204030204" pitchFamily="49" charset="0"/>
                <a:cs typeface="Consolas" panose="020B0609020204030204" pitchFamily="49" charset="0"/>
              </a:rPr>
              <a:t>cell;</a:t>
            </a:r>
            <a:r>
              <a:rPr lang="en" dirty="0" smtClean="0">
                <a:latin typeface="Consolas" panose="020B0609020204030204" pitchFamily="49" charset="0"/>
                <a:cs typeface="Consolas" panose="020B0609020204030204" pitchFamily="49" charset="0"/>
              </a:rPr>
              <a:t/>
            </a:r>
            <a:br>
              <a:rPr lang="en" dirty="0" smtClean="0">
                <a:latin typeface="Consolas" panose="020B0609020204030204" pitchFamily="49" charset="0"/>
                <a:cs typeface="Consolas" panose="020B0609020204030204" pitchFamily="49" charset="0"/>
              </a:rPr>
            </a:br>
            <a:r>
              <a:rPr lang="en" dirty="0" smtClean="0">
                <a:solidFill>
                  <a:schemeClr val="accent6">
                    <a:lumMod val="75000"/>
                  </a:schemeClr>
                </a:solidFill>
                <a:latin typeface="Consolas" panose="020B0609020204030204" pitchFamily="49" charset="0"/>
                <a:cs typeface="Consolas" panose="020B0609020204030204" pitchFamily="49" charset="0"/>
              </a:rPr>
              <a:t>        if</a:t>
            </a:r>
            <a:r>
              <a:rPr lang="en" dirty="0" smtClean="0">
                <a:latin typeface="Consolas" panose="020B0609020204030204" pitchFamily="49" charset="0"/>
                <a:cs typeface="Consolas" panose="020B0609020204030204" pitchFamily="49" charset="0"/>
              </a:rPr>
              <a:t> (above Z plane) </a:t>
            </a:r>
            <a:r>
              <a:rPr lang="en" dirty="0" smtClean="0">
                <a:solidFill>
                  <a:schemeClr val="accent3"/>
                </a:solidFill>
                <a:latin typeface="Consolas" panose="020B0609020204030204" pitchFamily="49" charset="0"/>
                <a:cs typeface="Consolas" panose="020B0609020204030204" pitchFamily="49" charset="0"/>
              </a:rPr>
              <a:t>++</a:t>
            </a:r>
            <a:r>
              <a:rPr lang="en" dirty="0" smtClean="0">
                <a:latin typeface="Consolas" panose="020B0609020204030204" pitchFamily="49" charset="0"/>
                <a:cs typeface="Consolas" panose="020B0609020204030204" pitchFamily="49" charset="0"/>
              </a:rPr>
              <a:t>level;</a:t>
            </a:r>
            <a:br>
              <a:rPr lang="en" dirty="0" smtClean="0">
                <a:latin typeface="Consolas" panose="020B0609020204030204" pitchFamily="49" charset="0"/>
                <a:cs typeface="Consolas" panose="020B0609020204030204" pitchFamily="49" charset="0"/>
              </a:rPr>
            </a:br>
            <a:r>
              <a:rPr lang="en" dirty="0" smtClean="0">
                <a:solidFill>
                  <a:schemeClr val="accent6">
                    <a:lumMod val="75000"/>
                  </a:schemeClr>
                </a:solidFill>
                <a:latin typeface="Consolas" panose="020B0609020204030204" pitchFamily="49" charset="0"/>
                <a:cs typeface="Consolas" panose="020B0609020204030204" pitchFamily="49" charset="0"/>
              </a:rPr>
              <a:t>        if</a:t>
            </a:r>
            <a:r>
              <a:rPr lang="en" dirty="0" smtClean="0">
                <a:latin typeface="Consolas" panose="020B0609020204030204" pitchFamily="49" charset="0"/>
                <a:cs typeface="Consolas" panose="020B0609020204030204" pitchFamily="49" charset="0"/>
              </a:rPr>
              <a:t> (below Z plane) </a:t>
            </a:r>
            <a:r>
              <a:rPr lang="en" dirty="0" smtClean="0">
                <a:solidFill>
                  <a:schemeClr val="accent3"/>
                </a:solidFill>
                <a:latin typeface="Consolas" panose="020B0609020204030204" pitchFamily="49" charset="0"/>
                <a:cs typeface="Consolas" panose="020B0609020204030204" pitchFamily="49" charset="0"/>
              </a:rPr>
              <a:t>--</a:t>
            </a:r>
            <a:r>
              <a:rPr lang="en" dirty="0" smtClean="0">
                <a:latin typeface="Consolas" panose="020B0609020204030204" pitchFamily="49" charset="0"/>
                <a:cs typeface="Consolas" panose="020B0609020204030204" pitchFamily="49" charset="0"/>
              </a:rPr>
              <a:t>level;</a:t>
            </a:r>
            <a:endParaRPr lang="en" dirty="0">
              <a:latin typeface="Consolas" panose="020B0609020204030204" pitchFamily="49" charset="0"/>
              <a:cs typeface="Consolas" panose="020B0609020204030204" pitchFamily="49" charset="0"/>
            </a:endParaRPr>
          </a:p>
        </p:txBody>
      </p:sp>
      <p:grpSp>
        <p:nvGrpSpPr>
          <p:cNvPr id="29" name="Group 28"/>
          <p:cNvGrpSpPr/>
          <p:nvPr/>
        </p:nvGrpSpPr>
        <p:grpSpPr>
          <a:xfrm>
            <a:off x="5078339" y="2423160"/>
            <a:ext cx="3611688" cy="2080260"/>
            <a:chOff x="5988289" y="2739390"/>
            <a:chExt cx="1653482" cy="943132"/>
          </a:xfrm>
        </p:grpSpPr>
        <p:grpSp>
          <p:nvGrpSpPr>
            <p:cNvPr id="20" name="Group 19"/>
            <p:cNvGrpSpPr/>
            <p:nvPr/>
          </p:nvGrpSpPr>
          <p:grpSpPr>
            <a:xfrm>
              <a:off x="5988289" y="2827020"/>
              <a:ext cx="1653482" cy="855502"/>
              <a:chOff x="5988289" y="3627120"/>
              <a:chExt cx="1653482" cy="855502"/>
            </a:xfrm>
            <a:solidFill>
              <a:srgbClr val="00B0F0">
                <a:alpha val="25000"/>
              </a:srgbClr>
            </a:solidFill>
          </p:grpSpPr>
          <p:sp>
            <p:nvSpPr>
              <p:cNvPr id="3" name="Rectangle 2"/>
              <p:cNvSpPr/>
              <p:nvPr/>
            </p:nvSpPr>
            <p:spPr>
              <a:xfrm>
                <a:off x="5988289" y="3627120"/>
                <a:ext cx="419384" cy="8555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p:cNvSpPr/>
              <p:nvPr/>
            </p:nvSpPr>
            <p:spPr>
              <a:xfrm>
                <a:off x="6407674" y="4152900"/>
                <a:ext cx="405636" cy="329722"/>
              </a:xfrm>
              <a:prstGeom prst="rect">
                <a:avLst/>
              </a:prstGeom>
              <a:solidFill>
                <a:srgbClr val="00B0F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p:cNvSpPr/>
              <p:nvPr/>
            </p:nvSpPr>
            <p:spPr>
              <a:xfrm>
                <a:off x="6816747" y="4175760"/>
                <a:ext cx="409076" cy="30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p:cNvSpPr/>
              <p:nvPr/>
            </p:nvSpPr>
            <p:spPr>
              <a:xfrm>
                <a:off x="7229259" y="3882390"/>
                <a:ext cx="412512" cy="6002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5988289" y="2739390"/>
              <a:ext cx="1637439" cy="943132"/>
              <a:chOff x="5988289" y="2956328"/>
              <a:chExt cx="1637439" cy="1526294"/>
            </a:xfrm>
          </p:grpSpPr>
          <p:cxnSp>
            <p:nvCxnSpPr>
              <p:cNvPr id="4" name="Straight Connector 3"/>
              <p:cNvCxnSpPr/>
              <p:nvPr/>
            </p:nvCxnSpPr>
            <p:spPr>
              <a:xfrm>
                <a:off x="5988289" y="2956328"/>
                <a:ext cx="0" cy="1526294"/>
              </a:xfrm>
              <a:prstGeom prst="line">
                <a:avLst/>
              </a:prstGeom>
              <a:ln w="254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6400800" y="2956328"/>
                <a:ext cx="0" cy="1526294"/>
              </a:xfrm>
              <a:prstGeom prst="line">
                <a:avLst/>
              </a:prstGeom>
              <a:ln w="254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813311" y="2956328"/>
                <a:ext cx="0" cy="1526294"/>
              </a:xfrm>
              <a:prstGeom prst="line">
                <a:avLst/>
              </a:prstGeom>
              <a:ln w="254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7225822" y="2956328"/>
                <a:ext cx="0" cy="1526294"/>
              </a:xfrm>
              <a:prstGeom prst="line">
                <a:avLst/>
              </a:prstGeom>
              <a:ln w="254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625728" y="2956328"/>
                <a:ext cx="0" cy="1526294"/>
              </a:xfrm>
              <a:prstGeom prst="line">
                <a:avLst/>
              </a:prstGeom>
              <a:ln w="254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6194545" y="2956328"/>
                <a:ext cx="0" cy="1526294"/>
              </a:xfrm>
              <a:prstGeom prst="line">
                <a:avLst/>
              </a:prstGeom>
              <a:ln w="254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6607056" y="2956328"/>
                <a:ext cx="0" cy="1526294"/>
              </a:xfrm>
              <a:prstGeom prst="line">
                <a:avLst/>
              </a:prstGeom>
              <a:ln w="254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7019567" y="2956328"/>
                <a:ext cx="0" cy="1526294"/>
              </a:xfrm>
              <a:prstGeom prst="line">
                <a:avLst/>
              </a:prstGeom>
              <a:ln w="254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7438953" y="2956328"/>
                <a:ext cx="0" cy="1526294"/>
              </a:xfrm>
              <a:prstGeom prst="line">
                <a:avLst/>
              </a:prstGeom>
              <a:ln w="254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9" name="Freeform 228"/>
            <p:cNvSpPr/>
            <p:nvPr/>
          </p:nvSpPr>
          <p:spPr>
            <a:xfrm>
              <a:off x="6013884" y="2834397"/>
              <a:ext cx="1624450" cy="696872"/>
            </a:xfrm>
            <a:custGeom>
              <a:avLst/>
              <a:gdLst>
                <a:gd name="connsiteX0" fmla="*/ 0 w 1622545"/>
                <a:gd name="connsiteY0" fmla="*/ 0 h 618767"/>
                <a:gd name="connsiteX1" fmla="*/ 144379 w 1622545"/>
                <a:gd name="connsiteY1" fmla="*/ 6876 h 618767"/>
                <a:gd name="connsiteX2" fmla="*/ 158130 w 1622545"/>
                <a:gd name="connsiteY2" fmla="*/ 20626 h 618767"/>
                <a:gd name="connsiteX3" fmla="*/ 185631 w 1622545"/>
                <a:gd name="connsiteY3" fmla="*/ 41251 h 618767"/>
                <a:gd name="connsiteX4" fmla="*/ 199381 w 1622545"/>
                <a:gd name="connsiteY4" fmla="*/ 68752 h 618767"/>
                <a:gd name="connsiteX5" fmla="*/ 206256 w 1622545"/>
                <a:gd name="connsiteY5" fmla="*/ 89378 h 618767"/>
                <a:gd name="connsiteX6" fmla="*/ 240632 w 1622545"/>
                <a:gd name="connsiteY6" fmla="*/ 130629 h 618767"/>
                <a:gd name="connsiteX7" fmla="*/ 261258 w 1622545"/>
                <a:gd name="connsiteY7" fmla="*/ 192506 h 618767"/>
                <a:gd name="connsiteX8" fmla="*/ 268133 w 1622545"/>
                <a:gd name="connsiteY8" fmla="*/ 213131 h 618767"/>
                <a:gd name="connsiteX9" fmla="*/ 281883 w 1622545"/>
                <a:gd name="connsiteY9" fmla="*/ 233757 h 618767"/>
                <a:gd name="connsiteX10" fmla="*/ 288758 w 1622545"/>
                <a:gd name="connsiteY10" fmla="*/ 254382 h 618767"/>
                <a:gd name="connsiteX11" fmla="*/ 302509 w 1622545"/>
                <a:gd name="connsiteY11" fmla="*/ 288758 h 618767"/>
                <a:gd name="connsiteX12" fmla="*/ 309384 w 1622545"/>
                <a:gd name="connsiteY12" fmla="*/ 309384 h 618767"/>
                <a:gd name="connsiteX13" fmla="*/ 330009 w 1622545"/>
                <a:gd name="connsiteY13" fmla="*/ 330009 h 618767"/>
                <a:gd name="connsiteX14" fmla="*/ 343760 w 1622545"/>
                <a:gd name="connsiteY14" fmla="*/ 350635 h 618767"/>
                <a:gd name="connsiteX15" fmla="*/ 371261 w 1622545"/>
                <a:gd name="connsiteY15" fmla="*/ 412512 h 618767"/>
                <a:gd name="connsiteX16" fmla="*/ 391886 w 1622545"/>
                <a:gd name="connsiteY16" fmla="*/ 433137 h 618767"/>
                <a:gd name="connsiteX17" fmla="*/ 412512 w 1622545"/>
                <a:gd name="connsiteY17" fmla="*/ 460638 h 618767"/>
                <a:gd name="connsiteX18" fmla="*/ 446888 w 1622545"/>
                <a:gd name="connsiteY18" fmla="*/ 481264 h 618767"/>
                <a:gd name="connsiteX19" fmla="*/ 467513 w 1622545"/>
                <a:gd name="connsiteY19" fmla="*/ 501889 h 618767"/>
                <a:gd name="connsiteX20" fmla="*/ 495014 w 1622545"/>
                <a:gd name="connsiteY20" fmla="*/ 522515 h 618767"/>
                <a:gd name="connsiteX21" fmla="*/ 508764 w 1622545"/>
                <a:gd name="connsiteY21" fmla="*/ 543140 h 618767"/>
                <a:gd name="connsiteX22" fmla="*/ 550016 w 1622545"/>
                <a:gd name="connsiteY22" fmla="*/ 556891 h 618767"/>
                <a:gd name="connsiteX23" fmla="*/ 577516 w 1622545"/>
                <a:gd name="connsiteY23" fmla="*/ 577516 h 618767"/>
                <a:gd name="connsiteX24" fmla="*/ 598142 w 1622545"/>
                <a:gd name="connsiteY24" fmla="*/ 584391 h 618767"/>
                <a:gd name="connsiteX25" fmla="*/ 632518 w 1622545"/>
                <a:gd name="connsiteY25" fmla="*/ 598142 h 618767"/>
                <a:gd name="connsiteX26" fmla="*/ 660019 w 1622545"/>
                <a:gd name="connsiteY26" fmla="*/ 605017 h 618767"/>
                <a:gd name="connsiteX27" fmla="*/ 721895 w 1622545"/>
                <a:gd name="connsiteY27" fmla="*/ 618767 h 618767"/>
                <a:gd name="connsiteX28" fmla="*/ 941901 w 1622545"/>
                <a:gd name="connsiteY28" fmla="*/ 611892 h 618767"/>
                <a:gd name="connsiteX29" fmla="*/ 962527 w 1622545"/>
                <a:gd name="connsiteY29" fmla="*/ 598142 h 618767"/>
                <a:gd name="connsiteX30" fmla="*/ 1051904 w 1622545"/>
                <a:gd name="connsiteY30" fmla="*/ 570641 h 618767"/>
                <a:gd name="connsiteX31" fmla="*/ 1106906 w 1622545"/>
                <a:gd name="connsiteY31" fmla="*/ 550015 h 618767"/>
                <a:gd name="connsiteX32" fmla="*/ 1127531 w 1622545"/>
                <a:gd name="connsiteY32" fmla="*/ 536265 h 618767"/>
                <a:gd name="connsiteX33" fmla="*/ 1168782 w 1622545"/>
                <a:gd name="connsiteY33" fmla="*/ 495014 h 618767"/>
                <a:gd name="connsiteX34" fmla="*/ 1189408 w 1622545"/>
                <a:gd name="connsiteY34" fmla="*/ 488139 h 618767"/>
                <a:gd name="connsiteX35" fmla="*/ 1210034 w 1622545"/>
                <a:gd name="connsiteY35" fmla="*/ 467513 h 618767"/>
                <a:gd name="connsiteX36" fmla="*/ 1230659 w 1622545"/>
                <a:gd name="connsiteY36" fmla="*/ 433137 h 618767"/>
                <a:gd name="connsiteX37" fmla="*/ 1251285 w 1622545"/>
                <a:gd name="connsiteY37" fmla="*/ 426262 h 618767"/>
                <a:gd name="connsiteX38" fmla="*/ 1258160 w 1622545"/>
                <a:gd name="connsiteY38" fmla="*/ 405636 h 618767"/>
                <a:gd name="connsiteX39" fmla="*/ 1292536 w 1622545"/>
                <a:gd name="connsiteY39" fmla="*/ 371261 h 618767"/>
                <a:gd name="connsiteX40" fmla="*/ 1299411 w 1622545"/>
                <a:gd name="connsiteY40" fmla="*/ 350635 h 618767"/>
                <a:gd name="connsiteX41" fmla="*/ 1320037 w 1622545"/>
                <a:gd name="connsiteY41" fmla="*/ 343760 h 618767"/>
                <a:gd name="connsiteX42" fmla="*/ 1333787 w 1622545"/>
                <a:gd name="connsiteY42" fmla="*/ 330009 h 618767"/>
                <a:gd name="connsiteX43" fmla="*/ 1361288 w 1622545"/>
                <a:gd name="connsiteY43" fmla="*/ 302509 h 618767"/>
                <a:gd name="connsiteX44" fmla="*/ 1375038 w 1622545"/>
                <a:gd name="connsiteY44" fmla="*/ 288758 h 618767"/>
                <a:gd name="connsiteX45" fmla="*/ 1402539 w 1622545"/>
                <a:gd name="connsiteY45" fmla="*/ 268133 h 618767"/>
                <a:gd name="connsiteX46" fmla="*/ 1423164 w 1622545"/>
                <a:gd name="connsiteY46" fmla="*/ 261257 h 618767"/>
                <a:gd name="connsiteX47" fmla="*/ 1478166 w 1622545"/>
                <a:gd name="connsiteY47" fmla="*/ 226882 h 618767"/>
                <a:gd name="connsiteX48" fmla="*/ 1498791 w 1622545"/>
                <a:gd name="connsiteY48" fmla="*/ 220006 h 618767"/>
                <a:gd name="connsiteX49" fmla="*/ 1519417 w 1622545"/>
                <a:gd name="connsiteY49" fmla="*/ 206256 h 618767"/>
                <a:gd name="connsiteX50" fmla="*/ 1540043 w 1622545"/>
                <a:gd name="connsiteY50" fmla="*/ 199381 h 618767"/>
                <a:gd name="connsiteX51" fmla="*/ 1567543 w 1622545"/>
                <a:gd name="connsiteY51" fmla="*/ 185630 h 618767"/>
                <a:gd name="connsiteX52" fmla="*/ 1622545 w 1622545"/>
                <a:gd name="connsiteY52" fmla="*/ 178755 h 618767"/>
                <a:gd name="connsiteX0" fmla="*/ 0 w 1622545"/>
                <a:gd name="connsiteY0" fmla="*/ 11542 h 630309"/>
                <a:gd name="connsiteX1" fmla="*/ 98659 w 1622545"/>
                <a:gd name="connsiteY1" fmla="*/ 1273 h 630309"/>
                <a:gd name="connsiteX2" fmla="*/ 158130 w 1622545"/>
                <a:gd name="connsiteY2" fmla="*/ 32168 h 630309"/>
                <a:gd name="connsiteX3" fmla="*/ 185631 w 1622545"/>
                <a:gd name="connsiteY3" fmla="*/ 52793 h 630309"/>
                <a:gd name="connsiteX4" fmla="*/ 199381 w 1622545"/>
                <a:gd name="connsiteY4" fmla="*/ 80294 h 630309"/>
                <a:gd name="connsiteX5" fmla="*/ 206256 w 1622545"/>
                <a:gd name="connsiteY5" fmla="*/ 100920 h 630309"/>
                <a:gd name="connsiteX6" fmla="*/ 240632 w 1622545"/>
                <a:gd name="connsiteY6" fmla="*/ 142171 h 630309"/>
                <a:gd name="connsiteX7" fmla="*/ 261258 w 1622545"/>
                <a:gd name="connsiteY7" fmla="*/ 204048 h 630309"/>
                <a:gd name="connsiteX8" fmla="*/ 268133 w 1622545"/>
                <a:gd name="connsiteY8" fmla="*/ 224673 h 630309"/>
                <a:gd name="connsiteX9" fmla="*/ 281883 w 1622545"/>
                <a:gd name="connsiteY9" fmla="*/ 245299 h 630309"/>
                <a:gd name="connsiteX10" fmla="*/ 288758 w 1622545"/>
                <a:gd name="connsiteY10" fmla="*/ 265924 h 630309"/>
                <a:gd name="connsiteX11" fmla="*/ 302509 w 1622545"/>
                <a:gd name="connsiteY11" fmla="*/ 300300 h 630309"/>
                <a:gd name="connsiteX12" fmla="*/ 309384 w 1622545"/>
                <a:gd name="connsiteY12" fmla="*/ 320926 h 630309"/>
                <a:gd name="connsiteX13" fmla="*/ 330009 w 1622545"/>
                <a:gd name="connsiteY13" fmla="*/ 341551 h 630309"/>
                <a:gd name="connsiteX14" fmla="*/ 343760 w 1622545"/>
                <a:gd name="connsiteY14" fmla="*/ 362177 h 630309"/>
                <a:gd name="connsiteX15" fmla="*/ 371261 w 1622545"/>
                <a:gd name="connsiteY15" fmla="*/ 424054 h 630309"/>
                <a:gd name="connsiteX16" fmla="*/ 391886 w 1622545"/>
                <a:gd name="connsiteY16" fmla="*/ 444679 h 630309"/>
                <a:gd name="connsiteX17" fmla="*/ 412512 w 1622545"/>
                <a:gd name="connsiteY17" fmla="*/ 472180 h 630309"/>
                <a:gd name="connsiteX18" fmla="*/ 446888 w 1622545"/>
                <a:gd name="connsiteY18" fmla="*/ 492806 h 630309"/>
                <a:gd name="connsiteX19" fmla="*/ 467513 w 1622545"/>
                <a:gd name="connsiteY19" fmla="*/ 513431 h 630309"/>
                <a:gd name="connsiteX20" fmla="*/ 495014 w 1622545"/>
                <a:gd name="connsiteY20" fmla="*/ 534057 h 630309"/>
                <a:gd name="connsiteX21" fmla="*/ 508764 w 1622545"/>
                <a:gd name="connsiteY21" fmla="*/ 554682 h 630309"/>
                <a:gd name="connsiteX22" fmla="*/ 550016 w 1622545"/>
                <a:gd name="connsiteY22" fmla="*/ 568433 h 630309"/>
                <a:gd name="connsiteX23" fmla="*/ 577516 w 1622545"/>
                <a:gd name="connsiteY23" fmla="*/ 589058 h 630309"/>
                <a:gd name="connsiteX24" fmla="*/ 598142 w 1622545"/>
                <a:gd name="connsiteY24" fmla="*/ 595933 h 630309"/>
                <a:gd name="connsiteX25" fmla="*/ 632518 w 1622545"/>
                <a:gd name="connsiteY25" fmla="*/ 609684 h 630309"/>
                <a:gd name="connsiteX26" fmla="*/ 660019 w 1622545"/>
                <a:gd name="connsiteY26" fmla="*/ 616559 h 630309"/>
                <a:gd name="connsiteX27" fmla="*/ 721895 w 1622545"/>
                <a:gd name="connsiteY27" fmla="*/ 630309 h 630309"/>
                <a:gd name="connsiteX28" fmla="*/ 941901 w 1622545"/>
                <a:gd name="connsiteY28" fmla="*/ 623434 h 630309"/>
                <a:gd name="connsiteX29" fmla="*/ 962527 w 1622545"/>
                <a:gd name="connsiteY29" fmla="*/ 609684 h 630309"/>
                <a:gd name="connsiteX30" fmla="*/ 1051904 w 1622545"/>
                <a:gd name="connsiteY30" fmla="*/ 582183 h 630309"/>
                <a:gd name="connsiteX31" fmla="*/ 1106906 w 1622545"/>
                <a:gd name="connsiteY31" fmla="*/ 561557 h 630309"/>
                <a:gd name="connsiteX32" fmla="*/ 1127531 w 1622545"/>
                <a:gd name="connsiteY32" fmla="*/ 547807 h 630309"/>
                <a:gd name="connsiteX33" fmla="*/ 1168782 w 1622545"/>
                <a:gd name="connsiteY33" fmla="*/ 506556 h 630309"/>
                <a:gd name="connsiteX34" fmla="*/ 1189408 w 1622545"/>
                <a:gd name="connsiteY34" fmla="*/ 499681 h 630309"/>
                <a:gd name="connsiteX35" fmla="*/ 1210034 w 1622545"/>
                <a:gd name="connsiteY35" fmla="*/ 479055 h 630309"/>
                <a:gd name="connsiteX36" fmla="*/ 1230659 w 1622545"/>
                <a:gd name="connsiteY36" fmla="*/ 444679 h 630309"/>
                <a:gd name="connsiteX37" fmla="*/ 1251285 w 1622545"/>
                <a:gd name="connsiteY37" fmla="*/ 437804 h 630309"/>
                <a:gd name="connsiteX38" fmla="*/ 1258160 w 1622545"/>
                <a:gd name="connsiteY38" fmla="*/ 417178 h 630309"/>
                <a:gd name="connsiteX39" fmla="*/ 1292536 w 1622545"/>
                <a:gd name="connsiteY39" fmla="*/ 382803 h 630309"/>
                <a:gd name="connsiteX40" fmla="*/ 1299411 w 1622545"/>
                <a:gd name="connsiteY40" fmla="*/ 362177 h 630309"/>
                <a:gd name="connsiteX41" fmla="*/ 1320037 w 1622545"/>
                <a:gd name="connsiteY41" fmla="*/ 355302 h 630309"/>
                <a:gd name="connsiteX42" fmla="*/ 1333787 w 1622545"/>
                <a:gd name="connsiteY42" fmla="*/ 341551 h 630309"/>
                <a:gd name="connsiteX43" fmla="*/ 1361288 w 1622545"/>
                <a:gd name="connsiteY43" fmla="*/ 314051 h 630309"/>
                <a:gd name="connsiteX44" fmla="*/ 1375038 w 1622545"/>
                <a:gd name="connsiteY44" fmla="*/ 300300 h 630309"/>
                <a:gd name="connsiteX45" fmla="*/ 1402539 w 1622545"/>
                <a:gd name="connsiteY45" fmla="*/ 279675 h 630309"/>
                <a:gd name="connsiteX46" fmla="*/ 1423164 w 1622545"/>
                <a:gd name="connsiteY46" fmla="*/ 272799 h 630309"/>
                <a:gd name="connsiteX47" fmla="*/ 1478166 w 1622545"/>
                <a:gd name="connsiteY47" fmla="*/ 238424 h 630309"/>
                <a:gd name="connsiteX48" fmla="*/ 1498791 w 1622545"/>
                <a:gd name="connsiteY48" fmla="*/ 231548 h 630309"/>
                <a:gd name="connsiteX49" fmla="*/ 1519417 w 1622545"/>
                <a:gd name="connsiteY49" fmla="*/ 217798 h 630309"/>
                <a:gd name="connsiteX50" fmla="*/ 1540043 w 1622545"/>
                <a:gd name="connsiteY50" fmla="*/ 210923 h 630309"/>
                <a:gd name="connsiteX51" fmla="*/ 1567543 w 1622545"/>
                <a:gd name="connsiteY51" fmla="*/ 197172 h 630309"/>
                <a:gd name="connsiteX52" fmla="*/ 1622545 w 1622545"/>
                <a:gd name="connsiteY52" fmla="*/ 190297 h 630309"/>
                <a:gd name="connsiteX0" fmla="*/ 0 w 1624450"/>
                <a:gd name="connsiteY0" fmla="*/ 0 h 696872"/>
                <a:gd name="connsiteX1" fmla="*/ 100564 w 1624450"/>
                <a:gd name="connsiteY1" fmla="*/ 67836 h 696872"/>
                <a:gd name="connsiteX2" fmla="*/ 160035 w 1624450"/>
                <a:gd name="connsiteY2" fmla="*/ 98731 h 696872"/>
                <a:gd name="connsiteX3" fmla="*/ 187536 w 1624450"/>
                <a:gd name="connsiteY3" fmla="*/ 119356 h 696872"/>
                <a:gd name="connsiteX4" fmla="*/ 201286 w 1624450"/>
                <a:gd name="connsiteY4" fmla="*/ 146857 h 696872"/>
                <a:gd name="connsiteX5" fmla="*/ 208161 w 1624450"/>
                <a:gd name="connsiteY5" fmla="*/ 167483 h 696872"/>
                <a:gd name="connsiteX6" fmla="*/ 242537 w 1624450"/>
                <a:gd name="connsiteY6" fmla="*/ 208734 h 696872"/>
                <a:gd name="connsiteX7" fmla="*/ 263163 w 1624450"/>
                <a:gd name="connsiteY7" fmla="*/ 270611 h 696872"/>
                <a:gd name="connsiteX8" fmla="*/ 270038 w 1624450"/>
                <a:gd name="connsiteY8" fmla="*/ 291236 h 696872"/>
                <a:gd name="connsiteX9" fmla="*/ 283788 w 1624450"/>
                <a:gd name="connsiteY9" fmla="*/ 311862 h 696872"/>
                <a:gd name="connsiteX10" fmla="*/ 290663 w 1624450"/>
                <a:gd name="connsiteY10" fmla="*/ 332487 h 696872"/>
                <a:gd name="connsiteX11" fmla="*/ 304414 w 1624450"/>
                <a:gd name="connsiteY11" fmla="*/ 366863 h 696872"/>
                <a:gd name="connsiteX12" fmla="*/ 311289 w 1624450"/>
                <a:gd name="connsiteY12" fmla="*/ 387489 h 696872"/>
                <a:gd name="connsiteX13" fmla="*/ 331914 w 1624450"/>
                <a:gd name="connsiteY13" fmla="*/ 408114 h 696872"/>
                <a:gd name="connsiteX14" fmla="*/ 345665 w 1624450"/>
                <a:gd name="connsiteY14" fmla="*/ 428740 h 696872"/>
                <a:gd name="connsiteX15" fmla="*/ 373166 w 1624450"/>
                <a:gd name="connsiteY15" fmla="*/ 490617 h 696872"/>
                <a:gd name="connsiteX16" fmla="*/ 393791 w 1624450"/>
                <a:gd name="connsiteY16" fmla="*/ 511242 h 696872"/>
                <a:gd name="connsiteX17" fmla="*/ 414417 w 1624450"/>
                <a:gd name="connsiteY17" fmla="*/ 538743 h 696872"/>
                <a:gd name="connsiteX18" fmla="*/ 448793 w 1624450"/>
                <a:gd name="connsiteY18" fmla="*/ 559369 h 696872"/>
                <a:gd name="connsiteX19" fmla="*/ 469418 w 1624450"/>
                <a:gd name="connsiteY19" fmla="*/ 579994 h 696872"/>
                <a:gd name="connsiteX20" fmla="*/ 496919 w 1624450"/>
                <a:gd name="connsiteY20" fmla="*/ 600620 h 696872"/>
                <a:gd name="connsiteX21" fmla="*/ 510669 w 1624450"/>
                <a:gd name="connsiteY21" fmla="*/ 621245 h 696872"/>
                <a:gd name="connsiteX22" fmla="*/ 551921 w 1624450"/>
                <a:gd name="connsiteY22" fmla="*/ 634996 h 696872"/>
                <a:gd name="connsiteX23" fmla="*/ 579421 w 1624450"/>
                <a:gd name="connsiteY23" fmla="*/ 655621 h 696872"/>
                <a:gd name="connsiteX24" fmla="*/ 600047 w 1624450"/>
                <a:gd name="connsiteY24" fmla="*/ 662496 h 696872"/>
                <a:gd name="connsiteX25" fmla="*/ 634423 w 1624450"/>
                <a:gd name="connsiteY25" fmla="*/ 676247 h 696872"/>
                <a:gd name="connsiteX26" fmla="*/ 661924 w 1624450"/>
                <a:gd name="connsiteY26" fmla="*/ 683122 h 696872"/>
                <a:gd name="connsiteX27" fmla="*/ 723800 w 1624450"/>
                <a:gd name="connsiteY27" fmla="*/ 696872 h 696872"/>
                <a:gd name="connsiteX28" fmla="*/ 943806 w 1624450"/>
                <a:gd name="connsiteY28" fmla="*/ 689997 h 696872"/>
                <a:gd name="connsiteX29" fmla="*/ 964432 w 1624450"/>
                <a:gd name="connsiteY29" fmla="*/ 676247 h 696872"/>
                <a:gd name="connsiteX30" fmla="*/ 1053809 w 1624450"/>
                <a:gd name="connsiteY30" fmla="*/ 648746 h 696872"/>
                <a:gd name="connsiteX31" fmla="*/ 1108811 w 1624450"/>
                <a:gd name="connsiteY31" fmla="*/ 628120 h 696872"/>
                <a:gd name="connsiteX32" fmla="*/ 1129436 w 1624450"/>
                <a:gd name="connsiteY32" fmla="*/ 614370 h 696872"/>
                <a:gd name="connsiteX33" fmla="*/ 1170687 w 1624450"/>
                <a:gd name="connsiteY33" fmla="*/ 573119 h 696872"/>
                <a:gd name="connsiteX34" fmla="*/ 1191313 w 1624450"/>
                <a:gd name="connsiteY34" fmla="*/ 566244 h 696872"/>
                <a:gd name="connsiteX35" fmla="*/ 1211939 w 1624450"/>
                <a:gd name="connsiteY35" fmla="*/ 545618 h 696872"/>
                <a:gd name="connsiteX36" fmla="*/ 1232564 w 1624450"/>
                <a:gd name="connsiteY36" fmla="*/ 511242 h 696872"/>
                <a:gd name="connsiteX37" fmla="*/ 1253190 w 1624450"/>
                <a:gd name="connsiteY37" fmla="*/ 504367 h 696872"/>
                <a:gd name="connsiteX38" fmla="*/ 1260065 w 1624450"/>
                <a:gd name="connsiteY38" fmla="*/ 483741 h 696872"/>
                <a:gd name="connsiteX39" fmla="*/ 1294441 w 1624450"/>
                <a:gd name="connsiteY39" fmla="*/ 449366 h 696872"/>
                <a:gd name="connsiteX40" fmla="*/ 1301316 w 1624450"/>
                <a:gd name="connsiteY40" fmla="*/ 428740 h 696872"/>
                <a:gd name="connsiteX41" fmla="*/ 1321942 w 1624450"/>
                <a:gd name="connsiteY41" fmla="*/ 421865 h 696872"/>
                <a:gd name="connsiteX42" fmla="*/ 1335692 w 1624450"/>
                <a:gd name="connsiteY42" fmla="*/ 408114 h 696872"/>
                <a:gd name="connsiteX43" fmla="*/ 1363193 w 1624450"/>
                <a:gd name="connsiteY43" fmla="*/ 380614 h 696872"/>
                <a:gd name="connsiteX44" fmla="*/ 1376943 w 1624450"/>
                <a:gd name="connsiteY44" fmla="*/ 366863 h 696872"/>
                <a:gd name="connsiteX45" fmla="*/ 1404444 w 1624450"/>
                <a:gd name="connsiteY45" fmla="*/ 346238 h 696872"/>
                <a:gd name="connsiteX46" fmla="*/ 1425069 w 1624450"/>
                <a:gd name="connsiteY46" fmla="*/ 339362 h 696872"/>
                <a:gd name="connsiteX47" fmla="*/ 1480071 w 1624450"/>
                <a:gd name="connsiteY47" fmla="*/ 304987 h 696872"/>
                <a:gd name="connsiteX48" fmla="*/ 1500696 w 1624450"/>
                <a:gd name="connsiteY48" fmla="*/ 298111 h 696872"/>
                <a:gd name="connsiteX49" fmla="*/ 1521322 w 1624450"/>
                <a:gd name="connsiteY49" fmla="*/ 284361 h 696872"/>
                <a:gd name="connsiteX50" fmla="*/ 1541948 w 1624450"/>
                <a:gd name="connsiteY50" fmla="*/ 277486 h 696872"/>
                <a:gd name="connsiteX51" fmla="*/ 1569448 w 1624450"/>
                <a:gd name="connsiteY51" fmla="*/ 263735 h 696872"/>
                <a:gd name="connsiteX52" fmla="*/ 1624450 w 1624450"/>
                <a:gd name="connsiteY52" fmla="*/ 256860 h 696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624450" h="696872">
                  <a:moveTo>
                    <a:pt x="0" y="0"/>
                  </a:moveTo>
                  <a:cubicBezTo>
                    <a:pt x="48126" y="2292"/>
                    <a:pt x="73892" y="51381"/>
                    <a:pt x="100564" y="67836"/>
                  </a:cubicBezTo>
                  <a:cubicBezTo>
                    <a:pt x="127236" y="84291"/>
                    <a:pt x="145540" y="90144"/>
                    <a:pt x="160035" y="98731"/>
                  </a:cubicBezTo>
                  <a:cubicBezTo>
                    <a:pt x="174530" y="107318"/>
                    <a:pt x="178369" y="112481"/>
                    <a:pt x="187536" y="119356"/>
                  </a:cubicBezTo>
                  <a:cubicBezTo>
                    <a:pt x="192119" y="128523"/>
                    <a:pt x="197249" y="137437"/>
                    <a:pt x="201286" y="146857"/>
                  </a:cubicBezTo>
                  <a:cubicBezTo>
                    <a:pt x="204141" y="153518"/>
                    <a:pt x="204141" y="161453"/>
                    <a:pt x="208161" y="167483"/>
                  </a:cubicBezTo>
                  <a:cubicBezTo>
                    <a:pt x="226812" y="195459"/>
                    <a:pt x="230038" y="178736"/>
                    <a:pt x="242537" y="208734"/>
                  </a:cubicBezTo>
                  <a:cubicBezTo>
                    <a:pt x="250899" y="228803"/>
                    <a:pt x="256288" y="249985"/>
                    <a:pt x="263163" y="270611"/>
                  </a:cubicBezTo>
                  <a:cubicBezTo>
                    <a:pt x="265455" y="277486"/>
                    <a:pt x="266018" y="285206"/>
                    <a:pt x="270038" y="291236"/>
                  </a:cubicBezTo>
                  <a:cubicBezTo>
                    <a:pt x="274621" y="298111"/>
                    <a:pt x="280093" y="304471"/>
                    <a:pt x="283788" y="311862"/>
                  </a:cubicBezTo>
                  <a:cubicBezTo>
                    <a:pt x="287029" y="318344"/>
                    <a:pt x="288118" y="325702"/>
                    <a:pt x="290663" y="332487"/>
                  </a:cubicBezTo>
                  <a:cubicBezTo>
                    <a:pt x="294996" y="344043"/>
                    <a:pt x="300081" y="355307"/>
                    <a:pt x="304414" y="366863"/>
                  </a:cubicBezTo>
                  <a:cubicBezTo>
                    <a:pt x="306959" y="373649"/>
                    <a:pt x="307269" y="381459"/>
                    <a:pt x="311289" y="387489"/>
                  </a:cubicBezTo>
                  <a:cubicBezTo>
                    <a:pt x="316682" y="395579"/>
                    <a:pt x="325690" y="400645"/>
                    <a:pt x="331914" y="408114"/>
                  </a:cubicBezTo>
                  <a:cubicBezTo>
                    <a:pt x="337204" y="414462"/>
                    <a:pt x="341081" y="421865"/>
                    <a:pt x="345665" y="428740"/>
                  </a:cubicBezTo>
                  <a:cubicBezTo>
                    <a:pt x="353652" y="452701"/>
                    <a:pt x="357253" y="466748"/>
                    <a:pt x="373166" y="490617"/>
                  </a:cubicBezTo>
                  <a:cubicBezTo>
                    <a:pt x="378559" y="498707"/>
                    <a:pt x="387464" y="503860"/>
                    <a:pt x="393791" y="511242"/>
                  </a:cubicBezTo>
                  <a:cubicBezTo>
                    <a:pt x="401248" y="519942"/>
                    <a:pt x="405793" y="531197"/>
                    <a:pt x="414417" y="538743"/>
                  </a:cubicBezTo>
                  <a:cubicBezTo>
                    <a:pt x="424474" y="547543"/>
                    <a:pt x="438103" y="551351"/>
                    <a:pt x="448793" y="559369"/>
                  </a:cubicBezTo>
                  <a:cubicBezTo>
                    <a:pt x="456571" y="565203"/>
                    <a:pt x="462036" y="573667"/>
                    <a:pt x="469418" y="579994"/>
                  </a:cubicBezTo>
                  <a:cubicBezTo>
                    <a:pt x="478118" y="587451"/>
                    <a:pt x="488816" y="592517"/>
                    <a:pt x="496919" y="600620"/>
                  </a:cubicBezTo>
                  <a:cubicBezTo>
                    <a:pt x="502762" y="606463"/>
                    <a:pt x="503662" y="616866"/>
                    <a:pt x="510669" y="621245"/>
                  </a:cubicBezTo>
                  <a:cubicBezTo>
                    <a:pt x="522960" y="628927"/>
                    <a:pt x="538170" y="630412"/>
                    <a:pt x="551921" y="634996"/>
                  </a:cubicBezTo>
                  <a:cubicBezTo>
                    <a:pt x="561088" y="641871"/>
                    <a:pt x="569472" y="649936"/>
                    <a:pt x="579421" y="655621"/>
                  </a:cubicBezTo>
                  <a:cubicBezTo>
                    <a:pt x="585713" y="659217"/>
                    <a:pt x="593261" y="659951"/>
                    <a:pt x="600047" y="662496"/>
                  </a:cubicBezTo>
                  <a:cubicBezTo>
                    <a:pt x="611603" y="666829"/>
                    <a:pt x="622715" y="672344"/>
                    <a:pt x="634423" y="676247"/>
                  </a:cubicBezTo>
                  <a:cubicBezTo>
                    <a:pt x="643387" y="679235"/>
                    <a:pt x="652717" y="680997"/>
                    <a:pt x="661924" y="683122"/>
                  </a:cubicBezTo>
                  <a:lnTo>
                    <a:pt x="723800" y="696872"/>
                  </a:lnTo>
                  <a:cubicBezTo>
                    <a:pt x="797135" y="694580"/>
                    <a:pt x="870703" y="696263"/>
                    <a:pt x="943806" y="689997"/>
                  </a:cubicBezTo>
                  <a:cubicBezTo>
                    <a:pt x="952039" y="689291"/>
                    <a:pt x="956837" y="679502"/>
                    <a:pt x="964432" y="676247"/>
                  </a:cubicBezTo>
                  <a:cubicBezTo>
                    <a:pt x="1006369" y="658275"/>
                    <a:pt x="998283" y="685762"/>
                    <a:pt x="1053809" y="648746"/>
                  </a:cubicBezTo>
                  <a:cubicBezTo>
                    <a:pt x="1084158" y="628514"/>
                    <a:pt x="1066332" y="636617"/>
                    <a:pt x="1108811" y="628120"/>
                  </a:cubicBezTo>
                  <a:cubicBezTo>
                    <a:pt x="1115686" y="623537"/>
                    <a:pt x="1123260" y="619859"/>
                    <a:pt x="1129436" y="614370"/>
                  </a:cubicBezTo>
                  <a:cubicBezTo>
                    <a:pt x="1143970" y="601451"/>
                    <a:pt x="1152239" y="579268"/>
                    <a:pt x="1170687" y="573119"/>
                  </a:cubicBezTo>
                  <a:lnTo>
                    <a:pt x="1191313" y="566244"/>
                  </a:lnTo>
                  <a:cubicBezTo>
                    <a:pt x="1198188" y="559369"/>
                    <a:pt x="1206105" y="553397"/>
                    <a:pt x="1211939" y="545618"/>
                  </a:cubicBezTo>
                  <a:cubicBezTo>
                    <a:pt x="1219957" y="534928"/>
                    <a:pt x="1223115" y="520691"/>
                    <a:pt x="1232564" y="511242"/>
                  </a:cubicBezTo>
                  <a:cubicBezTo>
                    <a:pt x="1237689" y="506117"/>
                    <a:pt x="1246315" y="506659"/>
                    <a:pt x="1253190" y="504367"/>
                  </a:cubicBezTo>
                  <a:cubicBezTo>
                    <a:pt x="1255482" y="497492"/>
                    <a:pt x="1255717" y="489539"/>
                    <a:pt x="1260065" y="483741"/>
                  </a:cubicBezTo>
                  <a:cubicBezTo>
                    <a:pt x="1269788" y="470777"/>
                    <a:pt x="1294441" y="449366"/>
                    <a:pt x="1294441" y="449366"/>
                  </a:cubicBezTo>
                  <a:cubicBezTo>
                    <a:pt x="1296733" y="442491"/>
                    <a:pt x="1296191" y="433865"/>
                    <a:pt x="1301316" y="428740"/>
                  </a:cubicBezTo>
                  <a:cubicBezTo>
                    <a:pt x="1306441" y="423615"/>
                    <a:pt x="1315728" y="425594"/>
                    <a:pt x="1321942" y="421865"/>
                  </a:cubicBezTo>
                  <a:cubicBezTo>
                    <a:pt x="1327500" y="418530"/>
                    <a:pt x="1331109" y="412698"/>
                    <a:pt x="1335692" y="408114"/>
                  </a:cubicBezTo>
                  <a:cubicBezTo>
                    <a:pt x="1347915" y="371446"/>
                    <a:pt x="1332636" y="398949"/>
                    <a:pt x="1363193" y="380614"/>
                  </a:cubicBezTo>
                  <a:cubicBezTo>
                    <a:pt x="1368751" y="377279"/>
                    <a:pt x="1371963" y="371013"/>
                    <a:pt x="1376943" y="366863"/>
                  </a:cubicBezTo>
                  <a:cubicBezTo>
                    <a:pt x="1385746" y="359527"/>
                    <a:pt x="1394495" y="351923"/>
                    <a:pt x="1404444" y="346238"/>
                  </a:cubicBezTo>
                  <a:cubicBezTo>
                    <a:pt x="1410736" y="342642"/>
                    <a:pt x="1418707" y="342832"/>
                    <a:pt x="1425069" y="339362"/>
                  </a:cubicBezTo>
                  <a:cubicBezTo>
                    <a:pt x="1444049" y="329009"/>
                    <a:pt x="1459561" y="311825"/>
                    <a:pt x="1480071" y="304987"/>
                  </a:cubicBezTo>
                  <a:cubicBezTo>
                    <a:pt x="1486946" y="302695"/>
                    <a:pt x="1494214" y="301352"/>
                    <a:pt x="1500696" y="298111"/>
                  </a:cubicBezTo>
                  <a:cubicBezTo>
                    <a:pt x="1508087" y="294416"/>
                    <a:pt x="1513931" y="288056"/>
                    <a:pt x="1521322" y="284361"/>
                  </a:cubicBezTo>
                  <a:cubicBezTo>
                    <a:pt x="1527804" y="281120"/>
                    <a:pt x="1535287" y="280341"/>
                    <a:pt x="1541948" y="277486"/>
                  </a:cubicBezTo>
                  <a:cubicBezTo>
                    <a:pt x="1551368" y="273449"/>
                    <a:pt x="1559505" y="266221"/>
                    <a:pt x="1569448" y="263735"/>
                  </a:cubicBezTo>
                  <a:cubicBezTo>
                    <a:pt x="1587373" y="259254"/>
                    <a:pt x="1624450" y="256860"/>
                    <a:pt x="1624450" y="25686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4" name="Straight Arrow Connector 133"/>
            <p:cNvCxnSpPr/>
            <p:nvPr/>
          </p:nvCxnSpPr>
          <p:spPr>
            <a:xfrm>
              <a:off x="6086475" y="2865120"/>
              <a:ext cx="729615" cy="12192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3" name="Group 152"/>
          <p:cNvGrpSpPr>
            <a:grpSpLocks/>
          </p:cNvGrpSpPr>
          <p:nvPr/>
        </p:nvGrpSpPr>
        <p:grpSpPr>
          <a:xfrm>
            <a:off x="7955280" y="274320"/>
            <a:ext cx="967336" cy="890968"/>
            <a:chOff x="2589702" y="1319134"/>
            <a:chExt cx="3925883" cy="3628422"/>
          </a:xfrm>
        </p:grpSpPr>
        <p:sp>
          <p:nvSpPr>
            <p:cNvPr id="154" name="Rounded Rectangle 153"/>
            <p:cNvSpPr/>
            <p:nvPr/>
          </p:nvSpPr>
          <p:spPr>
            <a:xfrm>
              <a:off x="3710065" y="1319134"/>
              <a:ext cx="1570353" cy="332058"/>
            </a:xfrm>
            <a:prstGeom prst="roundRect">
              <a:avLst/>
            </a:prstGeom>
            <a:solidFill>
              <a:schemeClr val="accent1">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55" name="Rounded Rectangle 154"/>
            <p:cNvSpPr/>
            <p:nvPr/>
          </p:nvSpPr>
          <p:spPr>
            <a:xfrm>
              <a:off x="3710064" y="2143225"/>
              <a:ext cx="1570353" cy="332058"/>
            </a:xfrm>
            <a:prstGeom prst="roundRect">
              <a:avLst/>
            </a:prstGeom>
            <a:solidFill>
              <a:schemeClr val="accent2">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56" name="Rounded Rectangle 155"/>
            <p:cNvSpPr/>
            <p:nvPr/>
          </p:nvSpPr>
          <p:spPr>
            <a:xfrm>
              <a:off x="2589702" y="2961759"/>
              <a:ext cx="1570353" cy="332058"/>
            </a:xfrm>
            <a:prstGeom prst="roundRect">
              <a:avLst/>
            </a:prstGeom>
            <a:solidFill>
              <a:schemeClr val="accent3">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57" name="Rounded Rectangle 156"/>
            <p:cNvSpPr/>
            <p:nvPr/>
          </p:nvSpPr>
          <p:spPr>
            <a:xfrm>
              <a:off x="4945232" y="2961158"/>
              <a:ext cx="1570353" cy="332058"/>
            </a:xfrm>
            <a:prstGeom prst="roundRect">
              <a:avLst/>
            </a:prstGeom>
            <a:solidFill>
              <a:schemeClr val="accent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58" name="Rounded Rectangle 157"/>
            <p:cNvSpPr/>
            <p:nvPr/>
          </p:nvSpPr>
          <p:spPr>
            <a:xfrm>
              <a:off x="3710063" y="3791407"/>
              <a:ext cx="1570353" cy="332058"/>
            </a:xfrm>
            <a:prstGeom prst="roundRect">
              <a:avLst/>
            </a:prstGeom>
            <a:solidFill>
              <a:schemeClr val="accent4">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59" name="Rounded Rectangle 158"/>
            <p:cNvSpPr/>
            <p:nvPr/>
          </p:nvSpPr>
          <p:spPr>
            <a:xfrm>
              <a:off x="3710062" y="4615498"/>
              <a:ext cx="1570353" cy="332058"/>
            </a:xfrm>
            <a:prstGeom prst="roundRect">
              <a:avLst/>
            </a:prstGeom>
            <a:solidFill>
              <a:schemeClr val="accent6">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60" name="Down Arrow 159"/>
            <p:cNvSpPr/>
            <p:nvPr/>
          </p:nvSpPr>
          <p:spPr>
            <a:xfrm>
              <a:off x="4367821" y="1664721"/>
              <a:ext cx="254833" cy="470706"/>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1" name="Down Arrow 160"/>
            <p:cNvSpPr/>
            <p:nvPr/>
          </p:nvSpPr>
          <p:spPr>
            <a:xfrm rot="1666514">
              <a:off x="3463480" y="2503567"/>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2" name="Down Arrow 161"/>
            <p:cNvSpPr/>
            <p:nvPr/>
          </p:nvSpPr>
          <p:spPr>
            <a:xfrm rot="19933486" flipH="1">
              <a:off x="5272163" y="2507611"/>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3" name="Down Arrow 162"/>
            <p:cNvSpPr/>
            <p:nvPr/>
          </p:nvSpPr>
          <p:spPr>
            <a:xfrm rot="19933486" flipH="1">
              <a:off x="3463480" y="3341014"/>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4" name="Down Arrow 163"/>
            <p:cNvSpPr/>
            <p:nvPr/>
          </p:nvSpPr>
          <p:spPr>
            <a:xfrm rot="1666514">
              <a:off x="5272163" y="3349102"/>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5" name="Down Arrow 164"/>
            <p:cNvSpPr/>
            <p:nvPr/>
          </p:nvSpPr>
          <p:spPr>
            <a:xfrm>
              <a:off x="4367821" y="4144792"/>
              <a:ext cx="254833" cy="470706"/>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445138646"/>
      </p:ext>
    </p:extLst>
  </p:cSld>
  <p:clrMapOvr>
    <a:masterClrMapping/>
  </p:clrMapOvr>
  <p:transition spd="slow">
    <p:cu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Shape 240"/>
          <p:cNvSpPr txBox="1">
            <a:spLocks noGrp="1"/>
          </p:cNvSpPr>
          <p:nvPr>
            <p:ph type="title"/>
          </p:nvPr>
        </p:nvSpPr>
        <p:spPr>
          <a:xfrm>
            <a:off x="484584" y="339538"/>
            <a:ext cx="4795560" cy="1050398"/>
          </a:xfrm>
        </p:spPr>
        <p:txBody>
          <a:bodyPr/>
          <a:lstStyle/>
          <a:p>
            <a:pPr lvl="0"/>
            <a:r>
              <a:rPr lang="en" dirty="0" smtClean="0"/>
              <a:t>Hierarchical tracing</a:t>
            </a:r>
            <a:endParaRPr lang="en" dirty="0"/>
          </a:p>
        </p:txBody>
      </p:sp>
      <p:sp>
        <p:nvSpPr>
          <p:cNvPr id="241" name="Shape 241"/>
          <p:cNvSpPr txBox="1">
            <a:spLocks noGrp="1"/>
          </p:cNvSpPr>
          <p:nvPr>
            <p:ph idx="1"/>
          </p:nvPr>
        </p:nvSpPr>
        <p:spPr>
          <a:xfrm>
            <a:off x="770924" y="1539689"/>
            <a:ext cx="4564222" cy="3146611"/>
          </a:xfrm>
        </p:spPr>
        <p:txBody>
          <a:bodyPr/>
          <a:lstStyle/>
          <a:p>
            <a:pPr lvl="0"/>
            <a:r>
              <a:rPr lang="en" dirty="0" smtClean="0"/>
              <a:t>Stackless ray walk of min-Z pyramid</a:t>
            </a:r>
          </a:p>
          <a:p>
            <a:pPr lvl="1"/>
            <a:endParaRPr lang="en" dirty="0" smtClean="0">
              <a:solidFill>
                <a:schemeClr val="accent6">
                  <a:lumMod val="75000"/>
                </a:schemeClr>
              </a:solidFill>
            </a:endParaRPr>
          </a:p>
          <a:p>
            <a:pPr marL="0" lvl="0" indent="0">
              <a:buNone/>
            </a:pPr>
            <a:endParaRPr lang="en" dirty="0" smtClean="0">
              <a:latin typeface="Consolas" panose="020B0609020204030204" pitchFamily="49" charset="0"/>
              <a:cs typeface="Consolas" panose="020B0609020204030204" pitchFamily="49" charset="0"/>
            </a:endParaRPr>
          </a:p>
          <a:p>
            <a:pPr marL="0" lvl="0" indent="0">
              <a:buNone/>
            </a:pPr>
            <a:r>
              <a:rPr lang="en" dirty="0" smtClean="0">
                <a:latin typeface="Consolas" panose="020B0609020204030204" pitchFamily="49" charset="0"/>
                <a:cs typeface="Consolas" panose="020B0609020204030204" pitchFamily="49" charset="0"/>
              </a:rPr>
              <a:t>    mip </a:t>
            </a:r>
            <a:r>
              <a:rPr lang="en" dirty="0" smtClean="0">
                <a:solidFill>
                  <a:schemeClr val="accent3"/>
                </a:solidFill>
                <a:latin typeface="Consolas" panose="020B0609020204030204" pitchFamily="49" charset="0"/>
                <a:cs typeface="Consolas" panose="020B0609020204030204" pitchFamily="49" charset="0"/>
              </a:rPr>
              <a:t>=</a:t>
            </a:r>
            <a:r>
              <a:rPr lang="en" dirty="0" smtClean="0">
                <a:latin typeface="Consolas" panose="020B0609020204030204" pitchFamily="49" charset="0"/>
                <a:cs typeface="Consolas" panose="020B0609020204030204" pitchFamily="49" charset="0"/>
              </a:rPr>
              <a:t> 0;</a:t>
            </a:r>
            <a:br>
              <a:rPr lang="en" dirty="0" smtClean="0">
                <a:latin typeface="Consolas" panose="020B0609020204030204" pitchFamily="49" charset="0"/>
                <a:cs typeface="Consolas" panose="020B0609020204030204" pitchFamily="49" charset="0"/>
              </a:rPr>
            </a:br>
            <a:r>
              <a:rPr lang="en" dirty="0" smtClean="0">
                <a:solidFill>
                  <a:schemeClr val="accent6">
                    <a:lumMod val="75000"/>
                  </a:schemeClr>
                </a:solidFill>
                <a:latin typeface="Consolas" panose="020B0609020204030204" pitchFamily="49" charset="0"/>
                <a:cs typeface="Consolas" panose="020B0609020204030204" pitchFamily="49" charset="0"/>
              </a:rPr>
              <a:t>    while</a:t>
            </a:r>
            <a:r>
              <a:rPr lang="en" dirty="0" smtClean="0">
                <a:latin typeface="Consolas" panose="020B0609020204030204" pitchFamily="49" charset="0"/>
                <a:cs typeface="Consolas" panose="020B0609020204030204" pitchFamily="49" charset="0"/>
              </a:rPr>
              <a:t> (level </a:t>
            </a:r>
            <a:r>
              <a:rPr lang="en" dirty="0" smtClean="0">
                <a:solidFill>
                  <a:schemeClr val="accent3"/>
                </a:solidFill>
                <a:latin typeface="Consolas" panose="020B0609020204030204" pitchFamily="49" charset="0"/>
                <a:cs typeface="Consolas" panose="020B0609020204030204" pitchFamily="49" charset="0"/>
              </a:rPr>
              <a:t>&gt;</a:t>
            </a:r>
            <a:r>
              <a:rPr lang="en" dirty="0" smtClean="0">
                <a:latin typeface="Consolas" panose="020B0609020204030204" pitchFamily="49" charset="0"/>
                <a:cs typeface="Consolas" panose="020B0609020204030204" pitchFamily="49" charset="0"/>
              </a:rPr>
              <a:t> -1)</a:t>
            </a:r>
            <a:br>
              <a:rPr lang="en" dirty="0" smtClean="0">
                <a:latin typeface="Consolas" panose="020B0609020204030204" pitchFamily="49" charset="0"/>
                <a:cs typeface="Consolas" panose="020B0609020204030204" pitchFamily="49" charset="0"/>
              </a:rPr>
            </a:br>
            <a:r>
              <a:rPr lang="en" dirty="0" smtClean="0">
                <a:latin typeface="Consolas" panose="020B0609020204030204" pitchFamily="49" charset="0"/>
                <a:cs typeface="Consolas" panose="020B0609020204030204" pitchFamily="49" charset="0"/>
              </a:rPr>
              <a:t>        step through current </a:t>
            </a:r>
            <a:r>
              <a:rPr lang="en" dirty="0">
                <a:latin typeface="Consolas" panose="020B0609020204030204" pitchFamily="49" charset="0"/>
                <a:cs typeface="Consolas" panose="020B0609020204030204" pitchFamily="49" charset="0"/>
              </a:rPr>
              <a:t>cell;</a:t>
            </a:r>
            <a:r>
              <a:rPr lang="en" dirty="0" smtClean="0">
                <a:latin typeface="Consolas" panose="020B0609020204030204" pitchFamily="49" charset="0"/>
                <a:cs typeface="Consolas" panose="020B0609020204030204" pitchFamily="49" charset="0"/>
              </a:rPr>
              <a:t/>
            </a:r>
            <a:br>
              <a:rPr lang="en" dirty="0" smtClean="0">
                <a:latin typeface="Consolas" panose="020B0609020204030204" pitchFamily="49" charset="0"/>
                <a:cs typeface="Consolas" panose="020B0609020204030204" pitchFamily="49" charset="0"/>
              </a:rPr>
            </a:br>
            <a:r>
              <a:rPr lang="en" dirty="0" smtClean="0">
                <a:solidFill>
                  <a:schemeClr val="accent6">
                    <a:lumMod val="75000"/>
                  </a:schemeClr>
                </a:solidFill>
                <a:latin typeface="Consolas" panose="020B0609020204030204" pitchFamily="49" charset="0"/>
                <a:cs typeface="Consolas" panose="020B0609020204030204" pitchFamily="49" charset="0"/>
              </a:rPr>
              <a:t>        if</a:t>
            </a:r>
            <a:r>
              <a:rPr lang="en" dirty="0" smtClean="0">
                <a:latin typeface="Consolas" panose="020B0609020204030204" pitchFamily="49" charset="0"/>
                <a:cs typeface="Consolas" panose="020B0609020204030204" pitchFamily="49" charset="0"/>
              </a:rPr>
              <a:t> (above Z plane) </a:t>
            </a:r>
            <a:r>
              <a:rPr lang="en" dirty="0" smtClean="0">
                <a:solidFill>
                  <a:schemeClr val="accent3"/>
                </a:solidFill>
                <a:latin typeface="Consolas" panose="020B0609020204030204" pitchFamily="49" charset="0"/>
                <a:cs typeface="Consolas" panose="020B0609020204030204" pitchFamily="49" charset="0"/>
              </a:rPr>
              <a:t>++</a:t>
            </a:r>
            <a:r>
              <a:rPr lang="en" dirty="0" smtClean="0">
                <a:latin typeface="Consolas" panose="020B0609020204030204" pitchFamily="49" charset="0"/>
                <a:cs typeface="Consolas" panose="020B0609020204030204" pitchFamily="49" charset="0"/>
              </a:rPr>
              <a:t>level;</a:t>
            </a:r>
            <a:br>
              <a:rPr lang="en" dirty="0" smtClean="0">
                <a:latin typeface="Consolas" panose="020B0609020204030204" pitchFamily="49" charset="0"/>
                <a:cs typeface="Consolas" panose="020B0609020204030204" pitchFamily="49" charset="0"/>
              </a:rPr>
            </a:br>
            <a:r>
              <a:rPr lang="en" dirty="0" smtClean="0">
                <a:solidFill>
                  <a:schemeClr val="accent6">
                    <a:lumMod val="75000"/>
                  </a:schemeClr>
                </a:solidFill>
                <a:latin typeface="Consolas" panose="020B0609020204030204" pitchFamily="49" charset="0"/>
                <a:cs typeface="Consolas" panose="020B0609020204030204" pitchFamily="49" charset="0"/>
              </a:rPr>
              <a:t>        if</a:t>
            </a:r>
            <a:r>
              <a:rPr lang="en" dirty="0" smtClean="0">
                <a:latin typeface="Consolas" panose="020B0609020204030204" pitchFamily="49" charset="0"/>
                <a:cs typeface="Consolas" panose="020B0609020204030204" pitchFamily="49" charset="0"/>
              </a:rPr>
              <a:t> (below Z plane) </a:t>
            </a:r>
            <a:r>
              <a:rPr lang="en" dirty="0" smtClean="0">
                <a:solidFill>
                  <a:schemeClr val="accent3"/>
                </a:solidFill>
                <a:latin typeface="Consolas" panose="020B0609020204030204" pitchFamily="49" charset="0"/>
                <a:cs typeface="Consolas" panose="020B0609020204030204" pitchFamily="49" charset="0"/>
              </a:rPr>
              <a:t>--</a:t>
            </a:r>
            <a:r>
              <a:rPr lang="en" dirty="0" smtClean="0">
                <a:latin typeface="Consolas" panose="020B0609020204030204" pitchFamily="49" charset="0"/>
                <a:cs typeface="Consolas" panose="020B0609020204030204" pitchFamily="49" charset="0"/>
              </a:rPr>
              <a:t>level;</a:t>
            </a:r>
            <a:endParaRPr lang="en" dirty="0">
              <a:latin typeface="Consolas" panose="020B0609020204030204" pitchFamily="49" charset="0"/>
              <a:cs typeface="Consolas" panose="020B0609020204030204" pitchFamily="49" charset="0"/>
            </a:endParaRPr>
          </a:p>
        </p:txBody>
      </p:sp>
      <p:grpSp>
        <p:nvGrpSpPr>
          <p:cNvPr id="227" name="Group 226"/>
          <p:cNvGrpSpPr/>
          <p:nvPr/>
        </p:nvGrpSpPr>
        <p:grpSpPr>
          <a:xfrm>
            <a:off x="5078339" y="2423160"/>
            <a:ext cx="3611688" cy="2080260"/>
            <a:chOff x="5988289" y="2739390"/>
            <a:chExt cx="1650045" cy="943132"/>
          </a:xfrm>
        </p:grpSpPr>
        <p:grpSp>
          <p:nvGrpSpPr>
            <p:cNvPr id="20" name="Group 19"/>
            <p:cNvGrpSpPr/>
            <p:nvPr/>
          </p:nvGrpSpPr>
          <p:grpSpPr>
            <a:xfrm>
              <a:off x="5988289" y="2827020"/>
              <a:ext cx="1637439" cy="855502"/>
              <a:chOff x="5988289" y="3627120"/>
              <a:chExt cx="1637439" cy="855502"/>
            </a:xfrm>
            <a:solidFill>
              <a:srgbClr val="00B0F0">
                <a:alpha val="25000"/>
              </a:srgbClr>
            </a:solidFill>
          </p:grpSpPr>
          <p:sp>
            <p:nvSpPr>
              <p:cNvPr id="3" name="Rectangle 2"/>
              <p:cNvSpPr/>
              <p:nvPr/>
            </p:nvSpPr>
            <p:spPr>
              <a:xfrm>
                <a:off x="5988289" y="3627120"/>
                <a:ext cx="823157" cy="8555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p:cNvSpPr/>
              <p:nvPr/>
            </p:nvSpPr>
            <p:spPr>
              <a:xfrm>
                <a:off x="6815177" y="3882390"/>
                <a:ext cx="810551" cy="600232"/>
              </a:xfrm>
              <a:prstGeom prst="rect">
                <a:avLst/>
              </a:prstGeom>
              <a:solidFill>
                <a:srgbClr val="00B0F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5988289" y="2739390"/>
              <a:ext cx="1637439" cy="943132"/>
              <a:chOff x="5988289" y="2956328"/>
              <a:chExt cx="1637439" cy="1526294"/>
            </a:xfrm>
          </p:grpSpPr>
          <p:cxnSp>
            <p:nvCxnSpPr>
              <p:cNvPr id="4" name="Straight Connector 3"/>
              <p:cNvCxnSpPr/>
              <p:nvPr/>
            </p:nvCxnSpPr>
            <p:spPr>
              <a:xfrm>
                <a:off x="5988289" y="2956328"/>
                <a:ext cx="0" cy="1526294"/>
              </a:xfrm>
              <a:prstGeom prst="line">
                <a:avLst/>
              </a:prstGeom>
              <a:ln w="254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6400800" y="2956328"/>
                <a:ext cx="0" cy="1526294"/>
              </a:xfrm>
              <a:prstGeom prst="line">
                <a:avLst/>
              </a:prstGeom>
              <a:ln w="254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813311" y="2956328"/>
                <a:ext cx="0" cy="1526294"/>
              </a:xfrm>
              <a:prstGeom prst="line">
                <a:avLst/>
              </a:prstGeom>
              <a:ln w="254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7225822" y="2956328"/>
                <a:ext cx="0" cy="1526294"/>
              </a:xfrm>
              <a:prstGeom prst="line">
                <a:avLst/>
              </a:prstGeom>
              <a:ln w="254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625728" y="2956328"/>
                <a:ext cx="0" cy="1526294"/>
              </a:xfrm>
              <a:prstGeom prst="line">
                <a:avLst/>
              </a:prstGeom>
              <a:ln w="254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6194545" y="2956328"/>
                <a:ext cx="0" cy="1526294"/>
              </a:xfrm>
              <a:prstGeom prst="line">
                <a:avLst/>
              </a:prstGeom>
              <a:ln w="254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6607056" y="2956328"/>
                <a:ext cx="0" cy="1526294"/>
              </a:xfrm>
              <a:prstGeom prst="line">
                <a:avLst/>
              </a:prstGeom>
              <a:ln w="254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7019567" y="2956328"/>
                <a:ext cx="0" cy="1526294"/>
              </a:xfrm>
              <a:prstGeom prst="line">
                <a:avLst/>
              </a:prstGeom>
              <a:ln w="254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7438953" y="2956328"/>
                <a:ext cx="0" cy="1526294"/>
              </a:xfrm>
              <a:prstGeom prst="line">
                <a:avLst/>
              </a:prstGeom>
              <a:ln w="254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9" name="Freeform 228"/>
            <p:cNvSpPr/>
            <p:nvPr/>
          </p:nvSpPr>
          <p:spPr>
            <a:xfrm>
              <a:off x="6013884" y="2834397"/>
              <a:ext cx="1624450" cy="696872"/>
            </a:xfrm>
            <a:custGeom>
              <a:avLst/>
              <a:gdLst>
                <a:gd name="connsiteX0" fmla="*/ 0 w 1622545"/>
                <a:gd name="connsiteY0" fmla="*/ 0 h 618767"/>
                <a:gd name="connsiteX1" fmla="*/ 144379 w 1622545"/>
                <a:gd name="connsiteY1" fmla="*/ 6876 h 618767"/>
                <a:gd name="connsiteX2" fmla="*/ 158130 w 1622545"/>
                <a:gd name="connsiteY2" fmla="*/ 20626 h 618767"/>
                <a:gd name="connsiteX3" fmla="*/ 185631 w 1622545"/>
                <a:gd name="connsiteY3" fmla="*/ 41251 h 618767"/>
                <a:gd name="connsiteX4" fmla="*/ 199381 w 1622545"/>
                <a:gd name="connsiteY4" fmla="*/ 68752 h 618767"/>
                <a:gd name="connsiteX5" fmla="*/ 206256 w 1622545"/>
                <a:gd name="connsiteY5" fmla="*/ 89378 h 618767"/>
                <a:gd name="connsiteX6" fmla="*/ 240632 w 1622545"/>
                <a:gd name="connsiteY6" fmla="*/ 130629 h 618767"/>
                <a:gd name="connsiteX7" fmla="*/ 261258 w 1622545"/>
                <a:gd name="connsiteY7" fmla="*/ 192506 h 618767"/>
                <a:gd name="connsiteX8" fmla="*/ 268133 w 1622545"/>
                <a:gd name="connsiteY8" fmla="*/ 213131 h 618767"/>
                <a:gd name="connsiteX9" fmla="*/ 281883 w 1622545"/>
                <a:gd name="connsiteY9" fmla="*/ 233757 h 618767"/>
                <a:gd name="connsiteX10" fmla="*/ 288758 w 1622545"/>
                <a:gd name="connsiteY10" fmla="*/ 254382 h 618767"/>
                <a:gd name="connsiteX11" fmla="*/ 302509 w 1622545"/>
                <a:gd name="connsiteY11" fmla="*/ 288758 h 618767"/>
                <a:gd name="connsiteX12" fmla="*/ 309384 w 1622545"/>
                <a:gd name="connsiteY12" fmla="*/ 309384 h 618767"/>
                <a:gd name="connsiteX13" fmla="*/ 330009 w 1622545"/>
                <a:gd name="connsiteY13" fmla="*/ 330009 h 618767"/>
                <a:gd name="connsiteX14" fmla="*/ 343760 w 1622545"/>
                <a:gd name="connsiteY14" fmla="*/ 350635 h 618767"/>
                <a:gd name="connsiteX15" fmla="*/ 371261 w 1622545"/>
                <a:gd name="connsiteY15" fmla="*/ 412512 h 618767"/>
                <a:gd name="connsiteX16" fmla="*/ 391886 w 1622545"/>
                <a:gd name="connsiteY16" fmla="*/ 433137 h 618767"/>
                <a:gd name="connsiteX17" fmla="*/ 412512 w 1622545"/>
                <a:gd name="connsiteY17" fmla="*/ 460638 h 618767"/>
                <a:gd name="connsiteX18" fmla="*/ 446888 w 1622545"/>
                <a:gd name="connsiteY18" fmla="*/ 481264 h 618767"/>
                <a:gd name="connsiteX19" fmla="*/ 467513 w 1622545"/>
                <a:gd name="connsiteY19" fmla="*/ 501889 h 618767"/>
                <a:gd name="connsiteX20" fmla="*/ 495014 w 1622545"/>
                <a:gd name="connsiteY20" fmla="*/ 522515 h 618767"/>
                <a:gd name="connsiteX21" fmla="*/ 508764 w 1622545"/>
                <a:gd name="connsiteY21" fmla="*/ 543140 h 618767"/>
                <a:gd name="connsiteX22" fmla="*/ 550016 w 1622545"/>
                <a:gd name="connsiteY22" fmla="*/ 556891 h 618767"/>
                <a:gd name="connsiteX23" fmla="*/ 577516 w 1622545"/>
                <a:gd name="connsiteY23" fmla="*/ 577516 h 618767"/>
                <a:gd name="connsiteX24" fmla="*/ 598142 w 1622545"/>
                <a:gd name="connsiteY24" fmla="*/ 584391 h 618767"/>
                <a:gd name="connsiteX25" fmla="*/ 632518 w 1622545"/>
                <a:gd name="connsiteY25" fmla="*/ 598142 h 618767"/>
                <a:gd name="connsiteX26" fmla="*/ 660019 w 1622545"/>
                <a:gd name="connsiteY26" fmla="*/ 605017 h 618767"/>
                <a:gd name="connsiteX27" fmla="*/ 721895 w 1622545"/>
                <a:gd name="connsiteY27" fmla="*/ 618767 h 618767"/>
                <a:gd name="connsiteX28" fmla="*/ 941901 w 1622545"/>
                <a:gd name="connsiteY28" fmla="*/ 611892 h 618767"/>
                <a:gd name="connsiteX29" fmla="*/ 962527 w 1622545"/>
                <a:gd name="connsiteY29" fmla="*/ 598142 h 618767"/>
                <a:gd name="connsiteX30" fmla="*/ 1051904 w 1622545"/>
                <a:gd name="connsiteY30" fmla="*/ 570641 h 618767"/>
                <a:gd name="connsiteX31" fmla="*/ 1106906 w 1622545"/>
                <a:gd name="connsiteY31" fmla="*/ 550015 h 618767"/>
                <a:gd name="connsiteX32" fmla="*/ 1127531 w 1622545"/>
                <a:gd name="connsiteY32" fmla="*/ 536265 h 618767"/>
                <a:gd name="connsiteX33" fmla="*/ 1168782 w 1622545"/>
                <a:gd name="connsiteY33" fmla="*/ 495014 h 618767"/>
                <a:gd name="connsiteX34" fmla="*/ 1189408 w 1622545"/>
                <a:gd name="connsiteY34" fmla="*/ 488139 h 618767"/>
                <a:gd name="connsiteX35" fmla="*/ 1210034 w 1622545"/>
                <a:gd name="connsiteY35" fmla="*/ 467513 h 618767"/>
                <a:gd name="connsiteX36" fmla="*/ 1230659 w 1622545"/>
                <a:gd name="connsiteY36" fmla="*/ 433137 h 618767"/>
                <a:gd name="connsiteX37" fmla="*/ 1251285 w 1622545"/>
                <a:gd name="connsiteY37" fmla="*/ 426262 h 618767"/>
                <a:gd name="connsiteX38" fmla="*/ 1258160 w 1622545"/>
                <a:gd name="connsiteY38" fmla="*/ 405636 h 618767"/>
                <a:gd name="connsiteX39" fmla="*/ 1292536 w 1622545"/>
                <a:gd name="connsiteY39" fmla="*/ 371261 h 618767"/>
                <a:gd name="connsiteX40" fmla="*/ 1299411 w 1622545"/>
                <a:gd name="connsiteY40" fmla="*/ 350635 h 618767"/>
                <a:gd name="connsiteX41" fmla="*/ 1320037 w 1622545"/>
                <a:gd name="connsiteY41" fmla="*/ 343760 h 618767"/>
                <a:gd name="connsiteX42" fmla="*/ 1333787 w 1622545"/>
                <a:gd name="connsiteY42" fmla="*/ 330009 h 618767"/>
                <a:gd name="connsiteX43" fmla="*/ 1361288 w 1622545"/>
                <a:gd name="connsiteY43" fmla="*/ 302509 h 618767"/>
                <a:gd name="connsiteX44" fmla="*/ 1375038 w 1622545"/>
                <a:gd name="connsiteY44" fmla="*/ 288758 h 618767"/>
                <a:gd name="connsiteX45" fmla="*/ 1402539 w 1622545"/>
                <a:gd name="connsiteY45" fmla="*/ 268133 h 618767"/>
                <a:gd name="connsiteX46" fmla="*/ 1423164 w 1622545"/>
                <a:gd name="connsiteY46" fmla="*/ 261257 h 618767"/>
                <a:gd name="connsiteX47" fmla="*/ 1478166 w 1622545"/>
                <a:gd name="connsiteY47" fmla="*/ 226882 h 618767"/>
                <a:gd name="connsiteX48" fmla="*/ 1498791 w 1622545"/>
                <a:gd name="connsiteY48" fmla="*/ 220006 h 618767"/>
                <a:gd name="connsiteX49" fmla="*/ 1519417 w 1622545"/>
                <a:gd name="connsiteY49" fmla="*/ 206256 h 618767"/>
                <a:gd name="connsiteX50" fmla="*/ 1540043 w 1622545"/>
                <a:gd name="connsiteY50" fmla="*/ 199381 h 618767"/>
                <a:gd name="connsiteX51" fmla="*/ 1567543 w 1622545"/>
                <a:gd name="connsiteY51" fmla="*/ 185630 h 618767"/>
                <a:gd name="connsiteX52" fmla="*/ 1622545 w 1622545"/>
                <a:gd name="connsiteY52" fmla="*/ 178755 h 618767"/>
                <a:gd name="connsiteX0" fmla="*/ 0 w 1622545"/>
                <a:gd name="connsiteY0" fmla="*/ 11542 h 630309"/>
                <a:gd name="connsiteX1" fmla="*/ 98659 w 1622545"/>
                <a:gd name="connsiteY1" fmla="*/ 1273 h 630309"/>
                <a:gd name="connsiteX2" fmla="*/ 158130 w 1622545"/>
                <a:gd name="connsiteY2" fmla="*/ 32168 h 630309"/>
                <a:gd name="connsiteX3" fmla="*/ 185631 w 1622545"/>
                <a:gd name="connsiteY3" fmla="*/ 52793 h 630309"/>
                <a:gd name="connsiteX4" fmla="*/ 199381 w 1622545"/>
                <a:gd name="connsiteY4" fmla="*/ 80294 h 630309"/>
                <a:gd name="connsiteX5" fmla="*/ 206256 w 1622545"/>
                <a:gd name="connsiteY5" fmla="*/ 100920 h 630309"/>
                <a:gd name="connsiteX6" fmla="*/ 240632 w 1622545"/>
                <a:gd name="connsiteY6" fmla="*/ 142171 h 630309"/>
                <a:gd name="connsiteX7" fmla="*/ 261258 w 1622545"/>
                <a:gd name="connsiteY7" fmla="*/ 204048 h 630309"/>
                <a:gd name="connsiteX8" fmla="*/ 268133 w 1622545"/>
                <a:gd name="connsiteY8" fmla="*/ 224673 h 630309"/>
                <a:gd name="connsiteX9" fmla="*/ 281883 w 1622545"/>
                <a:gd name="connsiteY9" fmla="*/ 245299 h 630309"/>
                <a:gd name="connsiteX10" fmla="*/ 288758 w 1622545"/>
                <a:gd name="connsiteY10" fmla="*/ 265924 h 630309"/>
                <a:gd name="connsiteX11" fmla="*/ 302509 w 1622545"/>
                <a:gd name="connsiteY11" fmla="*/ 300300 h 630309"/>
                <a:gd name="connsiteX12" fmla="*/ 309384 w 1622545"/>
                <a:gd name="connsiteY12" fmla="*/ 320926 h 630309"/>
                <a:gd name="connsiteX13" fmla="*/ 330009 w 1622545"/>
                <a:gd name="connsiteY13" fmla="*/ 341551 h 630309"/>
                <a:gd name="connsiteX14" fmla="*/ 343760 w 1622545"/>
                <a:gd name="connsiteY14" fmla="*/ 362177 h 630309"/>
                <a:gd name="connsiteX15" fmla="*/ 371261 w 1622545"/>
                <a:gd name="connsiteY15" fmla="*/ 424054 h 630309"/>
                <a:gd name="connsiteX16" fmla="*/ 391886 w 1622545"/>
                <a:gd name="connsiteY16" fmla="*/ 444679 h 630309"/>
                <a:gd name="connsiteX17" fmla="*/ 412512 w 1622545"/>
                <a:gd name="connsiteY17" fmla="*/ 472180 h 630309"/>
                <a:gd name="connsiteX18" fmla="*/ 446888 w 1622545"/>
                <a:gd name="connsiteY18" fmla="*/ 492806 h 630309"/>
                <a:gd name="connsiteX19" fmla="*/ 467513 w 1622545"/>
                <a:gd name="connsiteY19" fmla="*/ 513431 h 630309"/>
                <a:gd name="connsiteX20" fmla="*/ 495014 w 1622545"/>
                <a:gd name="connsiteY20" fmla="*/ 534057 h 630309"/>
                <a:gd name="connsiteX21" fmla="*/ 508764 w 1622545"/>
                <a:gd name="connsiteY21" fmla="*/ 554682 h 630309"/>
                <a:gd name="connsiteX22" fmla="*/ 550016 w 1622545"/>
                <a:gd name="connsiteY22" fmla="*/ 568433 h 630309"/>
                <a:gd name="connsiteX23" fmla="*/ 577516 w 1622545"/>
                <a:gd name="connsiteY23" fmla="*/ 589058 h 630309"/>
                <a:gd name="connsiteX24" fmla="*/ 598142 w 1622545"/>
                <a:gd name="connsiteY24" fmla="*/ 595933 h 630309"/>
                <a:gd name="connsiteX25" fmla="*/ 632518 w 1622545"/>
                <a:gd name="connsiteY25" fmla="*/ 609684 h 630309"/>
                <a:gd name="connsiteX26" fmla="*/ 660019 w 1622545"/>
                <a:gd name="connsiteY26" fmla="*/ 616559 h 630309"/>
                <a:gd name="connsiteX27" fmla="*/ 721895 w 1622545"/>
                <a:gd name="connsiteY27" fmla="*/ 630309 h 630309"/>
                <a:gd name="connsiteX28" fmla="*/ 941901 w 1622545"/>
                <a:gd name="connsiteY28" fmla="*/ 623434 h 630309"/>
                <a:gd name="connsiteX29" fmla="*/ 962527 w 1622545"/>
                <a:gd name="connsiteY29" fmla="*/ 609684 h 630309"/>
                <a:gd name="connsiteX30" fmla="*/ 1051904 w 1622545"/>
                <a:gd name="connsiteY30" fmla="*/ 582183 h 630309"/>
                <a:gd name="connsiteX31" fmla="*/ 1106906 w 1622545"/>
                <a:gd name="connsiteY31" fmla="*/ 561557 h 630309"/>
                <a:gd name="connsiteX32" fmla="*/ 1127531 w 1622545"/>
                <a:gd name="connsiteY32" fmla="*/ 547807 h 630309"/>
                <a:gd name="connsiteX33" fmla="*/ 1168782 w 1622545"/>
                <a:gd name="connsiteY33" fmla="*/ 506556 h 630309"/>
                <a:gd name="connsiteX34" fmla="*/ 1189408 w 1622545"/>
                <a:gd name="connsiteY34" fmla="*/ 499681 h 630309"/>
                <a:gd name="connsiteX35" fmla="*/ 1210034 w 1622545"/>
                <a:gd name="connsiteY35" fmla="*/ 479055 h 630309"/>
                <a:gd name="connsiteX36" fmla="*/ 1230659 w 1622545"/>
                <a:gd name="connsiteY36" fmla="*/ 444679 h 630309"/>
                <a:gd name="connsiteX37" fmla="*/ 1251285 w 1622545"/>
                <a:gd name="connsiteY37" fmla="*/ 437804 h 630309"/>
                <a:gd name="connsiteX38" fmla="*/ 1258160 w 1622545"/>
                <a:gd name="connsiteY38" fmla="*/ 417178 h 630309"/>
                <a:gd name="connsiteX39" fmla="*/ 1292536 w 1622545"/>
                <a:gd name="connsiteY39" fmla="*/ 382803 h 630309"/>
                <a:gd name="connsiteX40" fmla="*/ 1299411 w 1622545"/>
                <a:gd name="connsiteY40" fmla="*/ 362177 h 630309"/>
                <a:gd name="connsiteX41" fmla="*/ 1320037 w 1622545"/>
                <a:gd name="connsiteY41" fmla="*/ 355302 h 630309"/>
                <a:gd name="connsiteX42" fmla="*/ 1333787 w 1622545"/>
                <a:gd name="connsiteY42" fmla="*/ 341551 h 630309"/>
                <a:gd name="connsiteX43" fmla="*/ 1361288 w 1622545"/>
                <a:gd name="connsiteY43" fmla="*/ 314051 h 630309"/>
                <a:gd name="connsiteX44" fmla="*/ 1375038 w 1622545"/>
                <a:gd name="connsiteY44" fmla="*/ 300300 h 630309"/>
                <a:gd name="connsiteX45" fmla="*/ 1402539 w 1622545"/>
                <a:gd name="connsiteY45" fmla="*/ 279675 h 630309"/>
                <a:gd name="connsiteX46" fmla="*/ 1423164 w 1622545"/>
                <a:gd name="connsiteY46" fmla="*/ 272799 h 630309"/>
                <a:gd name="connsiteX47" fmla="*/ 1478166 w 1622545"/>
                <a:gd name="connsiteY47" fmla="*/ 238424 h 630309"/>
                <a:gd name="connsiteX48" fmla="*/ 1498791 w 1622545"/>
                <a:gd name="connsiteY48" fmla="*/ 231548 h 630309"/>
                <a:gd name="connsiteX49" fmla="*/ 1519417 w 1622545"/>
                <a:gd name="connsiteY49" fmla="*/ 217798 h 630309"/>
                <a:gd name="connsiteX50" fmla="*/ 1540043 w 1622545"/>
                <a:gd name="connsiteY50" fmla="*/ 210923 h 630309"/>
                <a:gd name="connsiteX51" fmla="*/ 1567543 w 1622545"/>
                <a:gd name="connsiteY51" fmla="*/ 197172 h 630309"/>
                <a:gd name="connsiteX52" fmla="*/ 1622545 w 1622545"/>
                <a:gd name="connsiteY52" fmla="*/ 190297 h 630309"/>
                <a:gd name="connsiteX0" fmla="*/ 0 w 1624450"/>
                <a:gd name="connsiteY0" fmla="*/ 0 h 696872"/>
                <a:gd name="connsiteX1" fmla="*/ 100564 w 1624450"/>
                <a:gd name="connsiteY1" fmla="*/ 67836 h 696872"/>
                <a:gd name="connsiteX2" fmla="*/ 160035 w 1624450"/>
                <a:gd name="connsiteY2" fmla="*/ 98731 h 696872"/>
                <a:gd name="connsiteX3" fmla="*/ 187536 w 1624450"/>
                <a:gd name="connsiteY3" fmla="*/ 119356 h 696872"/>
                <a:gd name="connsiteX4" fmla="*/ 201286 w 1624450"/>
                <a:gd name="connsiteY4" fmla="*/ 146857 h 696872"/>
                <a:gd name="connsiteX5" fmla="*/ 208161 w 1624450"/>
                <a:gd name="connsiteY5" fmla="*/ 167483 h 696872"/>
                <a:gd name="connsiteX6" fmla="*/ 242537 w 1624450"/>
                <a:gd name="connsiteY6" fmla="*/ 208734 h 696872"/>
                <a:gd name="connsiteX7" fmla="*/ 263163 w 1624450"/>
                <a:gd name="connsiteY7" fmla="*/ 270611 h 696872"/>
                <a:gd name="connsiteX8" fmla="*/ 270038 w 1624450"/>
                <a:gd name="connsiteY8" fmla="*/ 291236 h 696872"/>
                <a:gd name="connsiteX9" fmla="*/ 283788 w 1624450"/>
                <a:gd name="connsiteY9" fmla="*/ 311862 h 696872"/>
                <a:gd name="connsiteX10" fmla="*/ 290663 w 1624450"/>
                <a:gd name="connsiteY10" fmla="*/ 332487 h 696872"/>
                <a:gd name="connsiteX11" fmla="*/ 304414 w 1624450"/>
                <a:gd name="connsiteY11" fmla="*/ 366863 h 696872"/>
                <a:gd name="connsiteX12" fmla="*/ 311289 w 1624450"/>
                <a:gd name="connsiteY12" fmla="*/ 387489 h 696872"/>
                <a:gd name="connsiteX13" fmla="*/ 331914 w 1624450"/>
                <a:gd name="connsiteY13" fmla="*/ 408114 h 696872"/>
                <a:gd name="connsiteX14" fmla="*/ 345665 w 1624450"/>
                <a:gd name="connsiteY14" fmla="*/ 428740 h 696872"/>
                <a:gd name="connsiteX15" fmla="*/ 373166 w 1624450"/>
                <a:gd name="connsiteY15" fmla="*/ 490617 h 696872"/>
                <a:gd name="connsiteX16" fmla="*/ 393791 w 1624450"/>
                <a:gd name="connsiteY16" fmla="*/ 511242 h 696872"/>
                <a:gd name="connsiteX17" fmla="*/ 414417 w 1624450"/>
                <a:gd name="connsiteY17" fmla="*/ 538743 h 696872"/>
                <a:gd name="connsiteX18" fmla="*/ 448793 w 1624450"/>
                <a:gd name="connsiteY18" fmla="*/ 559369 h 696872"/>
                <a:gd name="connsiteX19" fmla="*/ 469418 w 1624450"/>
                <a:gd name="connsiteY19" fmla="*/ 579994 h 696872"/>
                <a:gd name="connsiteX20" fmla="*/ 496919 w 1624450"/>
                <a:gd name="connsiteY20" fmla="*/ 600620 h 696872"/>
                <a:gd name="connsiteX21" fmla="*/ 510669 w 1624450"/>
                <a:gd name="connsiteY21" fmla="*/ 621245 h 696872"/>
                <a:gd name="connsiteX22" fmla="*/ 551921 w 1624450"/>
                <a:gd name="connsiteY22" fmla="*/ 634996 h 696872"/>
                <a:gd name="connsiteX23" fmla="*/ 579421 w 1624450"/>
                <a:gd name="connsiteY23" fmla="*/ 655621 h 696872"/>
                <a:gd name="connsiteX24" fmla="*/ 600047 w 1624450"/>
                <a:gd name="connsiteY24" fmla="*/ 662496 h 696872"/>
                <a:gd name="connsiteX25" fmla="*/ 634423 w 1624450"/>
                <a:gd name="connsiteY25" fmla="*/ 676247 h 696872"/>
                <a:gd name="connsiteX26" fmla="*/ 661924 w 1624450"/>
                <a:gd name="connsiteY26" fmla="*/ 683122 h 696872"/>
                <a:gd name="connsiteX27" fmla="*/ 723800 w 1624450"/>
                <a:gd name="connsiteY27" fmla="*/ 696872 h 696872"/>
                <a:gd name="connsiteX28" fmla="*/ 943806 w 1624450"/>
                <a:gd name="connsiteY28" fmla="*/ 689997 h 696872"/>
                <a:gd name="connsiteX29" fmla="*/ 964432 w 1624450"/>
                <a:gd name="connsiteY29" fmla="*/ 676247 h 696872"/>
                <a:gd name="connsiteX30" fmla="*/ 1053809 w 1624450"/>
                <a:gd name="connsiteY30" fmla="*/ 648746 h 696872"/>
                <a:gd name="connsiteX31" fmla="*/ 1108811 w 1624450"/>
                <a:gd name="connsiteY31" fmla="*/ 628120 h 696872"/>
                <a:gd name="connsiteX32" fmla="*/ 1129436 w 1624450"/>
                <a:gd name="connsiteY32" fmla="*/ 614370 h 696872"/>
                <a:gd name="connsiteX33" fmla="*/ 1170687 w 1624450"/>
                <a:gd name="connsiteY33" fmla="*/ 573119 h 696872"/>
                <a:gd name="connsiteX34" fmla="*/ 1191313 w 1624450"/>
                <a:gd name="connsiteY34" fmla="*/ 566244 h 696872"/>
                <a:gd name="connsiteX35" fmla="*/ 1211939 w 1624450"/>
                <a:gd name="connsiteY35" fmla="*/ 545618 h 696872"/>
                <a:gd name="connsiteX36" fmla="*/ 1232564 w 1624450"/>
                <a:gd name="connsiteY36" fmla="*/ 511242 h 696872"/>
                <a:gd name="connsiteX37" fmla="*/ 1253190 w 1624450"/>
                <a:gd name="connsiteY37" fmla="*/ 504367 h 696872"/>
                <a:gd name="connsiteX38" fmla="*/ 1260065 w 1624450"/>
                <a:gd name="connsiteY38" fmla="*/ 483741 h 696872"/>
                <a:gd name="connsiteX39" fmla="*/ 1294441 w 1624450"/>
                <a:gd name="connsiteY39" fmla="*/ 449366 h 696872"/>
                <a:gd name="connsiteX40" fmla="*/ 1301316 w 1624450"/>
                <a:gd name="connsiteY40" fmla="*/ 428740 h 696872"/>
                <a:gd name="connsiteX41" fmla="*/ 1321942 w 1624450"/>
                <a:gd name="connsiteY41" fmla="*/ 421865 h 696872"/>
                <a:gd name="connsiteX42" fmla="*/ 1335692 w 1624450"/>
                <a:gd name="connsiteY42" fmla="*/ 408114 h 696872"/>
                <a:gd name="connsiteX43" fmla="*/ 1363193 w 1624450"/>
                <a:gd name="connsiteY43" fmla="*/ 380614 h 696872"/>
                <a:gd name="connsiteX44" fmla="*/ 1376943 w 1624450"/>
                <a:gd name="connsiteY44" fmla="*/ 366863 h 696872"/>
                <a:gd name="connsiteX45" fmla="*/ 1404444 w 1624450"/>
                <a:gd name="connsiteY45" fmla="*/ 346238 h 696872"/>
                <a:gd name="connsiteX46" fmla="*/ 1425069 w 1624450"/>
                <a:gd name="connsiteY46" fmla="*/ 339362 h 696872"/>
                <a:gd name="connsiteX47" fmla="*/ 1480071 w 1624450"/>
                <a:gd name="connsiteY47" fmla="*/ 304987 h 696872"/>
                <a:gd name="connsiteX48" fmla="*/ 1500696 w 1624450"/>
                <a:gd name="connsiteY48" fmla="*/ 298111 h 696872"/>
                <a:gd name="connsiteX49" fmla="*/ 1521322 w 1624450"/>
                <a:gd name="connsiteY49" fmla="*/ 284361 h 696872"/>
                <a:gd name="connsiteX50" fmla="*/ 1541948 w 1624450"/>
                <a:gd name="connsiteY50" fmla="*/ 277486 h 696872"/>
                <a:gd name="connsiteX51" fmla="*/ 1569448 w 1624450"/>
                <a:gd name="connsiteY51" fmla="*/ 263735 h 696872"/>
                <a:gd name="connsiteX52" fmla="*/ 1624450 w 1624450"/>
                <a:gd name="connsiteY52" fmla="*/ 256860 h 696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624450" h="696872">
                  <a:moveTo>
                    <a:pt x="0" y="0"/>
                  </a:moveTo>
                  <a:cubicBezTo>
                    <a:pt x="48126" y="2292"/>
                    <a:pt x="73892" y="51381"/>
                    <a:pt x="100564" y="67836"/>
                  </a:cubicBezTo>
                  <a:cubicBezTo>
                    <a:pt x="127236" y="84291"/>
                    <a:pt x="145540" y="90144"/>
                    <a:pt x="160035" y="98731"/>
                  </a:cubicBezTo>
                  <a:cubicBezTo>
                    <a:pt x="174530" y="107318"/>
                    <a:pt x="178369" y="112481"/>
                    <a:pt x="187536" y="119356"/>
                  </a:cubicBezTo>
                  <a:cubicBezTo>
                    <a:pt x="192119" y="128523"/>
                    <a:pt x="197249" y="137437"/>
                    <a:pt x="201286" y="146857"/>
                  </a:cubicBezTo>
                  <a:cubicBezTo>
                    <a:pt x="204141" y="153518"/>
                    <a:pt x="204141" y="161453"/>
                    <a:pt x="208161" y="167483"/>
                  </a:cubicBezTo>
                  <a:cubicBezTo>
                    <a:pt x="226812" y="195459"/>
                    <a:pt x="230038" y="178736"/>
                    <a:pt x="242537" y="208734"/>
                  </a:cubicBezTo>
                  <a:cubicBezTo>
                    <a:pt x="250899" y="228803"/>
                    <a:pt x="256288" y="249985"/>
                    <a:pt x="263163" y="270611"/>
                  </a:cubicBezTo>
                  <a:cubicBezTo>
                    <a:pt x="265455" y="277486"/>
                    <a:pt x="266018" y="285206"/>
                    <a:pt x="270038" y="291236"/>
                  </a:cubicBezTo>
                  <a:cubicBezTo>
                    <a:pt x="274621" y="298111"/>
                    <a:pt x="280093" y="304471"/>
                    <a:pt x="283788" y="311862"/>
                  </a:cubicBezTo>
                  <a:cubicBezTo>
                    <a:pt x="287029" y="318344"/>
                    <a:pt x="288118" y="325702"/>
                    <a:pt x="290663" y="332487"/>
                  </a:cubicBezTo>
                  <a:cubicBezTo>
                    <a:pt x="294996" y="344043"/>
                    <a:pt x="300081" y="355307"/>
                    <a:pt x="304414" y="366863"/>
                  </a:cubicBezTo>
                  <a:cubicBezTo>
                    <a:pt x="306959" y="373649"/>
                    <a:pt x="307269" y="381459"/>
                    <a:pt x="311289" y="387489"/>
                  </a:cubicBezTo>
                  <a:cubicBezTo>
                    <a:pt x="316682" y="395579"/>
                    <a:pt x="325690" y="400645"/>
                    <a:pt x="331914" y="408114"/>
                  </a:cubicBezTo>
                  <a:cubicBezTo>
                    <a:pt x="337204" y="414462"/>
                    <a:pt x="341081" y="421865"/>
                    <a:pt x="345665" y="428740"/>
                  </a:cubicBezTo>
                  <a:cubicBezTo>
                    <a:pt x="353652" y="452701"/>
                    <a:pt x="357253" y="466748"/>
                    <a:pt x="373166" y="490617"/>
                  </a:cubicBezTo>
                  <a:cubicBezTo>
                    <a:pt x="378559" y="498707"/>
                    <a:pt x="387464" y="503860"/>
                    <a:pt x="393791" y="511242"/>
                  </a:cubicBezTo>
                  <a:cubicBezTo>
                    <a:pt x="401248" y="519942"/>
                    <a:pt x="405793" y="531197"/>
                    <a:pt x="414417" y="538743"/>
                  </a:cubicBezTo>
                  <a:cubicBezTo>
                    <a:pt x="424474" y="547543"/>
                    <a:pt x="438103" y="551351"/>
                    <a:pt x="448793" y="559369"/>
                  </a:cubicBezTo>
                  <a:cubicBezTo>
                    <a:pt x="456571" y="565203"/>
                    <a:pt x="462036" y="573667"/>
                    <a:pt x="469418" y="579994"/>
                  </a:cubicBezTo>
                  <a:cubicBezTo>
                    <a:pt x="478118" y="587451"/>
                    <a:pt x="488816" y="592517"/>
                    <a:pt x="496919" y="600620"/>
                  </a:cubicBezTo>
                  <a:cubicBezTo>
                    <a:pt x="502762" y="606463"/>
                    <a:pt x="503662" y="616866"/>
                    <a:pt x="510669" y="621245"/>
                  </a:cubicBezTo>
                  <a:cubicBezTo>
                    <a:pt x="522960" y="628927"/>
                    <a:pt x="538170" y="630412"/>
                    <a:pt x="551921" y="634996"/>
                  </a:cubicBezTo>
                  <a:cubicBezTo>
                    <a:pt x="561088" y="641871"/>
                    <a:pt x="569472" y="649936"/>
                    <a:pt x="579421" y="655621"/>
                  </a:cubicBezTo>
                  <a:cubicBezTo>
                    <a:pt x="585713" y="659217"/>
                    <a:pt x="593261" y="659951"/>
                    <a:pt x="600047" y="662496"/>
                  </a:cubicBezTo>
                  <a:cubicBezTo>
                    <a:pt x="611603" y="666829"/>
                    <a:pt x="622715" y="672344"/>
                    <a:pt x="634423" y="676247"/>
                  </a:cubicBezTo>
                  <a:cubicBezTo>
                    <a:pt x="643387" y="679235"/>
                    <a:pt x="652717" y="680997"/>
                    <a:pt x="661924" y="683122"/>
                  </a:cubicBezTo>
                  <a:lnTo>
                    <a:pt x="723800" y="696872"/>
                  </a:lnTo>
                  <a:cubicBezTo>
                    <a:pt x="797135" y="694580"/>
                    <a:pt x="870703" y="696263"/>
                    <a:pt x="943806" y="689997"/>
                  </a:cubicBezTo>
                  <a:cubicBezTo>
                    <a:pt x="952039" y="689291"/>
                    <a:pt x="956837" y="679502"/>
                    <a:pt x="964432" y="676247"/>
                  </a:cubicBezTo>
                  <a:cubicBezTo>
                    <a:pt x="1006369" y="658275"/>
                    <a:pt x="998283" y="685762"/>
                    <a:pt x="1053809" y="648746"/>
                  </a:cubicBezTo>
                  <a:cubicBezTo>
                    <a:pt x="1084158" y="628514"/>
                    <a:pt x="1066332" y="636617"/>
                    <a:pt x="1108811" y="628120"/>
                  </a:cubicBezTo>
                  <a:cubicBezTo>
                    <a:pt x="1115686" y="623537"/>
                    <a:pt x="1123260" y="619859"/>
                    <a:pt x="1129436" y="614370"/>
                  </a:cubicBezTo>
                  <a:cubicBezTo>
                    <a:pt x="1143970" y="601451"/>
                    <a:pt x="1152239" y="579268"/>
                    <a:pt x="1170687" y="573119"/>
                  </a:cubicBezTo>
                  <a:lnTo>
                    <a:pt x="1191313" y="566244"/>
                  </a:lnTo>
                  <a:cubicBezTo>
                    <a:pt x="1198188" y="559369"/>
                    <a:pt x="1206105" y="553397"/>
                    <a:pt x="1211939" y="545618"/>
                  </a:cubicBezTo>
                  <a:cubicBezTo>
                    <a:pt x="1219957" y="534928"/>
                    <a:pt x="1223115" y="520691"/>
                    <a:pt x="1232564" y="511242"/>
                  </a:cubicBezTo>
                  <a:cubicBezTo>
                    <a:pt x="1237689" y="506117"/>
                    <a:pt x="1246315" y="506659"/>
                    <a:pt x="1253190" y="504367"/>
                  </a:cubicBezTo>
                  <a:cubicBezTo>
                    <a:pt x="1255482" y="497492"/>
                    <a:pt x="1255717" y="489539"/>
                    <a:pt x="1260065" y="483741"/>
                  </a:cubicBezTo>
                  <a:cubicBezTo>
                    <a:pt x="1269788" y="470777"/>
                    <a:pt x="1294441" y="449366"/>
                    <a:pt x="1294441" y="449366"/>
                  </a:cubicBezTo>
                  <a:cubicBezTo>
                    <a:pt x="1296733" y="442491"/>
                    <a:pt x="1296191" y="433865"/>
                    <a:pt x="1301316" y="428740"/>
                  </a:cubicBezTo>
                  <a:cubicBezTo>
                    <a:pt x="1306441" y="423615"/>
                    <a:pt x="1315728" y="425594"/>
                    <a:pt x="1321942" y="421865"/>
                  </a:cubicBezTo>
                  <a:cubicBezTo>
                    <a:pt x="1327500" y="418530"/>
                    <a:pt x="1331109" y="412698"/>
                    <a:pt x="1335692" y="408114"/>
                  </a:cubicBezTo>
                  <a:cubicBezTo>
                    <a:pt x="1347915" y="371446"/>
                    <a:pt x="1332636" y="398949"/>
                    <a:pt x="1363193" y="380614"/>
                  </a:cubicBezTo>
                  <a:cubicBezTo>
                    <a:pt x="1368751" y="377279"/>
                    <a:pt x="1371963" y="371013"/>
                    <a:pt x="1376943" y="366863"/>
                  </a:cubicBezTo>
                  <a:cubicBezTo>
                    <a:pt x="1385746" y="359527"/>
                    <a:pt x="1394495" y="351923"/>
                    <a:pt x="1404444" y="346238"/>
                  </a:cubicBezTo>
                  <a:cubicBezTo>
                    <a:pt x="1410736" y="342642"/>
                    <a:pt x="1418707" y="342832"/>
                    <a:pt x="1425069" y="339362"/>
                  </a:cubicBezTo>
                  <a:cubicBezTo>
                    <a:pt x="1444049" y="329009"/>
                    <a:pt x="1459561" y="311825"/>
                    <a:pt x="1480071" y="304987"/>
                  </a:cubicBezTo>
                  <a:cubicBezTo>
                    <a:pt x="1486946" y="302695"/>
                    <a:pt x="1494214" y="301352"/>
                    <a:pt x="1500696" y="298111"/>
                  </a:cubicBezTo>
                  <a:cubicBezTo>
                    <a:pt x="1508087" y="294416"/>
                    <a:pt x="1513931" y="288056"/>
                    <a:pt x="1521322" y="284361"/>
                  </a:cubicBezTo>
                  <a:cubicBezTo>
                    <a:pt x="1527804" y="281120"/>
                    <a:pt x="1535287" y="280341"/>
                    <a:pt x="1541948" y="277486"/>
                  </a:cubicBezTo>
                  <a:cubicBezTo>
                    <a:pt x="1551368" y="273449"/>
                    <a:pt x="1559505" y="266221"/>
                    <a:pt x="1569448" y="263735"/>
                  </a:cubicBezTo>
                  <a:cubicBezTo>
                    <a:pt x="1587373" y="259254"/>
                    <a:pt x="1624450" y="256860"/>
                    <a:pt x="1624450" y="25686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3" name="Straight Arrow Connector 132"/>
            <p:cNvCxnSpPr/>
            <p:nvPr/>
          </p:nvCxnSpPr>
          <p:spPr>
            <a:xfrm>
              <a:off x="6086475" y="2865120"/>
              <a:ext cx="1285875" cy="20193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3" name="Group 152"/>
          <p:cNvGrpSpPr>
            <a:grpSpLocks/>
          </p:cNvGrpSpPr>
          <p:nvPr/>
        </p:nvGrpSpPr>
        <p:grpSpPr>
          <a:xfrm>
            <a:off x="7955280" y="274320"/>
            <a:ext cx="967336" cy="890968"/>
            <a:chOff x="2589702" y="1319134"/>
            <a:chExt cx="3925883" cy="3628422"/>
          </a:xfrm>
        </p:grpSpPr>
        <p:sp>
          <p:nvSpPr>
            <p:cNvPr id="154" name="Rounded Rectangle 153"/>
            <p:cNvSpPr/>
            <p:nvPr/>
          </p:nvSpPr>
          <p:spPr>
            <a:xfrm>
              <a:off x="3710065" y="1319134"/>
              <a:ext cx="1570353" cy="332058"/>
            </a:xfrm>
            <a:prstGeom prst="roundRect">
              <a:avLst/>
            </a:prstGeom>
            <a:solidFill>
              <a:schemeClr val="accent1">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55" name="Rounded Rectangle 154"/>
            <p:cNvSpPr/>
            <p:nvPr/>
          </p:nvSpPr>
          <p:spPr>
            <a:xfrm>
              <a:off x="3710064" y="2143225"/>
              <a:ext cx="1570353" cy="332058"/>
            </a:xfrm>
            <a:prstGeom prst="roundRect">
              <a:avLst/>
            </a:prstGeom>
            <a:solidFill>
              <a:schemeClr val="accent2">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56" name="Rounded Rectangle 155"/>
            <p:cNvSpPr/>
            <p:nvPr/>
          </p:nvSpPr>
          <p:spPr>
            <a:xfrm>
              <a:off x="2589702" y="2961759"/>
              <a:ext cx="1570353" cy="332058"/>
            </a:xfrm>
            <a:prstGeom prst="roundRect">
              <a:avLst/>
            </a:prstGeom>
            <a:solidFill>
              <a:schemeClr val="accent3">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57" name="Rounded Rectangle 156"/>
            <p:cNvSpPr/>
            <p:nvPr/>
          </p:nvSpPr>
          <p:spPr>
            <a:xfrm>
              <a:off x="4945232" y="2961158"/>
              <a:ext cx="1570353" cy="332058"/>
            </a:xfrm>
            <a:prstGeom prst="roundRect">
              <a:avLst/>
            </a:prstGeom>
            <a:solidFill>
              <a:schemeClr val="accent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58" name="Rounded Rectangle 157"/>
            <p:cNvSpPr/>
            <p:nvPr/>
          </p:nvSpPr>
          <p:spPr>
            <a:xfrm>
              <a:off x="3710063" y="3791407"/>
              <a:ext cx="1570353" cy="332058"/>
            </a:xfrm>
            <a:prstGeom prst="roundRect">
              <a:avLst/>
            </a:prstGeom>
            <a:solidFill>
              <a:schemeClr val="accent4">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59" name="Rounded Rectangle 158"/>
            <p:cNvSpPr/>
            <p:nvPr/>
          </p:nvSpPr>
          <p:spPr>
            <a:xfrm>
              <a:off x="3710062" y="4615498"/>
              <a:ext cx="1570353" cy="332058"/>
            </a:xfrm>
            <a:prstGeom prst="roundRect">
              <a:avLst/>
            </a:prstGeom>
            <a:solidFill>
              <a:schemeClr val="accent6">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60" name="Down Arrow 159"/>
            <p:cNvSpPr/>
            <p:nvPr/>
          </p:nvSpPr>
          <p:spPr>
            <a:xfrm>
              <a:off x="4367821" y="1664721"/>
              <a:ext cx="254833" cy="470706"/>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1" name="Down Arrow 160"/>
            <p:cNvSpPr/>
            <p:nvPr/>
          </p:nvSpPr>
          <p:spPr>
            <a:xfrm rot="1666514">
              <a:off x="3463480" y="2503567"/>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2" name="Down Arrow 161"/>
            <p:cNvSpPr/>
            <p:nvPr/>
          </p:nvSpPr>
          <p:spPr>
            <a:xfrm rot="19933486" flipH="1">
              <a:off x="5272163" y="2507611"/>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3" name="Down Arrow 162"/>
            <p:cNvSpPr/>
            <p:nvPr/>
          </p:nvSpPr>
          <p:spPr>
            <a:xfrm rot="19933486" flipH="1">
              <a:off x="3463480" y="3341014"/>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4" name="Down Arrow 163"/>
            <p:cNvSpPr/>
            <p:nvPr/>
          </p:nvSpPr>
          <p:spPr>
            <a:xfrm rot="1666514">
              <a:off x="5272163" y="3349102"/>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5" name="Down Arrow 164"/>
            <p:cNvSpPr/>
            <p:nvPr/>
          </p:nvSpPr>
          <p:spPr>
            <a:xfrm>
              <a:off x="4367821" y="4144792"/>
              <a:ext cx="254833" cy="470706"/>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3787682478"/>
      </p:ext>
    </p:extLst>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 and requirements</a:t>
            </a:r>
            <a:endParaRPr lang="sv-SE" dirty="0"/>
          </a:p>
        </p:txBody>
      </p:sp>
    </p:spTree>
    <p:extLst>
      <p:ext uri="{BB962C8B-B14F-4D97-AF65-F5344CB8AC3E}">
        <p14:creationId xmlns:p14="http://schemas.microsoft.com/office/powerpoint/2010/main" val="152622095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Shape 240"/>
          <p:cNvSpPr txBox="1">
            <a:spLocks noGrp="1"/>
          </p:cNvSpPr>
          <p:nvPr>
            <p:ph type="title"/>
          </p:nvPr>
        </p:nvSpPr>
        <p:spPr>
          <a:xfrm>
            <a:off x="484584" y="339538"/>
            <a:ext cx="4795560" cy="1050398"/>
          </a:xfrm>
        </p:spPr>
        <p:txBody>
          <a:bodyPr/>
          <a:lstStyle/>
          <a:p>
            <a:pPr lvl="0"/>
            <a:r>
              <a:rPr lang="en" dirty="0" smtClean="0"/>
              <a:t>Hierarchical tracing</a:t>
            </a:r>
            <a:endParaRPr lang="en" dirty="0"/>
          </a:p>
        </p:txBody>
      </p:sp>
      <p:sp>
        <p:nvSpPr>
          <p:cNvPr id="241" name="Shape 241"/>
          <p:cNvSpPr txBox="1">
            <a:spLocks noGrp="1"/>
          </p:cNvSpPr>
          <p:nvPr>
            <p:ph idx="1"/>
          </p:nvPr>
        </p:nvSpPr>
        <p:spPr>
          <a:xfrm>
            <a:off x="770924" y="1539689"/>
            <a:ext cx="4564222" cy="3146611"/>
          </a:xfrm>
        </p:spPr>
        <p:txBody>
          <a:bodyPr/>
          <a:lstStyle/>
          <a:p>
            <a:pPr lvl="0"/>
            <a:r>
              <a:rPr lang="en" dirty="0" smtClean="0"/>
              <a:t>Stackless ray walk of min-Z pyramid</a:t>
            </a:r>
          </a:p>
          <a:p>
            <a:pPr lvl="1"/>
            <a:endParaRPr lang="en" dirty="0" smtClean="0">
              <a:solidFill>
                <a:schemeClr val="accent6">
                  <a:lumMod val="75000"/>
                </a:schemeClr>
              </a:solidFill>
            </a:endParaRPr>
          </a:p>
          <a:p>
            <a:pPr marL="0" lvl="0" indent="0">
              <a:buNone/>
            </a:pPr>
            <a:endParaRPr lang="en" dirty="0" smtClean="0">
              <a:latin typeface="Consolas" panose="020B0609020204030204" pitchFamily="49" charset="0"/>
              <a:cs typeface="Consolas" panose="020B0609020204030204" pitchFamily="49" charset="0"/>
            </a:endParaRPr>
          </a:p>
          <a:p>
            <a:pPr marL="0" lvl="0" indent="0">
              <a:buNone/>
            </a:pPr>
            <a:r>
              <a:rPr lang="en" dirty="0" smtClean="0">
                <a:latin typeface="Consolas" panose="020B0609020204030204" pitchFamily="49" charset="0"/>
                <a:cs typeface="Consolas" panose="020B0609020204030204" pitchFamily="49" charset="0"/>
              </a:rPr>
              <a:t>    mip </a:t>
            </a:r>
            <a:r>
              <a:rPr lang="en" dirty="0" smtClean="0">
                <a:solidFill>
                  <a:schemeClr val="accent3"/>
                </a:solidFill>
                <a:latin typeface="Consolas" panose="020B0609020204030204" pitchFamily="49" charset="0"/>
                <a:cs typeface="Consolas" panose="020B0609020204030204" pitchFamily="49" charset="0"/>
              </a:rPr>
              <a:t>=</a:t>
            </a:r>
            <a:r>
              <a:rPr lang="en" dirty="0" smtClean="0">
                <a:latin typeface="Consolas" panose="020B0609020204030204" pitchFamily="49" charset="0"/>
                <a:cs typeface="Consolas" panose="020B0609020204030204" pitchFamily="49" charset="0"/>
              </a:rPr>
              <a:t> 0;</a:t>
            </a:r>
            <a:br>
              <a:rPr lang="en" dirty="0" smtClean="0">
                <a:latin typeface="Consolas" panose="020B0609020204030204" pitchFamily="49" charset="0"/>
                <a:cs typeface="Consolas" panose="020B0609020204030204" pitchFamily="49" charset="0"/>
              </a:rPr>
            </a:br>
            <a:r>
              <a:rPr lang="en" dirty="0" smtClean="0">
                <a:solidFill>
                  <a:schemeClr val="accent6">
                    <a:lumMod val="75000"/>
                  </a:schemeClr>
                </a:solidFill>
                <a:latin typeface="Consolas" panose="020B0609020204030204" pitchFamily="49" charset="0"/>
                <a:cs typeface="Consolas" panose="020B0609020204030204" pitchFamily="49" charset="0"/>
              </a:rPr>
              <a:t>    while</a:t>
            </a:r>
            <a:r>
              <a:rPr lang="en" dirty="0" smtClean="0">
                <a:latin typeface="Consolas" panose="020B0609020204030204" pitchFamily="49" charset="0"/>
                <a:cs typeface="Consolas" panose="020B0609020204030204" pitchFamily="49" charset="0"/>
              </a:rPr>
              <a:t> (level </a:t>
            </a:r>
            <a:r>
              <a:rPr lang="en" dirty="0" smtClean="0">
                <a:solidFill>
                  <a:schemeClr val="accent3"/>
                </a:solidFill>
                <a:latin typeface="Consolas" panose="020B0609020204030204" pitchFamily="49" charset="0"/>
                <a:cs typeface="Consolas" panose="020B0609020204030204" pitchFamily="49" charset="0"/>
              </a:rPr>
              <a:t>&gt;</a:t>
            </a:r>
            <a:r>
              <a:rPr lang="en" dirty="0" smtClean="0">
                <a:latin typeface="Consolas" panose="020B0609020204030204" pitchFamily="49" charset="0"/>
                <a:cs typeface="Consolas" panose="020B0609020204030204" pitchFamily="49" charset="0"/>
              </a:rPr>
              <a:t> -1)</a:t>
            </a:r>
            <a:br>
              <a:rPr lang="en" dirty="0" smtClean="0">
                <a:latin typeface="Consolas" panose="020B0609020204030204" pitchFamily="49" charset="0"/>
                <a:cs typeface="Consolas" panose="020B0609020204030204" pitchFamily="49" charset="0"/>
              </a:rPr>
            </a:br>
            <a:r>
              <a:rPr lang="en" dirty="0" smtClean="0">
                <a:latin typeface="Consolas" panose="020B0609020204030204" pitchFamily="49" charset="0"/>
                <a:cs typeface="Consolas" panose="020B0609020204030204" pitchFamily="49" charset="0"/>
              </a:rPr>
              <a:t>        step through current </a:t>
            </a:r>
            <a:r>
              <a:rPr lang="en" dirty="0">
                <a:latin typeface="Consolas" panose="020B0609020204030204" pitchFamily="49" charset="0"/>
                <a:cs typeface="Consolas" panose="020B0609020204030204" pitchFamily="49" charset="0"/>
              </a:rPr>
              <a:t>cell;</a:t>
            </a:r>
            <a:r>
              <a:rPr lang="en" dirty="0" smtClean="0">
                <a:latin typeface="Consolas" panose="020B0609020204030204" pitchFamily="49" charset="0"/>
                <a:cs typeface="Consolas" panose="020B0609020204030204" pitchFamily="49" charset="0"/>
              </a:rPr>
              <a:t/>
            </a:r>
            <a:br>
              <a:rPr lang="en" dirty="0" smtClean="0">
                <a:latin typeface="Consolas" panose="020B0609020204030204" pitchFamily="49" charset="0"/>
                <a:cs typeface="Consolas" panose="020B0609020204030204" pitchFamily="49" charset="0"/>
              </a:rPr>
            </a:br>
            <a:r>
              <a:rPr lang="en" dirty="0" smtClean="0">
                <a:solidFill>
                  <a:schemeClr val="accent6">
                    <a:lumMod val="75000"/>
                  </a:schemeClr>
                </a:solidFill>
                <a:latin typeface="Consolas" panose="020B0609020204030204" pitchFamily="49" charset="0"/>
                <a:cs typeface="Consolas" panose="020B0609020204030204" pitchFamily="49" charset="0"/>
              </a:rPr>
              <a:t>        if</a:t>
            </a:r>
            <a:r>
              <a:rPr lang="en" dirty="0" smtClean="0">
                <a:latin typeface="Consolas" panose="020B0609020204030204" pitchFamily="49" charset="0"/>
                <a:cs typeface="Consolas" panose="020B0609020204030204" pitchFamily="49" charset="0"/>
              </a:rPr>
              <a:t> (above Z plane) </a:t>
            </a:r>
            <a:r>
              <a:rPr lang="en" dirty="0" smtClean="0">
                <a:solidFill>
                  <a:schemeClr val="accent3"/>
                </a:solidFill>
                <a:latin typeface="Consolas" panose="020B0609020204030204" pitchFamily="49" charset="0"/>
                <a:cs typeface="Consolas" panose="020B0609020204030204" pitchFamily="49" charset="0"/>
              </a:rPr>
              <a:t>++</a:t>
            </a:r>
            <a:r>
              <a:rPr lang="en" dirty="0" smtClean="0">
                <a:latin typeface="Consolas" panose="020B0609020204030204" pitchFamily="49" charset="0"/>
                <a:cs typeface="Consolas" panose="020B0609020204030204" pitchFamily="49" charset="0"/>
              </a:rPr>
              <a:t>level;</a:t>
            </a:r>
            <a:br>
              <a:rPr lang="en" dirty="0" smtClean="0">
                <a:latin typeface="Consolas" panose="020B0609020204030204" pitchFamily="49" charset="0"/>
                <a:cs typeface="Consolas" panose="020B0609020204030204" pitchFamily="49" charset="0"/>
              </a:rPr>
            </a:br>
            <a:r>
              <a:rPr lang="en" dirty="0" smtClean="0">
                <a:solidFill>
                  <a:schemeClr val="accent6">
                    <a:lumMod val="75000"/>
                  </a:schemeClr>
                </a:solidFill>
                <a:latin typeface="Consolas" panose="020B0609020204030204" pitchFamily="49" charset="0"/>
                <a:cs typeface="Consolas" panose="020B0609020204030204" pitchFamily="49" charset="0"/>
              </a:rPr>
              <a:t>        if</a:t>
            </a:r>
            <a:r>
              <a:rPr lang="en" dirty="0" smtClean="0">
                <a:latin typeface="Consolas" panose="020B0609020204030204" pitchFamily="49" charset="0"/>
                <a:cs typeface="Consolas" panose="020B0609020204030204" pitchFamily="49" charset="0"/>
              </a:rPr>
              <a:t> (below Z plane) </a:t>
            </a:r>
            <a:r>
              <a:rPr lang="en" dirty="0" smtClean="0">
                <a:solidFill>
                  <a:schemeClr val="accent3"/>
                </a:solidFill>
                <a:latin typeface="Consolas" panose="020B0609020204030204" pitchFamily="49" charset="0"/>
                <a:cs typeface="Consolas" panose="020B0609020204030204" pitchFamily="49" charset="0"/>
              </a:rPr>
              <a:t>--</a:t>
            </a:r>
            <a:r>
              <a:rPr lang="en" dirty="0" smtClean="0">
                <a:latin typeface="Consolas" panose="020B0609020204030204" pitchFamily="49" charset="0"/>
                <a:cs typeface="Consolas" panose="020B0609020204030204" pitchFamily="49" charset="0"/>
              </a:rPr>
              <a:t>level;</a:t>
            </a:r>
            <a:endParaRPr lang="en" dirty="0">
              <a:latin typeface="Consolas" panose="020B0609020204030204" pitchFamily="49" charset="0"/>
              <a:cs typeface="Consolas" panose="020B0609020204030204" pitchFamily="49" charset="0"/>
            </a:endParaRPr>
          </a:p>
        </p:txBody>
      </p:sp>
      <p:grpSp>
        <p:nvGrpSpPr>
          <p:cNvPr id="28" name="Group 27"/>
          <p:cNvGrpSpPr/>
          <p:nvPr/>
        </p:nvGrpSpPr>
        <p:grpSpPr>
          <a:xfrm>
            <a:off x="5078339" y="2423160"/>
            <a:ext cx="3611688" cy="2080260"/>
            <a:chOff x="5988289" y="2739390"/>
            <a:chExt cx="1653481" cy="943132"/>
          </a:xfrm>
        </p:grpSpPr>
        <p:grpSp>
          <p:nvGrpSpPr>
            <p:cNvPr id="20" name="Group 19"/>
            <p:cNvGrpSpPr/>
            <p:nvPr/>
          </p:nvGrpSpPr>
          <p:grpSpPr>
            <a:xfrm>
              <a:off x="5988289" y="2827020"/>
              <a:ext cx="1653481" cy="855502"/>
              <a:chOff x="5988289" y="3627120"/>
              <a:chExt cx="1653481" cy="855502"/>
            </a:xfrm>
            <a:solidFill>
              <a:srgbClr val="00B0F0">
                <a:alpha val="25000"/>
              </a:srgbClr>
            </a:solidFill>
          </p:grpSpPr>
          <p:sp>
            <p:nvSpPr>
              <p:cNvPr id="3" name="Rectangle 2"/>
              <p:cNvSpPr/>
              <p:nvPr/>
            </p:nvSpPr>
            <p:spPr>
              <a:xfrm>
                <a:off x="5988289" y="3627120"/>
                <a:ext cx="410677" cy="8555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p:cNvSpPr/>
              <p:nvPr/>
            </p:nvSpPr>
            <p:spPr>
              <a:xfrm>
                <a:off x="6407674" y="4152900"/>
                <a:ext cx="405345" cy="3297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p:cNvSpPr/>
              <p:nvPr/>
            </p:nvSpPr>
            <p:spPr>
              <a:xfrm>
                <a:off x="6816455" y="4175760"/>
                <a:ext cx="409368" cy="30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p:cNvSpPr/>
              <p:nvPr/>
            </p:nvSpPr>
            <p:spPr>
              <a:xfrm>
                <a:off x="7222093" y="3882390"/>
                <a:ext cx="419677" cy="600232"/>
              </a:xfrm>
              <a:prstGeom prst="rect">
                <a:avLst/>
              </a:prstGeom>
              <a:solidFill>
                <a:srgbClr val="00B0F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5988289" y="2739390"/>
              <a:ext cx="1637439" cy="943132"/>
              <a:chOff x="5988289" y="2956328"/>
              <a:chExt cx="1637439" cy="1526294"/>
            </a:xfrm>
          </p:grpSpPr>
          <p:cxnSp>
            <p:nvCxnSpPr>
              <p:cNvPr id="4" name="Straight Connector 3"/>
              <p:cNvCxnSpPr/>
              <p:nvPr/>
            </p:nvCxnSpPr>
            <p:spPr>
              <a:xfrm>
                <a:off x="5988289" y="2956328"/>
                <a:ext cx="0" cy="1526294"/>
              </a:xfrm>
              <a:prstGeom prst="line">
                <a:avLst/>
              </a:prstGeom>
              <a:ln w="254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6400800" y="2956328"/>
                <a:ext cx="0" cy="1526294"/>
              </a:xfrm>
              <a:prstGeom prst="line">
                <a:avLst/>
              </a:prstGeom>
              <a:ln w="254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813311" y="2956328"/>
                <a:ext cx="0" cy="1526294"/>
              </a:xfrm>
              <a:prstGeom prst="line">
                <a:avLst/>
              </a:prstGeom>
              <a:ln w="254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7225822" y="2956328"/>
                <a:ext cx="0" cy="1526294"/>
              </a:xfrm>
              <a:prstGeom prst="line">
                <a:avLst/>
              </a:prstGeom>
              <a:ln w="254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625728" y="2956328"/>
                <a:ext cx="0" cy="1526294"/>
              </a:xfrm>
              <a:prstGeom prst="line">
                <a:avLst/>
              </a:prstGeom>
              <a:ln w="254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6194545" y="2956328"/>
                <a:ext cx="0" cy="1526294"/>
              </a:xfrm>
              <a:prstGeom prst="line">
                <a:avLst/>
              </a:prstGeom>
              <a:ln w="254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6607056" y="2956328"/>
                <a:ext cx="0" cy="1526294"/>
              </a:xfrm>
              <a:prstGeom prst="line">
                <a:avLst/>
              </a:prstGeom>
              <a:ln w="254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7019567" y="2956328"/>
                <a:ext cx="0" cy="1526294"/>
              </a:xfrm>
              <a:prstGeom prst="line">
                <a:avLst/>
              </a:prstGeom>
              <a:ln w="254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7438953" y="2956328"/>
                <a:ext cx="0" cy="1526294"/>
              </a:xfrm>
              <a:prstGeom prst="line">
                <a:avLst/>
              </a:prstGeom>
              <a:ln w="254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9" name="Freeform 228"/>
            <p:cNvSpPr/>
            <p:nvPr/>
          </p:nvSpPr>
          <p:spPr>
            <a:xfrm>
              <a:off x="6013884" y="2834397"/>
              <a:ext cx="1624450" cy="696872"/>
            </a:xfrm>
            <a:custGeom>
              <a:avLst/>
              <a:gdLst>
                <a:gd name="connsiteX0" fmla="*/ 0 w 1622545"/>
                <a:gd name="connsiteY0" fmla="*/ 0 h 618767"/>
                <a:gd name="connsiteX1" fmla="*/ 144379 w 1622545"/>
                <a:gd name="connsiteY1" fmla="*/ 6876 h 618767"/>
                <a:gd name="connsiteX2" fmla="*/ 158130 w 1622545"/>
                <a:gd name="connsiteY2" fmla="*/ 20626 h 618767"/>
                <a:gd name="connsiteX3" fmla="*/ 185631 w 1622545"/>
                <a:gd name="connsiteY3" fmla="*/ 41251 h 618767"/>
                <a:gd name="connsiteX4" fmla="*/ 199381 w 1622545"/>
                <a:gd name="connsiteY4" fmla="*/ 68752 h 618767"/>
                <a:gd name="connsiteX5" fmla="*/ 206256 w 1622545"/>
                <a:gd name="connsiteY5" fmla="*/ 89378 h 618767"/>
                <a:gd name="connsiteX6" fmla="*/ 240632 w 1622545"/>
                <a:gd name="connsiteY6" fmla="*/ 130629 h 618767"/>
                <a:gd name="connsiteX7" fmla="*/ 261258 w 1622545"/>
                <a:gd name="connsiteY7" fmla="*/ 192506 h 618767"/>
                <a:gd name="connsiteX8" fmla="*/ 268133 w 1622545"/>
                <a:gd name="connsiteY8" fmla="*/ 213131 h 618767"/>
                <a:gd name="connsiteX9" fmla="*/ 281883 w 1622545"/>
                <a:gd name="connsiteY9" fmla="*/ 233757 h 618767"/>
                <a:gd name="connsiteX10" fmla="*/ 288758 w 1622545"/>
                <a:gd name="connsiteY10" fmla="*/ 254382 h 618767"/>
                <a:gd name="connsiteX11" fmla="*/ 302509 w 1622545"/>
                <a:gd name="connsiteY11" fmla="*/ 288758 h 618767"/>
                <a:gd name="connsiteX12" fmla="*/ 309384 w 1622545"/>
                <a:gd name="connsiteY12" fmla="*/ 309384 h 618767"/>
                <a:gd name="connsiteX13" fmla="*/ 330009 w 1622545"/>
                <a:gd name="connsiteY13" fmla="*/ 330009 h 618767"/>
                <a:gd name="connsiteX14" fmla="*/ 343760 w 1622545"/>
                <a:gd name="connsiteY14" fmla="*/ 350635 h 618767"/>
                <a:gd name="connsiteX15" fmla="*/ 371261 w 1622545"/>
                <a:gd name="connsiteY15" fmla="*/ 412512 h 618767"/>
                <a:gd name="connsiteX16" fmla="*/ 391886 w 1622545"/>
                <a:gd name="connsiteY16" fmla="*/ 433137 h 618767"/>
                <a:gd name="connsiteX17" fmla="*/ 412512 w 1622545"/>
                <a:gd name="connsiteY17" fmla="*/ 460638 h 618767"/>
                <a:gd name="connsiteX18" fmla="*/ 446888 w 1622545"/>
                <a:gd name="connsiteY18" fmla="*/ 481264 h 618767"/>
                <a:gd name="connsiteX19" fmla="*/ 467513 w 1622545"/>
                <a:gd name="connsiteY19" fmla="*/ 501889 h 618767"/>
                <a:gd name="connsiteX20" fmla="*/ 495014 w 1622545"/>
                <a:gd name="connsiteY20" fmla="*/ 522515 h 618767"/>
                <a:gd name="connsiteX21" fmla="*/ 508764 w 1622545"/>
                <a:gd name="connsiteY21" fmla="*/ 543140 h 618767"/>
                <a:gd name="connsiteX22" fmla="*/ 550016 w 1622545"/>
                <a:gd name="connsiteY22" fmla="*/ 556891 h 618767"/>
                <a:gd name="connsiteX23" fmla="*/ 577516 w 1622545"/>
                <a:gd name="connsiteY23" fmla="*/ 577516 h 618767"/>
                <a:gd name="connsiteX24" fmla="*/ 598142 w 1622545"/>
                <a:gd name="connsiteY24" fmla="*/ 584391 h 618767"/>
                <a:gd name="connsiteX25" fmla="*/ 632518 w 1622545"/>
                <a:gd name="connsiteY25" fmla="*/ 598142 h 618767"/>
                <a:gd name="connsiteX26" fmla="*/ 660019 w 1622545"/>
                <a:gd name="connsiteY26" fmla="*/ 605017 h 618767"/>
                <a:gd name="connsiteX27" fmla="*/ 721895 w 1622545"/>
                <a:gd name="connsiteY27" fmla="*/ 618767 h 618767"/>
                <a:gd name="connsiteX28" fmla="*/ 941901 w 1622545"/>
                <a:gd name="connsiteY28" fmla="*/ 611892 h 618767"/>
                <a:gd name="connsiteX29" fmla="*/ 962527 w 1622545"/>
                <a:gd name="connsiteY29" fmla="*/ 598142 h 618767"/>
                <a:gd name="connsiteX30" fmla="*/ 1051904 w 1622545"/>
                <a:gd name="connsiteY30" fmla="*/ 570641 h 618767"/>
                <a:gd name="connsiteX31" fmla="*/ 1106906 w 1622545"/>
                <a:gd name="connsiteY31" fmla="*/ 550015 h 618767"/>
                <a:gd name="connsiteX32" fmla="*/ 1127531 w 1622545"/>
                <a:gd name="connsiteY32" fmla="*/ 536265 h 618767"/>
                <a:gd name="connsiteX33" fmla="*/ 1168782 w 1622545"/>
                <a:gd name="connsiteY33" fmla="*/ 495014 h 618767"/>
                <a:gd name="connsiteX34" fmla="*/ 1189408 w 1622545"/>
                <a:gd name="connsiteY34" fmla="*/ 488139 h 618767"/>
                <a:gd name="connsiteX35" fmla="*/ 1210034 w 1622545"/>
                <a:gd name="connsiteY35" fmla="*/ 467513 h 618767"/>
                <a:gd name="connsiteX36" fmla="*/ 1230659 w 1622545"/>
                <a:gd name="connsiteY36" fmla="*/ 433137 h 618767"/>
                <a:gd name="connsiteX37" fmla="*/ 1251285 w 1622545"/>
                <a:gd name="connsiteY37" fmla="*/ 426262 h 618767"/>
                <a:gd name="connsiteX38" fmla="*/ 1258160 w 1622545"/>
                <a:gd name="connsiteY38" fmla="*/ 405636 h 618767"/>
                <a:gd name="connsiteX39" fmla="*/ 1292536 w 1622545"/>
                <a:gd name="connsiteY39" fmla="*/ 371261 h 618767"/>
                <a:gd name="connsiteX40" fmla="*/ 1299411 w 1622545"/>
                <a:gd name="connsiteY40" fmla="*/ 350635 h 618767"/>
                <a:gd name="connsiteX41" fmla="*/ 1320037 w 1622545"/>
                <a:gd name="connsiteY41" fmla="*/ 343760 h 618767"/>
                <a:gd name="connsiteX42" fmla="*/ 1333787 w 1622545"/>
                <a:gd name="connsiteY42" fmla="*/ 330009 h 618767"/>
                <a:gd name="connsiteX43" fmla="*/ 1361288 w 1622545"/>
                <a:gd name="connsiteY43" fmla="*/ 302509 h 618767"/>
                <a:gd name="connsiteX44" fmla="*/ 1375038 w 1622545"/>
                <a:gd name="connsiteY44" fmla="*/ 288758 h 618767"/>
                <a:gd name="connsiteX45" fmla="*/ 1402539 w 1622545"/>
                <a:gd name="connsiteY45" fmla="*/ 268133 h 618767"/>
                <a:gd name="connsiteX46" fmla="*/ 1423164 w 1622545"/>
                <a:gd name="connsiteY46" fmla="*/ 261257 h 618767"/>
                <a:gd name="connsiteX47" fmla="*/ 1478166 w 1622545"/>
                <a:gd name="connsiteY47" fmla="*/ 226882 h 618767"/>
                <a:gd name="connsiteX48" fmla="*/ 1498791 w 1622545"/>
                <a:gd name="connsiteY48" fmla="*/ 220006 h 618767"/>
                <a:gd name="connsiteX49" fmla="*/ 1519417 w 1622545"/>
                <a:gd name="connsiteY49" fmla="*/ 206256 h 618767"/>
                <a:gd name="connsiteX50" fmla="*/ 1540043 w 1622545"/>
                <a:gd name="connsiteY50" fmla="*/ 199381 h 618767"/>
                <a:gd name="connsiteX51" fmla="*/ 1567543 w 1622545"/>
                <a:gd name="connsiteY51" fmla="*/ 185630 h 618767"/>
                <a:gd name="connsiteX52" fmla="*/ 1622545 w 1622545"/>
                <a:gd name="connsiteY52" fmla="*/ 178755 h 618767"/>
                <a:gd name="connsiteX0" fmla="*/ 0 w 1622545"/>
                <a:gd name="connsiteY0" fmla="*/ 11542 h 630309"/>
                <a:gd name="connsiteX1" fmla="*/ 98659 w 1622545"/>
                <a:gd name="connsiteY1" fmla="*/ 1273 h 630309"/>
                <a:gd name="connsiteX2" fmla="*/ 158130 w 1622545"/>
                <a:gd name="connsiteY2" fmla="*/ 32168 h 630309"/>
                <a:gd name="connsiteX3" fmla="*/ 185631 w 1622545"/>
                <a:gd name="connsiteY3" fmla="*/ 52793 h 630309"/>
                <a:gd name="connsiteX4" fmla="*/ 199381 w 1622545"/>
                <a:gd name="connsiteY4" fmla="*/ 80294 h 630309"/>
                <a:gd name="connsiteX5" fmla="*/ 206256 w 1622545"/>
                <a:gd name="connsiteY5" fmla="*/ 100920 h 630309"/>
                <a:gd name="connsiteX6" fmla="*/ 240632 w 1622545"/>
                <a:gd name="connsiteY6" fmla="*/ 142171 h 630309"/>
                <a:gd name="connsiteX7" fmla="*/ 261258 w 1622545"/>
                <a:gd name="connsiteY7" fmla="*/ 204048 h 630309"/>
                <a:gd name="connsiteX8" fmla="*/ 268133 w 1622545"/>
                <a:gd name="connsiteY8" fmla="*/ 224673 h 630309"/>
                <a:gd name="connsiteX9" fmla="*/ 281883 w 1622545"/>
                <a:gd name="connsiteY9" fmla="*/ 245299 h 630309"/>
                <a:gd name="connsiteX10" fmla="*/ 288758 w 1622545"/>
                <a:gd name="connsiteY10" fmla="*/ 265924 h 630309"/>
                <a:gd name="connsiteX11" fmla="*/ 302509 w 1622545"/>
                <a:gd name="connsiteY11" fmla="*/ 300300 h 630309"/>
                <a:gd name="connsiteX12" fmla="*/ 309384 w 1622545"/>
                <a:gd name="connsiteY12" fmla="*/ 320926 h 630309"/>
                <a:gd name="connsiteX13" fmla="*/ 330009 w 1622545"/>
                <a:gd name="connsiteY13" fmla="*/ 341551 h 630309"/>
                <a:gd name="connsiteX14" fmla="*/ 343760 w 1622545"/>
                <a:gd name="connsiteY14" fmla="*/ 362177 h 630309"/>
                <a:gd name="connsiteX15" fmla="*/ 371261 w 1622545"/>
                <a:gd name="connsiteY15" fmla="*/ 424054 h 630309"/>
                <a:gd name="connsiteX16" fmla="*/ 391886 w 1622545"/>
                <a:gd name="connsiteY16" fmla="*/ 444679 h 630309"/>
                <a:gd name="connsiteX17" fmla="*/ 412512 w 1622545"/>
                <a:gd name="connsiteY17" fmla="*/ 472180 h 630309"/>
                <a:gd name="connsiteX18" fmla="*/ 446888 w 1622545"/>
                <a:gd name="connsiteY18" fmla="*/ 492806 h 630309"/>
                <a:gd name="connsiteX19" fmla="*/ 467513 w 1622545"/>
                <a:gd name="connsiteY19" fmla="*/ 513431 h 630309"/>
                <a:gd name="connsiteX20" fmla="*/ 495014 w 1622545"/>
                <a:gd name="connsiteY20" fmla="*/ 534057 h 630309"/>
                <a:gd name="connsiteX21" fmla="*/ 508764 w 1622545"/>
                <a:gd name="connsiteY21" fmla="*/ 554682 h 630309"/>
                <a:gd name="connsiteX22" fmla="*/ 550016 w 1622545"/>
                <a:gd name="connsiteY22" fmla="*/ 568433 h 630309"/>
                <a:gd name="connsiteX23" fmla="*/ 577516 w 1622545"/>
                <a:gd name="connsiteY23" fmla="*/ 589058 h 630309"/>
                <a:gd name="connsiteX24" fmla="*/ 598142 w 1622545"/>
                <a:gd name="connsiteY24" fmla="*/ 595933 h 630309"/>
                <a:gd name="connsiteX25" fmla="*/ 632518 w 1622545"/>
                <a:gd name="connsiteY25" fmla="*/ 609684 h 630309"/>
                <a:gd name="connsiteX26" fmla="*/ 660019 w 1622545"/>
                <a:gd name="connsiteY26" fmla="*/ 616559 h 630309"/>
                <a:gd name="connsiteX27" fmla="*/ 721895 w 1622545"/>
                <a:gd name="connsiteY27" fmla="*/ 630309 h 630309"/>
                <a:gd name="connsiteX28" fmla="*/ 941901 w 1622545"/>
                <a:gd name="connsiteY28" fmla="*/ 623434 h 630309"/>
                <a:gd name="connsiteX29" fmla="*/ 962527 w 1622545"/>
                <a:gd name="connsiteY29" fmla="*/ 609684 h 630309"/>
                <a:gd name="connsiteX30" fmla="*/ 1051904 w 1622545"/>
                <a:gd name="connsiteY30" fmla="*/ 582183 h 630309"/>
                <a:gd name="connsiteX31" fmla="*/ 1106906 w 1622545"/>
                <a:gd name="connsiteY31" fmla="*/ 561557 h 630309"/>
                <a:gd name="connsiteX32" fmla="*/ 1127531 w 1622545"/>
                <a:gd name="connsiteY32" fmla="*/ 547807 h 630309"/>
                <a:gd name="connsiteX33" fmla="*/ 1168782 w 1622545"/>
                <a:gd name="connsiteY33" fmla="*/ 506556 h 630309"/>
                <a:gd name="connsiteX34" fmla="*/ 1189408 w 1622545"/>
                <a:gd name="connsiteY34" fmla="*/ 499681 h 630309"/>
                <a:gd name="connsiteX35" fmla="*/ 1210034 w 1622545"/>
                <a:gd name="connsiteY35" fmla="*/ 479055 h 630309"/>
                <a:gd name="connsiteX36" fmla="*/ 1230659 w 1622545"/>
                <a:gd name="connsiteY36" fmla="*/ 444679 h 630309"/>
                <a:gd name="connsiteX37" fmla="*/ 1251285 w 1622545"/>
                <a:gd name="connsiteY37" fmla="*/ 437804 h 630309"/>
                <a:gd name="connsiteX38" fmla="*/ 1258160 w 1622545"/>
                <a:gd name="connsiteY38" fmla="*/ 417178 h 630309"/>
                <a:gd name="connsiteX39" fmla="*/ 1292536 w 1622545"/>
                <a:gd name="connsiteY39" fmla="*/ 382803 h 630309"/>
                <a:gd name="connsiteX40" fmla="*/ 1299411 w 1622545"/>
                <a:gd name="connsiteY40" fmla="*/ 362177 h 630309"/>
                <a:gd name="connsiteX41" fmla="*/ 1320037 w 1622545"/>
                <a:gd name="connsiteY41" fmla="*/ 355302 h 630309"/>
                <a:gd name="connsiteX42" fmla="*/ 1333787 w 1622545"/>
                <a:gd name="connsiteY42" fmla="*/ 341551 h 630309"/>
                <a:gd name="connsiteX43" fmla="*/ 1361288 w 1622545"/>
                <a:gd name="connsiteY43" fmla="*/ 314051 h 630309"/>
                <a:gd name="connsiteX44" fmla="*/ 1375038 w 1622545"/>
                <a:gd name="connsiteY44" fmla="*/ 300300 h 630309"/>
                <a:gd name="connsiteX45" fmla="*/ 1402539 w 1622545"/>
                <a:gd name="connsiteY45" fmla="*/ 279675 h 630309"/>
                <a:gd name="connsiteX46" fmla="*/ 1423164 w 1622545"/>
                <a:gd name="connsiteY46" fmla="*/ 272799 h 630309"/>
                <a:gd name="connsiteX47" fmla="*/ 1478166 w 1622545"/>
                <a:gd name="connsiteY47" fmla="*/ 238424 h 630309"/>
                <a:gd name="connsiteX48" fmla="*/ 1498791 w 1622545"/>
                <a:gd name="connsiteY48" fmla="*/ 231548 h 630309"/>
                <a:gd name="connsiteX49" fmla="*/ 1519417 w 1622545"/>
                <a:gd name="connsiteY49" fmla="*/ 217798 h 630309"/>
                <a:gd name="connsiteX50" fmla="*/ 1540043 w 1622545"/>
                <a:gd name="connsiteY50" fmla="*/ 210923 h 630309"/>
                <a:gd name="connsiteX51" fmla="*/ 1567543 w 1622545"/>
                <a:gd name="connsiteY51" fmla="*/ 197172 h 630309"/>
                <a:gd name="connsiteX52" fmla="*/ 1622545 w 1622545"/>
                <a:gd name="connsiteY52" fmla="*/ 190297 h 630309"/>
                <a:gd name="connsiteX0" fmla="*/ 0 w 1624450"/>
                <a:gd name="connsiteY0" fmla="*/ 0 h 696872"/>
                <a:gd name="connsiteX1" fmla="*/ 100564 w 1624450"/>
                <a:gd name="connsiteY1" fmla="*/ 67836 h 696872"/>
                <a:gd name="connsiteX2" fmla="*/ 160035 w 1624450"/>
                <a:gd name="connsiteY2" fmla="*/ 98731 h 696872"/>
                <a:gd name="connsiteX3" fmla="*/ 187536 w 1624450"/>
                <a:gd name="connsiteY3" fmla="*/ 119356 h 696872"/>
                <a:gd name="connsiteX4" fmla="*/ 201286 w 1624450"/>
                <a:gd name="connsiteY4" fmla="*/ 146857 h 696872"/>
                <a:gd name="connsiteX5" fmla="*/ 208161 w 1624450"/>
                <a:gd name="connsiteY5" fmla="*/ 167483 h 696872"/>
                <a:gd name="connsiteX6" fmla="*/ 242537 w 1624450"/>
                <a:gd name="connsiteY6" fmla="*/ 208734 h 696872"/>
                <a:gd name="connsiteX7" fmla="*/ 263163 w 1624450"/>
                <a:gd name="connsiteY7" fmla="*/ 270611 h 696872"/>
                <a:gd name="connsiteX8" fmla="*/ 270038 w 1624450"/>
                <a:gd name="connsiteY8" fmla="*/ 291236 h 696872"/>
                <a:gd name="connsiteX9" fmla="*/ 283788 w 1624450"/>
                <a:gd name="connsiteY9" fmla="*/ 311862 h 696872"/>
                <a:gd name="connsiteX10" fmla="*/ 290663 w 1624450"/>
                <a:gd name="connsiteY10" fmla="*/ 332487 h 696872"/>
                <a:gd name="connsiteX11" fmla="*/ 304414 w 1624450"/>
                <a:gd name="connsiteY11" fmla="*/ 366863 h 696872"/>
                <a:gd name="connsiteX12" fmla="*/ 311289 w 1624450"/>
                <a:gd name="connsiteY12" fmla="*/ 387489 h 696872"/>
                <a:gd name="connsiteX13" fmla="*/ 331914 w 1624450"/>
                <a:gd name="connsiteY13" fmla="*/ 408114 h 696872"/>
                <a:gd name="connsiteX14" fmla="*/ 345665 w 1624450"/>
                <a:gd name="connsiteY14" fmla="*/ 428740 h 696872"/>
                <a:gd name="connsiteX15" fmla="*/ 373166 w 1624450"/>
                <a:gd name="connsiteY15" fmla="*/ 490617 h 696872"/>
                <a:gd name="connsiteX16" fmla="*/ 393791 w 1624450"/>
                <a:gd name="connsiteY16" fmla="*/ 511242 h 696872"/>
                <a:gd name="connsiteX17" fmla="*/ 414417 w 1624450"/>
                <a:gd name="connsiteY17" fmla="*/ 538743 h 696872"/>
                <a:gd name="connsiteX18" fmla="*/ 448793 w 1624450"/>
                <a:gd name="connsiteY18" fmla="*/ 559369 h 696872"/>
                <a:gd name="connsiteX19" fmla="*/ 469418 w 1624450"/>
                <a:gd name="connsiteY19" fmla="*/ 579994 h 696872"/>
                <a:gd name="connsiteX20" fmla="*/ 496919 w 1624450"/>
                <a:gd name="connsiteY20" fmla="*/ 600620 h 696872"/>
                <a:gd name="connsiteX21" fmla="*/ 510669 w 1624450"/>
                <a:gd name="connsiteY21" fmla="*/ 621245 h 696872"/>
                <a:gd name="connsiteX22" fmla="*/ 551921 w 1624450"/>
                <a:gd name="connsiteY22" fmla="*/ 634996 h 696872"/>
                <a:gd name="connsiteX23" fmla="*/ 579421 w 1624450"/>
                <a:gd name="connsiteY23" fmla="*/ 655621 h 696872"/>
                <a:gd name="connsiteX24" fmla="*/ 600047 w 1624450"/>
                <a:gd name="connsiteY24" fmla="*/ 662496 h 696872"/>
                <a:gd name="connsiteX25" fmla="*/ 634423 w 1624450"/>
                <a:gd name="connsiteY25" fmla="*/ 676247 h 696872"/>
                <a:gd name="connsiteX26" fmla="*/ 661924 w 1624450"/>
                <a:gd name="connsiteY26" fmla="*/ 683122 h 696872"/>
                <a:gd name="connsiteX27" fmla="*/ 723800 w 1624450"/>
                <a:gd name="connsiteY27" fmla="*/ 696872 h 696872"/>
                <a:gd name="connsiteX28" fmla="*/ 943806 w 1624450"/>
                <a:gd name="connsiteY28" fmla="*/ 689997 h 696872"/>
                <a:gd name="connsiteX29" fmla="*/ 964432 w 1624450"/>
                <a:gd name="connsiteY29" fmla="*/ 676247 h 696872"/>
                <a:gd name="connsiteX30" fmla="*/ 1053809 w 1624450"/>
                <a:gd name="connsiteY30" fmla="*/ 648746 h 696872"/>
                <a:gd name="connsiteX31" fmla="*/ 1108811 w 1624450"/>
                <a:gd name="connsiteY31" fmla="*/ 628120 h 696872"/>
                <a:gd name="connsiteX32" fmla="*/ 1129436 w 1624450"/>
                <a:gd name="connsiteY32" fmla="*/ 614370 h 696872"/>
                <a:gd name="connsiteX33" fmla="*/ 1170687 w 1624450"/>
                <a:gd name="connsiteY33" fmla="*/ 573119 h 696872"/>
                <a:gd name="connsiteX34" fmla="*/ 1191313 w 1624450"/>
                <a:gd name="connsiteY34" fmla="*/ 566244 h 696872"/>
                <a:gd name="connsiteX35" fmla="*/ 1211939 w 1624450"/>
                <a:gd name="connsiteY35" fmla="*/ 545618 h 696872"/>
                <a:gd name="connsiteX36" fmla="*/ 1232564 w 1624450"/>
                <a:gd name="connsiteY36" fmla="*/ 511242 h 696872"/>
                <a:gd name="connsiteX37" fmla="*/ 1253190 w 1624450"/>
                <a:gd name="connsiteY37" fmla="*/ 504367 h 696872"/>
                <a:gd name="connsiteX38" fmla="*/ 1260065 w 1624450"/>
                <a:gd name="connsiteY38" fmla="*/ 483741 h 696872"/>
                <a:gd name="connsiteX39" fmla="*/ 1294441 w 1624450"/>
                <a:gd name="connsiteY39" fmla="*/ 449366 h 696872"/>
                <a:gd name="connsiteX40" fmla="*/ 1301316 w 1624450"/>
                <a:gd name="connsiteY40" fmla="*/ 428740 h 696872"/>
                <a:gd name="connsiteX41" fmla="*/ 1321942 w 1624450"/>
                <a:gd name="connsiteY41" fmla="*/ 421865 h 696872"/>
                <a:gd name="connsiteX42" fmla="*/ 1335692 w 1624450"/>
                <a:gd name="connsiteY42" fmla="*/ 408114 h 696872"/>
                <a:gd name="connsiteX43" fmla="*/ 1363193 w 1624450"/>
                <a:gd name="connsiteY43" fmla="*/ 380614 h 696872"/>
                <a:gd name="connsiteX44" fmla="*/ 1376943 w 1624450"/>
                <a:gd name="connsiteY44" fmla="*/ 366863 h 696872"/>
                <a:gd name="connsiteX45" fmla="*/ 1404444 w 1624450"/>
                <a:gd name="connsiteY45" fmla="*/ 346238 h 696872"/>
                <a:gd name="connsiteX46" fmla="*/ 1425069 w 1624450"/>
                <a:gd name="connsiteY46" fmla="*/ 339362 h 696872"/>
                <a:gd name="connsiteX47" fmla="*/ 1480071 w 1624450"/>
                <a:gd name="connsiteY47" fmla="*/ 304987 h 696872"/>
                <a:gd name="connsiteX48" fmla="*/ 1500696 w 1624450"/>
                <a:gd name="connsiteY48" fmla="*/ 298111 h 696872"/>
                <a:gd name="connsiteX49" fmla="*/ 1521322 w 1624450"/>
                <a:gd name="connsiteY49" fmla="*/ 284361 h 696872"/>
                <a:gd name="connsiteX50" fmla="*/ 1541948 w 1624450"/>
                <a:gd name="connsiteY50" fmla="*/ 277486 h 696872"/>
                <a:gd name="connsiteX51" fmla="*/ 1569448 w 1624450"/>
                <a:gd name="connsiteY51" fmla="*/ 263735 h 696872"/>
                <a:gd name="connsiteX52" fmla="*/ 1624450 w 1624450"/>
                <a:gd name="connsiteY52" fmla="*/ 256860 h 696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624450" h="696872">
                  <a:moveTo>
                    <a:pt x="0" y="0"/>
                  </a:moveTo>
                  <a:cubicBezTo>
                    <a:pt x="48126" y="2292"/>
                    <a:pt x="73892" y="51381"/>
                    <a:pt x="100564" y="67836"/>
                  </a:cubicBezTo>
                  <a:cubicBezTo>
                    <a:pt x="127236" y="84291"/>
                    <a:pt x="145540" y="90144"/>
                    <a:pt x="160035" y="98731"/>
                  </a:cubicBezTo>
                  <a:cubicBezTo>
                    <a:pt x="174530" y="107318"/>
                    <a:pt x="178369" y="112481"/>
                    <a:pt x="187536" y="119356"/>
                  </a:cubicBezTo>
                  <a:cubicBezTo>
                    <a:pt x="192119" y="128523"/>
                    <a:pt x="197249" y="137437"/>
                    <a:pt x="201286" y="146857"/>
                  </a:cubicBezTo>
                  <a:cubicBezTo>
                    <a:pt x="204141" y="153518"/>
                    <a:pt x="204141" y="161453"/>
                    <a:pt x="208161" y="167483"/>
                  </a:cubicBezTo>
                  <a:cubicBezTo>
                    <a:pt x="226812" y="195459"/>
                    <a:pt x="230038" y="178736"/>
                    <a:pt x="242537" y="208734"/>
                  </a:cubicBezTo>
                  <a:cubicBezTo>
                    <a:pt x="250899" y="228803"/>
                    <a:pt x="256288" y="249985"/>
                    <a:pt x="263163" y="270611"/>
                  </a:cubicBezTo>
                  <a:cubicBezTo>
                    <a:pt x="265455" y="277486"/>
                    <a:pt x="266018" y="285206"/>
                    <a:pt x="270038" y="291236"/>
                  </a:cubicBezTo>
                  <a:cubicBezTo>
                    <a:pt x="274621" y="298111"/>
                    <a:pt x="280093" y="304471"/>
                    <a:pt x="283788" y="311862"/>
                  </a:cubicBezTo>
                  <a:cubicBezTo>
                    <a:pt x="287029" y="318344"/>
                    <a:pt x="288118" y="325702"/>
                    <a:pt x="290663" y="332487"/>
                  </a:cubicBezTo>
                  <a:cubicBezTo>
                    <a:pt x="294996" y="344043"/>
                    <a:pt x="300081" y="355307"/>
                    <a:pt x="304414" y="366863"/>
                  </a:cubicBezTo>
                  <a:cubicBezTo>
                    <a:pt x="306959" y="373649"/>
                    <a:pt x="307269" y="381459"/>
                    <a:pt x="311289" y="387489"/>
                  </a:cubicBezTo>
                  <a:cubicBezTo>
                    <a:pt x="316682" y="395579"/>
                    <a:pt x="325690" y="400645"/>
                    <a:pt x="331914" y="408114"/>
                  </a:cubicBezTo>
                  <a:cubicBezTo>
                    <a:pt x="337204" y="414462"/>
                    <a:pt x="341081" y="421865"/>
                    <a:pt x="345665" y="428740"/>
                  </a:cubicBezTo>
                  <a:cubicBezTo>
                    <a:pt x="353652" y="452701"/>
                    <a:pt x="357253" y="466748"/>
                    <a:pt x="373166" y="490617"/>
                  </a:cubicBezTo>
                  <a:cubicBezTo>
                    <a:pt x="378559" y="498707"/>
                    <a:pt x="387464" y="503860"/>
                    <a:pt x="393791" y="511242"/>
                  </a:cubicBezTo>
                  <a:cubicBezTo>
                    <a:pt x="401248" y="519942"/>
                    <a:pt x="405793" y="531197"/>
                    <a:pt x="414417" y="538743"/>
                  </a:cubicBezTo>
                  <a:cubicBezTo>
                    <a:pt x="424474" y="547543"/>
                    <a:pt x="438103" y="551351"/>
                    <a:pt x="448793" y="559369"/>
                  </a:cubicBezTo>
                  <a:cubicBezTo>
                    <a:pt x="456571" y="565203"/>
                    <a:pt x="462036" y="573667"/>
                    <a:pt x="469418" y="579994"/>
                  </a:cubicBezTo>
                  <a:cubicBezTo>
                    <a:pt x="478118" y="587451"/>
                    <a:pt x="488816" y="592517"/>
                    <a:pt x="496919" y="600620"/>
                  </a:cubicBezTo>
                  <a:cubicBezTo>
                    <a:pt x="502762" y="606463"/>
                    <a:pt x="503662" y="616866"/>
                    <a:pt x="510669" y="621245"/>
                  </a:cubicBezTo>
                  <a:cubicBezTo>
                    <a:pt x="522960" y="628927"/>
                    <a:pt x="538170" y="630412"/>
                    <a:pt x="551921" y="634996"/>
                  </a:cubicBezTo>
                  <a:cubicBezTo>
                    <a:pt x="561088" y="641871"/>
                    <a:pt x="569472" y="649936"/>
                    <a:pt x="579421" y="655621"/>
                  </a:cubicBezTo>
                  <a:cubicBezTo>
                    <a:pt x="585713" y="659217"/>
                    <a:pt x="593261" y="659951"/>
                    <a:pt x="600047" y="662496"/>
                  </a:cubicBezTo>
                  <a:cubicBezTo>
                    <a:pt x="611603" y="666829"/>
                    <a:pt x="622715" y="672344"/>
                    <a:pt x="634423" y="676247"/>
                  </a:cubicBezTo>
                  <a:cubicBezTo>
                    <a:pt x="643387" y="679235"/>
                    <a:pt x="652717" y="680997"/>
                    <a:pt x="661924" y="683122"/>
                  </a:cubicBezTo>
                  <a:lnTo>
                    <a:pt x="723800" y="696872"/>
                  </a:lnTo>
                  <a:cubicBezTo>
                    <a:pt x="797135" y="694580"/>
                    <a:pt x="870703" y="696263"/>
                    <a:pt x="943806" y="689997"/>
                  </a:cubicBezTo>
                  <a:cubicBezTo>
                    <a:pt x="952039" y="689291"/>
                    <a:pt x="956837" y="679502"/>
                    <a:pt x="964432" y="676247"/>
                  </a:cubicBezTo>
                  <a:cubicBezTo>
                    <a:pt x="1006369" y="658275"/>
                    <a:pt x="998283" y="685762"/>
                    <a:pt x="1053809" y="648746"/>
                  </a:cubicBezTo>
                  <a:cubicBezTo>
                    <a:pt x="1084158" y="628514"/>
                    <a:pt x="1066332" y="636617"/>
                    <a:pt x="1108811" y="628120"/>
                  </a:cubicBezTo>
                  <a:cubicBezTo>
                    <a:pt x="1115686" y="623537"/>
                    <a:pt x="1123260" y="619859"/>
                    <a:pt x="1129436" y="614370"/>
                  </a:cubicBezTo>
                  <a:cubicBezTo>
                    <a:pt x="1143970" y="601451"/>
                    <a:pt x="1152239" y="579268"/>
                    <a:pt x="1170687" y="573119"/>
                  </a:cubicBezTo>
                  <a:lnTo>
                    <a:pt x="1191313" y="566244"/>
                  </a:lnTo>
                  <a:cubicBezTo>
                    <a:pt x="1198188" y="559369"/>
                    <a:pt x="1206105" y="553397"/>
                    <a:pt x="1211939" y="545618"/>
                  </a:cubicBezTo>
                  <a:cubicBezTo>
                    <a:pt x="1219957" y="534928"/>
                    <a:pt x="1223115" y="520691"/>
                    <a:pt x="1232564" y="511242"/>
                  </a:cubicBezTo>
                  <a:cubicBezTo>
                    <a:pt x="1237689" y="506117"/>
                    <a:pt x="1246315" y="506659"/>
                    <a:pt x="1253190" y="504367"/>
                  </a:cubicBezTo>
                  <a:cubicBezTo>
                    <a:pt x="1255482" y="497492"/>
                    <a:pt x="1255717" y="489539"/>
                    <a:pt x="1260065" y="483741"/>
                  </a:cubicBezTo>
                  <a:cubicBezTo>
                    <a:pt x="1269788" y="470777"/>
                    <a:pt x="1294441" y="449366"/>
                    <a:pt x="1294441" y="449366"/>
                  </a:cubicBezTo>
                  <a:cubicBezTo>
                    <a:pt x="1296733" y="442491"/>
                    <a:pt x="1296191" y="433865"/>
                    <a:pt x="1301316" y="428740"/>
                  </a:cubicBezTo>
                  <a:cubicBezTo>
                    <a:pt x="1306441" y="423615"/>
                    <a:pt x="1315728" y="425594"/>
                    <a:pt x="1321942" y="421865"/>
                  </a:cubicBezTo>
                  <a:cubicBezTo>
                    <a:pt x="1327500" y="418530"/>
                    <a:pt x="1331109" y="412698"/>
                    <a:pt x="1335692" y="408114"/>
                  </a:cubicBezTo>
                  <a:cubicBezTo>
                    <a:pt x="1347915" y="371446"/>
                    <a:pt x="1332636" y="398949"/>
                    <a:pt x="1363193" y="380614"/>
                  </a:cubicBezTo>
                  <a:cubicBezTo>
                    <a:pt x="1368751" y="377279"/>
                    <a:pt x="1371963" y="371013"/>
                    <a:pt x="1376943" y="366863"/>
                  </a:cubicBezTo>
                  <a:cubicBezTo>
                    <a:pt x="1385746" y="359527"/>
                    <a:pt x="1394495" y="351923"/>
                    <a:pt x="1404444" y="346238"/>
                  </a:cubicBezTo>
                  <a:cubicBezTo>
                    <a:pt x="1410736" y="342642"/>
                    <a:pt x="1418707" y="342832"/>
                    <a:pt x="1425069" y="339362"/>
                  </a:cubicBezTo>
                  <a:cubicBezTo>
                    <a:pt x="1444049" y="329009"/>
                    <a:pt x="1459561" y="311825"/>
                    <a:pt x="1480071" y="304987"/>
                  </a:cubicBezTo>
                  <a:cubicBezTo>
                    <a:pt x="1486946" y="302695"/>
                    <a:pt x="1494214" y="301352"/>
                    <a:pt x="1500696" y="298111"/>
                  </a:cubicBezTo>
                  <a:cubicBezTo>
                    <a:pt x="1508087" y="294416"/>
                    <a:pt x="1513931" y="288056"/>
                    <a:pt x="1521322" y="284361"/>
                  </a:cubicBezTo>
                  <a:cubicBezTo>
                    <a:pt x="1527804" y="281120"/>
                    <a:pt x="1535287" y="280341"/>
                    <a:pt x="1541948" y="277486"/>
                  </a:cubicBezTo>
                  <a:cubicBezTo>
                    <a:pt x="1551368" y="273449"/>
                    <a:pt x="1559505" y="266221"/>
                    <a:pt x="1569448" y="263735"/>
                  </a:cubicBezTo>
                  <a:cubicBezTo>
                    <a:pt x="1587373" y="259254"/>
                    <a:pt x="1624450" y="256860"/>
                    <a:pt x="1624450" y="25686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3" name="Straight Arrow Connector 132"/>
            <p:cNvCxnSpPr/>
            <p:nvPr/>
          </p:nvCxnSpPr>
          <p:spPr>
            <a:xfrm>
              <a:off x="6086475" y="2865120"/>
              <a:ext cx="1350645" cy="21717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9" name="Group 148"/>
          <p:cNvGrpSpPr>
            <a:grpSpLocks/>
          </p:cNvGrpSpPr>
          <p:nvPr/>
        </p:nvGrpSpPr>
        <p:grpSpPr>
          <a:xfrm>
            <a:off x="7955280" y="274320"/>
            <a:ext cx="967336" cy="890968"/>
            <a:chOff x="2589702" y="1319134"/>
            <a:chExt cx="3925883" cy="3628422"/>
          </a:xfrm>
        </p:grpSpPr>
        <p:sp>
          <p:nvSpPr>
            <p:cNvPr id="150" name="Rounded Rectangle 149"/>
            <p:cNvSpPr/>
            <p:nvPr/>
          </p:nvSpPr>
          <p:spPr>
            <a:xfrm>
              <a:off x="3710065" y="1319134"/>
              <a:ext cx="1570353" cy="332058"/>
            </a:xfrm>
            <a:prstGeom prst="roundRect">
              <a:avLst/>
            </a:prstGeom>
            <a:solidFill>
              <a:schemeClr val="accent1">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51" name="Rounded Rectangle 150"/>
            <p:cNvSpPr/>
            <p:nvPr/>
          </p:nvSpPr>
          <p:spPr>
            <a:xfrm>
              <a:off x="3710064" y="2143225"/>
              <a:ext cx="1570353" cy="332058"/>
            </a:xfrm>
            <a:prstGeom prst="roundRect">
              <a:avLst/>
            </a:prstGeom>
            <a:solidFill>
              <a:schemeClr val="accent2">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52" name="Rounded Rectangle 151"/>
            <p:cNvSpPr/>
            <p:nvPr/>
          </p:nvSpPr>
          <p:spPr>
            <a:xfrm>
              <a:off x="2589702" y="2961759"/>
              <a:ext cx="1570353" cy="332058"/>
            </a:xfrm>
            <a:prstGeom prst="roundRect">
              <a:avLst/>
            </a:prstGeom>
            <a:solidFill>
              <a:schemeClr val="accent3">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53" name="Rounded Rectangle 152"/>
            <p:cNvSpPr/>
            <p:nvPr/>
          </p:nvSpPr>
          <p:spPr>
            <a:xfrm>
              <a:off x="4945232" y="2961158"/>
              <a:ext cx="1570353" cy="332058"/>
            </a:xfrm>
            <a:prstGeom prst="roundRect">
              <a:avLst/>
            </a:prstGeom>
            <a:solidFill>
              <a:schemeClr val="accent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54" name="Rounded Rectangle 153"/>
            <p:cNvSpPr/>
            <p:nvPr/>
          </p:nvSpPr>
          <p:spPr>
            <a:xfrm>
              <a:off x="3710063" y="3791407"/>
              <a:ext cx="1570353" cy="332058"/>
            </a:xfrm>
            <a:prstGeom prst="roundRect">
              <a:avLst/>
            </a:prstGeom>
            <a:solidFill>
              <a:schemeClr val="accent4">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55" name="Rounded Rectangle 154"/>
            <p:cNvSpPr/>
            <p:nvPr/>
          </p:nvSpPr>
          <p:spPr>
            <a:xfrm>
              <a:off x="3710062" y="4615498"/>
              <a:ext cx="1570353" cy="332058"/>
            </a:xfrm>
            <a:prstGeom prst="roundRect">
              <a:avLst/>
            </a:prstGeom>
            <a:solidFill>
              <a:schemeClr val="accent6">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56" name="Down Arrow 155"/>
            <p:cNvSpPr/>
            <p:nvPr/>
          </p:nvSpPr>
          <p:spPr>
            <a:xfrm>
              <a:off x="4367821" y="1664721"/>
              <a:ext cx="254833" cy="470706"/>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7" name="Down Arrow 156"/>
            <p:cNvSpPr/>
            <p:nvPr/>
          </p:nvSpPr>
          <p:spPr>
            <a:xfrm rot="1666514">
              <a:off x="3463480" y="2503567"/>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8" name="Down Arrow 157"/>
            <p:cNvSpPr/>
            <p:nvPr/>
          </p:nvSpPr>
          <p:spPr>
            <a:xfrm rot="19933486" flipH="1">
              <a:off x="5272163" y="2507611"/>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9" name="Down Arrow 158"/>
            <p:cNvSpPr/>
            <p:nvPr/>
          </p:nvSpPr>
          <p:spPr>
            <a:xfrm rot="19933486" flipH="1">
              <a:off x="3463480" y="3341014"/>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0" name="Down Arrow 159"/>
            <p:cNvSpPr/>
            <p:nvPr/>
          </p:nvSpPr>
          <p:spPr>
            <a:xfrm rot="1666514">
              <a:off x="5272163" y="3349102"/>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1" name="Down Arrow 160"/>
            <p:cNvSpPr/>
            <p:nvPr/>
          </p:nvSpPr>
          <p:spPr>
            <a:xfrm>
              <a:off x="4367821" y="4144792"/>
              <a:ext cx="254833" cy="470706"/>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2197377765"/>
      </p:ext>
    </p:extLst>
  </p:cSld>
  <p:clrMapOvr>
    <a:masterClrMapping/>
  </p:clrMapOvr>
  <p:transition spd="slow">
    <p:cu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Shape 240"/>
          <p:cNvSpPr txBox="1">
            <a:spLocks noGrp="1"/>
          </p:cNvSpPr>
          <p:nvPr>
            <p:ph type="title"/>
          </p:nvPr>
        </p:nvSpPr>
        <p:spPr>
          <a:xfrm>
            <a:off x="484584" y="339538"/>
            <a:ext cx="4795560" cy="1050398"/>
          </a:xfrm>
        </p:spPr>
        <p:txBody>
          <a:bodyPr/>
          <a:lstStyle/>
          <a:p>
            <a:pPr lvl="0"/>
            <a:r>
              <a:rPr lang="en" dirty="0" smtClean="0"/>
              <a:t>Hierarchical tracing</a:t>
            </a:r>
            <a:endParaRPr lang="en" dirty="0"/>
          </a:p>
        </p:txBody>
      </p:sp>
      <p:sp>
        <p:nvSpPr>
          <p:cNvPr id="241" name="Shape 241"/>
          <p:cNvSpPr txBox="1">
            <a:spLocks noGrp="1"/>
          </p:cNvSpPr>
          <p:nvPr>
            <p:ph idx="1"/>
          </p:nvPr>
        </p:nvSpPr>
        <p:spPr>
          <a:xfrm>
            <a:off x="770924" y="1539689"/>
            <a:ext cx="4564222" cy="3146611"/>
          </a:xfrm>
        </p:spPr>
        <p:txBody>
          <a:bodyPr/>
          <a:lstStyle/>
          <a:p>
            <a:pPr lvl="0"/>
            <a:r>
              <a:rPr lang="en" dirty="0" smtClean="0"/>
              <a:t>Stackless ray walk of min-Z pyramid</a:t>
            </a:r>
          </a:p>
          <a:p>
            <a:pPr lvl="1"/>
            <a:endParaRPr lang="en" dirty="0" smtClean="0">
              <a:solidFill>
                <a:schemeClr val="accent6">
                  <a:lumMod val="75000"/>
                </a:schemeClr>
              </a:solidFill>
            </a:endParaRPr>
          </a:p>
          <a:p>
            <a:pPr marL="0" lvl="0" indent="0">
              <a:buNone/>
            </a:pPr>
            <a:endParaRPr lang="en" dirty="0" smtClean="0">
              <a:latin typeface="Consolas" panose="020B0609020204030204" pitchFamily="49" charset="0"/>
              <a:cs typeface="Consolas" panose="020B0609020204030204" pitchFamily="49" charset="0"/>
            </a:endParaRPr>
          </a:p>
          <a:p>
            <a:pPr marL="0" lvl="0" indent="0">
              <a:buNone/>
            </a:pPr>
            <a:r>
              <a:rPr lang="en" dirty="0" smtClean="0">
                <a:latin typeface="Consolas" panose="020B0609020204030204" pitchFamily="49" charset="0"/>
                <a:cs typeface="Consolas" panose="020B0609020204030204" pitchFamily="49" charset="0"/>
              </a:rPr>
              <a:t>    mip </a:t>
            </a:r>
            <a:r>
              <a:rPr lang="en" dirty="0" smtClean="0">
                <a:solidFill>
                  <a:schemeClr val="accent3"/>
                </a:solidFill>
                <a:latin typeface="Consolas" panose="020B0609020204030204" pitchFamily="49" charset="0"/>
                <a:cs typeface="Consolas" panose="020B0609020204030204" pitchFamily="49" charset="0"/>
              </a:rPr>
              <a:t>=</a:t>
            </a:r>
            <a:r>
              <a:rPr lang="en" dirty="0" smtClean="0">
                <a:latin typeface="Consolas" panose="020B0609020204030204" pitchFamily="49" charset="0"/>
                <a:cs typeface="Consolas" panose="020B0609020204030204" pitchFamily="49" charset="0"/>
              </a:rPr>
              <a:t> 0;</a:t>
            </a:r>
            <a:br>
              <a:rPr lang="en" dirty="0" smtClean="0">
                <a:latin typeface="Consolas" panose="020B0609020204030204" pitchFamily="49" charset="0"/>
                <a:cs typeface="Consolas" panose="020B0609020204030204" pitchFamily="49" charset="0"/>
              </a:rPr>
            </a:br>
            <a:r>
              <a:rPr lang="en" dirty="0" smtClean="0">
                <a:solidFill>
                  <a:schemeClr val="accent6">
                    <a:lumMod val="75000"/>
                  </a:schemeClr>
                </a:solidFill>
                <a:latin typeface="Consolas" panose="020B0609020204030204" pitchFamily="49" charset="0"/>
                <a:cs typeface="Consolas" panose="020B0609020204030204" pitchFamily="49" charset="0"/>
              </a:rPr>
              <a:t>    while</a:t>
            </a:r>
            <a:r>
              <a:rPr lang="en" dirty="0" smtClean="0">
                <a:latin typeface="Consolas" panose="020B0609020204030204" pitchFamily="49" charset="0"/>
                <a:cs typeface="Consolas" panose="020B0609020204030204" pitchFamily="49" charset="0"/>
              </a:rPr>
              <a:t> (level </a:t>
            </a:r>
            <a:r>
              <a:rPr lang="en" dirty="0" smtClean="0">
                <a:solidFill>
                  <a:schemeClr val="accent3"/>
                </a:solidFill>
                <a:latin typeface="Consolas" panose="020B0609020204030204" pitchFamily="49" charset="0"/>
                <a:cs typeface="Consolas" panose="020B0609020204030204" pitchFamily="49" charset="0"/>
              </a:rPr>
              <a:t>&gt;</a:t>
            </a:r>
            <a:r>
              <a:rPr lang="en" dirty="0" smtClean="0">
                <a:latin typeface="Consolas" panose="020B0609020204030204" pitchFamily="49" charset="0"/>
                <a:cs typeface="Consolas" panose="020B0609020204030204" pitchFamily="49" charset="0"/>
              </a:rPr>
              <a:t> -1)</a:t>
            </a:r>
            <a:br>
              <a:rPr lang="en" dirty="0" smtClean="0">
                <a:latin typeface="Consolas" panose="020B0609020204030204" pitchFamily="49" charset="0"/>
                <a:cs typeface="Consolas" panose="020B0609020204030204" pitchFamily="49" charset="0"/>
              </a:rPr>
            </a:br>
            <a:r>
              <a:rPr lang="en" dirty="0" smtClean="0">
                <a:latin typeface="Consolas" panose="020B0609020204030204" pitchFamily="49" charset="0"/>
                <a:cs typeface="Consolas" panose="020B0609020204030204" pitchFamily="49" charset="0"/>
              </a:rPr>
              <a:t>        step through current </a:t>
            </a:r>
            <a:r>
              <a:rPr lang="en" dirty="0">
                <a:latin typeface="Consolas" panose="020B0609020204030204" pitchFamily="49" charset="0"/>
                <a:cs typeface="Consolas" panose="020B0609020204030204" pitchFamily="49" charset="0"/>
              </a:rPr>
              <a:t>cell;</a:t>
            </a:r>
            <a:r>
              <a:rPr lang="en" dirty="0" smtClean="0">
                <a:latin typeface="Consolas" panose="020B0609020204030204" pitchFamily="49" charset="0"/>
                <a:cs typeface="Consolas" panose="020B0609020204030204" pitchFamily="49" charset="0"/>
              </a:rPr>
              <a:t/>
            </a:r>
            <a:br>
              <a:rPr lang="en" dirty="0" smtClean="0">
                <a:latin typeface="Consolas" panose="020B0609020204030204" pitchFamily="49" charset="0"/>
                <a:cs typeface="Consolas" panose="020B0609020204030204" pitchFamily="49" charset="0"/>
              </a:rPr>
            </a:br>
            <a:r>
              <a:rPr lang="en" dirty="0" smtClean="0">
                <a:solidFill>
                  <a:schemeClr val="accent6">
                    <a:lumMod val="75000"/>
                  </a:schemeClr>
                </a:solidFill>
                <a:latin typeface="Consolas" panose="020B0609020204030204" pitchFamily="49" charset="0"/>
                <a:cs typeface="Consolas" panose="020B0609020204030204" pitchFamily="49" charset="0"/>
              </a:rPr>
              <a:t>        if</a:t>
            </a:r>
            <a:r>
              <a:rPr lang="en" dirty="0" smtClean="0">
                <a:latin typeface="Consolas" panose="020B0609020204030204" pitchFamily="49" charset="0"/>
                <a:cs typeface="Consolas" panose="020B0609020204030204" pitchFamily="49" charset="0"/>
              </a:rPr>
              <a:t> (above Z plane) </a:t>
            </a:r>
            <a:r>
              <a:rPr lang="en" dirty="0" smtClean="0">
                <a:solidFill>
                  <a:schemeClr val="accent3"/>
                </a:solidFill>
                <a:latin typeface="Consolas" panose="020B0609020204030204" pitchFamily="49" charset="0"/>
                <a:cs typeface="Consolas" panose="020B0609020204030204" pitchFamily="49" charset="0"/>
              </a:rPr>
              <a:t>++</a:t>
            </a:r>
            <a:r>
              <a:rPr lang="en" dirty="0" smtClean="0">
                <a:latin typeface="Consolas" panose="020B0609020204030204" pitchFamily="49" charset="0"/>
                <a:cs typeface="Consolas" panose="020B0609020204030204" pitchFamily="49" charset="0"/>
              </a:rPr>
              <a:t>level;</a:t>
            </a:r>
            <a:br>
              <a:rPr lang="en" dirty="0" smtClean="0">
                <a:latin typeface="Consolas" panose="020B0609020204030204" pitchFamily="49" charset="0"/>
                <a:cs typeface="Consolas" panose="020B0609020204030204" pitchFamily="49" charset="0"/>
              </a:rPr>
            </a:br>
            <a:r>
              <a:rPr lang="en" dirty="0" smtClean="0">
                <a:solidFill>
                  <a:schemeClr val="accent6">
                    <a:lumMod val="75000"/>
                  </a:schemeClr>
                </a:solidFill>
                <a:latin typeface="Consolas" panose="020B0609020204030204" pitchFamily="49" charset="0"/>
                <a:cs typeface="Consolas" panose="020B0609020204030204" pitchFamily="49" charset="0"/>
              </a:rPr>
              <a:t>        if</a:t>
            </a:r>
            <a:r>
              <a:rPr lang="en" dirty="0" smtClean="0">
                <a:latin typeface="Consolas" panose="020B0609020204030204" pitchFamily="49" charset="0"/>
                <a:cs typeface="Consolas" panose="020B0609020204030204" pitchFamily="49" charset="0"/>
              </a:rPr>
              <a:t> (below Z plane) </a:t>
            </a:r>
            <a:r>
              <a:rPr lang="en" dirty="0" smtClean="0">
                <a:solidFill>
                  <a:schemeClr val="accent3"/>
                </a:solidFill>
                <a:latin typeface="Consolas" panose="020B0609020204030204" pitchFamily="49" charset="0"/>
                <a:cs typeface="Consolas" panose="020B0609020204030204" pitchFamily="49" charset="0"/>
              </a:rPr>
              <a:t>--</a:t>
            </a:r>
            <a:r>
              <a:rPr lang="en" dirty="0" smtClean="0">
                <a:latin typeface="Consolas" panose="020B0609020204030204" pitchFamily="49" charset="0"/>
                <a:cs typeface="Consolas" panose="020B0609020204030204" pitchFamily="49" charset="0"/>
              </a:rPr>
              <a:t>level;</a:t>
            </a:r>
            <a:endParaRPr lang="en" dirty="0">
              <a:latin typeface="Consolas" panose="020B0609020204030204" pitchFamily="49" charset="0"/>
              <a:cs typeface="Consolas" panose="020B0609020204030204" pitchFamily="49" charset="0"/>
            </a:endParaRPr>
          </a:p>
        </p:txBody>
      </p:sp>
      <p:grpSp>
        <p:nvGrpSpPr>
          <p:cNvPr id="29" name="Group 28"/>
          <p:cNvGrpSpPr/>
          <p:nvPr/>
        </p:nvGrpSpPr>
        <p:grpSpPr>
          <a:xfrm>
            <a:off x="5078339" y="2423160"/>
            <a:ext cx="3611688" cy="2080260"/>
            <a:chOff x="5988289" y="2739390"/>
            <a:chExt cx="1653481" cy="943132"/>
          </a:xfrm>
        </p:grpSpPr>
        <p:grpSp>
          <p:nvGrpSpPr>
            <p:cNvPr id="20" name="Group 19"/>
            <p:cNvGrpSpPr/>
            <p:nvPr/>
          </p:nvGrpSpPr>
          <p:grpSpPr>
            <a:xfrm>
              <a:off x="5988289" y="2827020"/>
              <a:ext cx="1653481" cy="855502"/>
              <a:chOff x="5988289" y="3627120"/>
              <a:chExt cx="1653481" cy="855502"/>
            </a:xfrm>
            <a:solidFill>
              <a:srgbClr val="00B0F0">
                <a:alpha val="25000"/>
              </a:srgbClr>
            </a:solidFill>
          </p:grpSpPr>
          <p:sp>
            <p:nvSpPr>
              <p:cNvPr id="3" name="Rectangle 2"/>
              <p:cNvSpPr/>
              <p:nvPr/>
            </p:nvSpPr>
            <p:spPr>
              <a:xfrm>
                <a:off x="5988289" y="3627120"/>
                <a:ext cx="206255" cy="8555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6201420" y="3775710"/>
                <a:ext cx="206255" cy="7069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p:cNvSpPr/>
              <p:nvPr/>
            </p:nvSpPr>
            <p:spPr>
              <a:xfrm>
                <a:off x="6407674" y="4152900"/>
                <a:ext cx="206255" cy="3297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p:cNvSpPr/>
              <p:nvPr/>
            </p:nvSpPr>
            <p:spPr>
              <a:xfrm>
                <a:off x="6610787" y="4301490"/>
                <a:ext cx="206255" cy="181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p:cNvSpPr/>
              <p:nvPr/>
            </p:nvSpPr>
            <p:spPr>
              <a:xfrm>
                <a:off x="6815177" y="4301490"/>
                <a:ext cx="206255" cy="181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p:cNvSpPr/>
              <p:nvPr/>
            </p:nvSpPr>
            <p:spPr>
              <a:xfrm>
                <a:off x="7019567" y="4175760"/>
                <a:ext cx="206255" cy="30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7229259" y="3977640"/>
                <a:ext cx="206255" cy="504982"/>
              </a:xfrm>
              <a:prstGeom prst="rect">
                <a:avLst/>
              </a:prstGeom>
              <a:solidFill>
                <a:srgbClr val="00B0F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p:cNvSpPr/>
              <p:nvPr/>
            </p:nvSpPr>
            <p:spPr>
              <a:xfrm>
                <a:off x="7435515" y="3882390"/>
                <a:ext cx="206255" cy="6002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5988289" y="2739390"/>
              <a:ext cx="1637439" cy="943132"/>
              <a:chOff x="5988289" y="2956328"/>
              <a:chExt cx="1637439" cy="1526294"/>
            </a:xfrm>
          </p:grpSpPr>
          <p:cxnSp>
            <p:nvCxnSpPr>
              <p:cNvPr id="4" name="Straight Connector 3"/>
              <p:cNvCxnSpPr/>
              <p:nvPr/>
            </p:nvCxnSpPr>
            <p:spPr>
              <a:xfrm>
                <a:off x="5988289" y="2956328"/>
                <a:ext cx="0" cy="1526294"/>
              </a:xfrm>
              <a:prstGeom prst="line">
                <a:avLst/>
              </a:prstGeom>
              <a:ln w="254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6400800" y="2956328"/>
                <a:ext cx="0" cy="1526294"/>
              </a:xfrm>
              <a:prstGeom prst="line">
                <a:avLst/>
              </a:prstGeom>
              <a:ln w="254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813311" y="2956328"/>
                <a:ext cx="0" cy="1526294"/>
              </a:xfrm>
              <a:prstGeom prst="line">
                <a:avLst/>
              </a:prstGeom>
              <a:ln w="254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7225822" y="2956328"/>
                <a:ext cx="0" cy="1526294"/>
              </a:xfrm>
              <a:prstGeom prst="line">
                <a:avLst/>
              </a:prstGeom>
              <a:ln w="254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625728" y="2956328"/>
                <a:ext cx="0" cy="1526294"/>
              </a:xfrm>
              <a:prstGeom prst="line">
                <a:avLst/>
              </a:prstGeom>
              <a:ln w="254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6194545" y="2956328"/>
                <a:ext cx="0" cy="1526294"/>
              </a:xfrm>
              <a:prstGeom prst="line">
                <a:avLst/>
              </a:prstGeom>
              <a:ln w="254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6607056" y="2956328"/>
                <a:ext cx="0" cy="1526294"/>
              </a:xfrm>
              <a:prstGeom prst="line">
                <a:avLst/>
              </a:prstGeom>
              <a:ln w="254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7019567" y="2956328"/>
                <a:ext cx="0" cy="1526294"/>
              </a:xfrm>
              <a:prstGeom prst="line">
                <a:avLst/>
              </a:prstGeom>
              <a:ln w="254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7438953" y="2956328"/>
                <a:ext cx="0" cy="1526294"/>
              </a:xfrm>
              <a:prstGeom prst="line">
                <a:avLst/>
              </a:prstGeom>
              <a:ln w="254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9" name="Freeform 228"/>
            <p:cNvSpPr/>
            <p:nvPr/>
          </p:nvSpPr>
          <p:spPr>
            <a:xfrm>
              <a:off x="6013884" y="2834397"/>
              <a:ext cx="1624450" cy="696872"/>
            </a:xfrm>
            <a:custGeom>
              <a:avLst/>
              <a:gdLst>
                <a:gd name="connsiteX0" fmla="*/ 0 w 1622545"/>
                <a:gd name="connsiteY0" fmla="*/ 0 h 618767"/>
                <a:gd name="connsiteX1" fmla="*/ 144379 w 1622545"/>
                <a:gd name="connsiteY1" fmla="*/ 6876 h 618767"/>
                <a:gd name="connsiteX2" fmla="*/ 158130 w 1622545"/>
                <a:gd name="connsiteY2" fmla="*/ 20626 h 618767"/>
                <a:gd name="connsiteX3" fmla="*/ 185631 w 1622545"/>
                <a:gd name="connsiteY3" fmla="*/ 41251 h 618767"/>
                <a:gd name="connsiteX4" fmla="*/ 199381 w 1622545"/>
                <a:gd name="connsiteY4" fmla="*/ 68752 h 618767"/>
                <a:gd name="connsiteX5" fmla="*/ 206256 w 1622545"/>
                <a:gd name="connsiteY5" fmla="*/ 89378 h 618767"/>
                <a:gd name="connsiteX6" fmla="*/ 240632 w 1622545"/>
                <a:gd name="connsiteY6" fmla="*/ 130629 h 618767"/>
                <a:gd name="connsiteX7" fmla="*/ 261258 w 1622545"/>
                <a:gd name="connsiteY7" fmla="*/ 192506 h 618767"/>
                <a:gd name="connsiteX8" fmla="*/ 268133 w 1622545"/>
                <a:gd name="connsiteY8" fmla="*/ 213131 h 618767"/>
                <a:gd name="connsiteX9" fmla="*/ 281883 w 1622545"/>
                <a:gd name="connsiteY9" fmla="*/ 233757 h 618767"/>
                <a:gd name="connsiteX10" fmla="*/ 288758 w 1622545"/>
                <a:gd name="connsiteY10" fmla="*/ 254382 h 618767"/>
                <a:gd name="connsiteX11" fmla="*/ 302509 w 1622545"/>
                <a:gd name="connsiteY11" fmla="*/ 288758 h 618767"/>
                <a:gd name="connsiteX12" fmla="*/ 309384 w 1622545"/>
                <a:gd name="connsiteY12" fmla="*/ 309384 h 618767"/>
                <a:gd name="connsiteX13" fmla="*/ 330009 w 1622545"/>
                <a:gd name="connsiteY13" fmla="*/ 330009 h 618767"/>
                <a:gd name="connsiteX14" fmla="*/ 343760 w 1622545"/>
                <a:gd name="connsiteY14" fmla="*/ 350635 h 618767"/>
                <a:gd name="connsiteX15" fmla="*/ 371261 w 1622545"/>
                <a:gd name="connsiteY15" fmla="*/ 412512 h 618767"/>
                <a:gd name="connsiteX16" fmla="*/ 391886 w 1622545"/>
                <a:gd name="connsiteY16" fmla="*/ 433137 h 618767"/>
                <a:gd name="connsiteX17" fmla="*/ 412512 w 1622545"/>
                <a:gd name="connsiteY17" fmla="*/ 460638 h 618767"/>
                <a:gd name="connsiteX18" fmla="*/ 446888 w 1622545"/>
                <a:gd name="connsiteY18" fmla="*/ 481264 h 618767"/>
                <a:gd name="connsiteX19" fmla="*/ 467513 w 1622545"/>
                <a:gd name="connsiteY19" fmla="*/ 501889 h 618767"/>
                <a:gd name="connsiteX20" fmla="*/ 495014 w 1622545"/>
                <a:gd name="connsiteY20" fmla="*/ 522515 h 618767"/>
                <a:gd name="connsiteX21" fmla="*/ 508764 w 1622545"/>
                <a:gd name="connsiteY21" fmla="*/ 543140 h 618767"/>
                <a:gd name="connsiteX22" fmla="*/ 550016 w 1622545"/>
                <a:gd name="connsiteY22" fmla="*/ 556891 h 618767"/>
                <a:gd name="connsiteX23" fmla="*/ 577516 w 1622545"/>
                <a:gd name="connsiteY23" fmla="*/ 577516 h 618767"/>
                <a:gd name="connsiteX24" fmla="*/ 598142 w 1622545"/>
                <a:gd name="connsiteY24" fmla="*/ 584391 h 618767"/>
                <a:gd name="connsiteX25" fmla="*/ 632518 w 1622545"/>
                <a:gd name="connsiteY25" fmla="*/ 598142 h 618767"/>
                <a:gd name="connsiteX26" fmla="*/ 660019 w 1622545"/>
                <a:gd name="connsiteY26" fmla="*/ 605017 h 618767"/>
                <a:gd name="connsiteX27" fmla="*/ 721895 w 1622545"/>
                <a:gd name="connsiteY27" fmla="*/ 618767 h 618767"/>
                <a:gd name="connsiteX28" fmla="*/ 941901 w 1622545"/>
                <a:gd name="connsiteY28" fmla="*/ 611892 h 618767"/>
                <a:gd name="connsiteX29" fmla="*/ 962527 w 1622545"/>
                <a:gd name="connsiteY29" fmla="*/ 598142 h 618767"/>
                <a:gd name="connsiteX30" fmla="*/ 1051904 w 1622545"/>
                <a:gd name="connsiteY30" fmla="*/ 570641 h 618767"/>
                <a:gd name="connsiteX31" fmla="*/ 1106906 w 1622545"/>
                <a:gd name="connsiteY31" fmla="*/ 550015 h 618767"/>
                <a:gd name="connsiteX32" fmla="*/ 1127531 w 1622545"/>
                <a:gd name="connsiteY32" fmla="*/ 536265 h 618767"/>
                <a:gd name="connsiteX33" fmla="*/ 1168782 w 1622545"/>
                <a:gd name="connsiteY33" fmla="*/ 495014 h 618767"/>
                <a:gd name="connsiteX34" fmla="*/ 1189408 w 1622545"/>
                <a:gd name="connsiteY34" fmla="*/ 488139 h 618767"/>
                <a:gd name="connsiteX35" fmla="*/ 1210034 w 1622545"/>
                <a:gd name="connsiteY35" fmla="*/ 467513 h 618767"/>
                <a:gd name="connsiteX36" fmla="*/ 1230659 w 1622545"/>
                <a:gd name="connsiteY36" fmla="*/ 433137 h 618767"/>
                <a:gd name="connsiteX37" fmla="*/ 1251285 w 1622545"/>
                <a:gd name="connsiteY37" fmla="*/ 426262 h 618767"/>
                <a:gd name="connsiteX38" fmla="*/ 1258160 w 1622545"/>
                <a:gd name="connsiteY38" fmla="*/ 405636 h 618767"/>
                <a:gd name="connsiteX39" fmla="*/ 1292536 w 1622545"/>
                <a:gd name="connsiteY39" fmla="*/ 371261 h 618767"/>
                <a:gd name="connsiteX40" fmla="*/ 1299411 w 1622545"/>
                <a:gd name="connsiteY40" fmla="*/ 350635 h 618767"/>
                <a:gd name="connsiteX41" fmla="*/ 1320037 w 1622545"/>
                <a:gd name="connsiteY41" fmla="*/ 343760 h 618767"/>
                <a:gd name="connsiteX42" fmla="*/ 1333787 w 1622545"/>
                <a:gd name="connsiteY42" fmla="*/ 330009 h 618767"/>
                <a:gd name="connsiteX43" fmla="*/ 1361288 w 1622545"/>
                <a:gd name="connsiteY43" fmla="*/ 302509 h 618767"/>
                <a:gd name="connsiteX44" fmla="*/ 1375038 w 1622545"/>
                <a:gd name="connsiteY44" fmla="*/ 288758 h 618767"/>
                <a:gd name="connsiteX45" fmla="*/ 1402539 w 1622545"/>
                <a:gd name="connsiteY45" fmla="*/ 268133 h 618767"/>
                <a:gd name="connsiteX46" fmla="*/ 1423164 w 1622545"/>
                <a:gd name="connsiteY46" fmla="*/ 261257 h 618767"/>
                <a:gd name="connsiteX47" fmla="*/ 1478166 w 1622545"/>
                <a:gd name="connsiteY47" fmla="*/ 226882 h 618767"/>
                <a:gd name="connsiteX48" fmla="*/ 1498791 w 1622545"/>
                <a:gd name="connsiteY48" fmla="*/ 220006 h 618767"/>
                <a:gd name="connsiteX49" fmla="*/ 1519417 w 1622545"/>
                <a:gd name="connsiteY49" fmla="*/ 206256 h 618767"/>
                <a:gd name="connsiteX50" fmla="*/ 1540043 w 1622545"/>
                <a:gd name="connsiteY50" fmla="*/ 199381 h 618767"/>
                <a:gd name="connsiteX51" fmla="*/ 1567543 w 1622545"/>
                <a:gd name="connsiteY51" fmla="*/ 185630 h 618767"/>
                <a:gd name="connsiteX52" fmla="*/ 1622545 w 1622545"/>
                <a:gd name="connsiteY52" fmla="*/ 178755 h 618767"/>
                <a:gd name="connsiteX0" fmla="*/ 0 w 1622545"/>
                <a:gd name="connsiteY0" fmla="*/ 11542 h 630309"/>
                <a:gd name="connsiteX1" fmla="*/ 98659 w 1622545"/>
                <a:gd name="connsiteY1" fmla="*/ 1273 h 630309"/>
                <a:gd name="connsiteX2" fmla="*/ 158130 w 1622545"/>
                <a:gd name="connsiteY2" fmla="*/ 32168 h 630309"/>
                <a:gd name="connsiteX3" fmla="*/ 185631 w 1622545"/>
                <a:gd name="connsiteY3" fmla="*/ 52793 h 630309"/>
                <a:gd name="connsiteX4" fmla="*/ 199381 w 1622545"/>
                <a:gd name="connsiteY4" fmla="*/ 80294 h 630309"/>
                <a:gd name="connsiteX5" fmla="*/ 206256 w 1622545"/>
                <a:gd name="connsiteY5" fmla="*/ 100920 h 630309"/>
                <a:gd name="connsiteX6" fmla="*/ 240632 w 1622545"/>
                <a:gd name="connsiteY6" fmla="*/ 142171 h 630309"/>
                <a:gd name="connsiteX7" fmla="*/ 261258 w 1622545"/>
                <a:gd name="connsiteY7" fmla="*/ 204048 h 630309"/>
                <a:gd name="connsiteX8" fmla="*/ 268133 w 1622545"/>
                <a:gd name="connsiteY8" fmla="*/ 224673 h 630309"/>
                <a:gd name="connsiteX9" fmla="*/ 281883 w 1622545"/>
                <a:gd name="connsiteY9" fmla="*/ 245299 h 630309"/>
                <a:gd name="connsiteX10" fmla="*/ 288758 w 1622545"/>
                <a:gd name="connsiteY10" fmla="*/ 265924 h 630309"/>
                <a:gd name="connsiteX11" fmla="*/ 302509 w 1622545"/>
                <a:gd name="connsiteY11" fmla="*/ 300300 h 630309"/>
                <a:gd name="connsiteX12" fmla="*/ 309384 w 1622545"/>
                <a:gd name="connsiteY12" fmla="*/ 320926 h 630309"/>
                <a:gd name="connsiteX13" fmla="*/ 330009 w 1622545"/>
                <a:gd name="connsiteY13" fmla="*/ 341551 h 630309"/>
                <a:gd name="connsiteX14" fmla="*/ 343760 w 1622545"/>
                <a:gd name="connsiteY14" fmla="*/ 362177 h 630309"/>
                <a:gd name="connsiteX15" fmla="*/ 371261 w 1622545"/>
                <a:gd name="connsiteY15" fmla="*/ 424054 h 630309"/>
                <a:gd name="connsiteX16" fmla="*/ 391886 w 1622545"/>
                <a:gd name="connsiteY16" fmla="*/ 444679 h 630309"/>
                <a:gd name="connsiteX17" fmla="*/ 412512 w 1622545"/>
                <a:gd name="connsiteY17" fmla="*/ 472180 h 630309"/>
                <a:gd name="connsiteX18" fmla="*/ 446888 w 1622545"/>
                <a:gd name="connsiteY18" fmla="*/ 492806 h 630309"/>
                <a:gd name="connsiteX19" fmla="*/ 467513 w 1622545"/>
                <a:gd name="connsiteY19" fmla="*/ 513431 h 630309"/>
                <a:gd name="connsiteX20" fmla="*/ 495014 w 1622545"/>
                <a:gd name="connsiteY20" fmla="*/ 534057 h 630309"/>
                <a:gd name="connsiteX21" fmla="*/ 508764 w 1622545"/>
                <a:gd name="connsiteY21" fmla="*/ 554682 h 630309"/>
                <a:gd name="connsiteX22" fmla="*/ 550016 w 1622545"/>
                <a:gd name="connsiteY22" fmla="*/ 568433 h 630309"/>
                <a:gd name="connsiteX23" fmla="*/ 577516 w 1622545"/>
                <a:gd name="connsiteY23" fmla="*/ 589058 h 630309"/>
                <a:gd name="connsiteX24" fmla="*/ 598142 w 1622545"/>
                <a:gd name="connsiteY24" fmla="*/ 595933 h 630309"/>
                <a:gd name="connsiteX25" fmla="*/ 632518 w 1622545"/>
                <a:gd name="connsiteY25" fmla="*/ 609684 h 630309"/>
                <a:gd name="connsiteX26" fmla="*/ 660019 w 1622545"/>
                <a:gd name="connsiteY26" fmla="*/ 616559 h 630309"/>
                <a:gd name="connsiteX27" fmla="*/ 721895 w 1622545"/>
                <a:gd name="connsiteY27" fmla="*/ 630309 h 630309"/>
                <a:gd name="connsiteX28" fmla="*/ 941901 w 1622545"/>
                <a:gd name="connsiteY28" fmla="*/ 623434 h 630309"/>
                <a:gd name="connsiteX29" fmla="*/ 962527 w 1622545"/>
                <a:gd name="connsiteY29" fmla="*/ 609684 h 630309"/>
                <a:gd name="connsiteX30" fmla="*/ 1051904 w 1622545"/>
                <a:gd name="connsiteY30" fmla="*/ 582183 h 630309"/>
                <a:gd name="connsiteX31" fmla="*/ 1106906 w 1622545"/>
                <a:gd name="connsiteY31" fmla="*/ 561557 h 630309"/>
                <a:gd name="connsiteX32" fmla="*/ 1127531 w 1622545"/>
                <a:gd name="connsiteY32" fmla="*/ 547807 h 630309"/>
                <a:gd name="connsiteX33" fmla="*/ 1168782 w 1622545"/>
                <a:gd name="connsiteY33" fmla="*/ 506556 h 630309"/>
                <a:gd name="connsiteX34" fmla="*/ 1189408 w 1622545"/>
                <a:gd name="connsiteY34" fmla="*/ 499681 h 630309"/>
                <a:gd name="connsiteX35" fmla="*/ 1210034 w 1622545"/>
                <a:gd name="connsiteY35" fmla="*/ 479055 h 630309"/>
                <a:gd name="connsiteX36" fmla="*/ 1230659 w 1622545"/>
                <a:gd name="connsiteY36" fmla="*/ 444679 h 630309"/>
                <a:gd name="connsiteX37" fmla="*/ 1251285 w 1622545"/>
                <a:gd name="connsiteY37" fmla="*/ 437804 h 630309"/>
                <a:gd name="connsiteX38" fmla="*/ 1258160 w 1622545"/>
                <a:gd name="connsiteY38" fmla="*/ 417178 h 630309"/>
                <a:gd name="connsiteX39" fmla="*/ 1292536 w 1622545"/>
                <a:gd name="connsiteY39" fmla="*/ 382803 h 630309"/>
                <a:gd name="connsiteX40" fmla="*/ 1299411 w 1622545"/>
                <a:gd name="connsiteY40" fmla="*/ 362177 h 630309"/>
                <a:gd name="connsiteX41" fmla="*/ 1320037 w 1622545"/>
                <a:gd name="connsiteY41" fmla="*/ 355302 h 630309"/>
                <a:gd name="connsiteX42" fmla="*/ 1333787 w 1622545"/>
                <a:gd name="connsiteY42" fmla="*/ 341551 h 630309"/>
                <a:gd name="connsiteX43" fmla="*/ 1361288 w 1622545"/>
                <a:gd name="connsiteY43" fmla="*/ 314051 h 630309"/>
                <a:gd name="connsiteX44" fmla="*/ 1375038 w 1622545"/>
                <a:gd name="connsiteY44" fmla="*/ 300300 h 630309"/>
                <a:gd name="connsiteX45" fmla="*/ 1402539 w 1622545"/>
                <a:gd name="connsiteY45" fmla="*/ 279675 h 630309"/>
                <a:gd name="connsiteX46" fmla="*/ 1423164 w 1622545"/>
                <a:gd name="connsiteY46" fmla="*/ 272799 h 630309"/>
                <a:gd name="connsiteX47" fmla="*/ 1478166 w 1622545"/>
                <a:gd name="connsiteY47" fmla="*/ 238424 h 630309"/>
                <a:gd name="connsiteX48" fmla="*/ 1498791 w 1622545"/>
                <a:gd name="connsiteY48" fmla="*/ 231548 h 630309"/>
                <a:gd name="connsiteX49" fmla="*/ 1519417 w 1622545"/>
                <a:gd name="connsiteY49" fmla="*/ 217798 h 630309"/>
                <a:gd name="connsiteX50" fmla="*/ 1540043 w 1622545"/>
                <a:gd name="connsiteY50" fmla="*/ 210923 h 630309"/>
                <a:gd name="connsiteX51" fmla="*/ 1567543 w 1622545"/>
                <a:gd name="connsiteY51" fmla="*/ 197172 h 630309"/>
                <a:gd name="connsiteX52" fmla="*/ 1622545 w 1622545"/>
                <a:gd name="connsiteY52" fmla="*/ 190297 h 630309"/>
                <a:gd name="connsiteX0" fmla="*/ 0 w 1624450"/>
                <a:gd name="connsiteY0" fmla="*/ 0 h 696872"/>
                <a:gd name="connsiteX1" fmla="*/ 100564 w 1624450"/>
                <a:gd name="connsiteY1" fmla="*/ 67836 h 696872"/>
                <a:gd name="connsiteX2" fmla="*/ 160035 w 1624450"/>
                <a:gd name="connsiteY2" fmla="*/ 98731 h 696872"/>
                <a:gd name="connsiteX3" fmla="*/ 187536 w 1624450"/>
                <a:gd name="connsiteY3" fmla="*/ 119356 h 696872"/>
                <a:gd name="connsiteX4" fmla="*/ 201286 w 1624450"/>
                <a:gd name="connsiteY4" fmla="*/ 146857 h 696872"/>
                <a:gd name="connsiteX5" fmla="*/ 208161 w 1624450"/>
                <a:gd name="connsiteY5" fmla="*/ 167483 h 696872"/>
                <a:gd name="connsiteX6" fmla="*/ 242537 w 1624450"/>
                <a:gd name="connsiteY6" fmla="*/ 208734 h 696872"/>
                <a:gd name="connsiteX7" fmla="*/ 263163 w 1624450"/>
                <a:gd name="connsiteY7" fmla="*/ 270611 h 696872"/>
                <a:gd name="connsiteX8" fmla="*/ 270038 w 1624450"/>
                <a:gd name="connsiteY8" fmla="*/ 291236 h 696872"/>
                <a:gd name="connsiteX9" fmla="*/ 283788 w 1624450"/>
                <a:gd name="connsiteY9" fmla="*/ 311862 h 696872"/>
                <a:gd name="connsiteX10" fmla="*/ 290663 w 1624450"/>
                <a:gd name="connsiteY10" fmla="*/ 332487 h 696872"/>
                <a:gd name="connsiteX11" fmla="*/ 304414 w 1624450"/>
                <a:gd name="connsiteY11" fmla="*/ 366863 h 696872"/>
                <a:gd name="connsiteX12" fmla="*/ 311289 w 1624450"/>
                <a:gd name="connsiteY12" fmla="*/ 387489 h 696872"/>
                <a:gd name="connsiteX13" fmla="*/ 331914 w 1624450"/>
                <a:gd name="connsiteY13" fmla="*/ 408114 h 696872"/>
                <a:gd name="connsiteX14" fmla="*/ 345665 w 1624450"/>
                <a:gd name="connsiteY14" fmla="*/ 428740 h 696872"/>
                <a:gd name="connsiteX15" fmla="*/ 373166 w 1624450"/>
                <a:gd name="connsiteY15" fmla="*/ 490617 h 696872"/>
                <a:gd name="connsiteX16" fmla="*/ 393791 w 1624450"/>
                <a:gd name="connsiteY16" fmla="*/ 511242 h 696872"/>
                <a:gd name="connsiteX17" fmla="*/ 414417 w 1624450"/>
                <a:gd name="connsiteY17" fmla="*/ 538743 h 696872"/>
                <a:gd name="connsiteX18" fmla="*/ 448793 w 1624450"/>
                <a:gd name="connsiteY18" fmla="*/ 559369 h 696872"/>
                <a:gd name="connsiteX19" fmla="*/ 469418 w 1624450"/>
                <a:gd name="connsiteY19" fmla="*/ 579994 h 696872"/>
                <a:gd name="connsiteX20" fmla="*/ 496919 w 1624450"/>
                <a:gd name="connsiteY20" fmla="*/ 600620 h 696872"/>
                <a:gd name="connsiteX21" fmla="*/ 510669 w 1624450"/>
                <a:gd name="connsiteY21" fmla="*/ 621245 h 696872"/>
                <a:gd name="connsiteX22" fmla="*/ 551921 w 1624450"/>
                <a:gd name="connsiteY22" fmla="*/ 634996 h 696872"/>
                <a:gd name="connsiteX23" fmla="*/ 579421 w 1624450"/>
                <a:gd name="connsiteY23" fmla="*/ 655621 h 696872"/>
                <a:gd name="connsiteX24" fmla="*/ 600047 w 1624450"/>
                <a:gd name="connsiteY24" fmla="*/ 662496 h 696872"/>
                <a:gd name="connsiteX25" fmla="*/ 634423 w 1624450"/>
                <a:gd name="connsiteY25" fmla="*/ 676247 h 696872"/>
                <a:gd name="connsiteX26" fmla="*/ 661924 w 1624450"/>
                <a:gd name="connsiteY26" fmla="*/ 683122 h 696872"/>
                <a:gd name="connsiteX27" fmla="*/ 723800 w 1624450"/>
                <a:gd name="connsiteY27" fmla="*/ 696872 h 696872"/>
                <a:gd name="connsiteX28" fmla="*/ 943806 w 1624450"/>
                <a:gd name="connsiteY28" fmla="*/ 689997 h 696872"/>
                <a:gd name="connsiteX29" fmla="*/ 964432 w 1624450"/>
                <a:gd name="connsiteY29" fmla="*/ 676247 h 696872"/>
                <a:gd name="connsiteX30" fmla="*/ 1053809 w 1624450"/>
                <a:gd name="connsiteY30" fmla="*/ 648746 h 696872"/>
                <a:gd name="connsiteX31" fmla="*/ 1108811 w 1624450"/>
                <a:gd name="connsiteY31" fmla="*/ 628120 h 696872"/>
                <a:gd name="connsiteX32" fmla="*/ 1129436 w 1624450"/>
                <a:gd name="connsiteY32" fmla="*/ 614370 h 696872"/>
                <a:gd name="connsiteX33" fmla="*/ 1170687 w 1624450"/>
                <a:gd name="connsiteY33" fmla="*/ 573119 h 696872"/>
                <a:gd name="connsiteX34" fmla="*/ 1191313 w 1624450"/>
                <a:gd name="connsiteY34" fmla="*/ 566244 h 696872"/>
                <a:gd name="connsiteX35" fmla="*/ 1211939 w 1624450"/>
                <a:gd name="connsiteY35" fmla="*/ 545618 h 696872"/>
                <a:gd name="connsiteX36" fmla="*/ 1232564 w 1624450"/>
                <a:gd name="connsiteY36" fmla="*/ 511242 h 696872"/>
                <a:gd name="connsiteX37" fmla="*/ 1253190 w 1624450"/>
                <a:gd name="connsiteY37" fmla="*/ 504367 h 696872"/>
                <a:gd name="connsiteX38" fmla="*/ 1260065 w 1624450"/>
                <a:gd name="connsiteY38" fmla="*/ 483741 h 696872"/>
                <a:gd name="connsiteX39" fmla="*/ 1294441 w 1624450"/>
                <a:gd name="connsiteY39" fmla="*/ 449366 h 696872"/>
                <a:gd name="connsiteX40" fmla="*/ 1301316 w 1624450"/>
                <a:gd name="connsiteY40" fmla="*/ 428740 h 696872"/>
                <a:gd name="connsiteX41" fmla="*/ 1321942 w 1624450"/>
                <a:gd name="connsiteY41" fmla="*/ 421865 h 696872"/>
                <a:gd name="connsiteX42" fmla="*/ 1335692 w 1624450"/>
                <a:gd name="connsiteY42" fmla="*/ 408114 h 696872"/>
                <a:gd name="connsiteX43" fmla="*/ 1363193 w 1624450"/>
                <a:gd name="connsiteY43" fmla="*/ 380614 h 696872"/>
                <a:gd name="connsiteX44" fmla="*/ 1376943 w 1624450"/>
                <a:gd name="connsiteY44" fmla="*/ 366863 h 696872"/>
                <a:gd name="connsiteX45" fmla="*/ 1404444 w 1624450"/>
                <a:gd name="connsiteY45" fmla="*/ 346238 h 696872"/>
                <a:gd name="connsiteX46" fmla="*/ 1425069 w 1624450"/>
                <a:gd name="connsiteY46" fmla="*/ 339362 h 696872"/>
                <a:gd name="connsiteX47" fmla="*/ 1480071 w 1624450"/>
                <a:gd name="connsiteY47" fmla="*/ 304987 h 696872"/>
                <a:gd name="connsiteX48" fmla="*/ 1500696 w 1624450"/>
                <a:gd name="connsiteY48" fmla="*/ 298111 h 696872"/>
                <a:gd name="connsiteX49" fmla="*/ 1521322 w 1624450"/>
                <a:gd name="connsiteY49" fmla="*/ 284361 h 696872"/>
                <a:gd name="connsiteX50" fmla="*/ 1541948 w 1624450"/>
                <a:gd name="connsiteY50" fmla="*/ 277486 h 696872"/>
                <a:gd name="connsiteX51" fmla="*/ 1569448 w 1624450"/>
                <a:gd name="connsiteY51" fmla="*/ 263735 h 696872"/>
                <a:gd name="connsiteX52" fmla="*/ 1624450 w 1624450"/>
                <a:gd name="connsiteY52" fmla="*/ 256860 h 696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624450" h="696872">
                  <a:moveTo>
                    <a:pt x="0" y="0"/>
                  </a:moveTo>
                  <a:cubicBezTo>
                    <a:pt x="48126" y="2292"/>
                    <a:pt x="73892" y="51381"/>
                    <a:pt x="100564" y="67836"/>
                  </a:cubicBezTo>
                  <a:cubicBezTo>
                    <a:pt x="127236" y="84291"/>
                    <a:pt x="145540" y="90144"/>
                    <a:pt x="160035" y="98731"/>
                  </a:cubicBezTo>
                  <a:cubicBezTo>
                    <a:pt x="174530" y="107318"/>
                    <a:pt x="178369" y="112481"/>
                    <a:pt x="187536" y="119356"/>
                  </a:cubicBezTo>
                  <a:cubicBezTo>
                    <a:pt x="192119" y="128523"/>
                    <a:pt x="197249" y="137437"/>
                    <a:pt x="201286" y="146857"/>
                  </a:cubicBezTo>
                  <a:cubicBezTo>
                    <a:pt x="204141" y="153518"/>
                    <a:pt x="204141" y="161453"/>
                    <a:pt x="208161" y="167483"/>
                  </a:cubicBezTo>
                  <a:cubicBezTo>
                    <a:pt x="226812" y="195459"/>
                    <a:pt x="230038" y="178736"/>
                    <a:pt x="242537" y="208734"/>
                  </a:cubicBezTo>
                  <a:cubicBezTo>
                    <a:pt x="250899" y="228803"/>
                    <a:pt x="256288" y="249985"/>
                    <a:pt x="263163" y="270611"/>
                  </a:cubicBezTo>
                  <a:cubicBezTo>
                    <a:pt x="265455" y="277486"/>
                    <a:pt x="266018" y="285206"/>
                    <a:pt x="270038" y="291236"/>
                  </a:cubicBezTo>
                  <a:cubicBezTo>
                    <a:pt x="274621" y="298111"/>
                    <a:pt x="280093" y="304471"/>
                    <a:pt x="283788" y="311862"/>
                  </a:cubicBezTo>
                  <a:cubicBezTo>
                    <a:pt x="287029" y="318344"/>
                    <a:pt x="288118" y="325702"/>
                    <a:pt x="290663" y="332487"/>
                  </a:cubicBezTo>
                  <a:cubicBezTo>
                    <a:pt x="294996" y="344043"/>
                    <a:pt x="300081" y="355307"/>
                    <a:pt x="304414" y="366863"/>
                  </a:cubicBezTo>
                  <a:cubicBezTo>
                    <a:pt x="306959" y="373649"/>
                    <a:pt x="307269" y="381459"/>
                    <a:pt x="311289" y="387489"/>
                  </a:cubicBezTo>
                  <a:cubicBezTo>
                    <a:pt x="316682" y="395579"/>
                    <a:pt x="325690" y="400645"/>
                    <a:pt x="331914" y="408114"/>
                  </a:cubicBezTo>
                  <a:cubicBezTo>
                    <a:pt x="337204" y="414462"/>
                    <a:pt x="341081" y="421865"/>
                    <a:pt x="345665" y="428740"/>
                  </a:cubicBezTo>
                  <a:cubicBezTo>
                    <a:pt x="353652" y="452701"/>
                    <a:pt x="357253" y="466748"/>
                    <a:pt x="373166" y="490617"/>
                  </a:cubicBezTo>
                  <a:cubicBezTo>
                    <a:pt x="378559" y="498707"/>
                    <a:pt x="387464" y="503860"/>
                    <a:pt x="393791" y="511242"/>
                  </a:cubicBezTo>
                  <a:cubicBezTo>
                    <a:pt x="401248" y="519942"/>
                    <a:pt x="405793" y="531197"/>
                    <a:pt x="414417" y="538743"/>
                  </a:cubicBezTo>
                  <a:cubicBezTo>
                    <a:pt x="424474" y="547543"/>
                    <a:pt x="438103" y="551351"/>
                    <a:pt x="448793" y="559369"/>
                  </a:cubicBezTo>
                  <a:cubicBezTo>
                    <a:pt x="456571" y="565203"/>
                    <a:pt x="462036" y="573667"/>
                    <a:pt x="469418" y="579994"/>
                  </a:cubicBezTo>
                  <a:cubicBezTo>
                    <a:pt x="478118" y="587451"/>
                    <a:pt x="488816" y="592517"/>
                    <a:pt x="496919" y="600620"/>
                  </a:cubicBezTo>
                  <a:cubicBezTo>
                    <a:pt x="502762" y="606463"/>
                    <a:pt x="503662" y="616866"/>
                    <a:pt x="510669" y="621245"/>
                  </a:cubicBezTo>
                  <a:cubicBezTo>
                    <a:pt x="522960" y="628927"/>
                    <a:pt x="538170" y="630412"/>
                    <a:pt x="551921" y="634996"/>
                  </a:cubicBezTo>
                  <a:cubicBezTo>
                    <a:pt x="561088" y="641871"/>
                    <a:pt x="569472" y="649936"/>
                    <a:pt x="579421" y="655621"/>
                  </a:cubicBezTo>
                  <a:cubicBezTo>
                    <a:pt x="585713" y="659217"/>
                    <a:pt x="593261" y="659951"/>
                    <a:pt x="600047" y="662496"/>
                  </a:cubicBezTo>
                  <a:cubicBezTo>
                    <a:pt x="611603" y="666829"/>
                    <a:pt x="622715" y="672344"/>
                    <a:pt x="634423" y="676247"/>
                  </a:cubicBezTo>
                  <a:cubicBezTo>
                    <a:pt x="643387" y="679235"/>
                    <a:pt x="652717" y="680997"/>
                    <a:pt x="661924" y="683122"/>
                  </a:cubicBezTo>
                  <a:lnTo>
                    <a:pt x="723800" y="696872"/>
                  </a:lnTo>
                  <a:cubicBezTo>
                    <a:pt x="797135" y="694580"/>
                    <a:pt x="870703" y="696263"/>
                    <a:pt x="943806" y="689997"/>
                  </a:cubicBezTo>
                  <a:cubicBezTo>
                    <a:pt x="952039" y="689291"/>
                    <a:pt x="956837" y="679502"/>
                    <a:pt x="964432" y="676247"/>
                  </a:cubicBezTo>
                  <a:cubicBezTo>
                    <a:pt x="1006369" y="658275"/>
                    <a:pt x="998283" y="685762"/>
                    <a:pt x="1053809" y="648746"/>
                  </a:cubicBezTo>
                  <a:cubicBezTo>
                    <a:pt x="1084158" y="628514"/>
                    <a:pt x="1066332" y="636617"/>
                    <a:pt x="1108811" y="628120"/>
                  </a:cubicBezTo>
                  <a:cubicBezTo>
                    <a:pt x="1115686" y="623537"/>
                    <a:pt x="1123260" y="619859"/>
                    <a:pt x="1129436" y="614370"/>
                  </a:cubicBezTo>
                  <a:cubicBezTo>
                    <a:pt x="1143970" y="601451"/>
                    <a:pt x="1152239" y="579268"/>
                    <a:pt x="1170687" y="573119"/>
                  </a:cubicBezTo>
                  <a:lnTo>
                    <a:pt x="1191313" y="566244"/>
                  </a:lnTo>
                  <a:cubicBezTo>
                    <a:pt x="1198188" y="559369"/>
                    <a:pt x="1206105" y="553397"/>
                    <a:pt x="1211939" y="545618"/>
                  </a:cubicBezTo>
                  <a:cubicBezTo>
                    <a:pt x="1219957" y="534928"/>
                    <a:pt x="1223115" y="520691"/>
                    <a:pt x="1232564" y="511242"/>
                  </a:cubicBezTo>
                  <a:cubicBezTo>
                    <a:pt x="1237689" y="506117"/>
                    <a:pt x="1246315" y="506659"/>
                    <a:pt x="1253190" y="504367"/>
                  </a:cubicBezTo>
                  <a:cubicBezTo>
                    <a:pt x="1255482" y="497492"/>
                    <a:pt x="1255717" y="489539"/>
                    <a:pt x="1260065" y="483741"/>
                  </a:cubicBezTo>
                  <a:cubicBezTo>
                    <a:pt x="1269788" y="470777"/>
                    <a:pt x="1294441" y="449366"/>
                    <a:pt x="1294441" y="449366"/>
                  </a:cubicBezTo>
                  <a:cubicBezTo>
                    <a:pt x="1296733" y="442491"/>
                    <a:pt x="1296191" y="433865"/>
                    <a:pt x="1301316" y="428740"/>
                  </a:cubicBezTo>
                  <a:cubicBezTo>
                    <a:pt x="1306441" y="423615"/>
                    <a:pt x="1315728" y="425594"/>
                    <a:pt x="1321942" y="421865"/>
                  </a:cubicBezTo>
                  <a:cubicBezTo>
                    <a:pt x="1327500" y="418530"/>
                    <a:pt x="1331109" y="412698"/>
                    <a:pt x="1335692" y="408114"/>
                  </a:cubicBezTo>
                  <a:cubicBezTo>
                    <a:pt x="1347915" y="371446"/>
                    <a:pt x="1332636" y="398949"/>
                    <a:pt x="1363193" y="380614"/>
                  </a:cubicBezTo>
                  <a:cubicBezTo>
                    <a:pt x="1368751" y="377279"/>
                    <a:pt x="1371963" y="371013"/>
                    <a:pt x="1376943" y="366863"/>
                  </a:cubicBezTo>
                  <a:cubicBezTo>
                    <a:pt x="1385746" y="359527"/>
                    <a:pt x="1394495" y="351923"/>
                    <a:pt x="1404444" y="346238"/>
                  </a:cubicBezTo>
                  <a:cubicBezTo>
                    <a:pt x="1410736" y="342642"/>
                    <a:pt x="1418707" y="342832"/>
                    <a:pt x="1425069" y="339362"/>
                  </a:cubicBezTo>
                  <a:cubicBezTo>
                    <a:pt x="1444049" y="329009"/>
                    <a:pt x="1459561" y="311825"/>
                    <a:pt x="1480071" y="304987"/>
                  </a:cubicBezTo>
                  <a:cubicBezTo>
                    <a:pt x="1486946" y="302695"/>
                    <a:pt x="1494214" y="301352"/>
                    <a:pt x="1500696" y="298111"/>
                  </a:cubicBezTo>
                  <a:cubicBezTo>
                    <a:pt x="1508087" y="294416"/>
                    <a:pt x="1513931" y="288056"/>
                    <a:pt x="1521322" y="284361"/>
                  </a:cubicBezTo>
                  <a:cubicBezTo>
                    <a:pt x="1527804" y="281120"/>
                    <a:pt x="1535287" y="280341"/>
                    <a:pt x="1541948" y="277486"/>
                  </a:cubicBezTo>
                  <a:cubicBezTo>
                    <a:pt x="1551368" y="273449"/>
                    <a:pt x="1559505" y="266221"/>
                    <a:pt x="1569448" y="263735"/>
                  </a:cubicBezTo>
                  <a:cubicBezTo>
                    <a:pt x="1587373" y="259254"/>
                    <a:pt x="1624450" y="256860"/>
                    <a:pt x="1624450" y="25686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3" name="Straight Arrow Connector 132"/>
            <p:cNvCxnSpPr/>
            <p:nvPr/>
          </p:nvCxnSpPr>
          <p:spPr>
            <a:xfrm>
              <a:off x="6086475" y="2865120"/>
              <a:ext cx="1350645" cy="21717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9" name="Group 148"/>
          <p:cNvGrpSpPr>
            <a:grpSpLocks/>
          </p:cNvGrpSpPr>
          <p:nvPr/>
        </p:nvGrpSpPr>
        <p:grpSpPr>
          <a:xfrm>
            <a:off x="7955280" y="274320"/>
            <a:ext cx="967336" cy="890968"/>
            <a:chOff x="2589702" y="1319134"/>
            <a:chExt cx="3925883" cy="3628422"/>
          </a:xfrm>
        </p:grpSpPr>
        <p:sp>
          <p:nvSpPr>
            <p:cNvPr id="150" name="Rounded Rectangle 149"/>
            <p:cNvSpPr/>
            <p:nvPr/>
          </p:nvSpPr>
          <p:spPr>
            <a:xfrm>
              <a:off x="3710065" y="1319134"/>
              <a:ext cx="1570353" cy="332058"/>
            </a:xfrm>
            <a:prstGeom prst="roundRect">
              <a:avLst/>
            </a:prstGeom>
            <a:solidFill>
              <a:schemeClr val="accent1">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51" name="Rounded Rectangle 150"/>
            <p:cNvSpPr/>
            <p:nvPr/>
          </p:nvSpPr>
          <p:spPr>
            <a:xfrm>
              <a:off x="3710064" y="2143225"/>
              <a:ext cx="1570353" cy="332058"/>
            </a:xfrm>
            <a:prstGeom prst="roundRect">
              <a:avLst/>
            </a:prstGeom>
            <a:solidFill>
              <a:schemeClr val="accent2">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52" name="Rounded Rectangle 151"/>
            <p:cNvSpPr/>
            <p:nvPr/>
          </p:nvSpPr>
          <p:spPr>
            <a:xfrm>
              <a:off x="2589702" y="2961759"/>
              <a:ext cx="1570353" cy="332058"/>
            </a:xfrm>
            <a:prstGeom prst="roundRect">
              <a:avLst/>
            </a:prstGeom>
            <a:solidFill>
              <a:schemeClr val="accent3">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53" name="Rounded Rectangle 152"/>
            <p:cNvSpPr/>
            <p:nvPr/>
          </p:nvSpPr>
          <p:spPr>
            <a:xfrm>
              <a:off x="4945232" y="2961158"/>
              <a:ext cx="1570353" cy="332058"/>
            </a:xfrm>
            <a:prstGeom prst="roundRect">
              <a:avLst/>
            </a:prstGeom>
            <a:solidFill>
              <a:schemeClr val="accent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54" name="Rounded Rectangle 153"/>
            <p:cNvSpPr/>
            <p:nvPr/>
          </p:nvSpPr>
          <p:spPr>
            <a:xfrm>
              <a:off x="3710063" y="3791407"/>
              <a:ext cx="1570353" cy="332058"/>
            </a:xfrm>
            <a:prstGeom prst="roundRect">
              <a:avLst/>
            </a:prstGeom>
            <a:solidFill>
              <a:schemeClr val="accent4">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55" name="Rounded Rectangle 154"/>
            <p:cNvSpPr/>
            <p:nvPr/>
          </p:nvSpPr>
          <p:spPr>
            <a:xfrm>
              <a:off x="3710062" y="4615498"/>
              <a:ext cx="1570353" cy="332058"/>
            </a:xfrm>
            <a:prstGeom prst="roundRect">
              <a:avLst/>
            </a:prstGeom>
            <a:solidFill>
              <a:schemeClr val="accent6">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56" name="Down Arrow 155"/>
            <p:cNvSpPr/>
            <p:nvPr/>
          </p:nvSpPr>
          <p:spPr>
            <a:xfrm>
              <a:off x="4367821" y="1664721"/>
              <a:ext cx="254833" cy="470706"/>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7" name="Down Arrow 156"/>
            <p:cNvSpPr/>
            <p:nvPr/>
          </p:nvSpPr>
          <p:spPr>
            <a:xfrm rot="1666514">
              <a:off x="3463480" y="2503567"/>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8" name="Down Arrow 157"/>
            <p:cNvSpPr/>
            <p:nvPr/>
          </p:nvSpPr>
          <p:spPr>
            <a:xfrm rot="19933486" flipH="1">
              <a:off x="5272163" y="2507611"/>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9" name="Down Arrow 158"/>
            <p:cNvSpPr/>
            <p:nvPr/>
          </p:nvSpPr>
          <p:spPr>
            <a:xfrm rot="19933486" flipH="1">
              <a:off x="3463480" y="3341014"/>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0" name="Down Arrow 159"/>
            <p:cNvSpPr/>
            <p:nvPr/>
          </p:nvSpPr>
          <p:spPr>
            <a:xfrm rot="1666514">
              <a:off x="5272163" y="3349102"/>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1" name="Down Arrow 160"/>
            <p:cNvSpPr/>
            <p:nvPr/>
          </p:nvSpPr>
          <p:spPr>
            <a:xfrm>
              <a:off x="4367821" y="4144792"/>
              <a:ext cx="254833" cy="470706"/>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1220246562"/>
      </p:ext>
    </p:extLst>
  </p:cSld>
  <p:clrMapOvr>
    <a:masterClrMapping/>
  </p:clrMapOvr>
  <p:transition spd="slow">
    <p:cu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Shape 240"/>
          <p:cNvSpPr txBox="1">
            <a:spLocks noGrp="1"/>
          </p:cNvSpPr>
          <p:nvPr>
            <p:ph type="title"/>
          </p:nvPr>
        </p:nvSpPr>
        <p:spPr>
          <a:xfrm>
            <a:off x="484584" y="339538"/>
            <a:ext cx="4795560" cy="1050398"/>
          </a:xfrm>
        </p:spPr>
        <p:txBody>
          <a:bodyPr/>
          <a:lstStyle/>
          <a:p>
            <a:pPr lvl="0"/>
            <a:r>
              <a:rPr lang="en" dirty="0" smtClean="0"/>
              <a:t>Hierarchical tracing</a:t>
            </a:r>
            <a:endParaRPr lang="en" dirty="0"/>
          </a:p>
        </p:txBody>
      </p:sp>
      <p:sp>
        <p:nvSpPr>
          <p:cNvPr id="241" name="Shape 241"/>
          <p:cNvSpPr txBox="1">
            <a:spLocks noGrp="1"/>
          </p:cNvSpPr>
          <p:nvPr>
            <p:ph idx="1"/>
          </p:nvPr>
        </p:nvSpPr>
        <p:spPr>
          <a:xfrm>
            <a:off x="770924" y="1539689"/>
            <a:ext cx="4564222" cy="3146611"/>
          </a:xfrm>
        </p:spPr>
        <p:txBody>
          <a:bodyPr/>
          <a:lstStyle/>
          <a:p>
            <a:pPr lvl="0"/>
            <a:r>
              <a:rPr lang="en" dirty="0" smtClean="0"/>
              <a:t>Stackless ray walk of min-Z pyramid</a:t>
            </a:r>
          </a:p>
          <a:p>
            <a:pPr lvl="1"/>
            <a:endParaRPr lang="en" dirty="0" smtClean="0">
              <a:solidFill>
                <a:schemeClr val="accent6">
                  <a:lumMod val="75000"/>
                </a:schemeClr>
              </a:solidFill>
            </a:endParaRPr>
          </a:p>
          <a:p>
            <a:pPr marL="0" lvl="0" indent="0">
              <a:buNone/>
            </a:pPr>
            <a:endParaRPr lang="en" dirty="0" smtClean="0">
              <a:latin typeface="Consolas" panose="020B0609020204030204" pitchFamily="49" charset="0"/>
              <a:cs typeface="Consolas" panose="020B0609020204030204" pitchFamily="49" charset="0"/>
            </a:endParaRPr>
          </a:p>
          <a:p>
            <a:pPr marL="0" lvl="0" indent="0">
              <a:buNone/>
            </a:pPr>
            <a:r>
              <a:rPr lang="en" dirty="0" smtClean="0">
                <a:latin typeface="Consolas" panose="020B0609020204030204" pitchFamily="49" charset="0"/>
                <a:cs typeface="Consolas" panose="020B0609020204030204" pitchFamily="49" charset="0"/>
              </a:rPr>
              <a:t>    mip </a:t>
            </a:r>
            <a:r>
              <a:rPr lang="en" dirty="0" smtClean="0">
                <a:solidFill>
                  <a:schemeClr val="accent3"/>
                </a:solidFill>
                <a:latin typeface="Consolas" panose="020B0609020204030204" pitchFamily="49" charset="0"/>
                <a:cs typeface="Consolas" panose="020B0609020204030204" pitchFamily="49" charset="0"/>
              </a:rPr>
              <a:t>=</a:t>
            </a:r>
            <a:r>
              <a:rPr lang="en" dirty="0" smtClean="0">
                <a:latin typeface="Consolas" panose="020B0609020204030204" pitchFamily="49" charset="0"/>
                <a:cs typeface="Consolas" panose="020B0609020204030204" pitchFamily="49" charset="0"/>
              </a:rPr>
              <a:t> 0;</a:t>
            </a:r>
            <a:br>
              <a:rPr lang="en" dirty="0" smtClean="0">
                <a:latin typeface="Consolas" panose="020B0609020204030204" pitchFamily="49" charset="0"/>
                <a:cs typeface="Consolas" panose="020B0609020204030204" pitchFamily="49" charset="0"/>
              </a:rPr>
            </a:br>
            <a:r>
              <a:rPr lang="en" dirty="0" smtClean="0">
                <a:solidFill>
                  <a:schemeClr val="accent6">
                    <a:lumMod val="75000"/>
                  </a:schemeClr>
                </a:solidFill>
                <a:latin typeface="Consolas" panose="020B0609020204030204" pitchFamily="49" charset="0"/>
                <a:cs typeface="Consolas" panose="020B0609020204030204" pitchFamily="49" charset="0"/>
              </a:rPr>
              <a:t>    while</a:t>
            </a:r>
            <a:r>
              <a:rPr lang="en" dirty="0" smtClean="0">
                <a:latin typeface="Consolas" panose="020B0609020204030204" pitchFamily="49" charset="0"/>
                <a:cs typeface="Consolas" panose="020B0609020204030204" pitchFamily="49" charset="0"/>
              </a:rPr>
              <a:t> (level </a:t>
            </a:r>
            <a:r>
              <a:rPr lang="en" dirty="0" smtClean="0">
                <a:solidFill>
                  <a:schemeClr val="accent3"/>
                </a:solidFill>
                <a:latin typeface="Consolas" panose="020B0609020204030204" pitchFamily="49" charset="0"/>
                <a:cs typeface="Consolas" panose="020B0609020204030204" pitchFamily="49" charset="0"/>
              </a:rPr>
              <a:t>&gt;</a:t>
            </a:r>
            <a:r>
              <a:rPr lang="en" dirty="0" smtClean="0">
                <a:latin typeface="Consolas" panose="020B0609020204030204" pitchFamily="49" charset="0"/>
                <a:cs typeface="Consolas" panose="020B0609020204030204" pitchFamily="49" charset="0"/>
              </a:rPr>
              <a:t> -1)</a:t>
            </a:r>
            <a:br>
              <a:rPr lang="en" dirty="0" smtClean="0">
                <a:latin typeface="Consolas" panose="020B0609020204030204" pitchFamily="49" charset="0"/>
                <a:cs typeface="Consolas" panose="020B0609020204030204" pitchFamily="49" charset="0"/>
              </a:rPr>
            </a:br>
            <a:r>
              <a:rPr lang="en" dirty="0" smtClean="0">
                <a:latin typeface="Consolas" panose="020B0609020204030204" pitchFamily="49" charset="0"/>
                <a:cs typeface="Consolas" panose="020B0609020204030204" pitchFamily="49" charset="0"/>
              </a:rPr>
              <a:t>        step through current </a:t>
            </a:r>
            <a:r>
              <a:rPr lang="en" dirty="0">
                <a:latin typeface="Consolas" panose="020B0609020204030204" pitchFamily="49" charset="0"/>
                <a:cs typeface="Consolas" panose="020B0609020204030204" pitchFamily="49" charset="0"/>
              </a:rPr>
              <a:t>cell;</a:t>
            </a:r>
            <a:r>
              <a:rPr lang="en" dirty="0" smtClean="0">
                <a:latin typeface="Consolas" panose="020B0609020204030204" pitchFamily="49" charset="0"/>
                <a:cs typeface="Consolas" panose="020B0609020204030204" pitchFamily="49" charset="0"/>
              </a:rPr>
              <a:t/>
            </a:r>
            <a:br>
              <a:rPr lang="en" dirty="0" smtClean="0">
                <a:latin typeface="Consolas" panose="020B0609020204030204" pitchFamily="49" charset="0"/>
                <a:cs typeface="Consolas" panose="020B0609020204030204" pitchFamily="49" charset="0"/>
              </a:rPr>
            </a:br>
            <a:r>
              <a:rPr lang="en" dirty="0" smtClean="0">
                <a:solidFill>
                  <a:schemeClr val="accent6">
                    <a:lumMod val="75000"/>
                  </a:schemeClr>
                </a:solidFill>
                <a:latin typeface="Consolas" panose="020B0609020204030204" pitchFamily="49" charset="0"/>
                <a:cs typeface="Consolas" panose="020B0609020204030204" pitchFamily="49" charset="0"/>
              </a:rPr>
              <a:t>        if</a:t>
            </a:r>
            <a:r>
              <a:rPr lang="en" dirty="0" smtClean="0">
                <a:latin typeface="Consolas" panose="020B0609020204030204" pitchFamily="49" charset="0"/>
                <a:cs typeface="Consolas" panose="020B0609020204030204" pitchFamily="49" charset="0"/>
              </a:rPr>
              <a:t> (above Z plane) </a:t>
            </a:r>
            <a:r>
              <a:rPr lang="en" dirty="0" smtClean="0">
                <a:solidFill>
                  <a:schemeClr val="accent3"/>
                </a:solidFill>
                <a:latin typeface="Consolas" panose="020B0609020204030204" pitchFamily="49" charset="0"/>
                <a:cs typeface="Consolas" panose="020B0609020204030204" pitchFamily="49" charset="0"/>
              </a:rPr>
              <a:t>++</a:t>
            </a:r>
            <a:r>
              <a:rPr lang="en" dirty="0" smtClean="0">
                <a:latin typeface="Consolas" panose="020B0609020204030204" pitchFamily="49" charset="0"/>
                <a:cs typeface="Consolas" panose="020B0609020204030204" pitchFamily="49" charset="0"/>
              </a:rPr>
              <a:t>level;</a:t>
            </a:r>
            <a:br>
              <a:rPr lang="en" dirty="0" smtClean="0">
                <a:latin typeface="Consolas" panose="020B0609020204030204" pitchFamily="49" charset="0"/>
                <a:cs typeface="Consolas" panose="020B0609020204030204" pitchFamily="49" charset="0"/>
              </a:rPr>
            </a:br>
            <a:r>
              <a:rPr lang="en" dirty="0" smtClean="0">
                <a:solidFill>
                  <a:schemeClr val="accent6">
                    <a:lumMod val="75000"/>
                  </a:schemeClr>
                </a:solidFill>
                <a:latin typeface="Consolas" panose="020B0609020204030204" pitchFamily="49" charset="0"/>
                <a:cs typeface="Consolas" panose="020B0609020204030204" pitchFamily="49" charset="0"/>
              </a:rPr>
              <a:t>        if</a:t>
            </a:r>
            <a:r>
              <a:rPr lang="en" dirty="0" smtClean="0">
                <a:latin typeface="Consolas" panose="020B0609020204030204" pitchFamily="49" charset="0"/>
                <a:cs typeface="Consolas" panose="020B0609020204030204" pitchFamily="49" charset="0"/>
              </a:rPr>
              <a:t> (below Z plane) </a:t>
            </a:r>
            <a:r>
              <a:rPr lang="en" dirty="0" smtClean="0">
                <a:solidFill>
                  <a:schemeClr val="accent3"/>
                </a:solidFill>
                <a:latin typeface="Consolas" panose="020B0609020204030204" pitchFamily="49" charset="0"/>
                <a:cs typeface="Consolas" panose="020B0609020204030204" pitchFamily="49" charset="0"/>
              </a:rPr>
              <a:t>--</a:t>
            </a:r>
            <a:r>
              <a:rPr lang="en" dirty="0" smtClean="0">
                <a:latin typeface="Consolas" panose="020B0609020204030204" pitchFamily="49" charset="0"/>
                <a:cs typeface="Consolas" panose="020B0609020204030204" pitchFamily="49" charset="0"/>
              </a:rPr>
              <a:t>level;</a:t>
            </a:r>
            <a:endParaRPr lang="en" dirty="0">
              <a:latin typeface="Consolas" panose="020B0609020204030204" pitchFamily="49" charset="0"/>
              <a:cs typeface="Consolas" panose="020B0609020204030204" pitchFamily="49" charset="0"/>
            </a:endParaRPr>
          </a:p>
        </p:txBody>
      </p:sp>
      <p:grpSp>
        <p:nvGrpSpPr>
          <p:cNvPr id="27" name="Group 26"/>
          <p:cNvGrpSpPr/>
          <p:nvPr/>
        </p:nvGrpSpPr>
        <p:grpSpPr>
          <a:xfrm>
            <a:off x="5078339" y="2423160"/>
            <a:ext cx="3611688" cy="2080260"/>
            <a:chOff x="5988289" y="2739390"/>
            <a:chExt cx="1653481" cy="943132"/>
          </a:xfrm>
        </p:grpSpPr>
        <p:grpSp>
          <p:nvGrpSpPr>
            <p:cNvPr id="20" name="Group 19"/>
            <p:cNvGrpSpPr/>
            <p:nvPr/>
          </p:nvGrpSpPr>
          <p:grpSpPr>
            <a:xfrm>
              <a:off x="5988289" y="2827020"/>
              <a:ext cx="1653481" cy="855502"/>
              <a:chOff x="5988289" y="3627120"/>
              <a:chExt cx="1653481" cy="855502"/>
            </a:xfrm>
            <a:solidFill>
              <a:srgbClr val="00B0F0">
                <a:alpha val="25000"/>
              </a:srgbClr>
            </a:solidFill>
          </p:grpSpPr>
          <p:sp>
            <p:nvSpPr>
              <p:cNvPr id="3" name="Rectangle 2"/>
              <p:cNvSpPr/>
              <p:nvPr/>
            </p:nvSpPr>
            <p:spPr>
              <a:xfrm>
                <a:off x="5988289" y="3627120"/>
                <a:ext cx="206255" cy="8555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6201420" y="3775710"/>
                <a:ext cx="206255" cy="7069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p:cNvSpPr/>
              <p:nvPr/>
            </p:nvSpPr>
            <p:spPr>
              <a:xfrm>
                <a:off x="6407674" y="4152900"/>
                <a:ext cx="206255" cy="3297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p:cNvSpPr/>
              <p:nvPr/>
            </p:nvSpPr>
            <p:spPr>
              <a:xfrm>
                <a:off x="6610787" y="4301490"/>
                <a:ext cx="206255" cy="181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p:cNvSpPr/>
              <p:nvPr/>
            </p:nvSpPr>
            <p:spPr>
              <a:xfrm>
                <a:off x="6815177" y="4301490"/>
                <a:ext cx="206255" cy="181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p:cNvSpPr/>
              <p:nvPr/>
            </p:nvSpPr>
            <p:spPr>
              <a:xfrm>
                <a:off x="7019567" y="4175760"/>
                <a:ext cx="206255" cy="306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7229259" y="3977640"/>
                <a:ext cx="206255" cy="5049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p:cNvSpPr/>
              <p:nvPr/>
            </p:nvSpPr>
            <p:spPr>
              <a:xfrm>
                <a:off x="7435515" y="3882390"/>
                <a:ext cx="206255" cy="600232"/>
              </a:xfrm>
              <a:prstGeom prst="rect">
                <a:avLst/>
              </a:prstGeom>
              <a:solidFill>
                <a:schemeClr val="accent3">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5988289" y="2739390"/>
              <a:ext cx="1637439" cy="943132"/>
              <a:chOff x="5988289" y="2956328"/>
              <a:chExt cx="1637439" cy="1526294"/>
            </a:xfrm>
          </p:grpSpPr>
          <p:cxnSp>
            <p:nvCxnSpPr>
              <p:cNvPr id="4" name="Straight Connector 3"/>
              <p:cNvCxnSpPr/>
              <p:nvPr/>
            </p:nvCxnSpPr>
            <p:spPr>
              <a:xfrm>
                <a:off x="5988289" y="2956328"/>
                <a:ext cx="0" cy="1526294"/>
              </a:xfrm>
              <a:prstGeom prst="line">
                <a:avLst/>
              </a:prstGeom>
              <a:ln w="254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6400800" y="2956328"/>
                <a:ext cx="0" cy="1526294"/>
              </a:xfrm>
              <a:prstGeom prst="line">
                <a:avLst/>
              </a:prstGeom>
              <a:ln w="254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813311" y="2956328"/>
                <a:ext cx="0" cy="1526294"/>
              </a:xfrm>
              <a:prstGeom prst="line">
                <a:avLst/>
              </a:prstGeom>
              <a:ln w="254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7225822" y="2956328"/>
                <a:ext cx="0" cy="1526294"/>
              </a:xfrm>
              <a:prstGeom prst="line">
                <a:avLst/>
              </a:prstGeom>
              <a:ln w="254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625728" y="2956328"/>
                <a:ext cx="0" cy="1526294"/>
              </a:xfrm>
              <a:prstGeom prst="line">
                <a:avLst/>
              </a:prstGeom>
              <a:ln w="254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6194545" y="2956328"/>
                <a:ext cx="0" cy="1526294"/>
              </a:xfrm>
              <a:prstGeom prst="line">
                <a:avLst/>
              </a:prstGeom>
              <a:ln w="254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6607056" y="2956328"/>
                <a:ext cx="0" cy="1526294"/>
              </a:xfrm>
              <a:prstGeom prst="line">
                <a:avLst/>
              </a:prstGeom>
              <a:ln w="254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7019567" y="2956328"/>
                <a:ext cx="0" cy="1526294"/>
              </a:xfrm>
              <a:prstGeom prst="line">
                <a:avLst/>
              </a:prstGeom>
              <a:ln w="254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7438953" y="2956328"/>
                <a:ext cx="0" cy="1526294"/>
              </a:xfrm>
              <a:prstGeom prst="line">
                <a:avLst/>
              </a:prstGeom>
              <a:ln w="254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225" name="Straight Arrow Connector 224"/>
            <p:cNvCxnSpPr/>
            <p:nvPr/>
          </p:nvCxnSpPr>
          <p:spPr>
            <a:xfrm>
              <a:off x="6086475" y="2865120"/>
              <a:ext cx="1461135" cy="23431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9" name="Freeform 228"/>
            <p:cNvSpPr/>
            <p:nvPr/>
          </p:nvSpPr>
          <p:spPr>
            <a:xfrm>
              <a:off x="6013884" y="2834397"/>
              <a:ext cx="1624450" cy="696872"/>
            </a:xfrm>
            <a:custGeom>
              <a:avLst/>
              <a:gdLst>
                <a:gd name="connsiteX0" fmla="*/ 0 w 1622545"/>
                <a:gd name="connsiteY0" fmla="*/ 0 h 618767"/>
                <a:gd name="connsiteX1" fmla="*/ 144379 w 1622545"/>
                <a:gd name="connsiteY1" fmla="*/ 6876 h 618767"/>
                <a:gd name="connsiteX2" fmla="*/ 158130 w 1622545"/>
                <a:gd name="connsiteY2" fmla="*/ 20626 h 618767"/>
                <a:gd name="connsiteX3" fmla="*/ 185631 w 1622545"/>
                <a:gd name="connsiteY3" fmla="*/ 41251 h 618767"/>
                <a:gd name="connsiteX4" fmla="*/ 199381 w 1622545"/>
                <a:gd name="connsiteY4" fmla="*/ 68752 h 618767"/>
                <a:gd name="connsiteX5" fmla="*/ 206256 w 1622545"/>
                <a:gd name="connsiteY5" fmla="*/ 89378 h 618767"/>
                <a:gd name="connsiteX6" fmla="*/ 240632 w 1622545"/>
                <a:gd name="connsiteY6" fmla="*/ 130629 h 618767"/>
                <a:gd name="connsiteX7" fmla="*/ 261258 w 1622545"/>
                <a:gd name="connsiteY7" fmla="*/ 192506 h 618767"/>
                <a:gd name="connsiteX8" fmla="*/ 268133 w 1622545"/>
                <a:gd name="connsiteY8" fmla="*/ 213131 h 618767"/>
                <a:gd name="connsiteX9" fmla="*/ 281883 w 1622545"/>
                <a:gd name="connsiteY9" fmla="*/ 233757 h 618767"/>
                <a:gd name="connsiteX10" fmla="*/ 288758 w 1622545"/>
                <a:gd name="connsiteY10" fmla="*/ 254382 h 618767"/>
                <a:gd name="connsiteX11" fmla="*/ 302509 w 1622545"/>
                <a:gd name="connsiteY11" fmla="*/ 288758 h 618767"/>
                <a:gd name="connsiteX12" fmla="*/ 309384 w 1622545"/>
                <a:gd name="connsiteY12" fmla="*/ 309384 h 618767"/>
                <a:gd name="connsiteX13" fmla="*/ 330009 w 1622545"/>
                <a:gd name="connsiteY13" fmla="*/ 330009 h 618767"/>
                <a:gd name="connsiteX14" fmla="*/ 343760 w 1622545"/>
                <a:gd name="connsiteY14" fmla="*/ 350635 h 618767"/>
                <a:gd name="connsiteX15" fmla="*/ 371261 w 1622545"/>
                <a:gd name="connsiteY15" fmla="*/ 412512 h 618767"/>
                <a:gd name="connsiteX16" fmla="*/ 391886 w 1622545"/>
                <a:gd name="connsiteY16" fmla="*/ 433137 h 618767"/>
                <a:gd name="connsiteX17" fmla="*/ 412512 w 1622545"/>
                <a:gd name="connsiteY17" fmla="*/ 460638 h 618767"/>
                <a:gd name="connsiteX18" fmla="*/ 446888 w 1622545"/>
                <a:gd name="connsiteY18" fmla="*/ 481264 h 618767"/>
                <a:gd name="connsiteX19" fmla="*/ 467513 w 1622545"/>
                <a:gd name="connsiteY19" fmla="*/ 501889 h 618767"/>
                <a:gd name="connsiteX20" fmla="*/ 495014 w 1622545"/>
                <a:gd name="connsiteY20" fmla="*/ 522515 h 618767"/>
                <a:gd name="connsiteX21" fmla="*/ 508764 w 1622545"/>
                <a:gd name="connsiteY21" fmla="*/ 543140 h 618767"/>
                <a:gd name="connsiteX22" fmla="*/ 550016 w 1622545"/>
                <a:gd name="connsiteY22" fmla="*/ 556891 h 618767"/>
                <a:gd name="connsiteX23" fmla="*/ 577516 w 1622545"/>
                <a:gd name="connsiteY23" fmla="*/ 577516 h 618767"/>
                <a:gd name="connsiteX24" fmla="*/ 598142 w 1622545"/>
                <a:gd name="connsiteY24" fmla="*/ 584391 h 618767"/>
                <a:gd name="connsiteX25" fmla="*/ 632518 w 1622545"/>
                <a:gd name="connsiteY25" fmla="*/ 598142 h 618767"/>
                <a:gd name="connsiteX26" fmla="*/ 660019 w 1622545"/>
                <a:gd name="connsiteY26" fmla="*/ 605017 h 618767"/>
                <a:gd name="connsiteX27" fmla="*/ 721895 w 1622545"/>
                <a:gd name="connsiteY27" fmla="*/ 618767 h 618767"/>
                <a:gd name="connsiteX28" fmla="*/ 941901 w 1622545"/>
                <a:gd name="connsiteY28" fmla="*/ 611892 h 618767"/>
                <a:gd name="connsiteX29" fmla="*/ 962527 w 1622545"/>
                <a:gd name="connsiteY29" fmla="*/ 598142 h 618767"/>
                <a:gd name="connsiteX30" fmla="*/ 1051904 w 1622545"/>
                <a:gd name="connsiteY30" fmla="*/ 570641 h 618767"/>
                <a:gd name="connsiteX31" fmla="*/ 1106906 w 1622545"/>
                <a:gd name="connsiteY31" fmla="*/ 550015 h 618767"/>
                <a:gd name="connsiteX32" fmla="*/ 1127531 w 1622545"/>
                <a:gd name="connsiteY32" fmla="*/ 536265 h 618767"/>
                <a:gd name="connsiteX33" fmla="*/ 1168782 w 1622545"/>
                <a:gd name="connsiteY33" fmla="*/ 495014 h 618767"/>
                <a:gd name="connsiteX34" fmla="*/ 1189408 w 1622545"/>
                <a:gd name="connsiteY34" fmla="*/ 488139 h 618767"/>
                <a:gd name="connsiteX35" fmla="*/ 1210034 w 1622545"/>
                <a:gd name="connsiteY35" fmla="*/ 467513 h 618767"/>
                <a:gd name="connsiteX36" fmla="*/ 1230659 w 1622545"/>
                <a:gd name="connsiteY36" fmla="*/ 433137 h 618767"/>
                <a:gd name="connsiteX37" fmla="*/ 1251285 w 1622545"/>
                <a:gd name="connsiteY37" fmla="*/ 426262 h 618767"/>
                <a:gd name="connsiteX38" fmla="*/ 1258160 w 1622545"/>
                <a:gd name="connsiteY38" fmla="*/ 405636 h 618767"/>
                <a:gd name="connsiteX39" fmla="*/ 1292536 w 1622545"/>
                <a:gd name="connsiteY39" fmla="*/ 371261 h 618767"/>
                <a:gd name="connsiteX40" fmla="*/ 1299411 w 1622545"/>
                <a:gd name="connsiteY40" fmla="*/ 350635 h 618767"/>
                <a:gd name="connsiteX41" fmla="*/ 1320037 w 1622545"/>
                <a:gd name="connsiteY41" fmla="*/ 343760 h 618767"/>
                <a:gd name="connsiteX42" fmla="*/ 1333787 w 1622545"/>
                <a:gd name="connsiteY42" fmla="*/ 330009 h 618767"/>
                <a:gd name="connsiteX43" fmla="*/ 1361288 w 1622545"/>
                <a:gd name="connsiteY43" fmla="*/ 302509 h 618767"/>
                <a:gd name="connsiteX44" fmla="*/ 1375038 w 1622545"/>
                <a:gd name="connsiteY44" fmla="*/ 288758 h 618767"/>
                <a:gd name="connsiteX45" fmla="*/ 1402539 w 1622545"/>
                <a:gd name="connsiteY45" fmla="*/ 268133 h 618767"/>
                <a:gd name="connsiteX46" fmla="*/ 1423164 w 1622545"/>
                <a:gd name="connsiteY46" fmla="*/ 261257 h 618767"/>
                <a:gd name="connsiteX47" fmla="*/ 1478166 w 1622545"/>
                <a:gd name="connsiteY47" fmla="*/ 226882 h 618767"/>
                <a:gd name="connsiteX48" fmla="*/ 1498791 w 1622545"/>
                <a:gd name="connsiteY48" fmla="*/ 220006 h 618767"/>
                <a:gd name="connsiteX49" fmla="*/ 1519417 w 1622545"/>
                <a:gd name="connsiteY49" fmla="*/ 206256 h 618767"/>
                <a:gd name="connsiteX50" fmla="*/ 1540043 w 1622545"/>
                <a:gd name="connsiteY50" fmla="*/ 199381 h 618767"/>
                <a:gd name="connsiteX51" fmla="*/ 1567543 w 1622545"/>
                <a:gd name="connsiteY51" fmla="*/ 185630 h 618767"/>
                <a:gd name="connsiteX52" fmla="*/ 1622545 w 1622545"/>
                <a:gd name="connsiteY52" fmla="*/ 178755 h 618767"/>
                <a:gd name="connsiteX0" fmla="*/ 0 w 1622545"/>
                <a:gd name="connsiteY0" fmla="*/ 11542 h 630309"/>
                <a:gd name="connsiteX1" fmla="*/ 98659 w 1622545"/>
                <a:gd name="connsiteY1" fmla="*/ 1273 h 630309"/>
                <a:gd name="connsiteX2" fmla="*/ 158130 w 1622545"/>
                <a:gd name="connsiteY2" fmla="*/ 32168 h 630309"/>
                <a:gd name="connsiteX3" fmla="*/ 185631 w 1622545"/>
                <a:gd name="connsiteY3" fmla="*/ 52793 h 630309"/>
                <a:gd name="connsiteX4" fmla="*/ 199381 w 1622545"/>
                <a:gd name="connsiteY4" fmla="*/ 80294 h 630309"/>
                <a:gd name="connsiteX5" fmla="*/ 206256 w 1622545"/>
                <a:gd name="connsiteY5" fmla="*/ 100920 h 630309"/>
                <a:gd name="connsiteX6" fmla="*/ 240632 w 1622545"/>
                <a:gd name="connsiteY6" fmla="*/ 142171 h 630309"/>
                <a:gd name="connsiteX7" fmla="*/ 261258 w 1622545"/>
                <a:gd name="connsiteY7" fmla="*/ 204048 h 630309"/>
                <a:gd name="connsiteX8" fmla="*/ 268133 w 1622545"/>
                <a:gd name="connsiteY8" fmla="*/ 224673 h 630309"/>
                <a:gd name="connsiteX9" fmla="*/ 281883 w 1622545"/>
                <a:gd name="connsiteY9" fmla="*/ 245299 h 630309"/>
                <a:gd name="connsiteX10" fmla="*/ 288758 w 1622545"/>
                <a:gd name="connsiteY10" fmla="*/ 265924 h 630309"/>
                <a:gd name="connsiteX11" fmla="*/ 302509 w 1622545"/>
                <a:gd name="connsiteY11" fmla="*/ 300300 h 630309"/>
                <a:gd name="connsiteX12" fmla="*/ 309384 w 1622545"/>
                <a:gd name="connsiteY12" fmla="*/ 320926 h 630309"/>
                <a:gd name="connsiteX13" fmla="*/ 330009 w 1622545"/>
                <a:gd name="connsiteY13" fmla="*/ 341551 h 630309"/>
                <a:gd name="connsiteX14" fmla="*/ 343760 w 1622545"/>
                <a:gd name="connsiteY14" fmla="*/ 362177 h 630309"/>
                <a:gd name="connsiteX15" fmla="*/ 371261 w 1622545"/>
                <a:gd name="connsiteY15" fmla="*/ 424054 h 630309"/>
                <a:gd name="connsiteX16" fmla="*/ 391886 w 1622545"/>
                <a:gd name="connsiteY16" fmla="*/ 444679 h 630309"/>
                <a:gd name="connsiteX17" fmla="*/ 412512 w 1622545"/>
                <a:gd name="connsiteY17" fmla="*/ 472180 h 630309"/>
                <a:gd name="connsiteX18" fmla="*/ 446888 w 1622545"/>
                <a:gd name="connsiteY18" fmla="*/ 492806 h 630309"/>
                <a:gd name="connsiteX19" fmla="*/ 467513 w 1622545"/>
                <a:gd name="connsiteY19" fmla="*/ 513431 h 630309"/>
                <a:gd name="connsiteX20" fmla="*/ 495014 w 1622545"/>
                <a:gd name="connsiteY20" fmla="*/ 534057 h 630309"/>
                <a:gd name="connsiteX21" fmla="*/ 508764 w 1622545"/>
                <a:gd name="connsiteY21" fmla="*/ 554682 h 630309"/>
                <a:gd name="connsiteX22" fmla="*/ 550016 w 1622545"/>
                <a:gd name="connsiteY22" fmla="*/ 568433 h 630309"/>
                <a:gd name="connsiteX23" fmla="*/ 577516 w 1622545"/>
                <a:gd name="connsiteY23" fmla="*/ 589058 h 630309"/>
                <a:gd name="connsiteX24" fmla="*/ 598142 w 1622545"/>
                <a:gd name="connsiteY24" fmla="*/ 595933 h 630309"/>
                <a:gd name="connsiteX25" fmla="*/ 632518 w 1622545"/>
                <a:gd name="connsiteY25" fmla="*/ 609684 h 630309"/>
                <a:gd name="connsiteX26" fmla="*/ 660019 w 1622545"/>
                <a:gd name="connsiteY26" fmla="*/ 616559 h 630309"/>
                <a:gd name="connsiteX27" fmla="*/ 721895 w 1622545"/>
                <a:gd name="connsiteY27" fmla="*/ 630309 h 630309"/>
                <a:gd name="connsiteX28" fmla="*/ 941901 w 1622545"/>
                <a:gd name="connsiteY28" fmla="*/ 623434 h 630309"/>
                <a:gd name="connsiteX29" fmla="*/ 962527 w 1622545"/>
                <a:gd name="connsiteY29" fmla="*/ 609684 h 630309"/>
                <a:gd name="connsiteX30" fmla="*/ 1051904 w 1622545"/>
                <a:gd name="connsiteY30" fmla="*/ 582183 h 630309"/>
                <a:gd name="connsiteX31" fmla="*/ 1106906 w 1622545"/>
                <a:gd name="connsiteY31" fmla="*/ 561557 h 630309"/>
                <a:gd name="connsiteX32" fmla="*/ 1127531 w 1622545"/>
                <a:gd name="connsiteY32" fmla="*/ 547807 h 630309"/>
                <a:gd name="connsiteX33" fmla="*/ 1168782 w 1622545"/>
                <a:gd name="connsiteY33" fmla="*/ 506556 h 630309"/>
                <a:gd name="connsiteX34" fmla="*/ 1189408 w 1622545"/>
                <a:gd name="connsiteY34" fmla="*/ 499681 h 630309"/>
                <a:gd name="connsiteX35" fmla="*/ 1210034 w 1622545"/>
                <a:gd name="connsiteY35" fmla="*/ 479055 h 630309"/>
                <a:gd name="connsiteX36" fmla="*/ 1230659 w 1622545"/>
                <a:gd name="connsiteY36" fmla="*/ 444679 h 630309"/>
                <a:gd name="connsiteX37" fmla="*/ 1251285 w 1622545"/>
                <a:gd name="connsiteY37" fmla="*/ 437804 h 630309"/>
                <a:gd name="connsiteX38" fmla="*/ 1258160 w 1622545"/>
                <a:gd name="connsiteY38" fmla="*/ 417178 h 630309"/>
                <a:gd name="connsiteX39" fmla="*/ 1292536 w 1622545"/>
                <a:gd name="connsiteY39" fmla="*/ 382803 h 630309"/>
                <a:gd name="connsiteX40" fmla="*/ 1299411 w 1622545"/>
                <a:gd name="connsiteY40" fmla="*/ 362177 h 630309"/>
                <a:gd name="connsiteX41" fmla="*/ 1320037 w 1622545"/>
                <a:gd name="connsiteY41" fmla="*/ 355302 h 630309"/>
                <a:gd name="connsiteX42" fmla="*/ 1333787 w 1622545"/>
                <a:gd name="connsiteY42" fmla="*/ 341551 h 630309"/>
                <a:gd name="connsiteX43" fmla="*/ 1361288 w 1622545"/>
                <a:gd name="connsiteY43" fmla="*/ 314051 h 630309"/>
                <a:gd name="connsiteX44" fmla="*/ 1375038 w 1622545"/>
                <a:gd name="connsiteY44" fmla="*/ 300300 h 630309"/>
                <a:gd name="connsiteX45" fmla="*/ 1402539 w 1622545"/>
                <a:gd name="connsiteY45" fmla="*/ 279675 h 630309"/>
                <a:gd name="connsiteX46" fmla="*/ 1423164 w 1622545"/>
                <a:gd name="connsiteY46" fmla="*/ 272799 h 630309"/>
                <a:gd name="connsiteX47" fmla="*/ 1478166 w 1622545"/>
                <a:gd name="connsiteY47" fmla="*/ 238424 h 630309"/>
                <a:gd name="connsiteX48" fmla="*/ 1498791 w 1622545"/>
                <a:gd name="connsiteY48" fmla="*/ 231548 h 630309"/>
                <a:gd name="connsiteX49" fmla="*/ 1519417 w 1622545"/>
                <a:gd name="connsiteY49" fmla="*/ 217798 h 630309"/>
                <a:gd name="connsiteX50" fmla="*/ 1540043 w 1622545"/>
                <a:gd name="connsiteY50" fmla="*/ 210923 h 630309"/>
                <a:gd name="connsiteX51" fmla="*/ 1567543 w 1622545"/>
                <a:gd name="connsiteY51" fmla="*/ 197172 h 630309"/>
                <a:gd name="connsiteX52" fmla="*/ 1622545 w 1622545"/>
                <a:gd name="connsiteY52" fmla="*/ 190297 h 630309"/>
                <a:gd name="connsiteX0" fmla="*/ 0 w 1624450"/>
                <a:gd name="connsiteY0" fmla="*/ 0 h 696872"/>
                <a:gd name="connsiteX1" fmla="*/ 100564 w 1624450"/>
                <a:gd name="connsiteY1" fmla="*/ 67836 h 696872"/>
                <a:gd name="connsiteX2" fmla="*/ 160035 w 1624450"/>
                <a:gd name="connsiteY2" fmla="*/ 98731 h 696872"/>
                <a:gd name="connsiteX3" fmla="*/ 187536 w 1624450"/>
                <a:gd name="connsiteY3" fmla="*/ 119356 h 696872"/>
                <a:gd name="connsiteX4" fmla="*/ 201286 w 1624450"/>
                <a:gd name="connsiteY4" fmla="*/ 146857 h 696872"/>
                <a:gd name="connsiteX5" fmla="*/ 208161 w 1624450"/>
                <a:gd name="connsiteY5" fmla="*/ 167483 h 696872"/>
                <a:gd name="connsiteX6" fmla="*/ 242537 w 1624450"/>
                <a:gd name="connsiteY6" fmla="*/ 208734 h 696872"/>
                <a:gd name="connsiteX7" fmla="*/ 263163 w 1624450"/>
                <a:gd name="connsiteY7" fmla="*/ 270611 h 696872"/>
                <a:gd name="connsiteX8" fmla="*/ 270038 w 1624450"/>
                <a:gd name="connsiteY8" fmla="*/ 291236 h 696872"/>
                <a:gd name="connsiteX9" fmla="*/ 283788 w 1624450"/>
                <a:gd name="connsiteY9" fmla="*/ 311862 h 696872"/>
                <a:gd name="connsiteX10" fmla="*/ 290663 w 1624450"/>
                <a:gd name="connsiteY10" fmla="*/ 332487 h 696872"/>
                <a:gd name="connsiteX11" fmla="*/ 304414 w 1624450"/>
                <a:gd name="connsiteY11" fmla="*/ 366863 h 696872"/>
                <a:gd name="connsiteX12" fmla="*/ 311289 w 1624450"/>
                <a:gd name="connsiteY12" fmla="*/ 387489 h 696872"/>
                <a:gd name="connsiteX13" fmla="*/ 331914 w 1624450"/>
                <a:gd name="connsiteY13" fmla="*/ 408114 h 696872"/>
                <a:gd name="connsiteX14" fmla="*/ 345665 w 1624450"/>
                <a:gd name="connsiteY14" fmla="*/ 428740 h 696872"/>
                <a:gd name="connsiteX15" fmla="*/ 373166 w 1624450"/>
                <a:gd name="connsiteY15" fmla="*/ 490617 h 696872"/>
                <a:gd name="connsiteX16" fmla="*/ 393791 w 1624450"/>
                <a:gd name="connsiteY16" fmla="*/ 511242 h 696872"/>
                <a:gd name="connsiteX17" fmla="*/ 414417 w 1624450"/>
                <a:gd name="connsiteY17" fmla="*/ 538743 h 696872"/>
                <a:gd name="connsiteX18" fmla="*/ 448793 w 1624450"/>
                <a:gd name="connsiteY18" fmla="*/ 559369 h 696872"/>
                <a:gd name="connsiteX19" fmla="*/ 469418 w 1624450"/>
                <a:gd name="connsiteY19" fmla="*/ 579994 h 696872"/>
                <a:gd name="connsiteX20" fmla="*/ 496919 w 1624450"/>
                <a:gd name="connsiteY20" fmla="*/ 600620 h 696872"/>
                <a:gd name="connsiteX21" fmla="*/ 510669 w 1624450"/>
                <a:gd name="connsiteY21" fmla="*/ 621245 h 696872"/>
                <a:gd name="connsiteX22" fmla="*/ 551921 w 1624450"/>
                <a:gd name="connsiteY22" fmla="*/ 634996 h 696872"/>
                <a:gd name="connsiteX23" fmla="*/ 579421 w 1624450"/>
                <a:gd name="connsiteY23" fmla="*/ 655621 h 696872"/>
                <a:gd name="connsiteX24" fmla="*/ 600047 w 1624450"/>
                <a:gd name="connsiteY24" fmla="*/ 662496 h 696872"/>
                <a:gd name="connsiteX25" fmla="*/ 634423 w 1624450"/>
                <a:gd name="connsiteY25" fmla="*/ 676247 h 696872"/>
                <a:gd name="connsiteX26" fmla="*/ 661924 w 1624450"/>
                <a:gd name="connsiteY26" fmla="*/ 683122 h 696872"/>
                <a:gd name="connsiteX27" fmla="*/ 723800 w 1624450"/>
                <a:gd name="connsiteY27" fmla="*/ 696872 h 696872"/>
                <a:gd name="connsiteX28" fmla="*/ 943806 w 1624450"/>
                <a:gd name="connsiteY28" fmla="*/ 689997 h 696872"/>
                <a:gd name="connsiteX29" fmla="*/ 964432 w 1624450"/>
                <a:gd name="connsiteY29" fmla="*/ 676247 h 696872"/>
                <a:gd name="connsiteX30" fmla="*/ 1053809 w 1624450"/>
                <a:gd name="connsiteY30" fmla="*/ 648746 h 696872"/>
                <a:gd name="connsiteX31" fmla="*/ 1108811 w 1624450"/>
                <a:gd name="connsiteY31" fmla="*/ 628120 h 696872"/>
                <a:gd name="connsiteX32" fmla="*/ 1129436 w 1624450"/>
                <a:gd name="connsiteY32" fmla="*/ 614370 h 696872"/>
                <a:gd name="connsiteX33" fmla="*/ 1170687 w 1624450"/>
                <a:gd name="connsiteY33" fmla="*/ 573119 h 696872"/>
                <a:gd name="connsiteX34" fmla="*/ 1191313 w 1624450"/>
                <a:gd name="connsiteY34" fmla="*/ 566244 h 696872"/>
                <a:gd name="connsiteX35" fmla="*/ 1211939 w 1624450"/>
                <a:gd name="connsiteY35" fmla="*/ 545618 h 696872"/>
                <a:gd name="connsiteX36" fmla="*/ 1232564 w 1624450"/>
                <a:gd name="connsiteY36" fmla="*/ 511242 h 696872"/>
                <a:gd name="connsiteX37" fmla="*/ 1253190 w 1624450"/>
                <a:gd name="connsiteY37" fmla="*/ 504367 h 696872"/>
                <a:gd name="connsiteX38" fmla="*/ 1260065 w 1624450"/>
                <a:gd name="connsiteY38" fmla="*/ 483741 h 696872"/>
                <a:gd name="connsiteX39" fmla="*/ 1294441 w 1624450"/>
                <a:gd name="connsiteY39" fmla="*/ 449366 h 696872"/>
                <a:gd name="connsiteX40" fmla="*/ 1301316 w 1624450"/>
                <a:gd name="connsiteY40" fmla="*/ 428740 h 696872"/>
                <a:gd name="connsiteX41" fmla="*/ 1321942 w 1624450"/>
                <a:gd name="connsiteY41" fmla="*/ 421865 h 696872"/>
                <a:gd name="connsiteX42" fmla="*/ 1335692 w 1624450"/>
                <a:gd name="connsiteY42" fmla="*/ 408114 h 696872"/>
                <a:gd name="connsiteX43" fmla="*/ 1363193 w 1624450"/>
                <a:gd name="connsiteY43" fmla="*/ 380614 h 696872"/>
                <a:gd name="connsiteX44" fmla="*/ 1376943 w 1624450"/>
                <a:gd name="connsiteY44" fmla="*/ 366863 h 696872"/>
                <a:gd name="connsiteX45" fmla="*/ 1404444 w 1624450"/>
                <a:gd name="connsiteY45" fmla="*/ 346238 h 696872"/>
                <a:gd name="connsiteX46" fmla="*/ 1425069 w 1624450"/>
                <a:gd name="connsiteY46" fmla="*/ 339362 h 696872"/>
                <a:gd name="connsiteX47" fmla="*/ 1480071 w 1624450"/>
                <a:gd name="connsiteY47" fmla="*/ 304987 h 696872"/>
                <a:gd name="connsiteX48" fmla="*/ 1500696 w 1624450"/>
                <a:gd name="connsiteY48" fmla="*/ 298111 h 696872"/>
                <a:gd name="connsiteX49" fmla="*/ 1521322 w 1624450"/>
                <a:gd name="connsiteY49" fmla="*/ 284361 h 696872"/>
                <a:gd name="connsiteX50" fmla="*/ 1541948 w 1624450"/>
                <a:gd name="connsiteY50" fmla="*/ 277486 h 696872"/>
                <a:gd name="connsiteX51" fmla="*/ 1569448 w 1624450"/>
                <a:gd name="connsiteY51" fmla="*/ 263735 h 696872"/>
                <a:gd name="connsiteX52" fmla="*/ 1624450 w 1624450"/>
                <a:gd name="connsiteY52" fmla="*/ 256860 h 696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624450" h="696872">
                  <a:moveTo>
                    <a:pt x="0" y="0"/>
                  </a:moveTo>
                  <a:cubicBezTo>
                    <a:pt x="48126" y="2292"/>
                    <a:pt x="73892" y="51381"/>
                    <a:pt x="100564" y="67836"/>
                  </a:cubicBezTo>
                  <a:cubicBezTo>
                    <a:pt x="127236" y="84291"/>
                    <a:pt x="145540" y="90144"/>
                    <a:pt x="160035" y="98731"/>
                  </a:cubicBezTo>
                  <a:cubicBezTo>
                    <a:pt x="174530" y="107318"/>
                    <a:pt x="178369" y="112481"/>
                    <a:pt x="187536" y="119356"/>
                  </a:cubicBezTo>
                  <a:cubicBezTo>
                    <a:pt x="192119" y="128523"/>
                    <a:pt x="197249" y="137437"/>
                    <a:pt x="201286" y="146857"/>
                  </a:cubicBezTo>
                  <a:cubicBezTo>
                    <a:pt x="204141" y="153518"/>
                    <a:pt x="204141" y="161453"/>
                    <a:pt x="208161" y="167483"/>
                  </a:cubicBezTo>
                  <a:cubicBezTo>
                    <a:pt x="226812" y="195459"/>
                    <a:pt x="230038" y="178736"/>
                    <a:pt x="242537" y="208734"/>
                  </a:cubicBezTo>
                  <a:cubicBezTo>
                    <a:pt x="250899" y="228803"/>
                    <a:pt x="256288" y="249985"/>
                    <a:pt x="263163" y="270611"/>
                  </a:cubicBezTo>
                  <a:cubicBezTo>
                    <a:pt x="265455" y="277486"/>
                    <a:pt x="266018" y="285206"/>
                    <a:pt x="270038" y="291236"/>
                  </a:cubicBezTo>
                  <a:cubicBezTo>
                    <a:pt x="274621" y="298111"/>
                    <a:pt x="280093" y="304471"/>
                    <a:pt x="283788" y="311862"/>
                  </a:cubicBezTo>
                  <a:cubicBezTo>
                    <a:pt x="287029" y="318344"/>
                    <a:pt x="288118" y="325702"/>
                    <a:pt x="290663" y="332487"/>
                  </a:cubicBezTo>
                  <a:cubicBezTo>
                    <a:pt x="294996" y="344043"/>
                    <a:pt x="300081" y="355307"/>
                    <a:pt x="304414" y="366863"/>
                  </a:cubicBezTo>
                  <a:cubicBezTo>
                    <a:pt x="306959" y="373649"/>
                    <a:pt x="307269" y="381459"/>
                    <a:pt x="311289" y="387489"/>
                  </a:cubicBezTo>
                  <a:cubicBezTo>
                    <a:pt x="316682" y="395579"/>
                    <a:pt x="325690" y="400645"/>
                    <a:pt x="331914" y="408114"/>
                  </a:cubicBezTo>
                  <a:cubicBezTo>
                    <a:pt x="337204" y="414462"/>
                    <a:pt x="341081" y="421865"/>
                    <a:pt x="345665" y="428740"/>
                  </a:cubicBezTo>
                  <a:cubicBezTo>
                    <a:pt x="353652" y="452701"/>
                    <a:pt x="357253" y="466748"/>
                    <a:pt x="373166" y="490617"/>
                  </a:cubicBezTo>
                  <a:cubicBezTo>
                    <a:pt x="378559" y="498707"/>
                    <a:pt x="387464" y="503860"/>
                    <a:pt x="393791" y="511242"/>
                  </a:cubicBezTo>
                  <a:cubicBezTo>
                    <a:pt x="401248" y="519942"/>
                    <a:pt x="405793" y="531197"/>
                    <a:pt x="414417" y="538743"/>
                  </a:cubicBezTo>
                  <a:cubicBezTo>
                    <a:pt x="424474" y="547543"/>
                    <a:pt x="438103" y="551351"/>
                    <a:pt x="448793" y="559369"/>
                  </a:cubicBezTo>
                  <a:cubicBezTo>
                    <a:pt x="456571" y="565203"/>
                    <a:pt x="462036" y="573667"/>
                    <a:pt x="469418" y="579994"/>
                  </a:cubicBezTo>
                  <a:cubicBezTo>
                    <a:pt x="478118" y="587451"/>
                    <a:pt x="488816" y="592517"/>
                    <a:pt x="496919" y="600620"/>
                  </a:cubicBezTo>
                  <a:cubicBezTo>
                    <a:pt x="502762" y="606463"/>
                    <a:pt x="503662" y="616866"/>
                    <a:pt x="510669" y="621245"/>
                  </a:cubicBezTo>
                  <a:cubicBezTo>
                    <a:pt x="522960" y="628927"/>
                    <a:pt x="538170" y="630412"/>
                    <a:pt x="551921" y="634996"/>
                  </a:cubicBezTo>
                  <a:cubicBezTo>
                    <a:pt x="561088" y="641871"/>
                    <a:pt x="569472" y="649936"/>
                    <a:pt x="579421" y="655621"/>
                  </a:cubicBezTo>
                  <a:cubicBezTo>
                    <a:pt x="585713" y="659217"/>
                    <a:pt x="593261" y="659951"/>
                    <a:pt x="600047" y="662496"/>
                  </a:cubicBezTo>
                  <a:cubicBezTo>
                    <a:pt x="611603" y="666829"/>
                    <a:pt x="622715" y="672344"/>
                    <a:pt x="634423" y="676247"/>
                  </a:cubicBezTo>
                  <a:cubicBezTo>
                    <a:pt x="643387" y="679235"/>
                    <a:pt x="652717" y="680997"/>
                    <a:pt x="661924" y="683122"/>
                  </a:cubicBezTo>
                  <a:lnTo>
                    <a:pt x="723800" y="696872"/>
                  </a:lnTo>
                  <a:cubicBezTo>
                    <a:pt x="797135" y="694580"/>
                    <a:pt x="870703" y="696263"/>
                    <a:pt x="943806" y="689997"/>
                  </a:cubicBezTo>
                  <a:cubicBezTo>
                    <a:pt x="952039" y="689291"/>
                    <a:pt x="956837" y="679502"/>
                    <a:pt x="964432" y="676247"/>
                  </a:cubicBezTo>
                  <a:cubicBezTo>
                    <a:pt x="1006369" y="658275"/>
                    <a:pt x="998283" y="685762"/>
                    <a:pt x="1053809" y="648746"/>
                  </a:cubicBezTo>
                  <a:cubicBezTo>
                    <a:pt x="1084158" y="628514"/>
                    <a:pt x="1066332" y="636617"/>
                    <a:pt x="1108811" y="628120"/>
                  </a:cubicBezTo>
                  <a:cubicBezTo>
                    <a:pt x="1115686" y="623537"/>
                    <a:pt x="1123260" y="619859"/>
                    <a:pt x="1129436" y="614370"/>
                  </a:cubicBezTo>
                  <a:cubicBezTo>
                    <a:pt x="1143970" y="601451"/>
                    <a:pt x="1152239" y="579268"/>
                    <a:pt x="1170687" y="573119"/>
                  </a:cubicBezTo>
                  <a:lnTo>
                    <a:pt x="1191313" y="566244"/>
                  </a:lnTo>
                  <a:cubicBezTo>
                    <a:pt x="1198188" y="559369"/>
                    <a:pt x="1206105" y="553397"/>
                    <a:pt x="1211939" y="545618"/>
                  </a:cubicBezTo>
                  <a:cubicBezTo>
                    <a:pt x="1219957" y="534928"/>
                    <a:pt x="1223115" y="520691"/>
                    <a:pt x="1232564" y="511242"/>
                  </a:cubicBezTo>
                  <a:cubicBezTo>
                    <a:pt x="1237689" y="506117"/>
                    <a:pt x="1246315" y="506659"/>
                    <a:pt x="1253190" y="504367"/>
                  </a:cubicBezTo>
                  <a:cubicBezTo>
                    <a:pt x="1255482" y="497492"/>
                    <a:pt x="1255717" y="489539"/>
                    <a:pt x="1260065" y="483741"/>
                  </a:cubicBezTo>
                  <a:cubicBezTo>
                    <a:pt x="1269788" y="470777"/>
                    <a:pt x="1294441" y="449366"/>
                    <a:pt x="1294441" y="449366"/>
                  </a:cubicBezTo>
                  <a:cubicBezTo>
                    <a:pt x="1296733" y="442491"/>
                    <a:pt x="1296191" y="433865"/>
                    <a:pt x="1301316" y="428740"/>
                  </a:cubicBezTo>
                  <a:cubicBezTo>
                    <a:pt x="1306441" y="423615"/>
                    <a:pt x="1315728" y="425594"/>
                    <a:pt x="1321942" y="421865"/>
                  </a:cubicBezTo>
                  <a:cubicBezTo>
                    <a:pt x="1327500" y="418530"/>
                    <a:pt x="1331109" y="412698"/>
                    <a:pt x="1335692" y="408114"/>
                  </a:cubicBezTo>
                  <a:cubicBezTo>
                    <a:pt x="1347915" y="371446"/>
                    <a:pt x="1332636" y="398949"/>
                    <a:pt x="1363193" y="380614"/>
                  </a:cubicBezTo>
                  <a:cubicBezTo>
                    <a:pt x="1368751" y="377279"/>
                    <a:pt x="1371963" y="371013"/>
                    <a:pt x="1376943" y="366863"/>
                  </a:cubicBezTo>
                  <a:cubicBezTo>
                    <a:pt x="1385746" y="359527"/>
                    <a:pt x="1394495" y="351923"/>
                    <a:pt x="1404444" y="346238"/>
                  </a:cubicBezTo>
                  <a:cubicBezTo>
                    <a:pt x="1410736" y="342642"/>
                    <a:pt x="1418707" y="342832"/>
                    <a:pt x="1425069" y="339362"/>
                  </a:cubicBezTo>
                  <a:cubicBezTo>
                    <a:pt x="1444049" y="329009"/>
                    <a:pt x="1459561" y="311825"/>
                    <a:pt x="1480071" y="304987"/>
                  </a:cubicBezTo>
                  <a:cubicBezTo>
                    <a:pt x="1486946" y="302695"/>
                    <a:pt x="1494214" y="301352"/>
                    <a:pt x="1500696" y="298111"/>
                  </a:cubicBezTo>
                  <a:cubicBezTo>
                    <a:pt x="1508087" y="294416"/>
                    <a:pt x="1513931" y="288056"/>
                    <a:pt x="1521322" y="284361"/>
                  </a:cubicBezTo>
                  <a:cubicBezTo>
                    <a:pt x="1527804" y="281120"/>
                    <a:pt x="1535287" y="280341"/>
                    <a:pt x="1541948" y="277486"/>
                  </a:cubicBezTo>
                  <a:cubicBezTo>
                    <a:pt x="1551368" y="273449"/>
                    <a:pt x="1559505" y="266221"/>
                    <a:pt x="1569448" y="263735"/>
                  </a:cubicBezTo>
                  <a:cubicBezTo>
                    <a:pt x="1587373" y="259254"/>
                    <a:pt x="1624450" y="256860"/>
                    <a:pt x="1624450" y="25686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5" name="Group 134"/>
          <p:cNvGrpSpPr>
            <a:grpSpLocks/>
          </p:cNvGrpSpPr>
          <p:nvPr/>
        </p:nvGrpSpPr>
        <p:grpSpPr>
          <a:xfrm>
            <a:off x="7955280" y="274320"/>
            <a:ext cx="967336" cy="890968"/>
            <a:chOff x="2589702" y="1319134"/>
            <a:chExt cx="3925883" cy="3628422"/>
          </a:xfrm>
        </p:grpSpPr>
        <p:sp>
          <p:nvSpPr>
            <p:cNvPr id="136" name="Rounded Rectangle 135"/>
            <p:cNvSpPr/>
            <p:nvPr/>
          </p:nvSpPr>
          <p:spPr>
            <a:xfrm>
              <a:off x="3710065" y="1319134"/>
              <a:ext cx="1570353" cy="332058"/>
            </a:xfrm>
            <a:prstGeom prst="roundRect">
              <a:avLst/>
            </a:prstGeom>
            <a:solidFill>
              <a:schemeClr val="accent1">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37" name="Rounded Rectangle 136"/>
            <p:cNvSpPr/>
            <p:nvPr/>
          </p:nvSpPr>
          <p:spPr>
            <a:xfrm>
              <a:off x="3710064" y="2143225"/>
              <a:ext cx="1570353" cy="332058"/>
            </a:xfrm>
            <a:prstGeom prst="roundRect">
              <a:avLst/>
            </a:prstGeom>
            <a:solidFill>
              <a:schemeClr val="accent2">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38" name="Rounded Rectangle 137"/>
            <p:cNvSpPr/>
            <p:nvPr/>
          </p:nvSpPr>
          <p:spPr>
            <a:xfrm>
              <a:off x="2589702" y="2961759"/>
              <a:ext cx="1570353" cy="332058"/>
            </a:xfrm>
            <a:prstGeom prst="roundRect">
              <a:avLst/>
            </a:prstGeom>
            <a:solidFill>
              <a:schemeClr val="accent3">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39" name="Rounded Rectangle 138"/>
            <p:cNvSpPr/>
            <p:nvPr/>
          </p:nvSpPr>
          <p:spPr>
            <a:xfrm>
              <a:off x="4945232" y="2961158"/>
              <a:ext cx="1570353" cy="332058"/>
            </a:xfrm>
            <a:prstGeom prst="roundRect">
              <a:avLst/>
            </a:prstGeom>
            <a:solidFill>
              <a:schemeClr val="accent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40" name="Rounded Rectangle 139"/>
            <p:cNvSpPr/>
            <p:nvPr/>
          </p:nvSpPr>
          <p:spPr>
            <a:xfrm>
              <a:off x="3710063" y="3791407"/>
              <a:ext cx="1570353" cy="332058"/>
            </a:xfrm>
            <a:prstGeom prst="roundRect">
              <a:avLst/>
            </a:prstGeom>
            <a:solidFill>
              <a:schemeClr val="accent4">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41" name="Rounded Rectangle 140"/>
            <p:cNvSpPr/>
            <p:nvPr/>
          </p:nvSpPr>
          <p:spPr>
            <a:xfrm>
              <a:off x="3710062" y="4615498"/>
              <a:ext cx="1570353" cy="332058"/>
            </a:xfrm>
            <a:prstGeom prst="roundRect">
              <a:avLst/>
            </a:prstGeom>
            <a:solidFill>
              <a:schemeClr val="accent6">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42" name="Down Arrow 141"/>
            <p:cNvSpPr/>
            <p:nvPr/>
          </p:nvSpPr>
          <p:spPr>
            <a:xfrm>
              <a:off x="4367821" y="1664721"/>
              <a:ext cx="254833" cy="470706"/>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3" name="Down Arrow 142"/>
            <p:cNvSpPr/>
            <p:nvPr/>
          </p:nvSpPr>
          <p:spPr>
            <a:xfrm rot="1666514">
              <a:off x="3463480" y="2503567"/>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4" name="Down Arrow 143"/>
            <p:cNvSpPr/>
            <p:nvPr/>
          </p:nvSpPr>
          <p:spPr>
            <a:xfrm rot="19933486" flipH="1">
              <a:off x="5272163" y="2507611"/>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5" name="Down Arrow 144"/>
            <p:cNvSpPr/>
            <p:nvPr/>
          </p:nvSpPr>
          <p:spPr>
            <a:xfrm rot="19933486" flipH="1">
              <a:off x="3463480" y="3341014"/>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6" name="Down Arrow 145"/>
            <p:cNvSpPr/>
            <p:nvPr/>
          </p:nvSpPr>
          <p:spPr>
            <a:xfrm rot="1666514">
              <a:off x="5272163" y="3349102"/>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7" name="Down Arrow 146"/>
            <p:cNvSpPr/>
            <p:nvPr/>
          </p:nvSpPr>
          <p:spPr>
            <a:xfrm>
              <a:off x="4367821" y="4144792"/>
              <a:ext cx="254833" cy="470706"/>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3946126762"/>
      </p:ext>
    </p:extLst>
  </p:cSld>
  <p:clrMapOvr>
    <a:masterClrMapping/>
  </p:clrMapOvr>
  <p:transition spd="slow">
    <p:cu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Freeform 51"/>
          <p:cNvSpPr/>
          <p:nvPr/>
        </p:nvSpPr>
        <p:spPr>
          <a:xfrm>
            <a:off x="5408017" y="2000922"/>
            <a:ext cx="2597728" cy="2504209"/>
          </a:xfrm>
          <a:custGeom>
            <a:avLst/>
            <a:gdLst>
              <a:gd name="connsiteX0" fmla="*/ 0 w 2597728"/>
              <a:gd name="connsiteY0" fmla="*/ 0 h 2504209"/>
              <a:gd name="connsiteX1" fmla="*/ 62346 w 2597728"/>
              <a:gd name="connsiteY1" fmla="*/ 31172 h 2504209"/>
              <a:gd name="connsiteX2" fmla="*/ 124691 w 2597728"/>
              <a:gd name="connsiteY2" fmla="*/ 93518 h 2504209"/>
              <a:gd name="connsiteX3" fmla="*/ 135082 w 2597728"/>
              <a:gd name="connsiteY3" fmla="*/ 166254 h 2504209"/>
              <a:gd name="connsiteX4" fmla="*/ 155864 w 2597728"/>
              <a:gd name="connsiteY4" fmla="*/ 436418 h 2504209"/>
              <a:gd name="connsiteX5" fmla="*/ 228600 w 2597728"/>
              <a:gd name="connsiteY5" fmla="*/ 665018 h 2504209"/>
              <a:gd name="connsiteX6" fmla="*/ 311728 w 2597728"/>
              <a:gd name="connsiteY6" fmla="*/ 727363 h 2504209"/>
              <a:gd name="connsiteX7" fmla="*/ 436419 w 2597728"/>
              <a:gd name="connsiteY7" fmla="*/ 820881 h 2504209"/>
              <a:gd name="connsiteX8" fmla="*/ 467591 w 2597728"/>
              <a:gd name="connsiteY8" fmla="*/ 914400 h 2504209"/>
              <a:gd name="connsiteX9" fmla="*/ 477982 w 2597728"/>
              <a:gd name="connsiteY9" fmla="*/ 976745 h 2504209"/>
              <a:gd name="connsiteX10" fmla="*/ 561110 w 2597728"/>
              <a:gd name="connsiteY10" fmla="*/ 1226127 h 2504209"/>
              <a:gd name="connsiteX11" fmla="*/ 602673 w 2597728"/>
              <a:gd name="connsiteY11" fmla="*/ 1381990 h 2504209"/>
              <a:gd name="connsiteX12" fmla="*/ 633846 w 2597728"/>
              <a:gd name="connsiteY12" fmla="*/ 1475509 h 2504209"/>
              <a:gd name="connsiteX13" fmla="*/ 665019 w 2597728"/>
              <a:gd name="connsiteY13" fmla="*/ 1631372 h 2504209"/>
              <a:gd name="connsiteX14" fmla="*/ 727364 w 2597728"/>
              <a:gd name="connsiteY14" fmla="*/ 1787236 h 2504209"/>
              <a:gd name="connsiteX15" fmla="*/ 758537 w 2597728"/>
              <a:gd name="connsiteY15" fmla="*/ 1849581 h 2504209"/>
              <a:gd name="connsiteX16" fmla="*/ 779319 w 2597728"/>
              <a:gd name="connsiteY16" fmla="*/ 1880754 h 2504209"/>
              <a:gd name="connsiteX17" fmla="*/ 997528 w 2597728"/>
              <a:gd name="connsiteY17" fmla="*/ 1943100 h 2504209"/>
              <a:gd name="connsiteX18" fmla="*/ 1184564 w 2597728"/>
              <a:gd name="connsiteY18" fmla="*/ 1963881 h 2504209"/>
              <a:gd name="connsiteX19" fmla="*/ 1278082 w 2597728"/>
              <a:gd name="connsiteY19" fmla="*/ 2005445 h 2504209"/>
              <a:gd name="connsiteX20" fmla="*/ 1340428 w 2597728"/>
              <a:gd name="connsiteY20" fmla="*/ 2057400 h 2504209"/>
              <a:gd name="connsiteX21" fmla="*/ 1475510 w 2597728"/>
              <a:gd name="connsiteY21" fmla="*/ 2130136 h 2504209"/>
              <a:gd name="connsiteX22" fmla="*/ 1569028 w 2597728"/>
              <a:gd name="connsiteY22" fmla="*/ 2192481 h 2504209"/>
              <a:gd name="connsiteX23" fmla="*/ 1714500 w 2597728"/>
              <a:gd name="connsiteY23" fmla="*/ 2254827 h 2504209"/>
              <a:gd name="connsiteX24" fmla="*/ 1808019 w 2597728"/>
              <a:gd name="connsiteY24" fmla="*/ 2306781 h 2504209"/>
              <a:gd name="connsiteX25" fmla="*/ 1911928 w 2597728"/>
              <a:gd name="connsiteY25" fmla="*/ 2337954 h 2504209"/>
              <a:gd name="connsiteX26" fmla="*/ 1974273 w 2597728"/>
              <a:gd name="connsiteY26" fmla="*/ 2369127 h 2504209"/>
              <a:gd name="connsiteX27" fmla="*/ 2098964 w 2597728"/>
              <a:gd name="connsiteY27" fmla="*/ 2400300 h 2504209"/>
              <a:gd name="connsiteX28" fmla="*/ 2161310 w 2597728"/>
              <a:gd name="connsiteY28" fmla="*/ 2431472 h 2504209"/>
              <a:gd name="connsiteX29" fmla="*/ 2213264 w 2597728"/>
              <a:gd name="connsiteY29" fmla="*/ 2441863 h 2504209"/>
              <a:gd name="connsiteX30" fmla="*/ 2275610 w 2597728"/>
              <a:gd name="connsiteY30" fmla="*/ 2462645 h 2504209"/>
              <a:gd name="connsiteX31" fmla="*/ 2337955 w 2597728"/>
              <a:gd name="connsiteY31" fmla="*/ 2473036 h 2504209"/>
              <a:gd name="connsiteX32" fmla="*/ 2410691 w 2597728"/>
              <a:gd name="connsiteY32" fmla="*/ 2493818 h 2504209"/>
              <a:gd name="connsiteX33" fmla="*/ 2597728 w 2597728"/>
              <a:gd name="connsiteY33" fmla="*/ 2504209 h 2504209"/>
              <a:gd name="connsiteX0" fmla="*/ 0 w 2597728"/>
              <a:gd name="connsiteY0" fmla="*/ 0 h 2504209"/>
              <a:gd name="connsiteX1" fmla="*/ 62346 w 2597728"/>
              <a:gd name="connsiteY1" fmla="*/ 31172 h 2504209"/>
              <a:gd name="connsiteX2" fmla="*/ 124691 w 2597728"/>
              <a:gd name="connsiteY2" fmla="*/ 93518 h 2504209"/>
              <a:gd name="connsiteX3" fmla="*/ 135082 w 2597728"/>
              <a:gd name="connsiteY3" fmla="*/ 166254 h 2504209"/>
              <a:gd name="connsiteX4" fmla="*/ 155864 w 2597728"/>
              <a:gd name="connsiteY4" fmla="*/ 436418 h 2504209"/>
              <a:gd name="connsiteX5" fmla="*/ 311728 w 2597728"/>
              <a:gd name="connsiteY5" fmla="*/ 727363 h 2504209"/>
              <a:gd name="connsiteX6" fmla="*/ 436419 w 2597728"/>
              <a:gd name="connsiteY6" fmla="*/ 820881 h 2504209"/>
              <a:gd name="connsiteX7" fmla="*/ 467591 w 2597728"/>
              <a:gd name="connsiteY7" fmla="*/ 914400 h 2504209"/>
              <a:gd name="connsiteX8" fmla="*/ 477982 w 2597728"/>
              <a:gd name="connsiteY8" fmla="*/ 976745 h 2504209"/>
              <a:gd name="connsiteX9" fmla="*/ 561110 w 2597728"/>
              <a:gd name="connsiteY9" fmla="*/ 1226127 h 2504209"/>
              <a:gd name="connsiteX10" fmla="*/ 602673 w 2597728"/>
              <a:gd name="connsiteY10" fmla="*/ 1381990 h 2504209"/>
              <a:gd name="connsiteX11" fmla="*/ 633846 w 2597728"/>
              <a:gd name="connsiteY11" fmla="*/ 1475509 h 2504209"/>
              <a:gd name="connsiteX12" fmla="*/ 665019 w 2597728"/>
              <a:gd name="connsiteY12" fmla="*/ 1631372 h 2504209"/>
              <a:gd name="connsiteX13" fmla="*/ 727364 w 2597728"/>
              <a:gd name="connsiteY13" fmla="*/ 1787236 h 2504209"/>
              <a:gd name="connsiteX14" fmla="*/ 758537 w 2597728"/>
              <a:gd name="connsiteY14" fmla="*/ 1849581 h 2504209"/>
              <a:gd name="connsiteX15" fmla="*/ 779319 w 2597728"/>
              <a:gd name="connsiteY15" fmla="*/ 1880754 h 2504209"/>
              <a:gd name="connsiteX16" fmla="*/ 997528 w 2597728"/>
              <a:gd name="connsiteY16" fmla="*/ 1943100 h 2504209"/>
              <a:gd name="connsiteX17" fmla="*/ 1184564 w 2597728"/>
              <a:gd name="connsiteY17" fmla="*/ 1963881 h 2504209"/>
              <a:gd name="connsiteX18" fmla="*/ 1278082 w 2597728"/>
              <a:gd name="connsiteY18" fmla="*/ 2005445 h 2504209"/>
              <a:gd name="connsiteX19" fmla="*/ 1340428 w 2597728"/>
              <a:gd name="connsiteY19" fmla="*/ 2057400 h 2504209"/>
              <a:gd name="connsiteX20" fmla="*/ 1475510 w 2597728"/>
              <a:gd name="connsiteY20" fmla="*/ 2130136 h 2504209"/>
              <a:gd name="connsiteX21" fmla="*/ 1569028 w 2597728"/>
              <a:gd name="connsiteY21" fmla="*/ 2192481 h 2504209"/>
              <a:gd name="connsiteX22" fmla="*/ 1714500 w 2597728"/>
              <a:gd name="connsiteY22" fmla="*/ 2254827 h 2504209"/>
              <a:gd name="connsiteX23" fmla="*/ 1808019 w 2597728"/>
              <a:gd name="connsiteY23" fmla="*/ 2306781 h 2504209"/>
              <a:gd name="connsiteX24" fmla="*/ 1911928 w 2597728"/>
              <a:gd name="connsiteY24" fmla="*/ 2337954 h 2504209"/>
              <a:gd name="connsiteX25" fmla="*/ 1974273 w 2597728"/>
              <a:gd name="connsiteY25" fmla="*/ 2369127 h 2504209"/>
              <a:gd name="connsiteX26" fmla="*/ 2098964 w 2597728"/>
              <a:gd name="connsiteY26" fmla="*/ 2400300 h 2504209"/>
              <a:gd name="connsiteX27" fmla="*/ 2161310 w 2597728"/>
              <a:gd name="connsiteY27" fmla="*/ 2431472 h 2504209"/>
              <a:gd name="connsiteX28" fmla="*/ 2213264 w 2597728"/>
              <a:gd name="connsiteY28" fmla="*/ 2441863 h 2504209"/>
              <a:gd name="connsiteX29" fmla="*/ 2275610 w 2597728"/>
              <a:gd name="connsiteY29" fmla="*/ 2462645 h 2504209"/>
              <a:gd name="connsiteX30" fmla="*/ 2337955 w 2597728"/>
              <a:gd name="connsiteY30" fmla="*/ 2473036 h 2504209"/>
              <a:gd name="connsiteX31" fmla="*/ 2410691 w 2597728"/>
              <a:gd name="connsiteY31" fmla="*/ 2493818 h 2504209"/>
              <a:gd name="connsiteX32" fmla="*/ 2597728 w 2597728"/>
              <a:gd name="connsiteY32" fmla="*/ 2504209 h 2504209"/>
              <a:gd name="connsiteX0" fmla="*/ 0 w 2597728"/>
              <a:gd name="connsiteY0" fmla="*/ 0 h 2504209"/>
              <a:gd name="connsiteX1" fmla="*/ 62346 w 2597728"/>
              <a:gd name="connsiteY1" fmla="*/ 31172 h 2504209"/>
              <a:gd name="connsiteX2" fmla="*/ 124691 w 2597728"/>
              <a:gd name="connsiteY2" fmla="*/ 93518 h 2504209"/>
              <a:gd name="connsiteX3" fmla="*/ 135082 w 2597728"/>
              <a:gd name="connsiteY3" fmla="*/ 166254 h 2504209"/>
              <a:gd name="connsiteX4" fmla="*/ 311728 w 2597728"/>
              <a:gd name="connsiteY4" fmla="*/ 727363 h 2504209"/>
              <a:gd name="connsiteX5" fmla="*/ 436419 w 2597728"/>
              <a:gd name="connsiteY5" fmla="*/ 820881 h 2504209"/>
              <a:gd name="connsiteX6" fmla="*/ 467591 w 2597728"/>
              <a:gd name="connsiteY6" fmla="*/ 914400 h 2504209"/>
              <a:gd name="connsiteX7" fmla="*/ 477982 w 2597728"/>
              <a:gd name="connsiteY7" fmla="*/ 976745 h 2504209"/>
              <a:gd name="connsiteX8" fmla="*/ 561110 w 2597728"/>
              <a:gd name="connsiteY8" fmla="*/ 1226127 h 2504209"/>
              <a:gd name="connsiteX9" fmla="*/ 602673 w 2597728"/>
              <a:gd name="connsiteY9" fmla="*/ 1381990 h 2504209"/>
              <a:gd name="connsiteX10" fmla="*/ 633846 w 2597728"/>
              <a:gd name="connsiteY10" fmla="*/ 1475509 h 2504209"/>
              <a:gd name="connsiteX11" fmla="*/ 665019 w 2597728"/>
              <a:gd name="connsiteY11" fmla="*/ 1631372 h 2504209"/>
              <a:gd name="connsiteX12" fmla="*/ 727364 w 2597728"/>
              <a:gd name="connsiteY12" fmla="*/ 1787236 h 2504209"/>
              <a:gd name="connsiteX13" fmla="*/ 758537 w 2597728"/>
              <a:gd name="connsiteY13" fmla="*/ 1849581 h 2504209"/>
              <a:gd name="connsiteX14" fmla="*/ 779319 w 2597728"/>
              <a:gd name="connsiteY14" fmla="*/ 1880754 h 2504209"/>
              <a:gd name="connsiteX15" fmla="*/ 997528 w 2597728"/>
              <a:gd name="connsiteY15" fmla="*/ 1943100 h 2504209"/>
              <a:gd name="connsiteX16" fmla="*/ 1184564 w 2597728"/>
              <a:gd name="connsiteY16" fmla="*/ 1963881 h 2504209"/>
              <a:gd name="connsiteX17" fmla="*/ 1278082 w 2597728"/>
              <a:gd name="connsiteY17" fmla="*/ 2005445 h 2504209"/>
              <a:gd name="connsiteX18" fmla="*/ 1340428 w 2597728"/>
              <a:gd name="connsiteY18" fmla="*/ 2057400 h 2504209"/>
              <a:gd name="connsiteX19" fmla="*/ 1475510 w 2597728"/>
              <a:gd name="connsiteY19" fmla="*/ 2130136 h 2504209"/>
              <a:gd name="connsiteX20" fmla="*/ 1569028 w 2597728"/>
              <a:gd name="connsiteY20" fmla="*/ 2192481 h 2504209"/>
              <a:gd name="connsiteX21" fmla="*/ 1714500 w 2597728"/>
              <a:gd name="connsiteY21" fmla="*/ 2254827 h 2504209"/>
              <a:gd name="connsiteX22" fmla="*/ 1808019 w 2597728"/>
              <a:gd name="connsiteY22" fmla="*/ 2306781 h 2504209"/>
              <a:gd name="connsiteX23" fmla="*/ 1911928 w 2597728"/>
              <a:gd name="connsiteY23" fmla="*/ 2337954 h 2504209"/>
              <a:gd name="connsiteX24" fmla="*/ 1974273 w 2597728"/>
              <a:gd name="connsiteY24" fmla="*/ 2369127 h 2504209"/>
              <a:gd name="connsiteX25" fmla="*/ 2098964 w 2597728"/>
              <a:gd name="connsiteY25" fmla="*/ 2400300 h 2504209"/>
              <a:gd name="connsiteX26" fmla="*/ 2161310 w 2597728"/>
              <a:gd name="connsiteY26" fmla="*/ 2431472 h 2504209"/>
              <a:gd name="connsiteX27" fmla="*/ 2213264 w 2597728"/>
              <a:gd name="connsiteY27" fmla="*/ 2441863 h 2504209"/>
              <a:gd name="connsiteX28" fmla="*/ 2275610 w 2597728"/>
              <a:gd name="connsiteY28" fmla="*/ 2462645 h 2504209"/>
              <a:gd name="connsiteX29" fmla="*/ 2337955 w 2597728"/>
              <a:gd name="connsiteY29" fmla="*/ 2473036 h 2504209"/>
              <a:gd name="connsiteX30" fmla="*/ 2410691 w 2597728"/>
              <a:gd name="connsiteY30" fmla="*/ 2493818 h 2504209"/>
              <a:gd name="connsiteX31" fmla="*/ 2597728 w 2597728"/>
              <a:gd name="connsiteY31" fmla="*/ 2504209 h 2504209"/>
              <a:gd name="connsiteX0" fmla="*/ 0 w 2597728"/>
              <a:gd name="connsiteY0" fmla="*/ 0 h 2504209"/>
              <a:gd name="connsiteX1" fmla="*/ 62346 w 2597728"/>
              <a:gd name="connsiteY1" fmla="*/ 31172 h 2504209"/>
              <a:gd name="connsiteX2" fmla="*/ 124691 w 2597728"/>
              <a:gd name="connsiteY2" fmla="*/ 93518 h 2504209"/>
              <a:gd name="connsiteX3" fmla="*/ 135082 w 2597728"/>
              <a:gd name="connsiteY3" fmla="*/ 166254 h 2504209"/>
              <a:gd name="connsiteX4" fmla="*/ 436419 w 2597728"/>
              <a:gd name="connsiteY4" fmla="*/ 820881 h 2504209"/>
              <a:gd name="connsiteX5" fmla="*/ 467591 w 2597728"/>
              <a:gd name="connsiteY5" fmla="*/ 914400 h 2504209"/>
              <a:gd name="connsiteX6" fmla="*/ 477982 w 2597728"/>
              <a:gd name="connsiteY6" fmla="*/ 976745 h 2504209"/>
              <a:gd name="connsiteX7" fmla="*/ 561110 w 2597728"/>
              <a:gd name="connsiteY7" fmla="*/ 1226127 h 2504209"/>
              <a:gd name="connsiteX8" fmla="*/ 602673 w 2597728"/>
              <a:gd name="connsiteY8" fmla="*/ 1381990 h 2504209"/>
              <a:gd name="connsiteX9" fmla="*/ 633846 w 2597728"/>
              <a:gd name="connsiteY9" fmla="*/ 1475509 h 2504209"/>
              <a:gd name="connsiteX10" fmla="*/ 665019 w 2597728"/>
              <a:gd name="connsiteY10" fmla="*/ 1631372 h 2504209"/>
              <a:gd name="connsiteX11" fmla="*/ 727364 w 2597728"/>
              <a:gd name="connsiteY11" fmla="*/ 1787236 h 2504209"/>
              <a:gd name="connsiteX12" fmla="*/ 758537 w 2597728"/>
              <a:gd name="connsiteY12" fmla="*/ 1849581 h 2504209"/>
              <a:gd name="connsiteX13" fmla="*/ 779319 w 2597728"/>
              <a:gd name="connsiteY13" fmla="*/ 1880754 h 2504209"/>
              <a:gd name="connsiteX14" fmla="*/ 997528 w 2597728"/>
              <a:gd name="connsiteY14" fmla="*/ 1943100 h 2504209"/>
              <a:gd name="connsiteX15" fmla="*/ 1184564 w 2597728"/>
              <a:gd name="connsiteY15" fmla="*/ 1963881 h 2504209"/>
              <a:gd name="connsiteX16" fmla="*/ 1278082 w 2597728"/>
              <a:gd name="connsiteY16" fmla="*/ 2005445 h 2504209"/>
              <a:gd name="connsiteX17" fmla="*/ 1340428 w 2597728"/>
              <a:gd name="connsiteY17" fmla="*/ 2057400 h 2504209"/>
              <a:gd name="connsiteX18" fmla="*/ 1475510 w 2597728"/>
              <a:gd name="connsiteY18" fmla="*/ 2130136 h 2504209"/>
              <a:gd name="connsiteX19" fmla="*/ 1569028 w 2597728"/>
              <a:gd name="connsiteY19" fmla="*/ 2192481 h 2504209"/>
              <a:gd name="connsiteX20" fmla="*/ 1714500 w 2597728"/>
              <a:gd name="connsiteY20" fmla="*/ 2254827 h 2504209"/>
              <a:gd name="connsiteX21" fmla="*/ 1808019 w 2597728"/>
              <a:gd name="connsiteY21" fmla="*/ 2306781 h 2504209"/>
              <a:gd name="connsiteX22" fmla="*/ 1911928 w 2597728"/>
              <a:gd name="connsiteY22" fmla="*/ 2337954 h 2504209"/>
              <a:gd name="connsiteX23" fmla="*/ 1974273 w 2597728"/>
              <a:gd name="connsiteY23" fmla="*/ 2369127 h 2504209"/>
              <a:gd name="connsiteX24" fmla="*/ 2098964 w 2597728"/>
              <a:gd name="connsiteY24" fmla="*/ 2400300 h 2504209"/>
              <a:gd name="connsiteX25" fmla="*/ 2161310 w 2597728"/>
              <a:gd name="connsiteY25" fmla="*/ 2431472 h 2504209"/>
              <a:gd name="connsiteX26" fmla="*/ 2213264 w 2597728"/>
              <a:gd name="connsiteY26" fmla="*/ 2441863 h 2504209"/>
              <a:gd name="connsiteX27" fmla="*/ 2275610 w 2597728"/>
              <a:gd name="connsiteY27" fmla="*/ 2462645 h 2504209"/>
              <a:gd name="connsiteX28" fmla="*/ 2337955 w 2597728"/>
              <a:gd name="connsiteY28" fmla="*/ 2473036 h 2504209"/>
              <a:gd name="connsiteX29" fmla="*/ 2410691 w 2597728"/>
              <a:gd name="connsiteY29" fmla="*/ 2493818 h 2504209"/>
              <a:gd name="connsiteX30" fmla="*/ 2597728 w 2597728"/>
              <a:gd name="connsiteY30" fmla="*/ 2504209 h 2504209"/>
              <a:gd name="connsiteX0" fmla="*/ 0 w 2597728"/>
              <a:gd name="connsiteY0" fmla="*/ 0 h 2504209"/>
              <a:gd name="connsiteX1" fmla="*/ 62346 w 2597728"/>
              <a:gd name="connsiteY1" fmla="*/ 31172 h 2504209"/>
              <a:gd name="connsiteX2" fmla="*/ 135082 w 2597728"/>
              <a:gd name="connsiteY2" fmla="*/ 166254 h 2504209"/>
              <a:gd name="connsiteX3" fmla="*/ 436419 w 2597728"/>
              <a:gd name="connsiteY3" fmla="*/ 820881 h 2504209"/>
              <a:gd name="connsiteX4" fmla="*/ 467591 w 2597728"/>
              <a:gd name="connsiteY4" fmla="*/ 914400 h 2504209"/>
              <a:gd name="connsiteX5" fmla="*/ 477982 w 2597728"/>
              <a:gd name="connsiteY5" fmla="*/ 976745 h 2504209"/>
              <a:gd name="connsiteX6" fmla="*/ 561110 w 2597728"/>
              <a:gd name="connsiteY6" fmla="*/ 1226127 h 2504209"/>
              <a:gd name="connsiteX7" fmla="*/ 602673 w 2597728"/>
              <a:gd name="connsiteY7" fmla="*/ 1381990 h 2504209"/>
              <a:gd name="connsiteX8" fmla="*/ 633846 w 2597728"/>
              <a:gd name="connsiteY8" fmla="*/ 1475509 h 2504209"/>
              <a:gd name="connsiteX9" fmla="*/ 665019 w 2597728"/>
              <a:gd name="connsiteY9" fmla="*/ 1631372 h 2504209"/>
              <a:gd name="connsiteX10" fmla="*/ 727364 w 2597728"/>
              <a:gd name="connsiteY10" fmla="*/ 1787236 h 2504209"/>
              <a:gd name="connsiteX11" fmla="*/ 758537 w 2597728"/>
              <a:gd name="connsiteY11" fmla="*/ 1849581 h 2504209"/>
              <a:gd name="connsiteX12" fmla="*/ 779319 w 2597728"/>
              <a:gd name="connsiteY12" fmla="*/ 1880754 h 2504209"/>
              <a:gd name="connsiteX13" fmla="*/ 997528 w 2597728"/>
              <a:gd name="connsiteY13" fmla="*/ 1943100 h 2504209"/>
              <a:gd name="connsiteX14" fmla="*/ 1184564 w 2597728"/>
              <a:gd name="connsiteY14" fmla="*/ 1963881 h 2504209"/>
              <a:gd name="connsiteX15" fmla="*/ 1278082 w 2597728"/>
              <a:gd name="connsiteY15" fmla="*/ 2005445 h 2504209"/>
              <a:gd name="connsiteX16" fmla="*/ 1340428 w 2597728"/>
              <a:gd name="connsiteY16" fmla="*/ 2057400 h 2504209"/>
              <a:gd name="connsiteX17" fmla="*/ 1475510 w 2597728"/>
              <a:gd name="connsiteY17" fmla="*/ 2130136 h 2504209"/>
              <a:gd name="connsiteX18" fmla="*/ 1569028 w 2597728"/>
              <a:gd name="connsiteY18" fmla="*/ 2192481 h 2504209"/>
              <a:gd name="connsiteX19" fmla="*/ 1714500 w 2597728"/>
              <a:gd name="connsiteY19" fmla="*/ 2254827 h 2504209"/>
              <a:gd name="connsiteX20" fmla="*/ 1808019 w 2597728"/>
              <a:gd name="connsiteY20" fmla="*/ 2306781 h 2504209"/>
              <a:gd name="connsiteX21" fmla="*/ 1911928 w 2597728"/>
              <a:gd name="connsiteY21" fmla="*/ 2337954 h 2504209"/>
              <a:gd name="connsiteX22" fmla="*/ 1974273 w 2597728"/>
              <a:gd name="connsiteY22" fmla="*/ 2369127 h 2504209"/>
              <a:gd name="connsiteX23" fmla="*/ 2098964 w 2597728"/>
              <a:gd name="connsiteY23" fmla="*/ 2400300 h 2504209"/>
              <a:gd name="connsiteX24" fmla="*/ 2161310 w 2597728"/>
              <a:gd name="connsiteY24" fmla="*/ 2431472 h 2504209"/>
              <a:gd name="connsiteX25" fmla="*/ 2213264 w 2597728"/>
              <a:gd name="connsiteY25" fmla="*/ 2441863 h 2504209"/>
              <a:gd name="connsiteX26" fmla="*/ 2275610 w 2597728"/>
              <a:gd name="connsiteY26" fmla="*/ 2462645 h 2504209"/>
              <a:gd name="connsiteX27" fmla="*/ 2337955 w 2597728"/>
              <a:gd name="connsiteY27" fmla="*/ 2473036 h 2504209"/>
              <a:gd name="connsiteX28" fmla="*/ 2410691 w 2597728"/>
              <a:gd name="connsiteY28" fmla="*/ 2493818 h 2504209"/>
              <a:gd name="connsiteX29" fmla="*/ 2597728 w 2597728"/>
              <a:gd name="connsiteY29" fmla="*/ 2504209 h 2504209"/>
              <a:gd name="connsiteX0" fmla="*/ 0 w 2597728"/>
              <a:gd name="connsiteY0" fmla="*/ 0 h 2504209"/>
              <a:gd name="connsiteX1" fmla="*/ 62346 w 2597728"/>
              <a:gd name="connsiteY1" fmla="*/ 31172 h 2504209"/>
              <a:gd name="connsiteX2" fmla="*/ 135082 w 2597728"/>
              <a:gd name="connsiteY2" fmla="*/ 166254 h 2504209"/>
              <a:gd name="connsiteX3" fmla="*/ 436419 w 2597728"/>
              <a:gd name="connsiteY3" fmla="*/ 820881 h 2504209"/>
              <a:gd name="connsiteX4" fmla="*/ 477982 w 2597728"/>
              <a:gd name="connsiteY4" fmla="*/ 976745 h 2504209"/>
              <a:gd name="connsiteX5" fmla="*/ 561110 w 2597728"/>
              <a:gd name="connsiteY5" fmla="*/ 1226127 h 2504209"/>
              <a:gd name="connsiteX6" fmla="*/ 602673 w 2597728"/>
              <a:gd name="connsiteY6" fmla="*/ 1381990 h 2504209"/>
              <a:gd name="connsiteX7" fmla="*/ 633846 w 2597728"/>
              <a:gd name="connsiteY7" fmla="*/ 1475509 h 2504209"/>
              <a:gd name="connsiteX8" fmla="*/ 665019 w 2597728"/>
              <a:gd name="connsiteY8" fmla="*/ 1631372 h 2504209"/>
              <a:gd name="connsiteX9" fmla="*/ 727364 w 2597728"/>
              <a:gd name="connsiteY9" fmla="*/ 1787236 h 2504209"/>
              <a:gd name="connsiteX10" fmla="*/ 758537 w 2597728"/>
              <a:gd name="connsiteY10" fmla="*/ 1849581 h 2504209"/>
              <a:gd name="connsiteX11" fmla="*/ 779319 w 2597728"/>
              <a:gd name="connsiteY11" fmla="*/ 1880754 h 2504209"/>
              <a:gd name="connsiteX12" fmla="*/ 997528 w 2597728"/>
              <a:gd name="connsiteY12" fmla="*/ 1943100 h 2504209"/>
              <a:gd name="connsiteX13" fmla="*/ 1184564 w 2597728"/>
              <a:gd name="connsiteY13" fmla="*/ 1963881 h 2504209"/>
              <a:gd name="connsiteX14" fmla="*/ 1278082 w 2597728"/>
              <a:gd name="connsiteY14" fmla="*/ 2005445 h 2504209"/>
              <a:gd name="connsiteX15" fmla="*/ 1340428 w 2597728"/>
              <a:gd name="connsiteY15" fmla="*/ 2057400 h 2504209"/>
              <a:gd name="connsiteX16" fmla="*/ 1475510 w 2597728"/>
              <a:gd name="connsiteY16" fmla="*/ 2130136 h 2504209"/>
              <a:gd name="connsiteX17" fmla="*/ 1569028 w 2597728"/>
              <a:gd name="connsiteY17" fmla="*/ 2192481 h 2504209"/>
              <a:gd name="connsiteX18" fmla="*/ 1714500 w 2597728"/>
              <a:gd name="connsiteY18" fmla="*/ 2254827 h 2504209"/>
              <a:gd name="connsiteX19" fmla="*/ 1808019 w 2597728"/>
              <a:gd name="connsiteY19" fmla="*/ 2306781 h 2504209"/>
              <a:gd name="connsiteX20" fmla="*/ 1911928 w 2597728"/>
              <a:gd name="connsiteY20" fmla="*/ 2337954 h 2504209"/>
              <a:gd name="connsiteX21" fmla="*/ 1974273 w 2597728"/>
              <a:gd name="connsiteY21" fmla="*/ 2369127 h 2504209"/>
              <a:gd name="connsiteX22" fmla="*/ 2098964 w 2597728"/>
              <a:gd name="connsiteY22" fmla="*/ 2400300 h 2504209"/>
              <a:gd name="connsiteX23" fmla="*/ 2161310 w 2597728"/>
              <a:gd name="connsiteY23" fmla="*/ 2431472 h 2504209"/>
              <a:gd name="connsiteX24" fmla="*/ 2213264 w 2597728"/>
              <a:gd name="connsiteY24" fmla="*/ 2441863 h 2504209"/>
              <a:gd name="connsiteX25" fmla="*/ 2275610 w 2597728"/>
              <a:gd name="connsiteY25" fmla="*/ 2462645 h 2504209"/>
              <a:gd name="connsiteX26" fmla="*/ 2337955 w 2597728"/>
              <a:gd name="connsiteY26" fmla="*/ 2473036 h 2504209"/>
              <a:gd name="connsiteX27" fmla="*/ 2410691 w 2597728"/>
              <a:gd name="connsiteY27" fmla="*/ 2493818 h 2504209"/>
              <a:gd name="connsiteX28" fmla="*/ 2597728 w 2597728"/>
              <a:gd name="connsiteY28" fmla="*/ 2504209 h 2504209"/>
              <a:gd name="connsiteX0" fmla="*/ 0 w 2597728"/>
              <a:gd name="connsiteY0" fmla="*/ 0 h 2504209"/>
              <a:gd name="connsiteX1" fmla="*/ 62346 w 2597728"/>
              <a:gd name="connsiteY1" fmla="*/ 31172 h 2504209"/>
              <a:gd name="connsiteX2" fmla="*/ 135082 w 2597728"/>
              <a:gd name="connsiteY2" fmla="*/ 166254 h 2504209"/>
              <a:gd name="connsiteX3" fmla="*/ 356409 w 2597728"/>
              <a:gd name="connsiteY3" fmla="*/ 809451 h 2504209"/>
              <a:gd name="connsiteX4" fmla="*/ 477982 w 2597728"/>
              <a:gd name="connsiteY4" fmla="*/ 976745 h 2504209"/>
              <a:gd name="connsiteX5" fmla="*/ 561110 w 2597728"/>
              <a:gd name="connsiteY5" fmla="*/ 1226127 h 2504209"/>
              <a:gd name="connsiteX6" fmla="*/ 602673 w 2597728"/>
              <a:gd name="connsiteY6" fmla="*/ 1381990 h 2504209"/>
              <a:gd name="connsiteX7" fmla="*/ 633846 w 2597728"/>
              <a:gd name="connsiteY7" fmla="*/ 1475509 h 2504209"/>
              <a:gd name="connsiteX8" fmla="*/ 665019 w 2597728"/>
              <a:gd name="connsiteY8" fmla="*/ 1631372 h 2504209"/>
              <a:gd name="connsiteX9" fmla="*/ 727364 w 2597728"/>
              <a:gd name="connsiteY9" fmla="*/ 1787236 h 2504209"/>
              <a:gd name="connsiteX10" fmla="*/ 758537 w 2597728"/>
              <a:gd name="connsiteY10" fmla="*/ 1849581 h 2504209"/>
              <a:gd name="connsiteX11" fmla="*/ 779319 w 2597728"/>
              <a:gd name="connsiteY11" fmla="*/ 1880754 h 2504209"/>
              <a:gd name="connsiteX12" fmla="*/ 997528 w 2597728"/>
              <a:gd name="connsiteY12" fmla="*/ 1943100 h 2504209"/>
              <a:gd name="connsiteX13" fmla="*/ 1184564 w 2597728"/>
              <a:gd name="connsiteY13" fmla="*/ 1963881 h 2504209"/>
              <a:gd name="connsiteX14" fmla="*/ 1278082 w 2597728"/>
              <a:gd name="connsiteY14" fmla="*/ 2005445 h 2504209"/>
              <a:gd name="connsiteX15" fmla="*/ 1340428 w 2597728"/>
              <a:gd name="connsiteY15" fmla="*/ 2057400 h 2504209"/>
              <a:gd name="connsiteX16" fmla="*/ 1475510 w 2597728"/>
              <a:gd name="connsiteY16" fmla="*/ 2130136 h 2504209"/>
              <a:gd name="connsiteX17" fmla="*/ 1569028 w 2597728"/>
              <a:gd name="connsiteY17" fmla="*/ 2192481 h 2504209"/>
              <a:gd name="connsiteX18" fmla="*/ 1714500 w 2597728"/>
              <a:gd name="connsiteY18" fmla="*/ 2254827 h 2504209"/>
              <a:gd name="connsiteX19" fmla="*/ 1808019 w 2597728"/>
              <a:gd name="connsiteY19" fmla="*/ 2306781 h 2504209"/>
              <a:gd name="connsiteX20" fmla="*/ 1911928 w 2597728"/>
              <a:gd name="connsiteY20" fmla="*/ 2337954 h 2504209"/>
              <a:gd name="connsiteX21" fmla="*/ 1974273 w 2597728"/>
              <a:gd name="connsiteY21" fmla="*/ 2369127 h 2504209"/>
              <a:gd name="connsiteX22" fmla="*/ 2098964 w 2597728"/>
              <a:gd name="connsiteY22" fmla="*/ 2400300 h 2504209"/>
              <a:gd name="connsiteX23" fmla="*/ 2161310 w 2597728"/>
              <a:gd name="connsiteY23" fmla="*/ 2431472 h 2504209"/>
              <a:gd name="connsiteX24" fmla="*/ 2213264 w 2597728"/>
              <a:gd name="connsiteY24" fmla="*/ 2441863 h 2504209"/>
              <a:gd name="connsiteX25" fmla="*/ 2275610 w 2597728"/>
              <a:gd name="connsiteY25" fmla="*/ 2462645 h 2504209"/>
              <a:gd name="connsiteX26" fmla="*/ 2337955 w 2597728"/>
              <a:gd name="connsiteY26" fmla="*/ 2473036 h 2504209"/>
              <a:gd name="connsiteX27" fmla="*/ 2410691 w 2597728"/>
              <a:gd name="connsiteY27" fmla="*/ 2493818 h 2504209"/>
              <a:gd name="connsiteX28" fmla="*/ 2597728 w 2597728"/>
              <a:gd name="connsiteY28" fmla="*/ 2504209 h 2504209"/>
              <a:gd name="connsiteX0" fmla="*/ 0 w 2597728"/>
              <a:gd name="connsiteY0" fmla="*/ 0 h 2504209"/>
              <a:gd name="connsiteX1" fmla="*/ 62346 w 2597728"/>
              <a:gd name="connsiteY1" fmla="*/ 31172 h 2504209"/>
              <a:gd name="connsiteX2" fmla="*/ 135082 w 2597728"/>
              <a:gd name="connsiteY2" fmla="*/ 166254 h 2504209"/>
              <a:gd name="connsiteX3" fmla="*/ 358314 w 2597728"/>
              <a:gd name="connsiteY3" fmla="*/ 778971 h 2504209"/>
              <a:gd name="connsiteX4" fmla="*/ 477982 w 2597728"/>
              <a:gd name="connsiteY4" fmla="*/ 976745 h 2504209"/>
              <a:gd name="connsiteX5" fmla="*/ 561110 w 2597728"/>
              <a:gd name="connsiteY5" fmla="*/ 1226127 h 2504209"/>
              <a:gd name="connsiteX6" fmla="*/ 602673 w 2597728"/>
              <a:gd name="connsiteY6" fmla="*/ 1381990 h 2504209"/>
              <a:gd name="connsiteX7" fmla="*/ 633846 w 2597728"/>
              <a:gd name="connsiteY7" fmla="*/ 1475509 h 2504209"/>
              <a:gd name="connsiteX8" fmla="*/ 665019 w 2597728"/>
              <a:gd name="connsiteY8" fmla="*/ 1631372 h 2504209"/>
              <a:gd name="connsiteX9" fmla="*/ 727364 w 2597728"/>
              <a:gd name="connsiteY9" fmla="*/ 1787236 h 2504209"/>
              <a:gd name="connsiteX10" fmla="*/ 758537 w 2597728"/>
              <a:gd name="connsiteY10" fmla="*/ 1849581 h 2504209"/>
              <a:gd name="connsiteX11" fmla="*/ 779319 w 2597728"/>
              <a:gd name="connsiteY11" fmla="*/ 1880754 h 2504209"/>
              <a:gd name="connsiteX12" fmla="*/ 997528 w 2597728"/>
              <a:gd name="connsiteY12" fmla="*/ 1943100 h 2504209"/>
              <a:gd name="connsiteX13" fmla="*/ 1184564 w 2597728"/>
              <a:gd name="connsiteY13" fmla="*/ 1963881 h 2504209"/>
              <a:gd name="connsiteX14" fmla="*/ 1278082 w 2597728"/>
              <a:gd name="connsiteY14" fmla="*/ 2005445 h 2504209"/>
              <a:gd name="connsiteX15" fmla="*/ 1340428 w 2597728"/>
              <a:gd name="connsiteY15" fmla="*/ 2057400 h 2504209"/>
              <a:gd name="connsiteX16" fmla="*/ 1475510 w 2597728"/>
              <a:gd name="connsiteY16" fmla="*/ 2130136 h 2504209"/>
              <a:gd name="connsiteX17" fmla="*/ 1569028 w 2597728"/>
              <a:gd name="connsiteY17" fmla="*/ 2192481 h 2504209"/>
              <a:gd name="connsiteX18" fmla="*/ 1714500 w 2597728"/>
              <a:gd name="connsiteY18" fmla="*/ 2254827 h 2504209"/>
              <a:gd name="connsiteX19" fmla="*/ 1808019 w 2597728"/>
              <a:gd name="connsiteY19" fmla="*/ 2306781 h 2504209"/>
              <a:gd name="connsiteX20" fmla="*/ 1911928 w 2597728"/>
              <a:gd name="connsiteY20" fmla="*/ 2337954 h 2504209"/>
              <a:gd name="connsiteX21" fmla="*/ 1974273 w 2597728"/>
              <a:gd name="connsiteY21" fmla="*/ 2369127 h 2504209"/>
              <a:gd name="connsiteX22" fmla="*/ 2098964 w 2597728"/>
              <a:gd name="connsiteY22" fmla="*/ 2400300 h 2504209"/>
              <a:gd name="connsiteX23" fmla="*/ 2161310 w 2597728"/>
              <a:gd name="connsiteY23" fmla="*/ 2431472 h 2504209"/>
              <a:gd name="connsiteX24" fmla="*/ 2213264 w 2597728"/>
              <a:gd name="connsiteY24" fmla="*/ 2441863 h 2504209"/>
              <a:gd name="connsiteX25" fmla="*/ 2275610 w 2597728"/>
              <a:gd name="connsiteY25" fmla="*/ 2462645 h 2504209"/>
              <a:gd name="connsiteX26" fmla="*/ 2337955 w 2597728"/>
              <a:gd name="connsiteY26" fmla="*/ 2473036 h 2504209"/>
              <a:gd name="connsiteX27" fmla="*/ 2410691 w 2597728"/>
              <a:gd name="connsiteY27" fmla="*/ 2493818 h 2504209"/>
              <a:gd name="connsiteX28" fmla="*/ 2597728 w 2597728"/>
              <a:gd name="connsiteY28" fmla="*/ 2504209 h 2504209"/>
              <a:gd name="connsiteX0" fmla="*/ 0 w 2597728"/>
              <a:gd name="connsiteY0" fmla="*/ 0 h 2504209"/>
              <a:gd name="connsiteX1" fmla="*/ 62346 w 2597728"/>
              <a:gd name="connsiteY1" fmla="*/ 31172 h 2504209"/>
              <a:gd name="connsiteX2" fmla="*/ 135082 w 2597728"/>
              <a:gd name="connsiteY2" fmla="*/ 166254 h 2504209"/>
              <a:gd name="connsiteX3" fmla="*/ 358314 w 2597728"/>
              <a:gd name="connsiteY3" fmla="*/ 778971 h 2504209"/>
              <a:gd name="connsiteX4" fmla="*/ 477982 w 2597728"/>
              <a:gd name="connsiteY4" fmla="*/ 976745 h 2504209"/>
              <a:gd name="connsiteX5" fmla="*/ 561110 w 2597728"/>
              <a:gd name="connsiteY5" fmla="*/ 1226127 h 2504209"/>
              <a:gd name="connsiteX6" fmla="*/ 602673 w 2597728"/>
              <a:gd name="connsiteY6" fmla="*/ 1381990 h 2504209"/>
              <a:gd name="connsiteX7" fmla="*/ 633846 w 2597728"/>
              <a:gd name="connsiteY7" fmla="*/ 1475509 h 2504209"/>
              <a:gd name="connsiteX8" fmla="*/ 665019 w 2597728"/>
              <a:gd name="connsiteY8" fmla="*/ 1631372 h 2504209"/>
              <a:gd name="connsiteX9" fmla="*/ 727364 w 2597728"/>
              <a:gd name="connsiteY9" fmla="*/ 1787236 h 2504209"/>
              <a:gd name="connsiteX10" fmla="*/ 758537 w 2597728"/>
              <a:gd name="connsiteY10" fmla="*/ 1849581 h 2504209"/>
              <a:gd name="connsiteX11" fmla="*/ 997528 w 2597728"/>
              <a:gd name="connsiteY11" fmla="*/ 1943100 h 2504209"/>
              <a:gd name="connsiteX12" fmla="*/ 1184564 w 2597728"/>
              <a:gd name="connsiteY12" fmla="*/ 1963881 h 2504209"/>
              <a:gd name="connsiteX13" fmla="*/ 1278082 w 2597728"/>
              <a:gd name="connsiteY13" fmla="*/ 2005445 h 2504209"/>
              <a:gd name="connsiteX14" fmla="*/ 1340428 w 2597728"/>
              <a:gd name="connsiteY14" fmla="*/ 2057400 h 2504209"/>
              <a:gd name="connsiteX15" fmla="*/ 1475510 w 2597728"/>
              <a:gd name="connsiteY15" fmla="*/ 2130136 h 2504209"/>
              <a:gd name="connsiteX16" fmla="*/ 1569028 w 2597728"/>
              <a:gd name="connsiteY16" fmla="*/ 2192481 h 2504209"/>
              <a:gd name="connsiteX17" fmla="*/ 1714500 w 2597728"/>
              <a:gd name="connsiteY17" fmla="*/ 2254827 h 2504209"/>
              <a:gd name="connsiteX18" fmla="*/ 1808019 w 2597728"/>
              <a:gd name="connsiteY18" fmla="*/ 2306781 h 2504209"/>
              <a:gd name="connsiteX19" fmla="*/ 1911928 w 2597728"/>
              <a:gd name="connsiteY19" fmla="*/ 2337954 h 2504209"/>
              <a:gd name="connsiteX20" fmla="*/ 1974273 w 2597728"/>
              <a:gd name="connsiteY20" fmla="*/ 2369127 h 2504209"/>
              <a:gd name="connsiteX21" fmla="*/ 2098964 w 2597728"/>
              <a:gd name="connsiteY21" fmla="*/ 2400300 h 2504209"/>
              <a:gd name="connsiteX22" fmla="*/ 2161310 w 2597728"/>
              <a:gd name="connsiteY22" fmla="*/ 2431472 h 2504209"/>
              <a:gd name="connsiteX23" fmla="*/ 2213264 w 2597728"/>
              <a:gd name="connsiteY23" fmla="*/ 2441863 h 2504209"/>
              <a:gd name="connsiteX24" fmla="*/ 2275610 w 2597728"/>
              <a:gd name="connsiteY24" fmla="*/ 2462645 h 2504209"/>
              <a:gd name="connsiteX25" fmla="*/ 2337955 w 2597728"/>
              <a:gd name="connsiteY25" fmla="*/ 2473036 h 2504209"/>
              <a:gd name="connsiteX26" fmla="*/ 2410691 w 2597728"/>
              <a:gd name="connsiteY26" fmla="*/ 2493818 h 2504209"/>
              <a:gd name="connsiteX27" fmla="*/ 2597728 w 2597728"/>
              <a:gd name="connsiteY27" fmla="*/ 2504209 h 2504209"/>
              <a:gd name="connsiteX0" fmla="*/ 0 w 2597728"/>
              <a:gd name="connsiteY0" fmla="*/ 0 h 2504209"/>
              <a:gd name="connsiteX1" fmla="*/ 62346 w 2597728"/>
              <a:gd name="connsiteY1" fmla="*/ 31172 h 2504209"/>
              <a:gd name="connsiteX2" fmla="*/ 135082 w 2597728"/>
              <a:gd name="connsiteY2" fmla="*/ 166254 h 2504209"/>
              <a:gd name="connsiteX3" fmla="*/ 358314 w 2597728"/>
              <a:gd name="connsiteY3" fmla="*/ 778971 h 2504209"/>
              <a:gd name="connsiteX4" fmla="*/ 477982 w 2597728"/>
              <a:gd name="connsiteY4" fmla="*/ 976745 h 2504209"/>
              <a:gd name="connsiteX5" fmla="*/ 561110 w 2597728"/>
              <a:gd name="connsiteY5" fmla="*/ 1226127 h 2504209"/>
              <a:gd name="connsiteX6" fmla="*/ 602673 w 2597728"/>
              <a:gd name="connsiteY6" fmla="*/ 1381990 h 2504209"/>
              <a:gd name="connsiteX7" fmla="*/ 633846 w 2597728"/>
              <a:gd name="connsiteY7" fmla="*/ 1475509 h 2504209"/>
              <a:gd name="connsiteX8" fmla="*/ 665019 w 2597728"/>
              <a:gd name="connsiteY8" fmla="*/ 1631372 h 2504209"/>
              <a:gd name="connsiteX9" fmla="*/ 727364 w 2597728"/>
              <a:gd name="connsiteY9" fmla="*/ 1787236 h 2504209"/>
              <a:gd name="connsiteX10" fmla="*/ 997528 w 2597728"/>
              <a:gd name="connsiteY10" fmla="*/ 1943100 h 2504209"/>
              <a:gd name="connsiteX11" fmla="*/ 1184564 w 2597728"/>
              <a:gd name="connsiteY11" fmla="*/ 1963881 h 2504209"/>
              <a:gd name="connsiteX12" fmla="*/ 1278082 w 2597728"/>
              <a:gd name="connsiteY12" fmla="*/ 2005445 h 2504209"/>
              <a:gd name="connsiteX13" fmla="*/ 1340428 w 2597728"/>
              <a:gd name="connsiteY13" fmla="*/ 2057400 h 2504209"/>
              <a:gd name="connsiteX14" fmla="*/ 1475510 w 2597728"/>
              <a:gd name="connsiteY14" fmla="*/ 2130136 h 2504209"/>
              <a:gd name="connsiteX15" fmla="*/ 1569028 w 2597728"/>
              <a:gd name="connsiteY15" fmla="*/ 2192481 h 2504209"/>
              <a:gd name="connsiteX16" fmla="*/ 1714500 w 2597728"/>
              <a:gd name="connsiteY16" fmla="*/ 2254827 h 2504209"/>
              <a:gd name="connsiteX17" fmla="*/ 1808019 w 2597728"/>
              <a:gd name="connsiteY17" fmla="*/ 2306781 h 2504209"/>
              <a:gd name="connsiteX18" fmla="*/ 1911928 w 2597728"/>
              <a:gd name="connsiteY18" fmla="*/ 2337954 h 2504209"/>
              <a:gd name="connsiteX19" fmla="*/ 1974273 w 2597728"/>
              <a:gd name="connsiteY19" fmla="*/ 2369127 h 2504209"/>
              <a:gd name="connsiteX20" fmla="*/ 2098964 w 2597728"/>
              <a:gd name="connsiteY20" fmla="*/ 2400300 h 2504209"/>
              <a:gd name="connsiteX21" fmla="*/ 2161310 w 2597728"/>
              <a:gd name="connsiteY21" fmla="*/ 2431472 h 2504209"/>
              <a:gd name="connsiteX22" fmla="*/ 2213264 w 2597728"/>
              <a:gd name="connsiteY22" fmla="*/ 2441863 h 2504209"/>
              <a:gd name="connsiteX23" fmla="*/ 2275610 w 2597728"/>
              <a:gd name="connsiteY23" fmla="*/ 2462645 h 2504209"/>
              <a:gd name="connsiteX24" fmla="*/ 2337955 w 2597728"/>
              <a:gd name="connsiteY24" fmla="*/ 2473036 h 2504209"/>
              <a:gd name="connsiteX25" fmla="*/ 2410691 w 2597728"/>
              <a:gd name="connsiteY25" fmla="*/ 2493818 h 2504209"/>
              <a:gd name="connsiteX26" fmla="*/ 2597728 w 2597728"/>
              <a:gd name="connsiteY26" fmla="*/ 2504209 h 2504209"/>
              <a:gd name="connsiteX0" fmla="*/ 0 w 2597728"/>
              <a:gd name="connsiteY0" fmla="*/ 0 h 2504209"/>
              <a:gd name="connsiteX1" fmla="*/ 62346 w 2597728"/>
              <a:gd name="connsiteY1" fmla="*/ 31172 h 2504209"/>
              <a:gd name="connsiteX2" fmla="*/ 135082 w 2597728"/>
              <a:gd name="connsiteY2" fmla="*/ 166254 h 2504209"/>
              <a:gd name="connsiteX3" fmla="*/ 358314 w 2597728"/>
              <a:gd name="connsiteY3" fmla="*/ 778971 h 2504209"/>
              <a:gd name="connsiteX4" fmla="*/ 477982 w 2597728"/>
              <a:gd name="connsiteY4" fmla="*/ 976745 h 2504209"/>
              <a:gd name="connsiteX5" fmla="*/ 561110 w 2597728"/>
              <a:gd name="connsiteY5" fmla="*/ 1226127 h 2504209"/>
              <a:gd name="connsiteX6" fmla="*/ 602673 w 2597728"/>
              <a:gd name="connsiteY6" fmla="*/ 1381990 h 2504209"/>
              <a:gd name="connsiteX7" fmla="*/ 633846 w 2597728"/>
              <a:gd name="connsiteY7" fmla="*/ 1475509 h 2504209"/>
              <a:gd name="connsiteX8" fmla="*/ 665019 w 2597728"/>
              <a:gd name="connsiteY8" fmla="*/ 1631372 h 2504209"/>
              <a:gd name="connsiteX9" fmla="*/ 778799 w 2597728"/>
              <a:gd name="connsiteY9" fmla="*/ 1787236 h 2504209"/>
              <a:gd name="connsiteX10" fmla="*/ 997528 w 2597728"/>
              <a:gd name="connsiteY10" fmla="*/ 1943100 h 2504209"/>
              <a:gd name="connsiteX11" fmla="*/ 1184564 w 2597728"/>
              <a:gd name="connsiteY11" fmla="*/ 1963881 h 2504209"/>
              <a:gd name="connsiteX12" fmla="*/ 1278082 w 2597728"/>
              <a:gd name="connsiteY12" fmla="*/ 2005445 h 2504209"/>
              <a:gd name="connsiteX13" fmla="*/ 1340428 w 2597728"/>
              <a:gd name="connsiteY13" fmla="*/ 2057400 h 2504209"/>
              <a:gd name="connsiteX14" fmla="*/ 1475510 w 2597728"/>
              <a:gd name="connsiteY14" fmla="*/ 2130136 h 2504209"/>
              <a:gd name="connsiteX15" fmla="*/ 1569028 w 2597728"/>
              <a:gd name="connsiteY15" fmla="*/ 2192481 h 2504209"/>
              <a:gd name="connsiteX16" fmla="*/ 1714500 w 2597728"/>
              <a:gd name="connsiteY16" fmla="*/ 2254827 h 2504209"/>
              <a:gd name="connsiteX17" fmla="*/ 1808019 w 2597728"/>
              <a:gd name="connsiteY17" fmla="*/ 2306781 h 2504209"/>
              <a:gd name="connsiteX18" fmla="*/ 1911928 w 2597728"/>
              <a:gd name="connsiteY18" fmla="*/ 2337954 h 2504209"/>
              <a:gd name="connsiteX19" fmla="*/ 1974273 w 2597728"/>
              <a:gd name="connsiteY19" fmla="*/ 2369127 h 2504209"/>
              <a:gd name="connsiteX20" fmla="*/ 2098964 w 2597728"/>
              <a:gd name="connsiteY20" fmla="*/ 2400300 h 2504209"/>
              <a:gd name="connsiteX21" fmla="*/ 2161310 w 2597728"/>
              <a:gd name="connsiteY21" fmla="*/ 2431472 h 2504209"/>
              <a:gd name="connsiteX22" fmla="*/ 2213264 w 2597728"/>
              <a:gd name="connsiteY22" fmla="*/ 2441863 h 2504209"/>
              <a:gd name="connsiteX23" fmla="*/ 2275610 w 2597728"/>
              <a:gd name="connsiteY23" fmla="*/ 2462645 h 2504209"/>
              <a:gd name="connsiteX24" fmla="*/ 2337955 w 2597728"/>
              <a:gd name="connsiteY24" fmla="*/ 2473036 h 2504209"/>
              <a:gd name="connsiteX25" fmla="*/ 2410691 w 2597728"/>
              <a:gd name="connsiteY25" fmla="*/ 2493818 h 2504209"/>
              <a:gd name="connsiteX26" fmla="*/ 2597728 w 2597728"/>
              <a:gd name="connsiteY26" fmla="*/ 2504209 h 2504209"/>
              <a:gd name="connsiteX0" fmla="*/ 0 w 2597728"/>
              <a:gd name="connsiteY0" fmla="*/ 0 h 2504209"/>
              <a:gd name="connsiteX1" fmla="*/ 62346 w 2597728"/>
              <a:gd name="connsiteY1" fmla="*/ 31172 h 2504209"/>
              <a:gd name="connsiteX2" fmla="*/ 135082 w 2597728"/>
              <a:gd name="connsiteY2" fmla="*/ 166254 h 2504209"/>
              <a:gd name="connsiteX3" fmla="*/ 358314 w 2597728"/>
              <a:gd name="connsiteY3" fmla="*/ 778971 h 2504209"/>
              <a:gd name="connsiteX4" fmla="*/ 477982 w 2597728"/>
              <a:gd name="connsiteY4" fmla="*/ 976745 h 2504209"/>
              <a:gd name="connsiteX5" fmla="*/ 561110 w 2597728"/>
              <a:gd name="connsiteY5" fmla="*/ 1226127 h 2504209"/>
              <a:gd name="connsiteX6" fmla="*/ 602673 w 2597728"/>
              <a:gd name="connsiteY6" fmla="*/ 1381990 h 2504209"/>
              <a:gd name="connsiteX7" fmla="*/ 633846 w 2597728"/>
              <a:gd name="connsiteY7" fmla="*/ 1475509 h 2504209"/>
              <a:gd name="connsiteX8" fmla="*/ 778799 w 2597728"/>
              <a:gd name="connsiteY8" fmla="*/ 1787236 h 2504209"/>
              <a:gd name="connsiteX9" fmla="*/ 997528 w 2597728"/>
              <a:gd name="connsiteY9" fmla="*/ 1943100 h 2504209"/>
              <a:gd name="connsiteX10" fmla="*/ 1184564 w 2597728"/>
              <a:gd name="connsiteY10" fmla="*/ 1963881 h 2504209"/>
              <a:gd name="connsiteX11" fmla="*/ 1278082 w 2597728"/>
              <a:gd name="connsiteY11" fmla="*/ 2005445 h 2504209"/>
              <a:gd name="connsiteX12" fmla="*/ 1340428 w 2597728"/>
              <a:gd name="connsiteY12" fmla="*/ 2057400 h 2504209"/>
              <a:gd name="connsiteX13" fmla="*/ 1475510 w 2597728"/>
              <a:gd name="connsiteY13" fmla="*/ 2130136 h 2504209"/>
              <a:gd name="connsiteX14" fmla="*/ 1569028 w 2597728"/>
              <a:gd name="connsiteY14" fmla="*/ 2192481 h 2504209"/>
              <a:gd name="connsiteX15" fmla="*/ 1714500 w 2597728"/>
              <a:gd name="connsiteY15" fmla="*/ 2254827 h 2504209"/>
              <a:gd name="connsiteX16" fmla="*/ 1808019 w 2597728"/>
              <a:gd name="connsiteY16" fmla="*/ 2306781 h 2504209"/>
              <a:gd name="connsiteX17" fmla="*/ 1911928 w 2597728"/>
              <a:gd name="connsiteY17" fmla="*/ 2337954 h 2504209"/>
              <a:gd name="connsiteX18" fmla="*/ 1974273 w 2597728"/>
              <a:gd name="connsiteY18" fmla="*/ 2369127 h 2504209"/>
              <a:gd name="connsiteX19" fmla="*/ 2098964 w 2597728"/>
              <a:gd name="connsiteY19" fmla="*/ 2400300 h 2504209"/>
              <a:gd name="connsiteX20" fmla="*/ 2161310 w 2597728"/>
              <a:gd name="connsiteY20" fmla="*/ 2431472 h 2504209"/>
              <a:gd name="connsiteX21" fmla="*/ 2213264 w 2597728"/>
              <a:gd name="connsiteY21" fmla="*/ 2441863 h 2504209"/>
              <a:gd name="connsiteX22" fmla="*/ 2275610 w 2597728"/>
              <a:gd name="connsiteY22" fmla="*/ 2462645 h 2504209"/>
              <a:gd name="connsiteX23" fmla="*/ 2337955 w 2597728"/>
              <a:gd name="connsiteY23" fmla="*/ 2473036 h 2504209"/>
              <a:gd name="connsiteX24" fmla="*/ 2410691 w 2597728"/>
              <a:gd name="connsiteY24" fmla="*/ 2493818 h 2504209"/>
              <a:gd name="connsiteX25" fmla="*/ 2597728 w 2597728"/>
              <a:gd name="connsiteY25" fmla="*/ 2504209 h 2504209"/>
              <a:gd name="connsiteX0" fmla="*/ 0 w 2597728"/>
              <a:gd name="connsiteY0" fmla="*/ 0 h 2504209"/>
              <a:gd name="connsiteX1" fmla="*/ 62346 w 2597728"/>
              <a:gd name="connsiteY1" fmla="*/ 31172 h 2504209"/>
              <a:gd name="connsiteX2" fmla="*/ 135082 w 2597728"/>
              <a:gd name="connsiteY2" fmla="*/ 166254 h 2504209"/>
              <a:gd name="connsiteX3" fmla="*/ 358314 w 2597728"/>
              <a:gd name="connsiteY3" fmla="*/ 778971 h 2504209"/>
              <a:gd name="connsiteX4" fmla="*/ 437977 w 2597728"/>
              <a:gd name="connsiteY4" fmla="*/ 982460 h 2504209"/>
              <a:gd name="connsiteX5" fmla="*/ 561110 w 2597728"/>
              <a:gd name="connsiteY5" fmla="*/ 1226127 h 2504209"/>
              <a:gd name="connsiteX6" fmla="*/ 602673 w 2597728"/>
              <a:gd name="connsiteY6" fmla="*/ 1381990 h 2504209"/>
              <a:gd name="connsiteX7" fmla="*/ 633846 w 2597728"/>
              <a:gd name="connsiteY7" fmla="*/ 1475509 h 2504209"/>
              <a:gd name="connsiteX8" fmla="*/ 778799 w 2597728"/>
              <a:gd name="connsiteY8" fmla="*/ 1787236 h 2504209"/>
              <a:gd name="connsiteX9" fmla="*/ 997528 w 2597728"/>
              <a:gd name="connsiteY9" fmla="*/ 1943100 h 2504209"/>
              <a:gd name="connsiteX10" fmla="*/ 1184564 w 2597728"/>
              <a:gd name="connsiteY10" fmla="*/ 1963881 h 2504209"/>
              <a:gd name="connsiteX11" fmla="*/ 1278082 w 2597728"/>
              <a:gd name="connsiteY11" fmla="*/ 2005445 h 2504209"/>
              <a:gd name="connsiteX12" fmla="*/ 1340428 w 2597728"/>
              <a:gd name="connsiteY12" fmla="*/ 2057400 h 2504209"/>
              <a:gd name="connsiteX13" fmla="*/ 1475510 w 2597728"/>
              <a:gd name="connsiteY13" fmla="*/ 2130136 h 2504209"/>
              <a:gd name="connsiteX14" fmla="*/ 1569028 w 2597728"/>
              <a:gd name="connsiteY14" fmla="*/ 2192481 h 2504209"/>
              <a:gd name="connsiteX15" fmla="*/ 1714500 w 2597728"/>
              <a:gd name="connsiteY15" fmla="*/ 2254827 h 2504209"/>
              <a:gd name="connsiteX16" fmla="*/ 1808019 w 2597728"/>
              <a:gd name="connsiteY16" fmla="*/ 2306781 h 2504209"/>
              <a:gd name="connsiteX17" fmla="*/ 1911928 w 2597728"/>
              <a:gd name="connsiteY17" fmla="*/ 2337954 h 2504209"/>
              <a:gd name="connsiteX18" fmla="*/ 1974273 w 2597728"/>
              <a:gd name="connsiteY18" fmla="*/ 2369127 h 2504209"/>
              <a:gd name="connsiteX19" fmla="*/ 2098964 w 2597728"/>
              <a:gd name="connsiteY19" fmla="*/ 2400300 h 2504209"/>
              <a:gd name="connsiteX20" fmla="*/ 2161310 w 2597728"/>
              <a:gd name="connsiteY20" fmla="*/ 2431472 h 2504209"/>
              <a:gd name="connsiteX21" fmla="*/ 2213264 w 2597728"/>
              <a:gd name="connsiteY21" fmla="*/ 2441863 h 2504209"/>
              <a:gd name="connsiteX22" fmla="*/ 2275610 w 2597728"/>
              <a:gd name="connsiteY22" fmla="*/ 2462645 h 2504209"/>
              <a:gd name="connsiteX23" fmla="*/ 2337955 w 2597728"/>
              <a:gd name="connsiteY23" fmla="*/ 2473036 h 2504209"/>
              <a:gd name="connsiteX24" fmla="*/ 2410691 w 2597728"/>
              <a:gd name="connsiteY24" fmla="*/ 2493818 h 2504209"/>
              <a:gd name="connsiteX25" fmla="*/ 2597728 w 2597728"/>
              <a:gd name="connsiteY25" fmla="*/ 2504209 h 2504209"/>
              <a:gd name="connsiteX0" fmla="*/ 0 w 2597728"/>
              <a:gd name="connsiteY0" fmla="*/ 0 h 2504209"/>
              <a:gd name="connsiteX1" fmla="*/ 62346 w 2597728"/>
              <a:gd name="connsiteY1" fmla="*/ 31172 h 2504209"/>
              <a:gd name="connsiteX2" fmla="*/ 135082 w 2597728"/>
              <a:gd name="connsiteY2" fmla="*/ 166254 h 2504209"/>
              <a:gd name="connsiteX3" fmla="*/ 358314 w 2597728"/>
              <a:gd name="connsiteY3" fmla="*/ 778971 h 2504209"/>
              <a:gd name="connsiteX4" fmla="*/ 437977 w 2597728"/>
              <a:gd name="connsiteY4" fmla="*/ 982460 h 2504209"/>
              <a:gd name="connsiteX5" fmla="*/ 540155 w 2597728"/>
              <a:gd name="connsiteY5" fmla="*/ 1237557 h 2504209"/>
              <a:gd name="connsiteX6" fmla="*/ 602673 w 2597728"/>
              <a:gd name="connsiteY6" fmla="*/ 1381990 h 2504209"/>
              <a:gd name="connsiteX7" fmla="*/ 633846 w 2597728"/>
              <a:gd name="connsiteY7" fmla="*/ 1475509 h 2504209"/>
              <a:gd name="connsiteX8" fmla="*/ 778799 w 2597728"/>
              <a:gd name="connsiteY8" fmla="*/ 1787236 h 2504209"/>
              <a:gd name="connsiteX9" fmla="*/ 997528 w 2597728"/>
              <a:gd name="connsiteY9" fmla="*/ 1943100 h 2504209"/>
              <a:gd name="connsiteX10" fmla="*/ 1184564 w 2597728"/>
              <a:gd name="connsiteY10" fmla="*/ 1963881 h 2504209"/>
              <a:gd name="connsiteX11" fmla="*/ 1278082 w 2597728"/>
              <a:gd name="connsiteY11" fmla="*/ 2005445 h 2504209"/>
              <a:gd name="connsiteX12" fmla="*/ 1340428 w 2597728"/>
              <a:gd name="connsiteY12" fmla="*/ 2057400 h 2504209"/>
              <a:gd name="connsiteX13" fmla="*/ 1475510 w 2597728"/>
              <a:gd name="connsiteY13" fmla="*/ 2130136 h 2504209"/>
              <a:gd name="connsiteX14" fmla="*/ 1569028 w 2597728"/>
              <a:gd name="connsiteY14" fmla="*/ 2192481 h 2504209"/>
              <a:gd name="connsiteX15" fmla="*/ 1714500 w 2597728"/>
              <a:gd name="connsiteY15" fmla="*/ 2254827 h 2504209"/>
              <a:gd name="connsiteX16" fmla="*/ 1808019 w 2597728"/>
              <a:gd name="connsiteY16" fmla="*/ 2306781 h 2504209"/>
              <a:gd name="connsiteX17" fmla="*/ 1911928 w 2597728"/>
              <a:gd name="connsiteY17" fmla="*/ 2337954 h 2504209"/>
              <a:gd name="connsiteX18" fmla="*/ 1974273 w 2597728"/>
              <a:gd name="connsiteY18" fmla="*/ 2369127 h 2504209"/>
              <a:gd name="connsiteX19" fmla="*/ 2098964 w 2597728"/>
              <a:gd name="connsiteY19" fmla="*/ 2400300 h 2504209"/>
              <a:gd name="connsiteX20" fmla="*/ 2161310 w 2597728"/>
              <a:gd name="connsiteY20" fmla="*/ 2431472 h 2504209"/>
              <a:gd name="connsiteX21" fmla="*/ 2213264 w 2597728"/>
              <a:gd name="connsiteY21" fmla="*/ 2441863 h 2504209"/>
              <a:gd name="connsiteX22" fmla="*/ 2275610 w 2597728"/>
              <a:gd name="connsiteY22" fmla="*/ 2462645 h 2504209"/>
              <a:gd name="connsiteX23" fmla="*/ 2337955 w 2597728"/>
              <a:gd name="connsiteY23" fmla="*/ 2473036 h 2504209"/>
              <a:gd name="connsiteX24" fmla="*/ 2410691 w 2597728"/>
              <a:gd name="connsiteY24" fmla="*/ 2493818 h 2504209"/>
              <a:gd name="connsiteX25" fmla="*/ 2597728 w 2597728"/>
              <a:gd name="connsiteY25" fmla="*/ 2504209 h 2504209"/>
              <a:gd name="connsiteX0" fmla="*/ 0 w 2597728"/>
              <a:gd name="connsiteY0" fmla="*/ 0 h 2504209"/>
              <a:gd name="connsiteX1" fmla="*/ 62346 w 2597728"/>
              <a:gd name="connsiteY1" fmla="*/ 31172 h 2504209"/>
              <a:gd name="connsiteX2" fmla="*/ 135082 w 2597728"/>
              <a:gd name="connsiteY2" fmla="*/ 166254 h 2504209"/>
              <a:gd name="connsiteX3" fmla="*/ 358314 w 2597728"/>
              <a:gd name="connsiteY3" fmla="*/ 778971 h 2504209"/>
              <a:gd name="connsiteX4" fmla="*/ 437977 w 2597728"/>
              <a:gd name="connsiteY4" fmla="*/ 982460 h 2504209"/>
              <a:gd name="connsiteX5" fmla="*/ 540155 w 2597728"/>
              <a:gd name="connsiteY5" fmla="*/ 1237557 h 2504209"/>
              <a:gd name="connsiteX6" fmla="*/ 602673 w 2597728"/>
              <a:gd name="connsiteY6" fmla="*/ 1381990 h 2504209"/>
              <a:gd name="connsiteX7" fmla="*/ 673851 w 2597728"/>
              <a:gd name="connsiteY7" fmla="*/ 1467889 h 2504209"/>
              <a:gd name="connsiteX8" fmla="*/ 778799 w 2597728"/>
              <a:gd name="connsiteY8" fmla="*/ 1787236 h 2504209"/>
              <a:gd name="connsiteX9" fmla="*/ 997528 w 2597728"/>
              <a:gd name="connsiteY9" fmla="*/ 1943100 h 2504209"/>
              <a:gd name="connsiteX10" fmla="*/ 1184564 w 2597728"/>
              <a:gd name="connsiteY10" fmla="*/ 1963881 h 2504209"/>
              <a:gd name="connsiteX11" fmla="*/ 1278082 w 2597728"/>
              <a:gd name="connsiteY11" fmla="*/ 2005445 h 2504209"/>
              <a:gd name="connsiteX12" fmla="*/ 1340428 w 2597728"/>
              <a:gd name="connsiteY12" fmla="*/ 2057400 h 2504209"/>
              <a:gd name="connsiteX13" fmla="*/ 1475510 w 2597728"/>
              <a:gd name="connsiteY13" fmla="*/ 2130136 h 2504209"/>
              <a:gd name="connsiteX14" fmla="*/ 1569028 w 2597728"/>
              <a:gd name="connsiteY14" fmla="*/ 2192481 h 2504209"/>
              <a:gd name="connsiteX15" fmla="*/ 1714500 w 2597728"/>
              <a:gd name="connsiteY15" fmla="*/ 2254827 h 2504209"/>
              <a:gd name="connsiteX16" fmla="*/ 1808019 w 2597728"/>
              <a:gd name="connsiteY16" fmla="*/ 2306781 h 2504209"/>
              <a:gd name="connsiteX17" fmla="*/ 1911928 w 2597728"/>
              <a:gd name="connsiteY17" fmla="*/ 2337954 h 2504209"/>
              <a:gd name="connsiteX18" fmla="*/ 1974273 w 2597728"/>
              <a:gd name="connsiteY18" fmla="*/ 2369127 h 2504209"/>
              <a:gd name="connsiteX19" fmla="*/ 2098964 w 2597728"/>
              <a:gd name="connsiteY19" fmla="*/ 2400300 h 2504209"/>
              <a:gd name="connsiteX20" fmla="*/ 2161310 w 2597728"/>
              <a:gd name="connsiteY20" fmla="*/ 2431472 h 2504209"/>
              <a:gd name="connsiteX21" fmla="*/ 2213264 w 2597728"/>
              <a:gd name="connsiteY21" fmla="*/ 2441863 h 2504209"/>
              <a:gd name="connsiteX22" fmla="*/ 2275610 w 2597728"/>
              <a:gd name="connsiteY22" fmla="*/ 2462645 h 2504209"/>
              <a:gd name="connsiteX23" fmla="*/ 2337955 w 2597728"/>
              <a:gd name="connsiteY23" fmla="*/ 2473036 h 2504209"/>
              <a:gd name="connsiteX24" fmla="*/ 2410691 w 2597728"/>
              <a:gd name="connsiteY24" fmla="*/ 2493818 h 2504209"/>
              <a:gd name="connsiteX25" fmla="*/ 2597728 w 2597728"/>
              <a:gd name="connsiteY25" fmla="*/ 2504209 h 2504209"/>
              <a:gd name="connsiteX0" fmla="*/ 0 w 2597728"/>
              <a:gd name="connsiteY0" fmla="*/ 0 h 2504209"/>
              <a:gd name="connsiteX1" fmla="*/ 62346 w 2597728"/>
              <a:gd name="connsiteY1" fmla="*/ 31172 h 2504209"/>
              <a:gd name="connsiteX2" fmla="*/ 135082 w 2597728"/>
              <a:gd name="connsiteY2" fmla="*/ 166254 h 2504209"/>
              <a:gd name="connsiteX3" fmla="*/ 358314 w 2597728"/>
              <a:gd name="connsiteY3" fmla="*/ 778971 h 2504209"/>
              <a:gd name="connsiteX4" fmla="*/ 437977 w 2597728"/>
              <a:gd name="connsiteY4" fmla="*/ 982460 h 2504209"/>
              <a:gd name="connsiteX5" fmla="*/ 540155 w 2597728"/>
              <a:gd name="connsiteY5" fmla="*/ 1237557 h 2504209"/>
              <a:gd name="connsiteX6" fmla="*/ 602673 w 2597728"/>
              <a:gd name="connsiteY6" fmla="*/ 1376275 h 2504209"/>
              <a:gd name="connsiteX7" fmla="*/ 673851 w 2597728"/>
              <a:gd name="connsiteY7" fmla="*/ 1467889 h 2504209"/>
              <a:gd name="connsiteX8" fmla="*/ 778799 w 2597728"/>
              <a:gd name="connsiteY8" fmla="*/ 1787236 h 2504209"/>
              <a:gd name="connsiteX9" fmla="*/ 997528 w 2597728"/>
              <a:gd name="connsiteY9" fmla="*/ 1943100 h 2504209"/>
              <a:gd name="connsiteX10" fmla="*/ 1184564 w 2597728"/>
              <a:gd name="connsiteY10" fmla="*/ 1963881 h 2504209"/>
              <a:gd name="connsiteX11" fmla="*/ 1278082 w 2597728"/>
              <a:gd name="connsiteY11" fmla="*/ 2005445 h 2504209"/>
              <a:gd name="connsiteX12" fmla="*/ 1340428 w 2597728"/>
              <a:gd name="connsiteY12" fmla="*/ 2057400 h 2504209"/>
              <a:gd name="connsiteX13" fmla="*/ 1475510 w 2597728"/>
              <a:gd name="connsiteY13" fmla="*/ 2130136 h 2504209"/>
              <a:gd name="connsiteX14" fmla="*/ 1569028 w 2597728"/>
              <a:gd name="connsiteY14" fmla="*/ 2192481 h 2504209"/>
              <a:gd name="connsiteX15" fmla="*/ 1714500 w 2597728"/>
              <a:gd name="connsiteY15" fmla="*/ 2254827 h 2504209"/>
              <a:gd name="connsiteX16" fmla="*/ 1808019 w 2597728"/>
              <a:gd name="connsiteY16" fmla="*/ 2306781 h 2504209"/>
              <a:gd name="connsiteX17" fmla="*/ 1911928 w 2597728"/>
              <a:gd name="connsiteY17" fmla="*/ 2337954 h 2504209"/>
              <a:gd name="connsiteX18" fmla="*/ 1974273 w 2597728"/>
              <a:gd name="connsiteY18" fmla="*/ 2369127 h 2504209"/>
              <a:gd name="connsiteX19" fmla="*/ 2098964 w 2597728"/>
              <a:gd name="connsiteY19" fmla="*/ 2400300 h 2504209"/>
              <a:gd name="connsiteX20" fmla="*/ 2161310 w 2597728"/>
              <a:gd name="connsiteY20" fmla="*/ 2431472 h 2504209"/>
              <a:gd name="connsiteX21" fmla="*/ 2213264 w 2597728"/>
              <a:gd name="connsiteY21" fmla="*/ 2441863 h 2504209"/>
              <a:gd name="connsiteX22" fmla="*/ 2275610 w 2597728"/>
              <a:gd name="connsiteY22" fmla="*/ 2462645 h 2504209"/>
              <a:gd name="connsiteX23" fmla="*/ 2337955 w 2597728"/>
              <a:gd name="connsiteY23" fmla="*/ 2473036 h 2504209"/>
              <a:gd name="connsiteX24" fmla="*/ 2410691 w 2597728"/>
              <a:gd name="connsiteY24" fmla="*/ 2493818 h 2504209"/>
              <a:gd name="connsiteX25" fmla="*/ 2597728 w 2597728"/>
              <a:gd name="connsiteY25" fmla="*/ 2504209 h 2504209"/>
              <a:gd name="connsiteX0" fmla="*/ 0 w 2597728"/>
              <a:gd name="connsiteY0" fmla="*/ 0 h 2504209"/>
              <a:gd name="connsiteX1" fmla="*/ 62346 w 2597728"/>
              <a:gd name="connsiteY1" fmla="*/ 31172 h 2504209"/>
              <a:gd name="connsiteX2" fmla="*/ 135082 w 2597728"/>
              <a:gd name="connsiteY2" fmla="*/ 166254 h 2504209"/>
              <a:gd name="connsiteX3" fmla="*/ 358314 w 2597728"/>
              <a:gd name="connsiteY3" fmla="*/ 778971 h 2504209"/>
              <a:gd name="connsiteX4" fmla="*/ 437977 w 2597728"/>
              <a:gd name="connsiteY4" fmla="*/ 982460 h 2504209"/>
              <a:gd name="connsiteX5" fmla="*/ 540155 w 2597728"/>
              <a:gd name="connsiteY5" fmla="*/ 1237557 h 2504209"/>
              <a:gd name="connsiteX6" fmla="*/ 610293 w 2597728"/>
              <a:gd name="connsiteY6" fmla="*/ 1341985 h 2504209"/>
              <a:gd name="connsiteX7" fmla="*/ 673851 w 2597728"/>
              <a:gd name="connsiteY7" fmla="*/ 1467889 h 2504209"/>
              <a:gd name="connsiteX8" fmla="*/ 778799 w 2597728"/>
              <a:gd name="connsiteY8" fmla="*/ 1787236 h 2504209"/>
              <a:gd name="connsiteX9" fmla="*/ 997528 w 2597728"/>
              <a:gd name="connsiteY9" fmla="*/ 1943100 h 2504209"/>
              <a:gd name="connsiteX10" fmla="*/ 1184564 w 2597728"/>
              <a:gd name="connsiteY10" fmla="*/ 1963881 h 2504209"/>
              <a:gd name="connsiteX11" fmla="*/ 1278082 w 2597728"/>
              <a:gd name="connsiteY11" fmla="*/ 2005445 h 2504209"/>
              <a:gd name="connsiteX12" fmla="*/ 1340428 w 2597728"/>
              <a:gd name="connsiteY12" fmla="*/ 2057400 h 2504209"/>
              <a:gd name="connsiteX13" fmla="*/ 1475510 w 2597728"/>
              <a:gd name="connsiteY13" fmla="*/ 2130136 h 2504209"/>
              <a:gd name="connsiteX14" fmla="*/ 1569028 w 2597728"/>
              <a:gd name="connsiteY14" fmla="*/ 2192481 h 2504209"/>
              <a:gd name="connsiteX15" fmla="*/ 1714500 w 2597728"/>
              <a:gd name="connsiteY15" fmla="*/ 2254827 h 2504209"/>
              <a:gd name="connsiteX16" fmla="*/ 1808019 w 2597728"/>
              <a:gd name="connsiteY16" fmla="*/ 2306781 h 2504209"/>
              <a:gd name="connsiteX17" fmla="*/ 1911928 w 2597728"/>
              <a:gd name="connsiteY17" fmla="*/ 2337954 h 2504209"/>
              <a:gd name="connsiteX18" fmla="*/ 1974273 w 2597728"/>
              <a:gd name="connsiteY18" fmla="*/ 2369127 h 2504209"/>
              <a:gd name="connsiteX19" fmla="*/ 2098964 w 2597728"/>
              <a:gd name="connsiteY19" fmla="*/ 2400300 h 2504209"/>
              <a:gd name="connsiteX20" fmla="*/ 2161310 w 2597728"/>
              <a:gd name="connsiteY20" fmla="*/ 2431472 h 2504209"/>
              <a:gd name="connsiteX21" fmla="*/ 2213264 w 2597728"/>
              <a:gd name="connsiteY21" fmla="*/ 2441863 h 2504209"/>
              <a:gd name="connsiteX22" fmla="*/ 2275610 w 2597728"/>
              <a:gd name="connsiteY22" fmla="*/ 2462645 h 2504209"/>
              <a:gd name="connsiteX23" fmla="*/ 2337955 w 2597728"/>
              <a:gd name="connsiteY23" fmla="*/ 2473036 h 2504209"/>
              <a:gd name="connsiteX24" fmla="*/ 2410691 w 2597728"/>
              <a:gd name="connsiteY24" fmla="*/ 2493818 h 2504209"/>
              <a:gd name="connsiteX25" fmla="*/ 2597728 w 2597728"/>
              <a:gd name="connsiteY25" fmla="*/ 2504209 h 2504209"/>
              <a:gd name="connsiteX0" fmla="*/ 0 w 2597728"/>
              <a:gd name="connsiteY0" fmla="*/ 0 h 2504209"/>
              <a:gd name="connsiteX1" fmla="*/ 62346 w 2597728"/>
              <a:gd name="connsiteY1" fmla="*/ 31172 h 2504209"/>
              <a:gd name="connsiteX2" fmla="*/ 135082 w 2597728"/>
              <a:gd name="connsiteY2" fmla="*/ 166254 h 2504209"/>
              <a:gd name="connsiteX3" fmla="*/ 358314 w 2597728"/>
              <a:gd name="connsiteY3" fmla="*/ 778971 h 2504209"/>
              <a:gd name="connsiteX4" fmla="*/ 443692 w 2597728"/>
              <a:gd name="connsiteY4" fmla="*/ 971030 h 2504209"/>
              <a:gd name="connsiteX5" fmla="*/ 540155 w 2597728"/>
              <a:gd name="connsiteY5" fmla="*/ 1237557 h 2504209"/>
              <a:gd name="connsiteX6" fmla="*/ 610293 w 2597728"/>
              <a:gd name="connsiteY6" fmla="*/ 1341985 h 2504209"/>
              <a:gd name="connsiteX7" fmla="*/ 673851 w 2597728"/>
              <a:gd name="connsiteY7" fmla="*/ 1467889 h 2504209"/>
              <a:gd name="connsiteX8" fmla="*/ 778799 w 2597728"/>
              <a:gd name="connsiteY8" fmla="*/ 1787236 h 2504209"/>
              <a:gd name="connsiteX9" fmla="*/ 997528 w 2597728"/>
              <a:gd name="connsiteY9" fmla="*/ 1943100 h 2504209"/>
              <a:gd name="connsiteX10" fmla="*/ 1184564 w 2597728"/>
              <a:gd name="connsiteY10" fmla="*/ 1963881 h 2504209"/>
              <a:gd name="connsiteX11" fmla="*/ 1278082 w 2597728"/>
              <a:gd name="connsiteY11" fmla="*/ 2005445 h 2504209"/>
              <a:gd name="connsiteX12" fmla="*/ 1340428 w 2597728"/>
              <a:gd name="connsiteY12" fmla="*/ 2057400 h 2504209"/>
              <a:gd name="connsiteX13" fmla="*/ 1475510 w 2597728"/>
              <a:gd name="connsiteY13" fmla="*/ 2130136 h 2504209"/>
              <a:gd name="connsiteX14" fmla="*/ 1569028 w 2597728"/>
              <a:gd name="connsiteY14" fmla="*/ 2192481 h 2504209"/>
              <a:gd name="connsiteX15" fmla="*/ 1714500 w 2597728"/>
              <a:gd name="connsiteY15" fmla="*/ 2254827 h 2504209"/>
              <a:gd name="connsiteX16" fmla="*/ 1808019 w 2597728"/>
              <a:gd name="connsiteY16" fmla="*/ 2306781 h 2504209"/>
              <a:gd name="connsiteX17" fmla="*/ 1911928 w 2597728"/>
              <a:gd name="connsiteY17" fmla="*/ 2337954 h 2504209"/>
              <a:gd name="connsiteX18" fmla="*/ 1974273 w 2597728"/>
              <a:gd name="connsiteY18" fmla="*/ 2369127 h 2504209"/>
              <a:gd name="connsiteX19" fmla="*/ 2098964 w 2597728"/>
              <a:gd name="connsiteY19" fmla="*/ 2400300 h 2504209"/>
              <a:gd name="connsiteX20" fmla="*/ 2161310 w 2597728"/>
              <a:gd name="connsiteY20" fmla="*/ 2431472 h 2504209"/>
              <a:gd name="connsiteX21" fmla="*/ 2213264 w 2597728"/>
              <a:gd name="connsiteY21" fmla="*/ 2441863 h 2504209"/>
              <a:gd name="connsiteX22" fmla="*/ 2275610 w 2597728"/>
              <a:gd name="connsiteY22" fmla="*/ 2462645 h 2504209"/>
              <a:gd name="connsiteX23" fmla="*/ 2337955 w 2597728"/>
              <a:gd name="connsiteY23" fmla="*/ 2473036 h 2504209"/>
              <a:gd name="connsiteX24" fmla="*/ 2410691 w 2597728"/>
              <a:gd name="connsiteY24" fmla="*/ 2493818 h 2504209"/>
              <a:gd name="connsiteX25" fmla="*/ 2597728 w 2597728"/>
              <a:gd name="connsiteY25" fmla="*/ 2504209 h 2504209"/>
              <a:gd name="connsiteX0" fmla="*/ 0 w 2597728"/>
              <a:gd name="connsiteY0" fmla="*/ 0 h 2504209"/>
              <a:gd name="connsiteX1" fmla="*/ 62346 w 2597728"/>
              <a:gd name="connsiteY1" fmla="*/ 31172 h 2504209"/>
              <a:gd name="connsiteX2" fmla="*/ 135082 w 2597728"/>
              <a:gd name="connsiteY2" fmla="*/ 166254 h 2504209"/>
              <a:gd name="connsiteX3" fmla="*/ 358314 w 2597728"/>
              <a:gd name="connsiteY3" fmla="*/ 778971 h 2504209"/>
              <a:gd name="connsiteX4" fmla="*/ 443692 w 2597728"/>
              <a:gd name="connsiteY4" fmla="*/ 971030 h 2504209"/>
              <a:gd name="connsiteX5" fmla="*/ 540155 w 2597728"/>
              <a:gd name="connsiteY5" fmla="*/ 1237557 h 2504209"/>
              <a:gd name="connsiteX6" fmla="*/ 610293 w 2597728"/>
              <a:gd name="connsiteY6" fmla="*/ 1341985 h 2504209"/>
              <a:gd name="connsiteX7" fmla="*/ 673851 w 2597728"/>
              <a:gd name="connsiteY7" fmla="*/ 1467889 h 2504209"/>
              <a:gd name="connsiteX8" fmla="*/ 778799 w 2597728"/>
              <a:gd name="connsiteY8" fmla="*/ 1787236 h 2504209"/>
              <a:gd name="connsiteX9" fmla="*/ 997528 w 2597728"/>
              <a:gd name="connsiteY9" fmla="*/ 1943100 h 2504209"/>
              <a:gd name="connsiteX10" fmla="*/ 1087409 w 2597728"/>
              <a:gd name="connsiteY10" fmla="*/ 1958166 h 2504209"/>
              <a:gd name="connsiteX11" fmla="*/ 1278082 w 2597728"/>
              <a:gd name="connsiteY11" fmla="*/ 2005445 h 2504209"/>
              <a:gd name="connsiteX12" fmla="*/ 1340428 w 2597728"/>
              <a:gd name="connsiteY12" fmla="*/ 2057400 h 2504209"/>
              <a:gd name="connsiteX13" fmla="*/ 1475510 w 2597728"/>
              <a:gd name="connsiteY13" fmla="*/ 2130136 h 2504209"/>
              <a:gd name="connsiteX14" fmla="*/ 1569028 w 2597728"/>
              <a:gd name="connsiteY14" fmla="*/ 2192481 h 2504209"/>
              <a:gd name="connsiteX15" fmla="*/ 1714500 w 2597728"/>
              <a:gd name="connsiteY15" fmla="*/ 2254827 h 2504209"/>
              <a:gd name="connsiteX16" fmla="*/ 1808019 w 2597728"/>
              <a:gd name="connsiteY16" fmla="*/ 2306781 h 2504209"/>
              <a:gd name="connsiteX17" fmla="*/ 1911928 w 2597728"/>
              <a:gd name="connsiteY17" fmla="*/ 2337954 h 2504209"/>
              <a:gd name="connsiteX18" fmla="*/ 1974273 w 2597728"/>
              <a:gd name="connsiteY18" fmla="*/ 2369127 h 2504209"/>
              <a:gd name="connsiteX19" fmla="*/ 2098964 w 2597728"/>
              <a:gd name="connsiteY19" fmla="*/ 2400300 h 2504209"/>
              <a:gd name="connsiteX20" fmla="*/ 2161310 w 2597728"/>
              <a:gd name="connsiteY20" fmla="*/ 2431472 h 2504209"/>
              <a:gd name="connsiteX21" fmla="*/ 2213264 w 2597728"/>
              <a:gd name="connsiteY21" fmla="*/ 2441863 h 2504209"/>
              <a:gd name="connsiteX22" fmla="*/ 2275610 w 2597728"/>
              <a:gd name="connsiteY22" fmla="*/ 2462645 h 2504209"/>
              <a:gd name="connsiteX23" fmla="*/ 2337955 w 2597728"/>
              <a:gd name="connsiteY23" fmla="*/ 2473036 h 2504209"/>
              <a:gd name="connsiteX24" fmla="*/ 2410691 w 2597728"/>
              <a:gd name="connsiteY24" fmla="*/ 2493818 h 2504209"/>
              <a:gd name="connsiteX25" fmla="*/ 2597728 w 2597728"/>
              <a:gd name="connsiteY25" fmla="*/ 2504209 h 2504209"/>
              <a:gd name="connsiteX0" fmla="*/ 0 w 2597728"/>
              <a:gd name="connsiteY0" fmla="*/ 0 h 2504209"/>
              <a:gd name="connsiteX1" fmla="*/ 62346 w 2597728"/>
              <a:gd name="connsiteY1" fmla="*/ 31172 h 2504209"/>
              <a:gd name="connsiteX2" fmla="*/ 135082 w 2597728"/>
              <a:gd name="connsiteY2" fmla="*/ 166254 h 2504209"/>
              <a:gd name="connsiteX3" fmla="*/ 358314 w 2597728"/>
              <a:gd name="connsiteY3" fmla="*/ 778971 h 2504209"/>
              <a:gd name="connsiteX4" fmla="*/ 443692 w 2597728"/>
              <a:gd name="connsiteY4" fmla="*/ 971030 h 2504209"/>
              <a:gd name="connsiteX5" fmla="*/ 540155 w 2597728"/>
              <a:gd name="connsiteY5" fmla="*/ 1237557 h 2504209"/>
              <a:gd name="connsiteX6" fmla="*/ 610293 w 2597728"/>
              <a:gd name="connsiteY6" fmla="*/ 1341985 h 2504209"/>
              <a:gd name="connsiteX7" fmla="*/ 673851 w 2597728"/>
              <a:gd name="connsiteY7" fmla="*/ 1467889 h 2504209"/>
              <a:gd name="connsiteX8" fmla="*/ 778799 w 2597728"/>
              <a:gd name="connsiteY8" fmla="*/ 1787236 h 2504209"/>
              <a:gd name="connsiteX9" fmla="*/ 997528 w 2597728"/>
              <a:gd name="connsiteY9" fmla="*/ 1943100 h 2504209"/>
              <a:gd name="connsiteX10" fmla="*/ 1278082 w 2597728"/>
              <a:gd name="connsiteY10" fmla="*/ 2005445 h 2504209"/>
              <a:gd name="connsiteX11" fmla="*/ 1340428 w 2597728"/>
              <a:gd name="connsiteY11" fmla="*/ 2057400 h 2504209"/>
              <a:gd name="connsiteX12" fmla="*/ 1475510 w 2597728"/>
              <a:gd name="connsiteY12" fmla="*/ 2130136 h 2504209"/>
              <a:gd name="connsiteX13" fmla="*/ 1569028 w 2597728"/>
              <a:gd name="connsiteY13" fmla="*/ 2192481 h 2504209"/>
              <a:gd name="connsiteX14" fmla="*/ 1714500 w 2597728"/>
              <a:gd name="connsiteY14" fmla="*/ 2254827 h 2504209"/>
              <a:gd name="connsiteX15" fmla="*/ 1808019 w 2597728"/>
              <a:gd name="connsiteY15" fmla="*/ 2306781 h 2504209"/>
              <a:gd name="connsiteX16" fmla="*/ 1911928 w 2597728"/>
              <a:gd name="connsiteY16" fmla="*/ 2337954 h 2504209"/>
              <a:gd name="connsiteX17" fmla="*/ 1974273 w 2597728"/>
              <a:gd name="connsiteY17" fmla="*/ 2369127 h 2504209"/>
              <a:gd name="connsiteX18" fmla="*/ 2098964 w 2597728"/>
              <a:gd name="connsiteY18" fmla="*/ 2400300 h 2504209"/>
              <a:gd name="connsiteX19" fmla="*/ 2161310 w 2597728"/>
              <a:gd name="connsiteY19" fmla="*/ 2431472 h 2504209"/>
              <a:gd name="connsiteX20" fmla="*/ 2213264 w 2597728"/>
              <a:gd name="connsiteY20" fmla="*/ 2441863 h 2504209"/>
              <a:gd name="connsiteX21" fmla="*/ 2275610 w 2597728"/>
              <a:gd name="connsiteY21" fmla="*/ 2462645 h 2504209"/>
              <a:gd name="connsiteX22" fmla="*/ 2337955 w 2597728"/>
              <a:gd name="connsiteY22" fmla="*/ 2473036 h 2504209"/>
              <a:gd name="connsiteX23" fmla="*/ 2410691 w 2597728"/>
              <a:gd name="connsiteY23" fmla="*/ 2493818 h 2504209"/>
              <a:gd name="connsiteX24" fmla="*/ 2597728 w 2597728"/>
              <a:gd name="connsiteY24" fmla="*/ 2504209 h 2504209"/>
              <a:gd name="connsiteX0" fmla="*/ 0 w 2597728"/>
              <a:gd name="connsiteY0" fmla="*/ 0 h 2504209"/>
              <a:gd name="connsiteX1" fmla="*/ 62346 w 2597728"/>
              <a:gd name="connsiteY1" fmla="*/ 31172 h 2504209"/>
              <a:gd name="connsiteX2" fmla="*/ 135082 w 2597728"/>
              <a:gd name="connsiteY2" fmla="*/ 166254 h 2504209"/>
              <a:gd name="connsiteX3" fmla="*/ 358314 w 2597728"/>
              <a:gd name="connsiteY3" fmla="*/ 778971 h 2504209"/>
              <a:gd name="connsiteX4" fmla="*/ 443692 w 2597728"/>
              <a:gd name="connsiteY4" fmla="*/ 971030 h 2504209"/>
              <a:gd name="connsiteX5" fmla="*/ 540155 w 2597728"/>
              <a:gd name="connsiteY5" fmla="*/ 1237557 h 2504209"/>
              <a:gd name="connsiteX6" fmla="*/ 610293 w 2597728"/>
              <a:gd name="connsiteY6" fmla="*/ 1341985 h 2504209"/>
              <a:gd name="connsiteX7" fmla="*/ 673851 w 2597728"/>
              <a:gd name="connsiteY7" fmla="*/ 1467889 h 2504209"/>
              <a:gd name="connsiteX8" fmla="*/ 778799 w 2597728"/>
              <a:gd name="connsiteY8" fmla="*/ 1787236 h 2504209"/>
              <a:gd name="connsiteX9" fmla="*/ 997528 w 2597728"/>
              <a:gd name="connsiteY9" fmla="*/ 1943100 h 2504209"/>
              <a:gd name="connsiteX10" fmla="*/ 1199977 w 2597728"/>
              <a:gd name="connsiteY10" fmla="*/ 2001635 h 2504209"/>
              <a:gd name="connsiteX11" fmla="*/ 1340428 w 2597728"/>
              <a:gd name="connsiteY11" fmla="*/ 2057400 h 2504209"/>
              <a:gd name="connsiteX12" fmla="*/ 1475510 w 2597728"/>
              <a:gd name="connsiteY12" fmla="*/ 2130136 h 2504209"/>
              <a:gd name="connsiteX13" fmla="*/ 1569028 w 2597728"/>
              <a:gd name="connsiteY13" fmla="*/ 2192481 h 2504209"/>
              <a:gd name="connsiteX14" fmla="*/ 1714500 w 2597728"/>
              <a:gd name="connsiteY14" fmla="*/ 2254827 h 2504209"/>
              <a:gd name="connsiteX15" fmla="*/ 1808019 w 2597728"/>
              <a:gd name="connsiteY15" fmla="*/ 2306781 h 2504209"/>
              <a:gd name="connsiteX16" fmla="*/ 1911928 w 2597728"/>
              <a:gd name="connsiteY16" fmla="*/ 2337954 h 2504209"/>
              <a:gd name="connsiteX17" fmla="*/ 1974273 w 2597728"/>
              <a:gd name="connsiteY17" fmla="*/ 2369127 h 2504209"/>
              <a:gd name="connsiteX18" fmla="*/ 2098964 w 2597728"/>
              <a:gd name="connsiteY18" fmla="*/ 2400300 h 2504209"/>
              <a:gd name="connsiteX19" fmla="*/ 2161310 w 2597728"/>
              <a:gd name="connsiteY19" fmla="*/ 2431472 h 2504209"/>
              <a:gd name="connsiteX20" fmla="*/ 2213264 w 2597728"/>
              <a:gd name="connsiteY20" fmla="*/ 2441863 h 2504209"/>
              <a:gd name="connsiteX21" fmla="*/ 2275610 w 2597728"/>
              <a:gd name="connsiteY21" fmla="*/ 2462645 h 2504209"/>
              <a:gd name="connsiteX22" fmla="*/ 2337955 w 2597728"/>
              <a:gd name="connsiteY22" fmla="*/ 2473036 h 2504209"/>
              <a:gd name="connsiteX23" fmla="*/ 2410691 w 2597728"/>
              <a:gd name="connsiteY23" fmla="*/ 2493818 h 2504209"/>
              <a:gd name="connsiteX24" fmla="*/ 2597728 w 2597728"/>
              <a:gd name="connsiteY24" fmla="*/ 2504209 h 2504209"/>
              <a:gd name="connsiteX0" fmla="*/ 0 w 2597728"/>
              <a:gd name="connsiteY0" fmla="*/ 0 h 2504209"/>
              <a:gd name="connsiteX1" fmla="*/ 62346 w 2597728"/>
              <a:gd name="connsiteY1" fmla="*/ 31172 h 2504209"/>
              <a:gd name="connsiteX2" fmla="*/ 135082 w 2597728"/>
              <a:gd name="connsiteY2" fmla="*/ 166254 h 2504209"/>
              <a:gd name="connsiteX3" fmla="*/ 358314 w 2597728"/>
              <a:gd name="connsiteY3" fmla="*/ 778971 h 2504209"/>
              <a:gd name="connsiteX4" fmla="*/ 443692 w 2597728"/>
              <a:gd name="connsiteY4" fmla="*/ 971030 h 2504209"/>
              <a:gd name="connsiteX5" fmla="*/ 540155 w 2597728"/>
              <a:gd name="connsiteY5" fmla="*/ 1237557 h 2504209"/>
              <a:gd name="connsiteX6" fmla="*/ 610293 w 2597728"/>
              <a:gd name="connsiteY6" fmla="*/ 1341985 h 2504209"/>
              <a:gd name="connsiteX7" fmla="*/ 673851 w 2597728"/>
              <a:gd name="connsiteY7" fmla="*/ 1467889 h 2504209"/>
              <a:gd name="connsiteX8" fmla="*/ 778799 w 2597728"/>
              <a:gd name="connsiteY8" fmla="*/ 1787236 h 2504209"/>
              <a:gd name="connsiteX9" fmla="*/ 997528 w 2597728"/>
              <a:gd name="connsiteY9" fmla="*/ 1943100 h 2504209"/>
              <a:gd name="connsiteX10" fmla="*/ 1199977 w 2597728"/>
              <a:gd name="connsiteY10" fmla="*/ 2001635 h 2504209"/>
              <a:gd name="connsiteX11" fmla="*/ 1340428 w 2597728"/>
              <a:gd name="connsiteY11" fmla="*/ 2057400 h 2504209"/>
              <a:gd name="connsiteX12" fmla="*/ 1475510 w 2597728"/>
              <a:gd name="connsiteY12" fmla="*/ 2130136 h 2504209"/>
              <a:gd name="connsiteX13" fmla="*/ 1569028 w 2597728"/>
              <a:gd name="connsiteY13" fmla="*/ 2192481 h 2504209"/>
              <a:gd name="connsiteX14" fmla="*/ 1714500 w 2597728"/>
              <a:gd name="connsiteY14" fmla="*/ 2254827 h 2504209"/>
              <a:gd name="connsiteX15" fmla="*/ 1808019 w 2597728"/>
              <a:gd name="connsiteY15" fmla="*/ 2306781 h 2504209"/>
              <a:gd name="connsiteX16" fmla="*/ 1911928 w 2597728"/>
              <a:gd name="connsiteY16" fmla="*/ 2337954 h 2504209"/>
              <a:gd name="connsiteX17" fmla="*/ 1974273 w 2597728"/>
              <a:gd name="connsiteY17" fmla="*/ 2369127 h 2504209"/>
              <a:gd name="connsiteX18" fmla="*/ 2098964 w 2597728"/>
              <a:gd name="connsiteY18" fmla="*/ 2400300 h 2504209"/>
              <a:gd name="connsiteX19" fmla="*/ 2161310 w 2597728"/>
              <a:gd name="connsiteY19" fmla="*/ 2431472 h 2504209"/>
              <a:gd name="connsiteX20" fmla="*/ 2275610 w 2597728"/>
              <a:gd name="connsiteY20" fmla="*/ 2462645 h 2504209"/>
              <a:gd name="connsiteX21" fmla="*/ 2337955 w 2597728"/>
              <a:gd name="connsiteY21" fmla="*/ 2473036 h 2504209"/>
              <a:gd name="connsiteX22" fmla="*/ 2410691 w 2597728"/>
              <a:gd name="connsiteY22" fmla="*/ 2493818 h 2504209"/>
              <a:gd name="connsiteX23" fmla="*/ 2597728 w 2597728"/>
              <a:gd name="connsiteY23" fmla="*/ 2504209 h 2504209"/>
              <a:gd name="connsiteX0" fmla="*/ 0 w 2597728"/>
              <a:gd name="connsiteY0" fmla="*/ 0 h 2504209"/>
              <a:gd name="connsiteX1" fmla="*/ 62346 w 2597728"/>
              <a:gd name="connsiteY1" fmla="*/ 31172 h 2504209"/>
              <a:gd name="connsiteX2" fmla="*/ 135082 w 2597728"/>
              <a:gd name="connsiteY2" fmla="*/ 166254 h 2504209"/>
              <a:gd name="connsiteX3" fmla="*/ 358314 w 2597728"/>
              <a:gd name="connsiteY3" fmla="*/ 778971 h 2504209"/>
              <a:gd name="connsiteX4" fmla="*/ 443692 w 2597728"/>
              <a:gd name="connsiteY4" fmla="*/ 971030 h 2504209"/>
              <a:gd name="connsiteX5" fmla="*/ 540155 w 2597728"/>
              <a:gd name="connsiteY5" fmla="*/ 1237557 h 2504209"/>
              <a:gd name="connsiteX6" fmla="*/ 610293 w 2597728"/>
              <a:gd name="connsiteY6" fmla="*/ 1341985 h 2504209"/>
              <a:gd name="connsiteX7" fmla="*/ 673851 w 2597728"/>
              <a:gd name="connsiteY7" fmla="*/ 1467889 h 2504209"/>
              <a:gd name="connsiteX8" fmla="*/ 778799 w 2597728"/>
              <a:gd name="connsiteY8" fmla="*/ 1787236 h 2504209"/>
              <a:gd name="connsiteX9" fmla="*/ 997528 w 2597728"/>
              <a:gd name="connsiteY9" fmla="*/ 1943100 h 2504209"/>
              <a:gd name="connsiteX10" fmla="*/ 1199977 w 2597728"/>
              <a:gd name="connsiteY10" fmla="*/ 2001635 h 2504209"/>
              <a:gd name="connsiteX11" fmla="*/ 1340428 w 2597728"/>
              <a:gd name="connsiteY11" fmla="*/ 2057400 h 2504209"/>
              <a:gd name="connsiteX12" fmla="*/ 1475510 w 2597728"/>
              <a:gd name="connsiteY12" fmla="*/ 2130136 h 2504209"/>
              <a:gd name="connsiteX13" fmla="*/ 1569028 w 2597728"/>
              <a:gd name="connsiteY13" fmla="*/ 2192481 h 2504209"/>
              <a:gd name="connsiteX14" fmla="*/ 1714500 w 2597728"/>
              <a:gd name="connsiteY14" fmla="*/ 2254827 h 2504209"/>
              <a:gd name="connsiteX15" fmla="*/ 1808019 w 2597728"/>
              <a:gd name="connsiteY15" fmla="*/ 2306781 h 2504209"/>
              <a:gd name="connsiteX16" fmla="*/ 1911928 w 2597728"/>
              <a:gd name="connsiteY16" fmla="*/ 2337954 h 2504209"/>
              <a:gd name="connsiteX17" fmla="*/ 1974273 w 2597728"/>
              <a:gd name="connsiteY17" fmla="*/ 2369127 h 2504209"/>
              <a:gd name="connsiteX18" fmla="*/ 2098964 w 2597728"/>
              <a:gd name="connsiteY18" fmla="*/ 2400300 h 2504209"/>
              <a:gd name="connsiteX19" fmla="*/ 2161310 w 2597728"/>
              <a:gd name="connsiteY19" fmla="*/ 2431472 h 2504209"/>
              <a:gd name="connsiteX20" fmla="*/ 2275610 w 2597728"/>
              <a:gd name="connsiteY20" fmla="*/ 2462645 h 2504209"/>
              <a:gd name="connsiteX21" fmla="*/ 2410691 w 2597728"/>
              <a:gd name="connsiteY21" fmla="*/ 2493818 h 2504209"/>
              <a:gd name="connsiteX22" fmla="*/ 2597728 w 2597728"/>
              <a:gd name="connsiteY22" fmla="*/ 2504209 h 2504209"/>
              <a:gd name="connsiteX0" fmla="*/ 0 w 2597728"/>
              <a:gd name="connsiteY0" fmla="*/ 0 h 2504209"/>
              <a:gd name="connsiteX1" fmla="*/ 62346 w 2597728"/>
              <a:gd name="connsiteY1" fmla="*/ 31172 h 2504209"/>
              <a:gd name="connsiteX2" fmla="*/ 135082 w 2597728"/>
              <a:gd name="connsiteY2" fmla="*/ 166254 h 2504209"/>
              <a:gd name="connsiteX3" fmla="*/ 358314 w 2597728"/>
              <a:gd name="connsiteY3" fmla="*/ 778971 h 2504209"/>
              <a:gd name="connsiteX4" fmla="*/ 443692 w 2597728"/>
              <a:gd name="connsiteY4" fmla="*/ 971030 h 2504209"/>
              <a:gd name="connsiteX5" fmla="*/ 540155 w 2597728"/>
              <a:gd name="connsiteY5" fmla="*/ 1237557 h 2504209"/>
              <a:gd name="connsiteX6" fmla="*/ 610293 w 2597728"/>
              <a:gd name="connsiteY6" fmla="*/ 1341985 h 2504209"/>
              <a:gd name="connsiteX7" fmla="*/ 673851 w 2597728"/>
              <a:gd name="connsiteY7" fmla="*/ 1467889 h 2504209"/>
              <a:gd name="connsiteX8" fmla="*/ 778799 w 2597728"/>
              <a:gd name="connsiteY8" fmla="*/ 1787236 h 2504209"/>
              <a:gd name="connsiteX9" fmla="*/ 997528 w 2597728"/>
              <a:gd name="connsiteY9" fmla="*/ 1943100 h 2504209"/>
              <a:gd name="connsiteX10" fmla="*/ 1199977 w 2597728"/>
              <a:gd name="connsiteY10" fmla="*/ 2001635 h 2504209"/>
              <a:gd name="connsiteX11" fmla="*/ 1340428 w 2597728"/>
              <a:gd name="connsiteY11" fmla="*/ 2057400 h 2504209"/>
              <a:gd name="connsiteX12" fmla="*/ 1475510 w 2597728"/>
              <a:gd name="connsiteY12" fmla="*/ 2130136 h 2504209"/>
              <a:gd name="connsiteX13" fmla="*/ 1569028 w 2597728"/>
              <a:gd name="connsiteY13" fmla="*/ 2192481 h 2504209"/>
              <a:gd name="connsiteX14" fmla="*/ 1714500 w 2597728"/>
              <a:gd name="connsiteY14" fmla="*/ 2254827 h 2504209"/>
              <a:gd name="connsiteX15" fmla="*/ 1808019 w 2597728"/>
              <a:gd name="connsiteY15" fmla="*/ 2306781 h 2504209"/>
              <a:gd name="connsiteX16" fmla="*/ 1911928 w 2597728"/>
              <a:gd name="connsiteY16" fmla="*/ 2337954 h 2504209"/>
              <a:gd name="connsiteX17" fmla="*/ 1974273 w 2597728"/>
              <a:gd name="connsiteY17" fmla="*/ 2369127 h 2504209"/>
              <a:gd name="connsiteX18" fmla="*/ 2098964 w 2597728"/>
              <a:gd name="connsiteY18" fmla="*/ 2400300 h 2504209"/>
              <a:gd name="connsiteX19" fmla="*/ 2161310 w 2597728"/>
              <a:gd name="connsiteY19" fmla="*/ 2431472 h 2504209"/>
              <a:gd name="connsiteX20" fmla="*/ 2281325 w 2597728"/>
              <a:gd name="connsiteY20" fmla="*/ 2456930 h 2504209"/>
              <a:gd name="connsiteX21" fmla="*/ 2410691 w 2597728"/>
              <a:gd name="connsiteY21" fmla="*/ 2493818 h 2504209"/>
              <a:gd name="connsiteX22" fmla="*/ 2597728 w 2597728"/>
              <a:gd name="connsiteY22" fmla="*/ 2504209 h 2504209"/>
              <a:gd name="connsiteX0" fmla="*/ 0 w 2597728"/>
              <a:gd name="connsiteY0" fmla="*/ 0 h 2504209"/>
              <a:gd name="connsiteX1" fmla="*/ 62346 w 2597728"/>
              <a:gd name="connsiteY1" fmla="*/ 31172 h 2504209"/>
              <a:gd name="connsiteX2" fmla="*/ 135082 w 2597728"/>
              <a:gd name="connsiteY2" fmla="*/ 166254 h 2504209"/>
              <a:gd name="connsiteX3" fmla="*/ 358314 w 2597728"/>
              <a:gd name="connsiteY3" fmla="*/ 778971 h 2504209"/>
              <a:gd name="connsiteX4" fmla="*/ 443692 w 2597728"/>
              <a:gd name="connsiteY4" fmla="*/ 971030 h 2504209"/>
              <a:gd name="connsiteX5" fmla="*/ 540155 w 2597728"/>
              <a:gd name="connsiteY5" fmla="*/ 1237557 h 2504209"/>
              <a:gd name="connsiteX6" fmla="*/ 610293 w 2597728"/>
              <a:gd name="connsiteY6" fmla="*/ 1341985 h 2504209"/>
              <a:gd name="connsiteX7" fmla="*/ 673851 w 2597728"/>
              <a:gd name="connsiteY7" fmla="*/ 1467889 h 2504209"/>
              <a:gd name="connsiteX8" fmla="*/ 778799 w 2597728"/>
              <a:gd name="connsiteY8" fmla="*/ 1787236 h 2504209"/>
              <a:gd name="connsiteX9" fmla="*/ 997528 w 2597728"/>
              <a:gd name="connsiteY9" fmla="*/ 1943100 h 2504209"/>
              <a:gd name="connsiteX10" fmla="*/ 1199977 w 2597728"/>
              <a:gd name="connsiteY10" fmla="*/ 2001635 h 2504209"/>
              <a:gd name="connsiteX11" fmla="*/ 1340428 w 2597728"/>
              <a:gd name="connsiteY11" fmla="*/ 2057400 h 2504209"/>
              <a:gd name="connsiteX12" fmla="*/ 1475510 w 2597728"/>
              <a:gd name="connsiteY12" fmla="*/ 2130136 h 2504209"/>
              <a:gd name="connsiteX13" fmla="*/ 1569028 w 2597728"/>
              <a:gd name="connsiteY13" fmla="*/ 2192481 h 2504209"/>
              <a:gd name="connsiteX14" fmla="*/ 1714500 w 2597728"/>
              <a:gd name="connsiteY14" fmla="*/ 2254827 h 2504209"/>
              <a:gd name="connsiteX15" fmla="*/ 1808019 w 2597728"/>
              <a:gd name="connsiteY15" fmla="*/ 2306781 h 2504209"/>
              <a:gd name="connsiteX16" fmla="*/ 1911928 w 2597728"/>
              <a:gd name="connsiteY16" fmla="*/ 2337954 h 2504209"/>
              <a:gd name="connsiteX17" fmla="*/ 1974273 w 2597728"/>
              <a:gd name="connsiteY17" fmla="*/ 2369127 h 2504209"/>
              <a:gd name="connsiteX18" fmla="*/ 2098964 w 2597728"/>
              <a:gd name="connsiteY18" fmla="*/ 2400300 h 2504209"/>
              <a:gd name="connsiteX19" fmla="*/ 2161310 w 2597728"/>
              <a:gd name="connsiteY19" fmla="*/ 2431472 h 2504209"/>
              <a:gd name="connsiteX20" fmla="*/ 2281325 w 2597728"/>
              <a:gd name="connsiteY20" fmla="*/ 2456930 h 2504209"/>
              <a:gd name="connsiteX21" fmla="*/ 2418311 w 2597728"/>
              <a:gd name="connsiteY21" fmla="*/ 2450003 h 2504209"/>
              <a:gd name="connsiteX22" fmla="*/ 2597728 w 2597728"/>
              <a:gd name="connsiteY22" fmla="*/ 2504209 h 2504209"/>
              <a:gd name="connsiteX0" fmla="*/ 0 w 2597728"/>
              <a:gd name="connsiteY0" fmla="*/ 0 h 2504209"/>
              <a:gd name="connsiteX1" fmla="*/ 62346 w 2597728"/>
              <a:gd name="connsiteY1" fmla="*/ 31172 h 2504209"/>
              <a:gd name="connsiteX2" fmla="*/ 135082 w 2597728"/>
              <a:gd name="connsiteY2" fmla="*/ 166254 h 2504209"/>
              <a:gd name="connsiteX3" fmla="*/ 358314 w 2597728"/>
              <a:gd name="connsiteY3" fmla="*/ 778971 h 2504209"/>
              <a:gd name="connsiteX4" fmla="*/ 443692 w 2597728"/>
              <a:gd name="connsiteY4" fmla="*/ 971030 h 2504209"/>
              <a:gd name="connsiteX5" fmla="*/ 540155 w 2597728"/>
              <a:gd name="connsiteY5" fmla="*/ 1237557 h 2504209"/>
              <a:gd name="connsiteX6" fmla="*/ 610293 w 2597728"/>
              <a:gd name="connsiteY6" fmla="*/ 1341985 h 2504209"/>
              <a:gd name="connsiteX7" fmla="*/ 673851 w 2597728"/>
              <a:gd name="connsiteY7" fmla="*/ 1467889 h 2504209"/>
              <a:gd name="connsiteX8" fmla="*/ 778799 w 2597728"/>
              <a:gd name="connsiteY8" fmla="*/ 1787236 h 2504209"/>
              <a:gd name="connsiteX9" fmla="*/ 997528 w 2597728"/>
              <a:gd name="connsiteY9" fmla="*/ 1943100 h 2504209"/>
              <a:gd name="connsiteX10" fmla="*/ 1199977 w 2597728"/>
              <a:gd name="connsiteY10" fmla="*/ 2001635 h 2504209"/>
              <a:gd name="connsiteX11" fmla="*/ 1340428 w 2597728"/>
              <a:gd name="connsiteY11" fmla="*/ 2057400 h 2504209"/>
              <a:gd name="connsiteX12" fmla="*/ 1475510 w 2597728"/>
              <a:gd name="connsiteY12" fmla="*/ 2130136 h 2504209"/>
              <a:gd name="connsiteX13" fmla="*/ 1569028 w 2597728"/>
              <a:gd name="connsiteY13" fmla="*/ 2192481 h 2504209"/>
              <a:gd name="connsiteX14" fmla="*/ 1714500 w 2597728"/>
              <a:gd name="connsiteY14" fmla="*/ 2254827 h 2504209"/>
              <a:gd name="connsiteX15" fmla="*/ 1808019 w 2597728"/>
              <a:gd name="connsiteY15" fmla="*/ 2306781 h 2504209"/>
              <a:gd name="connsiteX16" fmla="*/ 1911928 w 2597728"/>
              <a:gd name="connsiteY16" fmla="*/ 2337954 h 2504209"/>
              <a:gd name="connsiteX17" fmla="*/ 1974273 w 2597728"/>
              <a:gd name="connsiteY17" fmla="*/ 2369127 h 2504209"/>
              <a:gd name="connsiteX18" fmla="*/ 2098964 w 2597728"/>
              <a:gd name="connsiteY18" fmla="*/ 2377440 h 2504209"/>
              <a:gd name="connsiteX19" fmla="*/ 2161310 w 2597728"/>
              <a:gd name="connsiteY19" fmla="*/ 2431472 h 2504209"/>
              <a:gd name="connsiteX20" fmla="*/ 2281325 w 2597728"/>
              <a:gd name="connsiteY20" fmla="*/ 2456930 h 2504209"/>
              <a:gd name="connsiteX21" fmla="*/ 2418311 w 2597728"/>
              <a:gd name="connsiteY21" fmla="*/ 2450003 h 2504209"/>
              <a:gd name="connsiteX22" fmla="*/ 2597728 w 2597728"/>
              <a:gd name="connsiteY22" fmla="*/ 2504209 h 2504209"/>
              <a:gd name="connsiteX0" fmla="*/ 0 w 2597728"/>
              <a:gd name="connsiteY0" fmla="*/ 0 h 2504209"/>
              <a:gd name="connsiteX1" fmla="*/ 62346 w 2597728"/>
              <a:gd name="connsiteY1" fmla="*/ 31172 h 2504209"/>
              <a:gd name="connsiteX2" fmla="*/ 135082 w 2597728"/>
              <a:gd name="connsiteY2" fmla="*/ 166254 h 2504209"/>
              <a:gd name="connsiteX3" fmla="*/ 358314 w 2597728"/>
              <a:gd name="connsiteY3" fmla="*/ 778971 h 2504209"/>
              <a:gd name="connsiteX4" fmla="*/ 443692 w 2597728"/>
              <a:gd name="connsiteY4" fmla="*/ 971030 h 2504209"/>
              <a:gd name="connsiteX5" fmla="*/ 540155 w 2597728"/>
              <a:gd name="connsiteY5" fmla="*/ 1237557 h 2504209"/>
              <a:gd name="connsiteX6" fmla="*/ 610293 w 2597728"/>
              <a:gd name="connsiteY6" fmla="*/ 1341985 h 2504209"/>
              <a:gd name="connsiteX7" fmla="*/ 673851 w 2597728"/>
              <a:gd name="connsiteY7" fmla="*/ 1467889 h 2504209"/>
              <a:gd name="connsiteX8" fmla="*/ 778799 w 2597728"/>
              <a:gd name="connsiteY8" fmla="*/ 1787236 h 2504209"/>
              <a:gd name="connsiteX9" fmla="*/ 997528 w 2597728"/>
              <a:gd name="connsiteY9" fmla="*/ 1943100 h 2504209"/>
              <a:gd name="connsiteX10" fmla="*/ 1199977 w 2597728"/>
              <a:gd name="connsiteY10" fmla="*/ 2001635 h 2504209"/>
              <a:gd name="connsiteX11" fmla="*/ 1340428 w 2597728"/>
              <a:gd name="connsiteY11" fmla="*/ 2057400 h 2504209"/>
              <a:gd name="connsiteX12" fmla="*/ 1475510 w 2597728"/>
              <a:gd name="connsiteY12" fmla="*/ 2130136 h 2504209"/>
              <a:gd name="connsiteX13" fmla="*/ 1569028 w 2597728"/>
              <a:gd name="connsiteY13" fmla="*/ 2192481 h 2504209"/>
              <a:gd name="connsiteX14" fmla="*/ 1714500 w 2597728"/>
              <a:gd name="connsiteY14" fmla="*/ 2254827 h 2504209"/>
              <a:gd name="connsiteX15" fmla="*/ 1808019 w 2597728"/>
              <a:gd name="connsiteY15" fmla="*/ 2306781 h 2504209"/>
              <a:gd name="connsiteX16" fmla="*/ 1911928 w 2597728"/>
              <a:gd name="connsiteY16" fmla="*/ 2337954 h 2504209"/>
              <a:gd name="connsiteX17" fmla="*/ 1974273 w 2597728"/>
              <a:gd name="connsiteY17" fmla="*/ 2369127 h 2504209"/>
              <a:gd name="connsiteX18" fmla="*/ 2098964 w 2597728"/>
              <a:gd name="connsiteY18" fmla="*/ 2377440 h 2504209"/>
              <a:gd name="connsiteX19" fmla="*/ 2178455 w 2597728"/>
              <a:gd name="connsiteY19" fmla="*/ 2429567 h 2504209"/>
              <a:gd name="connsiteX20" fmla="*/ 2281325 w 2597728"/>
              <a:gd name="connsiteY20" fmla="*/ 2456930 h 2504209"/>
              <a:gd name="connsiteX21" fmla="*/ 2418311 w 2597728"/>
              <a:gd name="connsiteY21" fmla="*/ 2450003 h 2504209"/>
              <a:gd name="connsiteX22" fmla="*/ 2597728 w 2597728"/>
              <a:gd name="connsiteY22" fmla="*/ 2504209 h 2504209"/>
              <a:gd name="connsiteX0" fmla="*/ 0 w 2597728"/>
              <a:gd name="connsiteY0" fmla="*/ 0 h 2504209"/>
              <a:gd name="connsiteX1" fmla="*/ 62346 w 2597728"/>
              <a:gd name="connsiteY1" fmla="*/ 31172 h 2504209"/>
              <a:gd name="connsiteX2" fmla="*/ 135082 w 2597728"/>
              <a:gd name="connsiteY2" fmla="*/ 166254 h 2504209"/>
              <a:gd name="connsiteX3" fmla="*/ 373554 w 2597728"/>
              <a:gd name="connsiteY3" fmla="*/ 569421 h 2504209"/>
              <a:gd name="connsiteX4" fmla="*/ 443692 w 2597728"/>
              <a:gd name="connsiteY4" fmla="*/ 971030 h 2504209"/>
              <a:gd name="connsiteX5" fmla="*/ 540155 w 2597728"/>
              <a:gd name="connsiteY5" fmla="*/ 1237557 h 2504209"/>
              <a:gd name="connsiteX6" fmla="*/ 610293 w 2597728"/>
              <a:gd name="connsiteY6" fmla="*/ 1341985 h 2504209"/>
              <a:gd name="connsiteX7" fmla="*/ 673851 w 2597728"/>
              <a:gd name="connsiteY7" fmla="*/ 1467889 h 2504209"/>
              <a:gd name="connsiteX8" fmla="*/ 778799 w 2597728"/>
              <a:gd name="connsiteY8" fmla="*/ 1787236 h 2504209"/>
              <a:gd name="connsiteX9" fmla="*/ 997528 w 2597728"/>
              <a:gd name="connsiteY9" fmla="*/ 1943100 h 2504209"/>
              <a:gd name="connsiteX10" fmla="*/ 1199977 w 2597728"/>
              <a:gd name="connsiteY10" fmla="*/ 2001635 h 2504209"/>
              <a:gd name="connsiteX11" fmla="*/ 1340428 w 2597728"/>
              <a:gd name="connsiteY11" fmla="*/ 2057400 h 2504209"/>
              <a:gd name="connsiteX12" fmla="*/ 1475510 w 2597728"/>
              <a:gd name="connsiteY12" fmla="*/ 2130136 h 2504209"/>
              <a:gd name="connsiteX13" fmla="*/ 1569028 w 2597728"/>
              <a:gd name="connsiteY13" fmla="*/ 2192481 h 2504209"/>
              <a:gd name="connsiteX14" fmla="*/ 1714500 w 2597728"/>
              <a:gd name="connsiteY14" fmla="*/ 2254827 h 2504209"/>
              <a:gd name="connsiteX15" fmla="*/ 1808019 w 2597728"/>
              <a:gd name="connsiteY15" fmla="*/ 2306781 h 2504209"/>
              <a:gd name="connsiteX16" fmla="*/ 1911928 w 2597728"/>
              <a:gd name="connsiteY16" fmla="*/ 2337954 h 2504209"/>
              <a:gd name="connsiteX17" fmla="*/ 1974273 w 2597728"/>
              <a:gd name="connsiteY17" fmla="*/ 2369127 h 2504209"/>
              <a:gd name="connsiteX18" fmla="*/ 2098964 w 2597728"/>
              <a:gd name="connsiteY18" fmla="*/ 2377440 h 2504209"/>
              <a:gd name="connsiteX19" fmla="*/ 2178455 w 2597728"/>
              <a:gd name="connsiteY19" fmla="*/ 2429567 h 2504209"/>
              <a:gd name="connsiteX20" fmla="*/ 2281325 w 2597728"/>
              <a:gd name="connsiteY20" fmla="*/ 2456930 h 2504209"/>
              <a:gd name="connsiteX21" fmla="*/ 2418311 w 2597728"/>
              <a:gd name="connsiteY21" fmla="*/ 2450003 h 2504209"/>
              <a:gd name="connsiteX22" fmla="*/ 2597728 w 2597728"/>
              <a:gd name="connsiteY22" fmla="*/ 2504209 h 2504209"/>
              <a:gd name="connsiteX0" fmla="*/ 0 w 2597728"/>
              <a:gd name="connsiteY0" fmla="*/ 0 h 2504209"/>
              <a:gd name="connsiteX1" fmla="*/ 62346 w 2597728"/>
              <a:gd name="connsiteY1" fmla="*/ 31172 h 2504209"/>
              <a:gd name="connsiteX2" fmla="*/ 135082 w 2597728"/>
              <a:gd name="connsiteY2" fmla="*/ 166254 h 2504209"/>
              <a:gd name="connsiteX3" fmla="*/ 373554 w 2597728"/>
              <a:gd name="connsiteY3" fmla="*/ 569421 h 2504209"/>
              <a:gd name="connsiteX4" fmla="*/ 443692 w 2597728"/>
              <a:gd name="connsiteY4" fmla="*/ 971030 h 2504209"/>
              <a:gd name="connsiteX5" fmla="*/ 479195 w 2597728"/>
              <a:gd name="connsiteY5" fmla="*/ 1481397 h 2504209"/>
              <a:gd name="connsiteX6" fmla="*/ 610293 w 2597728"/>
              <a:gd name="connsiteY6" fmla="*/ 1341985 h 2504209"/>
              <a:gd name="connsiteX7" fmla="*/ 673851 w 2597728"/>
              <a:gd name="connsiteY7" fmla="*/ 1467889 h 2504209"/>
              <a:gd name="connsiteX8" fmla="*/ 778799 w 2597728"/>
              <a:gd name="connsiteY8" fmla="*/ 1787236 h 2504209"/>
              <a:gd name="connsiteX9" fmla="*/ 997528 w 2597728"/>
              <a:gd name="connsiteY9" fmla="*/ 1943100 h 2504209"/>
              <a:gd name="connsiteX10" fmla="*/ 1199977 w 2597728"/>
              <a:gd name="connsiteY10" fmla="*/ 2001635 h 2504209"/>
              <a:gd name="connsiteX11" fmla="*/ 1340428 w 2597728"/>
              <a:gd name="connsiteY11" fmla="*/ 2057400 h 2504209"/>
              <a:gd name="connsiteX12" fmla="*/ 1475510 w 2597728"/>
              <a:gd name="connsiteY12" fmla="*/ 2130136 h 2504209"/>
              <a:gd name="connsiteX13" fmla="*/ 1569028 w 2597728"/>
              <a:gd name="connsiteY13" fmla="*/ 2192481 h 2504209"/>
              <a:gd name="connsiteX14" fmla="*/ 1714500 w 2597728"/>
              <a:gd name="connsiteY14" fmla="*/ 2254827 h 2504209"/>
              <a:gd name="connsiteX15" fmla="*/ 1808019 w 2597728"/>
              <a:gd name="connsiteY15" fmla="*/ 2306781 h 2504209"/>
              <a:gd name="connsiteX16" fmla="*/ 1911928 w 2597728"/>
              <a:gd name="connsiteY16" fmla="*/ 2337954 h 2504209"/>
              <a:gd name="connsiteX17" fmla="*/ 1974273 w 2597728"/>
              <a:gd name="connsiteY17" fmla="*/ 2369127 h 2504209"/>
              <a:gd name="connsiteX18" fmla="*/ 2098964 w 2597728"/>
              <a:gd name="connsiteY18" fmla="*/ 2377440 h 2504209"/>
              <a:gd name="connsiteX19" fmla="*/ 2178455 w 2597728"/>
              <a:gd name="connsiteY19" fmla="*/ 2429567 h 2504209"/>
              <a:gd name="connsiteX20" fmla="*/ 2281325 w 2597728"/>
              <a:gd name="connsiteY20" fmla="*/ 2456930 h 2504209"/>
              <a:gd name="connsiteX21" fmla="*/ 2418311 w 2597728"/>
              <a:gd name="connsiteY21" fmla="*/ 2450003 h 2504209"/>
              <a:gd name="connsiteX22" fmla="*/ 2597728 w 2597728"/>
              <a:gd name="connsiteY22" fmla="*/ 2504209 h 2504209"/>
              <a:gd name="connsiteX0" fmla="*/ 0 w 2597728"/>
              <a:gd name="connsiteY0" fmla="*/ 0 h 2504209"/>
              <a:gd name="connsiteX1" fmla="*/ 62346 w 2597728"/>
              <a:gd name="connsiteY1" fmla="*/ 31172 h 2504209"/>
              <a:gd name="connsiteX2" fmla="*/ 135082 w 2597728"/>
              <a:gd name="connsiteY2" fmla="*/ 166254 h 2504209"/>
              <a:gd name="connsiteX3" fmla="*/ 373554 w 2597728"/>
              <a:gd name="connsiteY3" fmla="*/ 569421 h 2504209"/>
              <a:gd name="connsiteX4" fmla="*/ 443692 w 2597728"/>
              <a:gd name="connsiteY4" fmla="*/ 971030 h 2504209"/>
              <a:gd name="connsiteX5" fmla="*/ 479195 w 2597728"/>
              <a:gd name="connsiteY5" fmla="*/ 1481397 h 2504209"/>
              <a:gd name="connsiteX6" fmla="*/ 673851 w 2597728"/>
              <a:gd name="connsiteY6" fmla="*/ 1467889 h 2504209"/>
              <a:gd name="connsiteX7" fmla="*/ 778799 w 2597728"/>
              <a:gd name="connsiteY7" fmla="*/ 1787236 h 2504209"/>
              <a:gd name="connsiteX8" fmla="*/ 997528 w 2597728"/>
              <a:gd name="connsiteY8" fmla="*/ 1943100 h 2504209"/>
              <a:gd name="connsiteX9" fmla="*/ 1199977 w 2597728"/>
              <a:gd name="connsiteY9" fmla="*/ 2001635 h 2504209"/>
              <a:gd name="connsiteX10" fmla="*/ 1340428 w 2597728"/>
              <a:gd name="connsiteY10" fmla="*/ 2057400 h 2504209"/>
              <a:gd name="connsiteX11" fmla="*/ 1475510 w 2597728"/>
              <a:gd name="connsiteY11" fmla="*/ 2130136 h 2504209"/>
              <a:gd name="connsiteX12" fmla="*/ 1569028 w 2597728"/>
              <a:gd name="connsiteY12" fmla="*/ 2192481 h 2504209"/>
              <a:gd name="connsiteX13" fmla="*/ 1714500 w 2597728"/>
              <a:gd name="connsiteY13" fmla="*/ 2254827 h 2504209"/>
              <a:gd name="connsiteX14" fmla="*/ 1808019 w 2597728"/>
              <a:gd name="connsiteY14" fmla="*/ 2306781 h 2504209"/>
              <a:gd name="connsiteX15" fmla="*/ 1911928 w 2597728"/>
              <a:gd name="connsiteY15" fmla="*/ 2337954 h 2504209"/>
              <a:gd name="connsiteX16" fmla="*/ 1974273 w 2597728"/>
              <a:gd name="connsiteY16" fmla="*/ 2369127 h 2504209"/>
              <a:gd name="connsiteX17" fmla="*/ 2098964 w 2597728"/>
              <a:gd name="connsiteY17" fmla="*/ 2377440 h 2504209"/>
              <a:gd name="connsiteX18" fmla="*/ 2178455 w 2597728"/>
              <a:gd name="connsiteY18" fmla="*/ 2429567 h 2504209"/>
              <a:gd name="connsiteX19" fmla="*/ 2281325 w 2597728"/>
              <a:gd name="connsiteY19" fmla="*/ 2456930 h 2504209"/>
              <a:gd name="connsiteX20" fmla="*/ 2418311 w 2597728"/>
              <a:gd name="connsiteY20" fmla="*/ 2450003 h 2504209"/>
              <a:gd name="connsiteX21" fmla="*/ 2597728 w 2597728"/>
              <a:gd name="connsiteY21" fmla="*/ 2504209 h 2504209"/>
              <a:gd name="connsiteX0" fmla="*/ 0 w 2597728"/>
              <a:gd name="connsiteY0" fmla="*/ 0 h 2504209"/>
              <a:gd name="connsiteX1" fmla="*/ 62346 w 2597728"/>
              <a:gd name="connsiteY1" fmla="*/ 31172 h 2504209"/>
              <a:gd name="connsiteX2" fmla="*/ 135082 w 2597728"/>
              <a:gd name="connsiteY2" fmla="*/ 166254 h 2504209"/>
              <a:gd name="connsiteX3" fmla="*/ 373554 w 2597728"/>
              <a:gd name="connsiteY3" fmla="*/ 569421 h 2504209"/>
              <a:gd name="connsiteX4" fmla="*/ 443692 w 2597728"/>
              <a:gd name="connsiteY4" fmla="*/ 971030 h 2504209"/>
              <a:gd name="connsiteX5" fmla="*/ 479195 w 2597728"/>
              <a:gd name="connsiteY5" fmla="*/ 1481397 h 2504209"/>
              <a:gd name="connsiteX6" fmla="*/ 778799 w 2597728"/>
              <a:gd name="connsiteY6" fmla="*/ 1787236 h 2504209"/>
              <a:gd name="connsiteX7" fmla="*/ 997528 w 2597728"/>
              <a:gd name="connsiteY7" fmla="*/ 1943100 h 2504209"/>
              <a:gd name="connsiteX8" fmla="*/ 1199977 w 2597728"/>
              <a:gd name="connsiteY8" fmla="*/ 2001635 h 2504209"/>
              <a:gd name="connsiteX9" fmla="*/ 1340428 w 2597728"/>
              <a:gd name="connsiteY9" fmla="*/ 2057400 h 2504209"/>
              <a:gd name="connsiteX10" fmla="*/ 1475510 w 2597728"/>
              <a:gd name="connsiteY10" fmla="*/ 2130136 h 2504209"/>
              <a:gd name="connsiteX11" fmla="*/ 1569028 w 2597728"/>
              <a:gd name="connsiteY11" fmla="*/ 2192481 h 2504209"/>
              <a:gd name="connsiteX12" fmla="*/ 1714500 w 2597728"/>
              <a:gd name="connsiteY12" fmla="*/ 2254827 h 2504209"/>
              <a:gd name="connsiteX13" fmla="*/ 1808019 w 2597728"/>
              <a:gd name="connsiteY13" fmla="*/ 2306781 h 2504209"/>
              <a:gd name="connsiteX14" fmla="*/ 1911928 w 2597728"/>
              <a:gd name="connsiteY14" fmla="*/ 2337954 h 2504209"/>
              <a:gd name="connsiteX15" fmla="*/ 1974273 w 2597728"/>
              <a:gd name="connsiteY15" fmla="*/ 2369127 h 2504209"/>
              <a:gd name="connsiteX16" fmla="*/ 2098964 w 2597728"/>
              <a:gd name="connsiteY16" fmla="*/ 2377440 h 2504209"/>
              <a:gd name="connsiteX17" fmla="*/ 2178455 w 2597728"/>
              <a:gd name="connsiteY17" fmla="*/ 2429567 h 2504209"/>
              <a:gd name="connsiteX18" fmla="*/ 2281325 w 2597728"/>
              <a:gd name="connsiteY18" fmla="*/ 2456930 h 2504209"/>
              <a:gd name="connsiteX19" fmla="*/ 2418311 w 2597728"/>
              <a:gd name="connsiteY19" fmla="*/ 2450003 h 2504209"/>
              <a:gd name="connsiteX20" fmla="*/ 2597728 w 2597728"/>
              <a:gd name="connsiteY20" fmla="*/ 2504209 h 2504209"/>
              <a:gd name="connsiteX0" fmla="*/ 0 w 2597728"/>
              <a:gd name="connsiteY0" fmla="*/ 0 h 2504209"/>
              <a:gd name="connsiteX1" fmla="*/ 62346 w 2597728"/>
              <a:gd name="connsiteY1" fmla="*/ 31172 h 2504209"/>
              <a:gd name="connsiteX2" fmla="*/ 135082 w 2597728"/>
              <a:gd name="connsiteY2" fmla="*/ 166254 h 2504209"/>
              <a:gd name="connsiteX3" fmla="*/ 373554 w 2597728"/>
              <a:gd name="connsiteY3" fmla="*/ 569421 h 2504209"/>
              <a:gd name="connsiteX4" fmla="*/ 443692 w 2597728"/>
              <a:gd name="connsiteY4" fmla="*/ 971030 h 2504209"/>
              <a:gd name="connsiteX5" fmla="*/ 566825 w 2597728"/>
              <a:gd name="connsiteY5" fmla="*/ 1553787 h 2504209"/>
              <a:gd name="connsiteX6" fmla="*/ 778799 w 2597728"/>
              <a:gd name="connsiteY6" fmla="*/ 1787236 h 2504209"/>
              <a:gd name="connsiteX7" fmla="*/ 997528 w 2597728"/>
              <a:gd name="connsiteY7" fmla="*/ 1943100 h 2504209"/>
              <a:gd name="connsiteX8" fmla="*/ 1199977 w 2597728"/>
              <a:gd name="connsiteY8" fmla="*/ 2001635 h 2504209"/>
              <a:gd name="connsiteX9" fmla="*/ 1340428 w 2597728"/>
              <a:gd name="connsiteY9" fmla="*/ 2057400 h 2504209"/>
              <a:gd name="connsiteX10" fmla="*/ 1475510 w 2597728"/>
              <a:gd name="connsiteY10" fmla="*/ 2130136 h 2504209"/>
              <a:gd name="connsiteX11" fmla="*/ 1569028 w 2597728"/>
              <a:gd name="connsiteY11" fmla="*/ 2192481 h 2504209"/>
              <a:gd name="connsiteX12" fmla="*/ 1714500 w 2597728"/>
              <a:gd name="connsiteY12" fmla="*/ 2254827 h 2504209"/>
              <a:gd name="connsiteX13" fmla="*/ 1808019 w 2597728"/>
              <a:gd name="connsiteY13" fmla="*/ 2306781 h 2504209"/>
              <a:gd name="connsiteX14" fmla="*/ 1911928 w 2597728"/>
              <a:gd name="connsiteY14" fmla="*/ 2337954 h 2504209"/>
              <a:gd name="connsiteX15" fmla="*/ 1974273 w 2597728"/>
              <a:gd name="connsiteY15" fmla="*/ 2369127 h 2504209"/>
              <a:gd name="connsiteX16" fmla="*/ 2098964 w 2597728"/>
              <a:gd name="connsiteY16" fmla="*/ 2377440 h 2504209"/>
              <a:gd name="connsiteX17" fmla="*/ 2178455 w 2597728"/>
              <a:gd name="connsiteY17" fmla="*/ 2429567 h 2504209"/>
              <a:gd name="connsiteX18" fmla="*/ 2281325 w 2597728"/>
              <a:gd name="connsiteY18" fmla="*/ 2456930 h 2504209"/>
              <a:gd name="connsiteX19" fmla="*/ 2418311 w 2597728"/>
              <a:gd name="connsiteY19" fmla="*/ 2450003 h 2504209"/>
              <a:gd name="connsiteX20" fmla="*/ 2597728 w 2597728"/>
              <a:gd name="connsiteY20" fmla="*/ 2504209 h 2504209"/>
              <a:gd name="connsiteX0" fmla="*/ 0 w 2597728"/>
              <a:gd name="connsiteY0" fmla="*/ 0 h 2504209"/>
              <a:gd name="connsiteX1" fmla="*/ 62346 w 2597728"/>
              <a:gd name="connsiteY1" fmla="*/ 31172 h 2504209"/>
              <a:gd name="connsiteX2" fmla="*/ 135082 w 2597728"/>
              <a:gd name="connsiteY2" fmla="*/ 166254 h 2504209"/>
              <a:gd name="connsiteX3" fmla="*/ 373554 w 2597728"/>
              <a:gd name="connsiteY3" fmla="*/ 569421 h 2504209"/>
              <a:gd name="connsiteX4" fmla="*/ 443692 w 2597728"/>
              <a:gd name="connsiteY4" fmla="*/ 971030 h 2504209"/>
              <a:gd name="connsiteX5" fmla="*/ 566825 w 2597728"/>
              <a:gd name="connsiteY5" fmla="*/ 1553787 h 2504209"/>
              <a:gd name="connsiteX6" fmla="*/ 778799 w 2597728"/>
              <a:gd name="connsiteY6" fmla="*/ 1787236 h 2504209"/>
              <a:gd name="connsiteX7" fmla="*/ 997528 w 2597728"/>
              <a:gd name="connsiteY7" fmla="*/ 1943100 h 2504209"/>
              <a:gd name="connsiteX8" fmla="*/ 1199977 w 2597728"/>
              <a:gd name="connsiteY8" fmla="*/ 2001635 h 2504209"/>
              <a:gd name="connsiteX9" fmla="*/ 1475510 w 2597728"/>
              <a:gd name="connsiteY9" fmla="*/ 2130136 h 2504209"/>
              <a:gd name="connsiteX10" fmla="*/ 1569028 w 2597728"/>
              <a:gd name="connsiteY10" fmla="*/ 2192481 h 2504209"/>
              <a:gd name="connsiteX11" fmla="*/ 1714500 w 2597728"/>
              <a:gd name="connsiteY11" fmla="*/ 2254827 h 2504209"/>
              <a:gd name="connsiteX12" fmla="*/ 1808019 w 2597728"/>
              <a:gd name="connsiteY12" fmla="*/ 2306781 h 2504209"/>
              <a:gd name="connsiteX13" fmla="*/ 1911928 w 2597728"/>
              <a:gd name="connsiteY13" fmla="*/ 2337954 h 2504209"/>
              <a:gd name="connsiteX14" fmla="*/ 1974273 w 2597728"/>
              <a:gd name="connsiteY14" fmla="*/ 2369127 h 2504209"/>
              <a:gd name="connsiteX15" fmla="*/ 2098964 w 2597728"/>
              <a:gd name="connsiteY15" fmla="*/ 2377440 h 2504209"/>
              <a:gd name="connsiteX16" fmla="*/ 2178455 w 2597728"/>
              <a:gd name="connsiteY16" fmla="*/ 2429567 h 2504209"/>
              <a:gd name="connsiteX17" fmla="*/ 2281325 w 2597728"/>
              <a:gd name="connsiteY17" fmla="*/ 2456930 h 2504209"/>
              <a:gd name="connsiteX18" fmla="*/ 2418311 w 2597728"/>
              <a:gd name="connsiteY18" fmla="*/ 2450003 h 2504209"/>
              <a:gd name="connsiteX19" fmla="*/ 2597728 w 2597728"/>
              <a:gd name="connsiteY19" fmla="*/ 2504209 h 2504209"/>
              <a:gd name="connsiteX0" fmla="*/ 0 w 2597728"/>
              <a:gd name="connsiteY0" fmla="*/ 0 h 2504209"/>
              <a:gd name="connsiteX1" fmla="*/ 62346 w 2597728"/>
              <a:gd name="connsiteY1" fmla="*/ 31172 h 2504209"/>
              <a:gd name="connsiteX2" fmla="*/ 135082 w 2597728"/>
              <a:gd name="connsiteY2" fmla="*/ 166254 h 2504209"/>
              <a:gd name="connsiteX3" fmla="*/ 373554 w 2597728"/>
              <a:gd name="connsiteY3" fmla="*/ 569421 h 2504209"/>
              <a:gd name="connsiteX4" fmla="*/ 443692 w 2597728"/>
              <a:gd name="connsiteY4" fmla="*/ 971030 h 2504209"/>
              <a:gd name="connsiteX5" fmla="*/ 566825 w 2597728"/>
              <a:gd name="connsiteY5" fmla="*/ 1553787 h 2504209"/>
              <a:gd name="connsiteX6" fmla="*/ 778799 w 2597728"/>
              <a:gd name="connsiteY6" fmla="*/ 1787236 h 2504209"/>
              <a:gd name="connsiteX7" fmla="*/ 997528 w 2597728"/>
              <a:gd name="connsiteY7" fmla="*/ 1943100 h 2504209"/>
              <a:gd name="connsiteX8" fmla="*/ 1199977 w 2597728"/>
              <a:gd name="connsiteY8" fmla="*/ 2001635 h 2504209"/>
              <a:gd name="connsiteX9" fmla="*/ 1475510 w 2597728"/>
              <a:gd name="connsiteY9" fmla="*/ 2130136 h 2504209"/>
              <a:gd name="connsiteX10" fmla="*/ 1714500 w 2597728"/>
              <a:gd name="connsiteY10" fmla="*/ 2254827 h 2504209"/>
              <a:gd name="connsiteX11" fmla="*/ 1808019 w 2597728"/>
              <a:gd name="connsiteY11" fmla="*/ 2306781 h 2504209"/>
              <a:gd name="connsiteX12" fmla="*/ 1911928 w 2597728"/>
              <a:gd name="connsiteY12" fmla="*/ 2337954 h 2504209"/>
              <a:gd name="connsiteX13" fmla="*/ 1974273 w 2597728"/>
              <a:gd name="connsiteY13" fmla="*/ 2369127 h 2504209"/>
              <a:gd name="connsiteX14" fmla="*/ 2098964 w 2597728"/>
              <a:gd name="connsiteY14" fmla="*/ 2377440 h 2504209"/>
              <a:gd name="connsiteX15" fmla="*/ 2178455 w 2597728"/>
              <a:gd name="connsiteY15" fmla="*/ 2429567 h 2504209"/>
              <a:gd name="connsiteX16" fmla="*/ 2281325 w 2597728"/>
              <a:gd name="connsiteY16" fmla="*/ 2456930 h 2504209"/>
              <a:gd name="connsiteX17" fmla="*/ 2418311 w 2597728"/>
              <a:gd name="connsiteY17" fmla="*/ 2450003 h 2504209"/>
              <a:gd name="connsiteX18" fmla="*/ 2597728 w 2597728"/>
              <a:gd name="connsiteY18" fmla="*/ 2504209 h 2504209"/>
              <a:gd name="connsiteX0" fmla="*/ 0 w 2597728"/>
              <a:gd name="connsiteY0" fmla="*/ 0 h 2504209"/>
              <a:gd name="connsiteX1" fmla="*/ 62346 w 2597728"/>
              <a:gd name="connsiteY1" fmla="*/ 31172 h 2504209"/>
              <a:gd name="connsiteX2" fmla="*/ 135082 w 2597728"/>
              <a:gd name="connsiteY2" fmla="*/ 166254 h 2504209"/>
              <a:gd name="connsiteX3" fmla="*/ 373554 w 2597728"/>
              <a:gd name="connsiteY3" fmla="*/ 569421 h 2504209"/>
              <a:gd name="connsiteX4" fmla="*/ 443692 w 2597728"/>
              <a:gd name="connsiteY4" fmla="*/ 971030 h 2504209"/>
              <a:gd name="connsiteX5" fmla="*/ 566825 w 2597728"/>
              <a:gd name="connsiteY5" fmla="*/ 1553787 h 2504209"/>
              <a:gd name="connsiteX6" fmla="*/ 778799 w 2597728"/>
              <a:gd name="connsiteY6" fmla="*/ 1787236 h 2504209"/>
              <a:gd name="connsiteX7" fmla="*/ 997528 w 2597728"/>
              <a:gd name="connsiteY7" fmla="*/ 1943100 h 2504209"/>
              <a:gd name="connsiteX8" fmla="*/ 1199977 w 2597728"/>
              <a:gd name="connsiteY8" fmla="*/ 2001635 h 2504209"/>
              <a:gd name="connsiteX9" fmla="*/ 1494560 w 2597728"/>
              <a:gd name="connsiteY9" fmla="*/ 2072986 h 2504209"/>
              <a:gd name="connsiteX10" fmla="*/ 1714500 w 2597728"/>
              <a:gd name="connsiteY10" fmla="*/ 2254827 h 2504209"/>
              <a:gd name="connsiteX11" fmla="*/ 1808019 w 2597728"/>
              <a:gd name="connsiteY11" fmla="*/ 2306781 h 2504209"/>
              <a:gd name="connsiteX12" fmla="*/ 1911928 w 2597728"/>
              <a:gd name="connsiteY12" fmla="*/ 2337954 h 2504209"/>
              <a:gd name="connsiteX13" fmla="*/ 1974273 w 2597728"/>
              <a:gd name="connsiteY13" fmla="*/ 2369127 h 2504209"/>
              <a:gd name="connsiteX14" fmla="*/ 2098964 w 2597728"/>
              <a:gd name="connsiteY14" fmla="*/ 2377440 h 2504209"/>
              <a:gd name="connsiteX15" fmla="*/ 2178455 w 2597728"/>
              <a:gd name="connsiteY15" fmla="*/ 2429567 h 2504209"/>
              <a:gd name="connsiteX16" fmla="*/ 2281325 w 2597728"/>
              <a:gd name="connsiteY16" fmla="*/ 2456930 h 2504209"/>
              <a:gd name="connsiteX17" fmla="*/ 2418311 w 2597728"/>
              <a:gd name="connsiteY17" fmla="*/ 2450003 h 2504209"/>
              <a:gd name="connsiteX18" fmla="*/ 2597728 w 2597728"/>
              <a:gd name="connsiteY18" fmla="*/ 2504209 h 2504209"/>
              <a:gd name="connsiteX0" fmla="*/ 0 w 2597728"/>
              <a:gd name="connsiteY0" fmla="*/ 0 h 2504209"/>
              <a:gd name="connsiteX1" fmla="*/ 62346 w 2597728"/>
              <a:gd name="connsiteY1" fmla="*/ 31172 h 2504209"/>
              <a:gd name="connsiteX2" fmla="*/ 135082 w 2597728"/>
              <a:gd name="connsiteY2" fmla="*/ 166254 h 2504209"/>
              <a:gd name="connsiteX3" fmla="*/ 373554 w 2597728"/>
              <a:gd name="connsiteY3" fmla="*/ 569421 h 2504209"/>
              <a:gd name="connsiteX4" fmla="*/ 443692 w 2597728"/>
              <a:gd name="connsiteY4" fmla="*/ 971030 h 2504209"/>
              <a:gd name="connsiteX5" fmla="*/ 566825 w 2597728"/>
              <a:gd name="connsiteY5" fmla="*/ 1553787 h 2504209"/>
              <a:gd name="connsiteX6" fmla="*/ 778799 w 2597728"/>
              <a:gd name="connsiteY6" fmla="*/ 1787236 h 2504209"/>
              <a:gd name="connsiteX7" fmla="*/ 1001338 w 2597728"/>
              <a:gd name="connsiteY7" fmla="*/ 1866900 h 2504209"/>
              <a:gd name="connsiteX8" fmla="*/ 1199977 w 2597728"/>
              <a:gd name="connsiteY8" fmla="*/ 2001635 h 2504209"/>
              <a:gd name="connsiteX9" fmla="*/ 1494560 w 2597728"/>
              <a:gd name="connsiteY9" fmla="*/ 2072986 h 2504209"/>
              <a:gd name="connsiteX10" fmla="*/ 1714500 w 2597728"/>
              <a:gd name="connsiteY10" fmla="*/ 2254827 h 2504209"/>
              <a:gd name="connsiteX11" fmla="*/ 1808019 w 2597728"/>
              <a:gd name="connsiteY11" fmla="*/ 2306781 h 2504209"/>
              <a:gd name="connsiteX12" fmla="*/ 1911928 w 2597728"/>
              <a:gd name="connsiteY12" fmla="*/ 2337954 h 2504209"/>
              <a:gd name="connsiteX13" fmla="*/ 1974273 w 2597728"/>
              <a:gd name="connsiteY13" fmla="*/ 2369127 h 2504209"/>
              <a:gd name="connsiteX14" fmla="*/ 2098964 w 2597728"/>
              <a:gd name="connsiteY14" fmla="*/ 2377440 h 2504209"/>
              <a:gd name="connsiteX15" fmla="*/ 2178455 w 2597728"/>
              <a:gd name="connsiteY15" fmla="*/ 2429567 h 2504209"/>
              <a:gd name="connsiteX16" fmla="*/ 2281325 w 2597728"/>
              <a:gd name="connsiteY16" fmla="*/ 2456930 h 2504209"/>
              <a:gd name="connsiteX17" fmla="*/ 2418311 w 2597728"/>
              <a:gd name="connsiteY17" fmla="*/ 2450003 h 2504209"/>
              <a:gd name="connsiteX18" fmla="*/ 2597728 w 2597728"/>
              <a:gd name="connsiteY18" fmla="*/ 2504209 h 2504209"/>
              <a:gd name="connsiteX0" fmla="*/ 0 w 2597728"/>
              <a:gd name="connsiteY0" fmla="*/ 0 h 2504209"/>
              <a:gd name="connsiteX1" fmla="*/ 62346 w 2597728"/>
              <a:gd name="connsiteY1" fmla="*/ 31172 h 2504209"/>
              <a:gd name="connsiteX2" fmla="*/ 135082 w 2597728"/>
              <a:gd name="connsiteY2" fmla="*/ 166254 h 2504209"/>
              <a:gd name="connsiteX3" fmla="*/ 373554 w 2597728"/>
              <a:gd name="connsiteY3" fmla="*/ 569421 h 2504209"/>
              <a:gd name="connsiteX4" fmla="*/ 443692 w 2597728"/>
              <a:gd name="connsiteY4" fmla="*/ 971030 h 2504209"/>
              <a:gd name="connsiteX5" fmla="*/ 566825 w 2597728"/>
              <a:gd name="connsiteY5" fmla="*/ 1553787 h 2504209"/>
              <a:gd name="connsiteX6" fmla="*/ 786419 w 2597728"/>
              <a:gd name="connsiteY6" fmla="*/ 1669126 h 2504209"/>
              <a:gd name="connsiteX7" fmla="*/ 1001338 w 2597728"/>
              <a:gd name="connsiteY7" fmla="*/ 1866900 h 2504209"/>
              <a:gd name="connsiteX8" fmla="*/ 1199977 w 2597728"/>
              <a:gd name="connsiteY8" fmla="*/ 2001635 h 2504209"/>
              <a:gd name="connsiteX9" fmla="*/ 1494560 w 2597728"/>
              <a:gd name="connsiteY9" fmla="*/ 2072986 h 2504209"/>
              <a:gd name="connsiteX10" fmla="*/ 1714500 w 2597728"/>
              <a:gd name="connsiteY10" fmla="*/ 2254827 h 2504209"/>
              <a:gd name="connsiteX11" fmla="*/ 1808019 w 2597728"/>
              <a:gd name="connsiteY11" fmla="*/ 2306781 h 2504209"/>
              <a:gd name="connsiteX12" fmla="*/ 1911928 w 2597728"/>
              <a:gd name="connsiteY12" fmla="*/ 2337954 h 2504209"/>
              <a:gd name="connsiteX13" fmla="*/ 1974273 w 2597728"/>
              <a:gd name="connsiteY13" fmla="*/ 2369127 h 2504209"/>
              <a:gd name="connsiteX14" fmla="*/ 2098964 w 2597728"/>
              <a:gd name="connsiteY14" fmla="*/ 2377440 h 2504209"/>
              <a:gd name="connsiteX15" fmla="*/ 2178455 w 2597728"/>
              <a:gd name="connsiteY15" fmla="*/ 2429567 h 2504209"/>
              <a:gd name="connsiteX16" fmla="*/ 2281325 w 2597728"/>
              <a:gd name="connsiteY16" fmla="*/ 2456930 h 2504209"/>
              <a:gd name="connsiteX17" fmla="*/ 2418311 w 2597728"/>
              <a:gd name="connsiteY17" fmla="*/ 2450003 h 2504209"/>
              <a:gd name="connsiteX18" fmla="*/ 2597728 w 2597728"/>
              <a:gd name="connsiteY18" fmla="*/ 2504209 h 2504209"/>
              <a:gd name="connsiteX0" fmla="*/ 0 w 2597728"/>
              <a:gd name="connsiteY0" fmla="*/ 0 h 2504209"/>
              <a:gd name="connsiteX1" fmla="*/ 62346 w 2597728"/>
              <a:gd name="connsiteY1" fmla="*/ 31172 h 2504209"/>
              <a:gd name="connsiteX2" fmla="*/ 135082 w 2597728"/>
              <a:gd name="connsiteY2" fmla="*/ 166254 h 2504209"/>
              <a:gd name="connsiteX3" fmla="*/ 373554 w 2597728"/>
              <a:gd name="connsiteY3" fmla="*/ 569421 h 2504209"/>
              <a:gd name="connsiteX4" fmla="*/ 443692 w 2597728"/>
              <a:gd name="connsiteY4" fmla="*/ 971030 h 2504209"/>
              <a:gd name="connsiteX5" fmla="*/ 566825 w 2597728"/>
              <a:gd name="connsiteY5" fmla="*/ 1553787 h 2504209"/>
              <a:gd name="connsiteX6" fmla="*/ 1001338 w 2597728"/>
              <a:gd name="connsiteY6" fmla="*/ 1866900 h 2504209"/>
              <a:gd name="connsiteX7" fmla="*/ 1199977 w 2597728"/>
              <a:gd name="connsiteY7" fmla="*/ 2001635 h 2504209"/>
              <a:gd name="connsiteX8" fmla="*/ 1494560 w 2597728"/>
              <a:gd name="connsiteY8" fmla="*/ 2072986 h 2504209"/>
              <a:gd name="connsiteX9" fmla="*/ 1714500 w 2597728"/>
              <a:gd name="connsiteY9" fmla="*/ 2254827 h 2504209"/>
              <a:gd name="connsiteX10" fmla="*/ 1808019 w 2597728"/>
              <a:gd name="connsiteY10" fmla="*/ 2306781 h 2504209"/>
              <a:gd name="connsiteX11" fmla="*/ 1911928 w 2597728"/>
              <a:gd name="connsiteY11" fmla="*/ 2337954 h 2504209"/>
              <a:gd name="connsiteX12" fmla="*/ 1974273 w 2597728"/>
              <a:gd name="connsiteY12" fmla="*/ 2369127 h 2504209"/>
              <a:gd name="connsiteX13" fmla="*/ 2098964 w 2597728"/>
              <a:gd name="connsiteY13" fmla="*/ 2377440 h 2504209"/>
              <a:gd name="connsiteX14" fmla="*/ 2178455 w 2597728"/>
              <a:gd name="connsiteY14" fmla="*/ 2429567 h 2504209"/>
              <a:gd name="connsiteX15" fmla="*/ 2281325 w 2597728"/>
              <a:gd name="connsiteY15" fmla="*/ 2456930 h 2504209"/>
              <a:gd name="connsiteX16" fmla="*/ 2418311 w 2597728"/>
              <a:gd name="connsiteY16" fmla="*/ 2450003 h 2504209"/>
              <a:gd name="connsiteX17" fmla="*/ 2597728 w 2597728"/>
              <a:gd name="connsiteY17" fmla="*/ 2504209 h 2504209"/>
              <a:gd name="connsiteX0" fmla="*/ 0 w 2597728"/>
              <a:gd name="connsiteY0" fmla="*/ 0 h 2504209"/>
              <a:gd name="connsiteX1" fmla="*/ 62346 w 2597728"/>
              <a:gd name="connsiteY1" fmla="*/ 31172 h 2504209"/>
              <a:gd name="connsiteX2" fmla="*/ 135082 w 2597728"/>
              <a:gd name="connsiteY2" fmla="*/ 166254 h 2504209"/>
              <a:gd name="connsiteX3" fmla="*/ 373554 w 2597728"/>
              <a:gd name="connsiteY3" fmla="*/ 569421 h 2504209"/>
              <a:gd name="connsiteX4" fmla="*/ 443692 w 2597728"/>
              <a:gd name="connsiteY4" fmla="*/ 971030 h 2504209"/>
              <a:gd name="connsiteX5" fmla="*/ 566825 w 2597728"/>
              <a:gd name="connsiteY5" fmla="*/ 1553787 h 2504209"/>
              <a:gd name="connsiteX6" fmla="*/ 989908 w 2597728"/>
              <a:gd name="connsiteY6" fmla="*/ 1844040 h 2504209"/>
              <a:gd name="connsiteX7" fmla="*/ 1199977 w 2597728"/>
              <a:gd name="connsiteY7" fmla="*/ 2001635 h 2504209"/>
              <a:gd name="connsiteX8" fmla="*/ 1494560 w 2597728"/>
              <a:gd name="connsiteY8" fmla="*/ 2072986 h 2504209"/>
              <a:gd name="connsiteX9" fmla="*/ 1714500 w 2597728"/>
              <a:gd name="connsiteY9" fmla="*/ 2254827 h 2504209"/>
              <a:gd name="connsiteX10" fmla="*/ 1808019 w 2597728"/>
              <a:gd name="connsiteY10" fmla="*/ 2306781 h 2504209"/>
              <a:gd name="connsiteX11" fmla="*/ 1911928 w 2597728"/>
              <a:gd name="connsiteY11" fmla="*/ 2337954 h 2504209"/>
              <a:gd name="connsiteX12" fmla="*/ 1974273 w 2597728"/>
              <a:gd name="connsiteY12" fmla="*/ 2369127 h 2504209"/>
              <a:gd name="connsiteX13" fmla="*/ 2098964 w 2597728"/>
              <a:gd name="connsiteY13" fmla="*/ 2377440 h 2504209"/>
              <a:gd name="connsiteX14" fmla="*/ 2178455 w 2597728"/>
              <a:gd name="connsiteY14" fmla="*/ 2429567 h 2504209"/>
              <a:gd name="connsiteX15" fmla="*/ 2281325 w 2597728"/>
              <a:gd name="connsiteY15" fmla="*/ 2456930 h 2504209"/>
              <a:gd name="connsiteX16" fmla="*/ 2418311 w 2597728"/>
              <a:gd name="connsiteY16" fmla="*/ 2450003 h 2504209"/>
              <a:gd name="connsiteX17" fmla="*/ 2597728 w 2597728"/>
              <a:gd name="connsiteY17" fmla="*/ 2504209 h 250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97728" h="2504209">
                <a:moveTo>
                  <a:pt x="0" y="0"/>
                </a:moveTo>
                <a:cubicBezTo>
                  <a:pt x="20782" y="10391"/>
                  <a:pt x="39832" y="3463"/>
                  <a:pt x="62346" y="31172"/>
                </a:cubicBezTo>
                <a:cubicBezTo>
                  <a:pt x="84860" y="58881"/>
                  <a:pt x="83214" y="76546"/>
                  <a:pt x="135082" y="166254"/>
                </a:cubicBezTo>
                <a:cubicBezTo>
                  <a:pt x="186950" y="255962"/>
                  <a:pt x="318136" y="444730"/>
                  <a:pt x="373554" y="569421"/>
                </a:cubicBezTo>
                <a:cubicBezTo>
                  <a:pt x="430704" y="704503"/>
                  <a:pt x="411480" y="806969"/>
                  <a:pt x="443692" y="971030"/>
                </a:cubicBezTo>
                <a:cubicBezTo>
                  <a:pt x="475904" y="1135091"/>
                  <a:pt x="475789" y="1408285"/>
                  <a:pt x="566825" y="1553787"/>
                </a:cubicBezTo>
                <a:cubicBezTo>
                  <a:pt x="657861" y="1699289"/>
                  <a:pt x="884383" y="1769399"/>
                  <a:pt x="989908" y="1844040"/>
                </a:cubicBezTo>
                <a:cubicBezTo>
                  <a:pt x="1095433" y="1918681"/>
                  <a:pt x="1115868" y="1963477"/>
                  <a:pt x="1199977" y="2001635"/>
                </a:cubicBezTo>
                <a:cubicBezTo>
                  <a:pt x="1284086" y="2039793"/>
                  <a:pt x="1408806" y="2030787"/>
                  <a:pt x="1494560" y="2072986"/>
                </a:cubicBezTo>
                <a:cubicBezTo>
                  <a:pt x="1580314" y="2115185"/>
                  <a:pt x="1662257" y="2215861"/>
                  <a:pt x="1714500" y="2254827"/>
                </a:cubicBezTo>
                <a:cubicBezTo>
                  <a:pt x="1766743" y="2293793"/>
                  <a:pt x="1775153" y="2292943"/>
                  <a:pt x="1808019" y="2306781"/>
                </a:cubicBezTo>
                <a:cubicBezTo>
                  <a:pt x="1841347" y="2320814"/>
                  <a:pt x="1878069" y="2325257"/>
                  <a:pt x="1911928" y="2337954"/>
                </a:cubicBezTo>
                <a:cubicBezTo>
                  <a:pt x="1933683" y="2346112"/>
                  <a:pt x="1943100" y="2362546"/>
                  <a:pt x="1974273" y="2369127"/>
                </a:cubicBezTo>
                <a:cubicBezTo>
                  <a:pt x="2005446" y="2375708"/>
                  <a:pt x="2064934" y="2367367"/>
                  <a:pt x="2098964" y="2377440"/>
                </a:cubicBezTo>
                <a:cubicBezTo>
                  <a:pt x="2132994" y="2387513"/>
                  <a:pt x="2148062" y="2416319"/>
                  <a:pt x="2178455" y="2429567"/>
                </a:cubicBezTo>
                <a:cubicBezTo>
                  <a:pt x="2208848" y="2442815"/>
                  <a:pt x="2241349" y="2453524"/>
                  <a:pt x="2281325" y="2456930"/>
                </a:cubicBezTo>
                <a:cubicBezTo>
                  <a:pt x="2321301" y="2460336"/>
                  <a:pt x="2365577" y="2442123"/>
                  <a:pt x="2418311" y="2450003"/>
                </a:cubicBezTo>
                <a:cubicBezTo>
                  <a:pt x="2471045" y="2457883"/>
                  <a:pt x="2597728" y="2504209"/>
                  <a:pt x="2597728" y="2504209"/>
                </a:cubicBezTo>
              </a:path>
            </a:pathLst>
          </a:cu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Importance sampling refresher</a:t>
            </a:r>
            <a:endParaRPr lang="sv-SE" dirty="0"/>
          </a:p>
        </p:txBody>
      </p:sp>
      <p:sp>
        <p:nvSpPr>
          <p:cNvPr id="3" name="Content Placeholder 2"/>
          <p:cNvSpPr>
            <a:spLocks noGrp="1"/>
          </p:cNvSpPr>
          <p:nvPr>
            <p:ph idx="1"/>
          </p:nvPr>
        </p:nvSpPr>
        <p:spPr>
          <a:xfrm>
            <a:off x="770924" y="1539689"/>
            <a:ext cx="3994805" cy="2205541"/>
          </a:xfrm>
        </p:spPr>
        <p:txBody>
          <a:bodyPr/>
          <a:lstStyle/>
          <a:p>
            <a:r>
              <a:rPr lang="en-US" dirty="0" smtClean="0"/>
              <a:t>Variance reduction for </a:t>
            </a:r>
            <a:r>
              <a:rPr lang="en-US" dirty="0" smtClean="0">
                <a:solidFill>
                  <a:schemeClr val="accent6">
                    <a:lumMod val="75000"/>
                  </a:schemeClr>
                </a:solidFill>
              </a:rPr>
              <a:t>Monte Carlo</a:t>
            </a:r>
          </a:p>
          <a:p>
            <a:r>
              <a:rPr lang="en-US" dirty="0" smtClean="0"/>
              <a:t>Given a target </a:t>
            </a:r>
            <a:r>
              <a:rPr lang="en-US" dirty="0" smtClean="0">
                <a:solidFill>
                  <a:srgbClr val="00B0F0"/>
                </a:solidFill>
              </a:rPr>
              <a:t>function</a:t>
            </a:r>
            <a:r>
              <a:rPr lang="en-US" dirty="0" smtClean="0"/>
              <a:t> to integrate…</a:t>
            </a:r>
          </a:p>
          <a:p>
            <a:r>
              <a:rPr lang="en-US" dirty="0" smtClean="0"/>
              <a:t>Find a </a:t>
            </a:r>
            <a:r>
              <a:rPr lang="en-US" dirty="0" smtClean="0">
                <a:solidFill>
                  <a:schemeClr val="accent6">
                    <a:lumMod val="75000"/>
                  </a:schemeClr>
                </a:solidFill>
              </a:rPr>
              <a:t>probability distribution function</a:t>
            </a:r>
            <a:r>
              <a:rPr lang="en-US" dirty="0" smtClean="0"/>
              <a:t> we can sample</a:t>
            </a:r>
          </a:p>
          <a:p>
            <a:pPr lvl="1"/>
            <a:r>
              <a:rPr lang="en-US" dirty="0" smtClean="0"/>
              <a:t>As close as possible to target</a:t>
            </a:r>
          </a:p>
          <a:p>
            <a:r>
              <a:rPr lang="en-US" dirty="0" smtClean="0"/>
              <a:t>Generate samples according to PDF</a:t>
            </a:r>
          </a:p>
          <a:p>
            <a:r>
              <a:rPr lang="en-US" dirty="0" smtClean="0"/>
              <a:t>Calculate mean </a:t>
            </a:r>
            <a:r>
              <a:rPr lang="en-US" dirty="0" smtClean="0">
                <a:solidFill>
                  <a:srgbClr val="00B0F0"/>
                </a:solidFill>
              </a:rPr>
              <a:t>function</a:t>
            </a:r>
            <a:r>
              <a:rPr lang="en-US" dirty="0" smtClean="0"/>
              <a:t> / </a:t>
            </a:r>
            <a:r>
              <a:rPr lang="en-US" dirty="0" smtClean="0">
                <a:solidFill>
                  <a:schemeClr val="accent6">
                    <a:lumMod val="75000"/>
                  </a:schemeClr>
                </a:solidFill>
              </a:rPr>
              <a:t>PDF</a:t>
            </a:r>
          </a:p>
        </p:txBody>
      </p:sp>
      <p:sp>
        <p:nvSpPr>
          <p:cNvPr id="5" name="Freeform 4"/>
          <p:cNvSpPr/>
          <p:nvPr/>
        </p:nvSpPr>
        <p:spPr>
          <a:xfrm>
            <a:off x="5393552" y="2147130"/>
            <a:ext cx="2777295" cy="2365081"/>
          </a:xfrm>
          <a:custGeom>
            <a:avLst/>
            <a:gdLst>
              <a:gd name="connsiteX0" fmla="*/ 0 w 2263140"/>
              <a:gd name="connsiteY0" fmla="*/ 0 h 1276547"/>
              <a:gd name="connsiteX1" fmla="*/ 419100 w 2263140"/>
              <a:gd name="connsiteY1" fmla="*/ 403860 h 1276547"/>
              <a:gd name="connsiteX2" fmla="*/ 739140 w 2263140"/>
              <a:gd name="connsiteY2" fmla="*/ 1043940 h 1276547"/>
              <a:gd name="connsiteX3" fmla="*/ 1531620 w 2263140"/>
              <a:gd name="connsiteY3" fmla="*/ 1219200 h 1276547"/>
              <a:gd name="connsiteX4" fmla="*/ 2042160 w 2263140"/>
              <a:gd name="connsiteY4" fmla="*/ 1272540 h 1276547"/>
              <a:gd name="connsiteX5" fmla="*/ 2263140 w 2263140"/>
              <a:gd name="connsiteY5" fmla="*/ 1127760 h 1276547"/>
              <a:gd name="connsiteX0" fmla="*/ 0 w 2042160"/>
              <a:gd name="connsiteY0" fmla="*/ 0 h 1276547"/>
              <a:gd name="connsiteX1" fmla="*/ 419100 w 2042160"/>
              <a:gd name="connsiteY1" fmla="*/ 403860 h 1276547"/>
              <a:gd name="connsiteX2" fmla="*/ 739140 w 2042160"/>
              <a:gd name="connsiteY2" fmla="*/ 1043940 h 1276547"/>
              <a:gd name="connsiteX3" fmla="*/ 1531620 w 2042160"/>
              <a:gd name="connsiteY3" fmla="*/ 1219200 h 1276547"/>
              <a:gd name="connsiteX4" fmla="*/ 2042160 w 2042160"/>
              <a:gd name="connsiteY4" fmla="*/ 1272540 h 1276547"/>
              <a:gd name="connsiteX0" fmla="*/ 0 w 2042160"/>
              <a:gd name="connsiteY0" fmla="*/ 0 h 1276547"/>
              <a:gd name="connsiteX1" fmla="*/ 419100 w 2042160"/>
              <a:gd name="connsiteY1" fmla="*/ 403860 h 1276547"/>
              <a:gd name="connsiteX2" fmla="*/ 739140 w 2042160"/>
              <a:gd name="connsiteY2" fmla="*/ 1043940 h 1276547"/>
              <a:gd name="connsiteX3" fmla="*/ 1249680 w 2042160"/>
              <a:gd name="connsiteY3" fmla="*/ 1219200 h 1276547"/>
              <a:gd name="connsiteX4" fmla="*/ 2042160 w 2042160"/>
              <a:gd name="connsiteY4" fmla="*/ 1272540 h 1276547"/>
              <a:gd name="connsiteX0" fmla="*/ 0 w 2042160"/>
              <a:gd name="connsiteY0" fmla="*/ 0 h 1276547"/>
              <a:gd name="connsiteX1" fmla="*/ 335280 w 2042160"/>
              <a:gd name="connsiteY1" fmla="*/ 243840 h 1276547"/>
              <a:gd name="connsiteX2" fmla="*/ 739140 w 2042160"/>
              <a:gd name="connsiteY2" fmla="*/ 1043940 h 1276547"/>
              <a:gd name="connsiteX3" fmla="*/ 1249680 w 2042160"/>
              <a:gd name="connsiteY3" fmla="*/ 1219200 h 1276547"/>
              <a:gd name="connsiteX4" fmla="*/ 2042160 w 2042160"/>
              <a:gd name="connsiteY4" fmla="*/ 1272540 h 1276547"/>
              <a:gd name="connsiteX0" fmla="*/ 0 w 2042160"/>
              <a:gd name="connsiteY0" fmla="*/ 0 h 1276547"/>
              <a:gd name="connsiteX1" fmla="*/ 335280 w 2042160"/>
              <a:gd name="connsiteY1" fmla="*/ 243840 h 1276547"/>
              <a:gd name="connsiteX2" fmla="*/ 739140 w 2042160"/>
              <a:gd name="connsiteY2" fmla="*/ 1043940 h 1276547"/>
              <a:gd name="connsiteX3" fmla="*/ 1249680 w 2042160"/>
              <a:gd name="connsiteY3" fmla="*/ 1219200 h 1276547"/>
              <a:gd name="connsiteX4" fmla="*/ 2042160 w 2042160"/>
              <a:gd name="connsiteY4" fmla="*/ 1272540 h 1276547"/>
              <a:gd name="connsiteX0" fmla="*/ 0 w 2042160"/>
              <a:gd name="connsiteY0" fmla="*/ 0 h 1276547"/>
              <a:gd name="connsiteX1" fmla="*/ 335280 w 2042160"/>
              <a:gd name="connsiteY1" fmla="*/ 243840 h 1276547"/>
              <a:gd name="connsiteX2" fmla="*/ 739140 w 2042160"/>
              <a:gd name="connsiteY2" fmla="*/ 1043940 h 1276547"/>
              <a:gd name="connsiteX3" fmla="*/ 1249680 w 2042160"/>
              <a:gd name="connsiteY3" fmla="*/ 1219200 h 1276547"/>
              <a:gd name="connsiteX4" fmla="*/ 2042160 w 2042160"/>
              <a:gd name="connsiteY4" fmla="*/ 1272540 h 1276547"/>
              <a:gd name="connsiteX0" fmla="*/ 0 w 2042160"/>
              <a:gd name="connsiteY0" fmla="*/ 0 h 1276547"/>
              <a:gd name="connsiteX1" fmla="*/ 335280 w 2042160"/>
              <a:gd name="connsiteY1" fmla="*/ 243840 h 1276547"/>
              <a:gd name="connsiteX2" fmla="*/ 739140 w 2042160"/>
              <a:gd name="connsiteY2" fmla="*/ 1043940 h 1276547"/>
              <a:gd name="connsiteX3" fmla="*/ 1249680 w 2042160"/>
              <a:gd name="connsiteY3" fmla="*/ 1219200 h 1276547"/>
              <a:gd name="connsiteX4" fmla="*/ 2042160 w 2042160"/>
              <a:gd name="connsiteY4" fmla="*/ 1272540 h 1276547"/>
              <a:gd name="connsiteX0" fmla="*/ 0 w 1974776"/>
              <a:gd name="connsiteY0" fmla="*/ 0 h 1265316"/>
              <a:gd name="connsiteX1" fmla="*/ 267896 w 1974776"/>
              <a:gd name="connsiteY1" fmla="*/ 232609 h 1265316"/>
              <a:gd name="connsiteX2" fmla="*/ 671756 w 1974776"/>
              <a:gd name="connsiteY2" fmla="*/ 1032709 h 1265316"/>
              <a:gd name="connsiteX3" fmla="*/ 1182296 w 1974776"/>
              <a:gd name="connsiteY3" fmla="*/ 1207969 h 1265316"/>
              <a:gd name="connsiteX4" fmla="*/ 1974776 w 1974776"/>
              <a:gd name="connsiteY4" fmla="*/ 1261309 h 1265316"/>
              <a:gd name="connsiteX0" fmla="*/ 0 w 1974776"/>
              <a:gd name="connsiteY0" fmla="*/ 0 h 1265316"/>
              <a:gd name="connsiteX1" fmla="*/ 267896 w 1974776"/>
              <a:gd name="connsiteY1" fmla="*/ 232609 h 1265316"/>
              <a:gd name="connsiteX2" fmla="*/ 671756 w 1974776"/>
              <a:gd name="connsiteY2" fmla="*/ 1032709 h 1265316"/>
              <a:gd name="connsiteX3" fmla="*/ 1182296 w 1974776"/>
              <a:gd name="connsiteY3" fmla="*/ 1207969 h 1265316"/>
              <a:gd name="connsiteX4" fmla="*/ 1974776 w 1974776"/>
              <a:gd name="connsiteY4" fmla="*/ 1261309 h 1265316"/>
              <a:gd name="connsiteX0" fmla="*/ 0 w 1974776"/>
              <a:gd name="connsiteY0" fmla="*/ 0 h 1265316"/>
              <a:gd name="connsiteX1" fmla="*/ 226717 w 1974776"/>
              <a:gd name="connsiteY1" fmla="*/ 771680 h 1265316"/>
              <a:gd name="connsiteX2" fmla="*/ 671756 w 1974776"/>
              <a:gd name="connsiteY2" fmla="*/ 1032709 h 1265316"/>
              <a:gd name="connsiteX3" fmla="*/ 1182296 w 1974776"/>
              <a:gd name="connsiteY3" fmla="*/ 1207969 h 1265316"/>
              <a:gd name="connsiteX4" fmla="*/ 1974776 w 1974776"/>
              <a:gd name="connsiteY4" fmla="*/ 1261309 h 1265316"/>
              <a:gd name="connsiteX0" fmla="*/ 0 w 1974776"/>
              <a:gd name="connsiteY0" fmla="*/ 0 h 1265316"/>
              <a:gd name="connsiteX1" fmla="*/ 226717 w 1974776"/>
              <a:gd name="connsiteY1" fmla="*/ 771680 h 1265316"/>
              <a:gd name="connsiteX2" fmla="*/ 1182296 w 1974776"/>
              <a:gd name="connsiteY2" fmla="*/ 1207969 h 1265316"/>
              <a:gd name="connsiteX3" fmla="*/ 1974776 w 1974776"/>
              <a:gd name="connsiteY3" fmla="*/ 1261309 h 1265316"/>
              <a:gd name="connsiteX0" fmla="*/ 0 w 1974776"/>
              <a:gd name="connsiteY0" fmla="*/ 0 h 1266246"/>
              <a:gd name="connsiteX1" fmla="*/ 440099 w 1974776"/>
              <a:gd name="connsiteY1" fmla="*/ 973832 h 1266246"/>
              <a:gd name="connsiteX2" fmla="*/ 1182296 w 1974776"/>
              <a:gd name="connsiteY2" fmla="*/ 1207969 h 1266246"/>
              <a:gd name="connsiteX3" fmla="*/ 1974776 w 1974776"/>
              <a:gd name="connsiteY3" fmla="*/ 1261309 h 1266246"/>
              <a:gd name="connsiteX0" fmla="*/ 0 w 1974776"/>
              <a:gd name="connsiteY0" fmla="*/ 0 h 1270869"/>
              <a:gd name="connsiteX1" fmla="*/ 440099 w 1974776"/>
              <a:gd name="connsiteY1" fmla="*/ 973832 h 1270869"/>
              <a:gd name="connsiteX2" fmla="*/ 1156091 w 1974776"/>
              <a:gd name="connsiteY2" fmla="*/ 1230430 h 1270869"/>
              <a:gd name="connsiteX3" fmla="*/ 1974776 w 1974776"/>
              <a:gd name="connsiteY3" fmla="*/ 1261309 h 1270869"/>
              <a:gd name="connsiteX0" fmla="*/ 0 w 1974776"/>
              <a:gd name="connsiteY0" fmla="*/ 0 h 1268294"/>
              <a:gd name="connsiteX1" fmla="*/ 440099 w 1974776"/>
              <a:gd name="connsiteY1" fmla="*/ 973832 h 1268294"/>
              <a:gd name="connsiteX2" fmla="*/ 1156091 w 1974776"/>
              <a:gd name="connsiteY2" fmla="*/ 1230430 h 1268294"/>
              <a:gd name="connsiteX3" fmla="*/ 1974776 w 1974776"/>
              <a:gd name="connsiteY3" fmla="*/ 1261309 h 1268294"/>
              <a:gd name="connsiteX0" fmla="*/ 0 w 1974776"/>
              <a:gd name="connsiteY0" fmla="*/ 0 h 1265535"/>
              <a:gd name="connsiteX1" fmla="*/ 440099 w 1974776"/>
              <a:gd name="connsiteY1" fmla="*/ 973832 h 1265535"/>
              <a:gd name="connsiteX2" fmla="*/ 1156091 w 1974776"/>
              <a:gd name="connsiteY2" fmla="*/ 1211712 h 1265535"/>
              <a:gd name="connsiteX3" fmla="*/ 1974776 w 1974776"/>
              <a:gd name="connsiteY3" fmla="*/ 1261309 h 1265535"/>
              <a:gd name="connsiteX0" fmla="*/ 0 w 1974776"/>
              <a:gd name="connsiteY0" fmla="*/ 0 h 1261309"/>
              <a:gd name="connsiteX1" fmla="*/ 440099 w 1974776"/>
              <a:gd name="connsiteY1" fmla="*/ 973832 h 1261309"/>
              <a:gd name="connsiteX2" fmla="*/ 1974776 w 1974776"/>
              <a:gd name="connsiteY2" fmla="*/ 1261309 h 1261309"/>
              <a:gd name="connsiteX0" fmla="*/ 0 w 1974776"/>
              <a:gd name="connsiteY0" fmla="*/ 0 h 1261309"/>
              <a:gd name="connsiteX1" fmla="*/ 552405 w 1974776"/>
              <a:gd name="connsiteY1" fmla="*/ 1011268 h 1261309"/>
              <a:gd name="connsiteX2" fmla="*/ 1974776 w 1974776"/>
              <a:gd name="connsiteY2" fmla="*/ 1261309 h 1261309"/>
              <a:gd name="connsiteX0" fmla="*/ 0 w 1974776"/>
              <a:gd name="connsiteY0" fmla="*/ 0 h 1261309"/>
              <a:gd name="connsiteX1" fmla="*/ 552405 w 1974776"/>
              <a:gd name="connsiteY1" fmla="*/ 1011268 h 1261309"/>
              <a:gd name="connsiteX2" fmla="*/ 1974776 w 1974776"/>
              <a:gd name="connsiteY2" fmla="*/ 1261309 h 1261309"/>
              <a:gd name="connsiteX0" fmla="*/ 0 w 1974776"/>
              <a:gd name="connsiteY0" fmla="*/ 0 h 1261309"/>
              <a:gd name="connsiteX1" fmla="*/ 537431 w 1974776"/>
              <a:gd name="connsiteY1" fmla="*/ 887731 h 1261309"/>
              <a:gd name="connsiteX2" fmla="*/ 1974776 w 1974776"/>
              <a:gd name="connsiteY2" fmla="*/ 1261309 h 1261309"/>
              <a:gd name="connsiteX0" fmla="*/ 0 w 1974776"/>
              <a:gd name="connsiteY0" fmla="*/ 0 h 1261309"/>
              <a:gd name="connsiteX1" fmla="*/ 537431 w 1974776"/>
              <a:gd name="connsiteY1" fmla="*/ 887731 h 1261309"/>
              <a:gd name="connsiteX2" fmla="*/ 1974776 w 1974776"/>
              <a:gd name="connsiteY2" fmla="*/ 1261309 h 1261309"/>
              <a:gd name="connsiteX0" fmla="*/ 0 w 1974776"/>
              <a:gd name="connsiteY0" fmla="*/ 0 h 1261309"/>
              <a:gd name="connsiteX1" fmla="*/ 537431 w 1974776"/>
              <a:gd name="connsiteY1" fmla="*/ 887731 h 1261309"/>
              <a:gd name="connsiteX2" fmla="*/ 1974776 w 1974776"/>
              <a:gd name="connsiteY2" fmla="*/ 1261309 h 1261309"/>
              <a:gd name="connsiteX0" fmla="*/ 0 w 1974776"/>
              <a:gd name="connsiteY0" fmla="*/ 0 h 1261309"/>
              <a:gd name="connsiteX1" fmla="*/ 548662 w 1974776"/>
              <a:gd name="connsiteY1" fmla="*/ 973833 h 1261309"/>
              <a:gd name="connsiteX2" fmla="*/ 1974776 w 1974776"/>
              <a:gd name="connsiteY2" fmla="*/ 1261309 h 1261309"/>
              <a:gd name="connsiteX0" fmla="*/ 0 w 1974776"/>
              <a:gd name="connsiteY0" fmla="*/ 0 h 1261309"/>
              <a:gd name="connsiteX1" fmla="*/ 548662 w 1974776"/>
              <a:gd name="connsiteY1" fmla="*/ 973833 h 1261309"/>
              <a:gd name="connsiteX2" fmla="*/ 1974776 w 1974776"/>
              <a:gd name="connsiteY2" fmla="*/ 1261309 h 1261309"/>
              <a:gd name="connsiteX0" fmla="*/ 0 w 1941084"/>
              <a:gd name="connsiteY0" fmla="*/ 0 h 1280027"/>
              <a:gd name="connsiteX1" fmla="*/ 548662 w 1941084"/>
              <a:gd name="connsiteY1" fmla="*/ 973833 h 1280027"/>
              <a:gd name="connsiteX2" fmla="*/ 1941084 w 1941084"/>
              <a:gd name="connsiteY2" fmla="*/ 1280027 h 1280027"/>
              <a:gd name="connsiteX0" fmla="*/ 0 w 1941084"/>
              <a:gd name="connsiteY0" fmla="*/ 0 h 1280027"/>
              <a:gd name="connsiteX1" fmla="*/ 548662 w 1941084"/>
              <a:gd name="connsiteY1" fmla="*/ 973833 h 1280027"/>
              <a:gd name="connsiteX2" fmla="*/ 1941084 w 1941084"/>
              <a:gd name="connsiteY2" fmla="*/ 1280027 h 1280027"/>
              <a:gd name="connsiteX0" fmla="*/ 0 w 1353347"/>
              <a:gd name="connsiteY0" fmla="*/ 0 h 1283771"/>
              <a:gd name="connsiteX1" fmla="*/ 548662 w 1353347"/>
              <a:gd name="connsiteY1" fmla="*/ 973833 h 1283771"/>
              <a:gd name="connsiteX2" fmla="*/ 1353347 w 1353347"/>
              <a:gd name="connsiteY2" fmla="*/ 1283771 h 1283771"/>
              <a:gd name="connsiteX0" fmla="*/ 0 w 1353347"/>
              <a:gd name="connsiteY0" fmla="*/ 0 h 1283771"/>
              <a:gd name="connsiteX1" fmla="*/ 548662 w 1353347"/>
              <a:gd name="connsiteY1" fmla="*/ 928910 h 1283771"/>
              <a:gd name="connsiteX2" fmla="*/ 1353347 w 1353347"/>
              <a:gd name="connsiteY2" fmla="*/ 1283771 h 1283771"/>
              <a:gd name="connsiteX0" fmla="*/ 0 w 1357091"/>
              <a:gd name="connsiteY0" fmla="*/ 0 h 984287"/>
              <a:gd name="connsiteX1" fmla="*/ 552406 w 1357091"/>
              <a:gd name="connsiteY1" fmla="*/ 629426 h 984287"/>
              <a:gd name="connsiteX2" fmla="*/ 1357091 w 1357091"/>
              <a:gd name="connsiteY2" fmla="*/ 984287 h 984287"/>
              <a:gd name="connsiteX0" fmla="*/ 0 w 1357091"/>
              <a:gd name="connsiteY0" fmla="*/ 0 h 984287"/>
              <a:gd name="connsiteX1" fmla="*/ 552406 w 1357091"/>
              <a:gd name="connsiteY1" fmla="*/ 700553 h 984287"/>
              <a:gd name="connsiteX2" fmla="*/ 1357091 w 1357091"/>
              <a:gd name="connsiteY2" fmla="*/ 984287 h 984287"/>
              <a:gd name="connsiteX0" fmla="*/ 0 w 1349604"/>
              <a:gd name="connsiteY0" fmla="*/ 0 h 1077876"/>
              <a:gd name="connsiteX1" fmla="*/ 544919 w 1349604"/>
              <a:gd name="connsiteY1" fmla="*/ 794142 h 1077876"/>
              <a:gd name="connsiteX2" fmla="*/ 1349604 w 1349604"/>
              <a:gd name="connsiteY2" fmla="*/ 1077876 h 1077876"/>
              <a:gd name="connsiteX0" fmla="*/ 0 w 1349604"/>
              <a:gd name="connsiteY0" fmla="*/ 0 h 1077876"/>
              <a:gd name="connsiteX1" fmla="*/ 503740 w 1349604"/>
              <a:gd name="connsiteY1" fmla="*/ 842808 h 1077876"/>
              <a:gd name="connsiteX2" fmla="*/ 1349604 w 1349604"/>
              <a:gd name="connsiteY2" fmla="*/ 1077876 h 1077876"/>
              <a:gd name="connsiteX0" fmla="*/ 0 w 1349604"/>
              <a:gd name="connsiteY0" fmla="*/ 0 h 1077876"/>
              <a:gd name="connsiteX1" fmla="*/ 503740 w 1349604"/>
              <a:gd name="connsiteY1" fmla="*/ 842808 h 1077876"/>
              <a:gd name="connsiteX2" fmla="*/ 1349604 w 1349604"/>
              <a:gd name="connsiteY2" fmla="*/ 1077876 h 1077876"/>
              <a:gd name="connsiteX0" fmla="*/ 0 w 1349604"/>
              <a:gd name="connsiteY0" fmla="*/ 0 h 898186"/>
              <a:gd name="connsiteX1" fmla="*/ 503740 w 1349604"/>
              <a:gd name="connsiteY1" fmla="*/ 663118 h 898186"/>
              <a:gd name="connsiteX2" fmla="*/ 1349604 w 1349604"/>
              <a:gd name="connsiteY2" fmla="*/ 898186 h 898186"/>
              <a:gd name="connsiteX0" fmla="*/ 0 w 1349604"/>
              <a:gd name="connsiteY0" fmla="*/ 0 h 898186"/>
              <a:gd name="connsiteX1" fmla="*/ 466304 w 1349604"/>
              <a:gd name="connsiteY1" fmla="*/ 674349 h 898186"/>
              <a:gd name="connsiteX2" fmla="*/ 1349604 w 1349604"/>
              <a:gd name="connsiteY2" fmla="*/ 898186 h 898186"/>
              <a:gd name="connsiteX0" fmla="*/ 0 w 1345860"/>
              <a:gd name="connsiteY0" fmla="*/ 0 h 894442"/>
              <a:gd name="connsiteX1" fmla="*/ 466304 w 1345860"/>
              <a:gd name="connsiteY1" fmla="*/ 674349 h 894442"/>
              <a:gd name="connsiteX2" fmla="*/ 1345860 w 1345860"/>
              <a:gd name="connsiteY2" fmla="*/ 894442 h 894442"/>
              <a:gd name="connsiteX0" fmla="*/ 0 w 1411856"/>
              <a:gd name="connsiteY0" fmla="*/ 0 h 907910"/>
              <a:gd name="connsiteX1" fmla="*/ 466304 w 1411856"/>
              <a:gd name="connsiteY1" fmla="*/ 674349 h 907910"/>
              <a:gd name="connsiteX2" fmla="*/ 1345860 w 1411856"/>
              <a:gd name="connsiteY2" fmla="*/ 894442 h 907910"/>
              <a:gd name="connsiteX3" fmla="*/ 1348780 w 1411856"/>
              <a:gd name="connsiteY3" fmla="*/ 883476 h 907910"/>
              <a:gd name="connsiteX0" fmla="*/ 45691 w 1398361"/>
              <a:gd name="connsiteY0" fmla="*/ 0 h 914233"/>
              <a:gd name="connsiteX1" fmla="*/ 511995 w 1398361"/>
              <a:gd name="connsiteY1" fmla="*/ 674349 h 914233"/>
              <a:gd name="connsiteX2" fmla="*/ 1391551 w 1398361"/>
              <a:gd name="connsiteY2" fmla="*/ 894442 h 914233"/>
              <a:gd name="connsiteX3" fmla="*/ 0 w 1398361"/>
              <a:gd name="connsiteY3" fmla="*/ 902194 h 914233"/>
              <a:gd name="connsiteX0" fmla="*/ 3577 w 1355260"/>
              <a:gd name="connsiteY0" fmla="*/ 0 h 909237"/>
              <a:gd name="connsiteX1" fmla="*/ 469881 w 1355260"/>
              <a:gd name="connsiteY1" fmla="*/ 674349 h 909237"/>
              <a:gd name="connsiteX2" fmla="*/ 1349437 w 1355260"/>
              <a:gd name="connsiteY2" fmla="*/ 894442 h 909237"/>
              <a:gd name="connsiteX3" fmla="*/ 1 w 1355260"/>
              <a:gd name="connsiteY3" fmla="*/ 888156 h 909237"/>
              <a:gd name="connsiteX0" fmla="*/ 3577 w 1355260"/>
              <a:gd name="connsiteY0" fmla="*/ 0 h 909237"/>
              <a:gd name="connsiteX1" fmla="*/ 469881 w 1355260"/>
              <a:gd name="connsiteY1" fmla="*/ 674349 h 909237"/>
              <a:gd name="connsiteX2" fmla="*/ 1349437 w 1355260"/>
              <a:gd name="connsiteY2" fmla="*/ 894442 h 909237"/>
              <a:gd name="connsiteX3" fmla="*/ 1 w 1355260"/>
              <a:gd name="connsiteY3" fmla="*/ 888156 h 909237"/>
              <a:gd name="connsiteX0" fmla="*/ 3576 w 1355259"/>
              <a:gd name="connsiteY0" fmla="*/ 0 h 894442"/>
              <a:gd name="connsiteX1" fmla="*/ 469880 w 1355259"/>
              <a:gd name="connsiteY1" fmla="*/ 674349 h 894442"/>
              <a:gd name="connsiteX2" fmla="*/ 1349436 w 1355259"/>
              <a:gd name="connsiteY2" fmla="*/ 894442 h 894442"/>
              <a:gd name="connsiteX3" fmla="*/ 0 w 1355259"/>
              <a:gd name="connsiteY3" fmla="*/ 888156 h 894442"/>
              <a:gd name="connsiteX0" fmla="*/ 12744 w 1364427"/>
              <a:gd name="connsiteY0" fmla="*/ 0 h 897324"/>
              <a:gd name="connsiteX1" fmla="*/ 479048 w 1364427"/>
              <a:gd name="connsiteY1" fmla="*/ 674349 h 897324"/>
              <a:gd name="connsiteX2" fmla="*/ 1358604 w 1364427"/>
              <a:gd name="connsiteY2" fmla="*/ 894442 h 897324"/>
              <a:gd name="connsiteX3" fmla="*/ 0 w 1364427"/>
              <a:gd name="connsiteY3" fmla="*/ 897324 h 897324"/>
              <a:gd name="connsiteX0" fmla="*/ 12744 w 1364427"/>
              <a:gd name="connsiteY0" fmla="*/ 0 h 894442"/>
              <a:gd name="connsiteX1" fmla="*/ 479048 w 1364427"/>
              <a:gd name="connsiteY1" fmla="*/ 674349 h 894442"/>
              <a:gd name="connsiteX2" fmla="*/ 1358604 w 1364427"/>
              <a:gd name="connsiteY2" fmla="*/ 894442 h 894442"/>
              <a:gd name="connsiteX3" fmla="*/ 0 w 1364427"/>
              <a:gd name="connsiteY3" fmla="*/ 888156 h 894442"/>
            </a:gdLst>
            <a:ahLst/>
            <a:cxnLst>
              <a:cxn ang="0">
                <a:pos x="connsiteX0" y="connsiteY0"/>
              </a:cxn>
              <a:cxn ang="0">
                <a:pos x="connsiteX1" y="connsiteY1"/>
              </a:cxn>
              <a:cxn ang="0">
                <a:pos x="connsiteX2" y="connsiteY2"/>
              </a:cxn>
              <a:cxn ang="0">
                <a:pos x="connsiteX3" y="connsiteY3"/>
              </a:cxn>
            </a:cxnLst>
            <a:rect l="l" t="t" r="r" b="b"/>
            <a:pathLst>
              <a:path w="1364427" h="894442">
                <a:moveTo>
                  <a:pt x="12744" y="0"/>
                </a:moveTo>
                <a:cubicBezTo>
                  <a:pt x="168452" y="8786"/>
                  <a:pt x="254738" y="525275"/>
                  <a:pt x="479048" y="674349"/>
                </a:cubicBezTo>
                <a:cubicBezTo>
                  <a:pt x="703358" y="823423"/>
                  <a:pt x="1436917" y="858808"/>
                  <a:pt x="1358604" y="894442"/>
                </a:cubicBezTo>
                <a:lnTo>
                  <a:pt x="0" y="888156"/>
                </a:lnTo>
              </a:path>
            </a:pathLst>
          </a:custGeom>
          <a:solidFill>
            <a:schemeClr val="accent6">
              <a:alpha val="25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cxnSp>
        <p:nvCxnSpPr>
          <p:cNvPr id="10" name="Straight Connector 9"/>
          <p:cNvCxnSpPr/>
          <p:nvPr/>
        </p:nvCxnSpPr>
        <p:spPr>
          <a:xfrm flipV="1">
            <a:off x="5540820" y="2250325"/>
            <a:ext cx="0" cy="2261887"/>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6207248" y="3771548"/>
            <a:ext cx="0" cy="740663"/>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5858536" y="2934640"/>
            <a:ext cx="0" cy="1577571"/>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6695444" y="4143508"/>
            <a:ext cx="0" cy="368703"/>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7090651" y="4251996"/>
            <a:ext cx="0" cy="253135"/>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5657058" y="2438694"/>
            <a:ext cx="0" cy="2066437"/>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5982522" y="3340410"/>
            <a:ext cx="0" cy="1164722"/>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5773295" y="2663419"/>
            <a:ext cx="0" cy="1841712"/>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5" idx="1"/>
          </p:cNvCxnSpPr>
          <p:nvPr/>
        </p:nvCxnSpPr>
        <p:spPr>
          <a:xfrm flipH="1">
            <a:off x="6367203" y="3930242"/>
            <a:ext cx="1453" cy="545123"/>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5469752" y="2166180"/>
            <a:ext cx="0" cy="234846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4866295" y="1142883"/>
            <a:ext cx="1107996" cy="307777"/>
          </a:xfrm>
          <a:prstGeom prst="rect">
            <a:avLst/>
          </a:prstGeom>
          <a:noFill/>
        </p:spPr>
        <p:txBody>
          <a:bodyPr wrap="none" rtlCol="0">
            <a:spAutoFit/>
          </a:bodyPr>
          <a:lstStyle/>
          <a:p>
            <a:r>
              <a:rPr lang="en-US" dirty="0" smtClean="0">
                <a:solidFill>
                  <a:schemeClr val="tx1"/>
                </a:solidFill>
                <a:latin typeface="+mn-lt"/>
              </a:rPr>
              <a:t>probability</a:t>
            </a:r>
            <a:endParaRPr lang="sv-SE" dirty="0">
              <a:solidFill>
                <a:schemeClr val="tx1"/>
              </a:solidFill>
              <a:latin typeface="+mn-lt"/>
            </a:endParaRPr>
          </a:p>
        </p:txBody>
      </p:sp>
      <p:cxnSp>
        <p:nvCxnSpPr>
          <p:cNvPr id="69" name="Straight Connector 68"/>
          <p:cNvCxnSpPr/>
          <p:nvPr/>
        </p:nvCxnSpPr>
        <p:spPr>
          <a:xfrm flipH="1" flipV="1">
            <a:off x="5539740" y="2122170"/>
            <a:ext cx="1080" cy="2390043"/>
          </a:xfrm>
          <a:prstGeom prst="line">
            <a:avLst/>
          </a:prstGeom>
          <a:ln w="19050">
            <a:solidFill>
              <a:srgbClr val="00B0F0"/>
            </a:solidFill>
            <a:prstDash val="sysDash"/>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flipV="1">
            <a:off x="6206490" y="3745230"/>
            <a:ext cx="758" cy="766982"/>
          </a:xfrm>
          <a:prstGeom prst="line">
            <a:avLst/>
          </a:prstGeom>
          <a:ln w="19050">
            <a:solidFill>
              <a:srgbClr val="00B0F0"/>
            </a:solidFill>
            <a:prstDash val="sysDash"/>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V="1">
            <a:off x="5858536" y="3097530"/>
            <a:ext cx="8864" cy="1414682"/>
          </a:xfrm>
          <a:prstGeom prst="line">
            <a:avLst/>
          </a:prstGeom>
          <a:ln w="19050">
            <a:solidFill>
              <a:srgbClr val="00B0F0"/>
            </a:solidFill>
            <a:prstDash val="sysDash"/>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flipV="1">
            <a:off x="6694170" y="4034790"/>
            <a:ext cx="1274" cy="477422"/>
          </a:xfrm>
          <a:prstGeom prst="line">
            <a:avLst/>
          </a:prstGeom>
          <a:ln w="19050">
            <a:solidFill>
              <a:srgbClr val="00B0F0"/>
            </a:solidFill>
            <a:prstDash val="sysDash"/>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V="1">
            <a:off x="7090651" y="4251996"/>
            <a:ext cx="0" cy="253135"/>
          </a:xfrm>
          <a:prstGeom prst="line">
            <a:avLst/>
          </a:prstGeom>
          <a:ln w="19050">
            <a:solidFill>
              <a:srgbClr val="00B0F0"/>
            </a:solidFill>
            <a:prstDash val="sysDash"/>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V="1">
            <a:off x="5657058" y="2366010"/>
            <a:ext cx="792" cy="2139122"/>
          </a:xfrm>
          <a:prstGeom prst="line">
            <a:avLst/>
          </a:prstGeom>
          <a:ln w="19050">
            <a:solidFill>
              <a:srgbClr val="00B0F0"/>
            </a:solidFill>
            <a:prstDash val="sysDash"/>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flipV="1">
            <a:off x="5981700" y="3581400"/>
            <a:ext cx="822" cy="923732"/>
          </a:xfrm>
          <a:prstGeom prst="line">
            <a:avLst/>
          </a:prstGeom>
          <a:ln w="19050">
            <a:solidFill>
              <a:srgbClr val="00B0F0"/>
            </a:solidFill>
            <a:prstDash val="sysDash"/>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V="1">
            <a:off x="5773295" y="2571750"/>
            <a:ext cx="2665" cy="1933382"/>
          </a:xfrm>
          <a:prstGeom prst="line">
            <a:avLst/>
          </a:prstGeom>
          <a:ln w="19050">
            <a:solidFill>
              <a:srgbClr val="00B0F0"/>
            </a:solidFill>
            <a:prstDash val="sysDash"/>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H="1">
            <a:off x="6367204" y="3840480"/>
            <a:ext cx="3116" cy="634885"/>
          </a:xfrm>
          <a:prstGeom prst="line">
            <a:avLst/>
          </a:prstGeom>
          <a:ln w="19050">
            <a:solidFill>
              <a:srgbClr val="00B0F0"/>
            </a:solidFill>
            <a:prstDash val="sysDash"/>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V="1">
            <a:off x="5469752" y="2030730"/>
            <a:ext cx="1408" cy="2483910"/>
          </a:xfrm>
          <a:prstGeom prst="line">
            <a:avLst/>
          </a:prstGeom>
          <a:ln w="19050">
            <a:solidFill>
              <a:srgbClr val="00B0F0"/>
            </a:solidFill>
            <a:prstDash val="sysDash"/>
          </a:ln>
        </p:spPr>
        <p:style>
          <a:lnRef idx="1">
            <a:schemeClr val="accent1"/>
          </a:lnRef>
          <a:fillRef idx="0">
            <a:schemeClr val="accent1"/>
          </a:fillRef>
          <a:effectRef idx="0">
            <a:schemeClr val="accent1"/>
          </a:effectRef>
          <a:fontRef idx="minor">
            <a:schemeClr val="tx1"/>
          </a:fontRef>
        </p:style>
      </p:cxnSp>
      <p:sp>
        <p:nvSpPr>
          <p:cNvPr id="94" name="Freeform 93"/>
          <p:cNvSpPr/>
          <p:nvPr/>
        </p:nvSpPr>
        <p:spPr>
          <a:xfrm>
            <a:off x="5400840" y="1993843"/>
            <a:ext cx="2597728" cy="2504209"/>
          </a:xfrm>
          <a:custGeom>
            <a:avLst/>
            <a:gdLst>
              <a:gd name="connsiteX0" fmla="*/ 0 w 2597728"/>
              <a:gd name="connsiteY0" fmla="*/ 0 h 2504209"/>
              <a:gd name="connsiteX1" fmla="*/ 62346 w 2597728"/>
              <a:gd name="connsiteY1" fmla="*/ 31172 h 2504209"/>
              <a:gd name="connsiteX2" fmla="*/ 124691 w 2597728"/>
              <a:gd name="connsiteY2" fmla="*/ 93518 h 2504209"/>
              <a:gd name="connsiteX3" fmla="*/ 135082 w 2597728"/>
              <a:gd name="connsiteY3" fmla="*/ 166254 h 2504209"/>
              <a:gd name="connsiteX4" fmla="*/ 155864 w 2597728"/>
              <a:gd name="connsiteY4" fmla="*/ 436418 h 2504209"/>
              <a:gd name="connsiteX5" fmla="*/ 228600 w 2597728"/>
              <a:gd name="connsiteY5" fmla="*/ 665018 h 2504209"/>
              <a:gd name="connsiteX6" fmla="*/ 311728 w 2597728"/>
              <a:gd name="connsiteY6" fmla="*/ 727363 h 2504209"/>
              <a:gd name="connsiteX7" fmla="*/ 436419 w 2597728"/>
              <a:gd name="connsiteY7" fmla="*/ 820881 h 2504209"/>
              <a:gd name="connsiteX8" fmla="*/ 467591 w 2597728"/>
              <a:gd name="connsiteY8" fmla="*/ 914400 h 2504209"/>
              <a:gd name="connsiteX9" fmla="*/ 477982 w 2597728"/>
              <a:gd name="connsiteY9" fmla="*/ 976745 h 2504209"/>
              <a:gd name="connsiteX10" fmla="*/ 561110 w 2597728"/>
              <a:gd name="connsiteY10" fmla="*/ 1226127 h 2504209"/>
              <a:gd name="connsiteX11" fmla="*/ 602673 w 2597728"/>
              <a:gd name="connsiteY11" fmla="*/ 1381990 h 2504209"/>
              <a:gd name="connsiteX12" fmla="*/ 633846 w 2597728"/>
              <a:gd name="connsiteY12" fmla="*/ 1475509 h 2504209"/>
              <a:gd name="connsiteX13" fmla="*/ 665019 w 2597728"/>
              <a:gd name="connsiteY13" fmla="*/ 1631372 h 2504209"/>
              <a:gd name="connsiteX14" fmla="*/ 727364 w 2597728"/>
              <a:gd name="connsiteY14" fmla="*/ 1787236 h 2504209"/>
              <a:gd name="connsiteX15" fmla="*/ 758537 w 2597728"/>
              <a:gd name="connsiteY15" fmla="*/ 1849581 h 2504209"/>
              <a:gd name="connsiteX16" fmla="*/ 779319 w 2597728"/>
              <a:gd name="connsiteY16" fmla="*/ 1880754 h 2504209"/>
              <a:gd name="connsiteX17" fmla="*/ 997528 w 2597728"/>
              <a:gd name="connsiteY17" fmla="*/ 1943100 h 2504209"/>
              <a:gd name="connsiteX18" fmla="*/ 1184564 w 2597728"/>
              <a:gd name="connsiteY18" fmla="*/ 1963881 h 2504209"/>
              <a:gd name="connsiteX19" fmla="*/ 1278082 w 2597728"/>
              <a:gd name="connsiteY19" fmla="*/ 2005445 h 2504209"/>
              <a:gd name="connsiteX20" fmla="*/ 1340428 w 2597728"/>
              <a:gd name="connsiteY20" fmla="*/ 2057400 h 2504209"/>
              <a:gd name="connsiteX21" fmla="*/ 1475510 w 2597728"/>
              <a:gd name="connsiteY21" fmla="*/ 2130136 h 2504209"/>
              <a:gd name="connsiteX22" fmla="*/ 1569028 w 2597728"/>
              <a:gd name="connsiteY22" fmla="*/ 2192481 h 2504209"/>
              <a:gd name="connsiteX23" fmla="*/ 1714500 w 2597728"/>
              <a:gd name="connsiteY23" fmla="*/ 2254827 h 2504209"/>
              <a:gd name="connsiteX24" fmla="*/ 1808019 w 2597728"/>
              <a:gd name="connsiteY24" fmla="*/ 2306781 h 2504209"/>
              <a:gd name="connsiteX25" fmla="*/ 1911928 w 2597728"/>
              <a:gd name="connsiteY25" fmla="*/ 2337954 h 2504209"/>
              <a:gd name="connsiteX26" fmla="*/ 1974273 w 2597728"/>
              <a:gd name="connsiteY26" fmla="*/ 2369127 h 2504209"/>
              <a:gd name="connsiteX27" fmla="*/ 2098964 w 2597728"/>
              <a:gd name="connsiteY27" fmla="*/ 2400300 h 2504209"/>
              <a:gd name="connsiteX28" fmla="*/ 2161310 w 2597728"/>
              <a:gd name="connsiteY28" fmla="*/ 2431472 h 2504209"/>
              <a:gd name="connsiteX29" fmla="*/ 2213264 w 2597728"/>
              <a:gd name="connsiteY29" fmla="*/ 2441863 h 2504209"/>
              <a:gd name="connsiteX30" fmla="*/ 2275610 w 2597728"/>
              <a:gd name="connsiteY30" fmla="*/ 2462645 h 2504209"/>
              <a:gd name="connsiteX31" fmla="*/ 2337955 w 2597728"/>
              <a:gd name="connsiteY31" fmla="*/ 2473036 h 2504209"/>
              <a:gd name="connsiteX32" fmla="*/ 2410691 w 2597728"/>
              <a:gd name="connsiteY32" fmla="*/ 2493818 h 2504209"/>
              <a:gd name="connsiteX33" fmla="*/ 2597728 w 2597728"/>
              <a:gd name="connsiteY33" fmla="*/ 2504209 h 2504209"/>
              <a:gd name="connsiteX0" fmla="*/ 0 w 2597728"/>
              <a:gd name="connsiteY0" fmla="*/ 0 h 2504209"/>
              <a:gd name="connsiteX1" fmla="*/ 62346 w 2597728"/>
              <a:gd name="connsiteY1" fmla="*/ 31172 h 2504209"/>
              <a:gd name="connsiteX2" fmla="*/ 124691 w 2597728"/>
              <a:gd name="connsiteY2" fmla="*/ 93518 h 2504209"/>
              <a:gd name="connsiteX3" fmla="*/ 135082 w 2597728"/>
              <a:gd name="connsiteY3" fmla="*/ 166254 h 2504209"/>
              <a:gd name="connsiteX4" fmla="*/ 155864 w 2597728"/>
              <a:gd name="connsiteY4" fmla="*/ 436418 h 2504209"/>
              <a:gd name="connsiteX5" fmla="*/ 311728 w 2597728"/>
              <a:gd name="connsiteY5" fmla="*/ 727363 h 2504209"/>
              <a:gd name="connsiteX6" fmla="*/ 436419 w 2597728"/>
              <a:gd name="connsiteY6" fmla="*/ 820881 h 2504209"/>
              <a:gd name="connsiteX7" fmla="*/ 467591 w 2597728"/>
              <a:gd name="connsiteY7" fmla="*/ 914400 h 2504209"/>
              <a:gd name="connsiteX8" fmla="*/ 477982 w 2597728"/>
              <a:gd name="connsiteY8" fmla="*/ 976745 h 2504209"/>
              <a:gd name="connsiteX9" fmla="*/ 561110 w 2597728"/>
              <a:gd name="connsiteY9" fmla="*/ 1226127 h 2504209"/>
              <a:gd name="connsiteX10" fmla="*/ 602673 w 2597728"/>
              <a:gd name="connsiteY10" fmla="*/ 1381990 h 2504209"/>
              <a:gd name="connsiteX11" fmla="*/ 633846 w 2597728"/>
              <a:gd name="connsiteY11" fmla="*/ 1475509 h 2504209"/>
              <a:gd name="connsiteX12" fmla="*/ 665019 w 2597728"/>
              <a:gd name="connsiteY12" fmla="*/ 1631372 h 2504209"/>
              <a:gd name="connsiteX13" fmla="*/ 727364 w 2597728"/>
              <a:gd name="connsiteY13" fmla="*/ 1787236 h 2504209"/>
              <a:gd name="connsiteX14" fmla="*/ 758537 w 2597728"/>
              <a:gd name="connsiteY14" fmla="*/ 1849581 h 2504209"/>
              <a:gd name="connsiteX15" fmla="*/ 779319 w 2597728"/>
              <a:gd name="connsiteY15" fmla="*/ 1880754 h 2504209"/>
              <a:gd name="connsiteX16" fmla="*/ 997528 w 2597728"/>
              <a:gd name="connsiteY16" fmla="*/ 1943100 h 2504209"/>
              <a:gd name="connsiteX17" fmla="*/ 1184564 w 2597728"/>
              <a:gd name="connsiteY17" fmla="*/ 1963881 h 2504209"/>
              <a:gd name="connsiteX18" fmla="*/ 1278082 w 2597728"/>
              <a:gd name="connsiteY18" fmla="*/ 2005445 h 2504209"/>
              <a:gd name="connsiteX19" fmla="*/ 1340428 w 2597728"/>
              <a:gd name="connsiteY19" fmla="*/ 2057400 h 2504209"/>
              <a:gd name="connsiteX20" fmla="*/ 1475510 w 2597728"/>
              <a:gd name="connsiteY20" fmla="*/ 2130136 h 2504209"/>
              <a:gd name="connsiteX21" fmla="*/ 1569028 w 2597728"/>
              <a:gd name="connsiteY21" fmla="*/ 2192481 h 2504209"/>
              <a:gd name="connsiteX22" fmla="*/ 1714500 w 2597728"/>
              <a:gd name="connsiteY22" fmla="*/ 2254827 h 2504209"/>
              <a:gd name="connsiteX23" fmla="*/ 1808019 w 2597728"/>
              <a:gd name="connsiteY23" fmla="*/ 2306781 h 2504209"/>
              <a:gd name="connsiteX24" fmla="*/ 1911928 w 2597728"/>
              <a:gd name="connsiteY24" fmla="*/ 2337954 h 2504209"/>
              <a:gd name="connsiteX25" fmla="*/ 1974273 w 2597728"/>
              <a:gd name="connsiteY25" fmla="*/ 2369127 h 2504209"/>
              <a:gd name="connsiteX26" fmla="*/ 2098964 w 2597728"/>
              <a:gd name="connsiteY26" fmla="*/ 2400300 h 2504209"/>
              <a:gd name="connsiteX27" fmla="*/ 2161310 w 2597728"/>
              <a:gd name="connsiteY27" fmla="*/ 2431472 h 2504209"/>
              <a:gd name="connsiteX28" fmla="*/ 2213264 w 2597728"/>
              <a:gd name="connsiteY28" fmla="*/ 2441863 h 2504209"/>
              <a:gd name="connsiteX29" fmla="*/ 2275610 w 2597728"/>
              <a:gd name="connsiteY29" fmla="*/ 2462645 h 2504209"/>
              <a:gd name="connsiteX30" fmla="*/ 2337955 w 2597728"/>
              <a:gd name="connsiteY30" fmla="*/ 2473036 h 2504209"/>
              <a:gd name="connsiteX31" fmla="*/ 2410691 w 2597728"/>
              <a:gd name="connsiteY31" fmla="*/ 2493818 h 2504209"/>
              <a:gd name="connsiteX32" fmla="*/ 2597728 w 2597728"/>
              <a:gd name="connsiteY32" fmla="*/ 2504209 h 2504209"/>
              <a:gd name="connsiteX0" fmla="*/ 0 w 2597728"/>
              <a:gd name="connsiteY0" fmla="*/ 0 h 2504209"/>
              <a:gd name="connsiteX1" fmla="*/ 62346 w 2597728"/>
              <a:gd name="connsiteY1" fmla="*/ 31172 h 2504209"/>
              <a:gd name="connsiteX2" fmla="*/ 124691 w 2597728"/>
              <a:gd name="connsiteY2" fmla="*/ 93518 h 2504209"/>
              <a:gd name="connsiteX3" fmla="*/ 135082 w 2597728"/>
              <a:gd name="connsiteY3" fmla="*/ 166254 h 2504209"/>
              <a:gd name="connsiteX4" fmla="*/ 311728 w 2597728"/>
              <a:gd name="connsiteY4" fmla="*/ 727363 h 2504209"/>
              <a:gd name="connsiteX5" fmla="*/ 436419 w 2597728"/>
              <a:gd name="connsiteY5" fmla="*/ 820881 h 2504209"/>
              <a:gd name="connsiteX6" fmla="*/ 467591 w 2597728"/>
              <a:gd name="connsiteY6" fmla="*/ 914400 h 2504209"/>
              <a:gd name="connsiteX7" fmla="*/ 477982 w 2597728"/>
              <a:gd name="connsiteY7" fmla="*/ 976745 h 2504209"/>
              <a:gd name="connsiteX8" fmla="*/ 561110 w 2597728"/>
              <a:gd name="connsiteY8" fmla="*/ 1226127 h 2504209"/>
              <a:gd name="connsiteX9" fmla="*/ 602673 w 2597728"/>
              <a:gd name="connsiteY9" fmla="*/ 1381990 h 2504209"/>
              <a:gd name="connsiteX10" fmla="*/ 633846 w 2597728"/>
              <a:gd name="connsiteY10" fmla="*/ 1475509 h 2504209"/>
              <a:gd name="connsiteX11" fmla="*/ 665019 w 2597728"/>
              <a:gd name="connsiteY11" fmla="*/ 1631372 h 2504209"/>
              <a:gd name="connsiteX12" fmla="*/ 727364 w 2597728"/>
              <a:gd name="connsiteY12" fmla="*/ 1787236 h 2504209"/>
              <a:gd name="connsiteX13" fmla="*/ 758537 w 2597728"/>
              <a:gd name="connsiteY13" fmla="*/ 1849581 h 2504209"/>
              <a:gd name="connsiteX14" fmla="*/ 779319 w 2597728"/>
              <a:gd name="connsiteY14" fmla="*/ 1880754 h 2504209"/>
              <a:gd name="connsiteX15" fmla="*/ 997528 w 2597728"/>
              <a:gd name="connsiteY15" fmla="*/ 1943100 h 2504209"/>
              <a:gd name="connsiteX16" fmla="*/ 1184564 w 2597728"/>
              <a:gd name="connsiteY16" fmla="*/ 1963881 h 2504209"/>
              <a:gd name="connsiteX17" fmla="*/ 1278082 w 2597728"/>
              <a:gd name="connsiteY17" fmla="*/ 2005445 h 2504209"/>
              <a:gd name="connsiteX18" fmla="*/ 1340428 w 2597728"/>
              <a:gd name="connsiteY18" fmla="*/ 2057400 h 2504209"/>
              <a:gd name="connsiteX19" fmla="*/ 1475510 w 2597728"/>
              <a:gd name="connsiteY19" fmla="*/ 2130136 h 2504209"/>
              <a:gd name="connsiteX20" fmla="*/ 1569028 w 2597728"/>
              <a:gd name="connsiteY20" fmla="*/ 2192481 h 2504209"/>
              <a:gd name="connsiteX21" fmla="*/ 1714500 w 2597728"/>
              <a:gd name="connsiteY21" fmla="*/ 2254827 h 2504209"/>
              <a:gd name="connsiteX22" fmla="*/ 1808019 w 2597728"/>
              <a:gd name="connsiteY22" fmla="*/ 2306781 h 2504209"/>
              <a:gd name="connsiteX23" fmla="*/ 1911928 w 2597728"/>
              <a:gd name="connsiteY23" fmla="*/ 2337954 h 2504209"/>
              <a:gd name="connsiteX24" fmla="*/ 1974273 w 2597728"/>
              <a:gd name="connsiteY24" fmla="*/ 2369127 h 2504209"/>
              <a:gd name="connsiteX25" fmla="*/ 2098964 w 2597728"/>
              <a:gd name="connsiteY25" fmla="*/ 2400300 h 2504209"/>
              <a:gd name="connsiteX26" fmla="*/ 2161310 w 2597728"/>
              <a:gd name="connsiteY26" fmla="*/ 2431472 h 2504209"/>
              <a:gd name="connsiteX27" fmla="*/ 2213264 w 2597728"/>
              <a:gd name="connsiteY27" fmla="*/ 2441863 h 2504209"/>
              <a:gd name="connsiteX28" fmla="*/ 2275610 w 2597728"/>
              <a:gd name="connsiteY28" fmla="*/ 2462645 h 2504209"/>
              <a:gd name="connsiteX29" fmla="*/ 2337955 w 2597728"/>
              <a:gd name="connsiteY29" fmla="*/ 2473036 h 2504209"/>
              <a:gd name="connsiteX30" fmla="*/ 2410691 w 2597728"/>
              <a:gd name="connsiteY30" fmla="*/ 2493818 h 2504209"/>
              <a:gd name="connsiteX31" fmla="*/ 2597728 w 2597728"/>
              <a:gd name="connsiteY31" fmla="*/ 2504209 h 2504209"/>
              <a:gd name="connsiteX0" fmla="*/ 0 w 2597728"/>
              <a:gd name="connsiteY0" fmla="*/ 0 h 2504209"/>
              <a:gd name="connsiteX1" fmla="*/ 62346 w 2597728"/>
              <a:gd name="connsiteY1" fmla="*/ 31172 h 2504209"/>
              <a:gd name="connsiteX2" fmla="*/ 124691 w 2597728"/>
              <a:gd name="connsiteY2" fmla="*/ 93518 h 2504209"/>
              <a:gd name="connsiteX3" fmla="*/ 135082 w 2597728"/>
              <a:gd name="connsiteY3" fmla="*/ 166254 h 2504209"/>
              <a:gd name="connsiteX4" fmla="*/ 436419 w 2597728"/>
              <a:gd name="connsiteY4" fmla="*/ 820881 h 2504209"/>
              <a:gd name="connsiteX5" fmla="*/ 467591 w 2597728"/>
              <a:gd name="connsiteY5" fmla="*/ 914400 h 2504209"/>
              <a:gd name="connsiteX6" fmla="*/ 477982 w 2597728"/>
              <a:gd name="connsiteY6" fmla="*/ 976745 h 2504209"/>
              <a:gd name="connsiteX7" fmla="*/ 561110 w 2597728"/>
              <a:gd name="connsiteY7" fmla="*/ 1226127 h 2504209"/>
              <a:gd name="connsiteX8" fmla="*/ 602673 w 2597728"/>
              <a:gd name="connsiteY8" fmla="*/ 1381990 h 2504209"/>
              <a:gd name="connsiteX9" fmla="*/ 633846 w 2597728"/>
              <a:gd name="connsiteY9" fmla="*/ 1475509 h 2504209"/>
              <a:gd name="connsiteX10" fmla="*/ 665019 w 2597728"/>
              <a:gd name="connsiteY10" fmla="*/ 1631372 h 2504209"/>
              <a:gd name="connsiteX11" fmla="*/ 727364 w 2597728"/>
              <a:gd name="connsiteY11" fmla="*/ 1787236 h 2504209"/>
              <a:gd name="connsiteX12" fmla="*/ 758537 w 2597728"/>
              <a:gd name="connsiteY12" fmla="*/ 1849581 h 2504209"/>
              <a:gd name="connsiteX13" fmla="*/ 779319 w 2597728"/>
              <a:gd name="connsiteY13" fmla="*/ 1880754 h 2504209"/>
              <a:gd name="connsiteX14" fmla="*/ 997528 w 2597728"/>
              <a:gd name="connsiteY14" fmla="*/ 1943100 h 2504209"/>
              <a:gd name="connsiteX15" fmla="*/ 1184564 w 2597728"/>
              <a:gd name="connsiteY15" fmla="*/ 1963881 h 2504209"/>
              <a:gd name="connsiteX16" fmla="*/ 1278082 w 2597728"/>
              <a:gd name="connsiteY16" fmla="*/ 2005445 h 2504209"/>
              <a:gd name="connsiteX17" fmla="*/ 1340428 w 2597728"/>
              <a:gd name="connsiteY17" fmla="*/ 2057400 h 2504209"/>
              <a:gd name="connsiteX18" fmla="*/ 1475510 w 2597728"/>
              <a:gd name="connsiteY18" fmla="*/ 2130136 h 2504209"/>
              <a:gd name="connsiteX19" fmla="*/ 1569028 w 2597728"/>
              <a:gd name="connsiteY19" fmla="*/ 2192481 h 2504209"/>
              <a:gd name="connsiteX20" fmla="*/ 1714500 w 2597728"/>
              <a:gd name="connsiteY20" fmla="*/ 2254827 h 2504209"/>
              <a:gd name="connsiteX21" fmla="*/ 1808019 w 2597728"/>
              <a:gd name="connsiteY21" fmla="*/ 2306781 h 2504209"/>
              <a:gd name="connsiteX22" fmla="*/ 1911928 w 2597728"/>
              <a:gd name="connsiteY22" fmla="*/ 2337954 h 2504209"/>
              <a:gd name="connsiteX23" fmla="*/ 1974273 w 2597728"/>
              <a:gd name="connsiteY23" fmla="*/ 2369127 h 2504209"/>
              <a:gd name="connsiteX24" fmla="*/ 2098964 w 2597728"/>
              <a:gd name="connsiteY24" fmla="*/ 2400300 h 2504209"/>
              <a:gd name="connsiteX25" fmla="*/ 2161310 w 2597728"/>
              <a:gd name="connsiteY25" fmla="*/ 2431472 h 2504209"/>
              <a:gd name="connsiteX26" fmla="*/ 2213264 w 2597728"/>
              <a:gd name="connsiteY26" fmla="*/ 2441863 h 2504209"/>
              <a:gd name="connsiteX27" fmla="*/ 2275610 w 2597728"/>
              <a:gd name="connsiteY27" fmla="*/ 2462645 h 2504209"/>
              <a:gd name="connsiteX28" fmla="*/ 2337955 w 2597728"/>
              <a:gd name="connsiteY28" fmla="*/ 2473036 h 2504209"/>
              <a:gd name="connsiteX29" fmla="*/ 2410691 w 2597728"/>
              <a:gd name="connsiteY29" fmla="*/ 2493818 h 2504209"/>
              <a:gd name="connsiteX30" fmla="*/ 2597728 w 2597728"/>
              <a:gd name="connsiteY30" fmla="*/ 2504209 h 2504209"/>
              <a:gd name="connsiteX0" fmla="*/ 0 w 2597728"/>
              <a:gd name="connsiteY0" fmla="*/ 0 h 2504209"/>
              <a:gd name="connsiteX1" fmla="*/ 62346 w 2597728"/>
              <a:gd name="connsiteY1" fmla="*/ 31172 h 2504209"/>
              <a:gd name="connsiteX2" fmla="*/ 135082 w 2597728"/>
              <a:gd name="connsiteY2" fmla="*/ 166254 h 2504209"/>
              <a:gd name="connsiteX3" fmla="*/ 436419 w 2597728"/>
              <a:gd name="connsiteY3" fmla="*/ 820881 h 2504209"/>
              <a:gd name="connsiteX4" fmla="*/ 467591 w 2597728"/>
              <a:gd name="connsiteY4" fmla="*/ 914400 h 2504209"/>
              <a:gd name="connsiteX5" fmla="*/ 477982 w 2597728"/>
              <a:gd name="connsiteY5" fmla="*/ 976745 h 2504209"/>
              <a:gd name="connsiteX6" fmla="*/ 561110 w 2597728"/>
              <a:gd name="connsiteY6" fmla="*/ 1226127 h 2504209"/>
              <a:gd name="connsiteX7" fmla="*/ 602673 w 2597728"/>
              <a:gd name="connsiteY7" fmla="*/ 1381990 h 2504209"/>
              <a:gd name="connsiteX8" fmla="*/ 633846 w 2597728"/>
              <a:gd name="connsiteY8" fmla="*/ 1475509 h 2504209"/>
              <a:gd name="connsiteX9" fmla="*/ 665019 w 2597728"/>
              <a:gd name="connsiteY9" fmla="*/ 1631372 h 2504209"/>
              <a:gd name="connsiteX10" fmla="*/ 727364 w 2597728"/>
              <a:gd name="connsiteY10" fmla="*/ 1787236 h 2504209"/>
              <a:gd name="connsiteX11" fmla="*/ 758537 w 2597728"/>
              <a:gd name="connsiteY11" fmla="*/ 1849581 h 2504209"/>
              <a:gd name="connsiteX12" fmla="*/ 779319 w 2597728"/>
              <a:gd name="connsiteY12" fmla="*/ 1880754 h 2504209"/>
              <a:gd name="connsiteX13" fmla="*/ 997528 w 2597728"/>
              <a:gd name="connsiteY13" fmla="*/ 1943100 h 2504209"/>
              <a:gd name="connsiteX14" fmla="*/ 1184564 w 2597728"/>
              <a:gd name="connsiteY14" fmla="*/ 1963881 h 2504209"/>
              <a:gd name="connsiteX15" fmla="*/ 1278082 w 2597728"/>
              <a:gd name="connsiteY15" fmla="*/ 2005445 h 2504209"/>
              <a:gd name="connsiteX16" fmla="*/ 1340428 w 2597728"/>
              <a:gd name="connsiteY16" fmla="*/ 2057400 h 2504209"/>
              <a:gd name="connsiteX17" fmla="*/ 1475510 w 2597728"/>
              <a:gd name="connsiteY17" fmla="*/ 2130136 h 2504209"/>
              <a:gd name="connsiteX18" fmla="*/ 1569028 w 2597728"/>
              <a:gd name="connsiteY18" fmla="*/ 2192481 h 2504209"/>
              <a:gd name="connsiteX19" fmla="*/ 1714500 w 2597728"/>
              <a:gd name="connsiteY19" fmla="*/ 2254827 h 2504209"/>
              <a:gd name="connsiteX20" fmla="*/ 1808019 w 2597728"/>
              <a:gd name="connsiteY20" fmla="*/ 2306781 h 2504209"/>
              <a:gd name="connsiteX21" fmla="*/ 1911928 w 2597728"/>
              <a:gd name="connsiteY21" fmla="*/ 2337954 h 2504209"/>
              <a:gd name="connsiteX22" fmla="*/ 1974273 w 2597728"/>
              <a:gd name="connsiteY22" fmla="*/ 2369127 h 2504209"/>
              <a:gd name="connsiteX23" fmla="*/ 2098964 w 2597728"/>
              <a:gd name="connsiteY23" fmla="*/ 2400300 h 2504209"/>
              <a:gd name="connsiteX24" fmla="*/ 2161310 w 2597728"/>
              <a:gd name="connsiteY24" fmla="*/ 2431472 h 2504209"/>
              <a:gd name="connsiteX25" fmla="*/ 2213264 w 2597728"/>
              <a:gd name="connsiteY25" fmla="*/ 2441863 h 2504209"/>
              <a:gd name="connsiteX26" fmla="*/ 2275610 w 2597728"/>
              <a:gd name="connsiteY26" fmla="*/ 2462645 h 2504209"/>
              <a:gd name="connsiteX27" fmla="*/ 2337955 w 2597728"/>
              <a:gd name="connsiteY27" fmla="*/ 2473036 h 2504209"/>
              <a:gd name="connsiteX28" fmla="*/ 2410691 w 2597728"/>
              <a:gd name="connsiteY28" fmla="*/ 2493818 h 2504209"/>
              <a:gd name="connsiteX29" fmla="*/ 2597728 w 2597728"/>
              <a:gd name="connsiteY29" fmla="*/ 2504209 h 2504209"/>
              <a:gd name="connsiteX0" fmla="*/ 0 w 2597728"/>
              <a:gd name="connsiteY0" fmla="*/ 0 h 2504209"/>
              <a:gd name="connsiteX1" fmla="*/ 62346 w 2597728"/>
              <a:gd name="connsiteY1" fmla="*/ 31172 h 2504209"/>
              <a:gd name="connsiteX2" fmla="*/ 135082 w 2597728"/>
              <a:gd name="connsiteY2" fmla="*/ 166254 h 2504209"/>
              <a:gd name="connsiteX3" fmla="*/ 436419 w 2597728"/>
              <a:gd name="connsiteY3" fmla="*/ 820881 h 2504209"/>
              <a:gd name="connsiteX4" fmla="*/ 477982 w 2597728"/>
              <a:gd name="connsiteY4" fmla="*/ 976745 h 2504209"/>
              <a:gd name="connsiteX5" fmla="*/ 561110 w 2597728"/>
              <a:gd name="connsiteY5" fmla="*/ 1226127 h 2504209"/>
              <a:gd name="connsiteX6" fmla="*/ 602673 w 2597728"/>
              <a:gd name="connsiteY6" fmla="*/ 1381990 h 2504209"/>
              <a:gd name="connsiteX7" fmla="*/ 633846 w 2597728"/>
              <a:gd name="connsiteY7" fmla="*/ 1475509 h 2504209"/>
              <a:gd name="connsiteX8" fmla="*/ 665019 w 2597728"/>
              <a:gd name="connsiteY8" fmla="*/ 1631372 h 2504209"/>
              <a:gd name="connsiteX9" fmla="*/ 727364 w 2597728"/>
              <a:gd name="connsiteY9" fmla="*/ 1787236 h 2504209"/>
              <a:gd name="connsiteX10" fmla="*/ 758537 w 2597728"/>
              <a:gd name="connsiteY10" fmla="*/ 1849581 h 2504209"/>
              <a:gd name="connsiteX11" fmla="*/ 779319 w 2597728"/>
              <a:gd name="connsiteY11" fmla="*/ 1880754 h 2504209"/>
              <a:gd name="connsiteX12" fmla="*/ 997528 w 2597728"/>
              <a:gd name="connsiteY12" fmla="*/ 1943100 h 2504209"/>
              <a:gd name="connsiteX13" fmla="*/ 1184564 w 2597728"/>
              <a:gd name="connsiteY13" fmla="*/ 1963881 h 2504209"/>
              <a:gd name="connsiteX14" fmla="*/ 1278082 w 2597728"/>
              <a:gd name="connsiteY14" fmla="*/ 2005445 h 2504209"/>
              <a:gd name="connsiteX15" fmla="*/ 1340428 w 2597728"/>
              <a:gd name="connsiteY15" fmla="*/ 2057400 h 2504209"/>
              <a:gd name="connsiteX16" fmla="*/ 1475510 w 2597728"/>
              <a:gd name="connsiteY16" fmla="*/ 2130136 h 2504209"/>
              <a:gd name="connsiteX17" fmla="*/ 1569028 w 2597728"/>
              <a:gd name="connsiteY17" fmla="*/ 2192481 h 2504209"/>
              <a:gd name="connsiteX18" fmla="*/ 1714500 w 2597728"/>
              <a:gd name="connsiteY18" fmla="*/ 2254827 h 2504209"/>
              <a:gd name="connsiteX19" fmla="*/ 1808019 w 2597728"/>
              <a:gd name="connsiteY19" fmla="*/ 2306781 h 2504209"/>
              <a:gd name="connsiteX20" fmla="*/ 1911928 w 2597728"/>
              <a:gd name="connsiteY20" fmla="*/ 2337954 h 2504209"/>
              <a:gd name="connsiteX21" fmla="*/ 1974273 w 2597728"/>
              <a:gd name="connsiteY21" fmla="*/ 2369127 h 2504209"/>
              <a:gd name="connsiteX22" fmla="*/ 2098964 w 2597728"/>
              <a:gd name="connsiteY22" fmla="*/ 2400300 h 2504209"/>
              <a:gd name="connsiteX23" fmla="*/ 2161310 w 2597728"/>
              <a:gd name="connsiteY23" fmla="*/ 2431472 h 2504209"/>
              <a:gd name="connsiteX24" fmla="*/ 2213264 w 2597728"/>
              <a:gd name="connsiteY24" fmla="*/ 2441863 h 2504209"/>
              <a:gd name="connsiteX25" fmla="*/ 2275610 w 2597728"/>
              <a:gd name="connsiteY25" fmla="*/ 2462645 h 2504209"/>
              <a:gd name="connsiteX26" fmla="*/ 2337955 w 2597728"/>
              <a:gd name="connsiteY26" fmla="*/ 2473036 h 2504209"/>
              <a:gd name="connsiteX27" fmla="*/ 2410691 w 2597728"/>
              <a:gd name="connsiteY27" fmla="*/ 2493818 h 2504209"/>
              <a:gd name="connsiteX28" fmla="*/ 2597728 w 2597728"/>
              <a:gd name="connsiteY28" fmla="*/ 2504209 h 2504209"/>
              <a:gd name="connsiteX0" fmla="*/ 0 w 2597728"/>
              <a:gd name="connsiteY0" fmla="*/ 0 h 2504209"/>
              <a:gd name="connsiteX1" fmla="*/ 62346 w 2597728"/>
              <a:gd name="connsiteY1" fmla="*/ 31172 h 2504209"/>
              <a:gd name="connsiteX2" fmla="*/ 135082 w 2597728"/>
              <a:gd name="connsiteY2" fmla="*/ 166254 h 2504209"/>
              <a:gd name="connsiteX3" fmla="*/ 356409 w 2597728"/>
              <a:gd name="connsiteY3" fmla="*/ 809451 h 2504209"/>
              <a:gd name="connsiteX4" fmla="*/ 477982 w 2597728"/>
              <a:gd name="connsiteY4" fmla="*/ 976745 h 2504209"/>
              <a:gd name="connsiteX5" fmla="*/ 561110 w 2597728"/>
              <a:gd name="connsiteY5" fmla="*/ 1226127 h 2504209"/>
              <a:gd name="connsiteX6" fmla="*/ 602673 w 2597728"/>
              <a:gd name="connsiteY6" fmla="*/ 1381990 h 2504209"/>
              <a:gd name="connsiteX7" fmla="*/ 633846 w 2597728"/>
              <a:gd name="connsiteY7" fmla="*/ 1475509 h 2504209"/>
              <a:gd name="connsiteX8" fmla="*/ 665019 w 2597728"/>
              <a:gd name="connsiteY8" fmla="*/ 1631372 h 2504209"/>
              <a:gd name="connsiteX9" fmla="*/ 727364 w 2597728"/>
              <a:gd name="connsiteY9" fmla="*/ 1787236 h 2504209"/>
              <a:gd name="connsiteX10" fmla="*/ 758537 w 2597728"/>
              <a:gd name="connsiteY10" fmla="*/ 1849581 h 2504209"/>
              <a:gd name="connsiteX11" fmla="*/ 779319 w 2597728"/>
              <a:gd name="connsiteY11" fmla="*/ 1880754 h 2504209"/>
              <a:gd name="connsiteX12" fmla="*/ 997528 w 2597728"/>
              <a:gd name="connsiteY12" fmla="*/ 1943100 h 2504209"/>
              <a:gd name="connsiteX13" fmla="*/ 1184564 w 2597728"/>
              <a:gd name="connsiteY13" fmla="*/ 1963881 h 2504209"/>
              <a:gd name="connsiteX14" fmla="*/ 1278082 w 2597728"/>
              <a:gd name="connsiteY14" fmla="*/ 2005445 h 2504209"/>
              <a:gd name="connsiteX15" fmla="*/ 1340428 w 2597728"/>
              <a:gd name="connsiteY15" fmla="*/ 2057400 h 2504209"/>
              <a:gd name="connsiteX16" fmla="*/ 1475510 w 2597728"/>
              <a:gd name="connsiteY16" fmla="*/ 2130136 h 2504209"/>
              <a:gd name="connsiteX17" fmla="*/ 1569028 w 2597728"/>
              <a:gd name="connsiteY17" fmla="*/ 2192481 h 2504209"/>
              <a:gd name="connsiteX18" fmla="*/ 1714500 w 2597728"/>
              <a:gd name="connsiteY18" fmla="*/ 2254827 h 2504209"/>
              <a:gd name="connsiteX19" fmla="*/ 1808019 w 2597728"/>
              <a:gd name="connsiteY19" fmla="*/ 2306781 h 2504209"/>
              <a:gd name="connsiteX20" fmla="*/ 1911928 w 2597728"/>
              <a:gd name="connsiteY20" fmla="*/ 2337954 h 2504209"/>
              <a:gd name="connsiteX21" fmla="*/ 1974273 w 2597728"/>
              <a:gd name="connsiteY21" fmla="*/ 2369127 h 2504209"/>
              <a:gd name="connsiteX22" fmla="*/ 2098964 w 2597728"/>
              <a:gd name="connsiteY22" fmla="*/ 2400300 h 2504209"/>
              <a:gd name="connsiteX23" fmla="*/ 2161310 w 2597728"/>
              <a:gd name="connsiteY23" fmla="*/ 2431472 h 2504209"/>
              <a:gd name="connsiteX24" fmla="*/ 2213264 w 2597728"/>
              <a:gd name="connsiteY24" fmla="*/ 2441863 h 2504209"/>
              <a:gd name="connsiteX25" fmla="*/ 2275610 w 2597728"/>
              <a:gd name="connsiteY25" fmla="*/ 2462645 h 2504209"/>
              <a:gd name="connsiteX26" fmla="*/ 2337955 w 2597728"/>
              <a:gd name="connsiteY26" fmla="*/ 2473036 h 2504209"/>
              <a:gd name="connsiteX27" fmla="*/ 2410691 w 2597728"/>
              <a:gd name="connsiteY27" fmla="*/ 2493818 h 2504209"/>
              <a:gd name="connsiteX28" fmla="*/ 2597728 w 2597728"/>
              <a:gd name="connsiteY28" fmla="*/ 2504209 h 2504209"/>
              <a:gd name="connsiteX0" fmla="*/ 0 w 2597728"/>
              <a:gd name="connsiteY0" fmla="*/ 0 h 2504209"/>
              <a:gd name="connsiteX1" fmla="*/ 62346 w 2597728"/>
              <a:gd name="connsiteY1" fmla="*/ 31172 h 2504209"/>
              <a:gd name="connsiteX2" fmla="*/ 135082 w 2597728"/>
              <a:gd name="connsiteY2" fmla="*/ 166254 h 2504209"/>
              <a:gd name="connsiteX3" fmla="*/ 358314 w 2597728"/>
              <a:gd name="connsiteY3" fmla="*/ 778971 h 2504209"/>
              <a:gd name="connsiteX4" fmla="*/ 477982 w 2597728"/>
              <a:gd name="connsiteY4" fmla="*/ 976745 h 2504209"/>
              <a:gd name="connsiteX5" fmla="*/ 561110 w 2597728"/>
              <a:gd name="connsiteY5" fmla="*/ 1226127 h 2504209"/>
              <a:gd name="connsiteX6" fmla="*/ 602673 w 2597728"/>
              <a:gd name="connsiteY6" fmla="*/ 1381990 h 2504209"/>
              <a:gd name="connsiteX7" fmla="*/ 633846 w 2597728"/>
              <a:gd name="connsiteY7" fmla="*/ 1475509 h 2504209"/>
              <a:gd name="connsiteX8" fmla="*/ 665019 w 2597728"/>
              <a:gd name="connsiteY8" fmla="*/ 1631372 h 2504209"/>
              <a:gd name="connsiteX9" fmla="*/ 727364 w 2597728"/>
              <a:gd name="connsiteY9" fmla="*/ 1787236 h 2504209"/>
              <a:gd name="connsiteX10" fmla="*/ 758537 w 2597728"/>
              <a:gd name="connsiteY10" fmla="*/ 1849581 h 2504209"/>
              <a:gd name="connsiteX11" fmla="*/ 779319 w 2597728"/>
              <a:gd name="connsiteY11" fmla="*/ 1880754 h 2504209"/>
              <a:gd name="connsiteX12" fmla="*/ 997528 w 2597728"/>
              <a:gd name="connsiteY12" fmla="*/ 1943100 h 2504209"/>
              <a:gd name="connsiteX13" fmla="*/ 1184564 w 2597728"/>
              <a:gd name="connsiteY13" fmla="*/ 1963881 h 2504209"/>
              <a:gd name="connsiteX14" fmla="*/ 1278082 w 2597728"/>
              <a:gd name="connsiteY14" fmla="*/ 2005445 h 2504209"/>
              <a:gd name="connsiteX15" fmla="*/ 1340428 w 2597728"/>
              <a:gd name="connsiteY15" fmla="*/ 2057400 h 2504209"/>
              <a:gd name="connsiteX16" fmla="*/ 1475510 w 2597728"/>
              <a:gd name="connsiteY16" fmla="*/ 2130136 h 2504209"/>
              <a:gd name="connsiteX17" fmla="*/ 1569028 w 2597728"/>
              <a:gd name="connsiteY17" fmla="*/ 2192481 h 2504209"/>
              <a:gd name="connsiteX18" fmla="*/ 1714500 w 2597728"/>
              <a:gd name="connsiteY18" fmla="*/ 2254827 h 2504209"/>
              <a:gd name="connsiteX19" fmla="*/ 1808019 w 2597728"/>
              <a:gd name="connsiteY19" fmla="*/ 2306781 h 2504209"/>
              <a:gd name="connsiteX20" fmla="*/ 1911928 w 2597728"/>
              <a:gd name="connsiteY20" fmla="*/ 2337954 h 2504209"/>
              <a:gd name="connsiteX21" fmla="*/ 1974273 w 2597728"/>
              <a:gd name="connsiteY21" fmla="*/ 2369127 h 2504209"/>
              <a:gd name="connsiteX22" fmla="*/ 2098964 w 2597728"/>
              <a:gd name="connsiteY22" fmla="*/ 2400300 h 2504209"/>
              <a:gd name="connsiteX23" fmla="*/ 2161310 w 2597728"/>
              <a:gd name="connsiteY23" fmla="*/ 2431472 h 2504209"/>
              <a:gd name="connsiteX24" fmla="*/ 2213264 w 2597728"/>
              <a:gd name="connsiteY24" fmla="*/ 2441863 h 2504209"/>
              <a:gd name="connsiteX25" fmla="*/ 2275610 w 2597728"/>
              <a:gd name="connsiteY25" fmla="*/ 2462645 h 2504209"/>
              <a:gd name="connsiteX26" fmla="*/ 2337955 w 2597728"/>
              <a:gd name="connsiteY26" fmla="*/ 2473036 h 2504209"/>
              <a:gd name="connsiteX27" fmla="*/ 2410691 w 2597728"/>
              <a:gd name="connsiteY27" fmla="*/ 2493818 h 2504209"/>
              <a:gd name="connsiteX28" fmla="*/ 2597728 w 2597728"/>
              <a:gd name="connsiteY28" fmla="*/ 2504209 h 2504209"/>
              <a:gd name="connsiteX0" fmla="*/ 0 w 2597728"/>
              <a:gd name="connsiteY0" fmla="*/ 0 h 2504209"/>
              <a:gd name="connsiteX1" fmla="*/ 62346 w 2597728"/>
              <a:gd name="connsiteY1" fmla="*/ 31172 h 2504209"/>
              <a:gd name="connsiteX2" fmla="*/ 135082 w 2597728"/>
              <a:gd name="connsiteY2" fmla="*/ 166254 h 2504209"/>
              <a:gd name="connsiteX3" fmla="*/ 358314 w 2597728"/>
              <a:gd name="connsiteY3" fmla="*/ 778971 h 2504209"/>
              <a:gd name="connsiteX4" fmla="*/ 477982 w 2597728"/>
              <a:gd name="connsiteY4" fmla="*/ 976745 h 2504209"/>
              <a:gd name="connsiteX5" fmla="*/ 561110 w 2597728"/>
              <a:gd name="connsiteY5" fmla="*/ 1226127 h 2504209"/>
              <a:gd name="connsiteX6" fmla="*/ 602673 w 2597728"/>
              <a:gd name="connsiteY6" fmla="*/ 1381990 h 2504209"/>
              <a:gd name="connsiteX7" fmla="*/ 633846 w 2597728"/>
              <a:gd name="connsiteY7" fmla="*/ 1475509 h 2504209"/>
              <a:gd name="connsiteX8" fmla="*/ 665019 w 2597728"/>
              <a:gd name="connsiteY8" fmla="*/ 1631372 h 2504209"/>
              <a:gd name="connsiteX9" fmla="*/ 727364 w 2597728"/>
              <a:gd name="connsiteY9" fmla="*/ 1787236 h 2504209"/>
              <a:gd name="connsiteX10" fmla="*/ 758537 w 2597728"/>
              <a:gd name="connsiteY10" fmla="*/ 1849581 h 2504209"/>
              <a:gd name="connsiteX11" fmla="*/ 997528 w 2597728"/>
              <a:gd name="connsiteY11" fmla="*/ 1943100 h 2504209"/>
              <a:gd name="connsiteX12" fmla="*/ 1184564 w 2597728"/>
              <a:gd name="connsiteY12" fmla="*/ 1963881 h 2504209"/>
              <a:gd name="connsiteX13" fmla="*/ 1278082 w 2597728"/>
              <a:gd name="connsiteY13" fmla="*/ 2005445 h 2504209"/>
              <a:gd name="connsiteX14" fmla="*/ 1340428 w 2597728"/>
              <a:gd name="connsiteY14" fmla="*/ 2057400 h 2504209"/>
              <a:gd name="connsiteX15" fmla="*/ 1475510 w 2597728"/>
              <a:gd name="connsiteY15" fmla="*/ 2130136 h 2504209"/>
              <a:gd name="connsiteX16" fmla="*/ 1569028 w 2597728"/>
              <a:gd name="connsiteY16" fmla="*/ 2192481 h 2504209"/>
              <a:gd name="connsiteX17" fmla="*/ 1714500 w 2597728"/>
              <a:gd name="connsiteY17" fmla="*/ 2254827 h 2504209"/>
              <a:gd name="connsiteX18" fmla="*/ 1808019 w 2597728"/>
              <a:gd name="connsiteY18" fmla="*/ 2306781 h 2504209"/>
              <a:gd name="connsiteX19" fmla="*/ 1911928 w 2597728"/>
              <a:gd name="connsiteY19" fmla="*/ 2337954 h 2504209"/>
              <a:gd name="connsiteX20" fmla="*/ 1974273 w 2597728"/>
              <a:gd name="connsiteY20" fmla="*/ 2369127 h 2504209"/>
              <a:gd name="connsiteX21" fmla="*/ 2098964 w 2597728"/>
              <a:gd name="connsiteY21" fmla="*/ 2400300 h 2504209"/>
              <a:gd name="connsiteX22" fmla="*/ 2161310 w 2597728"/>
              <a:gd name="connsiteY22" fmla="*/ 2431472 h 2504209"/>
              <a:gd name="connsiteX23" fmla="*/ 2213264 w 2597728"/>
              <a:gd name="connsiteY23" fmla="*/ 2441863 h 2504209"/>
              <a:gd name="connsiteX24" fmla="*/ 2275610 w 2597728"/>
              <a:gd name="connsiteY24" fmla="*/ 2462645 h 2504209"/>
              <a:gd name="connsiteX25" fmla="*/ 2337955 w 2597728"/>
              <a:gd name="connsiteY25" fmla="*/ 2473036 h 2504209"/>
              <a:gd name="connsiteX26" fmla="*/ 2410691 w 2597728"/>
              <a:gd name="connsiteY26" fmla="*/ 2493818 h 2504209"/>
              <a:gd name="connsiteX27" fmla="*/ 2597728 w 2597728"/>
              <a:gd name="connsiteY27" fmla="*/ 2504209 h 2504209"/>
              <a:gd name="connsiteX0" fmla="*/ 0 w 2597728"/>
              <a:gd name="connsiteY0" fmla="*/ 0 h 2504209"/>
              <a:gd name="connsiteX1" fmla="*/ 62346 w 2597728"/>
              <a:gd name="connsiteY1" fmla="*/ 31172 h 2504209"/>
              <a:gd name="connsiteX2" fmla="*/ 135082 w 2597728"/>
              <a:gd name="connsiteY2" fmla="*/ 166254 h 2504209"/>
              <a:gd name="connsiteX3" fmla="*/ 358314 w 2597728"/>
              <a:gd name="connsiteY3" fmla="*/ 778971 h 2504209"/>
              <a:gd name="connsiteX4" fmla="*/ 477982 w 2597728"/>
              <a:gd name="connsiteY4" fmla="*/ 976745 h 2504209"/>
              <a:gd name="connsiteX5" fmla="*/ 561110 w 2597728"/>
              <a:gd name="connsiteY5" fmla="*/ 1226127 h 2504209"/>
              <a:gd name="connsiteX6" fmla="*/ 602673 w 2597728"/>
              <a:gd name="connsiteY6" fmla="*/ 1381990 h 2504209"/>
              <a:gd name="connsiteX7" fmla="*/ 633846 w 2597728"/>
              <a:gd name="connsiteY7" fmla="*/ 1475509 h 2504209"/>
              <a:gd name="connsiteX8" fmla="*/ 665019 w 2597728"/>
              <a:gd name="connsiteY8" fmla="*/ 1631372 h 2504209"/>
              <a:gd name="connsiteX9" fmla="*/ 727364 w 2597728"/>
              <a:gd name="connsiteY9" fmla="*/ 1787236 h 2504209"/>
              <a:gd name="connsiteX10" fmla="*/ 997528 w 2597728"/>
              <a:gd name="connsiteY10" fmla="*/ 1943100 h 2504209"/>
              <a:gd name="connsiteX11" fmla="*/ 1184564 w 2597728"/>
              <a:gd name="connsiteY11" fmla="*/ 1963881 h 2504209"/>
              <a:gd name="connsiteX12" fmla="*/ 1278082 w 2597728"/>
              <a:gd name="connsiteY12" fmla="*/ 2005445 h 2504209"/>
              <a:gd name="connsiteX13" fmla="*/ 1340428 w 2597728"/>
              <a:gd name="connsiteY13" fmla="*/ 2057400 h 2504209"/>
              <a:gd name="connsiteX14" fmla="*/ 1475510 w 2597728"/>
              <a:gd name="connsiteY14" fmla="*/ 2130136 h 2504209"/>
              <a:gd name="connsiteX15" fmla="*/ 1569028 w 2597728"/>
              <a:gd name="connsiteY15" fmla="*/ 2192481 h 2504209"/>
              <a:gd name="connsiteX16" fmla="*/ 1714500 w 2597728"/>
              <a:gd name="connsiteY16" fmla="*/ 2254827 h 2504209"/>
              <a:gd name="connsiteX17" fmla="*/ 1808019 w 2597728"/>
              <a:gd name="connsiteY17" fmla="*/ 2306781 h 2504209"/>
              <a:gd name="connsiteX18" fmla="*/ 1911928 w 2597728"/>
              <a:gd name="connsiteY18" fmla="*/ 2337954 h 2504209"/>
              <a:gd name="connsiteX19" fmla="*/ 1974273 w 2597728"/>
              <a:gd name="connsiteY19" fmla="*/ 2369127 h 2504209"/>
              <a:gd name="connsiteX20" fmla="*/ 2098964 w 2597728"/>
              <a:gd name="connsiteY20" fmla="*/ 2400300 h 2504209"/>
              <a:gd name="connsiteX21" fmla="*/ 2161310 w 2597728"/>
              <a:gd name="connsiteY21" fmla="*/ 2431472 h 2504209"/>
              <a:gd name="connsiteX22" fmla="*/ 2213264 w 2597728"/>
              <a:gd name="connsiteY22" fmla="*/ 2441863 h 2504209"/>
              <a:gd name="connsiteX23" fmla="*/ 2275610 w 2597728"/>
              <a:gd name="connsiteY23" fmla="*/ 2462645 h 2504209"/>
              <a:gd name="connsiteX24" fmla="*/ 2337955 w 2597728"/>
              <a:gd name="connsiteY24" fmla="*/ 2473036 h 2504209"/>
              <a:gd name="connsiteX25" fmla="*/ 2410691 w 2597728"/>
              <a:gd name="connsiteY25" fmla="*/ 2493818 h 2504209"/>
              <a:gd name="connsiteX26" fmla="*/ 2597728 w 2597728"/>
              <a:gd name="connsiteY26" fmla="*/ 2504209 h 2504209"/>
              <a:gd name="connsiteX0" fmla="*/ 0 w 2597728"/>
              <a:gd name="connsiteY0" fmla="*/ 0 h 2504209"/>
              <a:gd name="connsiteX1" fmla="*/ 62346 w 2597728"/>
              <a:gd name="connsiteY1" fmla="*/ 31172 h 2504209"/>
              <a:gd name="connsiteX2" fmla="*/ 135082 w 2597728"/>
              <a:gd name="connsiteY2" fmla="*/ 166254 h 2504209"/>
              <a:gd name="connsiteX3" fmla="*/ 358314 w 2597728"/>
              <a:gd name="connsiteY3" fmla="*/ 778971 h 2504209"/>
              <a:gd name="connsiteX4" fmla="*/ 477982 w 2597728"/>
              <a:gd name="connsiteY4" fmla="*/ 976745 h 2504209"/>
              <a:gd name="connsiteX5" fmla="*/ 561110 w 2597728"/>
              <a:gd name="connsiteY5" fmla="*/ 1226127 h 2504209"/>
              <a:gd name="connsiteX6" fmla="*/ 602673 w 2597728"/>
              <a:gd name="connsiteY6" fmla="*/ 1381990 h 2504209"/>
              <a:gd name="connsiteX7" fmla="*/ 633846 w 2597728"/>
              <a:gd name="connsiteY7" fmla="*/ 1475509 h 2504209"/>
              <a:gd name="connsiteX8" fmla="*/ 665019 w 2597728"/>
              <a:gd name="connsiteY8" fmla="*/ 1631372 h 2504209"/>
              <a:gd name="connsiteX9" fmla="*/ 778799 w 2597728"/>
              <a:gd name="connsiteY9" fmla="*/ 1787236 h 2504209"/>
              <a:gd name="connsiteX10" fmla="*/ 997528 w 2597728"/>
              <a:gd name="connsiteY10" fmla="*/ 1943100 h 2504209"/>
              <a:gd name="connsiteX11" fmla="*/ 1184564 w 2597728"/>
              <a:gd name="connsiteY11" fmla="*/ 1963881 h 2504209"/>
              <a:gd name="connsiteX12" fmla="*/ 1278082 w 2597728"/>
              <a:gd name="connsiteY12" fmla="*/ 2005445 h 2504209"/>
              <a:gd name="connsiteX13" fmla="*/ 1340428 w 2597728"/>
              <a:gd name="connsiteY13" fmla="*/ 2057400 h 2504209"/>
              <a:gd name="connsiteX14" fmla="*/ 1475510 w 2597728"/>
              <a:gd name="connsiteY14" fmla="*/ 2130136 h 2504209"/>
              <a:gd name="connsiteX15" fmla="*/ 1569028 w 2597728"/>
              <a:gd name="connsiteY15" fmla="*/ 2192481 h 2504209"/>
              <a:gd name="connsiteX16" fmla="*/ 1714500 w 2597728"/>
              <a:gd name="connsiteY16" fmla="*/ 2254827 h 2504209"/>
              <a:gd name="connsiteX17" fmla="*/ 1808019 w 2597728"/>
              <a:gd name="connsiteY17" fmla="*/ 2306781 h 2504209"/>
              <a:gd name="connsiteX18" fmla="*/ 1911928 w 2597728"/>
              <a:gd name="connsiteY18" fmla="*/ 2337954 h 2504209"/>
              <a:gd name="connsiteX19" fmla="*/ 1974273 w 2597728"/>
              <a:gd name="connsiteY19" fmla="*/ 2369127 h 2504209"/>
              <a:gd name="connsiteX20" fmla="*/ 2098964 w 2597728"/>
              <a:gd name="connsiteY20" fmla="*/ 2400300 h 2504209"/>
              <a:gd name="connsiteX21" fmla="*/ 2161310 w 2597728"/>
              <a:gd name="connsiteY21" fmla="*/ 2431472 h 2504209"/>
              <a:gd name="connsiteX22" fmla="*/ 2213264 w 2597728"/>
              <a:gd name="connsiteY22" fmla="*/ 2441863 h 2504209"/>
              <a:gd name="connsiteX23" fmla="*/ 2275610 w 2597728"/>
              <a:gd name="connsiteY23" fmla="*/ 2462645 h 2504209"/>
              <a:gd name="connsiteX24" fmla="*/ 2337955 w 2597728"/>
              <a:gd name="connsiteY24" fmla="*/ 2473036 h 2504209"/>
              <a:gd name="connsiteX25" fmla="*/ 2410691 w 2597728"/>
              <a:gd name="connsiteY25" fmla="*/ 2493818 h 2504209"/>
              <a:gd name="connsiteX26" fmla="*/ 2597728 w 2597728"/>
              <a:gd name="connsiteY26" fmla="*/ 2504209 h 2504209"/>
              <a:gd name="connsiteX0" fmla="*/ 0 w 2597728"/>
              <a:gd name="connsiteY0" fmla="*/ 0 h 2504209"/>
              <a:gd name="connsiteX1" fmla="*/ 62346 w 2597728"/>
              <a:gd name="connsiteY1" fmla="*/ 31172 h 2504209"/>
              <a:gd name="connsiteX2" fmla="*/ 135082 w 2597728"/>
              <a:gd name="connsiteY2" fmla="*/ 166254 h 2504209"/>
              <a:gd name="connsiteX3" fmla="*/ 358314 w 2597728"/>
              <a:gd name="connsiteY3" fmla="*/ 778971 h 2504209"/>
              <a:gd name="connsiteX4" fmla="*/ 477982 w 2597728"/>
              <a:gd name="connsiteY4" fmla="*/ 976745 h 2504209"/>
              <a:gd name="connsiteX5" fmla="*/ 561110 w 2597728"/>
              <a:gd name="connsiteY5" fmla="*/ 1226127 h 2504209"/>
              <a:gd name="connsiteX6" fmla="*/ 602673 w 2597728"/>
              <a:gd name="connsiteY6" fmla="*/ 1381990 h 2504209"/>
              <a:gd name="connsiteX7" fmla="*/ 633846 w 2597728"/>
              <a:gd name="connsiteY7" fmla="*/ 1475509 h 2504209"/>
              <a:gd name="connsiteX8" fmla="*/ 778799 w 2597728"/>
              <a:gd name="connsiteY8" fmla="*/ 1787236 h 2504209"/>
              <a:gd name="connsiteX9" fmla="*/ 997528 w 2597728"/>
              <a:gd name="connsiteY9" fmla="*/ 1943100 h 2504209"/>
              <a:gd name="connsiteX10" fmla="*/ 1184564 w 2597728"/>
              <a:gd name="connsiteY10" fmla="*/ 1963881 h 2504209"/>
              <a:gd name="connsiteX11" fmla="*/ 1278082 w 2597728"/>
              <a:gd name="connsiteY11" fmla="*/ 2005445 h 2504209"/>
              <a:gd name="connsiteX12" fmla="*/ 1340428 w 2597728"/>
              <a:gd name="connsiteY12" fmla="*/ 2057400 h 2504209"/>
              <a:gd name="connsiteX13" fmla="*/ 1475510 w 2597728"/>
              <a:gd name="connsiteY13" fmla="*/ 2130136 h 2504209"/>
              <a:gd name="connsiteX14" fmla="*/ 1569028 w 2597728"/>
              <a:gd name="connsiteY14" fmla="*/ 2192481 h 2504209"/>
              <a:gd name="connsiteX15" fmla="*/ 1714500 w 2597728"/>
              <a:gd name="connsiteY15" fmla="*/ 2254827 h 2504209"/>
              <a:gd name="connsiteX16" fmla="*/ 1808019 w 2597728"/>
              <a:gd name="connsiteY16" fmla="*/ 2306781 h 2504209"/>
              <a:gd name="connsiteX17" fmla="*/ 1911928 w 2597728"/>
              <a:gd name="connsiteY17" fmla="*/ 2337954 h 2504209"/>
              <a:gd name="connsiteX18" fmla="*/ 1974273 w 2597728"/>
              <a:gd name="connsiteY18" fmla="*/ 2369127 h 2504209"/>
              <a:gd name="connsiteX19" fmla="*/ 2098964 w 2597728"/>
              <a:gd name="connsiteY19" fmla="*/ 2400300 h 2504209"/>
              <a:gd name="connsiteX20" fmla="*/ 2161310 w 2597728"/>
              <a:gd name="connsiteY20" fmla="*/ 2431472 h 2504209"/>
              <a:gd name="connsiteX21" fmla="*/ 2213264 w 2597728"/>
              <a:gd name="connsiteY21" fmla="*/ 2441863 h 2504209"/>
              <a:gd name="connsiteX22" fmla="*/ 2275610 w 2597728"/>
              <a:gd name="connsiteY22" fmla="*/ 2462645 h 2504209"/>
              <a:gd name="connsiteX23" fmla="*/ 2337955 w 2597728"/>
              <a:gd name="connsiteY23" fmla="*/ 2473036 h 2504209"/>
              <a:gd name="connsiteX24" fmla="*/ 2410691 w 2597728"/>
              <a:gd name="connsiteY24" fmla="*/ 2493818 h 2504209"/>
              <a:gd name="connsiteX25" fmla="*/ 2597728 w 2597728"/>
              <a:gd name="connsiteY25" fmla="*/ 2504209 h 2504209"/>
              <a:gd name="connsiteX0" fmla="*/ 0 w 2597728"/>
              <a:gd name="connsiteY0" fmla="*/ 0 h 2504209"/>
              <a:gd name="connsiteX1" fmla="*/ 62346 w 2597728"/>
              <a:gd name="connsiteY1" fmla="*/ 31172 h 2504209"/>
              <a:gd name="connsiteX2" fmla="*/ 135082 w 2597728"/>
              <a:gd name="connsiteY2" fmla="*/ 166254 h 2504209"/>
              <a:gd name="connsiteX3" fmla="*/ 358314 w 2597728"/>
              <a:gd name="connsiteY3" fmla="*/ 778971 h 2504209"/>
              <a:gd name="connsiteX4" fmla="*/ 437977 w 2597728"/>
              <a:gd name="connsiteY4" fmla="*/ 982460 h 2504209"/>
              <a:gd name="connsiteX5" fmla="*/ 561110 w 2597728"/>
              <a:gd name="connsiteY5" fmla="*/ 1226127 h 2504209"/>
              <a:gd name="connsiteX6" fmla="*/ 602673 w 2597728"/>
              <a:gd name="connsiteY6" fmla="*/ 1381990 h 2504209"/>
              <a:gd name="connsiteX7" fmla="*/ 633846 w 2597728"/>
              <a:gd name="connsiteY7" fmla="*/ 1475509 h 2504209"/>
              <a:gd name="connsiteX8" fmla="*/ 778799 w 2597728"/>
              <a:gd name="connsiteY8" fmla="*/ 1787236 h 2504209"/>
              <a:gd name="connsiteX9" fmla="*/ 997528 w 2597728"/>
              <a:gd name="connsiteY9" fmla="*/ 1943100 h 2504209"/>
              <a:gd name="connsiteX10" fmla="*/ 1184564 w 2597728"/>
              <a:gd name="connsiteY10" fmla="*/ 1963881 h 2504209"/>
              <a:gd name="connsiteX11" fmla="*/ 1278082 w 2597728"/>
              <a:gd name="connsiteY11" fmla="*/ 2005445 h 2504209"/>
              <a:gd name="connsiteX12" fmla="*/ 1340428 w 2597728"/>
              <a:gd name="connsiteY12" fmla="*/ 2057400 h 2504209"/>
              <a:gd name="connsiteX13" fmla="*/ 1475510 w 2597728"/>
              <a:gd name="connsiteY13" fmla="*/ 2130136 h 2504209"/>
              <a:gd name="connsiteX14" fmla="*/ 1569028 w 2597728"/>
              <a:gd name="connsiteY14" fmla="*/ 2192481 h 2504209"/>
              <a:gd name="connsiteX15" fmla="*/ 1714500 w 2597728"/>
              <a:gd name="connsiteY15" fmla="*/ 2254827 h 2504209"/>
              <a:gd name="connsiteX16" fmla="*/ 1808019 w 2597728"/>
              <a:gd name="connsiteY16" fmla="*/ 2306781 h 2504209"/>
              <a:gd name="connsiteX17" fmla="*/ 1911928 w 2597728"/>
              <a:gd name="connsiteY17" fmla="*/ 2337954 h 2504209"/>
              <a:gd name="connsiteX18" fmla="*/ 1974273 w 2597728"/>
              <a:gd name="connsiteY18" fmla="*/ 2369127 h 2504209"/>
              <a:gd name="connsiteX19" fmla="*/ 2098964 w 2597728"/>
              <a:gd name="connsiteY19" fmla="*/ 2400300 h 2504209"/>
              <a:gd name="connsiteX20" fmla="*/ 2161310 w 2597728"/>
              <a:gd name="connsiteY20" fmla="*/ 2431472 h 2504209"/>
              <a:gd name="connsiteX21" fmla="*/ 2213264 w 2597728"/>
              <a:gd name="connsiteY21" fmla="*/ 2441863 h 2504209"/>
              <a:gd name="connsiteX22" fmla="*/ 2275610 w 2597728"/>
              <a:gd name="connsiteY22" fmla="*/ 2462645 h 2504209"/>
              <a:gd name="connsiteX23" fmla="*/ 2337955 w 2597728"/>
              <a:gd name="connsiteY23" fmla="*/ 2473036 h 2504209"/>
              <a:gd name="connsiteX24" fmla="*/ 2410691 w 2597728"/>
              <a:gd name="connsiteY24" fmla="*/ 2493818 h 2504209"/>
              <a:gd name="connsiteX25" fmla="*/ 2597728 w 2597728"/>
              <a:gd name="connsiteY25" fmla="*/ 2504209 h 2504209"/>
              <a:gd name="connsiteX0" fmla="*/ 0 w 2597728"/>
              <a:gd name="connsiteY0" fmla="*/ 0 h 2504209"/>
              <a:gd name="connsiteX1" fmla="*/ 62346 w 2597728"/>
              <a:gd name="connsiteY1" fmla="*/ 31172 h 2504209"/>
              <a:gd name="connsiteX2" fmla="*/ 135082 w 2597728"/>
              <a:gd name="connsiteY2" fmla="*/ 166254 h 2504209"/>
              <a:gd name="connsiteX3" fmla="*/ 358314 w 2597728"/>
              <a:gd name="connsiteY3" fmla="*/ 778971 h 2504209"/>
              <a:gd name="connsiteX4" fmla="*/ 437977 w 2597728"/>
              <a:gd name="connsiteY4" fmla="*/ 982460 h 2504209"/>
              <a:gd name="connsiteX5" fmla="*/ 540155 w 2597728"/>
              <a:gd name="connsiteY5" fmla="*/ 1237557 h 2504209"/>
              <a:gd name="connsiteX6" fmla="*/ 602673 w 2597728"/>
              <a:gd name="connsiteY6" fmla="*/ 1381990 h 2504209"/>
              <a:gd name="connsiteX7" fmla="*/ 633846 w 2597728"/>
              <a:gd name="connsiteY7" fmla="*/ 1475509 h 2504209"/>
              <a:gd name="connsiteX8" fmla="*/ 778799 w 2597728"/>
              <a:gd name="connsiteY8" fmla="*/ 1787236 h 2504209"/>
              <a:gd name="connsiteX9" fmla="*/ 997528 w 2597728"/>
              <a:gd name="connsiteY9" fmla="*/ 1943100 h 2504209"/>
              <a:gd name="connsiteX10" fmla="*/ 1184564 w 2597728"/>
              <a:gd name="connsiteY10" fmla="*/ 1963881 h 2504209"/>
              <a:gd name="connsiteX11" fmla="*/ 1278082 w 2597728"/>
              <a:gd name="connsiteY11" fmla="*/ 2005445 h 2504209"/>
              <a:gd name="connsiteX12" fmla="*/ 1340428 w 2597728"/>
              <a:gd name="connsiteY12" fmla="*/ 2057400 h 2504209"/>
              <a:gd name="connsiteX13" fmla="*/ 1475510 w 2597728"/>
              <a:gd name="connsiteY13" fmla="*/ 2130136 h 2504209"/>
              <a:gd name="connsiteX14" fmla="*/ 1569028 w 2597728"/>
              <a:gd name="connsiteY14" fmla="*/ 2192481 h 2504209"/>
              <a:gd name="connsiteX15" fmla="*/ 1714500 w 2597728"/>
              <a:gd name="connsiteY15" fmla="*/ 2254827 h 2504209"/>
              <a:gd name="connsiteX16" fmla="*/ 1808019 w 2597728"/>
              <a:gd name="connsiteY16" fmla="*/ 2306781 h 2504209"/>
              <a:gd name="connsiteX17" fmla="*/ 1911928 w 2597728"/>
              <a:gd name="connsiteY17" fmla="*/ 2337954 h 2504209"/>
              <a:gd name="connsiteX18" fmla="*/ 1974273 w 2597728"/>
              <a:gd name="connsiteY18" fmla="*/ 2369127 h 2504209"/>
              <a:gd name="connsiteX19" fmla="*/ 2098964 w 2597728"/>
              <a:gd name="connsiteY19" fmla="*/ 2400300 h 2504209"/>
              <a:gd name="connsiteX20" fmla="*/ 2161310 w 2597728"/>
              <a:gd name="connsiteY20" fmla="*/ 2431472 h 2504209"/>
              <a:gd name="connsiteX21" fmla="*/ 2213264 w 2597728"/>
              <a:gd name="connsiteY21" fmla="*/ 2441863 h 2504209"/>
              <a:gd name="connsiteX22" fmla="*/ 2275610 w 2597728"/>
              <a:gd name="connsiteY22" fmla="*/ 2462645 h 2504209"/>
              <a:gd name="connsiteX23" fmla="*/ 2337955 w 2597728"/>
              <a:gd name="connsiteY23" fmla="*/ 2473036 h 2504209"/>
              <a:gd name="connsiteX24" fmla="*/ 2410691 w 2597728"/>
              <a:gd name="connsiteY24" fmla="*/ 2493818 h 2504209"/>
              <a:gd name="connsiteX25" fmla="*/ 2597728 w 2597728"/>
              <a:gd name="connsiteY25" fmla="*/ 2504209 h 2504209"/>
              <a:gd name="connsiteX0" fmla="*/ 0 w 2597728"/>
              <a:gd name="connsiteY0" fmla="*/ 0 h 2504209"/>
              <a:gd name="connsiteX1" fmla="*/ 62346 w 2597728"/>
              <a:gd name="connsiteY1" fmla="*/ 31172 h 2504209"/>
              <a:gd name="connsiteX2" fmla="*/ 135082 w 2597728"/>
              <a:gd name="connsiteY2" fmla="*/ 166254 h 2504209"/>
              <a:gd name="connsiteX3" fmla="*/ 358314 w 2597728"/>
              <a:gd name="connsiteY3" fmla="*/ 778971 h 2504209"/>
              <a:gd name="connsiteX4" fmla="*/ 437977 w 2597728"/>
              <a:gd name="connsiteY4" fmla="*/ 982460 h 2504209"/>
              <a:gd name="connsiteX5" fmla="*/ 540155 w 2597728"/>
              <a:gd name="connsiteY5" fmla="*/ 1237557 h 2504209"/>
              <a:gd name="connsiteX6" fmla="*/ 602673 w 2597728"/>
              <a:gd name="connsiteY6" fmla="*/ 1381990 h 2504209"/>
              <a:gd name="connsiteX7" fmla="*/ 673851 w 2597728"/>
              <a:gd name="connsiteY7" fmla="*/ 1467889 h 2504209"/>
              <a:gd name="connsiteX8" fmla="*/ 778799 w 2597728"/>
              <a:gd name="connsiteY8" fmla="*/ 1787236 h 2504209"/>
              <a:gd name="connsiteX9" fmla="*/ 997528 w 2597728"/>
              <a:gd name="connsiteY9" fmla="*/ 1943100 h 2504209"/>
              <a:gd name="connsiteX10" fmla="*/ 1184564 w 2597728"/>
              <a:gd name="connsiteY10" fmla="*/ 1963881 h 2504209"/>
              <a:gd name="connsiteX11" fmla="*/ 1278082 w 2597728"/>
              <a:gd name="connsiteY11" fmla="*/ 2005445 h 2504209"/>
              <a:gd name="connsiteX12" fmla="*/ 1340428 w 2597728"/>
              <a:gd name="connsiteY12" fmla="*/ 2057400 h 2504209"/>
              <a:gd name="connsiteX13" fmla="*/ 1475510 w 2597728"/>
              <a:gd name="connsiteY13" fmla="*/ 2130136 h 2504209"/>
              <a:gd name="connsiteX14" fmla="*/ 1569028 w 2597728"/>
              <a:gd name="connsiteY14" fmla="*/ 2192481 h 2504209"/>
              <a:gd name="connsiteX15" fmla="*/ 1714500 w 2597728"/>
              <a:gd name="connsiteY15" fmla="*/ 2254827 h 2504209"/>
              <a:gd name="connsiteX16" fmla="*/ 1808019 w 2597728"/>
              <a:gd name="connsiteY16" fmla="*/ 2306781 h 2504209"/>
              <a:gd name="connsiteX17" fmla="*/ 1911928 w 2597728"/>
              <a:gd name="connsiteY17" fmla="*/ 2337954 h 2504209"/>
              <a:gd name="connsiteX18" fmla="*/ 1974273 w 2597728"/>
              <a:gd name="connsiteY18" fmla="*/ 2369127 h 2504209"/>
              <a:gd name="connsiteX19" fmla="*/ 2098964 w 2597728"/>
              <a:gd name="connsiteY19" fmla="*/ 2400300 h 2504209"/>
              <a:gd name="connsiteX20" fmla="*/ 2161310 w 2597728"/>
              <a:gd name="connsiteY20" fmla="*/ 2431472 h 2504209"/>
              <a:gd name="connsiteX21" fmla="*/ 2213264 w 2597728"/>
              <a:gd name="connsiteY21" fmla="*/ 2441863 h 2504209"/>
              <a:gd name="connsiteX22" fmla="*/ 2275610 w 2597728"/>
              <a:gd name="connsiteY22" fmla="*/ 2462645 h 2504209"/>
              <a:gd name="connsiteX23" fmla="*/ 2337955 w 2597728"/>
              <a:gd name="connsiteY23" fmla="*/ 2473036 h 2504209"/>
              <a:gd name="connsiteX24" fmla="*/ 2410691 w 2597728"/>
              <a:gd name="connsiteY24" fmla="*/ 2493818 h 2504209"/>
              <a:gd name="connsiteX25" fmla="*/ 2597728 w 2597728"/>
              <a:gd name="connsiteY25" fmla="*/ 2504209 h 2504209"/>
              <a:gd name="connsiteX0" fmla="*/ 0 w 2597728"/>
              <a:gd name="connsiteY0" fmla="*/ 0 h 2504209"/>
              <a:gd name="connsiteX1" fmla="*/ 62346 w 2597728"/>
              <a:gd name="connsiteY1" fmla="*/ 31172 h 2504209"/>
              <a:gd name="connsiteX2" fmla="*/ 135082 w 2597728"/>
              <a:gd name="connsiteY2" fmla="*/ 166254 h 2504209"/>
              <a:gd name="connsiteX3" fmla="*/ 358314 w 2597728"/>
              <a:gd name="connsiteY3" fmla="*/ 778971 h 2504209"/>
              <a:gd name="connsiteX4" fmla="*/ 437977 w 2597728"/>
              <a:gd name="connsiteY4" fmla="*/ 982460 h 2504209"/>
              <a:gd name="connsiteX5" fmla="*/ 540155 w 2597728"/>
              <a:gd name="connsiteY5" fmla="*/ 1237557 h 2504209"/>
              <a:gd name="connsiteX6" fmla="*/ 602673 w 2597728"/>
              <a:gd name="connsiteY6" fmla="*/ 1376275 h 2504209"/>
              <a:gd name="connsiteX7" fmla="*/ 673851 w 2597728"/>
              <a:gd name="connsiteY7" fmla="*/ 1467889 h 2504209"/>
              <a:gd name="connsiteX8" fmla="*/ 778799 w 2597728"/>
              <a:gd name="connsiteY8" fmla="*/ 1787236 h 2504209"/>
              <a:gd name="connsiteX9" fmla="*/ 997528 w 2597728"/>
              <a:gd name="connsiteY9" fmla="*/ 1943100 h 2504209"/>
              <a:gd name="connsiteX10" fmla="*/ 1184564 w 2597728"/>
              <a:gd name="connsiteY10" fmla="*/ 1963881 h 2504209"/>
              <a:gd name="connsiteX11" fmla="*/ 1278082 w 2597728"/>
              <a:gd name="connsiteY11" fmla="*/ 2005445 h 2504209"/>
              <a:gd name="connsiteX12" fmla="*/ 1340428 w 2597728"/>
              <a:gd name="connsiteY12" fmla="*/ 2057400 h 2504209"/>
              <a:gd name="connsiteX13" fmla="*/ 1475510 w 2597728"/>
              <a:gd name="connsiteY13" fmla="*/ 2130136 h 2504209"/>
              <a:gd name="connsiteX14" fmla="*/ 1569028 w 2597728"/>
              <a:gd name="connsiteY14" fmla="*/ 2192481 h 2504209"/>
              <a:gd name="connsiteX15" fmla="*/ 1714500 w 2597728"/>
              <a:gd name="connsiteY15" fmla="*/ 2254827 h 2504209"/>
              <a:gd name="connsiteX16" fmla="*/ 1808019 w 2597728"/>
              <a:gd name="connsiteY16" fmla="*/ 2306781 h 2504209"/>
              <a:gd name="connsiteX17" fmla="*/ 1911928 w 2597728"/>
              <a:gd name="connsiteY17" fmla="*/ 2337954 h 2504209"/>
              <a:gd name="connsiteX18" fmla="*/ 1974273 w 2597728"/>
              <a:gd name="connsiteY18" fmla="*/ 2369127 h 2504209"/>
              <a:gd name="connsiteX19" fmla="*/ 2098964 w 2597728"/>
              <a:gd name="connsiteY19" fmla="*/ 2400300 h 2504209"/>
              <a:gd name="connsiteX20" fmla="*/ 2161310 w 2597728"/>
              <a:gd name="connsiteY20" fmla="*/ 2431472 h 2504209"/>
              <a:gd name="connsiteX21" fmla="*/ 2213264 w 2597728"/>
              <a:gd name="connsiteY21" fmla="*/ 2441863 h 2504209"/>
              <a:gd name="connsiteX22" fmla="*/ 2275610 w 2597728"/>
              <a:gd name="connsiteY22" fmla="*/ 2462645 h 2504209"/>
              <a:gd name="connsiteX23" fmla="*/ 2337955 w 2597728"/>
              <a:gd name="connsiteY23" fmla="*/ 2473036 h 2504209"/>
              <a:gd name="connsiteX24" fmla="*/ 2410691 w 2597728"/>
              <a:gd name="connsiteY24" fmla="*/ 2493818 h 2504209"/>
              <a:gd name="connsiteX25" fmla="*/ 2597728 w 2597728"/>
              <a:gd name="connsiteY25" fmla="*/ 2504209 h 2504209"/>
              <a:gd name="connsiteX0" fmla="*/ 0 w 2597728"/>
              <a:gd name="connsiteY0" fmla="*/ 0 h 2504209"/>
              <a:gd name="connsiteX1" fmla="*/ 62346 w 2597728"/>
              <a:gd name="connsiteY1" fmla="*/ 31172 h 2504209"/>
              <a:gd name="connsiteX2" fmla="*/ 135082 w 2597728"/>
              <a:gd name="connsiteY2" fmla="*/ 166254 h 2504209"/>
              <a:gd name="connsiteX3" fmla="*/ 358314 w 2597728"/>
              <a:gd name="connsiteY3" fmla="*/ 778971 h 2504209"/>
              <a:gd name="connsiteX4" fmla="*/ 437977 w 2597728"/>
              <a:gd name="connsiteY4" fmla="*/ 982460 h 2504209"/>
              <a:gd name="connsiteX5" fmla="*/ 540155 w 2597728"/>
              <a:gd name="connsiteY5" fmla="*/ 1237557 h 2504209"/>
              <a:gd name="connsiteX6" fmla="*/ 610293 w 2597728"/>
              <a:gd name="connsiteY6" fmla="*/ 1341985 h 2504209"/>
              <a:gd name="connsiteX7" fmla="*/ 673851 w 2597728"/>
              <a:gd name="connsiteY7" fmla="*/ 1467889 h 2504209"/>
              <a:gd name="connsiteX8" fmla="*/ 778799 w 2597728"/>
              <a:gd name="connsiteY8" fmla="*/ 1787236 h 2504209"/>
              <a:gd name="connsiteX9" fmla="*/ 997528 w 2597728"/>
              <a:gd name="connsiteY9" fmla="*/ 1943100 h 2504209"/>
              <a:gd name="connsiteX10" fmla="*/ 1184564 w 2597728"/>
              <a:gd name="connsiteY10" fmla="*/ 1963881 h 2504209"/>
              <a:gd name="connsiteX11" fmla="*/ 1278082 w 2597728"/>
              <a:gd name="connsiteY11" fmla="*/ 2005445 h 2504209"/>
              <a:gd name="connsiteX12" fmla="*/ 1340428 w 2597728"/>
              <a:gd name="connsiteY12" fmla="*/ 2057400 h 2504209"/>
              <a:gd name="connsiteX13" fmla="*/ 1475510 w 2597728"/>
              <a:gd name="connsiteY13" fmla="*/ 2130136 h 2504209"/>
              <a:gd name="connsiteX14" fmla="*/ 1569028 w 2597728"/>
              <a:gd name="connsiteY14" fmla="*/ 2192481 h 2504209"/>
              <a:gd name="connsiteX15" fmla="*/ 1714500 w 2597728"/>
              <a:gd name="connsiteY15" fmla="*/ 2254827 h 2504209"/>
              <a:gd name="connsiteX16" fmla="*/ 1808019 w 2597728"/>
              <a:gd name="connsiteY16" fmla="*/ 2306781 h 2504209"/>
              <a:gd name="connsiteX17" fmla="*/ 1911928 w 2597728"/>
              <a:gd name="connsiteY17" fmla="*/ 2337954 h 2504209"/>
              <a:gd name="connsiteX18" fmla="*/ 1974273 w 2597728"/>
              <a:gd name="connsiteY18" fmla="*/ 2369127 h 2504209"/>
              <a:gd name="connsiteX19" fmla="*/ 2098964 w 2597728"/>
              <a:gd name="connsiteY19" fmla="*/ 2400300 h 2504209"/>
              <a:gd name="connsiteX20" fmla="*/ 2161310 w 2597728"/>
              <a:gd name="connsiteY20" fmla="*/ 2431472 h 2504209"/>
              <a:gd name="connsiteX21" fmla="*/ 2213264 w 2597728"/>
              <a:gd name="connsiteY21" fmla="*/ 2441863 h 2504209"/>
              <a:gd name="connsiteX22" fmla="*/ 2275610 w 2597728"/>
              <a:gd name="connsiteY22" fmla="*/ 2462645 h 2504209"/>
              <a:gd name="connsiteX23" fmla="*/ 2337955 w 2597728"/>
              <a:gd name="connsiteY23" fmla="*/ 2473036 h 2504209"/>
              <a:gd name="connsiteX24" fmla="*/ 2410691 w 2597728"/>
              <a:gd name="connsiteY24" fmla="*/ 2493818 h 2504209"/>
              <a:gd name="connsiteX25" fmla="*/ 2597728 w 2597728"/>
              <a:gd name="connsiteY25" fmla="*/ 2504209 h 2504209"/>
              <a:gd name="connsiteX0" fmla="*/ 0 w 2597728"/>
              <a:gd name="connsiteY0" fmla="*/ 0 h 2504209"/>
              <a:gd name="connsiteX1" fmla="*/ 62346 w 2597728"/>
              <a:gd name="connsiteY1" fmla="*/ 31172 h 2504209"/>
              <a:gd name="connsiteX2" fmla="*/ 135082 w 2597728"/>
              <a:gd name="connsiteY2" fmla="*/ 166254 h 2504209"/>
              <a:gd name="connsiteX3" fmla="*/ 358314 w 2597728"/>
              <a:gd name="connsiteY3" fmla="*/ 778971 h 2504209"/>
              <a:gd name="connsiteX4" fmla="*/ 443692 w 2597728"/>
              <a:gd name="connsiteY4" fmla="*/ 971030 h 2504209"/>
              <a:gd name="connsiteX5" fmla="*/ 540155 w 2597728"/>
              <a:gd name="connsiteY5" fmla="*/ 1237557 h 2504209"/>
              <a:gd name="connsiteX6" fmla="*/ 610293 w 2597728"/>
              <a:gd name="connsiteY6" fmla="*/ 1341985 h 2504209"/>
              <a:gd name="connsiteX7" fmla="*/ 673851 w 2597728"/>
              <a:gd name="connsiteY7" fmla="*/ 1467889 h 2504209"/>
              <a:gd name="connsiteX8" fmla="*/ 778799 w 2597728"/>
              <a:gd name="connsiteY8" fmla="*/ 1787236 h 2504209"/>
              <a:gd name="connsiteX9" fmla="*/ 997528 w 2597728"/>
              <a:gd name="connsiteY9" fmla="*/ 1943100 h 2504209"/>
              <a:gd name="connsiteX10" fmla="*/ 1184564 w 2597728"/>
              <a:gd name="connsiteY10" fmla="*/ 1963881 h 2504209"/>
              <a:gd name="connsiteX11" fmla="*/ 1278082 w 2597728"/>
              <a:gd name="connsiteY11" fmla="*/ 2005445 h 2504209"/>
              <a:gd name="connsiteX12" fmla="*/ 1340428 w 2597728"/>
              <a:gd name="connsiteY12" fmla="*/ 2057400 h 2504209"/>
              <a:gd name="connsiteX13" fmla="*/ 1475510 w 2597728"/>
              <a:gd name="connsiteY13" fmla="*/ 2130136 h 2504209"/>
              <a:gd name="connsiteX14" fmla="*/ 1569028 w 2597728"/>
              <a:gd name="connsiteY14" fmla="*/ 2192481 h 2504209"/>
              <a:gd name="connsiteX15" fmla="*/ 1714500 w 2597728"/>
              <a:gd name="connsiteY15" fmla="*/ 2254827 h 2504209"/>
              <a:gd name="connsiteX16" fmla="*/ 1808019 w 2597728"/>
              <a:gd name="connsiteY16" fmla="*/ 2306781 h 2504209"/>
              <a:gd name="connsiteX17" fmla="*/ 1911928 w 2597728"/>
              <a:gd name="connsiteY17" fmla="*/ 2337954 h 2504209"/>
              <a:gd name="connsiteX18" fmla="*/ 1974273 w 2597728"/>
              <a:gd name="connsiteY18" fmla="*/ 2369127 h 2504209"/>
              <a:gd name="connsiteX19" fmla="*/ 2098964 w 2597728"/>
              <a:gd name="connsiteY19" fmla="*/ 2400300 h 2504209"/>
              <a:gd name="connsiteX20" fmla="*/ 2161310 w 2597728"/>
              <a:gd name="connsiteY20" fmla="*/ 2431472 h 2504209"/>
              <a:gd name="connsiteX21" fmla="*/ 2213264 w 2597728"/>
              <a:gd name="connsiteY21" fmla="*/ 2441863 h 2504209"/>
              <a:gd name="connsiteX22" fmla="*/ 2275610 w 2597728"/>
              <a:gd name="connsiteY22" fmla="*/ 2462645 h 2504209"/>
              <a:gd name="connsiteX23" fmla="*/ 2337955 w 2597728"/>
              <a:gd name="connsiteY23" fmla="*/ 2473036 h 2504209"/>
              <a:gd name="connsiteX24" fmla="*/ 2410691 w 2597728"/>
              <a:gd name="connsiteY24" fmla="*/ 2493818 h 2504209"/>
              <a:gd name="connsiteX25" fmla="*/ 2597728 w 2597728"/>
              <a:gd name="connsiteY25" fmla="*/ 2504209 h 2504209"/>
              <a:gd name="connsiteX0" fmla="*/ 0 w 2597728"/>
              <a:gd name="connsiteY0" fmla="*/ 0 h 2504209"/>
              <a:gd name="connsiteX1" fmla="*/ 62346 w 2597728"/>
              <a:gd name="connsiteY1" fmla="*/ 31172 h 2504209"/>
              <a:gd name="connsiteX2" fmla="*/ 135082 w 2597728"/>
              <a:gd name="connsiteY2" fmla="*/ 166254 h 2504209"/>
              <a:gd name="connsiteX3" fmla="*/ 358314 w 2597728"/>
              <a:gd name="connsiteY3" fmla="*/ 778971 h 2504209"/>
              <a:gd name="connsiteX4" fmla="*/ 443692 w 2597728"/>
              <a:gd name="connsiteY4" fmla="*/ 971030 h 2504209"/>
              <a:gd name="connsiteX5" fmla="*/ 540155 w 2597728"/>
              <a:gd name="connsiteY5" fmla="*/ 1237557 h 2504209"/>
              <a:gd name="connsiteX6" fmla="*/ 610293 w 2597728"/>
              <a:gd name="connsiteY6" fmla="*/ 1341985 h 2504209"/>
              <a:gd name="connsiteX7" fmla="*/ 673851 w 2597728"/>
              <a:gd name="connsiteY7" fmla="*/ 1467889 h 2504209"/>
              <a:gd name="connsiteX8" fmla="*/ 778799 w 2597728"/>
              <a:gd name="connsiteY8" fmla="*/ 1787236 h 2504209"/>
              <a:gd name="connsiteX9" fmla="*/ 997528 w 2597728"/>
              <a:gd name="connsiteY9" fmla="*/ 1943100 h 2504209"/>
              <a:gd name="connsiteX10" fmla="*/ 1087409 w 2597728"/>
              <a:gd name="connsiteY10" fmla="*/ 1958166 h 2504209"/>
              <a:gd name="connsiteX11" fmla="*/ 1278082 w 2597728"/>
              <a:gd name="connsiteY11" fmla="*/ 2005445 h 2504209"/>
              <a:gd name="connsiteX12" fmla="*/ 1340428 w 2597728"/>
              <a:gd name="connsiteY12" fmla="*/ 2057400 h 2504209"/>
              <a:gd name="connsiteX13" fmla="*/ 1475510 w 2597728"/>
              <a:gd name="connsiteY13" fmla="*/ 2130136 h 2504209"/>
              <a:gd name="connsiteX14" fmla="*/ 1569028 w 2597728"/>
              <a:gd name="connsiteY14" fmla="*/ 2192481 h 2504209"/>
              <a:gd name="connsiteX15" fmla="*/ 1714500 w 2597728"/>
              <a:gd name="connsiteY15" fmla="*/ 2254827 h 2504209"/>
              <a:gd name="connsiteX16" fmla="*/ 1808019 w 2597728"/>
              <a:gd name="connsiteY16" fmla="*/ 2306781 h 2504209"/>
              <a:gd name="connsiteX17" fmla="*/ 1911928 w 2597728"/>
              <a:gd name="connsiteY17" fmla="*/ 2337954 h 2504209"/>
              <a:gd name="connsiteX18" fmla="*/ 1974273 w 2597728"/>
              <a:gd name="connsiteY18" fmla="*/ 2369127 h 2504209"/>
              <a:gd name="connsiteX19" fmla="*/ 2098964 w 2597728"/>
              <a:gd name="connsiteY19" fmla="*/ 2400300 h 2504209"/>
              <a:gd name="connsiteX20" fmla="*/ 2161310 w 2597728"/>
              <a:gd name="connsiteY20" fmla="*/ 2431472 h 2504209"/>
              <a:gd name="connsiteX21" fmla="*/ 2213264 w 2597728"/>
              <a:gd name="connsiteY21" fmla="*/ 2441863 h 2504209"/>
              <a:gd name="connsiteX22" fmla="*/ 2275610 w 2597728"/>
              <a:gd name="connsiteY22" fmla="*/ 2462645 h 2504209"/>
              <a:gd name="connsiteX23" fmla="*/ 2337955 w 2597728"/>
              <a:gd name="connsiteY23" fmla="*/ 2473036 h 2504209"/>
              <a:gd name="connsiteX24" fmla="*/ 2410691 w 2597728"/>
              <a:gd name="connsiteY24" fmla="*/ 2493818 h 2504209"/>
              <a:gd name="connsiteX25" fmla="*/ 2597728 w 2597728"/>
              <a:gd name="connsiteY25" fmla="*/ 2504209 h 2504209"/>
              <a:gd name="connsiteX0" fmla="*/ 0 w 2597728"/>
              <a:gd name="connsiteY0" fmla="*/ 0 h 2504209"/>
              <a:gd name="connsiteX1" fmla="*/ 62346 w 2597728"/>
              <a:gd name="connsiteY1" fmla="*/ 31172 h 2504209"/>
              <a:gd name="connsiteX2" fmla="*/ 135082 w 2597728"/>
              <a:gd name="connsiteY2" fmla="*/ 166254 h 2504209"/>
              <a:gd name="connsiteX3" fmla="*/ 358314 w 2597728"/>
              <a:gd name="connsiteY3" fmla="*/ 778971 h 2504209"/>
              <a:gd name="connsiteX4" fmla="*/ 443692 w 2597728"/>
              <a:gd name="connsiteY4" fmla="*/ 971030 h 2504209"/>
              <a:gd name="connsiteX5" fmla="*/ 540155 w 2597728"/>
              <a:gd name="connsiteY5" fmla="*/ 1237557 h 2504209"/>
              <a:gd name="connsiteX6" fmla="*/ 610293 w 2597728"/>
              <a:gd name="connsiteY6" fmla="*/ 1341985 h 2504209"/>
              <a:gd name="connsiteX7" fmla="*/ 673851 w 2597728"/>
              <a:gd name="connsiteY7" fmla="*/ 1467889 h 2504209"/>
              <a:gd name="connsiteX8" fmla="*/ 778799 w 2597728"/>
              <a:gd name="connsiteY8" fmla="*/ 1787236 h 2504209"/>
              <a:gd name="connsiteX9" fmla="*/ 997528 w 2597728"/>
              <a:gd name="connsiteY9" fmla="*/ 1943100 h 2504209"/>
              <a:gd name="connsiteX10" fmla="*/ 1278082 w 2597728"/>
              <a:gd name="connsiteY10" fmla="*/ 2005445 h 2504209"/>
              <a:gd name="connsiteX11" fmla="*/ 1340428 w 2597728"/>
              <a:gd name="connsiteY11" fmla="*/ 2057400 h 2504209"/>
              <a:gd name="connsiteX12" fmla="*/ 1475510 w 2597728"/>
              <a:gd name="connsiteY12" fmla="*/ 2130136 h 2504209"/>
              <a:gd name="connsiteX13" fmla="*/ 1569028 w 2597728"/>
              <a:gd name="connsiteY13" fmla="*/ 2192481 h 2504209"/>
              <a:gd name="connsiteX14" fmla="*/ 1714500 w 2597728"/>
              <a:gd name="connsiteY14" fmla="*/ 2254827 h 2504209"/>
              <a:gd name="connsiteX15" fmla="*/ 1808019 w 2597728"/>
              <a:gd name="connsiteY15" fmla="*/ 2306781 h 2504209"/>
              <a:gd name="connsiteX16" fmla="*/ 1911928 w 2597728"/>
              <a:gd name="connsiteY16" fmla="*/ 2337954 h 2504209"/>
              <a:gd name="connsiteX17" fmla="*/ 1974273 w 2597728"/>
              <a:gd name="connsiteY17" fmla="*/ 2369127 h 2504209"/>
              <a:gd name="connsiteX18" fmla="*/ 2098964 w 2597728"/>
              <a:gd name="connsiteY18" fmla="*/ 2400300 h 2504209"/>
              <a:gd name="connsiteX19" fmla="*/ 2161310 w 2597728"/>
              <a:gd name="connsiteY19" fmla="*/ 2431472 h 2504209"/>
              <a:gd name="connsiteX20" fmla="*/ 2213264 w 2597728"/>
              <a:gd name="connsiteY20" fmla="*/ 2441863 h 2504209"/>
              <a:gd name="connsiteX21" fmla="*/ 2275610 w 2597728"/>
              <a:gd name="connsiteY21" fmla="*/ 2462645 h 2504209"/>
              <a:gd name="connsiteX22" fmla="*/ 2337955 w 2597728"/>
              <a:gd name="connsiteY22" fmla="*/ 2473036 h 2504209"/>
              <a:gd name="connsiteX23" fmla="*/ 2410691 w 2597728"/>
              <a:gd name="connsiteY23" fmla="*/ 2493818 h 2504209"/>
              <a:gd name="connsiteX24" fmla="*/ 2597728 w 2597728"/>
              <a:gd name="connsiteY24" fmla="*/ 2504209 h 2504209"/>
              <a:gd name="connsiteX0" fmla="*/ 0 w 2597728"/>
              <a:gd name="connsiteY0" fmla="*/ 0 h 2504209"/>
              <a:gd name="connsiteX1" fmla="*/ 62346 w 2597728"/>
              <a:gd name="connsiteY1" fmla="*/ 31172 h 2504209"/>
              <a:gd name="connsiteX2" fmla="*/ 135082 w 2597728"/>
              <a:gd name="connsiteY2" fmla="*/ 166254 h 2504209"/>
              <a:gd name="connsiteX3" fmla="*/ 358314 w 2597728"/>
              <a:gd name="connsiteY3" fmla="*/ 778971 h 2504209"/>
              <a:gd name="connsiteX4" fmla="*/ 443692 w 2597728"/>
              <a:gd name="connsiteY4" fmla="*/ 971030 h 2504209"/>
              <a:gd name="connsiteX5" fmla="*/ 540155 w 2597728"/>
              <a:gd name="connsiteY5" fmla="*/ 1237557 h 2504209"/>
              <a:gd name="connsiteX6" fmla="*/ 610293 w 2597728"/>
              <a:gd name="connsiteY6" fmla="*/ 1341985 h 2504209"/>
              <a:gd name="connsiteX7" fmla="*/ 673851 w 2597728"/>
              <a:gd name="connsiteY7" fmla="*/ 1467889 h 2504209"/>
              <a:gd name="connsiteX8" fmla="*/ 778799 w 2597728"/>
              <a:gd name="connsiteY8" fmla="*/ 1787236 h 2504209"/>
              <a:gd name="connsiteX9" fmla="*/ 997528 w 2597728"/>
              <a:gd name="connsiteY9" fmla="*/ 1943100 h 2504209"/>
              <a:gd name="connsiteX10" fmla="*/ 1199977 w 2597728"/>
              <a:gd name="connsiteY10" fmla="*/ 2001635 h 2504209"/>
              <a:gd name="connsiteX11" fmla="*/ 1340428 w 2597728"/>
              <a:gd name="connsiteY11" fmla="*/ 2057400 h 2504209"/>
              <a:gd name="connsiteX12" fmla="*/ 1475510 w 2597728"/>
              <a:gd name="connsiteY12" fmla="*/ 2130136 h 2504209"/>
              <a:gd name="connsiteX13" fmla="*/ 1569028 w 2597728"/>
              <a:gd name="connsiteY13" fmla="*/ 2192481 h 2504209"/>
              <a:gd name="connsiteX14" fmla="*/ 1714500 w 2597728"/>
              <a:gd name="connsiteY14" fmla="*/ 2254827 h 2504209"/>
              <a:gd name="connsiteX15" fmla="*/ 1808019 w 2597728"/>
              <a:gd name="connsiteY15" fmla="*/ 2306781 h 2504209"/>
              <a:gd name="connsiteX16" fmla="*/ 1911928 w 2597728"/>
              <a:gd name="connsiteY16" fmla="*/ 2337954 h 2504209"/>
              <a:gd name="connsiteX17" fmla="*/ 1974273 w 2597728"/>
              <a:gd name="connsiteY17" fmla="*/ 2369127 h 2504209"/>
              <a:gd name="connsiteX18" fmla="*/ 2098964 w 2597728"/>
              <a:gd name="connsiteY18" fmla="*/ 2400300 h 2504209"/>
              <a:gd name="connsiteX19" fmla="*/ 2161310 w 2597728"/>
              <a:gd name="connsiteY19" fmla="*/ 2431472 h 2504209"/>
              <a:gd name="connsiteX20" fmla="*/ 2213264 w 2597728"/>
              <a:gd name="connsiteY20" fmla="*/ 2441863 h 2504209"/>
              <a:gd name="connsiteX21" fmla="*/ 2275610 w 2597728"/>
              <a:gd name="connsiteY21" fmla="*/ 2462645 h 2504209"/>
              <a:gd name="connsiteX22" fmla="*/ 2337955 w 2597728"/>
              <a:gd name="connsiteY22" fmla="*/ 2473036 h 2504209"/>
              <a:gd name="connsiteX23" fmla="*/ 2410691 w 2597728"/>
              <a:gd name="connsiteY23" fmla="*/ 2493818 h 2504209"/>
              <a:gd name="connsiteX24" fmla="*/ 2597728 w 2597728"/>
              <a:gd name="connsiteY24" fmla="*/ 2504209 h 2504209"/>
              <a:gd name="connsiteX0" fmla="*/ 0 w 2597728"/>
              <a:gd name="connsiteY0" fmla="*/ 0 h 2504209"/>
              <a:gd name="connsiteX1" fmla="*/ 62346 w 2597728"/>
              <a:gd name="connsiteY1" fmla="*/ 31172 h 2504209"/>
              <a:gd name="connsiteX2" fmla="*/ 135082 w 2597728"/>
              <a:gd name="connsiteY2" fmla="*/ 166254 h 2504209"/>
              <a:gd name="connsiteX3" fmla="*/ 358314 w 2597728"/>
              <a:gd name="connsiteY3" fmla="*/ 778971 h 2504209"/>
              <a:gd name="connsiteX4" fmla="*/ 443692 w 2597728"/>
              <a:gd name="connsiteY4" fmla="*/ 971030 h 2504209"/>
              <a:gd name="connsiteX5" fmla="*/ 540155 w 2597728"/>
              <a:gd name="connsiteY5" fmla="*/ 1237557 h 2504209"/>
              <a:gd name="connsiteX6" fmla="*/ 610293 w 2597728"/>
              <a:gd name="connsiteY6" fmla="*/ 1341985 h 2504209"/>
              <a:gd name="connsiteX7" fmla="*/ 673851 w 2597728"/>
              <a:gd name="connsiteY7" fmla="*/ 1467889 h 2504209"/>
              <a:gd name="connsiteX8" fmla="*/ 778799 w 2597728"/>
              <a:gd name="connsiteY8" fmla="*/ 1787236 h 2504209"/>
              <a:gd name="connsiteX9" fmla="*/ 997528 w 2597728"/>
              <a:gd name="connsiteY9" fmla="*/ 1943100 h 2504209"/>
              <a:gd name="connsiteX10" fmla="*/ 1199977 w 2597728"/>
              <a:gd name="connsiteY10" fmla="*/ 2001635 h 2504209"/>
              <a:gd name="connsiteX11" fmla="*/ 1340428 w 2597728"/>
              <a:gd name="connsiteY11" fmla="*/ 2057400 h 2504209"/>
              <a:gd name="connsiteX12" fmla="*/ 1475510 w 2597728"/>
              <a:gd name="connsiteY12" fmla="*/ 2130136 h 2504209"/>
              <a:gd name="connsiteX13" fmla="*/ 1569028 w 2597728"/>
              <a:gd name="connsiteY13" fmla="*/ 2192481 h 2504209"/>
              <a:gd name="connsiteX14" fmla="*/ 1714500 w 2597728"/>
              <a:gd name="connsiteY14" fmla="*/ 2254827 h 2504209"/>
              <a:gd name="connsiteX15" fmla="*/ 1808019 w 2597728"/>
              <a:gd name="connsiteY15" fmla="*/ 2306781 h 2504209"/>
              <a:gd name="connsiteX16" fmla="*/ 1911928 w 2597728"/>
              <a:gd name="connsiteY16" fmla="*/ 2337954 h 2504209"/>
              <a:gd name="connsiteX17" fmla="*/ 1974273 w 2597728"/>
              <a:gd name="connsiteY17" fmla="*/ 2369127 h 2504209"/>
              <a:gd name="connsiteX18" fmla="*/ 2098964 w 2597728"/>
              <a:gd name="connsiteY18" fmla="*/ 2400300 h 2504209"/>
              <a:gd name="connsiteX19" fmla="*/ 2161310 w 2597728"/>
              <a:gd name="connsiteY19" fmla="*/ 2431472 h 2504209"/>
              <a:gd name="connsiteX20" fmla="*/ 2275610 w 2597728"/>
              <a:gd name="connsiteY20" fmla="*/ 2462645 h 2504209"/>
              <a:gd name="connsiteX21" fmla="*/ 2337955 w 2597728"/>
              <a:gd name="connsiteY21" fmla="*/ 2473036 h 2504209"/>
              <a:gd name="connsiteX22" fmla="*/ 2410691 w 2597728"/>
              <a:gd name="connsiteY22" fmla="*/ 2493818 h 2504209"/>
              <a:gd name="connsiteX23" fmla="*/ 2597728 w 2597728"/>
              <a:gd name="connsiteY23" fmla="*/ 2504209 h 2504209"/>
              <a:gd name="connsiteX0" fmla="*/ 0 w 2597728"/>
              <a:gd name="connsiteY0" fmla="*/ 0 h 2504209"/>
              <a:gd name="connsiteX1" fmla="*/ 62346 w 2597728"/>
              <a:gd name="connsiteY1" fmla="*/ 31172 h 2504209"/>
              <a:gd name="connsiteX2" fmla="*/ 135082 w 2597728"/>
              <a:gd name="connsiteY2" fmla="*/ 166254 h 2504209"/>
              <a:gd name="connsiteX3" fmla="*/ 358314 w 2597728"/>
              <a:gd name="connsiteY3" fmla="*/ 778971 h 2504209"/>
              <a:gd name="connsiteX4" fmla="*/ 443692 w 2597728"/>
              <a:gd name="connsiteY4" fmla="*/ 971030 h 2504209"/>
              <a:gd name="connsiteX5" fmla="*/ 540155 w 2597728"/>
              <a:gd name="connsiteY5" fmla="*/ 1237557 h 2504209"/>
              <a:gd name="connsiteX6" fmla="*/ 610293 w 2597728"/>
              <a:gd name="connsiteY6" fmla="*/ 1341985 h 2504209"/>
              <a:gd name="connsiteX7" fmla="*/ 673851 w 2597728"/>
              <a:gd name="connsiteY7" fmla="*/ 1467889 h 2504209"/>
              <a:gd name="connsiteX8" fmla="*/ 778799 w 2597728"/>
              <a:gd name="connsiteY8" fmla="*/ 1787236 h 2504209"/>
              <a:gd name="connsiteX9" fmla="*/ 997528 w 2597728"/>
              <a:gd name="connsiteY9" fmla="*/ 1943100 h 2504209"/>
              <a:gd name="connsiteX10" fmla="*/ 1199977 w 2597728"/>
              <a:gd name="connsiteY10" fmla="*/ 2001635 h 2504209"/>
              <a:gd name="connsiteX11" fmla="*/ 1340428 w 2597728"/>
              <a:gd name="connsiteY11" fmla="*/ 2057400 h 2504209"/>
              <a:gd name="connsiteX12" fmla="*/ 1475510 w 2597728"/>
              <a:gd name="connsiteY12" fmla="*/ 2130136 h 2504209"/>
              <a:gd name="connsiteX13" fmla="*/ 1569028 w 2597728"/>
              <a:gd name="connsiteY13" fmla="*/ 2192481 h 2504209"/>
              <a:gd name="connsiteX14" fmla="*/ 1714500 w 2597728"/>
              <a:gd name="connsiteY14" fmla="*/ 2254827 h 2504209"/>
              <a:gd name="connsiteX15" fmla="*/ 1808019 w 2597728"/>
              <a:gd name="connsiteY15" fmla="*/ 2306781 h 2504209"/>
              <a:gd name="connsiteX16" fmla="*/ 1911928 w 2597728"/>
              <a:gd name="connsiteY16" fmla="*/ 2337954 h 2504209"/>
              <a:gd name="connsiteX17" fmla="*/ 1974273 w 2597728"/>
              <a:gd name="connsiteY17" fmla="*/ 2369127 h 2504209"/>
              <a:gd name="connsiteX18" fmla="*/ 2098964 w 2597728"/>
              <a:gd name="connsiteY18" fmla="*/ 2400300 h 2504209"/>
              <a:gd name="connsiteX19" fmla="*/ 2161310 w 2597728"/>
              <a:gd name="connsiteY19" fmla="*/ 2431472 h 2504209"/>
              <a:gd name="connsiteX20" fmla="*/ 2275610 w 2597728"/>
              <a:gd name="connsiteY20" fmla="*/ 2462645 h 2504209"/>
              <a:gd name="connsiteX21" fmla="*/ 2410691 w 2597728"/>
              <a:gd name="connsiteY21" fmla="*/ 2493818 h 2504209"/>
              <a:gd name="connsiteX22" fmla="*/ 2597728 w 2597728"/>
              <a:gd name="connsiteY22" fmla="*/ 2504209 h 2504209"/>
              <a:gd name="connsiteX0" fmla="*/ 0 w 2597728"/>
              <a:gd name="connsiteY0" fmla="*/ 0 h 2504209"/>
              <a:gd name="connsiteX1" fmla="*/ 62346 w 2597728"/>
              <a:gd name="connsiteY1" fmla="*/ 31172 h 2504209"/>
              <a:gd name="connsiteX2" fmla="*/ 135082 w 2597728"/>
              <a:gd name="connsiteY2" fmla="*/ 166254 h 2504209"/>
              <a:gd name="connsiteX3" fmla="*/ 358314 w 2597728"/>
              <a:gd name="connsiteY3" fmla="*/ 778971 h 2504209"/>
              <a:gd name="connsiteX4" fmla="*/ 443692 w 2597728"/>
              <a:gd name="connsiteY4" fmla="*/ 971030 h 2504209"/>
              <a:gd name="connsiteX5" fmla="*/ 540155 w 2597728"/>
              <a:gd name="connsiteY5" fmla="*/ 1237557 h 2504209"/>
              <a:gd name="connsiteX6" fmla="*/ 610293 w 2597728"/>
              <a:gd name="connsiteY6" fmla="*/ 1341985 h 2504209"/>
              <a:gd name="connsiteX7" fmla="*/ 673851 w 2597728"/>
              <a:gd name="connsiteY7" fmla="*/ 1467889 h 2504209"/>
              <a:gd name="connsiteX8" fmla="*/ 778799 w 2597728"/>
              <a:gd name="connsiteY8" fmla="*/ 1787236 h 2504209"/>
              <a:gd name="connsiteX9" fmla="*/ 997528 w 2597728"/>
              <a:gd name="connsiteY9" fmla="*/ 1943100 h 2504209"/>
              <a:gd name="connsiteX10" fmla="*/ 1199977 w 2597728"/>
              <a:gd name="connsiteY10" fmla="*/ 2001635 h 2504209"/>
              <a:gd name="connsiteX11" fmla="*/ 1340428 w 2597728"/>
              <a:gd name="connsiteY11" fmla="*/ 2057400 h 2504209"/>
              <a:gd name="connsiteX12" fmla="*/ 1475510 w 2597728"/>
              <a:gd name="connsiteY12" fmla="*/ 2130136 h 2504209"/>
              <a:gd name="connsiteX13" fmla="*/ 1569028 w 2597728"/>
              <a:gd name="connsiteY13" fmla="*/ 2192481 h 2504209"/>
              <a:gd name="connsiteX14" fmla="*/ 1714500 w 2597728"/>
              <a:gd name="connsiteY14" fmla="*/ 2254827 h 2504209"/>
              <a:gd name="connsiteX15" fmla="*/ 1808019 w 2597728"/>
              <a:gd name="connsiteY15" fmla="*/ 2306781 h 2504209"/>
              <a:gd name="connsiteX16" fmla="*/ 1911928 w 2597728"/>
              <a:gd name="connsiteY16" fmla="*/ 2337954 h 2504209"/>
              <a:gd name="connsiteX17" fmla="*/ 1974273 w 2597728"/>
              <a:gd name="connsiteY17" fmla="*/ 2369127 h 2504209"/>
              <a:gd name="connsiteX18" fmla="*/ 2098964 w 2597728"/>
              <a:gd name="connsiteY18" fmla="*/ 2400300 h 2504209"/>
              <a:gd name="connsiteX19" fmla="*/ 2161310 w 2597728"/>
              <a:gd name="connsiteY19" fmla="*/ 2431472 h 2504209"/>
              <a:gd name="connsiteX20" fmla="*/ 2281325 w 2597728"/>
              <a:gd name="connsiteY20" fmla="*/ 2456930 h 2504209"/>
              <a:gd name="connsiteX21" fmla="*/ 2410691 w 2597728"/>
              <a:gd name="connsiteY21" fmla="*/ 2493818 h 2504209"/>
              <a:gd name="connsiteX22" fmla="*/ 2597728 w 2597728"/>
              <a:gd name="connsiteY22" fmla="*/ 2504209 h 2504209"/>
              <a:gd name="connsiteX0" fmla="*/ 0 w 2597728"/>
              <a:gd name="connsiteY0" fmla="*/ 0 h 2504209"/>
              <a:gd name="connsiteX1" fmla="*/ 62346 w 2597728"/>
              <a:gd name="connsiteY1" fmla="*/ 31172 h 2504209"/>
              <a:gd name="connsiteX2" fmla="*/ 135082 w 2597728"/>
              <a:gd name="connsiteY2" fmla="*/ 166254 h 2504209"/>
              <a:gd name="connsiteX3" fmla="*/ 358314 w 2597728"/>
              <a:gd name="connsiteY3" fmla="*/ 778971 h 2504209"/>
              <a:gd name="connsiteX4" fmla="*/ 443692 w 2597728"/>
              <a:gd name="connsiteY4" fmla="*/ 971030 h 2504209"/>
              <a:gd name="connsiteX5" fmla="*/ 540155 w 2597728"/>
              <a:gd name="connsiteY5" fmla="*/ 1237557 h 2504209"/>
              <a:gd name="connsiteX6" fmla="*/ 610293 w 2597728"/>
              <a:gd name="connsiteY6" fmla="*/ 1341985 h 2504209"/>
              <a:gd name="connsiteX7" fmla="*/ 673851 w 2597728"/>
              <a:gd name="connsiteY7" fmla="*/ 1467889 h 2504209"/>
              <a:gd name="connsiteX8" fmla="*/ 778799 w 2597728"/>
              <a:gd name="connsiteY8" fmla="*/ 1787236 h 2504209"/>
              <a:gd name="connsiteX9" fmla="*/ 997528 w 2597728"/>
              <a:gd name="connsiteY9" fmla="*/ 1943100 h 2504209"/>
              <a:gd name="connsiteX10" fmla="*/ 1199977 w 2597728"/>
              <a:gd name="connsiteY10" fmla="*/ 2001635 h 2504209"/>
              <a:gd name="connsiteX11" fmla="*/ 1340428 w 2597728"/>
              <a:gd name="connsiteY11" fmla="*/ 2057400 h 2504209"/>
              <a:gd name="connsiteX12" fmla="*/ 1475510 w 2597728"/>
              <a:gd name="connsiteY12" fmla="*/ 2130136 h 2504209"/>
              <a:gd name="connsiteX13" fmla="*/ 1569028 w 2597728"/>
              <a:gd name="connsiteY13" fmla="*/ 2192481 h 2504209"/>
              <a:gd name="connsiteX14" fmla="*/ 1714500 w 2597728"/>
              <a:gd name="connsiteY14" fmla="*/ 2254827 h 2504209"/>
              <a:gd name="connsiteX15" fmla="*/ 1808019 w 2597728"/>
              <a:gd name="connsiteY15" fmla="*/ 2306781 h 2504209"/>
              <a:gd name="connsiteX16" fmla="*/ 1911928 w 2597728"/>
              <a:gd name="connsiteY16" fmla="*/ 2337954 h 2504209"/>
              <a:gd name="connsiteX17" fmla="*/ 1974273 w 2597728"/>
              <a:gd name="connsiteY17" fmla="*/ 2369127 h 2504209"/>
              <a:gd name="connsiteX18" fmla="*/ 2098964 w 2597728"/>
              <a:gd name="connsiteY18" fmla="*/ 2400300 h 2504209"/>
              <a:gd name="connsiteX19" fmla="*/ 2161310 w 2597728"/>
              <a:gd name="connsiteY19" fmla="*/ 2431472 h 2504209"/>
              <a:gd name="connsiteX20" fmla="*/ 2281325 w 2597728"/>
              <a:gd name="connsiteY20" fmla="*/ 2456930 h 2504209"/>
              <a:gd name="connsiteX21" fmla="*/ 2418311 w 2597728"/>
              <a:gd name="connsiteY21" fmla="*/ 2450003 h 2504209"/>
              <a:gd name="connsiteX22" fmla="*/ 2597728 w 2597728"/>
              <a:gd name="connsiteY22" fmla="*/ 2504209 h 2504209"/>
              <a:gd name="connsiteX0" fmla="*/ 0 w 2597728"/>
              <a:gd name="connsiteY0" fmla="*/ 0 h 2504209"/>
              <a:gd name="connsiteX1" fmla="*/ 62346 w 2597728"/>
              <a:gd name="connsiteY1" fmla="*/ 31172 h 2504209"/>
              <a:gd name="connsiteX2" fmla="*/ 135082 w 2597728"/>
              <a:gd name="connsiteY2" fmla="*/ 166254 h 2504209"/>
              <a:gd name="connsiteX3" fmla="*/ 358314 w 2597728"/>
              <a:gd name="connsiteY3" fmla="*/ 778971 h 2504209"/>
              <a:gd name="connsiteX4" fmla="*/ 443692 w 2597728"/>
              <a:gd name="connsiteY4" fmla="*/ 971030 h 2504209"/>
              <a:gd name="connsiteX5" fmla="*/ 540155 w 2597728"/>
              <a:gd name="connsiteY5" fmla="*/ 1237557 h 2504209"/>
              <a:gd name="connsiteX6" fmla="*/ 610293 w 2597728"/>
              <a:gd name="connsiteY6" fmla="*/ 1341985 h 2504209"/>
              <a:gd name="connsiteX7" fmla="*/ 673851 w 2597728"/>
              <a:gd name="connsiteY7" fmla="*/ 1467889 h 2504209"/>
              <a:gd name="connsiteX8" fmla="*/ 778799 w 2597728"/>
              <a:gd name="connsiteY8" fmla="*/ 1787236 h 2504209"/>
              <a:gd name="connsiteX9" fmla="*/ 997528 w 2597728"/>
              <a:gd name="connsiteY9" fmla="*/ 1943100 h 2504209"/>
              <a:gd name="connsiteX10" fmla="*/ 1199977 w 2597728"/>
              <a:gd name="connsiteY10" fmla="*/ 2001635 h 2504209"/>
              <a:gd name="connsiteX11" fmla="*/ 1340428 w 2597728"/>
              <a:gd name="connsiteY11" fmla="*/ 2057400 h 2504209"/>
              <a:gd name="connsiteX12" fmla="*/ 1475510 w 2597728"/>
              <a:gd name="connsiteY12" fmla="*/ 2130136 h 2504209"/>
              <a:gd name="connsiteX13" fmla="*/ 1569028 w 2597728"/>
              <a:gd name="connsiteY13" fmla="*/ 2192481 h 2504209"/>
              <a:gd name="connsiteX14" fmla="*/ 1714500 w 2597728"/>
              <a:gd name="connsiteY14" fmla="*/ 2254827 h 2504209"/>
              <a:gd name="connsiteX15" fmla="*/ 1808019 w 2597728"/>
              <a:gd name="connsiteY15" fmla="*/ 2306781 h 2504209"/>
              <a:gd name="connsiteX16" fmla="*/ 1911928 w 2597728"/>
              <a:gd name="connsiteY16" fmla="*/ 2337954 h 2504209"/>
              <a:gd name="connsiteX17" fmla="*/ 1974273 w 2597728"/>
              <a:gd name="connsiteY17" fmla="*/ 2369127 h 2504209"/>
              <a:gd name="connsiteX18" fmla="*/ 2098964 w 2597728"/>
              <a:gd name="connsiteY18" fmla="*/ 2377440 h 2504209"/>
              <a:gd name="connsiteX19" fmla="*/ 2161310 w 2597728"/>
              <a:gd name="connsiteY19" fmla="*/ 2431472 h 2504209"/>
              <a:gd name="connsiteX20" fmla="*/ 2281325 w 2597728"/>
              <a:gd name="connsiteY20" fmla="*/ 2456930 h 2504209"/>
              <a:gd name="connsiteX21" fmla="*/ 2418311 w 2597728"/>
              <a:gd name="connsiteY21" fmla="*/ 2450003 h 2504209"/>
              <a:gd name="connsiteX22" fmla="*/ 2597728 w 2597728"/>
              <a:gd name="connsiteY22" fmla="*/ 2504209 h 2504209"/>
              <a:gd name="connsiteX0" fmla="*/ 0 w 2597728"/>
              <a:gd name="connsiteY0" fmla="*/ 0 h 2504209"/>
              <a:gd name="connsiteX1" fmla="*/ 62346 w 2597728"/>
              <a:gd name="connsiteY1" fmla="*/ 31172 h 2504209"/>
              <a:gd name="connsiteX2" fmla="*/ 135082 w 2597728"/>
              <a:gd name="connsiteY2" fmla="*/ 166254 h 2504209"/>
              <a:gd name="connsiteX3" fmla="*/ 358314 w 2597728"/>
              <a:gd name="connsiteY3" fmla="*/ 778971 h 2504209"/>
              <a:gd name="connsiteX4" fmla="*/ 443692 w 2597728"/>
              <a:gd name="connsiteY4" fmla="*/ 971030 h 2504209"/>
              <a:gd name="connsiteX5" fmla="*/ 540155 w 2597728"/>
              <a:gd name="connsiteY5" fmla="*/ 1237557 h 2504209"/>
              <a:gd name="connsiteX6" fmla="*/ 610293 w 2597728"/>
              <a:gd name="connsiteY6" fmla="*/ 1341985 h 2504209"/>
              <a:gd name="connsiteX7" fmla="*/ 673851 w 2597728"/>
              <a:gd name="connsiteY7" fmla="*/ 1467889 h 2504209"/>
              <a:gd name="connsiteX8" fmla="*/ 778799 w 2597728"/>
              <a:gd name="connsiteY8" fmla="*/ 1787236 h 2504209"/>
              <a:gd name="connsiteX9" fmla="*/ 997528 w 2597728"/>
              <a:gd name="connsiteY9" fmla="*/ 1943100 h 2504209"/>
              <a:gd name="connsiteX10" fmla="*/ 1199977 w 2597728"/>
              <a:gd name="connsiteY10" fmla="*/ 2001635 h 2504209"/>
              <a:gd name="connsiteX11" fmla="*/ 1340428 w 2597728"/>
              <a:gd name="connsiteY11" fmla="*/ 2057400 h 2504209"/>
              <a:gd name="connsiteX12" fmla="*/ 1475510 w 2597728"/>
              <a:gd name="connsiteY12" fmla="*/ 2130136 h 2504209"/>
              <a:gd name="connsiteX13" fmla="*/ 1569028 w 2597728"/>
              <a:gd name="connsiteY13" fmla="*/ 2192481 h 2504209"/>
              <a:gd name="connsiteX14" fmla="*/ 1714500 w 2597728"/>
              <a:gd name="connsiteY14" fmla="*/ 2254827 h 2504209"/>
              <a:gd name="connsiteX15" fmla="*/ 1808019 w 2597728"/>
              <a:gd name="connsiteY15" fmla="*/ 2306781 h 2504209"/>
              <a:gd name="connsiteX16" fmla="*/ 1911928 w 2597728"/>
              <a:gd name="connsiteY16" fmla="*/ 2337954 h 2504209"/>
              <a:gd name="connsiteX17" fmla="*/ 1974273 w 2597728"/>
              <a:gd name="connsiteY17" fmla="*/ 2369127 h 2504209"/>
              <a:gd name="connsiteX18" fmla="*/ 2098964 w 2597728"/>
              <a:gd name="connsiteY18" fmla="*/ 2377440 h 2504209"/>
              <a:gd name="connsiteX19" fmla="*/ 2178455 w 2597728"/>
              <a:gd name="connsiteY19" fmla="*/ 2429567 h 2504209"/>
              <a:gd name="connsiteX20" fmla="*/ 2281325 w 2597728"/>
              <a:gd name="connsiteY20" fmla="*/ 2456930 h 2504209"/>
              <a:gd name="connsiteX21" fmla="*/ 2418311 w 2597728"/>
              <a:gd name="connsiteY21" fmla="*/ 2450003 h 2504209"/>
              <a:gd name="connsiteX22" fmla="*/ 2597728 w 2597728"/>
              <a:gd name="connsiteY22" fmla="*/ 2504209 h 2504209"/>
              <a:gd name="connsiteX0" fmla="*/ 0 w 2597728"/>
              <a:gd name="connsiteY0" fmla="*/ 0 h 2504209"/>
              <a:gd name="connsiteX1" fmla="*/ 62346 w 2597728"/>
              <a:gd name="connsiteY1" fmla="*/ 31172 h 2504209"/>
              <a:gd name="connsiteX2" fmla="*/ 135082 w 2597728"/>
              <a:gd name="connsiteY2" fmla="*/ 166254 h 2504209"/>
              <a:gd name="connsiteX3" fmla="*/ 373554 w 2597728"/>
              <a:gd name="connsiteY3" fmla="*/ 569421 h 2504209"/>
              <a:gd name="connsiteX4" fmla="*/ 443692 w 2597728"/>
              <a:gd name="connsiteY4" fmla="*/ 971030 h 2504209"/>
              <a:gd name="connsiteX5" fmla="*/ 540155 w 2597728"/>
              <a:gd name="connsiteY5" fmla="*/ 1237557 h 2504209"/>
              <a:gd name="connsiteX6" fmla="*/ 610293 w 2597728"/>
              <a:gd name="connsiteY6" fmla="*/ 1341985 h 2504209"/>
              <a:gd name="connsiteX7" fmla="*/ 673851 w 2597728"/>
              <a:gd name="connsiteY7" fmla="*/ 1467889 h 2504209"/>
              <a:gd name="connsiteX8" fmla="*/ 778799 w 2597728"/>
              <a:gd name="connsiteY8" fmla="*/ 1787236 h 2504209"/>
              <a:gd name="connsiteX9" fmla="*/ 997528 w 2597728"/>
              <a:gd name="connsiteY9" fmla="*/ 1943100 h 2504209"/>
              <a:gd name="connsiteX10" fmla="*/ 1199977 w 2597728"/>
              <a:gd name="connsiteY10" fmla="*/ 2001635 h 2504209"/>
              <a:gd name="connsiteX11" fmla="*/ 1340428 w 2597728"/>
              <a:gd name="connsiteY11" fmla="*/ 2057400 h 2504209"/>
              <a:gd name="connsiteX12" fmla="*/ 1475510 w 2597728"/>
              <a:gd name="connsiteY12" fmla="*/ 2130136 h 2504209"/>
              <a:gd name="connsiteX13" fmla="*/ 1569028 w 2597728"/>
              <a:gd name="connsiteY13" fmla="*/ 2192481 h 2504209"/>
              <a:gd name="connsiteX14" fmla="*/ 1714500 w 2597728"/>
              <a:gd name="connsiteY14" fmla="*/ 2254827 h 2504209"/>
              <a:gd name="connsiteX15" fmla="*/ 1808019 w 2597728"/>
              <a:gd name="connsiteY15" fmla="*/ 2306781 h 2504209"/>
              <a:gd name="connsiteX16" fmla="*/ 1911928 w 2597728"/>
              <a:gd name="connsiteY16" fmla="*/ 2337954 h 2504209"/>
              <a:gd name="connsiteX17" fmla="*/ 1974273 w 2597728"/>
              <a:gd name="connsiteY17" fmla="*/ 2369127 h 2504209"/>
              <a:gd name="connsiteX18" fmla="*/ 2098964 w 2597728"/>
              <a:gd name="connsiteY18" fmla="*/ 2377440 h 2504209"/>
              <a:gd name="connsiteX19" fmla="*/ 2178455 w 2597728"/>
              <a:gd name="connsiteY19" fmla="*/ 2429567 h 2504209"/>
              <a:gd name="connsiteX20" fmla="*/ 2281325 w 2597728"/>
              <a:gd name="connsiteY20" fmla="*/ 2456930 h 2504209"/>
              <a:gd name="connsiteX21" fmla="*/ 2418311 w 2597728"/>
              <a:gd name="connsiteY21" fmla="*/ 2450003 h 2504209"/>
              <a:gd name="connsiteX22" fmla="*/ 2597728 w 2597728"/>
              <a:gd name="connsiteY22" fmla="*/ 2504209 h 2504209"/>
              <a:gd name="connsiteX0" fmla="*/ 0 w 2597728"/>
              <a:gd name="connsiteY0" fmla="*/ 0 h 2504209"/>
              <a:gd name="connsiteX1" fmla="*/ 62346 w 2597728"/>
              <a:gd name="connsiteY1" fmla="*/ 31172 h 2504209"/>
              <a:gd name="connsiteX2" fmla="*/ 135082 w 2597728"/>
              <a:gd name="connsiteY2" fmla="*/ 166254 h 2504209"/>
              <a:gd name="connsiteX3" fmla="*/ 373554 w 2597728"/>
              <a:gd name="connsiteY3" fmla="*/ 569421 h 2504209"/>
              <a:gd name="connsiteX4" fmla="*/ 443692 w 2597728"/>
              <a:gd name="connsiteY4" fmla="*/ 971030 h 2504209"/>
              <a:gd name="connsiteX5" fmla="*/ 479195 w 2597728"/>
              <a:gd name="connsiteY5" fmla="*/ 1481397 h 2504209"/>
              <a:gd name="connsiteX6" fmla="*/ 610293 w 2597728"/>
              <a:gd name="connsiteY6" fmla="*/ 1341985 h 2504209"/>
              <a:gd name="connsiteX7" fmla="*/ 673851 w 2597728"/>
              <a:gd name="connsiteY7" fmla="*/ 1467889 h 2504209"/>
              <a:gd name="connsiteX8" fmla="*/ 778799 w 2597728"/>
              <a:gd name="connsiteY8" fmla="*/ 1787236 h 2504209"/>
              <a:gd name="connsiteX9" fmla="*/ 997528 w 2597728"/>
              <a:gd name="connsiteY9" fmla="*/ 1943100 h 2504209"/>
              <a:gd name="connsiteX10" fmla="*/ 1199977 w 2597728"/>
              <a:gd name="connsiteY10" fmla="*/ 2001635 h 2504209"/>
              <a:gd name="connsiteX11" fmla="*/ 1340428 w 2597728"/>
              <a:gd name="connsiteY11" fmla="*/ 2057400 h 2504209"/>
              <a:gd name="connsiteX12" fmla="*/ 1475510 w 2597728"/>
              <a:gd name="connsiteY12" fmla="*/ 2130136 h 2504209"/>
              <a:gd name="connsiteX13" fmla="*/ 1569028 w 2597728"/>
              <a:gd name="connsiteY13" fmla="*/ 2192481 h 2504209"/>
              <a:gd name="connsiteX14" fmla="*/ 1714500 w 2597728"/>
              <a:gd name="connsiteY14" fmla="*/ 2254827 h 2504209"/>
              <a:gd name="connsiteX15" fmla="*/ 1808019 w 2597728"/>
              <a:gd name="connsiteY15" fmla="*/ 2306781 h 2504209"/>
              <a:gd name="connsiteX16" fmla="*/ 1911928 w 2597728"/>
              <a:gd name="connsiteY16" fmla="*/ 2337954 h 2504209"/>
              <a:gd name="connsiteX17" fmla="*/ 1974273 w 2597728"/>
              <a:gd name="connsiteY17" fmla="*/ 2369127 h 2504209"/>
              <a:gd name="connsiteX18" fmla="*/ 2098964 w 2597728"/>
              <a:gd name="connsiteY18" fmla="*/ 2377440 h 2504209"/>
              <a:gd name="connsiteX19" fmla="*/ 2178455 w 2597728"/>
              <a:gd name="connsiteY19" fmla="*/ 2429567 h 2504209"/>
              <a:gd name="connsiteX20" fmla="*/ 2281325 w 2597728"/>
              <a:gd name="connsiteY20" fmla="*/ 2456930 h 2504209"/>
              <a:gd name="connsiteX21" fmla="*/ 2418311 w 2597728"/>
              <a:gd name="connsiteY21" fmla="*/ 2450003 h 2504209"/>
              <a:gd name="connsiteX22" fmla="*/ 2597728 w 2597728"/>
              <a:gd name="connsiteY22" fmla="*/ 2504209 h 2504209"/>
              <a:gd name="connsiteX0" fmla="*/ 0 w 2597728"/>
              <a:gd name="connsiteY0" fmla="*/ 0 h 2504209"/>
              <a:gd name="connsiteX1" fmla="*/ 62346 w 2597728"/>
              <a:gd name="connsiteY1" fmla="*/ 31172 h 2504209"/>
              <a:gd name="connsiteX2" fmla="*/ 135082 w 2597728"/>
              <a:gd name="connsiteY2" fmla="*/ 166254 h 2504209"/>
              <a:gd name="connsiteX3" fmla="*/ 373554 w 2597728"/>
              <a:gd name="connsiteY3" fmla="*/ 569421 h 2504209"/>
              <a:gd name="connsiteX4" fmla="*/ 443692 w 2597728"/>
              <a:gd name="connsiteY4" fmla="*/ 971030 h 2504209"/>
              <a:gd name="connsiteX5" fmla="*/ 479195 w 2597728"/>
              <a:gd name="connsiteY5" fmla="*/ 1481397 h 2504209"/>
              <a:gd name="connsiteX6" fmla="*/ 673851 w 2597728"/>
              <a:gd name="connsiteY6" fmla="*/ 1467889 h 2504209"/>
              <a:gd name="connsiteX7" fmla="*/ 778799 w 2597728"/>
              <a:gd name="connsiteY7" fmla="*/ 1787236 h 2504209"/>
              <a:gd name="connsiteX8" fmla="*/ 997528 w 2597728"/>
              <a:gd name="connsiteY8" fmla="*/ 1943100 h 2504209"/>
              <a:gd name="connsiteX9" fmla="*/ 1199977 w 2597728"/>
              <a:gd name="connsiteY9" fmla="*/ 2001635 h 2504209"/>
              <a:gd name="connsiteX10" fmla="*/ 1340428 w 2597728"/>
              <a:gd name="connsiteY10" fmla="*/ 2057400 h 2504209"/>
              <a:gd name="connsiteX11" fmla="*/ 1475510 w 2597728"/>
              <a:gd name="connsiteY11" fmla="*/ 2130136 h 2504209"/>
              <a:gd name="connsiteX12" fmla="*/ 1569028 w 2597728"/>
              <a:gd name="connsiteY12" fmla="*/ 2192481 h 2504209"/>
              <a:gd name="connsiteX13" fmla="*/ 1714500 w 2597728"/>
              <a:gd name="connsiteY13" fmla="*/ 2254827 h 2504209"/>
              <a:gd name="connsiteX14" fmla="*/ 1808019 w 2597728"/>
              <a:gd name="connsiteY14" fmla="*/ 2306781 h 2504209"/>
              <a:gd name="connsiteX15" fmla="*/ 1911928 w 2597728"/>
              <a:gd name="connsiteY15" fmla="*/ 2337954 h 2504209"/>
              <a:gd name="connsiteX16" fmla="*/ 1974273 w 2597728"/>
              <a:gd name="connsiteY16" fmla="*/ 2369127 h 2504209"/>
              <a:gd name="connsiteX17" fmla="*/ 2098964 w 2597728"/>
              <a:gd name="connsiteY17" fmla="*/ 2377440 h 2504209"/>
              <a:gd name="connsiteX18" fmla="*/ 2178455 w 2597728"/>
              <a:gd name="connsiteY18" fmla="*/ 2429567 h 2504209"/>
              <a:gd name="connsiteX19" fmla="*/ 2281325 w 2597728"/>
              <a:gd name="connsiteY19" fmla="*/ 2456930 h 2504209"/>
              <a:gd name="connsiteX20" fmla="*/ 2418311 w 2597728"/>
              <a:gd name="connsiteY20" fmla="*/ 2450003 h 2504209"/>
              <a:gd name="connsiteX21" fmla="*/ 2597728 w 2597728"/>
              <a:gd name="connsiteY21" fmla="*/ 2504209 h 2504209"/>
              <a:gd name="connsiteX0" fmla="*/ 0 w 2597728"/>
              <a:gd name="connsiteY0" fmla="*/ 0 h 2504209"/>
              <a:gd name="connsiteX1" fmla="*/ 62346 w 2597728"/>
              <a:gd name="connsiteY1" fmla="*/ 31172 h 2504209"/>
              <a:gd name="connsiteX2" fmla="*/ 135082 w 2597728"/>
              <a:gd name="connsiteY2" fmla="*/ 166254 h 2504209"/>
              <a:gd name="connsiteX3" fmla="*/ 373554 w 2597728"/>
              <a:gd name="connsiteY3" fmla="*/ 569421 h 2504209"/>
              <a:gd name="connsiteX4" fmla="*/ 443692 w 2597728"/>
              <a:gd name="connsiteY4" fmla="*/ 971030 h 2504209"/>
              <a:gd name="connsiteX5" fmla="*/ 479195 w 2597728"/>
              <a:gd name="connsiteY5" fmla="*/ 1481397 h 2504209"/>
              <a:gd name="connsiteX6" fmla="*/ 778799 w 2597728"/>
              <a:gd name="connsiteY6" fmla="*/ 1787236 h 2504209"/>
              <a:gd name="connsiteX7" fmla="*/ 997528 w 2597728"/>
              <a:gd name="connsiteY7" fmla="*/ 1943100 h 2504209"/>
              <a:gd name="connsiteX8" fmla="*/ 1199977 w 2597728"/>
              <a:gd name="connsiteY8" fmla="*/ 2001635 h 2504209"/>
              <a:gd name="connsiteX9" fmla="*/ 1340428 w 2597728"/>
              <a:gd name="connsiteY9" fmla="*/ 2057400 h 2504209"/>
              <a:gd name="connsiteX10" fmla="*/ 1475510 w 2597728"/>
              <a:gd name="connsiteY10" fmla="*/ 2130136 h 2504209"/>
              <a:gd name="connsiteX11" fmla="*/ 1569028 w 2597728"/>
              <a:gd name="connsiteY11" fmla="*/ 2192481 h 2504209"/>
              <a:gd name="connsiteX12" fmla="*/ 1714500 w 2597728"/>
              <a:gd name="connsiteY12" fmla="*/ 2254827 h 2504209"/>
              <a:gd name="connsiteX13" fmla="*/ 1808019 w 2597728"/>
              <a:gd name="connsiteY13" fmla="*/ 2306781 h 2504209"/>
              <a:gd name="connsiteX14" fmla="*/ 1911928 w 2597728"/>
              <a:gd name="connsiteY14" fmla="*/ 2337954 h 2504209"/>
              <a:gd name="connsiteX15" fmla="*/ 1974273 w 2597728"/>
              <a:gd name="connsiteY15" fmla="*/ 2369127 h 2504209"/>
              <a:gd name="connsiteX16" fmla="*/ 2098964 w 2597728"/>
              <a:gd name="connsiteY16" fmla="*/ 2377440 h 2504209"/>
              <a:gd name="connsiteX17" fmla="*/ 2178455 w 2597728"/>
              <a:gd name="connsiteY17" fmla="*/ 2429567 h 2504209"/>
              <a:gd name="connsiteX18" fmla="*/ 2281325 w 2597728"/>
              <a:gd name="connsiteY18" fmla="*/ 2456930 h 2504209"/>
              <a:gd name="connsiteX19" fmla="*/ 2418311 w 2597728"/>
              <a:gd name="connsiteY19" fmla="*/ 2450003 h 2504209"/>
              <a:gd name="connsiteX20" fmla="*/ 2597728 w 2597728"/>
              <a:gd name="connsiteY20" fmla="*/ 2504209 h 2504209"/>
              <a:gd name="connsiteX0" fmla="*/ 0 w 2597728"/>
              <a:gd name="connsiteY0" fmla="*/ 0 h 2504209"/>
              <a:gd name="connsiteX1" fmla="*/ 62346 w 2597728"/>
              <a:gd name="connsiteY1" fmla="*/ 31172 h 2504209"/>
              <a:gd name="connsiteX2" fmla="*/ 135082 w 2597728"/>
              <a:gd name="connsiteY2" fmla="*/ 166254 h 2504209"/>
              <a:gd name="connsiteX3" fmla="*/ 373554 w 2597728"/>
              <a:gd name="connsiteY3" fmla="*/ 569421 h 2504209"/>
              <a:gd name="connsiteX4" fmla="*/ 443692 w 2597728"/>
              <a:gd name="connsiteY4" fmla="*/ 971030 h 2504209"/>
              <a:gd name="connsiteX5" fmla="*/ 566825 w 2597728"/>
              <a:gd name="connsiteY5" fmla="*/ 1553787 h 2504209"/>
              <a:gd name="connsiteX6" fmla="*/ 778799 w 2597728"/>
              <a:gd name="connsiteY6" fmla="*/ 1787236 h 2504209"/>
              <a:gd name="connsiteX7" fmla="*/ 997528 w 2597728"/>
              <a:gd name="connsiteY7" fmla="*/ 1943100 h 2504209"/>
              <a:gd name="connsiteX8" fmla="*/ 1199977 w 2597728"/>
              <a:gd name="connsiteY8" fmla="*/ 2001635 h 2504209"/>
              <a:gd name="connsiteX9" fmla="*/ 1340428 w 2597728"/>
              <a:gd name="connsiteY9" fmla="*/ 2057400 h 2504209"/>
              <a:gd name="connsiteX10" fmla="*/ 1475510 w 2597728"/>
              <a:gd name="connsiteY10" fmla="*/ 2130136 h 2504209"/>
              <a:gd name="connsiteX11" fmla="*/ 1569028 w 2597728"/>
              <a:gd name="connsiteY11" fmla="*/ 2192481 h 2504209"/>
              <a:gd name="connsiteX12" fmla="*/ 1714500 w 2597728"/>
              <a:gd name="connsiteY12" fmla="*/ 2254827 h 2504209"/>
              <a:gd name="connsiteX13" fmla="*/ 1808019 w 2597728"/>
              <a:gd name="connsiteY13" fmla="*/ 2306781 h 2504209"/>
              <a:gd name="connsiteX14" fmla="*/ 1911928 w 2597728"/>
              <a:gd name="connsiteY14" fmla="*/ 2337954 h 2504209"/>
              <a:gd name="connsiteX15" fmla="*/ 1974273 w 2597728"/>
              <a:gd name="connsiteY15" fmla="*/ 2369127 h 2504209"/>
              <a:gd name="connsiteX16" fmla="*/ 2098964 w 2597728"/>
              <a:gd name="connsiteY16" fmla="*/ 2377440 h 2504209"/>
              <a:gd name="connsiteX17" fmla="*/ 2178455 w 2597728"/>
              <a:gd name="connsiteY17" fmla="*/ 2429567 h 2504209"/>
              <a:gd name="connsiteX18" fmla="*/ 2281325 w 2597728"/>
              <a:gd name="connsiteY18" fmla="*/ 2456930 h 2504209"/>
              <a:gd name="connsiteX19" fmla="*/ 2418311 w 2597728"/>
              <a:gd name="connsiteY19" fmla="*/ 2450003 h 2504209"/>
              <a:gd name="connsiteX20" fmla="*/ 2597728 w 2597728"/>
              <a:gd name="connsiteY20" fmla="*/ 2504209 h 2504209"/>
              <a:gd name="connsiteX0" fmla="*/ 0 w 2597728"/>
              <a:gd name="connsiteY0" fmla="*/ 0 h 2504209"/>
              <a:gd name="connsiteX1" fmla="*/ 62346 w 2597728"/>
              <a:gd name="connsiteY1" fmla="*/ 31172 h 2504209"/>
              <a:gd name="connsiteX2" fmla="*/ 135082 w 2597728"/>
              <a:gd name="connsiteY2" fmla="*/ 166254 h 2504209"/>
              <a:gd name="connsiteX3" fmla="*/ 373554 w 2597728"/>
              <a:gd name="connsiteY3" fmla="*/ 569421 h 2504209"/>
              <a:gd name="connsiteX4" fmla="*/ 443692 w 2597728"/>
              <a:gd name="connsiteY4" fmla="*/ 971030 h 2504209"/>
              <a:gd name="connsiteX5" fmla="*/ 566825 w 2597728"/>
              <a:gd name="connsiteY5" fmla="*/ 1553787 h 2504209"/>
              <a:gd name="connsiteX6" fmla="*/ 778799 w 2597728"/>
              <a:gd name="connsiteY6" fmla="*/ 1787236 h 2504209"/>
              <a:gd name="connsiteX7" fmla="*/ 997528 w 2597728"/>
              <a:gd name="connsiteY7" fmla="*/ 1943100 h 2504209"/>
              <a:gd name="connsiteX8" fmla="*/ 1199977 w 2597728"/>
              <a:gd name="connsiteY8" fmla="*/ 2001635 h 2504209"/>
              <a:gd name="connsiteX9" fmla="*/ 1475510 w 2597728"/>
              <a:gd name="connsiteY9" fmla="*/ 2130136 h 2504209"/>
              <a:gd name="connsiteX10" fmla="*/ 1569028 w 2597728"/>
              <a:gd name="connsiteY10" fmla="*/ 2192481 h 2504209"/>
              <a:gd name="connsiteX11" fmla="*/ 1714500 w 2597728"/>
              <a:gd name="connsiteY11" fmla="*/ 2254827 h 2504209"/>
              <a:gd name="connsiteX12" fmla="*/ 1808019 w 2597728"/>
              <a:gd name="connsiteY12" fmla="*/ 2306781 h 2504209"/>
              <a:gd name="connsiteX13" fmla="*/ 1911928 w 2597728"/>
              <a:gd name="connsiteY13" fmla="*/ 2337954 h 2504209"/>
              <a:gd name="connsiteX14" fmla="*/ 1974273 w 2597728"/>
              <a:gd name="connsiteY14" fmla="*/ 2369127 h 2504209"/>
              <a:gd name="connsiteX15" fmla="*/ 2098964 w 2597728"/>
              <a:gd name="connsiteY15" fmla="*/ 2377440 h 2504209"/>
              <a:gd name="connsiteX16" fmla="*/ 2178455 w 2597728"/>
              <a:gd name="connsiteY16" fmla="*/ 2429567 h 2504209"/>
              <a:gd name="connsiteX17" fmla="*/ 2281325 w 2597728"/>
              <a:gd name="connsiteY17" fmla="*/ 2456930 h 2504209"/>
              <a:gd name="connsiteX18" fmla="*/ 2418311 w 2597728"/>
              <a:gd name="connsiteY18" fmla="*/ 2450003 h 2504209"/>
              <a:gd name="connsiteX19" fmla="*/ 2597728 w 2597728"/>
              <a:gd name="connsiteY19" fmla="*/ 2504209 h 2504209"/>
              <a:gd name="connsiteX0" fmla="*/ 0 w 2597728"/>
              <a:gd name="connsiteY0" fmla="*/ 0 h 2504209"/>
              <a:gd name="connsiteX1" fmla="*/ 62346 w 2597728"/>
              <a:gd name="connsiteY1" fmla="*/ 31172 h 2504209"/>
              <a:gd name="connsiteX2" fmla="*/ 135082 w 2597728"/>
              <a:gd name="connsiteY2" fmla="*/ 166254 h 2504209"/>
              <a:gd name="connsiteX3" fmla="*/ 373554 w 2597728"/>
              <a:gd name="connsiteY3" fmla="*/ 569421 h 2504209"/>
              <a:gd name="connsiteX4" fmla="*/ 443692 w 2597728"/>
              <a:gd name="connsiteY4" fmla="*/ 971030 h 2504209"/>
              <a:gd name="connsiteX5" fmla="*/ 566825 w 2597728"/>
              <a:gd name="connsiteY5" fmla="*/ 1553787 h 2504209"/>
              <a:gd name="connsiteX6" fmla="*/ 778799 w 2597728"/>
              <a:gd name="connsiteY6" fmla="*/ 1787236 h 2504209"/>
              <a:gd name="connsiteX7" fmla="*/ 997528 w 2597728"/>
              <a:gd name="connsiteY7" fmla="*/ 1943100 h 2504209"/>
              <a:gd name="connsiteX8" fmla="*/ 1199977 w 2597728"/>
              <a:gd name="connsiteY8" fmla="*/ 2001635 h 2504209"/>
              <a:gd name="connsiteX9" fmla="*/ 1475510 w 2597728"/>
              <a:gd name="connsiteY9" fmla="*/ 2130136 h 2504209"/>
              <a:gd name="connsiteX10" fmla="*/ 1714500 w 2597728"/>
              <a:gd name="connsiteY10" fmla="*/ 2254827 h 2504209"/>
              <a:gd name="connsiteX11" fmla="*/ 1808019 w 2597728"/>
              <a:gd name="connsiteY11" fmla="*/ 2306781 h 2504209"/>
              <a:gd name="connsiteX12" fmla="*/ 1911928 w 2597728"/>
              <a:gd name="connsiteY12" fmla="*/ 2337954 h 2504209"/>
              <a:gd name="connsiteX13" fmla="*/ 1974273 w 2597728"/>
              <a:gd name="connsiteY13" fmla="*/ 2369127 h 2504209"/>
              <a:gd name="connsiteX14" fmla="*/ 2098964 w 2597728"/>
              <a:gd name="connsiteY14" fmla="*/ 2377440 h 2504209"/>
              <a:gd name="connsiteX15" fmla="*/ 2178455 w 2597728"/>
              <a:gd name="connsiteY15" fmla="*/ 2429567 h 2504209"/>
              <a:gd name="connsiteX16" fmla="*/ 2281325 w 2597728"/>
              <a:gd name="connsiteY16" fmla="*/ 2456930 h 2504209"/>
              <a:gd name="connsiteX17" fmla="*/ 2418311 w 2597728"/>
              <a:gd name="connsiteY17" fmla="*/ 2450003 h 2504209"/>
              <a:gd name="connsiteX18" fmla="*/ 2597728 w 2597728"/>
              <a:gd name="connsiteY18" fmla="*/ 2504209 h 2504209"/>
              <a:gd name="connsiteX0" fmla="*/ 0 w 2597728"/>
              <a:gd name="connsiteY0" fmla="*/ 0 h 2504209"/>
              <a:gd name="connsiteX1" fmla="*/ 62346 w 2597728"/>
              <a:gd name="connsiteY1" fmla="*/ 31172 h 2504209"/>
              <a:gd name="connsiteX2" fmla="*/ 135082 w 2597728"/>
              <a:gd name="connsiteY2" fmla="*/ 166254 h 2504209"/>
              <a:gd name="connsiteX3" fmla="*/ 373554 w 2597728"/>
              <a:gd name="connsiteY3" fmla="*/ 569421 h 2504209"/>
              <a:gd name="connsiteX4" fmla="*/ 443692 w 2597728"/>
              <a:gd name="connsiteY4" fmla="*/ 971030 h 2504209"/>
              <a:gd name="connsiteX5" fmla="*/ 566825 w 2597728"/>
              <a:gd name="connsiteY5" fmla="*/ 1553787 h 2504209"/>
              <a:gd name="connsiteX6" fmla="*/ 778799 w 2597728"/>
              <a:gd name="connsiteY6" fmla="*/ 1787236 h 2504209"/>
              <a:gd name="connsiteX7" fmla="*/ 997528 w 2597728"/>
              <a:gd name="connsiteY7" fmla="*/ 1943100 h 2504209"/>
              <a:gd name="connsiteX8" fmla="*/ 1199977 w 2597728"/>
              <a:gd name="connsiteY8" fmla="*/ 2001635 h 2504209"/>
              <a:gd name="connsiteX9" fmla="*/ 1494560 w 2597728"/>
              <a:gd name="connsiteY9" fmla="*/ 2072986 h 2504209"/>
              <a:gd name="connsiteX10" fmla="*/ 1714500 w 2597728"/>
              <a:gd name="connsiteY10" fmla="*/ 2254827 h 2504209"/>
              <a:gd name="connsiteX11" fmla="*/ 1808019 w 2597728"/>
              <a:gd name="connsiteY11" fmla="*/ 2306781 h 2504209"/>
              <a:gd name="connsiteX12" fmla="*/ 1911928 w 2597728"/>
              <a:gd name="connsiteY12" fmla="*/ 2337954 h 2504209"/>
              <a:gd name="connsiteX13" fmla="*/ 1974273 w 2597728"/>
              <a:gd name="connsiteY13" fmla="*/ 2369127 h 2504209"/>
              <a:gd name="connsiteX14" fmla="*/ 2098964 w 2597728"/>
              <a:gd name="connsiteY14" fmla="*/ 2377440 h 2504209"/>
              <a:gd name="connsiteX15" fmla="*/ 2178455 w 2597728"/>
              <a:gd name="connsiteY15" fmla="*/ 2429567 h 2504209"/>
              <a:gd name="connsiteX16" fmla="*/ 2281325 w 2597728"/>
              <a:gd name="connsiteY16" fmla="*/ 2456930 h 2504209"/>
              <a:gd name="connsiteX17" fmla="*/ 2418311 w 2597728"/>
              <a:gd name="connsiteY17" fmla="*/ 2450003 h 2504209"/>
              <a:gd name="connsiteX18" fmla="*/ 2597728 w 2597728"/>
              <a:gd name="connsiteY18" fmla="*/ 2504209 h 2504209"/>
              <a:gd name="connsiteX0" fmla="*/ 0 w 2597728"/>
              <a:gd name="connsiteY0" fmla="*/ 0 h 2504209"/>
              <a:gd name="connsiteX1" fmla="*/ 62346 w 2597728"/>
              <a:gd name="connsiteY1" fmla="*/ 31172 h 2504209"/>
              <a:gd name="connsiteX2" fmla="*/ 135082 w 2597728"/>
              <a:gd name="connsiteY2" fmla="*/ 166254 h 2504209"/>
              <a:gd name="connsiteX3" fmla="*/ 373554 w 2597728"/>
              <a:gd name="connsiteY3" fmla="*/ 569421 h 2504209"/>
              <a:gd name="connsiteX4" fmla="*/ 443692 w 2597728"/>
              <a:gd name="connsiteY4" fmla="*/ 971030 h 2504209"/>
              <a:gd name="connsiteX5" fmla="*/ 566825 w 2597728"/>
              <a:gd name="connsiteY5" fmla="*/ 1553787 h 2504209"/>
              <a:gd name="connsiteX6" fmla="*/ 778799 w 2597728"/>
              <a:gd name="connsiteY6" fmla="*/ 1787236 h 2504209"/>
              <a:gd name="connsiteX7" fmla="*/ 1001338 w 2597728"/>
              <a:gd name="connsiteY7" fmla="*/ 1866900 h 2504209"/>
              <a:gd name="connsiteX8" fmla="*/ 1199977 w 2597728"/>
              <a:gd name="connsiteY8" fmla="*/ 2001635 h 2504209"/>
              <a:gd name="connsiteX9" fmla="*/ 1494560 w 2597728"/>
              <a:gd name="connsiteY9" fmla="*/ 2072986 h 2504209"/>
              <a:gd name="connsiteX10" fmla="*/ 1714500 w 2597728"/>
              <a:gd name="connsiteY10" fmla="*/ 2254827 h 2504209"/>
              <a:gd name="connsiteX11" fmla="*/ 1808019 w 2597728"/>
              <a:gd name="connsiteY11" fmla="*/ 2306781 h 2504209"/>
              <a:gd name="connsiteX12" fmla="*/ 1911928 w 2597728"/>
              <a:gd name="connsiteY12" fmla="*/ 2337954 h 2504209"/>
              <a:gd name="connsiteX13" fmla="*/ 1974273 w 2597728"/>
              <a:gd name="connsiteY13" fmla="*/ 2369127 h 2504209"/>
              <a:gd name="connsiteX14" fmla="*/ 2098964 w 2597728"/>
              <a:gd name="connsiteY14" fmla="*/ 2377440 h 2504209"/>
              <a:gd name="connsiteX15" fmla="*/ 2178455 w 2597728"/>
              <a:gd name="connsiteY15" fmla="*/ 2429567 h 2504209"/>
              <a:gd name="connsiteX16" fmla="*/ 2281325 w 2597728"/>
              <a:gd name="connsiteY16" fmla="*/ 2456930 h 2504209"/>
              <a:gd name="connsiteX17" fmla="*/ 2418311 w 2597728"/>
              <a:gd name="connsiteY17" fmla="*/ 2450003 h 2504209"/>
              <a:gd name="connsiteX18" fmla="*/ 2597728 w 2597728"/>
              <a:gd name="connsiteY18" fmla="*/ 2504209 h 2504209"/>
              <a:gd name="connsiteX0" fmla="*/ 0 w 2597728"/>
              <a:gd name="connsiteY0" fmla="*/ 0 h 2504209"/>
              <a:gd name="connsiteX1" fmla="*/ 62346 w 2597728"/>
              <a:gd name="connsiteY1" fmla="*/ 31172 h 2504209"/>
              <a:gd name="connsiteX2" fmla="*/ 135082 w 2597728"/>
              <a:gd name="connsiteY2" fmla="*/ 166254 h 2504209"/>
              <a:gd name="connsiteX3" fmla="*/ 373554 w 2597728"/>
              <a:gd name="connsiteY3" fmla="*/ 569421 h 2504209"/>
              <a:gd name="connsiteX4" fmla="*/ 443692 w 2597728"/>
              <a:gd name="connsiteY4" fmla="*/ 971030 h 2504209"/>
              <a:gd name="connsiteX5" fmla="*/ 566825 w 2597728"/>
              <a:gd name="connsiteY5" fmla="*/ 1553787 h 2504209"/>
              <a:gd name="connsiteX6" fmla="*/ 786419 w 2597728"/>
              <a:gd name="connsiteY6" fmla="*/ 1669126 h 2504209"/>
              <a:gd name="connsiteX7" fmla="*/ 1001338 w 2597728"/>
              <a:gd name="connsiteY7" fmla="*/ 1866900 h 2504209"/>
              <a:gd name="connsiteX8" fmla="*/ 1199977 w 2597728"/>
              <a:gd name="connsiteY8" fmla="*/ 2001635 h 2504209"/>
              <a:gd name="connsiteX9" fmla="*/ 1494560 w 2597728"/>
              <a:gd name="connsiteY9" fmla="*/ 2072986 h 2504209"/>
              <a:gd name="connsiteX10" fmla="*/ 1714500 w 2597728"/>
              <a:gd name="connsiteY10" fmla="*/ 2254827 h 2504209"/>
              <a:gd name="connsiteX11" fmla="*/ 1808019 w 2597728"/>
              <a:gd name="connsiteY11" fmla="*/ 2306781 h 2504209"/>
              <a:gd name="connsiteX12" fmla="*/ 1911928 w 2597728"/>
              <a:gd name="connsiteY12" fmla="*/ 2337954 h 2504209"/>
              <a:gd name="connsiteX13" fmla="*/ 1974273 w 2597728"/>
              <a:gd name="connsiteY13" fmla="*/ 2369127 h 2504209"/>
              <a:gd name="connsiteX14" fmla="*/ 2098964 w 2597728"/>
              <a:gd name="connsiteY14" fmla="*/ 2377440 h 2504209"/>
              <a:gd name="connsiteX15" fmla="*/ 2178455 w 2597728"/>
              <a:gd name="connsiteY15" fmla="*/ 2429567 h 2504209"/>
              <a:gd name="connsiteX16" fmla="*/ 2281325 w 2597728"/>
              <a:gd name="connsiteY16" fmla="*/ 2456930 h 2504209"/>
              <a:gd name="connsiteX17" fmla="*/ 2418311 w 2597728"/>
              <a:gd name="connsiteY17" fmla="*/ 2450003 h 2504209"/>
              <a:gd name="connsiteX18" fmla="*/ 2597728 w 2597728"/>
              <a:gd name="connsiteY18" fmla="*/ 2504209 h 2504209"/>
              <a:gd name="connsiteX0" fmla="*/ 0 w 2597728"/>
              <a:gd name="connsiteY0" fmla="*/ 0 h 2504209"/>
              <a:gd name="connsiteX1" fmla="*/ 62346 w 2597728"/>
              <a:gd name="connsiteY1" fmla="*/ 31172 h 2504209"/>
              <a:gd name="connsiteX2" fmla="*/ 135082 w 2597728"/>
              <a:gd name="connsiteY2" fmla="*/ 166254 h 2504209"/>
              <a:gd name="connsiteX3" fmla="*/ 373554 w 2597728"/>
              <a:gd name="connsiteY3" fmla="*/ 569421 h 2504209"/>
              <a:gd name="connsiteX4" fmla="*/ 443692 w 2597728"/>
              <a:gd name="connsiteY4" fmla="*/ 971030 h 2504209"/>
              <a:gd name="connsiteX5" fmla="*/ 566825 w 2597728"/>
              <a:gd name="connsiteY5" fmla="*/ 1553787 h 2504209"/>
              <a:gd name="connsiteX6" fmla="*/ 1001338 w 2597728"/>
              <a:gd name="connsiteY6" fmla="*/ 1866900 h 2504209"/>
              <a:gd name="connsiteX7" fmla="*/ 1199977 w 2597728"/>
              <a:gd name="connsiteY7" fmla="*/ 2001635 h 2504209"/>
              <a:gd name="connsiteX8" fmla="*/ 1494560 w 2597728"/>
              <a:gd name="connsiteY8" fmla="*/ 2072986 h 2504209"/>
              <a:gd name="connsiteX9" fmla="*/ 1714500 w 2597728"/>
              <a:gd name="connsiteY9" fmla="*/ 2254827 h 2504209"/>
              <a:gd name="connsiteX10" fmla="*/ 1808019 w 2597728"/>
              <a:gd name="connsiteY10" fmla="*/ 2306781 h 2504209"/>
              <a:gd name="connsiteX11" fmla="*/ 1911928 w 2597728"/>
              <a:gd name="connsiteY11" fmla="*/ 2337954 h 2504209"/>
              <a:gd name="connsiteX12" fmla="*/ 1974273 w 2597728"/>
              <a:gd name="connsiteY12" fmla="*/ 2369127 h 2504209"/>
              <a:gd name="connsiteX13" fmla="*/ 2098964 w 2597728"/>
              <a:gd name="connsiteY13" fmla="*/ 2377440 h 2504209"/>
              <a:gd name="connsiteX14" fmla="*/ 2178455 w 2597728"/>
              <a:gd name="connsiteY14" fmla="*/ 2429567 h 2504209"/>
              <a:gd name="connsiteX15" fmla="*/ 2281325 w 2597728"/>
              <a:gd name="connsiteY15" fmla="*/ 2456930 h 2504209"/>
              <a:gd name="connsiteX16" fmla="*/ 2418311 w 2597728"/>
              <a:gd name="connsiteY16" fmla="*/ 2450003 h 2504209"/>
              <a:gd name="connsiteX17" fmla="*/ 2597728 w 2597728"/>
              <a:gd name="connsiteY17" fmla="*/ 2504209 h 2504209"/>
              <a:gd name="connsiteX0" fmla="*/ 0 w 2597728"/>
              <a:gd name="connsiteY0" fmla="*/ 0 h 2504209"/>
              <a:gd name="connsiteX1" fmla="*/ 62346 w 2597728"/>
              <a:gd name="connsiteY1" fmla="*/ 31172 h 2504209"/>
              <a:gd name="connsiteX2" fmla="*/ 135082 w 2597728"/>
              <a:gd name="connsiteY2" fmla="*/ 166254 h 2504209"/>
              <a:gd name="connsiteX3" fmla="*/ 373554 w 2597728"/>
              <a:gd name="connsiteY3" fmla="*/ 569421 h 2504209"/>
              <a:gd name="connsiteX4" fmla="*/ 443692 w 2597728"/>
              <a:gd name="connsiteY4" fmla="*/ 971030 h 2504209"/>
              <a:gd name="connsiteX5" fmla="*/ 566825 w 2597728"/>
              <a:gd name="connsiteY5" fmla="*/ 1553787 h 2504209"/>
              <a:gd name="connsiteX6" fmla="*/ 989908 w 2597728"/>
              <a:gd name="connsiteY6" fmla="*/ 1844040 h 2504209"/>
              <a:gd name="connsiteX7" fmla="*/ 1199977 w 2597728"/>
              <a:gd name="connsiteY7" fmla="*/ 2001635 h 2504209"/>
              <a:gd name="connsiteX8" fmla="*/ 1494560 w 2597728"/>
              <a:gd name="connsiteY8" fmla="*/ 2072986 h 2504209"/>
              <a:gd name="connsiteX9" fmla="*/ 1714500 w 2597728"/>
              <a:gd name="connsiteY9" fmla="*/ 2254827 h 2504209"/>
              <a:gd name="connsiteX10" fmla="*/ 1808019 w 2597728"/>
              <a:gd name="connsiteY10" fmla="*/ 2306781 h 2504209"/>
              <a:gd name="connsiteX11" fmla="*/ 1911928 w 2597728"/>
              <a:gd name="connsiteY11" fmla="*/ 2337954 h 2504209"/>
              <a:gd name="connsiteX12" fmla="*/ 1974273 w 2597728"/>
              <a:gd name="connsiteY12" fmla="*/ 2369127 h 2504209"/>
              <a:gd name="connsiteX13" fmla="*/ 2098964 w 2597728"/>
              <a:gd name="connsiteY13" fmla="*/ 2377440 h 2504209"/>
              <a:gd name="connsiteX14" fmla="*/ 2178455 w 2597728"/>
              <a:gd name="connsiteY14" fmla="*/ 2429567 h 2504209"/>
              <a:gd name="connsiteX15" fmla="*/ 2281325 w 2597728"/>
              <a:gd name="connsiteY15" fmla="*/ 2456930 h 2504209"/>
              <a:gd name="connsiteX16" fmla="*/ 2418311 w 2597728"/>
              <a:gd name="connsiteY16" fmla="*/ 2450003 h 2504209"/>
              <a:gd name="connsiteX17" fmla="*/ 2597728 w 2597728"/>
              <a:gd name="connsiteY17" fmla="*/ 2504209 h 250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97728" h="2504209">
                <a:moveTo>
                  <a:pt x="0" y="0"/>
                </a:moveTo>
                <a:cubicBezTo>
                  <a:pt x="20782" y="10391"/>
                  <a:pt x="39832" y="3463"/>
                  <a:pt x="62346" y="31172"/>
                </a:cubicBezTo>
                <a:cubicBezTo>
                  <a:pt x="84860" y="58881"/>
                  <a:pt x="83214" y="76546"/>
                  <a:pt x="135082" y="166254"/>
                </a:cubicBezTo>
                <a:cubicBezTo>
                  <a:pt x="186950" y="255962"/>
                  <a:pt x="318136" y="444730"/>
                  <a:pt x="373554" y="569421"/>
                </a:cubicBezTo>
                <a:cubicBezTo>
                  <a:pt x="430704" y="704503"/>
                  <a:pt x="411480" y="806969"/>
                  <a:pt x="443692" y="971030"/>
                </a:cubicBezTo>
                <a:cubicBezTo>
                  <a:pt x="475904" y="1135091"/>
                  <a:pt x="475789" y="1408285"/>
                  <a:pt x="566825" y="1553787"/>
                </a:cubicBezTo>
                <a:cubicBezTo>
                  <a:pt x="657861" y="1699289"/>
                  <a:pt x="884383" y="1769399"/>
                  <a:pt x="989908" y="1844040"/>
                </a:cubicBezTo>
                <a:cubicBezTo>
                  <a:pt x="1095433" y="1918681"/>
                  <a:pt x="1115868" y="1963477"/>
                  <a:pt x="1199977" y="2001635"/>
                </a:cubicBezTo>
                <a:cubicBezTo>
                  <a:pt x="1284086" y="2039793"/>
                  <a:pt x="1408806" y="2030787"/>
                  <a:pt x="1494560" y="2072986"/>
                </a:cubicBezTo>
                <a:cubicBezTo>
                  <a:pt x="1580314" y="2115185"/>
                  <a:pt x="1662257" y="2215861"/>
                  <a:pt x="1714500" y="2254827"/>
                </a:cubicBezTo>
                <a:cubicBezTo>
                  <a:pt x="1766743" y="2293793"/>
                  <a:pt x="1775153" y="2292943"/>
                  <a:pt x="1808019" y="2306781"/>
                </a:cubicBezTo>
                <a:cubicBezTo>
                  <a:pt x="1841347" y="2320814"/>
                  <a:pt x="1878069" y="2325257"/>
                  <a:pt x="1911928" y="2337954"/>
                </a:cubicBezTo>
                <a:cubicBezTo>
                  <a:pt x="1933683" y="2346112"/>
                  <a:pt x="1943100" y="2362546"/>
                  <a:pt x="1974273" y="2369127"/>
                </a:cubicBezTo>
                <a:cubicBezTo>
                  <a:pt x="2005446" y="2375708"/>
                  <a:pt x="2064934" y="2367367"/>
                  <a:pt x="2098964" y="2377440"/>
                </a:cubicBezTo>
                <a:cubicBezTo>
                  <a:pt x="2132994" y="2387513"/>
                  <a:pt x="2148062" y="2416319"/>
                  <a:pt x="2178455" y="2429567"/>
                </a:cubicBezTo>
                <a:cubicBezTo>
                  <a:pt x="2208848" y="2442815"/>
                  <a:pt x="2241349" y="2453524"/>
                  <a:pt x="2281325" y="2456930"/>
                </a:cubicBezTo>
                <a:cubicBezTo>
                  <a:pt x="2321301" y="2460336"/>
                  <a:pt x="2365577" y="2442123"/>
                  <a:pt x="2418311" y="2450003"/>
                </a:cubicBezTo>
                <a:cubicBezTo>
                  <a:pt x="2471045" y="2457883"/>
                  <a:pt x="2597728" y="2504209"/>
                  <a:pt x="2597728" y="2504209"/>
                </a:cubicBezTo>
              </a:path>
            </a:pathLst>
          </a:cu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5" name="Picture 9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226" y="3866901"/>
            <a:ext cx="4375824" cy="980672"/>
          </a:xfrm>
          <a:prstGeom prst="rect">
            <a:avLst/>
          </a:prstGeom>
        </p:spPr>
      </p:pic>
      <p:grpSp>
        <p:nvGrpSpPr>
          <p:cNvPr id="31" name="Group 30"/>
          <p:cNvGrpSpPr>
            <a:grpSpLocks/>
          </p:cNvGrpSpPr>
          <p:nvPr/>
        </p:nvGrpSpPr>
        <p:grpSpPr>
          <a:xfrm>
            <a:off x="7955280" y="274320"/>
            <a:ext cx="967336" cy="890968"/>
            <a:chOff x="2589702" y="1319134"/>
            <a:chExt cx="3925883" cy="3628422"/>
          </a:xfrm>
        </p:grpSpPr>
        <p:sp>
          <p:nvSpPr>
            <p:cNvPr id="32" name="Rounded Rectangle 31"/>
            <p:cNvSpPr/>
            <p:nvPr/>
          </p:nvSpPr>
          <p:spPr>
            <a:xfrm>
              <a:off x="3710065" y="1319134"/>
              <a:ext cx="1570353" cy="332058"/>
            </a:xfrm>
            <a:prstGeom prst="roundRect">
              <a:avLst/>
            </a:prstGeom>
            <a:solidFill>
              <a:schemeClr val="accent1">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34" name="Rounded Rectangle 33"/>
            <p:cNvSpPr/>
            <p:nvPr/>
          </p:nvSpPr>
          <p:spPr>
            <a:xfrm>
              <a:off x="3710064" y="2143225"/>
              <a:ext cx="1570353" cy="332058"/>
            </a:xfrm>
            <a:prstGeom prst="roundRect">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35" name="Rounded Rectangle 34"/>
            <p:cNvSpPr/>
            <p:nvPr/>
          </p:nvSpPr>
          <p:spPr>
            <a:xfrm>
              <a:off x="2589702" y="2961759"/>
              <a:ext cx="1570353" cy="332058"/>
            </a:xfrm>
            <a:prstGeom prst="roundRect">
              <a:avLst/>
            </a:prstGeom>
            <a:solidFill>
              <a:schemeClr val="accent3">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36" name="Rounded Rectangle 35"/>
            <p:cNvSpPr/>
            <p:nvPr/>
          </p:nvSpPr>
          <p:spPr>
            <a:xfrm>
              <a:off x="4945232" y="2961158"/>
              <a:ext cx="1570353" cy="332058"/>
            </a:xfrm>
            <a:prstGeom prst="roundRect">
              <a:avLst/>
            </a:prstGeom>
            <a:solidFill>
              <a:schemeClr val="accent3">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37" name="Rounded Rectangle 36"/>
            <p:cNvSpPr/>
            <p:nvPr/>
          </p:nvSpPr>
          <p:spPr>
            <a:xfrm>
              <a:off x="3710063" y="3791407"/>
              <a:ext cx="1570353" cy="332058"/>
            </a:xfrm>
            <a:prstGeom prst="roundRect">
              <a:avLst/>
            </a:prstGeom>
            <a:solidFill>
              <a:schemeClr val="accent4">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38" name="Rounded Rectangle 37"/>
            <p:cNvSpPr/>
            <p:nvPr/>
          </p:nvSpPr>
          <p:spPr>
            <a:xfrm>
              <a:off x="3710062" y="4615498"/>
              <a:ext cx="1570353" cy="332058"/>
            </a:xfrm>
            <a:prstGeom prst="roundRect">
              <a:avLst/>
            </a:prstGeom>
            <a:solidFill>
              <a:schemeClr val="accent6">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39" name="Down Arrow 38"/>
            <p:cNvSpPr/>
            <p:nvPr/>
          </p:nvSpPr>
          <p:spPr>
            <a:xfrm>
              <a:off x="4367821" y="1664721"/>
              <a:ext cx="254833" cy="470706"/>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0" name="Down Arrow 39"/>
            <p:cNvSpPr/>
            <p:nvPr/>
          </p:nvSpPr>
          <p:spPr>
            <a:xfrm rot="1666514">
              <a:off x="3463480" y="2503567"/>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1" name="Down Arrow 40"/>
            <p:cNvSpPr/>
            <p:nvPr/>
          </p:nvSpPr>
          <p:spPr>
            <a:xfrm rot="19933486" flipH="1">
              <a:off x="5272163" y="2507611"/>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2" name="Down Arrow 41"/>
            <p:cNvSpPr/>
            <p:nvPr/>
          </p:nvSpPr>
          <p:spPr>
            <a:xfrm rot="19933486" flipH="1">
              <a:off x="3463480" y="3341014"/>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3" name="Down Arrow 42"/>
            <p:cNvSpPr/>
            <p:nvPr/>
          </p:nvSpPr>
          <p:spPr>
            <a:xfrm rot="1666514">
              <a:off x="5272163" y="3349102"/>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5" name="Down Arrow 44"/>
            <p:cNvSpPr/>
            <p:nvPr/>
          </p:nvSpPr>
          <p:spPr>
            <a:xfrm>
              <a:off x="4367821" y="4144792"/>
              <a:ext cx="254833" cy="470706"/>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cxnSp>
        <p:nvCxnSpPr>
          <p:cNvPr id="7" name="Straight Arrow Connector 6"/>
          <p:cNvCxnSpPr/>
          <p:nvPr/>
        </p:nvCxnSpPr>
        <p:spPr>
          <a:xfrm>
            <a:off x="5400784" y="4505131"/>
            <a:ext cx="3086100" cy="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5400784" y="1441891"/>
            <a:ext cx="0" cy="306324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5805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fade">
                                      <p:cBhvr>
                                        <p:cTn id="10" dur="500"/>
                                        <p:tgtEl>
                                          <p:spTgt spid="5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par>
                                <p:cTn id="27" presetID="1"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par>
                          <p:cTn id="29" fill="hold">
                            <p:stCondLst>
                              <p:cond delay="500"/>
                            </p:stCondLst>
                            <p:childTnLst>
                              <p:par>
                                <p:cTn id="30" presetID="1" presetClass="entr" presetSubtype="0" fill="hold" nodeType="afterEffect">
                                  <p:stCondLst>
                                    <p:cond delay="200"/>
                                  </p:stCondLst>
                                  <p:childTnLst>
                                    <p:set>
                                      <p:cBhvr>
                                        <p:cTn id="31" dur="1" fill="hold">
                                          <p:stCondLst>
                                            <p:cond delay="0"/>
                                          </p:stCondLst>
                                        </p:cTn>
                                        <p:tgtEl>
                                          <p:spTgt spid="10"/>
                                        </p:tgtEl>
                                        <p:attrNameLst>
                                          <p:attrName>style.visibility</p:attrName>
                                        </p:attrNameLst>
                                      </p:cBhvr>
                                      <p:to>
                                        <p:strVal val="visible"/>
                                      </p:to>
                                    </p:set>
                                  </p:childTnLst>
                                </p:cTn>
                              </p:par>
                            </p:childTnLst>
                          </p:cTn>
                        </p:par>
                        <p:par>
                          <p:cTn id="32" fill="hold">
                            <p:stCondLst>
                              <p:cond delay="700"/>
                            </p:stCondLst>
                            <p:childTnLst>
                              <p:par>
                                <p:cTn id="33" presetID="1" presetClass="entr" presetSubtype="0" fill="hold" nodeType="afterEffect">
                                  <p:stCondLst>
                                    <p:cond delay="200"/>
                                  </p:stCondLst>
                                  <p:childTnLst>
                                    <p:set>
                                      <p:cBhvr>
                                        <p:cTn id="34" dur="1" fill="hold">
                                          <p:stCondLst>
                                            <p:cond delay="0"/>
                                          </p:stCondLst>
                                        </p:cTn>
                                        <p:tgtEl>
                                          <p:spTgt spid="16"/>
                                        </p:tgtEl>
                                        <p:attrNameLst>
                                          <p:attrName>style.visibility</p:attrName>
                                        </p:attrNameLst>
                                      </p:cBhvr>
                                      <p:to>
                                        <p:strVal val="visible"/>
                                      </p:to>
                                    </p:set>
                                  </p:childTnLst>
                                </p:cTn>
                              </p:par>
                            </p:childTnLst>
                          </p:cTn>
                        </p:par>
                        <p:par>
                          <p:cTn id="35" fill="hold">
                            <p:stCondLst>
                              <p:cond delay="900"/>
                            </p:stCondLst>
                            <p:childTnLst>
                              <p:par>
                                <p:cTn id="36" presetID="1" presetClass="entr" presetSubtype="0" fill="hold" nodeType="afterEffect">
                                  <p:stCondLst>
                                    <p:cond delay="200"/>
                                  </p:stCondLst>
                                  <p:childTnLst>
                                    <p:set>
                                      <p:cBhvr>
                                        <p:cTn id="37" dur="1" fill="hold">
                                          <p:stCondLst>
                                            <p:cond delay="0"/>
                                          </p:stCondLst>
                                        </p:cTn>
                                        <p:tgtEl>
                                          <p:spTgt spid="20"/>
                                        </p:tgtEl>
                                        <p:attrNameLst>
                                          <p:attrName>style.visibility</p:attrName>
                                        </p:attrNameLst>
                                      </p:cBhvr>
                                      <p:to>
                                        <p:strVal val="visible"/>
                                      </p:to>
                                    </p:set>
                                  </p:childTnLst>
                                </p:cTn>
                              </p:par>
                            </p:childTnLst>
                          </p:cTn>
                        </p:par>
                        <p:par>
                          <p:cTn id="38" fill="hold">
                            <p:stCondLst>
                              <p:cond delay="1100"/>
                            </p:stCondLst>
                            <p:childTnLst>
                              <p:par>
                                <p:cTn id="39" presetID="1" presetClass="entr" presetSubtype="0" fill="hold" nodeType="afterEffect">
                                  <p:stCondLst>
                                    <p:cond delay="200"/>
                                  </p:stCondLst>
                                  <p:childTnLst>
                                    <p:set>
                                      <p:cBhvr>
                                        <p:cTn id="40" dur="1" fill="hold">
                                          <p:stCondLst>
                                            <p:cond delay="0"/>
                                          </p:stCondLst>
                                        </p:cTn>
                                        <p:tgtEl>
                                          <p:spTgt spid="12"/>
                                        </p:tgtEl>
                                        <p:attrNameLst>
                                          <p:attrName>style.visibility</p:attrName>
                                        </p:attrNameLst>
                                      </p:cBhvr>
                                      <p:to>
                                        <p:strVal val="visible"/>
                                      </p:to>
                                    </p:set>
                                  </p:childTnLst>
                                </p:cTn>
                              </p:par>
                            </p:childTnLst>
                          </p:cTn>
                        </p:par>
                        <p:par>
                          <p:cTn id="41" fill="hold">
                            <p:stCondLst>
                              <p:cond delay="1300"/>
                            </p:stCondLst>
                            <p:childTnLst>
                              <p:par>
                                <p:cTn id="42" presetID="1" presetClass="entr" presetSubtype="0" fill="hold" nodeType="afterEffect">
                                  <p:stCondLst>
                                    <p:cond delay="200"/>
                                  </p:stCondLst>
                                  <p:childTnLst>
                                    <p:set>
                                      <p:cBhvr>
                                        <p:cTn id="43" dur="1" fill="hold">
                                          <p:stCondLst>
                                            <p:cond delay="0"/>
                                          </p:stCondLst>
                                        </p:cTn>
                                        <p:tgtEl>
                                          <p:spTgt spid="18"/>
                                        </p:tgtEl>
                                        <p:attrNameLst>
                                          <p:attrName>style.visibility</p:attrName>
                                        </p:attrNameLst>
                                      </p:cBhvr>
                                      <p:to>
                                        <p:strVal val="visible"/>
                                      </p:to>
                                    </p:set>
                                  </p:childTnLst>
                                </p:cTn>
                              </p:par>
                            </p:childTnLst>
                          </p:cTn>
                        </p:par>
                        <p:par>
                          <p:cTn id="44" fill="hold">
                            <p:stCondLst>
                              <p:cond delay="1500"/>
                            </p:stCondLst>
                            <p:childTnLst>
                              <p:par>
                                <p:cTn id="45" presetID="1" presetClass="entr" presetSubtype="0" fill="hold" nodeType="afterEffect">
                                  <p:stCondLst>
                                    <p:cond delay="200"/>
                                  </p:stCondLst>
                                  <p:childTnLst>
                                    <p:set>
                                      <p:cBhvr>
                                        <p:cTn id="46" dur="1" fill="hold">
                                          <p:stCondLst>
                                            <p:cond delay="0"/>
                                          </p:stCondLst>
                                        </p:cTn>
                                        <p:tgtEl>
                                          <p:spTgt spid="44"/>
                                        </p:tgtEl>
                                        <p:attrNameLst>
                                          <p:attrName>style.visibility</p:attrName>
                                        </p:attrNameLst>
                                      </p:cBhvr>
                                      <p:to>
                                        <p:strVal val="visible"/>
                                      </p:to>
                                    </p:set>
                                  </p:childTnLst>
                                </p:cTn>
                              </p:par>
                            </p:childTnLst>
                          </p:cTn>
                        </p:par>
                        <p:par>
                          <p:cTn id="47" fill="hold">
                            <p:stCondLst>
                              <p:cond delay="1700"/>
                            </p:stCondLst>
                            <p:childTnLst>
                              <p:par>
                                <p:cTn id="48" presetID="1" presetClass="entr" presetSubtype="0" fill="hold" nodeType="afterEffect">
                                  <p:stCondLst>
                                    <p:cond delay="200"/>
                                  </p:stCondLst>
                                  <p:childTnLst>
                                    <p:set>
                                      <p:cBhvr>
                                        <p:cTn id="49" dur="1" fill="hold">
                                          <p:stCondLst>
                                            <p:cond delay="0"/>
                                          </p:stCondLst>
                                        </p:cTn>
                                        <p:tgtEl>
                                          <p:spTgt spid="33"/>
                                        </p:tgtEl>
                                        <p:attrNameLst>
                                          <p:attrName>style.visibility</p:attrName>
                                        </p:attrNameLst>
                                      </p:cBhvr>
                                      <p:to>
                                        <p:strVal val="visible"/>
                                      </p:to>
                                    </p:set>
                                  </p:childTnLst>
                                </p:cTn>
                              </p:par>
                            </p:childTnLst>
                          </p:cTn>
                        </p:par>
                        <p:par>
                          <p:cTn id="50" fill="hold">
                            <p:stCondLst>
                              <p:cond delay="1900"/>
                            </p:stCondLst>
                            <p:childTnLst>
                              <p:par>
                                <p:cTn id="51" presetID="1" presetClass="entr" presetSubtype="0" fill="hold" nodeType="afterEffect">
                                  <p:stCondLst>
                                    <p:cond delay="200"/>
                                  </p:stCondLst>
                                  <p:childTnLst>
                                    <p:set>
                                      <p:cBhvr>
                                        <p:cTn id="52" dur="1" fill="hold">
                                          <p:stCondLst>
                                            <p:cond delay="0"/>
                                          </p:stCondLst>
                                        </p:cTn>
                                        <p:tgtEl>
                                          <p:spTgt spid="14"/>
                                        </p:tgtEl>
                                        <p:attrNameLst>
                                          <p:attrName>style.visibility</p:attrName>
                                        </p:attrNameLst>
                                      </p:cBhvr>
                                      <p:to>
                                        <p:strVal val="visible"/>
                                      </p:to>
                                    </p:set>
                                  </p:childTnLst>
                                </p:cTn>
                              </p:par>
                            </p:childTnLst>
                          </p:cTn>
                        </p:par>
                        <p:par>
                          <p:cTn id="53" fill="hold">
                            <p:stCondLst>
                              <p:cond delay="2100"/>
                            </p:stCondLst>
                            <p:childTnLst>
                              <p:par>
                                <p:cTn id="54" presetID="1" presetClass="entr" presetSubtype="0" fill="hold" nodeType="afterEffect">
                                  <p:stCondLst>
                                    <p:cond delay="200"/>
                                  </p:stCondLst>
                                  <p:childTnLst>
                                    <p:set>
                                      <p:cBhvr>
                                        <p:cTn id="55" dur="1" fill="hold">
                                          <p:stCondLst>
                                            <p:cond delay="0"/>
                                          </p:stCondLst>
                                        </p:cTn>
                                        <p:tgtEl>
                                          <p:spTgt spid="24"/>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3">
                                            <p:txEl>
                                              <p:pRg st="5" end="5"/>
                                            </p:txEl>
                                          </p:spTgt>
                                        </p:tgtEl>
                                        <p:attrNameLst>
                                          <p:attrName>style.visibility</p:attrName>
                                        </p:attrNameLst>
                                      </p:cBhvr>
                                      <p:to>
                                        <p:strVal val="visible"/>
                                      </p:to>
                                    </p:set>
                                    <p:animEffect transition="in" filter="fade">
                                      <p:cBhvr>
                                        <p:cTn id="60" dur="500"/>
                                        <p:tgtEl>
                                          <p:spTgt spid="3">
                                            <p:txEl>
                                              <p:pRg st="5" end="5"/>
                                            </p:txEl>
                                          </p:spTgt>
                                        </p:tgtEl>
                                      </p:cBhvr>
                                    </p:animEffect>
                                  </p:childTnLst>
                                </p:cTn>
                              </p:par>
                              <p:par>
                                <p:cTn id="61" presetID="10" presetClass="entr" presetSubtype="0" fill="hold" nodeType="withEffect">
                                  <p:stCondLst>
                                    <p:cond delay="0"/>
                                  </p:stCondLst>
                                  <p:childTnLst>
                                    <p:set>
                                      <p:cBhvr>
                                        <p:cTn id="62" dur="1" fill="hold">
                                          <p:stCondLst>
                                            <p:cond delay="0"/>
                                          </p:stCondLst>
                                        </p:cTn>
                                        <p:tgtEl>
                                          <p:spTgt spid="95"/>
                                        </p:tgtEl>
                                        <p:attrNameLst>
                                          <p:attrName>style.visibility</p:attrName>
                                        </p:attrNameLst>
                                      </p:cBhvr>
                                      <p:to>
                                        <p:strVal val="visible"/>
                                      </p:to>
                                    </p:set>
                                    <p:animEffect transition="in" filter="fade">
                                      <p:cBhvr>
                                        <p:cTn id="63" dur="500"/>
                                        <p:tgtEl>
                                          <p:spTgt spid="95"/>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94"/>
                                        </p:tgtEl>
                                        <p:attrNameLst>
                                          <p:attrName>style.visibility</p:attrName>
                                        </p:attrNameLst>
                                      </p:cBhvr>
                                      <p:to>
                                        <p:strVal val="visible"/>
                                      </p:to>
                                    </p:set>
                                    <p:animEffect transition="in" filter="fade">
                                      <p:cBhvr>
                                        <p:cTn id="66" dur="500"/>
                                        <p:tgtEl>
                                          <p:spTgt spid="94"/>
                                        </p:tgtEl>
                                      </p:cBhvr>
                                    </p:animEffect>
                                  </p:childTnLst>
                                </p:cTn>
                              </p:par>
                              <p:par>
                                <p:cTn id="67" presetID="26" presetClass="emph" presetSubtype="0" fill="hold" grpId="1" nodeType="withEffect">
                                  <p:stCondLst>
                                    <p:cond delay="0"/>
                                  </p:stCondLst>
                                  <p:childTnLst>
                                    <p:animEffect transition="out" filter="fade">
                                      <p:cBhvr>
                                        <p:cTn id="68" dur="500" tmFilter="0, 0; .2, .5; .8, .5; 1, 0"/>
                                        <p:tgtEl>
                                          <p:spTgt spid="94"/>
                                        </p:tgtEl>
                                      </p:cBhvr>
                                    </p:animEffect>
                                    <p:animScale>
                                      <p:cBhvr>
                                        <p:cTn id="69" dur="250" autoRev="1" fill="hold"/>
                                        <p:tgtEl>
                                          <p:spTgt spid="94"/>
                                        </p:tgtEl>
                                      </p:cBhvr>
                                      <p:by x="105000" y="105000"/>
                                    </p:animScale>
                                  </p:childTnLst>
                                </p:cTn>
                              </p:par>
                              <p:par>
                                <p:cTn id="70" presetID="1" presetClass="entr" presetSubtype="0" fill="hold" nodeType="withEffect">
                                  <p:stCondLst>
                                    <p:cond delay="0"/>
                                  </p:stCondLst>
                                  <p:childTnLst>
                                    <p:set>
                                      <p:cBhvr>
                                        <p:cTn id="71" dur="1" fill="hold">
                                          <p:stCondLst>
                                            <p:cond delay="0"/>
                                          </p:stCondLst>
                                        </p:cTn>
                                        <p:tgtEl>
                                          <p:spTgt spid="75"/>
                                        </p:tgtEl>
                                        <p:attrNameLst>
                                          <p:attrName>style.visibility</p:attrName>
                                        </p:attrNameLst>
                                      </p:cBhvr>
                                      <p:to>
                                        <p:strVal val="visible"/>
                                      </p:to>
                                    </p:set>
                                  </p:childTnLst>
                                </p:cTn>
                              </p:par>
                            </p:childTnLst>
                          </p:cTn>
                        </p:par>
                        <p:par>
                          <p:cTn id="72" fill="hold">
                            <p:stCondLst>
                              <p:cond delay="500"/>
                            </p:stCondLst>
                            <p:childTnLst>
                              <p:par>
                                <p:cTn id="73" presetID="1" presetClass="entr" presetSubtype="0" fill="hold" nodeType="afterEffect">
                                  <p:stCondLst>
                                    <p:cond delay="200"/>
                                  </p:stCondLst>
                                  <p:childTnLst>
                                    <p:set>
                                      <p:cBhvr>
                                        <p:cTn id="74" dur="1" fill="hold">
                                          <p:stCondLst>
                                            <p:cond delay="0"/>
                                          </p:stCondLst>
                                        </p:cTn>
                                        <p:tgtEl>
                                          <p:spTgt spid="69"/>
                                        </p:tgtEl>
                                        <p:attrNameLst>
                                          <p:attrName>style.visibility</p:attrName>
                                        </p:attrNameLst>
                                      </p:cBhvr>
                                      <p:to>
                                        <p:strVal val="visible"/>
                                      </p:to>
                                    </p:set>
                                  </p:childTnLst>
                                </p:cTn>
                              </p:par>
                            </p:childTnLst>
                          </p:cTn>
                        </p:par>
                        <p:par>
                          <p:cTn id="75" fill="hold">
                            <p:stCondLst>
                              <p:cond delay="700"/>
                            </p:stCondLst>
                            <p:childTnLst>
                              <p:par>
                                <p:cTn id="76" presetID="1" presetClass="entr" presetSubtype="0" fill="hold" nodeType="afterEffect">
                                  <p:stCondLst>
                                    <p:cond delay="200"/>
                                  </p:stCondLst>
                                  <p:childTnLst>
                                    <p:set>
                                      <p:cBhvr>
                                        <p:cTn id="77" dur="1" fill="hold">
                                          <p:stCondLst>
                                            <p:cond delay="0"/>
                                          </p:stCondLst>
                                        </p:cTn>
                                        <p:tgtEl>
                                          <p:spTgt spid="72"/>
                                        </p:tgtEl>
                                        <p:attrNameLst>
                                          <p:attrName>style.visibility</p:attrName>
                                        </p:attrNameLst>
                                      </p:cBhvr>
                                      <p:to>
                                        <p:strVal val="visible"/>
                                      </p:to>
                                    </p:set>
                                  </p:childTnLst>
                                </p:cTn>
                              </p:par>
                            </p:childTnLst>
                          </p:cTn>
                        </p:par>
                        <p:par>
                          <p:cTn id="78" fill="hold">
                            <p:stCondLst>
                              <p:cond delay="900"/>
                            </p:stCondLst>
                            <p:childTnLst>
                              <p:par>
                                <p:cTn id="79" presetID="1" presetClass="entr" presetSubtype="0" fill="hold" nodeType="afterEffect">
                                  <p:stCondLst>
                                    <p:cond delay="200"/>
                                  </p:stCondLst>
                                  <p:childTnLst>
                                    <p:set>
                                      <p:cBhvr>
                                        <p:cTn id="80" dur="1" fill="hold">
                                          <p:stCondLst>
                                            <p:cond delay="0"/>
                                          </p:stCondLst>
                                        </p:cTn>
                                        <p:tgtEl>
                                          <p:spTgt spid="74"/>
                                        </p:tgtEl>
                                        <p:attrNameLst>
                                          <p:attrName>style.visibility</p:attrName>
                                        </p:attrNameLst>
                                      </p:cBhvr>
                                      <p:to>
                                        <p:strVal val="visible"/>
                                      </p:to>
                                    </p:set>
                                  </p:childTnLst>
                                </p:cTn>
                              </p:par>
                            </p:childTnLst>
                          </p:cTn>
                        </p:par>
                        <p:par>
                          <p:cTn id="81" fill="hold">
                            <p:stCondLst>
                              <p:cond delay="1100"/>
                            </p:stCondLst>
                            <p:childTnLst>
                              <p:par>
                                <p:cTn id="82" presetID="1" presetClass="entr" presetSubtype="0" fill="hold" nodeType="afterEffect">
                                  <p:stCondLst>
                                    <p:cond delay="200"/>
                                  </p:stCondLst>
                                  <p:childTnLst>
                                    <p:set>
                                      <p:cBhvr>
                                        <p:cTn id="83" dur="1" fill="hold">
                                          <p:stCondLst>
                                            <p:cond delay="0"/>
                                          </p:stCondLst>
                                        </p:cTn>
                                        <p:tgtEl>
                                          <p:spTgt spid="70"/>
                                        </p:tgtEl>
                                        <p:attrNameLst>
                                          <p:attrName>style.visibility</p:attrName>
                                        </p:attrNameLst>
                                      </p:cBhvr>
                                      <p:to>
                                        <p:strVal val="visible"/>
                                      </p:to>
                                    </p:set>
                                  </p:childTnLst>
                                </p:cTn>
                              </p:par>
                            </p:childTnLst>
                          </p:cTn>
                        </p:par>
                        <p:par>
                          <p:cTn id="84" fill="hold">
                            <p:stCondLst>
                              <p:cond delay="1300"/>
                            </p:stCondLst>
                            <p:childTnLst>
                              <p:par>
                                <p:cTn id="85" presetID="1" presetClass="entr" presetSubtype="0" fill="hold" nodeType="afterEffect">
                                  <p:stCondLst>
                                    <p:cond delay="200"/>
                                  </p:stCondLst>
                                  <p:childTnLst>
                                    <p:set>
                                      <p:cBhvr>
                                        <p:cTn id="86" dur="1" fill="hold">
                                          <p:stCondLst>
                                            <p:cond delay="0"/>
                                          </p:stCondLst>
                                        </p:cTn>
                                        <p:tgtEl>
                                          <p:spTgt spid="73"/>
                                        </p:tgtEl>
                                        <p:attrNameLst>
                                          <p:attrName>style.visibility</p:attrName>
                                        </p:attrNameLst>
                                      </p:cBhvr>
                                      <p:to>
                                        <p:strVal val="visible"/>
                                      </p:to>
                                    </p:set>
                                  </p:childTnLst>
                                </p:cTn>
                              </p:par>
                            </p:childTnLst>
                          </p:cTn>
                        </p:par>
                        <p:par>
                          <p:cTn id="87" fill="hold">
                            <p:stCondLst>
                              <p:cond delay="1500"/>
                            </p:stCondLst>
                            <p:childTnLst>
                              <p:par>
                                <p:cTn id="88" presetID="1" presetClass="entr" presetSubtype="0" fill="hold" nodeType="afterEffect">
                                  <p:stCondLst>
                                    <p:cond delay="200"/>
                                  </p:stCondLst>
                                  <p:childTnLst>
                                    <p:set>
                                      <p:cBhvr>
                                        <p:cTn id="89" dur="1" fill="hold">
                                          <p:stCondLst>
                                            <p:cond delay="0"/>
                                          </p:stCondLst>
                                        </p:cTn>
                                        <p:tgtEl>
                                          <p:spTgt spid="78"/>
                                        </p:tgtEl>
                                        <p:attrNameLst>
                                          <p:attrName>style.visibility</p:attrName>
                                        </p:attrNameLst>
                                      </p:cBhvr>
                                      <p:to>
                                        <p:strVal val="visible"/>
                                      </p:to>
                                    </p:set>
                                  </p:childTnLst>
                                </p:cTn>
                              </p:par>
                            </p:childTnLst>
                          </p:cTn>
                        </p:par>
                        <p:par>
                          <p:cTn id="90" fill="hold">
                            <p:stCondLst>
                              <p:cond delay="1700"/>
                            </p:stCondLst>
                            <p:childTnLst>
                              <p:par>
                                <p:cTn id="91" presetID="1" presetClass="entr" presetSubtype="0" fill="hold" nodeType="afterEffect">
                                  <p:stCondLst>
                                    <p:cond delay="200"/>
                                  </p:stCondLst>
                                  <p:childTnLst>
                                    <p:set>
                                      <p:cBhvr>
                                        <p:cTn id="92" dur="1" fill="hold">
                                          <p:stCondLst>
                                            <p:cond delay="0"/>
                                          </p:stCondLst>
                                        </p:cTn>
                                        <p:tgtEl>
                                          <p:spTgt spid="77"/>
                                        </p:tgtEl>
                                        <p:attrNameLst>
                                          <p:attrName>style.visibility</p:attrName>
                                        </p:attrNameLst>
                                      </p:cBhvr>
                                      <p:to>
                                        <p:strVal val="visible"/>
                                      </p:to>
                                    </p:set>
                                  </p:childTnLst>
                                </p:cTn>
                              </p:par>
                            </p:childTnLst>
                          </p:cTn>
                        </p:par>
                        <p:par>
                          <p:cTn id="93" fill="hold">
                            <p:stCondLst>
                              <p:cond delay="1900"/>
                            </p:stCondLst>
                            <p:childTnLst>
                              <p:par>
                                <p:cTn id="94" presetID="1" presetClass="entr" presetSubtype="0" fill="hold" nodeType="afterEffect">
                                  <p:stCondLst>
                                    <p:cond delay="200"/>
                                  </p:stCondLst>
                                  <p:childTnLst>
                                    <p:set>
                                      <p:cBhvr>
                                        <p:cTn id="95" dur="1" fill="hold">
                                          <p:stCondLst>
                                            <p:cond delay="0"/>
                                          </p:stCondLst>
                                        </p:cTn>
                                        <p:tgtEl>
                                          <p:spTgt spid="71"/>
                                        </p:tgtEl>
                                        <p:attrNameLst>
                                          <p:attrName>style.visibility</p:attrName>
                                        </p:attrNameLst>
                                      </p:cBhvr>
                                      <p:to>
                                        <p:strVal val="visible"/>
                                      </p:to>
                                    </p:set>
                                  </p:childTnLst>
                                </p:cTn>
                              </p:par>
                            </p:childTnLst>
                          </p:cTn>
                        </p:par>
                        <p:par>
                          <p:cTn id="96" fill="hold">
                            <p:stCondLst>
                              <p:cond delay="2100"/>
                            </p:stCondLst>
                            <p:childTnLst>
                              <p:par>
                                <p:cTn id="97" presetID="1" presetClass="entr" presetSubtype="0" fill="hold" nodeType="afterEffect">
                                  <p:stCondLst>
                                    <p:cond delay="200"/>
                                  </p:stCondLst>
                                  <p:childTnLst>
                                    <p:set>
                                      <p:cBhvr>
                                        <p:cTn id="98"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 grpId="0" animBg="1"/>
      <p:bldP spid="94" grpId="0" animBg="1"/>
      <p:bldP spid="94"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Shape 234"/>
          <p:cNvSpPr txBox="1">
            <a:spLocks noGrp="1"/>
          </p:cNvSpPr>
          <p:nvPr>
            <p:ph type="title"/>
          </p:nvPr>
        </p:nvSpPr>
        <p:spPr/>
        <p:txBody>
          <a:bodyPr/>
          <a:lstStyle/>
          <a:p>
            <a:r>
              <a:rPr lang="en" dirty="0" smtClean="0"/>
              <a:t>BRDF importance sampling</a:t>
            </a:r>
            <a:endParaRPr lang="en" dirty="0"/>
          </a:p>
        </p:txBody>
      </p:sp>
      <p:sp>
        <p:nvSpPr>
          <p:cNvPr id="235" name="Shape 235"/>
          <p:cNvSpPr txBox="1">
            <a:spLocks noGrp="1"/>
          </p:cNvSpPr>
          <p:nvPr>
            <p:ph idx="1"/>
          </p:nvPr>
        </p:nvSpPr>
        <p:spPr/>
        <p:txBody>
          <a:bodyPr/>
          <a:lstStyle/>
          <a:p>
            <a:pPr lvl="0"/>
            <a:r>
              <a:rPr lang="en" dirty="0" smtClean="0">
                <a:solidFill>
                  <a:schemeClr val="accent6">
                    <a:lumMod val="75000"/>
                  </a:schemeClr>
                </a:solidFill>
              </a:rPr>
              <a:t>Any</a:t>
            </a:r>
            <a:r>
              <a:rPr lang="en" dirty="0" smtClean="0"/>
              <a:t> BRDF</a:t>
            </a:r>
          </a:p>
          <a:p>
            <a:pPr lvl="1"/>
            <a:r>
              <a:rPr lang="en" dirty="0" smtClean="0"/>
              <a:t>We use GGX</a:t>
            </a:r>
          </a:p>
          <a:p>
            <a:pPr lvl="0"/>
            <a:r>
              <a:rPr lang="en" dirty="0" smtClean="0"/>
              <a:t>Every ray is sacred, every ray is great…</a:t>
            </a:r>
          </a:p>
          <a:p>
            <a:pPr lvl="1"/>
            <a:r>
              <a:rPr lang="en" dirty="0" smtClean="0"/>
              <a:t>Make them count!</a:t>
            </a:r>
          </a:p>
          <a:p>
            <a:pPr lvl="1"/>
            <a:r>
              <a:rPr lang="en" dirty="0" smtClean="0"/>
              <a:t>Low discrepancy </a:t>
            </a:r>
            <a:r>
              <a:rPr lang="en" dirty="0" smtClean="0">
                <a:solidFill>
                  <a:schemeClr val="accent6">
                    <a:lumMod val="75000"/>
                  </a:schemeClr>
                </a:solidFill>
              </a:rPr>
              <a:t>Halton</a:t>
            </a:r>
            <a:r>
              <a:rPr lang="en" dirty="0" smtClean="0"/>
              <a:t> sequence</a:t>
            </a:r>
          </a:p>
          <a:p>
            <a:pPr lvl="1"/>
            <a:r>
              <a:rPr lang="en" dirty="0" smtClean="0"/>
              <a:t>Some rays go under the surface</a:t>
            </a:r>
          </a:p>
          <a:p>
            <a:pPr lvl="2"/>
            <a:r>
              <a:rPr lang="en" dirty="0" smtClean="0"/>
              <a:t>We </a:t>
            </a:r>
            <a:r>
              <a:rPr lang="en" dirty="0" smtClean="0">
                <a:solidFill>
                  <a:schemeClr val="accent6">
                    <a:lumMod val="75000"/>
                  </a:schemeClr>
                </a:solidFill>
              </a:rPr>
              <a:t>re-generate</a:t>
            </a:r>
            <a:r>
              <a:rPr lang="en" dirty="0" smtClean="0"/>
              <a:t> them</a:t>
            </a:r>
          </a:p>
          <a:p>
            <a:pPr lvl="2"/>
            <a:r>
              <a:rPr lang="en" dirty="0" smtClean="0"/>
              <a:t>Could try </a:t>
            </a:r>
            <a:r>
              <a:rPr lang="en" i="1" dirty="0" smtClean="0"/>
              <a:t>Distribution of Visible Normals</a:t>
            </a:r>
            <a:br>
              <a:rPr lang="en" i="1" dirty="0" smtClean="0"/>
            </a:br>
            <a:r>
              <a:rPr lang="en" dirty="0" smtClean="0">
                <a:solidFill>
                  <a:schemeClr val="bg1">
                    <a:lumMod val="50000"/>
                    <a:lumOff val="50000"/>
                  </a:schemeClr>
                </a:solidFill>
              </a:rPr>
              <a:t>[Heitz14]</a:t>
            </a:r>
            <a:endParaRPr lang="en" i="1" dirty="0">
              <a:solidFill>
                <a:schemeClr val="bg1">
                  <a:lumMod val="50000"/>
                  <a:lumOff val="50000"/>
                </a:schemeClr>
              </a:solidFill>
            </a:endParaRPr>
          </a:p>
        </p:txBody>
      </p:sp>
      <p:cxnSp>
        <p:nvCxnSpPr>
          <p:cNvPr id="4" name="Straight Connector 3"/>
          <p:cNvCxnSpPr/>
          <p:nvPr/>
        </p:nvCxnSpPr>
        <p:spPr>
          <a:xfrm>
            <a:off x="5044089" y="4126904"/>
            <a:ext cx="3137361" cy="0"/>
          </a:xfrm>
          <a:prstGeom prst="line">
            <a:avLst/>
          </a:prstGeom>
          <a:ln w="38100">
            <a:solidFill>
              <a:schemeClr val="tx2">
                <a:alpha val="75000"/>
              </a:schemeClr>
            </a:solidFill>
          </a:ln>
        </p:spPr>
        <p:style>
          <a:lnRef idx="1">
            <a:schemeClr val="accent1"/>
          </a:lnRef>
          <a:fillRef idx="0">
            <a:schemeClr val="accent1"/>
          </a:fillRef>
          <a:effectRef idx="0">
            <a:schemeClr val="accent1"/>
          </a:effectRef>
          <a:fontRef idx="minor">
            <a:schemeClr val="tx1"/>
          </a:fontRef>
        </p:style>
      </p:cxnSp>
      <p:sp>
        <p:nvSpPr>
          <p:cNvPr id="5" name="Freeform 4"/>
          <p:cNvSpPr/>
          <p:nvPr/>
        </p:nvSpPr>
        <p:spPr>
          <a:xfrm rot="1456185">
            <a:off x="6438046" y="2163075"/>
            <a:ext cx="2503130" cy="2563002"/>
          </a:xfrm>
          <a:custGeom>
            <a:avLst/>
            <a:gdLst>
              <a:gd name="connsiteX0" fmla="*/ 17248 w 743598"/>
              <a:gd name="connsiteY0" fmla="*/ 1022698 h 1025356"/>
              <a:gd name="connsiteX1" fmla="*/ 268708 w 743598"/>
              <a:gd name="connsiteY1" fmla="*/ 32098 h 1025356"/>
              <a:gd name="connsiteX2" fmla="*/ 741148 w 743598"/>
              <a:gd name="connsiteY2" fmla="*/ 314038 h 1025356"/>
              <a:gd name="connsiteX3" fmla="*/ 17248 w 743598"/>
              <a:gd name="connsiteY3" fmla="*/ 1022698 h 1025356"/>
              <a:gd name="connsiteX0" fmla="*/ 17248 w 743598"/>
              <a:gd name="connsiteY0" fmla="*/ 1022698 h 1025356"/>
              <a:gd name="connsiteX1" fmla="*/ 268708 w 743598"/>
              <a:gd name="connsiteY1" fmla="*/ 32098 h 1025356"/>
              <a:gd name="connsiteX2" fmla="*/ 741148 w 743598"/>
              <a:gd name="connsiteY2" fmla="*/ 314038 h 1025356"/>
              <a:gd name="connsiteX3" fmla="*/ 17248 w 743598"/>
              <a:gd name="connsiteY3" fmla="*/ 1022698 h 1025356"/>
              <a:gd name="connsiteX0" fmla="*/ 17248 w 743598"/>
              <a:gd name="connsiteY0" fmla="*/ 1022698 h 1022698"/>
              <a:gd name="connsiteX1" fmla="*/ 268708 w 743598"/>
              <a:gd name="connsiteY1" fmla="*/ 32098 h 1022698"/>
              <a:gd name="connsiteX2" fmla="*/ 741148 w 743598"/>
              <a:gd name="connsiteY2" fmla="*/ 314038 h 1022698"/>
              <a:gd name="connsiteX3" fmla="*/ 17248 w 743598"/>
              <a:gd name="connsiteY3" fmla="*/ 1022698 h 1022698"/>
              <a:gd name="connsiteX0" fmla="*/ 0 w 726350"/>
              <a:gd name="connsiteY0" fmla="*/ 1022698 h 1022698"/>
              <a:gd name="connsiteX1" fmla="*/ 251460 w 726350"/>
              <a:gd name="connsiteY1" fmla="*/ 32098 h 1022698"/>
              <a:gd name="connsiteX2" fmla="*/ 723900 w 726350"/>
              <a:gd name="connsiteY2" fmla="*/ 314038 h 1022698"/>
              <a:gd name="connsiteX3" fmla="*/ 0 w 726350"/>
              <a:gd name="connsiteY3" fmla="*/ 1022698 h 1022698"/>
              <a:gd name="connsiteX0" fmla="*/ 0 w 726350"/>
              <a:gd name="connsiteY0" fmla="*/ 1022698 h 1022698"/>
              <a:gd name="connsiteX1" fmla="*/ 251460 w 726350"/>
              <a:gd name="connsiteY1" fmla="*/ 32098 h 1022698"/>
              <a:gd name="connsiteX2" fmla="*/ 723900 w 726350"/>
              <a:gd name="connsiteY2" fmla="*/ 314038 h 1022698"/>
              <a:gd name="connsiteX3" fmla="*/ 0 w 726350"/>
              <a:gd name="connsiteY3" fmla="*/ 1022698 h 1022698"/>
              <a:gd name="connsiteX0" fmla="*/ 0 w 726350"/>
              <a:gd name="connsiteY0" fmla="*/ 1022698 h 1022698"/>
              <a:gd name="connsiteX1" fmla="*/ 251460 w 726350"/>
              <a:gd name="connsiteY1" fmla="*/ 32098 h 1022698"/>
              <a:gd name="connsiteX2" fmla="*/ 723900 w 726350"/>
              <a:gd name="connsiteY2" fmla="*/ 314038 h 1022698"/>
              <a:gd name="connsiteX3" fmla="*/ 0 w 726350"/>
              <a:gd name="connsiteY3" fmla="*/ 1022698 h 1022698"/>
              <a:gd name="connsiteX0" fmla="*/ 0 w 726350"/>
              <a:gd name="connsiteY0" fmla="*/ 1022698 h 1022698"/>
              <a:gd name="connsiteX1" fmla="*/ 251460 w 726350"/>
              <a:gd name="connsiteY1" fmla="*/ 32098 h 1022698"/>
              <a:gd name="connsiteX2" fmla="*/ 723900 w 726350"/>
              <a:gd name="connsiteY2" fmla="*/ 314038 h 1022698"/>
              <a:gd name="connsiteX3" fmla="*/ 0 w 726350"/>
              <a:gd name="connsiteY3" fmla="*/ 1022698 h 1022698"/>
              <a:gd name="connsiteX0" fmla="*/ 0 w 726350"/>
              <a:gd name="connsiteY0" fmla="*/ 1022698 h 1022698"/>
              <a:gd name="connsiteX1" fmla="*/ 251460 w 726350"/>
              <a:gd name="connsiteY1" fmla="*/ 32098 h 1022698"/>
              <a:gd name="connsiteX2" fmla="*/ 723900 w 726350"/>
              <a:gd name="connsiteY2" fmla="*/ 314038 h 1022698"/>
              <a:gd name="connsiteX3" fmla="*/ 0 w 726350"/>
              <a:gd name="connsiteY3" fmla="*/ 1022698 h 1022698"/>
              <a:gd name="connsiteX0" fmla="*/ 0 w 727173"/>
              <a:gd name="connsiteY0" fmla="*/ 1014095 h 1014095"/>
              <a:gd name="connsiteX1" fmla="*/ 251460 w 727173"/>
              <a:gd name="connsiteY1" fmla="*/ 23495 h 1014095"/>
              <a:gd name="connsiteX2" fmla="*/ 723900 w 727173"/>
              <a:gd name="connsiteY2" fmla="*/ 305435 h 1014095"/>
              <a:gd name="connsiteX3" fmla="*/ 0 w 727173"/>
              <a:gd name="connsiteY3" fmla="*/ 1014095 h 1014095"/>
              <a:gd name="connsiteX0" fmla="*/ 0 w 731080"/>
              <a:gd name="connsiteY0" fmla="*/ 1025890 h 1025890"/>
              <a:gd name="connsiteX1" fmla="*/ 251460 w 731080"/>
              <a:gd name="connsiteY1" fmla="*/ 35290 h 1025890"/>
              <a:gd name="connsiteX2" fmla="*/ 723900 w 731080"/>
              <a:gd name="connsiteY2" fmla="*/ 317230 h 1025890"/>
              <a:gd name="connsiteX3" fmla="*/ 0 w 731080"/>
              <a:gd name="connsiteY3" fmla="*/ 1025890 h 1025890"/>
              <a:gd name="connsiteX0" fmla="*/ 0 w 251460"/>
              <a:gd name="connsiteY0" fmla="*/ 990600 h 990600"/>
              <a:gd name="connsiteX1" fmla="*/ 251460 w 251460"/>
              <a:gd name="connsiteY1" fmla="*/ 0 h 990600"/>
              <a:gd name="connsiteX2" fmla="*/ 0 w 251460"/>
              <a:gd name="connsiteY2" fmla="*/ 990600 h 990600"/>
              <a:gd name="connsiteX0" fmla="*/ 0 w 530018"/>
              <a:gd name="connsiteY0" fmla="*/ 968205 h 968205"/>
              <a:gd name="connsiteX1" fmla="*/ 530018 w 530018"/>
              <a:gd name="connsiteY1" fmla="*/ 0 h 968205"/>
              <a:gd name="connsiteX2" fmla="*/ 0 w 530018"/>
              <a:gd name="connsiteY2" fmla="*/ 968205 h 968205"/>
              <a:gd name="connsiteX0" fmla="*/ 0 w 629011"/>
              <a:gd name="connsiteY0" fmla="*/ 998652 h 998652"/>
              <a:gd name="connsiteX1" fmla="*/ 530018 w 629011"/>
              <a:gd name="connsiteY1" fmla="*/ 30447 h 998652"/>
              <a:gd name="connsiteX2" fmla="*/ 0 w 629011"/>
              <a:gd name="connsiteY2" fmla="*/ 998652 h 998652"/>
              <a:gd name="connsiteX0" fmla="*/ 67 w 708877"/>
              <a:gd name="connsiteY0" fmla="*/ 1035273 h 1035273"/>
              <a:gd name="connsiteX1" fmla="*/ 530085 w 708877"/>
              <a:gd name="connsiteY1" fmla="*/ 67068 h 1035273"/>
              <a:gd name="connsiteX2" fmla="*/ 67 w 708877"/>
              <a:gd name="connsiteY2" fmla="*/ 1035273 h 1035273"/>
              <a:gd name="connsiteX0" fmla="*/ 0 w 703501"/>
              <a:gd name="connsiteY0" fmla="*/ 1045389 h 1045389"/>
              <a:gd name="connsiteX1" fmla="*/ 530018 w 703501"/>
              <a:gd name="connsiteY1" fmla="*/ 77184 h 1045389"/>
              <a:gd name="connsiteX2" fmla="*/ 0 w 703501"/>
              <a:gd name="connsiteY2" fmla="*/ 1045389 h 1045389"/>
              <a:gd name="connsiteX0" fmla="*/ 0 w 741355"/>
              <a:gd name="connsiteY0" fmla="*/ 1045389 h 1045389"/>
              <a:gd name="connsiteX1" fmla="*/ 530018 w 741355"/>
              <a:gd name="connsiteY1" fmla="*/ 77184 h 1045389"/>
              <a:gd name="connsiteX2" fmla="*/ 0 w 741355"/>
              <a:gd name="connsiteY2" fmla="*/ 1045389 h 1045389"/>
              <a:gd name="connsiteX0" fmla="*/ 0 w 739089"/>
              <a:gd name="connsiteY0" fmla="*/ 1045389 h 1045389"/>
              <a:gd name="connsiteX1" fmla="*/ 530018 w 739089"/>
              <a:gd name="connsiteY1" fmla="*/ 77184 h 1045389"/>
              <a:gd name="connsiteX2" fmla="*/ 0 w 739089"/>
              <a:gd name="connsiteY2" fmla="*/ 1045389 h 1045389"/>
              <a:gd name="connsiteX0" fmla="*/ 0 w 743659"/>
              <a:gd name="connsiteY0" fmla="*/ 1045389 h 1045389"/>
              <a:gd name="connsiteX1" fmla="*/ 530018 w 743659"/>
              <a:gd name="connsiteY1" fmla="*/ 77184 h 1045389"/>
              <a:gd name="connsiteX2" fmla="*/ 0 w 743659"/>
              <a:gd name="connsiteY2" fmla="*/ 1045389 h 1045389"/>
              <a:gd name="connsiteX0" fmla="*/ 0 w 743967"/>
              <a:gd name="connsiteY0" fmla="*/ 1083511 h 1083511"/>
              <a:gd name="connsiteX1" fmla="*/ 530398 w 743967"/>
              <a:gd name="connsiteY1" fmla="*/ 74272 h 1083511"/>
              <a:gd name="connsiteX2" fmla="*/ 0 w 743967"/>
              <a:gd name="connsiteY2" fmla="*/ 1083511 h 1083511"/>
              <a:gd name="connsiteX0" fmla="*/ 0 w 686750"/>
              <a:gd name="connsiteY0" fmla="*/ 1055315 h 1055315"/>
              <a:gd name="connsiteX1" fmla="*/ 530398 w 686750"/>
              <a:gd name="connsiteY1" fmla="*/ 46076 h 1055315"/>
              <a:gd name="connsiteX2" fmla="*/ 0 w 686750"/>
              <a:gd name="connsiteY2" fmla="*/ 1055315 h 1055315"/>
              <a:gd name="connsiteX0" fmla="*/ 0 w 950985"/>
              <a:gd name="connsiteY0" fmla="*/ 954609 h 954609"/>
              <a:gd name="connsiteX1" fmla="*/ 835198 w 950985"/>
              <a:gd name="connsiteY1" fmla="*/ 52050 h 954609"/>
              <a:gd name="connsiteX2" fmla="*/ 0 w 950985"/>
              <a:gd name="connsiteY2" fmla="*/ 954609 h 954609"/>
              <a:gd name="connsiteX0" fmla="*/ 0 w 951696"/>
              <a:gd name="connsiteY0" fmla="*/ 954609 h 954609"/>
              <a:gd name="connsiteX1" fmla="*/ 835198 w 951696"/>
              <a:gd name="connsiteY1" fmla="*/ 52050 h 954609"/>
              <a:gd name="connsiteX2" fmla="*/ 0 w 951696"/>
              <a:gd name="connsiteY2" fmla="*/ 954609 h 954609"/>
              <a:gd name="connsiteX0" fmla="*/ 0 w 951696"/>
              <a:gd name="connsiteY0" fmla="*/ 948178 h 948178"/>
              <a:gd name="connsiteX1" fmla="*/ 835198 w 951696"/>
              <a:gd name="connsiteY1" fmla="*/ 45619 h 948178"/>
              <a:gd name="connsiteX2" fmla="*/ 0 w 951696"/>
              <a:gd name="connsiteY2" fmla="*/ 948178 h 948178"/>
              <a:gd name="connsiteX0" fmla="*/ 0 w 956123"/>
              <a:gd name="connsiteY0" fmla="*/ 948178 h 948178"/>
              <a:gd name="connsiteX1" fmla="*/ 835198 w 956123"/>
              <a:gd name="connsiteY1" fmla="*/ 45619 h 948178"/>
              <a:gd name="connsiteX2" fmla="*/ 0 w 956123"/>
              <a:gd name="connsiteY2" fmla="*/ 948178 h 948178"/>
              <a:gd name="connsiteX0" fmla="*/ 0 w 956123"/>
              <a:gd name="connsiteY0" fmla="*/ 950412 h 950412"/>
              <a:gd name="connsiteX1" fmla="*/ 835198 w 956123"/>
              <a:gd name="connsiteY1" fmla="*/ 47853 h 950412"/>
              <a:gd name="connsiteX2" fmla="*/ 0 w 956123"/>
              <a:gd name="connsiteY2" fmla="*/ 950412 h 950412"/>
              <a:gd name="connsiteX0" fmla="*/ 0 w 1059118"/>
              <a:gd name="connsiteY0" fmla="*/ 1001037 h 1001037"/>
              <a:gd name="connsiteX1" fmla="*/ 949498 w 1059118"/>
              <a:gd name="connsiteY1" fmla="*/ 45138 h 1001037"/>
              <a:gd name="connsiteX2" fmla="*/ 0 w 1059118"/>
              <a:gd name="connsiteY2" fmla="*/ 1001037 h 1001037"/>
              <a:gd name="connsiteX0" fmla="*/ 0 w 1037052"/>
              <a:gd name="connsiteY0" fmla="*/ 1043284 h 1043284"/>
              <a:gd name="connsiteX1" fmla="*/ 949498 w 1037052"/>
              <a:gd name="connsiteY1" fmla="*/ 87385 h 1043284"/>
              <a:gd name="connsiteX2" fmla="*/ 0 w 1037052"/>
              <a:gd name="connsiteY2" fmla="*/ 1043284 h 1043284"/>
              <a:gd name="connsiteX0" fmla="*/ 0 w 1023748"/>
              <a:gd name="connsiteY0" fmla="*/ 1032815 h 1032815"/>
              <a:gd name="connsiteX1" fmla="*/ 949498 w 1023748"/>
              <a:gd name="connsiteY1" fmla="*/ 76916 h 1032815"/>
              <a:gd name="connsiteX2" fmla="*/ 0 w 1023748"/>
              <a:gd name="connsiteY2" fmla="*/ 1032815 h 1032815"/>
              <a:gd name="connsiteX0" fmla="*/ 0 w 1027492"/>
              <a:gd name="connsiteY0" fmla="*/ 1032815 h 1032815"/>
              <a:gd name="connsiteX1" fmla="*/ 949498 w 1027492"/>
              <a:gd name="connsiteY1" fmla="*/ 76916 h 1032815"/>
              <a:gd name="connsiteX2" fmla="*/ 0 w 1027492"/>
              <a:gd name="connsiteY2" fmla="*/ 1032815 h 1032815"/>
              <a:gd name="connsiteX0" fmla="*/ 0 w 1027492"/>
              <a:gd name="connsiteY0" fmla="*/ 1034318 h 1034318"/>
              <a:gd name="connsiteX1" fmla="*/ 949498 w 1027492"/>
              <a:gd name="connsiteY1" fmla="*/ 78419 h 1034318"/>
              <a:gd name="connsiteX2" fmla="*/ 0 w 1027492"/>
              <a:gd name="connsiteY2" fmla="*/ 1034318 h 1034318"/>
              <a:gd name="connsiteX0" fmla="*/ 0 w 1029782"/>
              <a:gd name="connsiteY0" fmla="*/ 1034318 h 1034318"/>
              <a:gd name="connsiteX1" fmla="*/ 949498 w 1029782"/>
              <a:gd name="connsiteY1" fmla="*/ 78419 h 1034318"/>
              <a:gd name="connsiteX2" fmla="*/ 0 w 1029782"/>
              <a:gd name="connsiteY2" fmla="*/ 1034318 h 1034318"/>
              <a:gd name="connsiteX0" fmla="*/ 0 w 1029782"/>
              <a:gd name="connsiteY0" fmla="*/ 1038037 h 1038037"/>
              <a:gd name="connsiteX1" fmla="*/ 949498 w 1029782"/>
              <a:gd name="connsiteY1" fmla="*/ 82138 h 1038037"/>
              <a:gd name="connsiteX2" fmla="*/ 0 w 1029782"/>
              <a:gd name="connsiteY2" fmla="*/ 1038037 h 1038037"/>
              <a:gd name="connsiteX0" fmla="*/ 0 w 1030971"/>
              <a:gd name="connsiteY0" fmla="*/ 1038037 h 1038037"/>
              <a:gd name="connsiteX1" fmla="*/ 949498 w 1030971"/>
              <a:gd name="connsiteY1" fmla="*/ 82138 h 1038037"/>
              <a:gd name="connsiteX2" fmla="*/ 0 w 1030971"/>
              <a:gd name="connsiteY2" fmla="*/ 1038037 h 1038037"/>
              <a:gd name="connsiteX0" fmla="*/ 0 w 1025848"/>
              <a:gd name="connsiteY0" fmla="*/ 1038037 h 1038037"/>
              <a:gd name="connsiteX1" fmla="*/ 949498 w 1025848"/>
              <a:gd name="connsiteY1" fmla="*/ 82138 h 1038037"/>
              <a:gd name="connsiteX2" fmla="*/ 0 w 1025848"/>
              <a:gd name="connsiteY2" fmla="*/ 1038037 h 1038037"/>
              <a:gd name="connsiteX0" fmla="*/ 0 w 1132716"/>
              <a:gd name="connsiteY0" fmla="*/ 1147319 h 1147319"/>
              <a:gd name="connsiteX1" fmla="*/ 949498 w 1132716"/>
              <a:gd name="connsiteY1" fmla="*/ 191420 h 1147319"/>
              <a:gd name="connsiteX2" fmla="*/ 0 w 1132716"/>
              <a:gd name="connsiteY2" fmla="*/ 1147319 h 1147319"/>
              <a:gd name="connsiteX0" fmla="*/ 0 w 1109885"/>
              <a:gd name="connsiteY0" fmla="*/ 1162595 h 1162595"/>
              <a:gd name="connsiteX1" fmla="*/ 923485 w 1109885"/>
              <a:gd name="connsiteY1" fmla="*/ 189332 h 1162595"/>
              <a:gd name="connsiteX2" fmla="*/ 0 w 1109885"/>
              <a:gd name="connsiteY2" fmla="*/ 1162595 h 1162595"/>
              <a:gd name="connsiteX0" fmla="*/ 0 w 1109885"/>
              <a:gd name="connsiteY0" fmla="*/ 1130729 h 1130729"/>
              <a:gd name="connsiteX1" fmla="*/ 923485 w 1109885"/>
              <a:gd name="connsiteY1" fmla="*/ 157466 h 1130729"/>
              <a:gd name="connsiteX2" fmla="*/ 0 w 1109885"/>
              <a:gd name="connsiteY2" fmla="*/ 1130729 h 1130729"/>
              <a:gd name="connsiteX0" fmla="*/ 0 w 1075214"/>
              <a:gd name="connsiteY0" fmla="*/ 1130729 h 1130729"/>
              <a:gd name="connsiteX1" fmla="*/ 923485 w 1075214"/>
              <a:gd name="connsiteY1" fmla="*/ 157466 h 1130729"/>
              <a:gd name="connsiteX2" fmla="*/ 0 w 1075214"/>
              <a:gd name="connsiteY2" fmla="*/ 1130729 h 1130729"/>
              <a:gd name="connsiteX0" fmla="*/ 0 w 1078524"/>
              <a:gd name="connsiteY0" fmla="*/ 1145545 h 1145545"/>
              <a:gd name="connsiteX1" fmla="*/ 927102 w 1078524"/>
              <a:gd name="connsiteY1" fmla="*/ 156105 h 1145545"/>
              <a:gd name="connsiteX2" fmla="*/ 0 w 1078524"/>
              <a:gd name="connsiteY2" fmla="*/ 1145545 h 1145545"/>
              <a:gd name="connsiteX0" fmla="*/ 0 w 1123628"/>
              <a:gd name="connsiteY0" fmla="*/ 1200637 h 1200637"/>
              <a:gd name="connsiteX1" fmla="*/ 927102 w 1123628"/>
              <a:gd name="connsiteY1" fmla="*/ 211197 h 1200637"/>
              <a:gd name="connsiteX2" fmla="*/ 0 w 1123628"/>
              <a:gd name="connsiteY2" fmla="*/ 1200637 h 1200637"/>
              <a:gd name="connsiteX0" fmla="*/ 2227 w 1125855"/>
              <a:gd name="connsiteY0" fmla="*/ 1247499 h 1247499"/>
              <a:gd name="connsiteX1" fmla="*/ 677568 w 1125855"/>
              <a:gd name="connsiteY1" fmla="*/ 69047 h 1247499"/>
              <a:gd name="connsiteX2" fmla="*/ 929329 w 1125855"/>
              <a:gd name="connsiteY2" fmla="*/ 258059 h 1247499"/>
              <a:gd name="connsiteX3" fmla="*/ 2227 w 1125855"/>
              <a:gd name="connsiteY3" fmla="*/ 1247499 h 1247499"/>
              <a:gd name="connsiteX0" fmla="*/ 2227 w 1266174"/>
              <a:gd name="connsiteY0" fmla="*/ 1222350 h 1222350"/>
              <a:gd name="connsiteX1" fmla="*/ 677568 w 1266174"/>
              <a:gd name="connsiteY1" fmla="*/ 43898 h 1222350"/>
              <a:gd name="connsiteX2" fmla="*/ 1083798 w 1266174"/>
              <a:gd name="connsiteY2" fmla="*/ 414191 h 1222350"/>
              <a:gd name="connsiteX3" fmla="*/ 2227 w 1266174"/>
              <a:gd name="connsiteY3" fmla="*/ 1222350 h 1222350"/>
              <a:gd name="connsiteX0" fmla="*/ 3987 w 1091151"/>
              <a:gd name="connsiteY0" fmla="*/ 1108644 h 1108644"/>
              <a:gd name="connsiteX1" fmla="*/ 416097 w 1091151"/>
              <a:gd name="connsiteY1" fmla="*/ 56152 h 1108644"/>
              <a:gd name="connsiteX2" fmla="*/ 1085558 w 1091151"/>
              <a:gd name="connsiteY2" fmla="*/ 300485 h 1108644"/>
              <a:gd name="connsiteX3" fmla="*/ 3987 w 1091151"/>
              <a:gd name="connsiteY3" fmla="*/ 1108644 h 1108644"/>
              <a:gd name="connsiteX0" fmla="*/ 3987 w 1092942"/>
              <a:gd name="connsiteY0" fmla="*/ 1052492 h 1052492"/>
              <a:gd name="connsiteX1" fmla="*/ 416097 w 1092942"/>
              <a:gd name="connsiteY1" fmla="*/ 0 h 1052492"/>
              <a:gd name="connsiteX2" fmla="*/ 1085558 w 1092942"/>
              <a:gd name="connsiteY2" fmla="*/ 244333 h 1052492"/>
              <a:gd name="connsiteX3" fmla="*/ 3987 w 1092942"/>
              <a:gd name="connsiteY3" fmla="*/ 1052492 h 1052492"/>
              <a:gd name="connsiteX0" fmla="*/ 7233 w 1096188"/>
              <a:gd name="connsiteY0" fmla="*/ 1052948 h 1052948"/>
              <a:gd name="connsiteX1" fmla="*/ 419343 w 1096188"/>
              <a:gd name="connsiteY1" fmla="*/ 456 h 1052948"/>
              <a:gd name="connsiteX2" fmla="*/ 1088804 w 1096188"/>
              <a:gd name="connsiteY2" fmla="*/ 244789 h 1052948"/>
              <a:gd name="connsiteX3" fmla="*/ 7233 w 1096188"/>
              <a:gd name="connsiteY3" fmla="*/ 1052948 h 1052948"/>
              <a:gd name="connsiteX0" fmla="*/ 6119 w 1094566"/>
              <a:gd name="connsiteY0" fmla="*/ 1062626 h 1062626"/>
              <a:gd name="connsiteX1" fmla="*/ 418229 w 1094566"/>
              <a:gd name="connsiteY1" fmla="*/ 10134 h 1062626"/>
              <a:gd name="connsiteX2" fmla="*/ 1087690 w 1094566"/>
              <a:gd name="connsiteY2" fmla="*/ 254467 h 1062626"/>
              <a:gd name="connsiteX3" fmla="*/ 6119 w 1094566"/>
              <a:gd name="connsiteY3" fmla="*/ 1062626 h 1062626"/>
              <a:gd name="connsiteX0" fmla="*/ 7227 w 1096179"/>
              <a:gd name="connsiteY0" fmla="*/ 1052959 h 1052959"/>
              <a:gd name="connsiteX1" fmla="*/ 419337 w 1096179"/>
              <a:gd name="connsiteY1" fmla="*/ 467 h 1052959"/>
              <a:gd name="connsiteX2" fmla="*/ 1088798 w 1096179"/>
              <a:gd name="connsiteY2" fmla="*/ 244800 h 1052959"/>
              <a:gd name="connsiteX3" fmla="*/ 7227 w 1096179"/>
              <a:gd name="connsiteY3" fmla="*/ 1052959 h 1052959"/>
              <a:gd name="connsiteX0" fmla="*/ 4044 w 966593"/>
              <a:gd name="connsiteY0" fmla="*/ 1068125 h 1068125"/>
              <a:gd name="connsiteX1" fmla="*/ 416154 w 966593"/>
              <a:gd name="connsiteY1" fmla="*/ 15633 h 1068125"/>
              <a:gd name="connsiteX2" fmla="*/ 959556 w 966593"/>
              <a:gd name="connsiteY2" fmla="*/ 480452 h 1068125"/>
              <a:gd name="connsiteX3" fmla="*/ 4044 w 966593"/>
              <a:gd name="connsiteY3" fmla="*/ 1068125 h 1068125"/>
              <a:gd name="connsiteX0" fmla="*/ 4044 w 969985"/>
              <a:gd name="connsiteY0" fmla="*/ 1079139 h 1079139"/>
              <a:gd name="connsiteX1" fmla="*/ 416154 w 969985"/>
              <a:gd name="connsiteY1" fmla="*/ 26647 h 1079139"/>
              <a:gd name="connsiteX2" fmla="*/ 959556 w 969985"/>
              <a:gd name="connsiteY2" fmla="*/ 491466 h 1079139"/>
              <a:gd name="connsiteX3" fmla="*/ 4044 w 969985"/>
              <a:gd name="connsiteY3" fmla="*/ 1079139 h 1079139"/>
              <a:gd name="connsiteX0" fmla="*/ 24934 w 1005508"/>
              <a:gd name="connsiteY0" fmla="*/ 1150507 h 1150507"/>
              <a:gd name="connsiteX1" fmla="*/ 437044 w 1005508"/>
              <a:gd name="connsiteY1" fmla="*/ 98015 h 1150507"/>
              <a:gd name="connsiteX2" fmla="*/ 980446 w 1005508"/>
              <a:gd name="connsiteY2" fmla="*/ 562834 h 1150507"/>
              <a:gd name="connsiteX3" fmla="*/ 24934 w 1005508"/>
              <a:gd name="connsiteY3" fmla="*/ 1150507 h 1150507"/>
              <a:gd name="connsiteX0" fmla="*/ 24934 w 1022375"/>
              <a:gd name="connsiteY0" fmla="*/ 1164099 h 1164099"/>
              <a:gd name="connsiteX1" fmla="*/ 437044 w 1022375"/>
              <a:gd name="connsiteY1" fmla="*/ 111607 h 1164099"/>
              <a:gd name="connsiteX2" fmla="*/ 980446 w 1022375"/>
              <a:gd name="connsiteY2" fmla="*/ 576426 h 1164099"/>
              <a:gd name="connsiteX3" fmla="*/ 24934 w 1022375"/>
              <a:gd name="connsiteY3" fmla="*/ 1164099 h 1164099"/>
              <a:gd name="connsiteX0" fmla="*/ 24934 w 986500"/>
              <a:gd name="connsiteY0" fmla="*/ 1177764 h 1177764"/>
              <a:gd name="connsiteX1" fmla="*/ 437044 w 986500"/>
              <a:gd name="connsiteY1" fmla="*/ 125272 h 1177764"/>
              <a:gd name="connsiteX2" fmla="*/ 980446 w 986500"/>
              <a:gd name="connsiteY2" fmla="*/ 590091 h 1177764"/>
              <a:gd name="connsiteX3" fmla="*/ 24934 w 986500"/>
              <a:gd name="connsiteY3" fmla="*/ 1177764 h 1177764"/>
              <a:gd name="connsiteX0" fmla="*/ 24934 w 984104"/>
              <a:gd name="connsiteY0" fmla="*/ 1148031 h 1148031"/>
              <a:gd name="connsiteX1" fmla="*/ 437044 w 984104"/>
              <a:gd name="connsiteY1" fmla="*/ 95539 h 1148031"/>
              <a:gd name="connsiteX2" fmla="*/ 980446 w 984104"/>
              <a:gd name="connsiteY2" fmla="*/ 560358 h 1148031"/>
              <a:gd name="connsiteX3" fmla="*/ 24934 w 984104"/>
              <a:gd name="connsiteY3" fmla="*/ 1148031 h 1148031"/>
              <a:gd name="connsiteX0" fmla="*/ 8311 w 965246"/>
              <a:gd name="connsiteY0" fmla="*/ 1064851 h 1064851"/>
              <a:gd name="connsiteX1" fmla="*/ 420421 w 965246"/>
              <a:gd name="connsiteY1" fmla="*/ 12359 h 1064851"/>
              <a:gd name="connsiteX2" fmla="*/ 963823 w 965246"/>
              <a:gd name="connsiteY2" fmla="*/ 477178 h 1064851"/>
              <a:gd name="connsiteX3" fmla="*/ 8311 w 965246"/>
              <a:gd name="connsiteY3" fmla="*/ 1064851 h 1064851"/>
              <a:gd name="connsiteX0" fmla="*/ 7979 w 964872"/>
              <a:gd name="connsiteY0" fmla="*/ 1062706 h 1062706"/>
              <a:gd name="connsiteX1" fmla="*/ 420089 w 964872"/>
              <a:gd name="connsiteY1" fmla="*/ 10214 h 1062706"/>
              <a:gd name="connsiteX2" fmla="*/ 963491 w 964872"/>
              <a:gd name="connsiteY2" fmla="*/ 475033 h 1062706"/>
              <a:gd name="connsiteX3" fmla="*/ 7979 w 964872"/>
              <a:gd name="connsiteY3" fmla="*/ 1062706 h 1062706"/>
              <a:gd name="connsiteX0" fmla="*/ 0 w 956893"/>
              <a:gd name="connsiteY0" fmla="*/ 1062706 h 1062706"/>
              <a:gd name="connsiteX1" fmla="*/ 412110 w 956893"/>
              <a:gd name="connsiteY1" fmla="*/ 10214 h 1062706"/>
              <a:gd name="connsiteX2" fmla="*/ 955512 w 956893"/>
              <a:gd name="connsiteY2" fmla="*/ 475033 h 1062706"/>
              <a:gd name="connsiteX3" fmla="*/ 0 w 956893"/>
              <a:gd name="connsiteY3" fmla="*/ 1062706 h 1062706"/>
              <a:gd name="connsiteX0" fmla="*/ 0 w 956893"/>
              <a:gd name="connsiteY0" fmla="*/ 1062706 h 1062706"/>
              <a:gd name="connsiteX1" fmla="*/ 412110 w 956893"/>
              <a:gd name="connsiteY1" fmla="*/ 10214 h 1062706"/>
              <a:gd name="connsiteX2" fmla="*/ 955512 w 956893"/>
              <a:gd name="connsiteY2" fmla="*/ 475033 h 1062706"/>
              <a:gd name="connsiteX3" fmla="*/ 0 w 956893"/>
              <a:gd name="connsiteY3" fmla="*/ 1062706 h 1062706"/>
              <a:gd name="connsiteX0" fmla="*/ 0 w 984766"/>
              <a:gd name="connsiteY0" fmla="*/ 1026523 h 1026523"/>
              <a:gd name="connsiteX1" fmla="*/ 575538 w 984766"/>
              <a:gd name="connsiteY1" fmla="*/ 5806 h 1026523"/>
              <a:gd name="connsiteX2" fmla="*/ 955512 w 984766"/>
              <a:gd name="connsiteY2" fmla="*/ 438850 h 1026523"/>
              <a:gd name="connsiteX3" fmla="*/ 0 w 984766"/>
              <a:gd name="connsiteY3" fmla="*/ 1026523 h 1026523"/>
              <a:gd name="connsiteX0" fmla="*/ 0 w 989933"/>
              <a:gd name="connsiteY0" fmla="*/ 1031289 h 1031289"/>
              <a:gd name="connsiteX1" fmla="*/ 575538 w 989933"/>
              <a:gd name="connsiteY1" fmla="*/ 10572 h 1031289"/>
              <a:gd name="connsiteX2" fmla="*/ 972808 w 989933"/>
              <a:gd name="connsiteY2" fmla="*/ 530370 h 1031289"/>
              <a:gd name="connsiteX3" fmla="*/ 0 w 989933"/>
              <a:gd name="connsiteY3" fmla="*/ 1031289 h 1031289"/>
              <a:gd name="connsiteX0" fmla="*/ 0 w 990440"/>
              <a:gd name="connsiteY0" fmla="*/ 1032279 h 1032279"/>
              <a:gd name="connsiteX1" fmla="*/ 575538 w 990440"/>
              <a:gd name="connsiteY1" fmla="*/ 11562 h 1032279"/>
              <a:gd name="connsiteX2" fmla="*/ 972808 w 990440"/>
              <a:gd name="connsiteY2" fmla="*/ 531360 h 1032279"/>
              <a:gd name="connsiteX3" fmla="*/ 0 w 990440"/>
              <a:gd name="connsiteY3" fmla="*/ 1032279 h 1032279"/>
              <a:gd name="connsiteX0" fmla="*/ 0 w 998282"/>
              <a:gd name="connsiteY0" fmla="*/ 1022160 h 1022160"/>
              <a:gd name="connsiteX1" fmla="*/ 575538 w 998282"/>
              <a:gd name="connsiteY1" fmla="*/ 1443 h 1022160"/>
              <a:gd name="connsiteX2" fmla="*/ 972808 w 998282"/>
              <a:gd name="connsiteY2" fmla="*/ 521241 h 1022160"/>
              <a:gd name="connsiteX3" fmla="*/ 0 w 998282"/>
              <a:gd name="connsiteY3" fmla="*/ 1022160 h 1022160"/>
            </a:gdLst>
            <a:ahLst/>
            <a:cxnLst>
              <a:cxn ang="0">
                <a:pos x="connsiteX0" y="connsiteY0"/>
              </a:cxn>
              <a:cxn ang="0">
                <a:pos x="connsiteX1" y="connsiteY1"/>
              </a:cxn>
              <a:cxn ang="0">
                <a:pos x="connsiteX2" y="connsiteY2"/>
              </a:cxn>
              <a:cxn ang="0">
                <a:pos x="connsiteX3" y="connsiteY3"/>
              </a:cxn>
            </a:cxnLst>
            <a:rect l="l" t="t" r="r" b="b"/>
            <a:pathLst>
              <a:path w="998282" h="1022160">
                <a:moveTo>
                  <a:pt x="0" y="1022160"/>
                </a:moveTo>
                <a:cubicBezTo>
                  <a:pt x="82872" y="541618"/>
                  <a:pt x="274746" y="27438"/>
                  <a:pt x="575538" y="1443"/>
                </a:cubicBezTo>
                <a:cubicBezTo>
                  <a:pt x="876330" y="-24552"/>
                  <a:pt x="1070512" y="306678"/>
                  <a:pt x="972808" y="521241"/>
                </a:cubicBezTo>
                <a:cubicBezTo>
                  <a:pt x="875104" y="735804"/>
                  <a:pt x="455536" y="954340"/>
                  <a:pt x="0" y="1022160"/>
                </a:cubicBezTo>
                <a:close/>
              </a:path>
            </a:pathLst>
          </a:custGeom>
          <a:solidFill>
            <a:schemeClr val="accent1">
              <a:alpha val="50000"/>
            </a:schemeClr>
          </a:solid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rot="1456185">
            <a:off x="6113557" y="3619454"/>
            <a:ext cx="2266882" cy="1023284"/>
          </a:xfrm>
          <a:custGeom>
            <a:avLst/>
            <a:gdLst>
              <a:gd name="connsiteX0" fmla="*/ 17248 w 743598"/>
              <a:gd name="connsiteY0" fmla="*/ 1022698 h 1025356"/>
              <a:gd name="connsiteX1" fmla="*/ 268708 w 743598"/>
              <a:gd name="connsiteY1" fmla="*/ 32098 h 1025356"/>
              <a:gd name="connsiteX2" fmla="*/ 741148 w 743598"/>
              <a:gd name="connsiteY2" fmla="*/ 314038 h 1025356"/>
              <a:gd name="connsiteX3" fmla="*/ 17248 w 743598"/>
              <a:gd name="connsiteY3" fmla="*/ 1022698 h 1025356"/>
              <a:gd name="connsiteX0" fmla="*/ 17248 w 743598"/>
              <a:gd name="connsiteY0" fmla="*/ 1022698 h 1025356"/>
              <a:gd name="connsiteX1" fmla="*/ 268708 w 743598"/>
              <a:gd name="connsiteY1" fmla="*/ 32098 h 1025356"/>
              <a:gd name="connsiteX2" fmla="*/ 741148 w 743598"/>
              <a:gd name="connsiteY2" fmla="*/ 314038 h 1025356"/>
              <a:gd name="connsiteX3" fmla="*/ 17248 w 743598"/>
              <a:gd name="connsiteY3" fmla="*/ 1022698 h 1025356"/>
              <a:gd name="connsiteX0" fmla="*/ 17248 w 743598"/>
              <a:gd name="connsiteY0" fmla="*/ 1022698 h 1022698"/>
              <a:gd name="connsiteX1" fmla="*/ 268708 w 743598"/>
              <a:gd name="connsiteY1" fmla="*/ 32098 h 1022698"/>
              <a:gd name="connsiteX2" fmla="*/ 741148 w 743598"/>
              <a:gd name="connsiteY2" fmla="*/ 314038 h 1022698"/>
              <a:gd name="connsiteX3" fmla="*/ 17248 w 743598"/>
              <a:gd name="connsiteY3" fmla="*/ 1022698 h 1022698"/>
              <a:gd name="connsiteX0" fmla="*/ 0 w 726350"/>
              <a:gd name="connsiteY0" fmla="*/ 1022698 h 1022698"/>
              <a:gd name="connsiteX1" fmla="*/ 251460 w 726350"/>
              <a:gd name="connsiteY1" fmla="*/ 32098 h 1022698"/>
              <a:gd name="connsiteX2" fmla="*/ 723900 w 726350"/>
              <a:gd name="connsiteY2" fmla="*/ 314038 h 1022698"/>
              <a:gd name="connsiteX3" fmla="*/ 0 w 726350"/>
              <a:gd name="connsiteY3" fmla="*/ 1022698 h 1022698"/>
              <a:gd name="connsiteX0" fmla="*/ 0 w 726350"/>
              <a:gd name="connsiteY0" fmla="*/ 1022698 h 1022698"/>
              <a:gd name="connsiteX1" fmla="*/ 251460 w 726350"/>
              <a:gd name="connsiteY1" fmla="*/ 32098 h 1022698"/>
              <a:gd name="connsiteX2" fmla="*/ 723900 w 726350"/>
              <a:gd name="connsiteY2" fmla="*/ 314038 h 1022698"/>
              <a:gd name="connsiteX3" fmla="*/ 0 w 726350"/>
              <a:gd name="connsiteY3" fmla="*/ 1022698 h 1022698"/>
              <a:gd name="connsiteX0" fmla="*/ 0 w 726350"/>
              <a:gd name="connsiteY0" fmla="*/ 1022698 h 1022698"/>
              <a:gd name="connsiteX1" fmla="*/ 251460 w 726350"/>
              <a:gd name="connsiteY1" fmla="*/ 32098 h 1022698"/>
              <a:gd name="connsiteX2" fmla="*/ 723900 w 726350"/>
              <a:gd name="connsiteY2" fmla="*/ 314038 h 1022698"/>
              <a:gd name="connsiteX3" fmla="*/ 0 w 726350"/>
              <a:gd name="connsiteY3" fmla="*/ 1022698 h 1022698"/>
              <a:gd name="connsiteX0" fmla="*/ 0 w 726350"/>
              <a:gd name="connsiteY0" fmla="*/ 1022698 h 1022698"/>
              <a:gd name="connsiteX1" fmla="*/ 251460 w 726350"/>
              <a:gd name="connsiteY1" fmla="*/ 32098 h 1022698"/>
              <a:gd name="connsiteX2" fmla="*/ 723900 w 726350"/>
              <a:gd name="connsiteY2" fmla="*/ 314038 h 1022698"/>
              <a:gd name="connsiteX3" fmla="*/ 0 w 726350"/>
              <a:gd name="connsiteY3" fmla="*/ 1022698 h 1022698"/>
              <a:gd name="connsiteX0" fmla="*/ 0 w 726350"/>
              <a:gd name="connsiteY0" fmla="*/ 1022698 h 1022698"/>
              <a:gd name="connsiteX1" fmla="*/ 251460 w 726350"/>
              <a:gd name="connsiteY1" fmla="*/ 32098 h 1022698"/>
              <a:gd name="connsiteX2" fmla="*/ 723900 w 726350"/>
              <a:gd name="connsiteY2" fmla="*/ 314038 h 1022698"/>
              <a:gd name="connsiteX3" fmla="*/ 0 w 726350"/>
              <a:gd name="connsiteY3" fmla="*/ 1022698 h 1022698"/>
              <a:gd name="connsiteX0" fmla="*/ 0 w 727173"/>
              <a:gd name="connsiteY0" fmla="*/ 1014095 h 1014095"/>
              <a:gd name="connsiteX1" fmla="*/ 251460 w 727173"/>
              <a:gd name="connsiteY1" fmla="*/ 23495 h 1014095"/>
              <a:gd name="connsiteX2" fmla="*/ 723900 w 727173"/>
              <a:gd name="connsiteY2" fmla="*/ 305435 h 1014095"/>
              <a:gd name="connsiteX3" fmla="*/ 0 w 727173"/>
              <a:gd name="connsiteY3" fmla="*/ 1014095 h 1014095"/>
              <a:gd name="connsiteX0" fmla="*/ 0 w 731080"/>
              <a:gd name="connsiteY0" fmla="*/ 1025890 h 1025890"/>
              <a:gd name="connsiteX1" fmla="*/ 251460 w 731080"/>
              <a:gd name="connsiteY1" fmla="*/ 35290 h 1025890"/>
              <a:gd name="connsiteX2" fmla="*/ 723900 w 731080"/>
              <a:gd name="connsiteY2" fmla="*/ 317230 h 1025890"/>
              <a:gd name="connsiteX3" fmla="*/ 0 w 731080"/>
              <a:gd name="connsiteY3" fmla="*/ 1025890 h 1025890"/>
              <a:gd name="connsiteX0" fmla="*/ 0 w 251460"/>
              <a:gd name="connsiteY0" fmla="*/ 990600 h 990600"/>
              <a:gd name="connsiteX1" fmla="*/ 251460 w 251460"/>
              <a:gd name="connsiteY1" fmla="*/ 0 h 990600"/>
              <a:gd name="connsiteX2" fmla="*/ 0 w 251460"/>
              <a:gd name="connsiteY2" fmla="*/ 990600 h 990600"/>
              <a:gd name="connsiteX0" fmla="*/ 0 w 530018"/>
              <a:gd name="connsiteY0" fmla="*/ 968205 h 968205"/>
              <a:gd name="connsiteX1" fmla="*/ 530018 w 530018"/>
              <a:gd name="connsiteY1" fmla="*/ 0 h 968205"/>
              <a:gd name="connsiteX2" fmla="*/ 0 w 530018"/>
              <a:gd name="connsiteY2" fmla="*/ 968205 h 968205"/>
              <a:gd name="connsiteX0" fmla="*/ 0 w 629011"/>
              <a:gd name="connsiteY0" fmla="*/ 998652 h 998652"/>
              <a:gd name="connsiteX1" fmla="*/ 530018 w 629011"/>
              <a:gd name="connsiteY1" fmla="*/ 30447 h 998652"/>
              <a:gd name="connsiteX2" fmla="*/ 0 w 629011"/>
              <a:gd name="connsiteY2" fmla="*/ 998652 h 998652"/>
              <a:gd name="connsiteX0" fmla="*/ 67 w 708877"/>
              <a:gd name="connsiteY0" fmla="*/ 1035273 h 1035273"/>
              <a:gd name="connsiteX1" fmla="*/ 530085 w 708877"/>
              <a:gd name="connsiteY1" fmla="*/ 67068 h 1035273"/>
              <a:gd name="connsiteX2" fmla="*/ 67 w 708877"/>
              <a:gd name="connsiteY2" fmla="*/ 1035273 h 1035273"/>
              <a:gd name="connsiteX0" fmla="*/ 0 w 703501"/>
              <a:gd name="connsiteY0" fmla="*/ 1045389 h 1045389"/>
              <a:gd name="connsiteX1" fmla="*/ 530018 w 703501"/>
              <a:gd name="connsiteY1" fmla="*/ 77184 h 1045389"/>
              <a:gd name="connsiteX2" fmla="*/ 0 w 703501"/>
              <a:gd name="connsiteY2" fmla="*/ 1045389 h 1045389"/>
              <a:gd name="connsiteX0" fmla="*/ 0 w 741355"/>
              <a:gd name="connsiteY0" fmla="*/ 1045389 h 1045389"/>
              <a:gd name="connsiteX1" fmla="*/ 530018 w 741355"/>
              <a:gd name="connsiteY1" fmla="*/ 77184 h 1045389"/>
              <a:gd name="connsiteX2" fmla="*/ 0 w 741355"/>
              <a:gd name="connsiteY2" fmla="*/ 1045389 h 1045389"/>
              <a:gd name="connsiteX0" fmla="*/ 0 w 739089"/>
              <a:gd name="connsiteY0" fmla="*/ 1045389 h 1045389"/>
              <a:gd name="connsiteX1" fmla="*/ 530018 w 739089"/>
              <a:gd name="connsiteY1" fmla="*/ 77184 h 1045389"/>
              <a:gd name="connsiteX2" fmla="*/ 0 w 739089"/>
              <a:gd name="connsiteY2" fmla="*/ 1045389 h 1045389"/>
              <a:gd name="connsiteX0" fmla="*/ 0 w 743659"/>
              <a:gd name="connsiteY0" fmla="*/ 1045389 h 1045389"/>
              <a:gd name="connsiteX1" fmla="*/ 530018 w 743659"/>
              <a:gd name="connsiteY1" fmla="*/ 77184 h 1045389"/>
              <a:gd name="connsiteX2" fmla="*/ 0 w 743659"/>
              <a:gd name="connsiteY2" fmla="*/ 1045389 h 1045389"/>
              <a:gd name="connsiteX0" fmla="*/ 0 w 743967"/>
              <a:gd name="connsiteY0" fmla="*/ 1083511 h 1083511"/>
              <a:gd name="connsiteX1" fmla="*/ 530398 w 743967"/>
              <a:gd name="connsiteY1" fmla="*/ 74272 h 1083511"/>
              <a:gd name="connsiteX2" fmla="*/ 0 w 743967"/>
              <a:gd name="connsiteY2" fmla="*/ 1083511 h 1083511"/>
              <a:gd name="connsiteX0" fmla="*/ 0 w 686750"/>
              <a:gd name="connsiteY0" fmla="*/ 1055315 h 1055315"/>
              <a:gd name="connsiteX1" fmla="*/ 530398 w 686750"/>
              <a:gd name="connsiteY1" fmla="*/ 46076 h 1055315"/>
              <a:gd name="connsiteX2" fmla="*/ 0 w 686750"/>
              <a:gd name="connsiteY2" fmla="*/ 1055315 h 1055315"/>
              <a:gd name="connsiteX0" fmla="*/ 0 w 950985"/>
              <a:gd name="connsiteY0" fmla="*/ 954609 h 954609"/>
              <a:gd name="connsiteX1" fmla="*/ 835198 w 950985"/>
              <a:gd name="connsiteY1" fmla="*/ 52050 h 954609"/>
              <a:gd name="connsiteX2" fmla="*/ 0 w 950985"/>
              <a:gd name="connsiteY2" fmla="*/ 954609 h 954609"/>
              <a:gd name="connsiteX0" fmla="*/ 0 w 951696"/>
              <a:gd name="connsiteY0" fmla="*/ 954609 h 954609"/>
              <a:gd name="connsiteX1" fmla="*/ 835198 w 951696"/>
              <a:gd name="connsiteY1" fmla="*/ 52050 h 954609"/>
              <a:gd name="connsiteX2" fmla="*/ 0 w 951696"/>
              <a:gd name="connsiteY2" fmla="*/ 954609 h 954609"/>
              <a:gd name="connsiteX0" fmla="*/ 0 w 951696"/>
              <a:gd name="connsiteY0" fmla="*/ 948178 h 948178"/>
              <a:gd name="connsiteX1" fmla="*/ 835198 w 951696"/>
              <a:gd name="connsiteY1" fmla="*/ 45619 h 948178"/>
              <a:gd name="connsiteX2" fmla="*/ 0 w 951696"/>
              <a:gd name="connsiteY2" fmla="*/ 948178 h 948178"/>
              <a:gd name="connsiteX0" fmla="*/ 0 w 956123"/>
              <a:gd name="connsiteY0" fmla="*/ 948178 h 948178"/>
              <a:gd name="connsiteX1" fmla="*/ 835198 w 956123"/>
              <a:gd name="connsiteY1" fmla="*/ 45619 h 948178"/>
              <a:gd name="connsiteX2" fmla="*/ 0 w 956123"/>
              <a:gd name="connsiteY2" fmla="*/ 948178 h 948178"/>
              <a:gd name="connsiteX0" fmla="*/ 0 w 956123"/>
              <a:gd name="connsiteY0" fmla="*/ 950412 h 950412"/>
              <a:gd name="connsiteX1" fmla="*/ 835198 w 956123"/>
              <a:gd name="connsiteY1" fmla="*/ 47853 h 950412"/>
              <a:gd name="connsiteX2" fmla="*/ 0 w 956123"/>
              <a:gd name="connsiteY2" fmla="*/ 950412 h 950412"/>
              <a:gd name="connsiteX0" fmla="*/ 0 w 1059118"/>
              <a:gd name="connsiteY0" fmla="*/ 1001037 h 1001037"/>
              <a:gd name="connsiteX1" fmla="*/ 949498 w 1059118"/>
              <a:gd name="connsiteY1" fmla="*/ 45138 h 1001037"/>
              <a:gd name="connsiteX2" fmla="*/ 0 w 1059118"/>
              <a:gd name="connsiteY2" fmla="*/ 1001037 h 1001037"/>
              <a:gd name="connsiteX0" fmla="*/ 0 w 1037052"/>
              <a:gd name="connsiteY0" fmla="*/ 1043284 h 1043284"/>
              <a:gd name="connsiteX1" fmla="*/ 949498 w 1037052"/>
              <a:gd name="connsiteY1" fmla="*/ 87385 h 1043284"/>
              <a:gd name="connsiteX2" fmla="*/ 0 w 1037052"/>
              <a:gd name="connsiteY2" fmla="*/ 1043284 h 1043284"/>
              <a:gd name="connsiteX0" fmla="*/ 0 w 1023748"/>
              <a:gd name="connsiteY0" fmla="*/ 1032815 h 1032815"/>
              <a:gd name="connsiteX1" fmla="*/ 949498 w 1023748"/>
              <a:gd name="connsiteY1" fmla="*/ 76916 h 1032815"/>
              <a:gd name="connsiteX2" fmla="*/ 0 w 1023748"/>
              <a:gd name="connsiteY2" fmla="*/ 1032815 h 1032815"/>
              <a:gd name="connsiteX0" fmla="*/ 0 w 1027492"/>
              <a:gd name="connsiteY0" fmla="*/ 1032815 h 1032815"/>
              <a:gd name="connsiteX1" fmla="*/ 949498 w 1027492"/>
              <a:gd name="connsiteY1" fmla="*/ 76916 h 1032815"/>
              <a:gd name="connsiteX2" fmla="*/ 0 w 1027492"/>
              <a:gd name="connsiteY2" fmla="*/ 1032815 h 1032815"/>
              <a:gd name="connsiteX0" fmla="*/ 0 w 1027492"/>
              <a:gd name="connsiteY0" fmla="*/ 1034318 h 1034318"/>
              <a:gd name="connsiteX1" fmla="*/ 949498 w 1027492"/>
              <a:gd name="connsiteY1" fmla="*/ 78419 h 1034318"/>
              <a:gd name="connsiteX2" fmla="*/ 0 w 1027492"/>
              <a:gd name="connsiteY2" fmla="*/ 1034318 h 1034318"/>
              <a:gd name="connsiteX0" fmla="*/ 0 w 1029782"/>
              <a:gd name="connsiteY0" fmla="*/ 1034318 h 1034318"/>
              <a:gd name="connsiteX1" fmla="*/ 949498 w 1029782"/>
              <a:gd name="connsiteY1" fmla="*/ 78419 h 1034318"/>
              <a:gd name="connsiteX2" fmla="*/ 0 w 1029782"/>
              <a:gd name="connsiteY2" fmla="*/ 1034318 h 1034318"/>
              <a:gd name="connsiteX0" fmla="*/ 0 w 1029782"/>
              <a:gd name="connsiteY0" fmla="*/ 1038037 h 1038037"/>
              <a:gd name="connsiteX1" fmla="*/ 949498 w 1029782"/>
              <a:gd name="connsiteY1" fmla="*/ 82138 h 1038037"/>
              <a:gd name="connsiteX2" fmla="*/ 0 w 1029782"/>
              <a:gd name="connsiteY2" fmla="*/ 1038037 h 1038037"/>
              <a:gd name="connsiteX0" fmla="*/ 0 w 1030971"/>
              <a:gd name="connsiteY0" fmla="*/ 1038037 h 1038037"/>
              <a:gd name="connsiteX1" fmla="*/ 949498 w 1030971"/>
              <a:gd name="connsiteY1" fmla="*/ 82138 h 1038037"/>
              <a:gd name="connsiteX2" fmla="*/ 0 w 1030971"/>
              <a:gd name="connsiteY2" fmla="*/ 1038037 h 1038037"/>
              <a:gd name="connsiteX0" fmla="*/ 0 w 1025848"/>
              <a:gd name="connsiteY0" fmla="*/ 1038037 h 1038037"/>
              <a:gd name="connsiteX1" fmla="*/ 949498 w 1025848"/>
              <a:gd name="connsiteY1" fmla="*/ 82138 h 1038037"/>
              <a:gd name="connsiteX2" fmla="*/ 0 w 1025848"/>
              <a:gd name="connsiteY2" fmla="*/ 1038037 h 1038037"/>
              <a:gd name="connsiteX0" fmla="*/ 0 w 1132716"/>
              <a:gd name="connsiteY0" fmla="*/ 1147319 h 1147319"/>
              <a:gd name="connsiteX1" fmla="*/ 949498 w 1132716"/>
              <a:gd name="connsiteY1" fmla="*/ 191420 h 1147319"/>
              <a:gd name="connsiteX2" fmla="*/ 0 w 1132716"/>
              <a:gd name="connsiteY2" fmla="*/ 1147319 h 1147319"/>
              <a:gd name="connsiteX0" fmla="*/ 0 w 1109885"/>
              <a:gd name="connsiteY0" fmla="*/ 1162595 h 1162595"/>
              <a:gd name="connsiteX1" fmla="*/ 923485 w 1109885"/>
              <a:gd name="connsiteY1" fmla="*/ 189332 h 1162595"/>
              <a:gd name="connsiteX2" fmla="*/ 0 w 1109885"/>
              <a:gd name="connsiteY2" fmla="*/ 1162595 h 1162595"/>
              <a:gd name="connsiteX0" fmla="*/ 0 w 1109885"/>
              <a:gd name="connsiteY0" fmla="*/ 1130729 h 1130729"/>
              <a:gd name="connsiteX1" fmla="*/ 923485 w 1109885"/>
              <a:gd name="connsiteY1" fmla="*/ 157466 h 1130729"/>
              <a:gd name="connsiteX2" fmla="*/ 0 w 1109885"/>
              <a:gd name="connsiteY2" fmla="*/ 1130729 h 1130729"/>
              <a:gd name="connsiteX0" fmla="*/ 0 w 1075214"/>
              <a:gd name="connsiteY0" fmla="*/ 1130729 h 1130729"/>
              <a:gd name="connsiteX1" fmla="*/ 923485 w 1075214"/>
              <a:gd name="connsiteY1" fmla="*/ 157466 h 1130729"/>
              <a:gd name="connsiteX2" fmla="*/ 0 w 1075214"/>
              <a:gd name="connsiteY2" fmla="*/ 1130729 h 1130729"/>
              <a:gd name="connsiteX0" fmla="*/ 0 w 1078524"/>
              <a:gd name="connsiteY0" fmla="*/ 1145545 h 1145545"/>
              <a:gd name="connsiteX1" fmla="*/ 927102 w 1078524"/>
              <a:gd name="connsiteY1" fmla="*/ 156105 h 1145545"/>
              <a:gd name="connsiteX2" fmla="*/ 0 w 1078524"/>
              <a:gd name="connsiteY2" fmla="*/ 1145545 h 1145545"/>
              <a:gd name="connsiteX0" fmla="*/ 0 w 1123628"/>
              <a:gd name="connsiteY0" fmla="*/ 1200637 h 1200637"/>
              <a:gd name="connsiteX1" fmla="*/ 927102 w 1123628"/>
              <a:gd name="connsiteY1" fmla="*/ 211197 h 1200637"/>
              <a:gd name="connsiteX2" fmla="*/ 0 w 1123628"/>
              <a:gd name="connsiteY2" fmla="*/ 1200637 h 1200637"/>
              <a:gd name="connsiteX0" fmla="*/ 2227 w 1125855"/>
              <a:gd name="connsiteY0" fmla="*/ 1247499 h 1247499"/>
              <a:gd name="connsiteX1" fmla="*/ 677568 w 1125855"/>
              <a:gd name="connsiteY1" fmla="*/ 69047 h 1247499"/>
              <a:gd name="connsiteX2" fmla="*/ 929329 w 1125855"/>
              <a:gd name="connsiteY2" fmla="*/ 258059 h 1247499"/>
              <a:gd name="connsiteX3" fmla="*/ 2227 w 1125855"/>
              <a:gd name="connsiteY3" fmla="*/ 1247499 h 1247499"/>
              <a:gd name="connsiteX0" fmla="*/ 2227 w 1266174"/>
              <a:gd name="connsiteY0" fmla="*/ 1222350 h 1222350"/>
              <a:gd name="connsiteX1" fmla="*/ 677568 w 1266174"/>
              <a:gd name="connsiteY1" fmla="*/ 43898 h 1222350"/>
              <a:gd name="connsiteX2" fmla="*/ 1083798 w 1266174"/>
              <a:gd name="connsiteY2" fmla="*/ 414191 h 1222350"/>
              <a:gd name="connsiteX3" fmla="*/ 2227 w 1266174"/>
              <a:gd name="connsiteY3" fmla="*/ 1222350 h 1222350"/>
              <a:gd name="connsiteX0" fmla="*/ 3987 w 1091151"/>
              <a:gd name="connsiteY0" fmla="*/ 1108644 h 1108644"/>
              <a:gd name="connsiteX1" fmla="*/ 416097 w 1091151"/>
              <a:gd name="connsiteY1" fmla="*/ 56152 h 1108644"/>
              <a:gd name="connsiteX2" fmla="*/ 1085558 w 1091151"/>
              <a:gd name="connsiteY2" fmla="*/ 300485 h 1108644"/>
              <a:gd name="connsiteX3" fmla="*/ 3987 w 1091151"/>
              <a:gd name="connsiteY3" fmla="*/ 1108644 h 1108644"/>
              <a:gd name="connsiteX0" fmla="*/ 3987 w 1092942"/>
              <a:gd name="connsiteY0" fmla="*/ 1052492 h 1052492"/>
              <a:gd name="connsiteX1" fmla="*/ 416097 w 1092942"/>
              <a:gd name="connsiteY1" fmla="*/ 0 h 1052492"/>
              <a:gd name="connsiteX2" fmla="*/ 1085558 w 1092942"/>
              <a:gd name="connsiteY2" fmla="*/ 244333 h 1052492"/>
              <a:gd name="connsiteX3" fmla="*/ 3987 w 1092942"/>
              <a:gd name="connsiteY3" fmla="*/ 1052492 h 1052492"/>
              <a:gd name="connsiteX0" fmla="*/ 7233 w 1096188"/>
              <a:gd name="connsiteY0" fmla="*/ 1052948 h 1052948"/>
              <a:gd name="connsiteX1" fmla="*/ 419343 w 1096188"/>
              <a:gd name="connsiteY1" fmla="*/ 456 h 1052948"/>
              <a:gd name="connsiteX2" fmla="*/ 1088804 w 1096188"/>
              <a:gd name="connsiteY2" fmla="*/ 244789 h 1052948"/>
              <a:gd name="connsiteX3" fmla="*/ 7233 w 1096188"/>
              <a:gd name="connsiteY3" fmla="*/ 1052948 h 1052948"/>
              <a:gd name="connsiteX0" fmla="*/ 6119 w 1094566"/>
              <a:gd name="connsiteY0" fmla="*/ 1062626 h 1062626"/>
              <a:gd name="connsiteX1" fmla="*/ 418229 w 1094566"/>
              <a:gd name="connsiteY1" fmla="*/ 10134 h 1062626"/>
              <a:gd name="connsiteX2" fmla="*/ 1087690 w 1094566"/>
              <a:gd name="connsiteY2" fmla="*/ 254467 h 1062626"/>
              <a:gd name="connsiteX3" fmla="*/ 6119 w 1094566"/>
              <a:gd name="connsiteY3" fmla="*/ 1062626 h 1062626"/>
              <a:gd name="connsiteX0" fmla="*/ 7227 w 1096179"/>
              <a:gd name="connsiteY0" fmla="*/ 1052959 h 1052959"/>
              <a:gd name="connsiteX1" fmla="*/ 419337 w 1096179"/>
              <a:gd name="connsiteY1" fmla="*/ 467 h 1052959"/>
              <a:gd name="connsiteX2" fmla="*/ 1088798 w 1096179"/>
              <a:gd name="connsiteY2" fmla="*/ 244800 h 1052959"/>
              <a:gd name="connsiteX3" fmla="*/ 7227 w 1096179"/>
              <a:gd name="connsiteY3" fmla="*/ 1052959 h 1052959"/>
              <a:gd name="connsiteX0" fmla="*/ 4044 w 966593"/>
              <a:gd name="connsiteY0" fmla="*/ 1068125 h 1068125"/>
              <a:gd name="connsiteX1" fmla="*/ 416154 w 966593"/>
              <a:gd name="connsiteY1" fmla="*/ 15633 h 1068125"/>
              <a:gd name="connsiteX2" fmla="*/ 959556 w 966593"/>
              <a:gd name="connsiteY2" fmla="*/ 480452 h 1068125"/>
              <a:gd name="connsiteX3" fmla="*/ 4044 w 966593"/>
              <a:gd name="connsiteY3" fmla="*/ 1068125 h 1068125"/>
              <a:gd name="connsiteX0" fmla="*/ 4044 w 969985"/>
              <a:gd name="connsiteY0" fmla="*/ 1079139 h 1079139"/>
              <a:gd name="connsiteX1" fmla="*/ 416154 w 969985"/>
              <a:gd name="connsiteY1" fmla="*/ 26647 h 1079139"/>
              <a:gd name="connsiteX2" fmla="*/ 959556 w 969985"/>
              <a:gd name="connsiteY2" fmla="*/ 491466 h 1079139"/>
              <a:gd name="connsiteX3" fmla="*/ 4044 w 969985"/>
              <a:gd name="connsiteY3" fmla="*/ 1079139 h 1079139"/>
              <a:gd name="connsiteX0" fmla="*/ 24934 w 1005508"/>
              <a:gd name="connsiteY0" fmla="*/ 1150507 h 1150507"/>
              <a:gd name="connsiteX1" fmla="*/ 437044 w 1005508"/>
              <a:gd name="connsiteY1" fmla="*/ 98015 h 1150507"/>
              <a:gd name="connsiteX2" fmla="*/ 980446 w 1005508"/>
              <a:gd name="connsiteY2" fmla="*/ 562834 h 1150507"/>
              <a:gd name="connsiteX3" fmla="*/ 24934 w 1005508"/>
              <a:gd name="connsiteY3" fmla="*/ 1150507 h 1150507"/>
              <a:gd name="connsiteX0" fmla="*/ 24934 w 1022375"/>
              <a:gd name="connsiteY0" fmla="*/ 1164099 h 1164099"/>
              <a:gd name="connsiteX1" fmla="*/ 437044 w 1022375"/>
              <a:gd name="connsiteY1" fmla="*/ 111607 h 1164099"/>
              <a:gd name="connsiteX2" fmla="*/ 980446 w 1022375"/>
              <a:gd name="connsiteY2" fmla="*/ 576426 h 1164099"/>
              <a:gd name="connsiteX3" fmla="*/ 24934 w 1022375"/>
              <a:gd name="connsiteY3" fmla="*/ 1164099 h 1164099"/>
              <a:gd name="connsiteX0" fmla="*/ 24934 w 986500"/>
              <a:gd name="connsiteY0" fmla="*/ 1177764 h 1177764"/>
              <a:gd name="connsiteX1" fmla="*/ 437044 w 986500"/>
              <a:gd name="connsiteY1" fmla="*/ 125272 h 1177764"/>
              <a:gd name="connsiteX2" fmla="*/ 980446 w 986500"/>
              <a:gd name="connsiteY2" fmla="*/ 590091 h 1177764"/>
              <a:gd name="connsiteX3" fmla="*/ 24934 w 986500"/>
              <a:gd name="connsiteY3" fmla="*/ 1177764 h 1177764"/>
              <a:gd name="connsiteX0" fmla="*/ 24934 w 984104"/>
              <a:gd name="connsiteY0" fmla="*/ 1148031 h 1148031"/>
              <a:gd name="connsiteX1" fmla="*/ 437044 w 984104"/>
              <a:gd name="connsiteY1" fmla="*/ 95539 h 1148031"/>
              <a:gd name="connsiteX2" fmla="*/ 980446 w 984104"/>
              <a:gd name="connsiteY2" fmla="*/ 560358 h 1148031"/>
              <a:gd name="connsiteX3" fmla="*/ 24934 w 984104"/>
              <a:gd name="connsiteY3" fmla="*/ 1148031 h 1148031"/>
              <a:gd name="connsiteX0" fmla="*/ 8311 w 965246"/>
              <a:gd name="connsiteY0" fmla="*/ 1064851 h 1064851"/>
              <a:gd name="connsiteX1" fmla="*/ 420421 w 965246"/>
              <a:gd name="connsiteY1" fmla="*/ 12359 h 1064851"/>
              <a:gd name="connsiteX2" fmla="*/ 963823 w 965246"/>
              <a:gd name="connsiteY2" fmla="*/ 477178 h 1064851"/>
              <a:gd name="connsiteX3" fmla="*/ 8311 w 965246"/>
              <a:gd name="connsiteY3" fmla="*/ 1064851 h 1064851"/>
              <a:gd name="connsiteX0" fmla="*/ 7979 w 964872"/>
              <a:gd name="connsiteY0" fmla="*/ 1062706 h 1062706"/>
              <a:gd name="connsiteX1" fmla="*/ 420089 w 964872"/>
              <a:gd name="connsiteY1" fmla="*/ 10214 h 1062706"/>
              <a:gd name="connsiteX2" fmla="*/ 963491 w 964872"/>
              <a:gd name="connsiteY2" fmla="*/ 475033 h 1062706"/>
              <a:gd name="connsiteX3" fmla="*/ 7979 w 964872"/>
              <a:gd name="connsiteY3" fmla="*/ 1062706 h 1062706"/>
              <a:gd name="connsiteX0" fmla="*/ 0 w 956893"/>
              <a:gd name="connsiteY0" fmla="*/ 1062706 h 1062706"/>
              <a:gd name="connsiteX1" fmla="*/ 412110 w 956893"/>
              <a:gd name="connsiteY1" fmla="*/ 10214 h 1062706"/>
              <a:gd name="connsiteX2" fmla="*/ 955512 w 956893"/>
              <a:gd name="connsiteY2" fmla="*/ 475033 h 1062706"/>
              <a:gd name="connsiteX3" fmla="*/ 0 w 956893"/>
              <a:gd name="connsiteY3" fmla="*/ 1062706 h 1062706"/>
              <a:gd name="connsiteX0" fmla="*/ 0 w 956893"/>
              <a:gd name="connsiteY0" fmla="*/ 1062706 h 1062706"/>
              <a:gd name="connsiteX1" fmla="*/ 412110 w 956893"/>
              <a:gd name="connsiteY1" fmla="*/ 10214 h 1062706"/>
              <a:gd name="connsiteX2" fmla="*/ 955512 w 956893"/>
              <a:gd name="connsiteY2" fmla="*/ 475033 h 1062706"/>
              <a:gd name="connsiteX3" fmla="*/ 0 w 956893"/>
              <a:gd name="connsiteY3" fmla="*/ 1062706 h 1062706"/>
              <a:gd name="connsiteX0" fmla="*/ 0 w 984766"/>
              <a:gd name="connsiteY0" fmla="*/ 1026523 h 1026523"/>
              <a:gd name="connsiteX1" fmla="*/ 575538 w 984766"/>
              <a:gd name="connsiteY1" fmla="*/ 5806 h 1026523"/>
              <a:gd name="connsiteX2" fmla="*/ 955512 w 984766"/>
              <a:gd name="connsiteY2" fmla="*/ 438850 h 1026523"/>
              <a:gd name="connsiteX3" fmla="*/ 0 w 984766"/>
              <a:gd name="connsiteY3" fmla="*/ 1026523 h 1026523"/>
              <a:gd name="connsiteX0" fmla="*/ 0 w 989933"/>
              <a:gd name="connsiteY0" fmla="*/ 1031289 h 1031289"/>
              <a:gd name="connsiteX1" fmla="*/ 575538 w 989933"/>
              <a:gd name="connsiteY1" fmla="*/ 10572 h 1031289"/>
              <a:gd name="connsiteX2" fmla="*/ 972808 w 989933"/>
              <a:gd name="connsiteY2" fmla="*/ 530370 h 1031289"/>
              <a:gd name="connsiteX3" fmla="*/ 0 w 989933"/>
              <a:gd name="connsiteY3" fmla="*/ 1031289 h 1031289"/>
              <a:gd name="connsiteX0" fmla="*/ 0 w 990440"/>
              <a:gd name="connsiteY0" fmla="*/ 1032279 h 1032279"/>
              <a:gd name="connsiteX1" fmla="*/ 575538 w 990440"/>
              <a:gd name="connsiteY1" fmla="*/ 11562 h 1032279"/>
              <a:gd name="connsiteX2" fmla="*/ 972808 w 990440"/>
              <a:gd name="connsiteY2" fmla="*/ 531360 h 1032279"/>
              <a:gd name="connsiteX3" fmla="*/ 0 w 990440"/>
              <a:gd name="connsiteY3" fmla="*/ 1032279 h 1032279"/>
              <a:gd name="connsiteX0" fmla="*/ 0 w 998282"/>
              <a:gd name="connsiteY0" fmla="*/ 1022160 h 1022160"/>
              <a:gd name="connsiteX1" fmla="*/ 575538 w 998282"/>
              <a:gd name="connsiteY1" fmla="*/ 1443 h 1022160"/>
              <a:gd name="connsiteX2" fmla="*/ 972808 w 998282"/>
              <a:gd name="connsiteY2" fmla="*/ 521241 h 1022160"/>
              <a:gd name="connsiteX3" fmla="*/ 0 w 998282"/>
              <a:gd name="connsiteY3" fmla="*/ 1022160 h 1022160"/>
              <a:gd name="connsiteX0" fmla="*/ 0 w 998282"/>
              <a:gd name="connsiteY0" fmla="*/ 1022160 h 1022160"/>
              <a:gd name="connsiteX1" fmla="*/ 575538 w 998282"/>
              <a:gd name="connsiteY1" fmla="*/ 1443 h 1022160"/>
              <a:gd name="connsiteX2" fmla="*/ 972808 w 998282"/>
              <a:gd name="connsiteY2" fmla="*/ 521241 h 1022160"/>
              <a:gd name="connsiteX3" fmla="*/ 0 w 998282"/>
              <a:gd name="connsiteY3" fmla="*/ 1022160 h 1022160"/>
              <a:gd name="connsiteX0" fmla="*/ 0 w 931365"/>
              <a:gd name="connsiteY0" fmla="*/ 1029352 h 1029352"/>
              <a:gd name="connsiteX1" fmla="*/ 575538 w 931365"/>
              <a:gd name="connsiteY1" fmla="*/ 8635 h 1029352"/>
              <a:gd name="connsiteX2" fmla="*/ 911226 w 931365"/>
              <a:gd name="connsiteY2" fmla="*/ 579731 h 1029352"/>
              <a:gd name="connsiteX3" fmla="*/ 0 w 931365"/>
              <a:gd name="connsiteY3" fmla="*/ 1029352 h 1029352"/>
              <a:gd name="connsiteX0" fmla="*/ 0 w 942044"/>
              <a:gd name="connsiteY0" fmla="*/ 1029203 h 1029203"/>
              <a:gd name="connsiteX1" fmla="*/ 575538 w 942044"/>
              <a:gd name="connsiteY1" fmla="*/ 8486 h 1029203"/>
              <a:gd name="connsiteX2" fmla="*/ 911226 w 942044"/>
              <a:gd name="connsiteY2" fmla="*/ 579582 h 1029203"/>
              <a:gd name="connsiteX3" fmla="*/ 0 w 942044"/>
              <a:gd name="connsiteY3" fmla="*/ 1029203 h 1029203"/>
              <a:gd name="connsiteX0" fmla="*/ 0 w 971160"/>
              <a:gd name="connsiteY0" fmla="*/ 1029429 h 1029429"/>
              <a:gd name="connsiteX1" fmla="*/ 575538 w 971160"/>
              <a:gd name="connsiteY1" fmla="*/ 8712 h 1029429"/>
              <a:gd name="connsiteX2" fmla="*/ 942130 w 971160"/>
              <a:gd name="connsiteY2" fmla="*/ 575286 h 1029429"/>
              <a:gd name="connsiteX3" fmla="*/ 0 w 971160"/>
              <a:gd name="connsiteY3" fmla="*/ 1029429 h 1029429"/>
              <a:gd name="connsiteX0" fmla="*/ 0 w 910654"/>
              <a:gd name="connsiteY0" fmla="*/ 1026164 h 1026164"/>
              <a:gd name="connsiteX1" fmla="*/ 575538 w 910654"/>
              <a:gd name="connsiteY1" fmla="*/ 5447 h 1026164"/>
              <a:gd name="connsiteX2" fmla="*/ 877631 w 910654"/>
              <a:gd name="connsiteY2" fmla="*/ 648165 h 1026164"/>
              <a:gd name="connsiteX3" fmla="*/ 0 w 910654"/>
              <a:gd name="connsiteY3" fmla="*/ 1026164 h 1026164"/>
              <a:gd name="connsiteX0" fmla="*/ 0 w 908921"/>
              <a:gd name="connsiteY0" fmla="*/ 1025538 h 1025538"/>
              <a:gd name="connsiteX1" fmla="*/ 575538 w 908921"/>
              <a:gd name="connsiteY1" fmla="*/ 4821 h 1025538"/>
              <a:gd name="connsiteX2" fmla="*/ 877631 w 908921"/>
              <a:gd name="connsiteY2" fmla="*/ 647539 h 1025538"/>
              <a:gd name="connsiteX3" fmla="*/ 0 w 908921"/>
              <a:gd name="connsiteY3" fmla="*/ 1025538 h 1025538"/>
              <a:gd name="connsiteX0" fmla="*/ 0 w 908921"/>
              <a:gd name="connsiteY0" fmla="*/ 1025538 h 1025538"/>
              <a:gd name="connsiteX1" fmla="*/ 575538 w 908921"/>
              <a:gd name="connsiteY1" fmla="*/ 4821 h 1025538"/>
              <a:gd name="connsiteX2" fmla="*/ 877631 w 908921"/>
              <a:gd name="connsiteY2" fmla="*/ 647539 h 1025538"/>
              <a:gd name="connsiteX3" fmla="*/ 0 w 908921"/>
              <a:gd name="connsiteY3" fmla="*/ 1025538 h 1025538"/>
              <a:gd name="connsiteX0" fmla="*/ 0 w 877631"/>
              <a:gd name="connsiteY0" fmla="*/ 377999 h 377999"/>
              <a:gd name="connsiteX1" fmla="*/ 877631 w 877631"/>
              <a:gd name="connsiteY1" fmla="*/ 0 h 377999"/>
              <a:gd name="connsiteX2" fmla="*/ 0 w 877631"/>
              <a:gd name="connsiteY2" fmla="*/ 377999 h 377999"/>
              <a:gd name="connsiteX0" fmla="*/ 0 w 878225"/>
              <a:gd name="connsiteY0" fmla="*/ 392814 h 392814"/>
              <a:gd name="connsiteX1" fmla="*/ 878225 w 878225"/>
              <a:gd name="connsiteY1" fmla="*/ 0 h 392814"/>
              <a:gd name="connsiteX2" fmla="*/ 0 w 878225"/>
              <a:gd name="connsiteY2" fmla="*/ 392814 h 392814"/>
              <a:gd name="connsiteX0" fmla="*/ 0 w 895293"/>
              <a:gd name="connsiteY0" fmla="*/ 411420 h 411420"/>
              <a:gd name="connsiteX1" fmla="*/ 895293 w 895293"/>
              <a:gd name="connsiteY1" fmla="*/ 0 h 411420"/>
              <a:gd name="connsiteX2" fmla="*/ 0 w 895293"/>
              <a:gd name="connsiteY2" fmla="*/ 411420 h 411420"/>
              <a:gd name="connsiteX0" fmla="*/ 0 w 899381"/>
              <a:gd name="connsiteY0" fmla="*/ 402353 h 402353"/>
              <a:gd name="connsiteX1" fmla="*/ 899381 w 899381"/>
              <a:gd name="connsiteY1" fmla="*/ 0 h 402353"/>
              <a:gd name="connsiteX2" fmla="*/ 0 w 899381"/>
              <a:gd name="connsiteY2" fmla="*/ 402353 h 402353"/>
              <a:gd name="connsiteX0" fmla="*/ 0 w 904063"/>
              <a:gd name="connsiteY0" fmla="*/ 408100 h 408100"/>
              <a:gd name="connsiteX1" fmla="*/ 904063 w 904063"/>
              <a:gd name="connsiteY1" fmla="*/ 0 h 408100"/>
              <a:gd name="connsiteX2" fmla="*/ 0 w 904063"/>
              <a:gd name="connsiteY2" fmla="*/ 408100 h 408100"/>
            </a:gdLst>
            <a:ahLst/>
            <a:cxnLst>
              <a:cxn ang="0">
                <a:pos x="connsiteX0" y="connsiteY0"/>
              </a:cxn>
              <a:cxn ang="0">
                <a:pos x="connsiteX1" y="connsiteY1"/>
              </a:cxn>
              <a:cxn ang="0">
                <a:pos x="connsiteX2" y="connsiteY2"/>
              </a:cxn>
            </a:cxnLst>
            <a:rect l="l" t="t" r="r" b="b"/>
            <a:pathLst>
              <a:path w="904063" h="408100">
                <a:moveTo>
                  <a:pt x="0" y="408100"/>
                </a:moveTo>
                <a:lnTo>
                  <a:pt x="904063" y="0"/>
                </a:lnTo>
                <a:cubicBezTo>
                  <a:pt x="778912" y="132813"/>
                  <a:pt x="455536" y="340280"/>
                  <a:pt x="0" y="408100"/>
                </a:cubicBezTo>
                <a:close/>
              </a:path>
            </a:pathLst>
          </a:custGeom>
          <a:solidFill>
            <a:srgbClr val="FF0000">
              <a:alpha val="50000"/>
            </a:srgbClr>
          </a:solid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4809785" y="3563833"/>
            <a:ext cx="1188825" cy="563071"/>
          </a:xfrm>
          <a:prstGeom prst="line">
            <a:avLst/>
          </a:prstGeom>
          <a:ln w="38100">
            <a:solidFill>
              <a:schemeClr val="tx2">
                <a:alpha val="50000"/>
              </a:schemeClr>
            </a:solidFill>
            <a:prstDash val="solid"/>
            <a:headEnd type="none"/>
          </a:ln>
        </p:spPr>
        <p:style>
          <a:lnRef idx="1">
            <a:schemeClr val="accent1"/>
          </a:lnRef>
          <a:fillRef idx="0">
            <a:schemeClr val="accent1"/>
          </a:fillRef>
          <a:effectRef idx="0">
            <a:schemeClr val="accent1"/>
          </a:effectRef>
          <a:fontRef idx="minor">
            <a:schemeClr val="tx1"/>
          </a:fontRef>
        </p:style>
      </p:cxnSp>
      <p:grpSp>
        <p:nvGrpSpPr>
          <p:cNvPr id="8" name="Group 7"/>
          <p:cNvGrpSpPr>
            <a:grpSpLocks/>
          </p:cNvGrpSpPr>
          <p:nvPr/>
        </p:nvGrpSpPr>
        <p:grpSpPr>
          <a:xfrm>
            <a:off x="7955280" y="274320"/>
            <a:ext cx="967336" cy="890968"/>
            <a:chOff x="2589702" y="1319134"/>
            <a:chExt cx="3925883" cy="3628422"/>
          </a:xfrm>
        </p:grpSpPr>
        <p:sp>
          <p:nvSpPr>
            <p:cNvPr id="10" name="Rounded Rectangle 9"/>
            <p:cNvSpPr/>
            <p:nvPr/>
          </p:nvSpPr>
          <p:spPr>
            <a:xfrm>
              <a:off x="3710065" y="1319134"/>
              <a:ext cx="1570353" cy="332058"/>
            </a:xfrm>
            <a:prstGeom prst="roundRect">
              <a:avLst/>
            </a:prstGeom>
            <a:solidFill>
              <a:schemeClr val="accent1">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1" name="Rounded Rectangle 10"/>
            <p:cNvSpPr/>
            <p:nvPr/>
          </p:nvSpPr>
          <p:spPr>
            <a:xfrm>
              <a:off x="3710064" y="2143225"/>
              <a:ext cx="1570353" cy="332058"/>
            </a:xfrm>
            <a:prstGeom prst="roundRect">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2" name="Rounded Rectangle 11"/>
            <p:cNvSpPr/>
            <p:nvPr/>
          </p:nvSpPr>
          <p:spPr>
            <a:xfrm>
              <a:off x="2589702" y="2961759"/>
              <a:ext cx="1570353" cy="332058"/>
            </a:xfrm>
            <a:prstGeom prst="roundRect">
              <a:avLst/>
            </a:prstGeom>
            <a:solidFill>
              <a:schemeClr val="accent3">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3" name="Rounded Rectangle 12"/>
            <p:cNvSpPr/>
            <p:nvPr/>
          </p:nvSpPr>
          <p:spPr>
            <a:xfrm>
              <a:off x="4945232" y="2961158"/>
              <a:ext cx="1570353" cy="332058"/>
            </a:xfrm>
            <a:prstGeom prst="roundRect">
              <a:avLst/>
            </a:prstGeom>
            <a:solidFill>
              <a:schemeClr val="accent3">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4" name="Rounded Rectangle 13"/>
            <p:cNvSpPr/>
            <p:nvPr/>
          </p:nvSpPr>
          <p:spPr>
            <a:xfrm>
              <a:off x="3710063" y="3791407"/>
              <a:ext cx="1570353" cy="332058"/>
            </a:xfrm>
            <a:prstGeom prst="roundRect">
              <a:avLst/>
            </a:prstGeom>
            <a:solidFill>
              <a:schemeClr val="accent4">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5" name="Rounded Rectangle 14"/>
            <p:cNvSpPr/>
            <p:nvPr/>
          </p:nvSpPr>
          <p:spPr>
            <a:xfrm>
              <a:off x="3710062" y="4615498"/>
              <a:ext cx="1570353" cy="332058"/>
            </a:xfrm>
            <a:prstGeom prst="roundRect">
              <a:avLst/>
            </a:prstGeom>
            <a:solidFill>
              <a:schemeClr val="accent6">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6" name="Down Arrow 15"/>
            <p:cNvSpPr/>
            <p:nvPr/>
          </p:nvSpPr>
          <p:spPr>
            <a:xfrm>
              <a:off x="4367821" y="1664721"/>
              <a:ext cx="254833" cy="470706"/>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Down Arrow 16"/>
            <p:cNvSpPr/>
            <p:nvPr/>
          </p:nvSpPr>
          <p:spPr>
            <a:xfrm rot="1666514">
              <a:off x="3463480" y="2503567"/>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Down Arrow 17"/>
            <p:cNvSpPr/>
            <p:nvPr/>
          </p:nvSpPr>
          <p:spPr>
            <a:xfrm rot="19933486" flipH="1">
              <a:off x="5272163" y="2507611"/>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Down Arrow 18"/>
            <p:cNvSpPr/>
            <p:nvPr/>
          </p:nvSpPr>
          <p:spPr>
            <a:xfrm rot="19933486" flipH="1">
              <a:off x="3463480" y="3341014"/>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Down Arrow 19"/>
            <p:cNvSpPr/>
            <p:nvPr/>
          </p:nvSpPr>
          <p:spPr>
            <a:xfrm rot="1666514">
              <a:off x="5272163" y="3349102"/>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Down Arrow 20"/>
            <p:cNvSpPr/>
            <p:nvPr/>
          </p:nvSpPr>
          <p:spPr>
            <a:xfrm>
              <a:off x="4367821" y="4144792"/>
              <a:ext cx="254833" cy="470706"/>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5">
                                            <p:txEl>
                                              <p:pRg st="5" end="5"/>
                                            </p:txEl>
                                          </p:spTgt>
                                        </p:tgtEl>
                                        <p:attrNameLst>
                                          <p:attrName>style.visibility</p:attrName>
                                        </p:attrNameLst>
                                      </p:cBhvr>
                                      <p:to>
                                        <p:strVal val="visible"/>
                                      </p:to>
                                    </p:set>
                                    <p:animEffect transition="in" filter="fade">
                                      <p:cBhvr>
                                        <p:cTn id="7" dur="500"/>
                                        <p:tgtEl>
                                          <p:spTgt spid="235">
                                            <p:txEl>
                                              <p:pRg st="5" end="5"/>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35">
                                            <p:txEl>
                                              <p:pRg st="6" end="6"/>
                                            </p:txEl>
                                          </p:spTgt>
                                        </p:tgtEl>
                                        <p:attrNameLst>
                                          <p:attrName>style.visibility</p:attrName>
                                        </p:attrNameLst>
                                      </p:cBhvr>
                                      <p:to>
                                        <p:strVal val="visible"/>
                                      </p:to>
                                    </p:set>
                                    <p:animEffect transition="in" filter="fade">
                                      <p:cBhvr>
                                        <p:cTn id="26" dur="500"/>
                                        <p:tgtEl>
                                          <p:spTgt spid="235">
                                            <p:txEl>
                                              <p:pRg st="6" end="6"/>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235">
                                            <p:txEl>
                                              <p:pRg st="7" end="7"/>
                                            </p:txEl>
                                          </p:spTgt>
                                        </p:tgtEl>
                                        <p:attrNameLst>
                                          <p:attrName>style.visibility</p:attrName>
                                        </p:attrNameLst>
                                      </p:cBhvr>
                                      <p:to>
                                        <p:strVal val="visible"/>
                                      </p:to>
                                    </p:set>
                                    <p:animEffect transition="in" filter="fade">
                                      <p:cBhvr>
                                        <p:cTn id="29" dur="500"/>
                                        <p:tgtEl>
                                          <p:spTgt spid="23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cxnSp>
        <p:nvCxnSpPr>
          <p:cNvPr id="14" name="Straight Connector 13"/>
          <p:cNvCxnSpPr>
            <a:stCxn id="36" idx="0"/>
            <a:endCxn id="29" idx="3"/>
          </p:cNvCxnSpPr>
          <p:nvPr/>
        </p:nvCxnSpPr>
        <p:spPr>
          <a:xfrm flipV="1">
            <a:off x="2834522" y="4107459"/>
            <a:ext cx="690717" cy="586952"/>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7" idx="0"/>
            <a:endCxn id="28" idx="3"/>
          </p:cNvCxnSpPr>
          <p:nvPr/>
        </p:nvCxnSpPr>
        <p:spPr>
          <a:xfrm flipV="1">
            <a:off x="5604852" y="3581797"/>
            <a:ext cx="666555" cy="1128714"/>
          </a:xfrm>
          <a:prstGeom prst="line">
            <a:avLst/>
          </a:prstGeom>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1702379" y="2950464"/>
            <a:ext cx="5459151" cy="1754236"/>
            <a:chOff x="1702379" y="2950464"/>
            <a:chExt cx="5459151" cy="1754236"/>
          </a:xfrm>
        </p:grpSpPr>
        <p:sp>
          <p:nvSpPr>
            <p:cNvPr id="6" name="Rectangle 5"/>
            <p:cNvSpPr>
              <a:spLocks/>
            </p:cNvSpPr>
            <p:nvPr/>
          </p:nvSpPr>
          <p:spPr>
            <a:xfrm>
              <a:off x="6624715" y="3802710"/>
              <a:ext cx="536815" cy="536815"/>
            </a:xfrm>
            <a:prstGeom prst="rect">
              <a:avLst/>
            </a:prstGeom>
            <a:solidFill>
              <a:schemeClr val="accent6">
                <a:alpha val="5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6193735" y="2963670"/>
              <a:ext cx="671986" cy="671986"/>
            </a:xfrm>
            <a:prstGeom prst="ellipse">
              <a:avLst/>
            </a:prstGeom>
            <a:solidFill>
              <a:schemeClr val="accent4">
                <a:alpha val="50000"/>
              </a:scheme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p:nvPr/>
          </p:nvCxnSpPr>
          <p:spPr>
            <a:xfrm>
              <a:off x="4773280" y="4704700"/>
              <a:ext cx="2283151" cy="0"/>
            </a:xfrm>
            <a:prstGeom prst="line">
              <a:avLst/>
            </a:prstGeom>
            <a:ln w="38100">
              <a:solidFill>
                <a:schemeClr val="tx2">
                  <a:alpha val="75000"/>
                </a:schemeClr>
              </a:solidFill>
            </a:ln>
          </p:spPr>
          <p:style>
            <a:lnRef idx="1">
              <a:schemeClr val="accent1"/>
            </a:lnRef>
            <a:fillRef idx="0">
              <a:schemeClr val="accent1"/>
            </a:fillRef>
            <a:effectRef idx="0">
              <a:schemeClr val="accent1"/>
            </a:effectRef>
            <a:fontRef idx="minor">
              <a:schemeClr val="tx1"/>
            </a:fontRef>
          </p:style>
        </p:cxnSp>
        <p:sp>
          <p:nvSpPr>
            <p:cNvPr id="7" name="Freeform 6"/>
            <p:cNvSpPr/>
            <p:nvPr/>
          </p:nvSpPr>
          <p:spPr>
            <a:xfrm rot="21180000">
              <a:off x="5515442" y="3248667"/>
              <a:ext cx="1358576" cy="1384218"/>
            </a:xfrm>
            <a:custGeom>
              <a:avLst/>
              <a:gdLst>
                <a:gd name="connsiteX0" fmla="*/ 17248 w 743598"/>
                <a:gd name="connsiteY0" fmla="*/ 1022698 h 1025356"/>
                <a:gd name="connsiteX1" fmla="*/ 268708 w 743598"/>
                <a:gd name="connsiteY1" fmla="*/ 32098 h 1025356"/>
                <a:gd name="connsiteX2" fmla="*/ 741148 w 743598"/>
                <a:gd name="connsiteY2" fmla="*/ 314038 h 1025356"/>
                <a:gd name="connsiteX3" fmla="*/ 17248 w 743598"/>
                <a:gd name="connsiteY3" fmla="*/ 1022698 h 1025356"/>
                <a:gd name="connsiteX0" fmla="*/ 17248 w 743598"/>
                <a:gd name="connsiteY0" fmla="*/ 1022698 h 1025356"/>
                <a:gd name="connsiteX1" fmla="*/ 268708 w 743598"/>
                <a:gd name="connsiteY1" fmla="*/ 32098 h 1025356"/>
                <a:gd name="connsiteX2" fmla="*/ 741148 w 743598"/>
                <a:gd name="connsiteY2" fmla="*/ 314038 h 1025356"/>
                <a:gd name="connsiteX3" fmla="*/ 17248 w 743598"/>
                <a:gd name="connsiteY3" fmla="*/ 1022698 h 1025356"/>
                <a:gd name="connsiteX0" fmla="*/ 17248 w 743598"/>
                <a:gd name="connsiteY0" fmla="*/ 1022698 h 1022698"/>
                <a:gd name="connsiteX1" fmla="*/ 268708 w 743598"/>
                <a:gd name="connsiteY1" fmla="*/ 32098 h 1022698"/>
                <a:gd name="connsiteX2" fmla="*/ 741148 w 743598"/>
                <a:gd name="connsiteY2" fmla="*/ 314038 h 1022698"/>
                <a:gd name="connsiteX3" fmla="*/ 17248 w 743598"/>
                <a:gd name="connsiteY3" fmla="*/ 1022698 h 1022698"/>
                <a:gd name="connsiteX0" fmla="*/ 0 w 726350"/>
                <a:gd name="connsiteY0" fmla="*/ 1022698 h 1022698"/>
                <a:gd name="connsiteX1" fmla="*/ 251460 w 726350"/>
                <a:gd name="connsiteY1" fmla="*/ 32098 h 1022698"/>
                <a:gd name="connsiteX2" fmla="*/ 723900 w 726350"/>
                <a:gd name="connsiteY2" fmla="*/ 314038 h 1022698"/>
                <a:gd name="connsiteX3" fmla="*/ 0 w 726350"/>
                <a:gd name="connsiteY3" fmla="*/ 1022698 h 1022698"/>
                <a:gd name="connsiteX0" fmla="*/ 0 w 726350"/>
                <a:gd name="connsiteY0" fmla="*/ 1022698 h 1022698"/>
                <a:gd name="connsiteX1" fmla="*/ 251460 w 726350"/>
                <a:gd name="connsiteY1" fmla="*/ 32098 h 1022698"/>
                <a:gd name="connsiteX2" fmla="*/ 723900 w 726350"/>
                <a:gd name="connsiteY2" fmla="*/ 314038 h 1022698"/>
                <a:gd name="connsiteX3" fmla="*/ 0 w 726350"/>
                <a:gd name="connsiteY3" fmla="*/ 1022698 h 1022698"/>
                <a:gd name="connsiteX0" fmla="*/ 0 w 726350"/>
                <a:gd name="connsiteY0" fmla="*/ 1022698 h 1022698"/>
                <a:gd name="connsiteX1" fmla="*/ 251460 w 726350"/>
                <a:gd name="connsiteY1" fmla="*/ 32098 h 1022698"/>
                <a:gd name="connsiteX2" fmla="*/ 723900 w 726350"/>
                <a:gd name="connsiteY2" fmla="*/ 314038 h 1022698"/>
                <a:gd name="connsiteX3" fmla="*/ 0 w 726350"/>
                <a:gd name="connsiteY3" fmla="*/ 1022698 h 1022698"/>
                <a:gd name="connsiteX0" fmla="*/ 0 w 726350"/>
                <a:gd name="connsiteY0" fmla="*/ 1022698 h 1022698"/>
                <a:gd name="connsiteX1" fmla="*/ 251460 w 726350"/>
                <a:gd name="connsiteY1" fmla="*/ 32098 h 1022698"/>
                <a:gd name="connsiteX2" fmla="*/ 723900 w 726350"/>
                <a:gd name="connsiteY2" fmla="*/ 314038 h 1022698"/>
                <a:gd name="connsiteX3" fmla="*/ 0 w 726350"/>
                <a:gd name="connsiteY3" fmla="*/ 1022698 h 1022698"/>
                <a:gd name="connsiteX0" fmla="*/ 0 w 726350"/>
                <a:gd name="connsiteY0" fmla="*/ 1022698 h 1022698"/>
                <a:gd name="connsiteX1" fmla="*/ 251460 w 726350"/>
                <a:gd name="connsiteY1" fmla="*/ 32098 h 1022698"/>
                <a:gd name="connsiteX2" fmla="*/ 723900 w 726350"/>
                <a:gd name="connsiteY2" fmla="*/ 314038 h 1022698"/>
                <a:gd name="connsiteX3" fmla="*/ 0 w 726350"/>
                <a:gd name="connsiteY3" fmla="*/ 1022698 h 1022698"/>
                <a:gd name="connsiteX0" fmla="*/ 0 w 727173"/>
                <a:gd name="connsiteY0" fmla="*/ 1014095 h 1014095"/>
                <a:gd name="connsiteX1" fmla="*/ 251460 w 727173"/>
                <a:gd name="connsiteY1" fmla="*/ 23495 h 1014095"/>
                <a:gd name="connsiteX2" fmla="*/ 723900 w 727173"/>
                <a:gd name="connsiteY2" fmla="*/ 305435 h 1014095"/>
                <a:gd name="connsiteX3" fmla="*/ 0 w 727173"/>
                <a:gd name="connsiteY3" fmla="*/ 1014095 h 1014095"/>
                <a:gd name="connsiteX0" fmla="*/ 0 w 731080"/>
                <a:gd name="connsiteY0" fmla="*/ 1025890 h 1025890"/>
                <a:gd name="connsiteX1" fmla="*/ 251460 w 731080"/>
                <a:gd name="connsiteY1" fmla="*/ 35290 h 1025890"/>
                <a:gd name="connsiteX2" fmla="*/ 723900 w 731080"/>
                <a:gd name="connsiteY2" fmla="*/ 317230 h 1025890"/>
                <a:gd name="connsiteX3" fmla="*/ 0 w 731080"/>
                <a:gd name="connsiteY3" fmla="*/ 1025890 h 1025890"/>
                <a:gd name="connsiteX0" fmla="*/ 0 w 251460"/>
                <a:gd name="connsiteY0" fmla="*/ 990600 h 990600"/>
                <a:gd name="connsiteX1" fmla="*/ 251460 w 251460"/>
                <a:gd name="connsiteY1" fmla="*/ 0 h 990600"/>
                <a:gd name="connsiteX2" fmla="*/ 0 w 251460"/>
                <a:gd name="connsiteY2" fmla="*/ 990600 h 990600"/>
                <a:gd name="connsiteX0" fmla="*/ 0 w 530018"/>
                <a:gd name="connsiteY0" fmla="*/ 968205 h 968205"/>
                <a:gd name="connsiteX1" fmla="*/ 530018 w 530018"/>
                <a:gd name="connsiteY1" fmla="*/ 0 h 968205"/>
                <a:gd name="connsiteX2" fmla="*/ 0 w 530018"/>
                <a:gd name="connsiteY2" fmla="*/ 968205 h 968205"/>
                <a:gd name="connsiteX0" fmla="*/ 0 w 629011"/>
                <a:gd name="connsiteY0" fmla="*/ 998652 h 998652"/>
                <a:gd name="connsiteX1" fmla="*/ 530018 w 629011"/>
                <a:gd name="connsiteY1" fmla="*/ 30447 h 998652"/>
                <a:gd name="connsiteX2" fmla="*/ 0 w 629011"/>
                <a:gd name="connsiteY2" fmla="*/ 998652 h 998652"/>
                <a:gd name="connsiteX0" fmla="*/ 67 w 708877"/>
                <a:gd name="connsiteY0" fmla="*/ 1035273 h 1035273"/>
                <a:gd name="connsiteX1" fmla="*/ 530085 w 708877"/>
                <a:gd name="connsiteY1" fmla="*/ 67068 h 1035273"/>
                <a:gd name="connsiteX2" fmla="*/ 67 w 708877"/>
                <a:gd name="connsiteY2" fmla="*/ 1035273 h 1035273"/>
                <a:gd name="connsiteX0" fmla="*/ 0 w 703501"/>
                <a:gd name="connsiteY0" fmla="*/ 1045389 h 1045389"/>
                <a:gd name="connsiteX1" fmla="*/ 530018 w 703501"/>
                <a:gd name="connsiteY1" fmla="*/ 77184 h 1045389"/>
                <a:gd name="connsiteX2" fmla="*/ 0 w 703501"/>
                <a:gd name="connsiteY2" fmla="*/ 1045389 h 1045389"/>
                <a:gd name="connsiteX0" fmla="*/ 0 w 741355"/>
                <a:gd name="connsiteY0" fmla="*/ 1045389 h 1045389"/>
                <a:gd name="connsiteX1" fmla="*/ 530018 w 741355"/>
                <a:gd name="connsiteY1" fmla="*/ 77184 h 1045389"/>
                <a:gd name="connsiteX2" fmla="*/ 0 w 741355"/>
                <a:gd name="connsiteY2" fmla="*/ 1045389 h 1045389"/>
                <a:gd name="connsiteX0" fmla="*/ 0 w 739089"/>
                <a:gd name="connsiteY0" fmla="*/ 1045389 h 1045389"/>
                <a:gd name="connsiteX1" fmla="*/ 530018 w 739089"/>
                <a:gd name="connsiteY1" fmla="*/ 77184 h 1045389"/>
                <a:gd name="connsiteX2" fmla="*/ 0 w 739089"/>
                <a:gd name="connsiteY2" fmla="*/ 1045389 h 1045389"/>
                <a:gd name="connsiteX0" fmla="*/ 0 w 743659"/>
                <a:gd name="connsiteY0" fmla="*/ 1045389 h 1045389"/>
                <a:gd name="connsiteX1" fmla="*/ 530018 w 743659"/>
                <a:gd name="connsiteY1" fmla="*/ 77184 h 1045389"/>
                <a:gd name="connsiteX2" fmla="*/ 0 w 743659"/>
                <a:gd name="connsiteY2" fmla="*/ 1045389 h 1045389"/>
                <a:gd name="connsiteX0" fmla="*/ 0 w 743967"/>
                <a:gd name="connsiteY0" fmla="*/ 1083511 h 1083511"/>
                <a:gd name="connsiteX1" fmla="*/ 530398 w 743967"/>
                <a:gd name="connsiteY1" fmla="*/ 74272 h 1083511"/>
                <a:gd name="connsiteX2" fmla="*/ 0 w 743967"/>
                <a:gd name="connsiteY2" fmla="*/ 1083511 h 1083511"/>
                <a:gd name="connsiteX0" fmla="*/ 0 w 686750"/>
                <a:gd name="connsiteY0" fmla="*/ 1055315 h 1055315"/>
                <a:gd name="connsiteX1" fmla="*/ 530398 w 686750"/>
                <a:gd name="connsiteY1" fmla="*/ 46076 h 1055315"/>
                <a:gd name="connsiteX2" fmla="*/ 0 w 686750"/>
                <a:gd name="connsiteY2" fmla="*/ 1055315 h 1055315"/>
                <a:gd name="connsiteX0" fmla="*/ 0 w 950985"/>
                <a:gd name="connsiteY0" fmla="*/ 954609 h 954609"/>
                <a:gd name="connsiteX1" fmla="*/ 835198 w 950985"/>
                <a:gd name="connsiteY1" fmla="*/ 52050 h 954609"/>
                <a:gd name="connsiteX2" fmla="*/ 0 w 950985"/>
                <a:gd name="connsiteY2" fmla="*/ 954609 h 954609"/>
                <a:gd name="connsiteX0" fmla="*/ 0 w 951696"/>
                <a:gd name="connsiteY0" fmla="*/ 954609 h 954609"/>
                <a:gd name="connsiteX1" fmla="*/ 835198 w 951696"/>
                <a:gd name="connsiteY1" fmla="*/ 52050 h 954609"/>
                <a:gd name="connsiteX2" fmla="*/ 0 w 951696"/>
                <a:gd name="connsiteY2" fmla="*/ 954609 h 954609"/>
                <a:gd name="connsiteX0" fmla="*/ 0 w 951696"/>
                <a:gd name="connsiteY0" fmla="*/ 948178 h 948178"/>
                <a:gd name="connsiteX1" fmla="*/ 835198 w 951696"/>
                <a:gd name="connsiteY1" fmla="*/ 45619 h 948178"/>
                <a:gd name="connsiteX2" fmla="*/ 0 w 951696"/>
                <a:gd name="connsiteY2" fmla="*/ 948178 h 948178"/>
                <a:gd name="connsiteX0" fmla="*/ 0 w 956123"/>
                <a:gd name="connsiteY0" fmla="*/ 948178 h 948178"/>
                <a:gd name="connsiteX1" fmla="*/ 835198 w 956123"/>
                <a:gd name="connsiteY1" fmla="*/ 45619 h 948178"/>
                <a:gd name="connsiteX2" fmla="*/ 0 w 956123"/>
                <a:gd name="connsiteY2" fmla="*/ 948178 h 948178"/>
                <a:gd name="connsiteX0" fmla="*/ 0 w 956123"/>
                <a:gd name="connsiteY0" fmla="*/ 950412 h 950412"/>
                <a:gd name="connsiteX1" fmla="*/ 835198 w 956123"/>
                <a:gd name="connsiteY1" fmla="*/ 47853 h 950412"/>
                <a:gd name="connsiteX2" fmla="*/ 0 w 956123"/>
                <a:gd name="connsiteY2" fmla="*/ 950412 h 950412"/>
                <a:gd name="connsiteX0" fmla="*/ 0 w 1059118"/>
                <a:gd name="connsiteY0" fmla="*/ 1001037 h 1001037"/>
                <a:gd name="connsiteX1" fmla="*/ 949498 w 1059118"/>
                <a:gd name="connsiteY1" fmla="*/ 45138 h 1001037"/>
                <a:gd name="connsiteX2" fmla="*/ 0 w 1059118"/>
                <a:gd name="connsiteY2" fmla="*/ 1001037 h 1001037"/>
                <a:gd name="connsiteX0" fmla="*/ 0 w 1037052"/>
                <a:gd name="connsiteY0" fmla="*/ 1043284 h 1043284"/>
                <a:gd name="connsiteX1" fmla="*/ 949498 w 1037052"/>
                <a:gd name="connsiteY1" fmla="*/ 87385 h 1043284"/>
                <a:gd name="connsiteX2" fmla="*/ 0 w 1037052"/>
                <a:gd name="connsiteY2" fmla="*/ 1043284 h 1043284"/>
                <a:gd name="connsiteX0" fmla="*/ 0 w 1023748"/>
                <a:gd name="connsiteY0" fmla="*/ 1032815 h 1032815"/>
                <a:gd name="connsiteX1" fmla="*/ 949498 w 1023748"/>
                <a:gd name="connsiteY1" fmla="*/ 76916 h 1032815"/>
                <a:gd name="connsiteX2" fmla="*/ 0 w 1023748"/>
                <a:gd name="connsiteY2" fmla="*/ 1032815 h 1032815"/>
                <a:gd name="connsiteX0" fmla="*/ 0 w 1027492"/>
                <a:gd name="connsiteY0" fmla="*/ 1032815 h 1032815"/>
                <a:gd name="connsiteX1" fmla="*/ 949498 w 1027492"/>
                <a:gd name="connsiteY1" fmla="*/ 76916 h 1032815"/>
                <a:gd name="connsiteX2" fmla="*/ 0 w 1027492"/>
                <a:gd name="connsiteY2" fmla="*/ 1032815 h 1032815"/>
                <a:gd name="connsiteX0" fmla="*/ 0 w 1027492"/>
                <a:gd name="connsiteY0" fmla="*/ 1034318 h 1034318"/>
                <a:gd name="connsiteX1" fmla="*/ 949498 w 1027492"/>
                <a:gd name="connsiteY1" fmla="*/ 78419 h 1034318"/>
                <a:gd name="connsiteX2" fmla="*/ 0 w 1027492"/>
                <a:gd name="connsiteY2" fmla="*/ 1034318 h 1034318"/>
                <a:gd name="connsiteX0" fmla="*/ 0 w 1029782"/>
                <a:gd name="connsiteY0" fmla="*/ 1034318 h 1034318"/>
                <a:gd name="connsiteX1" fmla="*/ 949498 w 1029782"/>
                <a:gd name="connsiteY1" fmla="*/ 78419 h 1034318"/>
                <a:gd name="connsiteX2" fmla="*/ 0 w 1029782"/>
                <a:gd name="connsiteY2" fmla="*/ 1034318 h 1034318"/>
                <a:gd name="connsiteX0" fmla="*/ 0 w 1029782"/>
                <a:gd name="connsiteY0" fmla="*/ 1038037 h 1038037"/>
                <a:gd name="connsiteX1" fmla="*/ 949498 w 1029782"/>
                <a:gd name="connsiteY1" fmla="*/ 82138 h 1038037"/>
                <a:gd name="connsiteX2" fmla="*/ 0 w 1029782"/>
                <a:gd name="connsiteY2" fmla="*/ 1038037 h 1038037"/>
                <a:gd name="connsiteX0" fmla="*/ 0 w 1030971"/>
                <a:gd name="connsiteY0" fmla="*/ 1038037 h 1038037"/>
                <a:gd name="connsiteX1" fmla="*/ 949498 w 1030971"/>
                <a:gd name="connsiteY1" fmla="*/ 82138 h 1038037"/>
                <a:gd name="connsiteX2" fmla="*/ 0 w 1030971"/>
                <a:gd name="connsiteY2" fmla="*/ 1038037 h 1038037"/>
                <a:gd name="connsiteX0" fmla="*/ 0 w 1025848"/>
                <a:gd name="connsiteY0" fmla="*/ 1038037 h 1038037"/>
                <a:gd name="connsiteX1" fmla="*/ 949498 w 1025848"/>
                <a:gd name="connsiteY1" fmla="*/ 82138 h 1038037"/>
                <a:gd name="connsiteX2" fmla="*/ 0 w 1025848"/>
                <a:gd name="connsiteY2" fmla="*/ 1038037 h 1038037"/>
              </a:gdLst>
              <a:ahLst/>
              <a:cxnLst>
                <a:cxn ang="0">
                  <a:pos x="connsiteX0" y="connsiteY0"/>
                </a:cxn>
                <a:cxn ang="0">
                  <a:pos x="connsiteX1" y="connsiteY1"/>
                </a:cxn>
                <a:cxn ang="0">
                  <a:pos x="connsiteX2" y="connsiteY2"/>
                </a:cxn>
              </a:cxnLst>
              <a:rect l="l" t="t" r="r" b="b"/>
              <a:pathLst>
                <a:path w="1025848" h="1038037">
                  <a:moveTo>
                    <a:pt x="0" y="1038037"/>
                  </a:moveTo>
                  <a:cubicBezTo>
                    <a:pt x="115094" y="502174"/>
                    <a:pt x="635430" y="-251043"/>
                    <a:pt x="949498" y="82138"/>
                  </a:cubicBezTo>
                  <a:cubicBezTo>
                    <a:pt x="1263566" y="415319"/>
                    <a:pt x="541817" y="927677"/>
                    <a:pt x="0" y="1038037"/>
                  </a:cubicBezTo>
                  <a:close/>
                </a:path>
              </a:pathLst>
            </a:custGeom>
            <a:solidFill>
              <a:schemeClr val="accent1">
                <a:alpha val="50000"/>
              </a:schemeClr>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5109330" y="4126158"/>
              <a:ext cx="484805" cy="578541"/>
            </a:xfrm>
            <a:prstGeom prst="line">
              <a:avLst/>
            </a:prstGeom>
            <a:ln w="38100">
              <a:solidFill>
                <a:schemeClr val="tx2">
                  <a:alpha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702379" y="4694412"/>
              <a:ext cx="2286978" cy="0"/>
            </a:xfrm>
            <a:prstGeom prst="line">
              <a:avLst/>
            </a:prstGeom>
            <a:ln w="38100">
              <a:solidFill>
                <a:schemeClr val="tx2">
                  <a:alpha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214697" y="4074587"/>
              <a:ext cx="619825" cy="619825"/>
            </a:xfrm>
            <a:prstGeom prst="line">
              <a:avLst/>
            </a:prstGeom>
            <a:ln w="38100">
              <a:solidFill>
                <a:schemeClr val="tx2">
                  <a:alpha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34" name="Oval 33"/>
            <p:cNvSpPr/>
            <p:nvPr/>
          </p:nvSpPr>
          <p:spPr>
            <a:xfrm>
              <a:off x="3125215" y="2950464"/>
              <a:ext cx="673112" cy="673112"/>
            </a:xfrm>
            <a:prstGeom prst="ellipse">
              <a:avLst/>
            </a:prstGeom>
            <a:solidFill>
              <a:schemeClr val="accent4">
                <a:alpha val="50000"/>
              </a:scheme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a:spLocks/>
            </p:cNvSpPr>
            <p:nvPr/>
          </p:nvSpPr>
          <p:spPr>
            <a:xfrm>
              <a:off x="3556917" y="3790910"/>
              <a:ext cx="537715" cy="537715"/>
            </a:xfrm>
            <a:prstGeom prst="rect">
              <a:avLst/>
            </a:prstGeom>
            <a:solidFill>
              <a:schemeClr val="accent6">
                <a:alpha val="5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a:off x="2834522" y="3317388"/>
              <a:ext cx="1360853" cy="1377023"/>
            </a:xfrm>
            <a:custGeom>
              <a:avLst/>
              <a:gdLst>
                <a:gd name="connsiteX0" fmla="*/ 17248 w 743598"/>
                <a:gd name="connsiteY0" fmla="*/ 1022698 h 1025356"/>
                <a:gd name="connsiteX1" fmla="*/ 268708 w 743598"/>
                <a:gd name="connsiteY1" fmla="*/ 32098 h 1025356"/>
                <a:gd name="connsiteX2" fmla="*/ 741148 w 743598"/>
                <a:gd name="connsiteY2" fmla="*/ 314038 h 1025356"/>
                <a:gd name="connsiteX3" fmla="*/ 17248 w 743598"/>
                <a:gd name="connsiteY3" fmla="*/ 1022698 h 1025356"/>
                <a:gd name="connsiteX0" fmla="*/ 17248 w 743598"/>
                <a:gd name="connsiteY0" fmla="*/ 1022698 h 1025356"/>
                <a:gd name="connsiteX1" fmla="*/ 268708 w 743598"/>
                <a:gd name="connsiteY1" fmla="*/ 32098 h 1025356"/>
                <a:gd name="connsiteX2" fmla="*/ 741148 w 743598"/>
                <a:gd name="connsiteY2" fmla="*/ 314038 h 1025356"/>
                <a:gd name="connsiteX3" fmla="*/ 17248 w 743598"/>
                <a:gd name="connsiteY3" fmla="*/ 1022698 h 1025356"/>
                <a:gd name="connsiteX0" fmla="*/ 17248 w 743598"/>
                <a:gd name="connsiteY0" fmla="*/ 1022698 h 1022698"/>
                <a:gd name="connsiteX1" fmla="*/ 268708 w 743598"/>
                <a:gd name="connsiteY1" fmla="*/ 32098 h 1022698"/>
                <a:gd name="connsiteX2" fmla="*/ 741148 w 743598"/>
                <a:gd name="connsiteY2" fmla="*/ 314038 h 1022698"/>
                <a:gd name="connsiteX3" fmla="*/ 17248 w 743598"/>
                <a:gd name="connsiteY3" fmla="*/ 1022698 h 1022698"/>
                <a:gd name="connsiteX0" fmla="*/ 0 w 726350"/>
                <a:gd name="connsiteY0" fmla="*/ 1022698 h 1022698"/>
                <a:gd name="connsiteX1" fmla="*/ 251460 w 726350"/>
                <a:gd name="connsiteY1" fmla="*/ 32098 h 1022698"/>
                <a:gd name="connsiteX2" fmla="*/ 723900 w 726350"/>
                <a:gd name="connsiteY2" fmla="*/ 314038 h 1022698"/>
                <a:gd name="connsiteX3" fmla="*/ 0 w 726350"/>
                <a:gd name="connsiteY3" fmla="*/ 1022698 h 1022698"/>
                <a:gd name="connsiteX0" fmla="*/ 0 w 726350"/>
                <a:gd name="connsiteY0" fmla="*/ 1022698 h 1022698"/>
                <a:gd name="connsiteX1" fmla="*/ 251460 w 726350"/>
                <a:gd name="connsiteY1" fmla="*/ 32098 h 1022698"/>
                <a:gd name="connsiteX2" fmla="*/ 723900 w 726350"/>
                <a:gd name="connsiteY2" fmla="*/ 314038 h 1022698"/>
                <a:gd name="connsiteX3" fmla="*/ 0 w 726350"/>
                <a:gd name="connsiteY3" fmla="*/ 1022698 h 1022698"/>
                <a:gd name="connsiteX0" fmla="*/ 0 w 726350"/>
                <a:gd name="connsiteY0" fmla="*/ 1022698 h 1022698"/>
                <a:gd name="connsiteX1" fmla="*/ 251460 w 726350"/>
                <a:gd name="connsiteY1" fmla="*/ 32098 h 1022698"/>
                <a:gd name="connsiteX2" fmla="*/ 723900 w 726350"/>
                <a:gd name="connsiteY2" fmla="*/ 314038 h 1022698"/>
                <a:gd name="connsiteX3" fmla="*/ 0 w 726350"/>
                <a:gd name="connsiteY3" fmla="*/ 1022698 h 1022698"/>
                <a:gd name="connsiteX0" fmla="*/ 0 w 726350"/>
                <a:gd name="connsiteY0" fmla="*/ 1022698 h 1022698"/>
                <a:gd name="connsiteX1" fmla="*/ 251460 w 726350"/>
                <a:gd name="connsiteY1" fmla="*/ 32098 h 1022698"/>
                <a:gd name="connsiteX2" fmla="*/ 723900 w 726350"/>
                <a:gd name="connsiteY2" fmla="*/ 314038 h 1022698"/>
                <a:gd name="connsiteX3" fmla="*/ 0 w 726350"/>
                <a:gd name="connsiteY3" fmla="*/ 1022698 h 1022698"/>
                <a:gd name="connsiteX0" fmla="*/ 0 w 726350"/>
                <a:gd name="connsiteY0" fmla="*/ 1022698 h 1022698"/>
                <a:gd name="connsiteX1" fmla="*/ 251460 w 726350"/>
                <a:gd name="connsiteY1" fmla="*/ 32098 h 1022698"/>
                <a:gd name="connsiteX2" fmla="*/ 723900 w 726350"/>
                <a:gd name="connsiteY2" fmla="*/ 314038 h 1022698"/>
                <a:gd name="connsiteX3" fmla="*/ 0 w 726350"/>
                <a:gd name="connsiteY3" fmla="*/ 1022698 h 1022698"/>
                <a:gd name="connsiteX0" fmla="*/ 0 w 727173"/>
                <a:gd name="connsiteY0" fmla="*/ 1014095 h 1014095"/>
                <a:gd name="connsiteX1" fmla="*/ 251460 w 727173"/>
                <a:gd name="connsiteY1" fmla="*/ 23495 h 1014095"/>
                <a:gd name="connsiteX2" fmla="*/ 723900 w 727173"/>
                <a:gd name="connsiteY2" fmla="*/ 305435 h 1014095"/>
                <a:gd name="connsiteX3" fmla="*/ 0 w 727173"/>
                <a:gd name="connsiteY3" fmla="*/ 1014095 h 1014095"/>
                <a:gd name="connsiteX0" fmla="*/ 0 w 731080"/>
                <a:gd name="connsiteY0" fmla="*/ 1025890 h 1025890"/>
                <a:gd name="connsiteX1" fmla="*/ 251460 w 731080"/>
                <a:gd name="connsiteY1" fmla="*/ 35290 h 1025890"/>
                <a:gd name="connsiteX2" fmla="*/ 723900 w 731080"/>
                <a:gd name="connsiteY2" fmla="*/ 317230 h 1025890"/>
                <a:gd name="connsiteX3" fmla="*/ 0 w 731080"/>
                <a:gd name="connsiteY3" fmla="*/ 1025890 h 1025890"/>
                <a:gd name="connsiteX0" fmla="*/ 0 w 251460"/>
                <a:gd name="connsiteY0" fmla="*/ 990600 h 990600"/>
                <a:gd name="connsiteX1" fmla="*/ 251460 w 251460"/>
                <a:gd name="connsiteY1" fmla="*/ 0 h 990600"/>
                <a:gd name="connsiteX2" fmla="*/ 0 w 251460"/>
                <a:gd name="connsiteY2" fmla="*/ 990600 h 990600"/>
                <a:gd name="connsiteX0" fmla="*/ 0 w 530018"/>
                <a:gd name="connsiteY0" fmla="*/ 968205 h 968205"/>
                <a:gd name="connsiteX1" fmla="*/ 530018 w 530018"/>
                <a:gd name="connsiteY1" fmla="*/ 0 h 968205"/>
                <a:gd name="connsiteX2" fmla="*/ 0 w 530018"/>
                <a:gd name="connsiteY2" fmla="*/ 968205 h 968205"/>
                <a:gd name="connsiteX0" fmla="*/ 0 w 629011"/>
                <a:gd name="connsiteY0" fmla="*/ 998652 h 998652"/>
                <a:gd name="connsiteX1" fmla="*/ 530018 w 629011"/>
                <a:gd name="connsiteY1" fmla="*/ 30447 h 998652"/>
                <a:gd name="connsiteX2" fmla="*/ 0 w 629011"/>
                <a:gd name="connsiteY2" fmla="*/ 998652 h 998652"/>
                <a:gd name="connsiteX0" fmla="*/ 67 w 708877"/>
                <a:gd name="connsiteY0" fmla="*/ 1035273 h 1035273"/>
                <a:gd name="connsiteX1" fmla="*/ 530085 w 708877"/>
                <a:gd name="connsiteY1" fmla="*/ 67068 h 1035273"/>
                <a:gd name="connsiteX2" fmla="*/ 67 w 708877"/>
                <a:gd name="connsiteY2" fmla="*/ 1035273 h 1035273"/>
                <a:gd name="connsiteX0" fmla="*/ 0 w 703501"/>
                <a:gd name="connsiteY0" fmla="*/ 1045389 h 1045389"/>
                <a:gd name="connsiteX1" fmla="*/ 530018 w 703501"/>
                <a:gd name="connsiteY1" fmla="*/ 77184 h 1045389"/>
                <a:gd name="connsiteX2" fmla="*/ 0 w 703501"/>
                <a:gd name="connsiteY2" fmla="*/ 1045389 h 1045389"/>
                <a:gd name="connsiteX0" fmla="*/ 0 w 741355"/>
                <a:gd name="connsiteY0" fmla="*/ 1045389 h 1045389"/>
                <a:gd name="connsiteX1" fmla="*/ 530018 w 741355"/>
                <a:gd name="connsiteY1" fmla="*/ 77184 h 1045389"/>
                <a:gd name="connsiteX2" fmla="*/ 0 w 741355"/>
                <a:gd name="connsiteY2" fmla="*/ 1045389 h 1045389"/>
                <a:gd name="connsiteX0" fmla="*/ 0 w 739089"/>
                <a:gd name="connsiteY0" fmla="*/ 1045389 h 1045389"/>
                <a:gd name="connsiteX1" fmla="*/ 530018 w 739089"/>
                <a:gd name="connsiteY1" fmla="*/ 77184 h 1045389"/>
                <a:gd name="connsiteX2" fmla="*/ 0 w 739089"/>
                <a:gd name="connsiteY2" fmla="*/ 1045389 h 1045389"/>
                <a:gd name="connsiteX0" fmla="*/ 0 w 743659"/>
                <a:gd name="connsiteY0" fmla="*/ 1045389 h 1045389"/>
                <a:gd name="connsiteX1" fmla="*/ 530018 w 743659"/>
                <a:gd name="connsiteY1" fmla="*/ 77184 h 1045389"/>
                <a:gd name="connsiteX2" fmla="*/ 0 w 743659"/>
                <a:gd name="connsiteY2" fmla="*/ 1045389 h 1045389"/>
                <a:gd name="connsiteX0" fmla="*/ 0 w 743967"/>
                <a:gd name="connsiteY0" fmla="*/ 1083511 h 1083511"/>
                <a:gd name="connsiteX1" fmla="*/ 530398 w 743967"/>
                <a:gd name="connsiteY1" fmla="*/ 74272 h 1083511"/>
                <a:gd name="connsiteX2" fmla="*/ 0 w 743967"/>
                <a:gd name="connsiteY2" fmla="*/ 1083511 h 1083511"/>
                <a:gd name="connsiteX0" fmla="*/ 0 w 686750"/>
                <a:gd name="connsiteY0" fmla="*/ 1055315 h 1055315"/>
                <a:gd name="connsiteX1" fmla="*/ 530398 w 686750"/>
                <a:gd name="connsiteY1" fmla="*/ 46076 h 1055315"/>
                <a:gd name="connsiteX2" fmla="*/ 0 w 686750"/>
                <a:gd name="connsiteY2" fmla="*/ 1055315 h 1055315"/>
                <a:gd name="connsiteX0" fmla="*/ 0 w 950985"/>
                <a:gd name="connsiteY0" fmla="*/ 954609 h 954609"/>
                <a:gd name="connsiteX1" fmla="*/ 835198 w 950985"/>
                <a:gd name="connsiteY1" fmla="*/ 52050 h 954609"/>
                <a:gd name="connsiteX2" fmla="*/ 0 w 950985"/>
                <a:gd name="connsiteY2" fmla="*/ 954609 h 954609"/>
                <a:gd name="connsiteX0" fmla="*/ 0 w 951696"/>
                <a:gd name="connsiteY0" fmla="*/ 954609 h 954609"/>
                <a:gd name="connsiteX1" fmla="*/ 835198 w 951696"/>
                <a:gd name="connsiteY1" fmla="*/ 52050 h 954609"/>
                <a:gd name="connsiteX2" fmla="*/ 0 w 951696"/>
                <a:gd name="connsiteY2" fmla="*/ 954609 h 954609"/>
                <a:gd name="connsiteX0" fmla="*/ 0 w 951696"/>
                <a:gd name="connsiteY0" fmla="*/ 948178 h 948178"/>
                <a:gd name="connsiteX1" fmla="*/ 835198 w 951696"/>
                <a:gd name="connsiteY1" fmla="*/ 45619 h 948178"/>
                <a:gd name="connsiteX2" fmla="*/ 0 w 951696"/>
                <a:gd name="connsiteY2" fmla="*/ 948178 h 948178"/>
                <a:gd name="connsiteX0" fmla="*/ 0 w 956123"/>
                <a:gd name="connsiteY0" fmla="*/ 948178 h 948178"/>
                <a:gd name="connsiteX1" fmla="*/ 835198 w 956123"/>
                <a:gd name="connsiteY1" fmla="*/ 45619 h 948178"/>
                <a:gd name="connsiteX2" fmla="*/ 0 w 956123"/>
                <a:gd name="connsiteY2" fmla="*/ 948178 h 948178"/>
                <a:gd name="connsiteX0" fmla="*/ 0 w 956123"/>
                <a:gd name="connsiteY0" fmla="*/ 950412 h 950412"/>
                <a:gd name="connsiteX1" fmla="*/ 835198 w 956123"/>
                <a:gd name="connsiteY1" fmla="*/ 47853 h 950412"/>
                <a:gd name="connsiteX2" fmla="*/ 0 w 956123"/>
                <a:gd name="connsiteY2" fmla="*/ 950412 h 950412"/>
                <a:gd name="connsiteX0" fmla="*/ 0 w 1059118"/>
                <a:gd name="connsiteY0" fmla="*/ 1001037 h 1001037"/>
                <a:gd name="connsiteX1" fmla="*/ 949498 w 1059118"/>
                <a:gd name="connsiteY1" fmla="*/ 45138 h 1001037"/>
                <a:gd name="connsiteX2" fmla="*/ 0 w 1059118"/>
                <a:gd name="connsiteY2" fmla="*/ 1001037 h 1001037"/>
                <a:gd name="connsiteX0" fmla="*/ 0 w 1037052"/>
                <a:gd name="connsiteY0" fmla="*/ 1043284 h 1043284"/>
                <a:gd name="connsiteX1" fmla="*/ 949498 w 1037052"/>
                <a:gd name="connsiteY1" fmla="*/ 87385 h 1043284"/>
                <a:gd name="connsiteX2" fmla="*/ 0 w 1037052"/>
                <a:gd name="connsiteY2" fmla="*/ 1043284 h 1043284"/>
                <a:gd name="connsiteX0" fmla="*/ 0 w 1023748"/>
                <a:gd name="connsiteY0" fmla="*/ 1032815 h 1032815"/>
                <a:gd name="connsiteX1" fmla="*/ 949498 w 1023748"/>
                <a:gd name="connsiteY1" fmla="*/ 76916 h 1032815"/>
                <a:gd name="connsiteX2" fmla="*/ 0 w 1023748"/>
                <a:gd name="connsiteY2" fmla="*/ 1032815 h 1032815"/>
                <a:gd name="connsiteX0" fmla="*/ 0 w 1027492"/>
                <a:gd name="connsiteY0" fmla="*/ 1032815 h 1032815"/>
                <a:gd name="connsiteX1" fmla="*/ 949498 w 1027492"/>
                <a:gd name="connsiteY1" fmla="*/ 76916 h 1032815"/>
                <a:gd name="connsiteX2" fmla="*/ 0 w 1027492"/>
                <a:gd name="connsiteY2" fmla="*/ 1032815 h 1032815"/>
                <a:gd name="connsiteX0" fmla="*/ 0 w 1027492"/>
                <a:gd name="connsiteY0" fmla="*/ 1034318 h 1034318"/>
                <a:gd name="connsiteX1" fmla="*/ 949498 w 1027492"/>
                <a:gd name="connsiteY1" fmla="*/ 78419 h 1034318"/>
                <a:gd name="connsiteX2" fmla="*/ 0 w 1027492"/>
                <a:gd name="connsiteY2" fmla="*/ 1034318 h 1034318"/>
                <a:gd name="connsiteX0" fmla="*/ 0 w 1029782"/>
                <a:gd name="connsiteY0" fmla="*/ 1034318 h 1034318"/>
                <a:gd name="connsiteX1" fmla="*/ 949498 w 1029782"/>
                <a:gd name="connsiteY1" fmla="*/ 78419 h 1034318"/>
                <a:gd name="connsiteX2" fmla="*/ 0 w 1029782"/>
                <a:gd name="connsiteY2" fmla="*/ 1034318 h 1034318"/>
                <a:gd name="connsiteX0" fmla="*/ 0 w 1029782"/>
                <a:gd name="connsiteY0" fmla="*/ 1038037 h 1038037"/>
                <a:gd name="connsiteX1" fmla="*/ 949498 w 1029782"/>
                <a:gd name="connsiteY1" fmla="*/ 82138 h 1038037"/>
                <a:gd name="connsiteX2" fmla="*/ 0 w 1029782"/>
                <a:gd name="connsiteY2" fmla="*/ 1038037 h 1038037"/>
                <a:gd name="connsiteX0" fmla="*/ 0 w 1030971"/>
                <a:gd name="connsiteY0" fmla="*/ 1038037 h 1038037"/>
                <a:gd name="connsiteX1" fmla="*/ 949498 w 1030971"/>
                <a:gd name="connsiteY1" fmla="*/ 82138 h 1038037"/>
                <a:gd name="connsiteX2" fmla="*/ 0 w 1030971"/>
                <a:gd name="connsiteY2" fmla="*/ 1038037 h 1038037"/>
                <a:gd name="connsiteX0" fmla="*/ 0 w 1025848"/>
                <a:gd name="connsiteY0" fmla="*/ 1038037 h 1038037"/>
                <a:gd name="connsiteX1" fmla="*/ 949498 w 1025848"/>
                <a:gd name="connsiteY1" fmla="*/ 82138 h 1038037"/>
                <a:gd name="connsiteX2" fmla="*/ 0 w 1025848"/>
                <a:gd name="connsiteY2" fmla="*/ 1038037 h 1038037"/>
              </a:gdLst>
              <a:ahLst/>
              <a:cxnLst>
                <a:cxn ang="0">
                  <a:pos x="connsiteX0" y="connsiteY0"/>
                </a:cxn>
                <a:cxn ang="0">
                  <a:pos x="connsiteX1" y="connsiteY1"/>
                </a:cxn>
                <a:cxn ang="0">
                  <a:pos x="connsiteX2" y="connsiteY2"/>
                </a:cxn>
              </a:cxnLst>
              <a:rect l="l" t="t" r="r" b="b"/>
              <a:pathLst>
                <a:path w="1025848" h="1038037">
                  <a:moveTo>
                    <a:pt x="0" y="1038037"/>
                  </a:moveTo>
                  <a:cubicBezTo>
                    <a:pt x="115094" y="502174"/>
                    <a:pt x="635430" y="-251043"/>
                    <a:pt x="949498" y="82138"/>
                  </a:cubicBezTo>
                  <a:cubicBezTo>
                    <a:pt x="1263566" y="415319"/>
                    <a:pt x="541817" y="927677"/>
                    <a:pt x="0" y="1038037"/>
                  </a:cubicBezTo>
                  <a:close/>
                </a:path>
              </a:pathLst>
            </a:custGeom>
            <a:solidFill>
              <a:schemeClr val="accent1">
                <a:alpha val="50000"/>
              </a:schemeClr>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6" name="Shape 246"/>
          <p:cNvSpPr txBox="1">
            <a:spLocks noGrp="1"/>
          </p:cNvSpPr>
          <p:nvPr>
            <p:ph type="title"/>
          </p:nvPr>
        </p:nvSpPr>
        <p:spPr/>
        <p:txBody>
          <a:bodyPr/>
          <a:lstStyle/>
          <a:p>
            <a:r>
              <a:rPr lang="en" smtClean="0"/>
              <a:t>Ray reuse</a:t>
            </a:r>
            <a:endParaRPr lang="en"/>
          </a:p>
        </p:txBody>
      </p:sp>
      <p:sp>
        <p:nvSpPr>
          <p:cNvPr id="247" name="Shape 247"/>
          <p:cNvSpPr txBox="1">
            <a:spLocks noGrp="1"/>
          </p:cNvSpPr>
          <p:nvPr>
            <p:ph idx="1"/>
          </p:nvPr>
        </p:nvSpPr>
        <p:spPr>
          <a:xfrm>
            <a:off x="770924" y="1539689"/>
            <a:ext cx="6709906" cy="1775073"/>
          </a:xfrm>
        </p:spPr>
        <p:txBody>
          <a:bodyPr>
            <a:normAutofit/>
          </a:bodyPr>
          <a:lstStyle/>
          <a:p>
            <a:pPr lvl="0"/>
            <a:r>
              <a:rPr lang="en" dirty="0" smtClean="0"/>
              <a:t>Neighboring pixels shoot useful rays</a:t>
            </a:r>
          </a:p>
          <a:p>
            <a:pPr lvl="1"/>
            <a:r>
              <a:rPr lang="en" dirty="0" smtClean="0"/>
              <a:t>Visibility </a:t>
            </a:r>
            <a:r>
              <a:rPr lang="en" b="1" dirty="0" smtClean="0">
                <a:solidFill>
                  <a:schemeClr val="accent6">
                    <a:lumMod val="75000"/>
                  </a:schemeClr>
                </a:solidFill>
              </a:rPr>
              <a:t>might</a:t>
            </a:r>
            <a:r>
              <a:rPr lang="en" dirty="0" smtClean="0"/>
              <a:t> be different</a:t>
            </a:r>
          </a:p>
          <a:p>
            <a:pPr lvl="1"/>
            <a:r>
              <a:rPr lang="en" dirty="0" smtClean="0"/>
              <a:t>We </a:t>
            </a:r>
            <a:r>
              <a:rPr lang="en" b="1" dirty="0" smtClean="0">
                <a:solidFill>
                  <a:schemeClr val="accent6">
                    <a:lumMod val="75000"/>
                  </a:schemeClr>
                </a:solidFill>
              </a:rPr>
              <a:t>assume</a:t>
            </a:r>
            <a:r>
              <a:rPr lang="en" dirty="0" smtClean="0"/>
              <a:t> it’s the same</a:t>
            </a:r>
          </a:p>
          <a:p>
            <a:pPr lvl="0"/>
            <a:r>
              <a:rPr lang="en" dirty="0" smtClean="0"/>
              <a:t>Reuse intersection results</a:t>
            </a:r>
          </a:p>
        </p:txBody>
      </p:sp>
      <p:cxnSp>
        <p:nvCxnSpPr>
          <p:cNvPr id="10" name="Straight Connector 9"/>
          <p:cNvCxnSpPr>
            <a:stCxn id="7" idx="0"/>
          </p:cNvCxnSpPr>
          <p:nvPr/>
        </p:nvCxnSpPr>
        <p:spPr>
          <a:xfrm flipV="1">
            <a:off x="5604853" y="4117469"/>
            <a:ext cx="981289" cy="593042"/>
          </a:xfrm>
          <a:prstGeom prst="line">
            <a:avLst/>
          </a:prstGeom>
          <a:ln w="38100">
            <a:solidFill>
              <a:schemeClr val="accent6">
                <a:lumMod val="75000"/>
              </a:schemeClr>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7" idx="0"/>
          </p:cNvCxnSpPr>
          <p:nvPr/>
        </p:nvCxnSpPr>
        <p:spPr>
          <a:xfrm flipV="1">
            <a:off x="5604853" y="3584336"/>
            <a:ext cx="673953" cy="1126175"/>
          </a:xfrm>
          <a:prstGeom prst="line">
            <a:avLst/>
          </a:prstGeom>
          <a:ln w="38100">
            <a:solidFill>
              <a:schemeClr val="accent6">
                <a:lumMod val="75000"/>
              </a:schemeClr>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3517232" y="3502798"/>
            <a:ext cx="2824296" cy="614916"/>
            <a:chOff x="3517232" y="3502798"/>
            <a:chExt cx="2824296" cy="614916"/>
          </a:xfrm>
        </p:grpSpPr>
        <p:sp>
          <p:nvSpPr>
            <p:cNvPr id="8" name="Oval 7"/>
            <p:cNvSpPr/>
            <p:nvPr/>
          </p:nvSpPr>
          <p:spPr>
            <a:xfrm>
              <a:off x="6253718" y="3502798"/>
              <a:ext cx="87810" cy="8781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8" name="Oval 37"/>
            <p:cNvSpPr/>
            <p:nvPr/>
          </p:nvSpPr>
          <p:spPr>
            <a:xfrm>
              <a:off x="3517232" y="4029757"/>
              <a:ext cx="87957" cy="87957"/>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cxnSp>
        <p:nvCxnSpPr>
          <p:cNvPr id="39" name="Straight Connector 38"/>
          <p:cNvCxnSpPr/>
          <p:nvPr/>
        </p:nvCxnSpPr>
        <p:spPr>
          <a:xfrm flipV="1">
            <a:off x="2834522" y="4106197"/>
            <a:ext cx="683757" cy="588214"/>
          </a:xfrm>
          <a:prstGeom prst="line">
            <a:avLst/>
          </a:prstGeom>
          <a:ln w="38100">
            <a:solidFill>
              <a:schemeClr val="accent6">
                <a:lumMod val="75000"/>
              </a:schemeClr>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2846034" y="3572171"/>
            <a:ext cx="364394" cy="1112032"/>
          </a:xfrm>
          <a:prstGeom prst="line">
            <a:avLst/>
          </a:prstGeom>
          <a:ln w="38100">
            <a:solidFill>
              <a:schemeClr val="accent6">
                <a:lumMod val="75000"/>
              </a:schemeClr>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6258548" y="3506846"/>
            <a:ext cx="87810" cy="8781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Oval 28"/>
          <p:cNvSpPr/>
          <p:nvPr/>
        </p:nvSpPr>
        <p:spPr>
          <a:xfrm>
            <a:off x="3512358" y="4032383"/>
            <a:ext cx="87957" cy="87957"/>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49" name="Group 48"/>
          <p:cNvGrpSpPr>
            <a:grpSpLocks/>
          </p:cNvGrpSpPr>
          <p:nvPr/>
        </p:nvGrpSpPr>
        <p:grpSpPr>
          <a:xfrm>
            <a:off x="7955280" y="274320"/>
            <a:ext cx="967336" cy="890968"/>
            <a:chOff x="2589702" y="1319134"/>
            <a:chExt cx="3925883" cy="3628422"/>
          </a:xfrm>
        </p:grpSpPr>
        <p:sp>
          <p:nvSpPr>
            <p:cNvPr id="50" name="Rounded Rectangle 49"/>
            <p:cNvSpPr/>
            <p:nvPr/>
          </p:nvSpPr>
          <p:spPr>
            <a:xfrm>
              <a:off x="3710065" y="1319134"/>
              <a:ext cx="1570353" cy="332058"/>
            </a:xfrm>
            <a:prstGeom prst="roundRect">
              <a:avLst/>
            </a:prstGeom>
            <a:solidFill>
              <a:schemeClr val="accent1">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51" name="Rounded Rectangle 50"/>
            <p:cNvSpPr/>
            <p:nvPr/>
          </p:nvSpPr>
          <p:spPr>
            <a:xfrm>
              <a:off x="3710064" y="2143225"/>
              <a:ext cx="1570353" cy="332058"/>
            </a:xfrm>
            <a:prstGeom prst="roundRect">
              <a:avLst/>
            </a:prstGeom>
            <a:solidFill>
              <a:schemeClr val="accent2">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52" name="Rounded Rectangle 51"/>
            <p:cNvSpPr/>
            <p:nvPr/>
          </p:nvSpPr>
          <p:spPr>
            <a:xfrm>
              <a:off x="2589702" y="2961759"/>
              <a:ext cx="1570353" cy="332058"/>
            </a:xfrm>
            <a:prstGeom prst="roundRect">
              <a:avLst/>
            </a:prstGeom>
            <a:solidFill>
              <a:schemeClr val="accent3">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53" name="Rounded Rectangle 52"/>
            <p:cNvSpPr/>
            <p:nvPr/>
          </p:nvSpPr>
          <p:spPr>
            <a:xfrm>
              <a:off x="4945232" y="2961158"/>
              <a:ext cx="1570353" cy="332058"/>
            </a:xfrm>
            <a:prstGeom prst="roundRect">
              <a:avLst/>
            </a:prstGeom>
            <a:solidFill>
              <a:schemeClr val="accent3">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54" name="Rounded Rectangle 53"/>
            <p:cNvSpPr/>
            <p:nvPr/>
          </p:nvSpPr>
          <p:spPr>
            <a:xfrm>
              <a:off x="3710063" y="3791407"/>
              <a:ext cx="1570353" cy="332058"/>
            </a:xfrm>
            <a:prstGeom prst="roundRect">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55" name="Rounded Rectangle 54"/>
            <p:cNvSpPr/>
            <p:nvPr/>
          </p:nvSpPr>
          <p:spPr>
            <a:xfrm>
              <a:off x="3710062" y="4615498"/>
              <a:ext cx="1570353" cy="332058"/>
            </a:xfrm>
            <a:prstGeom prst="roundRect">
              <a:avLst/>
            </a:prstGeom>
            <a:solidFill>
              <a:schemeClr val="accent6">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56" name="Down Arrow 55"/>
            <p:cNvSpPr/>
            <p:nvPr/>
          </p:nvSpPr>
          <p:spPr>
            <a:xfrm>
              <a:off x="4367821" y="1664721"/>
              <a:ext cx="254833" cy="470706"/>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7" name="Down Arrow 56"/>
            <p:cNvSpPr/>
            <p:nvPr/>
          </p:nvSpPr>
          <p:spPr>
            <a:xfrm rot="1666514">
              <a:off x="3463480" y="2503567"/>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8" name="Down Arrow 57"/>
            <p:cNvSpPr/>
            <p:nvPr/>
          </p:nvSpPr>
          <p:spPr>
            <a:xfrm rot="19933486" flipH="1">
              <a:off x="5272163" y="2507611"/>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9" name="Down Arrow 58"/>
            <p:cNvSpPr/>
            <p:nvPr/>
          </p:nvSpPr>
          <p:spPr>
            <a:xfrm rot="19933486" flipH="1">
              <a:off x="3463480" y="3341014"/>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0" name="Down Arrow 59"/>
            <p:cNvSpPr/>
            <p:nvPr/>
          </p:nvSpPr>
          <p:spPr>
            <a:xfrm rot="1666514">
              <a:off x="5272163" y="3349102"/>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1" name="Down Arrow 60"/>
            <p:cNvSpPr/>
            <p:nvPr/>
          </p:nvSpPr>
          <p:spPr>
            <a:xfrm>
              <a:off x="4367821" y="4144792"/>
              <a:ext cx="254833" cy="470706"/>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grpId="0" nodeType="clickEffect">
                                  <p:stCondLst>
                                    <p:cond delay="0"/>
                                  </p:stCondLst>
                                  <p:childTnLst>
                                    <p:animMotion origin="layout" path="M 3.88889E-6 -3.45679E-6 L -0.33681 -0.00247 " pathEditMode="relative" rAng="0" ptsTypes="AA">
                                      <p:cBhvr>
                                        <p:cTn id="6" dur="2000" fill="hold"/>
                                        <p:tgtEl>
                                          <p:spTgt spid="28"/>
                                        </p:tgtEl>
                                        <p:attrNameLst>
                                          <p:attrName>ppt_x</p:attrName>
                                          <p:attrName>ppt_y</p:attrName>
                                        </p:attrNameLst>
                                      </p:cBhvr>
                                      <p:rCtr x="-16840" y="-123"/>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0" nodeType="clickEffect">
                                  <p:stCondLst>
                                    <p:cond delay="0"/>
                                  </p:stCondLst>
                                  <p:childTnLst>
                                    <p:animMotion origin="layout" path="M 1.11111E-6 -3.95062E-6 L 0.33576 0.0034 " pathEditMode="relative" rAng="0" ptsTypes="AA">
                                      <p:cBhvr>
                                        <p:cTn id="10" dur="2000" fill="hold"/>
                                        <p:tgtEl>
                                          <p:spTgt spid="29"/>
                                        </p:tgtEl>
                                        <p:attrNameLst>
                                          <p:attrName>ppt_x</p:attrName>
                                          <p:attrName>ppt_y</p:attrName>
                                        </p:attrNameLst>
                                      </p:cBhvr>
                                      <p:rCtr x="16788" y="154"/>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wipe(down)">
                                      <p:cBhvr>
                                        <p:cTn id="15" dur="500"/>
                                        <p:tgtEl>
                                          <p:spTgt spid="39"/>
                                        </p:tgtEl>
                                      </p:cBhvr>
                                    </p:animEffect>
                                  </p:childTnLst>
                                </p:cTn>
                              </p:par>
                              <p:par>
                                <p:cTn id="16" presetID="22" presetClass="entr" presetSubtype="4" fill="hold"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wipe(down)">
                                      <p:cBhvr>
                                        <p:cTn id="18" dur="500"/>
                                        <p:tgtEl>
                                          <p:spTgt spid="40"/>
                                        </p:tgtEl>
                                      </p:cBhvr>
                                    </p:animEffect>
                                  </p:childTnLst>
                                </p:cTn>
                              </p:par>
                              <p:par>
                                <p:cTn id="19" presetID="2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par>
                                <p:cTn id="22" presetID="2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Shape 252"/>
          <p:cNvSpPr txBox="1">
            <a:spLocks noGrp="1"/>
          </p:cNvSpPr>
          <p:nvPr>
            <p:ph type="title"/>
          </p:nvPr>
        </p:nvSpPr>
        <p:spPr>
          <a:xfrm>
            <a:off x="484584" y="339538"/>
            <a:ext cx="2271868" cy="1050398"/>
          </a:xfrm>
        </p:spPr>
        <p:txBody>
          <a:bodyPr/>
          <a:lstStyle/>
          <a:p>
            <a:pPr lvl="0"/>
            <a:r>
              <a:rPr lang="en" dirty="0" smtClean="0"/>
              <a:t>Ray reuse</a:t>
            </a:r>
            <a:endParaRPr lang="en" dirty="0"/>
          </a:p>
        </p:txBody>
      </p:sp>
      <p:sp>
        <p:nvSpPr>
          <p:cNvPr id="253" name="Shape 253"/>
          <p:cNvSpPr txBox="1">
            <a:spLocks noGrp="1"/>
          </p:cNvSpPr>
          <p:nvPr>
            <p:ph idx="1"/>
          </p:nvPr>
        </p:nvSpPr>
        <p:spPr/>
        <p:txBody>
          <a:bodyPr/>
          <a:lstStyle/>
          <a:p>
            <a:pPr lvl="0"/>
            <a:r>
              <a:rPr lang="en" dirty="0" smtClean="0"/>
              <a:t>Weigh by </a:t>
            </a:r>
            <a:r>
              <a:rPr lang="en" dirty="0" smtClean="0">
                <a:solidFill>
                  <a:srgbClr val="00B0F0"/>
                </a:solidFill>
              </a:rPr>
              <a:t>local BRDF</a:t>
            </a:r>
          </a:p>
          <a:p>
            <a:pPr lvl="0"/>
            <a:r>
              <a:rPr lang="en" dirty="0" smtClean="0"/>
              <a:t>Divide by </a:t>
            </a:r>
            <a:r>
              <a:rPr lang="en" dirty="0" smtClean="0">
                <a:solidFill>
                  <a:schemeClr val="accent3"/>
                </a:solidFill>
              </a:rPr>
              <a:t>original PDF</a:t>
            </a:r>
          </a:p>
          <a:p>
            <a:pPr lvl="1"/>
            <a:r>
              <a:rPr lang="en" dirty="0" smtClean="0"/>
              <a:t>Returned by ray-trace along with hit-point</a:t>
            </a:r>
          </a:p>
          <a:p>
            <a:endParaRPr lang="en" dirty="0"/>
          </a:p>
          <a:p>
            <a:pPr lvl="0"/>
            <a:r>
              <a:rPr lang="en" dirty="0"/>
              <a:t>Neighbors </a:t>
            </a:r>
            <a:r>
              <a:rPr lang="en" b="1" dirty="0">
                <a:solidFill>
                  <a:schemeClr val="accent6">
                    <a:lumMod val="75000"/>
                  </a:schemeClr>
                </a:solidFill>
              </a:rPr>
              <a:t>can</a:t>
            </a:r>
            <a:r>
              <a:rPr lang="en" dirty="0"/>
              <a:t> </a:t>
            </a:r>
            <a:r>
              <a:rPr lang="en" dirty="0" smtClean="0"/>
              <a:t>have </a:t>
            </a:r>
            <a:r>
              <a:rPr lang="en" dirty="0"/>
              <a:t>vastly </a:t>
            </a:r>
            <a:r>
              <a:rPr lang="en" dirty="0" smtClean="0"/>
              <a:t>different properties</a:t>
            </a:r>
            <a:endParaRPr lang="en" dirty="0"/>
          </a:p>
          <a:p>
            <a:pPr lvl="0"/>
            <a:r>
              <a:rPr lang="en" dirty="0">
                <a:solidFill>
                  <a:schemeClr val="accent6">
                    <a:lumMod val="75000"/>
                  </a:schemeClr>
                </a:solidFill>
              </a:rPr>
              <a:t>Spikes</a:t>
            </a:r>
            <a:r>
              <a:rPr lang="en" dirty="0"/>
              <a:t> in BRDF/PDF ratio</a:t>
            </a:r>
          </a:p>
          <a:p>
            <a:pPr lvl="1"/>
            <a:r>
              <a:rPr lang="en" dirty="0"/>
              <a:t>Worse results than without reuse </a:t>
            </a:r>
            <a:r>
              <a:rPr lang="en" dirty="0" smtClean="0"/>
              <a:t>:(</a:t>
            </a:r>
            <a:endParaRPr lang="en" dirty="0"/>
          </a:p>
          <a:p>
            <a:pPr marL="0" indent="0">
              <a:buNone/>
            </a:pPr>
            <a:endParaRPr lang="en" dirty="0"/>
          </a:p>
        </p:txBody>
      </p:sp>
      <p:grpSp>
        <p:nvGrpSpPr>
          <p:cNvPr id="17" name="Group 16"/>
          <p:cNvGrpSpPr>
            <a:grpSpLocks/>
          </p:cNvGrpSpPr>
          <p:nvPr/>
        </p:nvGrpSpPr>
        <p:grpSpPr>
          <a:xfrm>
            <a:off x="7955280" y="274320"/>
            <a:ext cx="967336" cy="890968"/>
            <a:chOff x="2589702" y="1319134"/>
            <a:chExt cx="3925883" cy="3628422"/>
          </a:xfrm>
        </p:grpSpPr>
        <p:sp>
          <p:nvSpPr>
            <p:cNvPr id="18" name="Rounded Rectangle 17"/>
            <p:cNvSpPr/>
            <p:nvPr/>
          </p:nvSpPr>
          <p:spPr>
            <a:xfrm>
              <a:off x="3710065" y="1319134"/>
              <a:ext cx="1570353" cy="332058"/>
            </a:xfrm>
            <a:prstGeom prst="roundRect">
              <a:avLst/>
            </a:prstGeom>
            <a:solidFill>
              <a:schemeClr val="accent1">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9" name="Rounded Rectangle 18"/>
            <p:cNvSpPr/>
            <p:nvPr/>
          </p:nvSpPr>
          <p:spPr>
            <a:xfrm>
              <a:off x="3710064" y="2143225"/>
              <a:ext cx="1570353" cy="332058"/>
            </a:xfrm>
            <a:prstGeom prst="roundRect">
              <a:avLst/>
            </a:prstGeom>
            <a:solidFill>
              <a:schemeClr val="accent2">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20" name="Rounded Rectangle 19"/>
            <p:cNvSpPr/>
            <p:nvPr/>
          </p:nvSpPr>
          <p:spPr>
            <a:xfrm>
              <a:off x="2589702" y="2961759"/>
              <a:ext cx="1570353" cy="332058"/>
            </a:xfrm>
            <a:prstGeom prst="roundRect">
              <a:avLst/>
            </a:prstGeom>
            <a:solidFill>
              <a:schemeClr val="accent3">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21" name="Rounded Rectangle 20"/>
            <p:cNvSpPr/>
            <p:nvPr/>
          </p:nvSpPr>
          <p:spPr>
            <a:xfrm>
              <a:off x="4945232" y="2961158"/>
              <a:ext cx="1570353" cy="332058"/>
            </a:xfrm>
            <a:prstGeom prst="roundRect">
              <a:avLst/>
            </a:prstGeom>
            <a:solidFill>
              <a:schemeClr val="accent3">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22" name="Rounded Rectangle 21"/>
            <p:cNvSpPr/>
            <p:nvPr/>
          </p:nvSpPr>
          <p:spPr>
            <a:xfrm>
              <a:off x="3710063" y="3791407"/>
              <a:ext cx="1570353" cy="332058"/>
            </a:xfrm>
            <a:prstGeom prst="roundRect">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23" name="Rounded Rectangle 22"/>
            <p:cNvSpPr/>
            <p:nvPr/>
          </p:nvSpPr>
          <p:spPr>
            <a:xfrm>
              <a:off x="3710062" y="4615498"/>
              <a:ext cx="1570353" cy="332058"/>
            </a:xfrm>
            <a:prstGeom prst="roundRect">
              <a:avLst/>
            </a:prstGeom>
            <a:solidFill>
              <a:schemeClr val="accent6">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24" name="Down Arrow 23"/>
            <p:cNvSpPr/>
            <p:nvPr/>
          </p:nvSpPr>
          <p:spPr>
            <a:xfrm>
              <a:off x="4367821" y="1664721"/>
              <a:ext cx="254833" cy="470706"/>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Down Arrow 24"/>
            <p:cNvSpPr/>
            <p:nvPr/>
          </p:nvSpPr>
          <p:spPr>
            <a:xfrm rot="1666514">
              <a:off x="3463480" y="2503567"/>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Down Arrow 25"/>
            <p:cNvSpPr/>
            <p:nvPr/>
          </p:nvSpPr>
          <p:spPr>
            <a:xfrm rot="19933486" flipH="1">
              <a:off x="5272163" y="2507611"/>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Down Arrow 26"/>
            <p:cNvSpPr/>
            <p:nvPr/>
          </p:nvSpPr>
          <p:spPr>
            <a:xfrm rot="19933486" flipH="1">
              <a:off x="3463480" y="3341014"/>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Down Arrow 27"/>
            <p:cNvSpPr/>
            <p:nvPr/>
          </p:nvSpPr>
          <p:spPr>
            <a:xfrm rot="1666514">
              <a:off x="5272163" y="3349102"/>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Down Arrow 28"/>
            <p:cNvSpPr/>
            <p:nvPr/>
          </p:nvSpPr>
          <p:spPr>
            <a:xfrm>
              <a:off x="4367821" y="4144792"/>
              <a:ext cx="254833" cy="470706"/>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0678" y="1084142"/>
            <a:ext cx="4020152" cy="900962"/>
          </a:xfrm>
          <a:prstGeom prst="rect">
            <a:avLst/>
          </a:prstGeom>
        </p:spPr>
      </p:pic>
      <p:sp>
        <p:nvSpPr>
          <p:cNvPr id="2" name="Rectangle 1"/>
          <p:cNvSpPr/>
          <p:nvPr/>
        </p:nvSpPr>
        <p:spPr>
          <a:xfrm>
            <a:off x="6718515" y="1083750"/>
            <a:ext cx="774916" cy="407120"/>
          </a:xfrm>
          <a:prstGeom prst="rect">
            <a:avLst/>
          </a:prstGeom>
          <a:noFill/>
          <a:ln w="38100">
            <a:solidFill>
              <a:srgbClr val="00B0F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6838121" y="1590260"/>
            <a:ext cx="526775" cy="357809"/>
          </a:xfrm>
          <a:prstGeom prst="rect">
            <a:avLst/>
          </a:prstGeom>
          <a:noFill/>
          <a:ln w="38100">
            <a:solidFill>
              <a:schemeClr val="accent3">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3">
                                            <p:txEl>
                                              <p:pRg st="4" end="4"/>
                                            </p:txEl>
                                          </p:spTgt>
                                        </p:tgtEl>
                                        <p:attrNameLst>
                                          <p:attrName>style.visibility</p:attrName>
                                        </p:attrNameLst>
                                      </p:cBhvr>
                                      <p:to>
                                        <p:strVal val="visible"/>
                                      </p:to>
                                    </p:set>
                                    <p:animEffect transition="in" filter="fade">
                                      <p:cBhvr>
                                        <p:cTn id="7" dur="500"/>
                                        <p:tgtEl>
                                          <p:spTgt spid="25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53">
                                            <p:txEl>
                                              <p:pRg st="5" end="5"/>
                                            </p:txEl>
                                          </p:spTgt>
                                        </p:tgtEl>
                                        <p:attrNameLst>
                                          <p:attrName>style.visibility</p:attrName>
                                        </p:attrNameLst>
                                      </p:cBhvr>
                                      <p:to>
                                        <p:strVal val="visible"/>
                                      </p:to>
                                    </p:set>
                                    <p:animEffect transition="in" filter="fade">
                                      <p:cBhvr>
                                        <p:cTn id="10" dur="500"/>
                                        <p:tgtEl>
                                          <p:spTgt spid="253">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53">
                                            <p:txEl>
                                              <p:pRg st="6" end="6"/>
                                            </p:txEl>
                                          </p:spTgt>
                                        </p:tgtEl>
                                        <p:attrNameLst>
                                          <p:attrName>style.visibility</p:attrName>
                                        </p:attrNameLst>
                                      </p:cBhvr>
                                      <p:to>
                                        <p:strVal val="visible"/>
                                      </p:to>
                                    </p:set>
                                    <p:animEffect transition="in" filter="fade">
                                      <p:cBhvr>
                                        <p:cTn id="13" dur="500"/>
                                        <p:tgtEl>
                                          <p:spTgt spid="25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Shape 270"/>
          <p:cNvSpPr txBox="1">
            <a:spLocks/>
          </p:cNvSpPr>
          <p:nvPr/>
        </p:nvSpPr>
        <p:spPr>
          <a:xfrm>
            <a:off x="261257" y="231110"/>
            <a:ext cx="6792006" cy="1326385"/>
          </a:xfrm>
          <a:prstGeom prst="rect">
            <a:avLst/>
          </a:prstGeom>
          <a:noFill/>
          <a:ln>
            <a:noFill/>
          </a:ln>
        </p:spPr>
        <p:txBody>
          <a:bodyPr vert="horz" lIns="91425" tIns="91425" rIns="91425" bIns="91425" rtlCol="0" anchor="t" anchorCtr="0">
            <a:noAutofit/>
          </a:bodyPr>
          <a:lstStyle>
            <a:lvl1pPr algn="l" defTabSz="342900" rtl="0" eaLnBrk="1" latinLnBrk="0" hangingPunct="1">
              <a:spcBef>
                <a:spcPct val="0"/>
              </a:spcBef>
              <a:buNone/>
              <a:defRPr sz="315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0"/>
              </a:spcBef>
            </a:pPr>
            <a:r>
              <a:rPr lang="en-US" dirty="0" smtClean="0">
                <a:ln>
                  <a:solidFill>
                    <a:schemeClr val="bg1"/>
                  </a:solidFill>
                </a:ln>
                <a:solidFill>
                  <a:srgbClr val="FFFFFF"/>
                </a:solidFill>
              </a:rPr>
              <a:t>Ray reuse test scene</a:t>
            </a:r>
          </a:p>
          <a:p>
            <a:pPr algn="ctr">
              <a:spcBef>
                <a:spcPts val="0"/>
              </a:spcBef>
            </a:pPr>
            <a:endParaRPr lang="en-US" sz="2400" dirty="0">
              <a:solidFill>
                <a:srgbClr val="FFFFFF"/>
              </a:solidFill>
            </a:endParaRPr>
          </a:p>
        </p:txBody>
      </p:sp>
    </p:spTree>
  </p:cSld>
  <p:clrMapOvr>
    <a:masterClrMapping/>
  </p:clrMapOvr>
  <p:transition spd="slow">
    <p:cut/>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70" name="Shape 270"/>
          <p:cNvSpPr txBox="1">
            <a:spLocks noGrp="1"/>
          </p:cNvSpPr>
          <p:nvPr>
            <p:ph type="title" idx="4294967295"/>
          </p:nvPr>
        </p:nvSpPr>
        <p:spPr>
          <a:xfrm>
            <a:off x="261257" y="231110"/>
            <a:ext cx="6792006" cy="1326385"/>
          </a:xfrm>
          <a:prstGeom prst="rect">
            <a:avLst/>
          </a:prstGeom>
          <a:noFill/>
          <a:ln>
            <a:noFill/>
          </a:ln>
        </p:spPr>
        <p:txBody>
          <a:bodyPr lIns="91425" tIns="91425" rIns="91425" bIns="91425" anchor="t" anchorCtr="0">
            <a:noAutofit/>
          </a:bodyPr>
          <a:lstStyle/>
          <a:p>
            <a:pPr lvl="0">
              <a:spcBef>
                <a:spcPts val="0"/>
              </a:spcBef>
            </a:pPr>
            <a:r>
              <a:rPr lang="en" sz="2400" dirty="0">
                <a:solidFill>
                  <a:srgbClr val="FFFFFF"/>
                </a:solidFill>
              </a:rPr>
              <a:t>1 </a:t>
            </a:r>
            <a:r>
              <a:rPr lang="en" sz="2400" dirty="0" smtClean="0">
                <a:solidFill>
                  <a:srgbClr val="FFFFFF"/>
                </a:solidFill>
              </a:rPr>
              <a:t>ray, 1 resolve sample</a:t>
            </a:r>
            <a:br>
              <a:rPr lang="en" sz="2400" dirty="0" smtClean="0">
                <a:solidFill>
                  <a:srgbClr val="FFFFFF"/>
                </a:solidFill>
              </a:rPr>
            </a:br>
            <a:r>
              <a:rPr lang="en-US" sz="2400" dirty="0">
                <a:solidFill>
                  <a:srgbClr val="FFFFFF"/>
                </a:solidFill>
              </a:rPr>
              <a:t>half-resolution</a:t>
            </a:r>
            <a:r>
              <a:rPr lang="en" sz="2400" dirty="0" smtClean="0">
                <a:solidFill>
                  <a:srgbClr val="FFFFFF"/>
                </a:solidFill>
              </a:rPr>
              <a:t/>
            </a:r>
            <a:br>
              <a:rPr lang="en" sz="2400" dirty="0" smtClean="0">
                <a:solidFill>
                  <a:srgbClr val="FFFFFF"/>
                </a:solidFill>
              </a:rPr>
            </a:br>
            <a:endParaRPr lang="en" sz="2400" dirty="0">
              <a:solidFill>
                <a:srgbClr val="FFFFFF"/>
              </a:solidFill>
            </a:endParaRPr>
          </a:p>
          <a:p>
            <a:pPr lvl="0" algn="ctr" rtl="0">
              <a:spcBef>
                <a:spcPts val="0"/>
              </a:spcBef>
              <a:buNone/>
            </a:pPr>
            <a:endParaRPr sz="2400" dirty="0">
              <a:solidFill>
                <a:srgbClr val="FFFFFF"/>
              </a:solidFill>
            </a:endParaRPr>
          </a:p>
        </p:txBody>
      </p:sp>
    </p:spTree>
  </p:cSld>
  <p:clrMapOvr>
    <a:masterClrMapping/>
  </p:clrMapOvr>
  <p:transition spd="slow">
    <p:cut/>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096"/>
            <a:ext cx="9144000" cy="5143500"/>
          </a:xfrm>
          <a:prstGeom prst="rect">
            <a:avLst/>
          </a:prstGeom>
        </p:spPr>
      </p:pic>
      <p:sp>
        <p:nvSpPr>
          <p:cNvPr id="7" name="Shape 270"/>
          <p:cNvSpPr txBox="1">
            <a:spLocks/>
          </p:cNvSpPr>
          <p:nvPr/>
        </p:nvSpPr>
        <p:spPr>
          <a:xfrm>
            <a:off x="261257" y="231110"/>
            <a:ext cx="6792006" cy="1326385"/>
          </a:xfrm>
          <a:prstGeom prst="rect">
            <a:avLst/>
          </a:prstGeom>
          <a:noFill/>
          <a:ln>
            <a:noFill/>
          </a:ln>
        </p:spPr>
        <p:txBody>
          <a:bodyPr vert="horz" lIns="91425" tIns="91425" rIns="91425" bIns="91425" rtlCol="0" anchor="t" anchorCtr="0">
            <a:noAutofit/>
          </a:bodyPr>
          <a:lstStyle>
            <a:lvl1pPr algn="l" defTabSz="342900" rtl="0" eaLnBrk="1" latinLnBrk="0" hangingPunct="1">
              <a:spcBef>
                <a:spcPct val="0"/>
              </a:spcBef>
              <a:buNone/>
              <a:defRPr sz="315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0"/>
              </a:spcBef>
            </a:pPr>
            <a:r>
              <a:rPr lang="en-US" sz="2400" dirty="0" smtClean="0">
                <a:solidFill>
                  <a:srgbClr val="FFFFFF"/>
                </a:solidFill>
              </a:rPr>
              <a:t>1 ray, </a:t>
            </a:r>
            <a:r>
              <a:rPr lang="en-US" sz="2400" dirty="0" smtClean="0">
                <a:solidFill>
                  <a:schemeClr val="accent6">
                    <a:lumMod val="75000"/>
                  </a:schemeClr>
                </a:solidFill>
              </a:rPr>
              <a:t>4</a:t>
            </a:r>
            <a:r>
              <a:rPr lang="en-US" sz="2400" dirty="0" smtClean="0">
                <a:solidFill>
                  <a:srgbClr val="FFFFFF"/>
                </a:solidFill>
              </a:rPr>
              <a:t> resolve samples</a:t>
            </a:r>
            <a:br>
              <a:rPr lang="en-US" sz="2400" dirty="0" smtClean="0">
                <a:solidFill>
                  <a:srgbClr val="FFFFFF"/>
                </a:solidFill>
              </a:rPr>
            </a:br>
            <a:r>
              <a:rPr lang="en-US" sz="2400" dirty="0">
                <a:solidFill>
                  <a:srgbClr val="FFFFFF"/>
                </a:solidFill>
              </a:rPr>
              <a:t>half-resolution</a:t>
            </a:r>
            <a:r>
              <a:rPr lang="en-US" sz="2400" dirty="0" smtClean="0">
                <a:solidFill>
                  <a:srgbClr val="FFFFFF"/>
                </a:solidFill>
              </a:rPr>
              <a:t/>
            </a:r>
            <a:br>
              <a:rPr lang="en-US" sz="2400" dirty="0" smtClean="0">
                <a:solidFill>
                  <a:srgbClr val="FFFFFF"/>
                </a:solidFill>
              </a:rPr>
            </a:br>
            <a:endParaRPr lang="en-US" sz="2400" dirty="0" smtClean="0">
              <a:solidFill>
                <a:srgbClr val="FFFFFF"/>
              </a:solidFill>
            </a:endParaRPr>
          </a:p>
          <a:p>
            <a:pPr algn="ctr">
              <a:spcBef>
                <a:spcPts val="0"/>
              </a:spcBef>
            </a:pPr>
            <a:endParaRPr lang="en-US" sz="2400" dirty="0">
              <a:solidFill>
                <a:srgbClr val="FFFFFF"/>
              </a:solidFill>
            </a:endParaRPr>
          </a:p>
        </p:txBody>
      </p:sp>
    </p:spTree>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dirty="0" smtClean="0">
                <a:ln>
                  <a:solidFill>
                    <a:schemeClr val="bg1">
                      <a:lumMod val="85000"/>
                      <a:lumOff val="15000"/>
                    </a:schemeClr>
                  </a:solidFill>
                </a:ln>
              </a:rPr>
              <a:t>Motivation</a:t>
            </a:r>
            <a:br>
              <a:rPr lang="en-US" dirty="0" smtClean="0">
                <a:ln>
                  <a:solidFill>
                    <a:schemeClr val="bg1">
                      <a:lumMod val="85000"/>
                      <a:lumOff val="15000"/>
                    </a:schemeClr>
                  </a:solidFill>
                </a:ln>
              </a:rPr>
            </a:br>
            <a:r>
              <a:rPr lang="en-US" sz="2000" i="1" dirty="0" smtClean="0">
                <a:ln>
                  <a:solidFill>
                    <a:schemeClr val="bg1">
                      <a:lumMod val="85000"/>
                      <a:lumOff val="15000"/>
                    </a:schemeClr>
                  </a:solidFill>
                </a:ln>
              </a:rPr>
              <a:t>Mirror’s </a:t>
            </a:r>
            <a:r>
              <a:rPr lang="en-US" sz="2000" i="1" dirty="0">
                <a:ln>
                  <a:solidFill>
                    <a:schemeClr val="bg1">
                      <a:lumMod val="85000"/>
                      <a:lumOff val="15000"/>
                    </a:schemeClr>
                  </a:solidFill>
                </a:ln>
              </a:rPr>
              <a:t>Edge Catalyst concept </a:t>
            </a:r>
            <a:r>
              <a:rPr lang="en-US" sz="2000" i="1" dirty="0" smtClean="0">
                <a:ln>
                  <a:solidFill>
                    <a:schemeClr val="bg1">
                      <a:lumMod val="85000"/>
                      <a:lumOff val="15000"/>
                    </a:schemeClr>
                  </a:solidFill>
                </a:ln>
              </a:rPr>
              <a:t>art (DICE)</a:t>
            </a:r>
            <a:endParaRPr lang="sv-SE" sz="2000" i="1" dirty="0">
              <a:ln>
                <a:solidFill>
                  <a:schemeClr val="bg1">
                    <a:lumMod val="85000"/>
                    <a:lumOff val="15000"/>
                  </a:schemeClr>
                </a:solidFill>
              </a:ln>
            </a:endParaRPr>
          </a:p>
        </p:txBody>
      </p:sp>
    </p:spTree>
    <p:extLst>
      <p:ext uri="{BB962C8B-B14F-4D97-AF65-F5344CB8AC3E}">
        <p14:creationId xmlns:p14="http://schemas.microsoft.com/office/powerpoint/2010/main" val="90837919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grpSp>
        <p:nvGrpSpPr>
          <p:cNvPr id="9" name="Group 8"/>
          <p:cNvGrpSpPr/>
          <p:nvPr/>
        </p:nvGrpSpPr>
        <p:grpSpPr>
          <a:xfrm>
            <a:off x="3310128" y="2121408"/>
            <a:ext cx="4690872" cy="1798320"/>
            <a:chOff x="3310128" y="2121408"/>
            <a:chExt cx="4690872" cy="1798320"/>
          </a:xfrm>
        </p:grpSpPr>
        <p:sp>
          <p:nvSpPr>
            <p:cNvPr id="11" name="Shape 305"/>
            <p:cNvSpPr/>
            <p:nvPr/>
          </p:nvSpPr>
          <p:spPr>
            <a:xfrm>
              <a:off x="3310128" y="2121408"/>
              <a:ext cx="4279392" cy="713232"/>
            </a:xfrm>
            <a:prstGeom prst="rect">
              <a:avLst/>
            </a:prstGeom>
            <a:solidFill>
              <a:schemeClr val="accent3">
                <a:alpha val="10000"/>
              </a:schemeClr>
            </a:solidFill>
            <a:ln w="38100" cap="flat" cmpd="sng">
              <a:solidFill>
                <a:schemeClr val="accent3">
                  <a:alpha val="50000"/>
                </a:schemeClr>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2" name="Shape 305"/>
            <p:cNvSpPr/>
            <p:nvPr/>
          </p:nvSpPr>
          <p:spPr>
            <a:xfrm>
              <a:off x="4221480" y="3447288"/>
              <a:ext cx="3779520" cy="472440"/>
            </a:xfrm>
            <a:prstGeom prst="rect">
              <a:avLst/>
            </a:prstGeom>
            <a:solidFill>
              <a:schemeClr val="accent3">
                <a:alpha val="10000"/>
              </a:schemeClr>
            </a:solidFill>
            <a:ln w="38100" cap="flat" cmpd="sng">
              <a:solidFill>
                <a:schemeClr val="accent3">
                  <a:alpha val="50000"/>
                </a:schemeClr>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grpSp>
      <p:sp>
        <p:nvSpPr>
          <p:cNvPr id="287" name="Shape 287"/>
          <p:cNvSpPr txBox="1">
            <a:spLocks noGrp="1"/>
          </p:cNvSpPr>
          <p:nvPr>
            <p:ph type="title"/>
          </p:nvPr>
        </p:nvSpPr>
        <p:spPr/>
        <p:txBody>
          <a:bodyPr/>
          <a:lstStyle/>
          <a:p>
            <a:pPr lvl="0"/>
            <a:r>
              <a:rPr lang="en" dirty="0" smtClean="0"/>
              <a:t>Variance reduction</a:t>
            </a:r>
            <a:endParaRPr lang="en" dirty="0"/>
          </a:p>
        </p:txBody>
      </p:sp>
      <p:sp>
        <p:nvSpPr>
          <p:cNvPr id="288" name="Shape 288"/>
          <p:cNvSpPr txBox="1">
            <a:spLocks noGrp="1"/>
          </p:cNvSpPr>
          <p:nvPr>
            <p:ph idx="1"/>
          </p:nvPr>
        </p:nvSpPr>
        <p:spPr/>
        <p:txBody>
          <a:bodyPr>
            <a:normAutofit/>
          </a:bodyPr>
          <a:lstStyle/>
          <a:p>
            <a:pPr lvl="0"/>
            <a:r>
              <a:rPr lang="en-US" dirty="0" smtClean="0"/>
              <a:t>This is what we’re solving</a:t>
            </a:r>
          </a:p>
          <a:p>
            <a:endParaRPr lang="en-US" dirty="0" smtClean="0"/>
          </a:p>
          <a:p>
            <a:pPr lvl="0"/>
            <a:endParaRPr lang="en-US" dirty="0" smtClean="0"/>
          </a:p>
          <a:p>
            <a:pPr lvl="0"/>
            <a:endParaRPr lang="en-US" dirty="0"/>
          </a:p>
          <a:p>
            <a:pPr lvl="0"/>
            <a:r>
              <a:rPr lang="en-US" dirty="0" smtClean="0"/>
              <a:t>Where</a:t>
            </a:r>
          </a:p>
          <a:p>
            <a:pPr lvl="1"/>
            <a:r>
              <a:rPr lang="en-US" dirty="0" smtClean="0"/>
              <a:t>f</a:t>
            </a:r>
            <a:r>
              <a:rPr lang="en-US" baseline="-25000" dirty="0" smtClean="0"/>
              <a:t>s</a:t>
            </a:r>
            <a:r>
              <a:rPr lang="en-US" dirty="0" smtClean="0"/>
              <a:t> is the BRDF</a:t>
            </a:r>
          </a:p>
          <a:p>
            <a:pPr lvl="1"/>
            <a:r>
              <a:rPr lang="en-US" dirty="0" smtClean="0"/>
              <a:t>L</a:t>
            </a:r>
            <a:r>
              <a:rPr lang="en-US" baseline="-25000" dirty="0" smtClean="0"/>
              <a:t>i</a:t>
            </a:r>
            <a:r>
              <a:rPr lang="en-US" dirty="0" smtClean="0"/>
              <a:t> is the incident radiance</a:t>
            </a:r>
          </a:p>
          <a:p>
            <a:pPr lvl="1"/>
            <a:r>
              <a:rPr lang="en-US" dirty="0" smtClean="0"/>
              <a:t>We integrate over hemisphere</a:t>
            </a:r>
          </a:p>
          <a:p>
            <a:pPr lvl="1"/>
            <a:r>
              <a:rPr lang="en-US" i="1" dirty="0" smtClean="0"/>
              <a:t>We skip emitted light (L</a:t>
            </a:r>
            <a:r>
              <a:rPr lang="en-US" i="1" baseline="-25000" dirty="0" smtClean="0"/>
              <a:t>e</a:t>
            </a:r>
            <a:r>
              <a:rPr lang="en-US" i="1" dirty="0" smtClean="0"/>
              <a:t>) in the formulation</a:t>
            </a:r>
            <a:endParaRPr lang="en-US" i="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8679" y="2027695"/>
            <a:ext cx="5662151" cy="994803"/>
          </a:xfrm>
          <a:prstGeom prst="rect">
            <a:avLst/>
          </a:prstGeom>
        </p:spPr>
      </p:pic>
      <p:pic>
        <p:nvPicPr>
          <p:cNvPr id="2" name="Picture 1"/>
          <p:cNvPicPr>
            <a:picLocks noChangeAspect="1"/>
          </p:cNvPicPr>
          <p:nvPr/>
        </p:nvPicPr>
        <p:blipFill>
          <a:blip r:embed="rId4"/>
          <a:stretch>
            <a:fillRect/>
          </a:stretch>
        </p:blipFill>
        <p:spPr>
          <a:xfrm>
            <a:off x="1439137" y="3409140"/>
            <a:ext cx="6485182" cy="1104996"/>
          </a:xfrm>
          <a:prstGeom prst="rect">
            <a:avLst/>
          </a:prstGeom>
        </p:spPr>
      </p:pic>
      <p:grpSp>
        <p:nvGrpSpPr>
          <p:cNvPr id="8" name="Group 7"/>
          <p:cNvGrpSpPr/>
          <p:nvPr/>
        </p:nvGrpSpPr>
        <p:grpSpPr>
          <a:xfrm>
            <a:off x="5181726" y="2976524"/>
            <a:ext cx="3409741" cy="1540182"/>
            <a:chOff x="5181726" y="2976524"/>
            <a:chExt cx="3409741" cy="1540182"/>
          </a:xfrm>
        </p:grpSpPr>
        <p:sp>
          <p:nvSpPr>
            <p:cNvPr id="6" name="Freeform 5"/>
            <p:cNvSpPr/>
            <p:nvPr/>
          </p:nvSpPr>
          <p:spPr>
            <a:xfrm>
              <a:off x="5181726" y="3274902"/>
              <a:ext cx="2934122" cy="1241804"/>
            </a:xfrm>
            <a:custGeom>
              <a:avLst/>
              <a:gdLst>
                <a:gd name="connsiteX0" fmla="*/ 131182 w 3129920"/>
                <a:gd name="connsiteY0" fmla="*/ 142694 h 1231561"/>
                <a:gd name="connsiteX1" fmla="*/ 1722238 w 3129920"/>
                <a:gd name="connsiteY1" fmla="*/ 5534 h 1231561"/>
                <a:gd name="connsiteX2" fmla="*/ 2974966 w 3129920"/>
                <a:gd name="connsiteY2" fmla="*/ 343862 h 1231561"/>
                <a:gd name="connsiteX3" fmla="*/ 2929246 w 3129920"/>
                <a:gd name="connsiteY3" fmla="*/ 901646 h 1231561"/>
                <a:gd name="connsiteX4" fmla="*/ 1338190 w 3129920"/>
                <a:gd name="connsiteY4" fmla="*/ 1221686 h 1231561"/>
                <a:gd name="connsiteX5" fmla="*/ 460366 w 3129920"/>
                <a:gd name="connsiteY5" fmla="*/ 1102814 h 1231561"/>
                <a:gd name="connsiteX6" fmla="*/ 67174 w 3129920"/>
                <a:gd name="connsiteY6" fmla="*/ 636470 h 1231561"/>
                <a:gd name="connsiteX7" fmla="*/ 85462 w 3129920"/>
                <a:gd name="connsiteY7" fmla="*/ 261566 h 1231561"/>
                <a:gd name="connsiteX8" fmla="*/ 131182 w 3129920"/>
                <a:gd name="connsiteY8" fmla="*/ 142694 h 1231561"/>
                <a:gd name="connsiteX0" fmla="*/ 143658 w 3188116"/>
                <a:gd name="connsiteY0" fmla="*/ 256838 h 1226833"/>
                <a:gd name="connsiteX1" fmla="*/ 1780434 w 3188116"/>
                <a:gd name="connsiteY1" fmla="*/ 806 h 1226833"/>
                <a:gd name="connsiteX2" fmla="*/ 3033162 w 3188116"/>
                <a:gd name="connsiteY2" fmla="*/ 339134 h 1226833"/>
                <a:gd name="connsiteX3" fmla="*/ 2987442 w 3188116"/>
                <a:gd name="connsiteY3" fmla="*/ 896918 h 1226833"/>
                <a:gd name="connsiteX4" fmla="*/ 1396386 w 3188116"/>
                <a:gd name="connsiteY4" fmla="*/ 1216958 h 1226833"/>
                <a:gd name="connsiteX5" fmla="*/ 518562 w 3188116"/>
                <a:gd name="connsiteY5" fmla="*/ 1098086 h 1226833"/>
                <a:gd name="connsiteX6" fmla="*/ 125370 w 3188116"/>
                <a:gd name="connsiteY6" fmla="*/ 631742 h 1226833"/>
                <a:gd name="connsiteX7" fmla="*/ 143658 w 3188116"/>
                <a:gd name="connsiteY7" fmla="*/ 256838 h 1226833"/>
                <a:gd name="connsiteX0" fmla="*/ 320847 w 3081841"/>
                <a:gd name="connsiteY0" fmla="*/ 186904 h 1230051"/>
                <a:gd name="connsiteX1" fmla="*/ 1674159 w 3081841"/>
                <a:gd name="connsiteY1" fmla="*/ 4024 h 1230051"/>
                <a:gd name="connsiteX2" fmla="*/ 2926887 w 3081841"/>
                <a:gd name="connsiteY2" fmla="*/ 342352 h 1230051"/>
                <a:gd name="connsiteX3" fmla="*/ 2881167 w 3081841"/>
                <a:gd name="connsiteY3" fmla="*/ 900136 h 1230051"/>
                <a:gd name="connsiteX4" fmla="*/ 1290111 w 3081841"/>
                <a:gd name="connsiteY4" fmla="*/ 1220176 h 1230051"/>
                <a:gd name="connsiteX5" fmla="*/ 412287 w 3081841"/>
                <a:gd name="connsiteY5" fmla="*/ 1101304 h 1230051"/>
                <a:gd name="connsiteX6" fmla="*/ 19095 w 3081841"/>
                <a:gd name="connsiteY6" fmla="*/ 634960 h 1230051"/>
                <a:gd name="connsiteX7" fmla="*/ 320847 w 3081841"/>
                <a:gd name="connsiteY7" fmla="*/ 186904 h 1230051"/>
                <a:gd name="connsiteX0" fmla="*/ 304674 w 3083956"/>
                <a:gd name="connsiteY0" fmla="*/ 109716 h 1244303"/>
                <a:gd name="connsiteX1" fmla="*/ 1676274 w 3083956"/>
                <a:gd name="connsiteY1" fmla="*/ 18276 h 1244303"/>
                <a:gd name="connsiteX2" fmla="*/ 2929002 w 3083956"/>
                <a:gd name="connsiteY2" fmla="*/ 356604 h 1244303"/>
                <a:gd name="connsiteX3" fmla="*/ 2883282 w 3083956"/>
                <a:gd name="connsiteY3" fmla="*/ 914388 h 1244303"/>
                <a:gd name="connsiteX4" fmla="*/ 1292226 w 3083956"/>
                <a:gd name="connsiteY4" fmla="*/ 1234428 h 1244303"/>
                <a:gd name="connsiteX5" fmla="*/ 414402 w 3083956"/>
                <a:gd name="connsiteY5" fmla="*/ 1115556 h 1244303"/>
                <a:gd name="connsiteX6" fmla="*/ 21210 w 3083956"/>
                <a:gd name="connsiteY6" fmla="*/ 649212 h 1244303"/>
                <a:gd name="connsiteX7" fmla="*/ 304674 w 3083956"/>
                <a:gd name="connsiteY7" fmla="*/ 109716 h 1244303"/>
                <a:gd name="connsiteX0" fmla="*/ 304674 w 3047548"/>
                <a:gd name="connsiteY0" fmla="*/ 109716 h 1243142"/>
                <a:gd name="connsiteX1" fmla="*/ 1676274 w 3047548"/>
                <a:gd name="connsiteY1" fmla="*/ 18276 h 1243142"/>
                <a:gd name="connsiteX2" fmla="*/ 2929002 w 3047548"/>
                <a:gd name="connsiteY2" fmla="*/ 356604 h 1243142"/>
                <a:gd name="connsiteX3" fmla="*/ 2810130 w 3047548"/>
                <a:gd name="connsiteY3" fmla="*/ 932676 h 1243142"/>
                <a:gd name="connsiteX4" fmla="*/ 1292226 w 3047548"/>
                <a:gd name="connsiteY4" fmla="*/ 1234428 h 1243142"/>
                <a:gd name="connsiteX5" fmla="*/ 414402 w 3047548"/>
                <a:gd name="connsiteY5" fmla="*/ 1115556 h 1243142"/>
                <a:gd name="connsiteX6" fmla="*/ 21210 w 3047548"/>
                <a:gd name="connsiteY6" fmla="*/ 649212 h 1243142"/>
                <a:gd name="connsiteX7" fmla="*/ 304674 w 3047548"/>
                <a:gd name="connsiteY7" fmla="*/ 109716 h 1243142"/>
                <a:gd name="connsiteX0" fmla="*/ 304674 w 3001664"/>
                <a:gd name="connsiteY0" fmla="*/ 108378 h 1241804"/>
                <a:gd name="connsiteX1" fmla="*/ 1676274 w 3001664"/>
                <a:gd name="connsiteY1" fmla="*/ 16938 h 1241804"/>
                <a:gd name="connsiteX2" fmla="*/ 2855850 w 3001664"/>
                <a:gd name="connsiteY2" fmla="*/ 336978 h 1241804"/>
                <a:gd name="connsiteX3" fmla="*/ 2810130 w 3001664"/>
                <a:gd name="connsiteY3" fmla="*/ 931338 h 1241804"/>
                <a:gd name="connsiteX4" fmla="*/ 1292226 w 3001664"/>
                <a:gd name="connsiteY4" fmla="*/ 1233090 h 1241804"/>
                <a:gd name="connsiteX5" fmla="*/ 414402 w 3001664"/>
                <a:gd name="connsiteY5" fmla="*/ 1114218 h 1241804"/>
                <a:gd name="connsiteX6" fmla="*/ 21210 w 3001664"/>
                <a:gd name="connsiteY6" fmla="*/ 647874 h 1241804"/>
                <a:gd name="connsiteX7" fmla="*/ 304674 w 3001664"/>
                <a:gd name="connsiteY7" fmla="*/ 108378 h 1241804"/>
                <a:gd name="connsiteX0" fmla="*/ 304674 w 2974844"/>
                <a:gd name="connsiteY0" fmla="*/ 108378 h 1241804"/>
                <a:gd name="connsiteX1" fmla="*/ 1676274 w 2974844"/>
                <a:gd name="connsiteY1" fmla="*/ 16938 h 1241804"/>
                <a:gd name="connsiteX2" fmla="*/ 2855850 w 2974844"/>
                <a:gd name="connsiteY2" fmla="*/ 336978 h 1241804"/>
                <a:gd name="connsiteX3" fmla="*/ 2810130 w 2974844"/>
                <a:gd name="connsiteY3" fmla="*/ 931338 h 1241804"/>
                <a:gd name="connsiteX4" fmla="*/ 1292226 w 2974844"/>
                <a:gd name="connsiteY4" fmla="*/ 1233090 h 1241804"/>
                <a:gd name="connsiteX5" fmla="*/ 414402 w 2974844"/>
                <a:gd name="connsiteY5" fmla="*/ 1114218 h 1241804"/>
                <a:gd name="connsiteX6" fmla="*/ 21210 w 2974844"/>
                <a:gd name="connsiteY6" fmla="*/ 647874 h 1241804"/>
                <a:gd name="connsiteX7" fmla="*/ 304674 w 2974844"/>
                <a:gd name="connsiteY7" fmla="*/ 108378 h 1241804"/>
                <a:gd name="connsiteX0" fmla="*/ 304674 w 2934122"/>
                <a:gd name="connsiteY0" fmla="*/ 108378 h 1241804"/>
                <a:gd name="connsiteX1" fmla="*/ 1676274 w 2934122"/>
                <a:gd name="connsiteY1" fmla="*/ 16938 h 1241804"/>
                <a:gd name="connsiteX2" fmla="*/ 2855850 w 2934122"/>
                <a:gd name="connsiteY2" fmla="*/ 336978 h 1241804"/>
                <a:gd name="connsiteX3" fmla="*/ 2810130 w 2934122"/>
                <a:gd name="connsiteY3" fmla="*/ 931338 h 1241804"/>
                <a:gd name="connsiteX4" fmla="*/ 1292226 w 2934122"/>
                <a:gd name="connsiteY4" fmla="*/ 1233090 h 1241804"/>
                <a:gd name="connsiteX5" fmla="*/ 414402 w 2934122"/>
                <a:gd name="connsiteY5" fmla="*/ 1114218 h 1241804"/>
                <a:gd name="connsiteX6" fmla="*/ 21210 w 2934122"/>
                <a:gd name="connsiteY6" fmla="*/ 647874 h 1241804"/>
                <a:gd name="connsiteX7" fmla="*/ 304674 w 2934122"/>
                <a:gd name="connsiteY7" fmla="*/ 108378 h 124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34122" h="1241804">
                  <a:moveTo>
                    <a:pt x="304674" y="108378"/>
                  </a:moveTo>
                  <a:cubicBezTo>
                    <a:pt x="580518" y="3222"/>
                    <a:pt x="1251078" y="-21162"/>
                    <a:pt x="1676274" y="16938"/>
                  </a:cubicBezTo>
                  <a:cubicBezTo>
                    <a:pt x="2101470" y="55038"/>
                    <a:pt x="2740026" y="138858"/>
                    <a:pt x="2855850" y="336978"/>
                  </a:cubicBezTo>
                  <a:cubicBezTo>
                    <a:pt x="2971674" y="535098"/>
                    <a:pt x="2961006" y="736266"/>
                    <a:pt x="2810130" y="931338"/>
                  </a:cubicBezTo>
                  <a:cubicBezTo>
                    <a:pt x="2659254" y="1126410"/>
                    <a:pt x="1691514" y="1202610"/>
                    <a:pt x="1292226" y="1233090"/>
                  </a:cubicBezTo>
                  <a:cubicBezTo>
                    <a:pt x="892938" y="1263570"/>
                    <a:pt x="626238" y="1211754"/>
                    <a:pt x="414402" y="1114218"/>
                  </a:cubicBezTo>
                  <a:cubicBezTo>
                    <a:pt x="202566" y="1016682"/>
                    <a:pt x="83694" y="788082"/>
                    <a:pt x="21210" y="647874"/>
                  </a:cubicBezTo>
                  <a:cubicBezTo>
                    <a:pt x="-41274" y="507666"/>
                    <a:pt x="28830" y="213534"/>
                    <a:pt x="304674" y="108378"/>
                  </a:cubicBezTo>
                  <a:close/>
                </a:path>
              </a:pathLst>
            </a:cu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183709" y="2976524"/>
              <a:ext cx="1407758" cy="400110"/>
            </a:xfrm>
            <a:prstGeom prst="rect">
              <a:avLst/>
            </a:prstGeom>
            <a:noFill/>
          </p:spPr>
          <p:txBody>
            <a:bodyPr wrap="none" rtlCol="0">
              <a:spAutoFit/>
            </a:bodyPr>
            <a:lstStyle/>
            <a:p>
              <a:r>
                <a:rPr lang="en-US" sz="2000" b="1" dirty="0" smtClean="0">
                  <a:solidFill>
                    <a:schemeClr val="accent2"/>
                  </a:solidFill>
                  <a:latin typeface="+mn-lt"/>
                </a:rPr>
                <a:t>Variance!</a:t>
              </a:r>
              <a:endParaRPr lang="en-US" b="1" dirty="0">
                <a:solidFill>
                  <a:schemeClr val="accent2"/>
                </a:solidFill>
              </a:endParaRPr>
            </a:p>
          </p:txBody>
        </p:sp>
      </p:grpSp>
      <p:grpSp>
        <p:nvGrpSpPr>
          <p:cNvPr id="27" name="Group 26"/>
          <p:cNvGrpSpPr>
            <a:grpSpLocks/>
          </p:cNvGrpSpPr>
          <p:nvPr/>
        </p:nvGrpSpPr>
        <p:grpSpPr>
          <a:xfrm>
            <a:off x="7955280" y="274320"/>
            <a:ext cx="967336" cy="890968"/>
            <a:chOff x="2589702" y="1319134"/>
            <a:chExt cx="3925883" cy="3628422"/>
          </a:xfrm>
        </p:grpSpPr>
        <p:sp>
          <p:nvSpPr>
            <p:cNvPr id="28" name="Rounded Rectangle 27"/>
            <p:cNvSpPr/>
            <p:nvPr/>
          </p:nvSpPr>
          <p:spPr>
            <a:xfrm>
              <a:off x="3710065" y="1319134"/>
              <a:ext cx="1570353" cy="332058"/>
            </a:xfrm>
            <a:prstGeom prst="roundRect">
              <a:avLst/>
            </a:prstGeom>
            <a:solidFill>
              <a:schemeClr val="accent1">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29" name="Rounded Rectangle 28"/>
            <p:cNvSpPr/>
            <p:nvPr/>
          </p:nvSpPr>
          <p:spPr>
            <a:xfrm>
              <a:off x="3710064" y="2143225"/>
              <a:ext cx="1570353" cy="332058"/>
            </a:xfrm>
            <a:prstGeom prst="roundRect">
              <a:avLst/>
            </a:prstGeom>
            <a:solidFill>
              <a:schemeClr val="accent2">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30" name="Rounded Rectangle 29"/>
            <p:cNvSpPr/>
            <p:nvPr/>
          </p:nvSpPr>
          <p:spPr>
            <a:xfrm>
              <a:off x="2589702" y="2961759"/>
              <a:ext cx="1570353" cy="332058"/>
            </a:xfrm>
            <a:prstGeom prst="roundRect">
              <a:avLst/>
            </a:prstGeom>
            <a:solidFill>
              <a:schemeClr val="accent3">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31" name="Rounded Rectangle 30"/>
            <p:cNvSpPr/>
            <p:nvPr/>
          </p:nvSpPr>
          <p:spPr>
            <a:xfrm>
              <a:off x="4945232" y="2961158"/>
              <a:ext cx="1570353" cy="332058"/>
            </a:xfrm>
            <a:prstGeom prst="roundRect">
              <a:avLst/>
            </a:prstGeom>
            <a:solidFill>
              <a:schemeClr val="accent3">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32" name="Rounded Rectangle 31"/>
            <p:cNvSpPr/>
            <p:nvPr/>
          </p:nvSpPr>
          <p:spPr>
            <a:xfrm>
              <a:off x="3710063" y="3791407"/>
              <a:ext cx="1570353" cy="332058"/>
            </a:xfrm>
            <a:prstGeom prst="roundRect">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33" name="Rounded Rectangle 32"/>
            <p:cNvSpPr/>
            <p:nvPr/>
          </p:nvSpPr>
          <p:spPr>
            <a:xfrm>
              <a:off x="3710062" y="4615498"/>
              <a:ext cx="1570353" cy="332058"/>
            </a:xfrm>
            <a:prstGeom prst="roundRect">
              <a:avLst/>
            </a:prstGeom>
            <a:solidFill>
              <a:schemeClr val="accent6">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34" name="Down Arrow 33"/>
            <p:cNvSpPr/>
            <p:nvPr/>
          </p:nvSpPr>
          <p:spPr>
            <a:xfrm>
              <a:off x="4367821" y="1664721"/>
              <a:ext cx="254833" cy="470706"/>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5" name="Down Arrow 34"/>
            <p:cNvSpPr/>
            <p:nvPr/>
          </p:nvSpPr>
          <p:spPr>
            <a:xfrm rot="1666514">
              <a:off x="3463480" y="2503567"/>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6" name="Down Arrow 35"/>
            <p:cNvSpPr/>
            <p:nvPr/>
          </p:nvSpPr>
          <p:spPr>
            <a:xfrm rot="19933486" flipH="1">
              <a:off x="5272163" y="2507611"/>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7" name="Down Arrow 36"/>
            <p:cNvSpPr/>
            <p:nvPr/>
          </p:nvSpPr>
          <p:spPr>
            <a:xfrm rot="19933486" flipH="1">
              <a:off x="3463480" y="3341014"/>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8" name="Down Arrow 37"/>
            <p:cNvSpPr/>
            <p:nvPr/>
          </p:nvSpPr>
          <p:spPr>
            <a:xfrm rot="1666514">
              <a:off x="5272163" y="3349102"/>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9" name="Down Arrow 38"/>
            <p:cNvSpPr/>
            <p:nvPr/>
          </p:nvSpPr>
          <p:spPr>
            <a:xfrm>
              <a:off x="4367821" y="4144792"/>
              <a:ext cx="254833" cy="470706"/>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88">
                                            <p:txEl>
                                              <p:pRg st="4" end="4"/>
                                            </p:txEl>
                                          </p:spTgt>
                                        </p:tgtEl>
                                      </p:cBhvr>
                                    </p:animEffect>
                                    <p:set>
                                      <p:cBhvr>
                                        <p:cTn id="7" dur="1" fill="hold">
                                          <p:stCondLst>
                                            <p:cond delay="499"/>
                                          </p:stCondLst>
                                        </p:cTn>
                                        <p:tgtEl>
                                          <p:spTgt spid="288">
                                            <p:txEl>
                                              <p:pRg st="4" end="4"/>
                                            </p:txEl>
                                          </p:spTgt>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88">
                                            <p:txEl>
                                              <p:pRg st="5" end="5"/>
                                            </p:txEl>
                                          </p:spTgt>
                                        </p:tgtEl>
                                      </p:cBhvr>
                                    </p:animEffect>
                                    <p:set>
                                      <p:cBhvr>
                                        <p:cTn id="10" dur="1" fill="hold">
                                          <p:stCondLst>
                                            <p:cond delay="499"/>
                                          </p:stCondLst>
                                        </p:cTn>
                                        <p:tgtEl>
                                          <p:spTgt spid="288">
                                            <p:txEl>
                                              <p:pRg st="5" end="5"/>
                                            </p:txEl>
                                          </p:spTgt>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288">
                                            <p:txEl>
                                              <p:pRg st="6" end="6"/>
                                            </p:txEl>
                                          </p:spTgt>
                                        </p:tgtEl>
                                      </p:cBhvr>
                                    </p:animEffect>
                                    <p:set>
                                      <p:cBhvr>
                                        <p:cTn id="13" dur="1" fill="hold">
                                          <p:stCondLst>
                                            <p:cond delay="499"/>
                                          </p:stCondLst>
                                        </p:cTn>
                                        <p:tgtEl>
                                          <p:spTgt spid="288">
                                            <p:txEl>
                                              <p:pRg st="6" end="6"/>
                                            </p:txEl>
                                          </p:spTgt>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288">
                                            <p:txEl>
                                              <p:pRg st="7" end="7"/>
                                            </p:txEl>
                                          </p:spTgt>
                                        </p:tgtEl>
                                      </p:cBhvr>
                                    </p:animEffect>
                                    <p:set>
                                      <p:cBhvr>
                                        <p:cTn id="16" dur="1" fill="hold">
                                          <p:stCondLst>
                                            <p:cond delay="499"/>
                                          </p:stCondLst>
                                        </p:cTn>
                                        <p:tgtEl>
                                          <p:spTgt spid="288">
                                            <p:txEl>
                                              <p:pRg st="7" end="7"/>
                                            </p:txEl>
                                          </p:spTgt>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288">
                                            <p:txEl>
                                              <p:pRg st="8" end="8"/>
                                            </p:txEl>
                                          </p:spTgt>
                                        </p:tgtEl>
                                      </p:cBhvr>
                                    </p:animEffect>
                                    <p:set>
                                      <p:cBhvr>
                                        <p:cTn id="19" dur="1" fill="hold">
                                          <p:stCondLst>
                                            <p:cond delay="499"/>
                                          </p:stCondLst>
                                        </p:cTn>
                                        <p:tgtEl>
                                          <p:spTgt spid="288">
                                            <p:txEl>
                                              <p:pRg st="8" end="8"/>
                                            </p:txEl>
                                          </p:spTgt>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par>
                                <p:cTn id="25" presetID="10"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Shape 294"/>
          <p:cNvSpPr txBox="1">
            <a:spLocks noGrp="1"/>
          </p:cNvSpPr>
          <p:nvPr>
            <p:ph type="title"/>
          </p:nvPr>
        </p:nvSpPr>
        <p:spPr/>
        <p:txBody>
          <a:bodyPr/>
          <a:lstStyle/>
          <a:p>
            <a:pPr lvl="0"/>
            <a:r>
              <a:rPr lang="en" smtClean="0"/>
              <a:t>Mul and div by the same factor</a:t>
            </a:r>
            <a:endParaRPr lang="en"/>
          </a:p>
        </p:txBody>
      </p:sp>
      <p:sp>
        <p:nvSpPr>
          <p:cNvPr id="297" name="Shape 297"/>
          <p:cNvSpPr/>
          <p:nvPr/>
        </p:nvSpPr>
        <p:spPr>
          <a:xfrm>
            <a:off x="1691640" y="3850507"/>
            <a:ext cx="3421537" cy="553854"/>
          </a:xfrm>
          <a:prstGeom prst="rect">
            <a:avLst/>
          </a:prstGeom>
          <a:solidFill>
            <a:schemeClr val="accent2">
              <a:alpha val="10000"/>
            </a:schemeClr>
          </a:solidFill>
          <a:ln w="38100" cap="flat" cmpd="sng">
            <a:solidFill>
              <a:schemeClr val="accent2">
                <a:alpha val="50000"/>
              </a:schemeClr>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98" name="Shape 298"/>
          <p:cNvSpPr/>
          <p:nvPr/>
        </p:nvSpPr>
        <p:spPr>
          <a:xfrm>
            <a:off x="5433061" y="3207650"/>
            <a:ext cx="3424644" cy="1200299"/>
          </a:xfrm>
          <a:prstGeom prst="rect">
            <a:avLst/>
          </a:prstGeom>
          <a:solidFill>
            <a:schemeClr val="accent2">
              <a:alpha val="10000"/>
            </a:schemeClr>
          </a:solidFill>
          <a:ln w="38100" cap="flat" cmpd="sng">
            <a:solidFill>
              <a:schemeClr val="accent2">
                <a:alpha val="50000"/>
              </a:schemeClr>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206" y="3334873"/>
            <a:ext cx="8405588" cy="1003053"/>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8679" y="2027695"/>
            <a:ext cx="5662151" cy="994803"/>
          </a:xfrm>
          <a:prstGeom prst="rect">
            <a:avLst/>
          </a:prstGeom>
        </p:spPr>
      </p:pic>
      <p:grpSp>
        <p:nvGrpSpPr>
          <p:cNvPr id="21" name="Group 20"/>
          <p:cNvGrpSpPr>
            <a:grpSpLocks/>
          </p:cNvGrpSpPr>
          <p:nvPr/>
        </p:nvGrpSpPr>
        <p:grpSpPr>
          <a:xfrm>
            <a:off x="7955280" y="274320"/>
            <a:ext cx="967336" cy="890968"/>
            <a:chOff x="2589702" y="1319134"/>
            <a:chExt cx="3925883" cy="3628422"/>
          </a:xfrm>
        </p:grpSpPr>
        <p:sp>
          <p:nvSpPr>
            <p:cNvPr id="22" name="Rounded Rectangle 21"/>
            <p:cNvSpPr/>
            <p:nvPr/>
          </p:nvSpPr>
          <p:spPr>
            <a:xfrm>
              <a:off x="3710065" y="1319134"/>
              <a:ext cx="1570353" cy="332058"/>
            </a:xfrm>
            <a:prstGeom prst="roundRect">
              <a:avLst/>
            </a:prstGeom>
            <a:solidFill>
              <a:schemeClr val="accent1">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23" name="Rounded Rectangle 22"/>
            <p:cNvSpPr/>
            <p:nvPr/>
          </p:nvSpPr>
          <p:spPr>
            <a:xfrm>
              <a:off x="3710064" y="2143225"/>
              <a:ext cx="1570353" cy="332058"/>
            </a:xfrm>
            <a:prstGeom prst="roundRect">
              <a:avLst/>
            </a:prstGeom>
            <a:solidFill>
              <a:schemeClr val="accent2">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24" name="Rounded Rectangle 23"/>
            <p:cNvSpPr/>
            <p:nvPr/>
          </p:nvSpPr>
          <p:spPr>
            <a:xfrm>
              <a:off x="2589702" y="2961759"/>
              <a:ext cx="1570353" cy="332058"/>
            </a:xfrm>
            <a:prstGeom prst="roundRect">
              <a:avLst/>
            </a:prstGeom>
            <a:solidFill>
              <a:schemeClr val="accent3">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25" name="Rounded Rectangle 24"/>
            <p:cNvSpPr/>
            <p:nvPr/>
          </p:nvSpPr>
          <p:spPr>
            <a:xfrm>
              <a:off x="4945232" y="2961158"/>
              <a:ext cx="1570353" cy="332058"/>
            </a:xfrm>
            <a:prstGeom prst="roundRect">
              <a:avLst/>
            </a:prstGeom>
            <a:solidFill>
              <a:schemeClr val="accent3">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26" name="Rounded Rectangle 25"/>
            <p:cNvSpPr/>
            <p:nvPr/>
          </p:nvSpPr>
          <p:spPr>
            <a:xfrm>
              <a:off x="3710063" y="3791407"/>
              <a:ext cx="1570353" cy="332058"/>
            </a:xfrm>
            <a:prstGeom prst="roundRect">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27" name="Rounded Rectangle 26"/>
            <p:cNvSpPr/>
            <p:nvPr/>
          </p:nvSpPr>
          <p:spPr>
            <a:xfrm>
              <a:off x="3710062" y="4615498"/>
              <a:ext cx="1570353" cy="332058"/>
            </a:xfrm>
            <a:prstGeom prst="roundRect">
              <a:avLst/>
            </a:prstGeom>
            <a:solidFill>
              <a:schemeClr val="accent6">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28" name="Down Arrow 27"/>
            <p:cNvSpPr/>
            <p:nvPr/>
          </p:nvSpPr>
          <p:spPr>
            <a:xfrm>
              <a:off x="4367821" y="1664721"/>
              <a:ext cx="254833" cy="470706"/>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Down Arrow 28"/>
            <p:cNvSpPr/>
            <p:nvPr/>
          </p:nvSpPr>
          <p:spPr>
            <a:xfrm rot="1666514">
              <a:off x="3463480" y="2503567"/>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0" name="Down Arrow 29"/>
            <p:cNvSpPr/>
            <p:nvPr/>
          </p:nvSpPr>
          <p:spPr>
            <a:xfrm rot="19933486" flipH="1">
              <a:off x="5272163" y="2507611"/>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Down Arrow 30"/>
            <p:cNvSpPr/>
            <p:nvPr/>
          </p:nvSpPr>
          <p:spPr>
            <a:xfrm rot="19933486" flipH="1">
              <a:off x="3463480" y="3341014"/>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2" name="Down Arrow 31"/>
            <p:cNvSpPr/>
            <p:nvPr/>
          </p:nvSpPr>
          <p:spPr>
            <a:xfrm rot="1666514">
              <a:off x="5272163" y="3349102"/>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3" name="Down Arrow 32"/>
            <p:cNvSpPr/>
            <p:nvPr/>
          </p:nvSpPr>
          <p:spPr>
            <a:xfrm>
              <a:off x="4367821" y="4144792"/>
              <a:ext cx="254833" cy="470706"/>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3.05556E-6 -7.40741E-7 L 3.05556E-6 -0.09846 " pathEditMode="relative" rAng="0" ptsTypes="AA">
                                      <p:cBhvr>
                                        <p:cTn id="6" dur="1000" fill="hold"/>
                                        <p:tgtEl>
                                          <p:spTgt spid="10"/>
                                        </p:tgtEl>
                                        <p:attrNameLst>
                                          <p:attrName>ppt_x</p:attrName>
                                          <p:attrName>ppt_y</p:attrName>
                                        </p:attrNameLst>
                                      </p:cBhvr>
                                      <p:rCtr x="0" y="-4938"/>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97"/>
                                        </p:tgtEl>
                                        <p:attrNameLst>
                                          <p:attrName>style.visibility</p:attrName>
                                        </p:attrNameLst>
                                      </p:cBhvr>
                                      <p:to>
                                        <p:strVal val="visible"/>
                                      </p:to>
                                    </p:set>
                                    <p:animEffect transition="in" filter="fade">
                                      <p:cBhvr>
                                        <p:cTn id="14" dur="500"/>
                                        <p:tgtEl>
                                          <p:spTgt spid="29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98"/>
                                        </p:tgtEl>
                                        <p:attrNameLst>
                                          <p:attrName>style.visibility</p:attrName>
                                        </p:attrNameLst>
                                      </p:cBhvr>
                                      <p:to>
                                        <p:strVal val="visible"/>
                                      </p:to>
                                    </p:set>
                                    <p:animEffect transition="in" filter="fade">
                                      <p:cBhvr>
                                        <p:cTn id="17" dur="500"/>
                                        <p:tgtEl>
                                          <p:spTgt spid="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 grpId="0" animBg="1"/>
      <p:bldP spid="29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206" y="3334873"/>
            <a:ext cx="8405588" cy="1003053"/>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0857" y="3339948"/>
            <a:ext cx="6302286" cy="1124069"/>
          </a:xfrm>
          <a:prstGeom prst="rect">
            <a:avLst/>
          </a:prstGeom>
        </p:spPr>
      </p:pic>
      <p:sp>
        <p:nvSpPr>
          <p:cNvPr id="303" name="Shape 303"/>
          <p:cNvSpPr txBox="1">
            <a:spLocks noGrp="1"/>
          </p:cNvSpPr>
          <p:nvPr>
            <p:ph type="title"/>
          </p:nvPr>
        </p:nvSpPr>
        <p:spPr/>
        <p:txBody>
          <a:bodyPr/>
          <a:lstStyle/>
          <a:p>
            <a:pPr lvl="0"/>
            <a:r>
              <a:rPr lang="en" smtClean="0"/>
              <a:t>… pre-integrate one of them</a:t>
            </a:r>
            <a:endParaRPr lang="en"/>
          </a:p>
        </p:txBody>
      </p:sp>
      <p:sp>
        <p:nvSpPr>
          <p:cNvPr id="305" name="Shape 305"/>
          <p:cNvSpPr/>
          <p:nvPr/>
        </p:nvSpPr>
        <p:spPr>
          <a:xfrm>
            <a:off x="5376672" y="1572768"/>
            <a:ext cx="3532483" cy="1097280"/>
          </a:xfrm>
          <a:prstGeom prst="rect">
            <a:avLst/>
          </a:prstGeom>
          <a:solidFill>
            <a:schemeClr val="accent3">
              <a:alpha val="10000"/>
            </a:schemeClr>
          </a:solidFill>
          <a:ln w="38100" cap="flat" cmpd="sng">
            <a:solidFill>
              <a:schemeClr val="accent3">
                <a:alpha val="50000"/>
              </a:schemeClr>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06" name="Shape 306"/>
          <p:cNvSpPr/>
          <p:nvPr/>
        </p:nvSpPr>
        <p:spPr>
          <a:xfrm>
            <a:off x="7010299" y="3593116"/>
            <a:ext cx="798000" cy="520199"/>
          </a:xfrm>
          <a:prstGeom prst="rect">
            <a:avLst/>
          </a:prstGeom>
          <a:solidFill>
            <a:schemeClr val="accent3">
              <a:alpha val="10000"/>
            </a:schemeClr>
          </a:solidFill>
          <a:ln w="38100" cap="flat" cmpd="sng">
            <a:solidFill>
              <a:schemeClr val="accent3">
                <a:alpha val="50000"/>
              </a:schemeClr>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grpSp>
        <p:nvGrpSpPr>
          <p:cNvPr id="21" name="Group 20"/>
          <p:cNvGrpSpPr>
            <a:grpSpLocks/>
          </p:cNvGrpSpPr>
          <p:nvPr/>
        </p:nvGrpSpPr>
        <p:grpSpPr>
          <a:xfrm>
            <a:off x="7955280" y="274320"/>
            <a:ext cx="967336" cy="890968"/>
            <a:chOff x="2589702" y="1319134"/>
            <a:chExt cx="3925883" cy="3628422"/>
          </a:xfrm>
        </p:grpSpPr>
        <p:sp>
          <p:nvSpPr>
            <p:cNvPr id="22" name="Rounded Rectangle 21"/>
            <p:cNvSpPr/>
            <p:nvPr/>
          </p:nvSpPr>
          <p:spPr>
            <a:xfrm>
              <a:off x="3710065" y="1319134"/>
              <a:ext cx="1570353" cy="332058"/>
            </a:xfrm>
            <a:prstGeom prst="roundRect">
              <a:avLst/>
            </a:prstGeom>
            <a:solidFill>
              <a:schemeClr val="accent1">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23" name="Rounded Rectangle 22"/>
            <p:cNvSpPr/>
            <p:nvPr/>
          </p:nvSpPr>
          <p:spPr>
            <a:xfrm>
              <a:off x="3710064" y="2143225"/>
              <a:ext cx="1570353" cy="332058"/>
            </a:xfrm>
            <a:prstGeom prst="roundRect">
              <a:avLst/>
            </a:prstGeom>
            <a:solidFill>
              <a:schemeClr val="accent2">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24" name="Rounded Rectangle 23"/>
            <p:cNvSpPr/>
            <p:nvPr/>
          </p:nvSpPr>
          <p:spPr>
            <a:xfrm>
              <a:off x="2589702" y="2961759"/>
              <a:ext cx="1570353" cy="332058"/>
            </a:xfrm>
            <a:prstGeom prst="roundRect">
              <a:avLst/>
            </a:prstGeom>
            <a:solidFill>
              <a:schemeClr val="accent3">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25" name="Rounded Rectangle 24"/>
            <p:cNvSpPr/>
            <p:nvPr/>
          </p:nvSpPr>
          <p:spPr>
            <a:xfrm>
              <a:off x="4945232" y="2961158"/>
              <a:ext cx="1570353" cy="332058"/>
            </a:xfrm>
            <a:prstGeom prst="roundRect">
              <a:avLst/>
            </a:prstGeom>
            <a:solidFill>
              <a:schemeClr val="accent3">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26" name="Rounded Rectangle 25"/>
            <p:cNvSpPr/>
            <p:nvPr/>
          </p:nvSpPr>
          <p:spPr>
            <a:xfrm>
              <a:off x="3710063" y="3791407"/>
              <a:ext cx="1570353" cy="332058"/>
            </a:xfrm>
            <a:prstGeom prst="roundRect">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27" name="Rounded Rectangle 26"/>
            <p:cNvSpPr/>
            <p:nvPr/>
          </p:nvSpPr>
          <p:spPr>
            <a:xfrm>
              <a:off x="3710062" y="4615498"/>
              <a:ext cx="1570353" cy="332058"/>
            </a:xfrm>
            <a:prstGeom prst="roundRect">
              <a:avLst/>
            </a:prstGeom>
            <a:solidFill>
              <a:schemeClr val="accent6">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28" name="Down Arrow 27"/>
            <p:cNvSpPr/>
            <p:nvPr/>
          </p:nvSpPr>
          <p:spPr>
            <a:xfrm>
              <a:off x="4367821" y="1664721"/>
              <a:ext cx="254833" cy="470706"/>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Down Arrow 28"/>
            <p:cNvSpPr/>
            <p:nvPr/>
          </p:nvSpPr>
          <p:spPr>
            <a:xfrm rot="1666514">
              <a:off x="3463480" y="2503567"/>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0" name="Down Arrow 29"/>
            <p:cNvSpPr/>
            <p:nvPr/>
          </p:nvSpPr>
          <p:spPr>
            <a:xfrm rot="19933486" flipH="1">
              <a:off x="5272163" y="2507611"/>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Down Arrow 30"/>
            <p:cNvSpPr/>
            <p:nvPr/>
          </p:nvSpPr>
          <p:spPr>
            <a:xfrm rot="19933486" flipH="1">
              <a:off x="3463480" y="3341014"/>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2" name="Down Arrow 31"/>
            <p:cNvSpPr/>
            <p:nvPr/>
          </p:nvSpPr>
          <p:spPr>
            <a:xfrm rot="1666514">
              <a:off x="5272163" y="3349102"/>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3" name="Down Arrow 32"/>
            <p:cNvSpPr/>
            <p:nvPr/>
          </p:nvSpPr>
          <p:spPr>
            <a:xfrm>
              <a:off x="4367821" y="4144792"/>
              <a:ext cx="254833" cy="470706"/>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0 2.34568E-6 L 0 -0.32871 " pathEditMode="relative" rAng="0" ptsTypes="AA">
                                      <p:cBhvr>
                                        <p:cTn id="6" dur="1000" fill="hold"/>
                                        <p:tgtEl>
                                          <p:spTgt spid="9"/>
                                        </p:tgtEl>
                                        <p:attrNameLst>
                                          <p:attrName>ppt_x</p:attrName>
                                          <p:attrName>ppt_y</p:attrName>
                                        </p:attrNameLst>
                                      </p:cBhvr>
                                      <p:rCtr x="0" y="-16451"/>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06"/>
                                        </p:tgtEl>
                                        <p:attrNameLst>
                                          <p:attrName>style.visibility</p:attrName>
                                        </p:attrNameLst>
                                      </p:cBhvr>
                                      <p:to>
                                        <p:strVal val="visible"/>
                                      </p:to>
                                    </p:set>
                                    <p:animEffect transition="in" filter="fade">
                                      <p:cBhvr>
                                        <p:cTn id="16" dur="500"/>
                                        <p:tgtEl>
                                          <p:spTgt spid="30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05"/>
                                        </p:tgtEl>
                                        <p:attrNameLst>
                                          <p:attrName>style.visibility</p:attrName>
                                        </p:attrNameLst>
                                      </p:cBhvr>
                                      <p:to>
                                        <p:strVal val="visible"/>
                                      </p:to>
                                    </p:set>
                                    <p:animEffect transition="in" filter="fade">
                                      <p:cBhvr>
                                        <p:cTn id="19" dur="500"/>
                                        <p:tgtEl>
                                          <p:spTgt spid="3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 grpId="0" animBg="1"/>
      <p:bldP spid="30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Shape 313"/>
          <p:cNvSpPr txBox="1">
            <a:spLocks noGrp="1"/>
          </p:cNvSpPr>
          <p:nvPr>
            <p:ph type="title"/>
          </p:nvPr>
        </p:nvSpPr>
        <p:spPr>
          <a:xfrm>
            <a:off x="484584" y="339538"/>
            <a:ext cx="7830360" cy="1050398"/>
          </a:xfrm>
        </p:spPr>
        <p:txBody>
          <a:bodyPr/>
          <a:lstStyle/>
          <a:p>
            <a:pPr lvl="0"/>
            <a:r>
              <a:rPr lang="en" dirty="0" smtClean="0"/>
              <a:t>… and do the rest with Monte Carlo.</a:t>
            </a:r>
            <a:endParaRPr lang="en"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0857" y="3339948"/>
            <a:ext cx="6302286" cy="112406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1214" y="3158967"/>
            <a:ext cx="5721571" cy="1486029"/>
          </a:xfrm>
          <a:prstGeom prst="rect">
            <a:avLst/>
          </a:prstGeom>
        </p:spPr>
      </p:pic>
      <p:sp>
        <p:nvSpPr>
          <p:cNvPr id="15" name="Shape 305"/>
          <p:cNvSpPr/>
          <p:nvPr/>
        </p:nvSpPr>
        <p:spPr>
          <a:xfrm>
            <a:off x="3831055" y="3103193"/>
            <a:ext cx="2882166" cy="402007"/>
          </a:xfrm>
          <a:prstGeom prst="rect">
            <a:avLst/>
          </a:prstGeom>
          <a:solidFill>
            <a:schemeClr val="accent3">
              <a:alpha val="10000"/>
            </a:schemeClr>
          </a:solidFill>
          <a:ln w="38100" cap="flat" cmpd="sng">
            <a:solidFill>
              <a:schemeClr val="accent3">
                <a:alpha val="50000"/>
              </a:schemeClr>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6" name="Shape 305"/>
          <p:cNvSpPr/>
          <p:nvPr/>
        </p:nvSpPr>
        <p:spPr>
          <a:xfrm>
            <a:off x="2856323" y="1414601"/>
            <a:ext cx="3761294" cy="548311"/>
          </a:xfrm>
          <a:prstGeom prst="rect">
            <a:avLst/>
          </a:prstGeom>
          <a:solidFill>
            <a:schemeClr val="accent3">
              <a:alpha val="10000"/>
            </a:schemeClr>
          </a:solidFill>
          <a:ln w="38100" cap="flat" cmpd="sng">
            <a:solidFill>
              <a:schemeClr val="accent3">
                <a:alpha val="50000"/>
              </a:schemeClr>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7" name="Shape 327"/>
          <p:cNvSpPr/>
          <p:nvPr/>
        </p:nvSpPr>
        <p:spPr>
          <a:xfrm>
            <a:off x="3280529" y="2072640"/>
            <a:ext cx="2903455" cy="519731"/>
          </a:xfrm>
          <a:prstGeom prst="rect">
            <a:avLst/>
          </a:prstGeom>
          <a:solidFill>
            <a:schemeClr val="accent2">
              <a:alpha val="10000"/>
            </a:schemeClr>
          </a:solidFill>
          <a:ln w="38100" cap="flat" cmpd="sng">
            <a:solidFill>
              <a:schemeClr val="accent2">
                <a:alpha val="50000"/>
              </a:schemeClr>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8" name="Shape 327"/>
          <p:cNvSpPr/>
          <p:nvPr/>
        </p:nvSpPr>
        <p:spPr>
          <a:xfrm>
            <a:off x="4206240" y="3938471"/>
            <a:ext cx="2081438" cy="388432"/>
          </a:xfrm>
          <a:prstGeom prst="rect">
            <a:avLst/>
          </a:prstGeom>
          <a:solidFill>
            <a:schemeClr val="accent2">
              <a:alpha val="10000"/>
            </a:schemeClr>
          </a:solidFill>
          <a:ln w="38100" cap="flat" cmpd="sng">
            <a:solidFill>
              <a:schemeClr val="accent2">
                <a:alpha val="50000"/>
              </a:schemeClr>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grpSp>
        <p:nvGrpSpPr>
          <p:cNvPr id="27" name="Group 26"/>
          <p:cNvGrpSpPr>
            <a:grpSpLocks/>
          </p:cNvGrpSpPr>
          <p:nvPr/>
        </p:nvGrpSpPr>
        <p:grpSpPr>
          <a:xfrm>
            <a:off x="7955280" y="274320"/>
            <a:ext cx="967336" cy="890968"/>
            <a:chOff x="2589702" y="1319134"/>
            <a:chExt cx="3925883" cy="3628422"/>
          </a:xfrm>
        </p:grpSpPr>
        <p:sp>
          <p:nvSpPr>
            <p:cNvPr id="28" name="Rounded Rectangle 27"/>
            <p:cNvSpPr/>
            <p:nvPr/>
          </p:nvSpPr>
          <p:spPr>
            <a:xfrm>
              <a:off x="3710065" y="1319134"/>
              <a:ext cx="1570353" cy="332058"/>
            </a:xfrm>
            <a:prstGeom prst="roundRect">
              <a:avLst/>
            </a:prstGeom>
            <a:solidFill>
              <a:schemeClr val="accent1">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29" name="Rounded Rectangle 28"/>
            <p:cNvSpPr/>
            <p:nvPr/>
          </p:nvSpPr>
          <p:spPr>
            <a:xfrm>
              <a:off x="3710064" y="2143225"/>
              <a:ext cx="1570353" cy="332058"/>
            </a:xfrm>
            <a:prstGeom prst="roundRect">
              <a:avLst/>
            </a:prstGeom>
            <a:solidFill>
              <a:schemeClr val="accent2">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30" name="Rounded Rectangle 29"/>
            <p:cNvSpPr/>
            <p:nvPr/>
          </p:nvSpPr>
          <p:spPr>
            <a:xfrm>
              <a:off x="2589702" y="2961759"/>
              <a:ext cx="1570353" cy="332058"/>
            </a:xfrm>
            <a:prstGeom prst="roundRect">
              <a:avLst/>
            </a:prstGeom>
            <a:solidFill>
              <a:schemeClr val="accent3">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31" name="Rounded Rectangle 30"/>
            <p:cNvSpPr/>
            <p:nvPr/>
          </p:nvSpPr>
          <p:spPr>
            <a:xfrm>
              <a:off x="4945232" y="2961158"/>
              <a:ext cx="1570353" cy="332058"/>
            </a:xfrm>
            <a:prstGeom prst="roundRect">
              <a:avLst/>
            </a:prstGeom>
            <a:solidFill>
              <a:schemeClr val="accent3">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32" name="Rounded Rectangle 31"/>
            <p:cNvSpPr/>
            <p:nvPr/>
          </p:nvSpPr>
          <p:spPr>
            <a:xfrm>
              <a:off x="3710063" y="3791407"/>
              <a:ext cx="1570353" cy="332058"/>
            </a:xfrm>
            <a:prstGeom prst="roundRect">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33" name="Rounded Rectangle 32"/>
            <p:cNvSpPr/>
            <p:nvPr/>
          </p:nvSpPr>
          <p:spPr>
            <a:xfrm>
              <a:off x="3710062" y="4615498"/>
              <a:ext cx="1570353" cy="332058"/>
            </a:xfrm>
            <a:prstGeom prst="roundRect">
              <a:avLst/>
            </a:prstGeom>
            <a:solidFill>
              <a:schemeClr val="accent6">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34" name="Down Arrow 33"/>
            <p:cNvSpPr/>
            <p:nvPr/>
          </p:nvSpPr>
          <p:spPr>
            <a:xfrm>
              <a:off x="4367821" y="1664721"/>
              <a:ext cx="254833" cy="470706"/>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5" name="Down Arrow 34"/>
            <p:cNvSpPr/>
            <p:nvPr/>
          </p:nvSpPr>
          <p:spPr>
            <a:xfrm rot="1666514">
              <a:off x="3463480" y="2503567"/>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6" name="Down Arrow 35"/>
            <p:cNvSpPr/>
            <p:nvPr/>
          </p:nvSpPr>
          <p:spPr>
            <a:xfrm rot="19933486" flipH="1">
              <a:off x="5272163" y="2507611"/>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7" name="Down Arrow 36"/>
            <p:cNvSpPr/>
            <p:nvPr/>
          </p:nvSpPr>
          <p:spPr>
            <a:xfrm rot="19933486" flipH="1">
              <a:off x="3463480" y="3341014"/>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8" name="Down Arrow 37"/>
            <p:cNvSpPr/>
            <p:nvPr/>
          </p:nvSpPr>
          <p:spPr>
            <a:xfrm rot="1666514">
              <a:off x="5272163" y="3349102"/>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9" name="Down Arrow 38"/>
            <p:cNvSpPr/>
            <p:nvPr/>
          </p:nvSpPr>
          <p:spPr>
            <a:xfrm>
              <a:off x="4367821" y="4144792"/>
              <a:ext cx="254833" cy="470706"/>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2989055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0 -1.97531E-6 L 0 -0.36265 " pathEditMode="relative" rAng="0" ptsTypes="AA">
                                      <p:cBhvr>
                                        <p:cTn id="6" dur="1000" fill="hold"/>
                                        <p:tgtEl>
                                          <p:spTgt spid="13"/>
                                        </p:tgtEl>
                                        <p:attrNameLst>
                                          <p:attrName>ppt_x</p:attrName>
                                          <p:attrName>ppt_y</p:attrName>
                                        </p:attrNameLst>
                                      </p:cBhvr>
                                      <p:rCtr x="0" y="-18148"/>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6517" y="1436913"/>
            <a:ext cx="5721571" cy="1486029"/>
          </a:xfrm>
          <a:prstGeom prst="rect">
            <a:avLst/>
          </a:prstGeom>
        </p:spPr>
      </p:pic>
      <p:sp>
        <p:nvSpPr>
          <p:cNvPr id="324" name="Shape 324"/>
          <p:cNvSpPr txBox="1">
            <a:spLocks noGrp="1"/>
          </p:cNvSpPr>
          <p:nvPr>
            <p:ph type="title"/>
          </p:nvPr>
        </p:nvSpPr>
        <p:spPr/>
        <p:txBody>
          <a:bodyPr/>
          <a:lstStyle/>
          <a:p>
            <a:r>
              <a:rPr lang="en" smtClean="0"/>
              <a:t>Same thing in Simple English</a:t>
            </a:r>
            <a:endParaRPr lang="en"/>
          </a:p>
        </p:txBody>
      </p:sp>
      <p:sp>
        <p:nvSpPr>
          <p:cNvPr id="325" name="Shape 325"/>
          <p:cNvSpPr txBox="1">
            <a:spLocks noGrp="1"/>
          </p:cNvSpPr>
          <p:nvPr>
            <p:ph idx="1"/>
          </p:nvPr>
        </p:nvSpPr>
        <p:spPr>
          <a:xfrm>
            <a:off x="770924" y="3258078"/>
            <a:ext cx="6709906" cy="1428221"/>
          </a:xfrm>
        </p:spPr>
        <p:txBody>
          <a:bodyPr>
            <a:normAutofit/>
          </a:bodyPr>
          <a:lstStyle/>
          <a:p>
            <a:pPr lvl="0"/>
            <a:r>
              <a:rPr lang="en" sz="2000" dirty="0" smtClean="0">
                <a:solidFill>
                  <a:schemeClr val="accent3"/>
                </a:solidFill>
              </a:rPr>
              <a:t>BRDF-weighted image contributions</a:t>
            </a:r>
          </a:p>
          <a:p>
            <a:pPr lvl="0"/>
            <a:r>
              <a:rPr lang="en" sz="2000" dirty="0" smtClean="0">
                <a:solidFill>
                  <a:schemeClr val="accent2"/>
                </a:solidFill>
              </a:rPr>
              <a:t>Normalization of BRDF weights</a:t>
            </a:r>
          </a:p>
          <a:p>
            <a:pPr lvl="0"/>
            <a:r>
              <a:rPr lang="en" sz="2000" dirty="0" smtClean="0">
                <a:solidFill>
                  <a:schemeClr val="accent1"/>
                </a:solidFill>
              </a:rPr>
              <a:t>Pre-integrated BRDF</a:t>
            </a:r>
            <a:endParaRPr lang="en" sz="2000" dirty="0">
              <a:solidFill>
                <a:schemeClr val="accent1"/>
              </a:solidFill>
            </a:endParaRPr>
          </a:p>
        </p:txBody>
      </p:sp>
      <p:sp>
        <p:nvSpPr>
          <p:cNvPr id="326" name="Shape 326"/>
          <p:cNvSpPr/>
          <p:nvPr/>
        </p:nvSpPr>
        <p:spPr>
          <a:xfrm>
            <a:off x="2682240" y="1380162"/>
            <a:ext cx="4107180" cy="753437"/>
          </a:xfrm>
          <a:prstGeom prst="rect">
            <a:avLst/>
          </a:prstGeom>
          <a:solidFill>
            <a:schemeClr val="accent3">
              <a:alpha val="10000"/>
            </a:schemeClr>
          </a:solidFill>
          <a:ln w="38100" cap="flat" cmpd="sng">
            <a:solidFill>
              <a:schemeClr val="accent3">
                <a:alpha val="50000"/>
              </a:schemeClr>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27" name="Shape 327"/>
          <p:cNvSpPr/>
          <p:nvPr/>
        </p:nvSpPr>
        <p:spPr>
          <a:xfrm>
            <a:off x="3055620" y="2229620"/>
            <a:ext cx="3375660" cy="730799"/>
          </a:xfrm>
          <a:prstGeom prst="rect">
            <a:avLst/>
          </a:prstGeom>
          <a:solidFill>
            <a:schemeClr val="accent2">
              <a:alpha val="10000"/>
            </a:schemeClr>
          </a:solidFill>
          <a:ln w="38100" cap="flat" cmpd="sng">
            <a:solidFill>
              <a:schemeClr val="accent2">
                <a:alpha val="50000"/>
              </a:schemeClr>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28" name="Shape 328"/>
          <p:cNvSpPr/>
          <p:nvPr/>
        </p:nvSpPr>
        <p:spPr>
          <a:xfrm>
            <a:off x="6789420" y="1906162"/>
            <a:ext cx="748706" cy="520199"/>
          </a:xfrm>
          <a:prstGeom prst="rect">
            <a:avLst/>
          </a:prstGeom>
          <a:solidFill>
            <a:schemeClr val="accent1">
              <a:alpha val="10000"/>
            </a:schemeClr>
          </a:solidFill>
          <a:ln w="38100" cap="flat" cmpd="sng">
            <a:solidFill>
              <a:schemeClr val="accent1">
                <a:alpha val="50000"/>
              </a:schemeClr>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grpSp>
        <p:nvGrpSpPr>
          <p:cNvPr id="9" name="Group 8"/>
          <p:cNvGrpSpPr>
            <a:grpSpLocks/>
          </p:cNvGrpSpPr>
          <p:nvPr/>
        </p:nvGrpSpPr>
        <p:grpSpPr>
          <a:xfrm>
            <a:off x="7955280" y="274320"/>
            <a:ext cx="967336" cy="890968"/>
            <a:chOff x="2589702" y="1319134"/>
            <a:chExt cx="3925883" cy="3628422"/>
          </a:xfrm>
        </p:grpSpPr>
        <p:sp>
          <p:nvSpPr>
            <p:cNvPr id="10" name="Rounded Rectangle 9"/>
            <p:cNvSpPr/>
            <p:nvPr/>
          </p:nvSpPr>
          <p:spPr>
            <a:xfrm>
              <a:off x="3710065" y="1319134"/>
              <a:ext cx="1570353" cy="332058"/>
            </a:xfrm>
            <a:prstGeom prst="roundRect">
              <a:avLst/>
            </a:prstGeom>
            <a:solidFill>
              <a:schemeClr val="accent1">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1" name="Rounded Rectangle 10"/>
            <p:cNvSpPr/>
            <p:nvPr/>
          </p:nvSpPr>
          <p:spPr>
            <a:xfrm>
              <a:off x="3710064" y="2143225"/>
              <a:ext cx="1570353" cy="332058"/>
            </a:xfrm>
            <a:prstGeom prst="roundRect">
              <a:avLst/>
            </a:prstGeom>
            <a:solidFill>
              <a:schemeClr val="accent2">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2" name="Rounded Rectangle 11"/>
            <p:cNvSpPr/>
            <p:nvPr/>
          </p:nvSpPr>
          <p:spPr>
            <a:xfrm>
              <a:off x="2589702" y="2961759"/>
              <a:ext cx="1570353" cy="332058"/>
            </a:xfrm>
            <a:prstGeom prst="roundRect">
              <a:avLst/>
            </a:prstGeom>
            <a:solidFill>
              <a:schemeClr val="accent3">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3" name="Rounded Rectangle 12"/>
            <p:cNvSpPr/>
            <p:nvPr/>
          </p:nvSpPr>
          <p:spPr>
            <a:xfrm>
              <a:off x="4945232" y="2961158"/>
              <a:ext cx="1570353" cy="332058"/>
            </a:xfrm>
            <a:prstGeom prst="roundRect">
              <a:avLst/>
            </a:prstGeom>
            <a:solidFill>
              <a:schemeClr val="accent3">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4" name="Rounded Rectangle 13"/>
            <p:cNvSpPr/>
            <p:nvPr/>
          </p:nvSpPr>
          <p:spPr>
            <a:xfrm>
              <a:off x="3710063" y="3791407"/>
              <a:ext cx="1570353" cy="332058"/>
            </a:xfrm>
            <a:prstGeom prst="roundRect">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5" name="Rounded Rectangle 14"/>
            <p:cNvSpPr/>
            <p:nvPr/>
          </p:nvSpPr>
          <p:spPr>
            <a:xfrm>
              <a:off x="3710062" y="4615498"/>
              <a:ext cx="1570353" cy="332058"/>
            </a:xfrm>
            <a:prstGeom prst="roundRect">
              <a:avLst/>
            </a:prstGeom>
            <a:solidFill>
              <a:schemeClr val="accent6">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6" name="Down Arrow 15"/>
            <p:cNvSpPr/>
            <p:nvPr/>
          </p:nvSpPr>
          <p:spPr>
            <a:xfrm>
              <a:off x="4367821" y="1664721"/>
              <a:ext cx="254833" cy="470706"/>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Down Arrow 16"/>
            <p:cNvSpPr/>
            <p:nvPr/>
          </p:nvSpPr>
          <p:spPr>
            <a:xfrm rot="1666514">
              <a:off x="3463480" y="2503567"/>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Down Arrow 17"/>
            <p:cNvSpPr/>
            <p:nvPr/>
          </p:nvSpPr>
          <p:spPr>
            <a:xfrm rot="19933486" flipH="1">
              <a:off x="5272163" y="2507611"/>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Down Arrow 18"/>
            <p:cNvSpPr/>
            <p:nvPr/>
          </p:nvSpPr>
          <p:spPr>
            <a:xfrm rot="19933486" flipH="1">
              <a:off x="3463480" y="3341014"/>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Down Arrow 19"/>
            <p:cNvSpPr/>
            <p:nvPr/>
          </p:nvSpPr>
          <p:spPr>
            <a:xfrm rot="1666514">
              <a:off x="5272163" y="3349102"/>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Down Arrow 20"/>
            <p:cNvSpPr/>
            <p:nvPr/>
          </p:nvSpPr>
          <p:spPr>
            <a:xfrm>
              <a:off x="4367821" y="4144792"/>
              <a:ext cx="254833" cy="470706"/>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cSld>
  <p:clrMapOvr>
    <a:masterClrMapping/>
  </p:clrMapOvr>
  <p:transition spd="slow">
    <p:cut/>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Shape 333"/>
          <p:cNvSpPr txBox="1">
            <a:spLocks noGrp="1"/>
          </p:cNvSpPr>
          <p:nvPr>
            <p:ph type="title"/>
          </p:nvPr>
        </p:nvSpPr>
        <p:spPr/>
        <p:txBody>
          <a:bodyPr/>
          <a:lstStyle/>
          <a:p>
            <a:r>
              <a:rPr lang="en" dirty="0" smtClean="0"/>
              <a:t>… and pseudocode</a:t>
            </a:r>
            <a:endParaRPr lang="en" dirty="0"/>
          </a:p>
        </p:txBody>
      </p:sp>
      <p:sp>
        <p:nvSpPr>
          <p:cNvPr id="334" name="Shape 334"/>
          <p:cNvSpPr txBox="1">
            <a:spLocks noGrp="1"/>
          </p:cNvSpPr>
          <p:nvPr>
            <p:ph idx="1"/>
          </p:nvPr>
        </p:nvSpPr>
        <p:spPr>
          <a:xfrm>
            <a:off x="2038879" y="1389936"/>
            <a:ext cx="5499247" cy="3146611"/>
          </a:xfrm>
        </p:spPr>
        <p:txBody>
          <a:bodyPr/>
          <a:lstStyle/>
          <a:p>
            <a:pPr marL="0" indent="0">
              <a:buNone/>
            </a:pPr>
            <a:r>
              <a:rPr lang="en" dirty="0" smtClean="0">
                <a:latin typeface="Consolas" panose="020B0609020204030204" pitchFamily="49" charset="0"/>
                <a:cs typeface="Consolas" panose="020B0609020204030204" pitchFamily="49" charset="0"/>
              </a:rPr>
              <a:t>result    </a:t>
            </a:r>
            <a:r>
              <a:rPr lang="en" dirty="0" smtClean="0">
                <a:solidFill>
                  <a:schemeClr val="accent3"/>
                </a:solidFill>
                <a:latin typeface="Consolas" panose="020B0609020204030204" pitchFamily="49" charset="0"/>
                <a:cs typeface="Consolas" panose="020B0609020204030204" pitchFamily="49" charset="0"/>
              </a:rPr>
              <a:t>=</a:t>
            </a:r>
            <a:r>
              <a:rPr lang="en" dirty="0" smtClean="0">
                <a:latin typeface="Consolas" panose="020B0609020204030204" pitchFamily="49" charset="0"/>
                <a:cs typeface="Consolas" panose="020B0609020204030204" pitchFamily="49" charset="0"/>
              </a:rPr>
              <a:t> </a:t>
            </a:r>
            <a:r>
              <a:rPr lang="en" dirty="0" smtClean="0">
                <a:solidFill>
                  <a:schemeClr val="tx2"/>
                </a:solidFill>
                <a:latin typeface="Consolas" panose="020B0609020204030204" pitchFamily="49" charset="0"/>
                <a:cs typeface="Consolas" panose="020B0609020204030204" pitchFamily="49" charset="0"/>
              </a:rPr>
              <a:t>0.0</a:t>
            </a:r>
          </a:p>
          <a:p>
            <a:pPr marL="0" indent="0">
              <a:buNone/>
            </a:pPr>
            <a:r>
              <a:rPr lang="en" dirty="0" smtClean="0">
                <a:latin typeface="Consolas" panose="020B0609020204030204" pitchFamily="49" charset="0"/>
                <a:cs typeface="Consolas" panose="020B0609020204030204" pitchFamily="49" charset="0"/>
              </a:rPr>
              <a:t>weightSum </a:t>
            </a:r>
            <a:r>
              <a:rPr lang="en" dirty="0" smtClean="0">
                <a:solidFill>
                  <a:schemeClr val="accent3"/>
                </a:solidFill>
                <a:latin typeface="Consolas" panose="020B0609020204030204" pitchFamily="49" charset="0"/>
                <a:cs typeface="Consolas" panose="020B0609020204030204" pitchFamily="49" charset="0"/>
              </a:rPr>
              <a:t>=</a:t>
            </a:r>
            <a:r>
              <a:rPr lang="en" dirty="0" smtClean="0">
                <a:latin typeface="Consolas" panose="020B0609020204030204" pitchFamily="49" charset="0"/>
                <a:cs typeface="Consolas" panose="020B0609020204030204" pitchFamily="49" charset="0"/>
              </a:rPr>
              <a:t> </a:t>
            </a:r>
            <a:r>
              <a:rPr lang="en" dirty="0" smtClean="0">
                <a:solidFill>
                  <a:schemeClr val="tx2"/>
                </a:solidFill>
                <a:latin typeface="Consolas" panose="020B0609020204030204" pitchFamily="49" charset="0"/>
                <a:cs typeface="Consolas" panose="020B0609020204030204" pitchFamily="49" charset="0"/>
              </a:rPr>
              <a:t>0.0</a:t>
            </a:r>
          </a:p>
          <a:p>
            <a:pPr marL="0" indent="0">
              <a:buNone/>
            </a:pPr>
            <a:r>
              <a:rPr lang="en" dirty="0" smtClean="0">
                <a:solidFill>
                  <a:schemeClr val="accent6">
                    <a:lumMod val="75000"/>
                  </a:schemeClr>
                </a:solidFill>
                <a:latin typeface="Consolas" panose="020B0609020204030204" pitchFamily="49" charset="0"/>
                <a:cs typeface="Consolas" panose="020B0609020204030204" pitchFamily="49" charset="0"/>
              </a:rPr>
              <a:t>for</a:t>
            </a:r>
            <a:r>
              <a:rPr lang="en" dirty="0" smtClean="0">
                <a:latin typeface="Consolas" panose="020B0609020204030204" pitchFamily="49" charset="0"/>
                <a:cs typeface="Consolas" panose="020B0609020204030204" pitchFamily="49" charset="0"/>
              </a:rPr>
              <a:t> pixel </a:t>
            </a:r>
            <a:r>
              <a:rPr lang="en" dirty="0" smtClean="0">
                <a:solidFill>
                  <a:schemeClr val="accent6">
                    <a:lumMod val="75000"/>
                  </a:schemeClr>
                </a:solidFill>
                <a:latin typeface="Consolas" panose="020B0609020204030204" pitchFamily="49" charset="0"/>
                <a:cs typeface="Consolas" panose="020B0609020204030204" pitchFamily="49" charset="0"/>
              </a:rPr>
              <a:t>in</a:t>
            </a:r>
            <a:r>
              <a:rPr lang="en" dirty="0" smtClean="0">
                <a:latin typeface="Consolas" panose="020B0609020204030204" pitchFamily="49" charset="0"/>
                <a:cs typeface="Consolas" panose="020B0609020204030204" pitchFamily="49" charset="0"/>
              </a:rPr>
              <a:t> neighborhood:</a:t>
            </a:r>
          </a:p>
          <a:p>
            <a:pPr marL="0" indent="0">
              <a:buNone/>
            </a:pPr>
            <a:r>
              <a:rPr lang="en" dirty="0" smtClean="0">
                <a:latin typeface="Consolas" panose="020B0609020204030204" pitchFamily="49" charset="0"/>
                <a:cs typeface="Consolas" panose="020B0609020204030204" pitchFamily="49" charset="0"/>
              </a:rPr>
              <a:t>	weight </a:t>
            </a:r>
            <a:r>
              <a:rPr lang="en" dirty="0" smtClean="0">
                <a:solidFill>
                  <a:schemeClr val="accent3"/>
                </a:solidFill>
                <a:latin typeface="Consolas" panose="020B0609020204030204" pitchFamily="49" charset="0"/>
                <a:cs typeface="Consolas" panose="020B0609020204030204" pitchFamily="49" charset="0"/>
              </a:rPr>
              <a:t>=</a:t>
            </a:r>
            <a:r>
              <a:rPr lang="en" dirty="0" smtClean="0">
                <a:latin typeface="Consolas" panose="020B0609020204030204" pitchFamily="49" charset="0"/>
                <a:cs typeface="Consolas" panose="020B0609020204030204" pitchFamily="49" charset="0"/>
              </a:rPr>
              <a:t> localBrdf(pixel.hit) </a:t>
            </a:r>
            <a:r>
              <a:rPr lang="en" dirty="0" smtClean="0">
                <a:solidFill>
                  <a:schemeClr val="accent3"/>
                </a:solidFill>
                <a:latin typeface="Consolas" panose="020B0609020204030204" pitchFamily="49" charset="0"/>
                <a:cs typeface="Consolas" panose="020B0609020204030204" pitchFamily="49" charset="0"/>
              </a:rPr>
              <a:t>/</a:t>
            </a:r>
            <a:r>
              <a:rPr lang="en" dirty="0" smtClean="0">
                <a:latin typeface="Consolas" panose="020B0609020204030204" pitchFamily="49" charset="0"/>
                <a:cs typeface="Consolas" panose="020B0609020204030204" pitchFamily="49" charset="0"/>
              </a:rPr>
              <a:t> pixel.hitPdf</a:t>
            </a:r>
          </a:p>
          <a:p>
            <a:pPr marL="0" indent="0">
              <a:buNone/>
            </a:pPr>
            <a:r>
              <a:rPr lang="en" dirty="0" smtClean="0">
                <a:latin typeface="Consolas" panose="020B0609020204030204" pitchFamily="49" charset="0"/>
                <a:cs typeface="Consolas" panose="020B0609020204030204" pitchFamily="49" charset="0"/>
              </a:rPr>
              <a:t>	result </a:t>
            </a:r>
            <a:r>
              <a:rPr lang="en" dirty="0" smtClean="0">
                <a:solidFill>
                  <a:schemeClr val="accent3"/>
                </a:solidFill>
                <a:latin typeface="Consolas" panose="020B0609020204030204" pitchFamily="49" charset="0"/>
                <a:cs typeface="Consolas" panose="020B0609020204030204" pitchFamily="49" charset="0"/>
              </a:rPr>
              <a:t>+=</a:t>
            </a:r>
            <a:r>
              <a:rPr lang="en" dirty="0" smtClean="0">
                <a:latin typeface="Consolas" panose="020B0609020204030204" pitchFamily="49" charset="0"/>
                <a:cs typeface="Consolas" panose="020B0609020204030204" pitchFamily="49" charset="0"/>
              </a:rPr>
              <a:t> color(pixel.hit) </a:t>
            </a:r>
            <a:r>
              <a:rPr lang="en" dirty="0" smtClean="0">
                <a:solidFill>
                  <a:schemeClr val="accent3"/>
                </a:solidFill>
                <a:latin typeface="Consolas" panose="020B0609020204030204" pitchFamily="49" charset="0"/>
                <a:cs typeface="Consolas" panose="020B0609020204030204" pitchFamily="49" charset="0"/>
              </a:rPr>
              <a:t>*</a:t>
            </a:r>
            <a:r>
              <a:rPr lang="en" dirty="0" smtClean="0">
                <a:latin typeface="Consolas" panose="020B0609020204030204" pitchFamily="49" charset="0"/>
                <a:cs typeface="Consolas" panose="020B0609020204030204" pitchFamily="49" charset="0"/>
              </a:rPr>
              <a:t> weight</a:t>
            </a:r>
          </a:p>
          <a:p>
            <a:pPr marL="0" indent="0">
              <a:buNone/>
            </a:pPr>
            <a:r>
              <a:rPr lang="en" dirty="0" smtClean="0">
                <a:latin typeface="Consolas" panose="020B0609020204030204" pitchFamily="49" charset="0"/>
                <a:cs typeface="Consolas" panose="020B0609020204030204" pitchFamily="49" charset="0"/>
              </a:rPr>
              <a:t>	weightSum </a:t>
            </a:r>
            <a:r>
              <a:rPr lang="en" dirty="0" smtClean="0">
                <a:solidFill>
                  <a:schemeClr val="accent3"/>
                </a:solidFill>
                <a:latin typeface="Consolas" panose="020B0609020204030204" pitchFamily="49" charset="0"/>
                <a:cs typeface="Consolas" panose="020B0609020204030204" pitchFamily="49" charset="0"/>
              </a:rPr>
              <a:t>+=</a:t>
            </a:r>
            <a:r>
              <a:rPr lang="en" dirty="0" smtClean="0">
                <a:latin typeface="Consolas" panose="020B0609020204030204" pitchFamily="49" charset="0"/>
                <a:cs typeface="Consolas" panose="020B0609020204030204" pitchFamily="49" charset="0"/>
              </a:rPr>
              <a:t> weight</a:t>
            </a:r>
          </a:p>
          <a:p>
            <a:pPr marL="0" indent="0">
              <a:buNone/>
            </a:pPr>
            <a:r>
              <a:rPr lang="en" dirty="0" smtClean="0">
                <a:latin typeface="Consolas" panose="020B0609020204030204" pitchFamily="49" charset="0"/>
                <a:cs typeface="Consolas" panose="020B0609020204030204" pitchFamily="49" charset="0"/>
              </a:rPr>
              <a:t>result </a:t>
            </a:r>
            <a:r>
              <a:rPr lang="en" dirty="0" smtClean="0">
                <a:solidFill>
                  <a:schemeClr val="accent3"/>
                </a:solidFill>
                <a:latin typeface="Consolas" panose="020B0609020204030204" pitchFamily="49" charset="0"/>
                <a:cs typeface="Consolas" panose="020B0609020204030204" pitchFamily="49" charset="0"/>
              </a:rPr>
              <a:t>/=</a:t>
            </a:r>
            <a:r>
              <a:rPr lang="en" dirty="0" smtClean="0">
                <a:latin typeface="Consolas" panose="020B0609020204030204" pitchFamily="49" charset="0"/>
                <a:cs typeface="Consolas" panose="020B0609020204030204" pitchFamily="49" charset="0"/>
              </a:rPr>
              <a:t> weightSum</a:t>
            </a:r>
            <a:endParaRPr lang="en" dirty="0">
              <a:latin typeface="Consolas" panose="020B0609020204030204" pitchFamily="49" charset="0"/>
              <a:cs typeface="Consolas" panose="020B0609020204030204" pitchFamily="49" charset="0"/>
            </a:endParaRPr>
          </a:p>
        </p:txBody>
      </p:sp>
      <p:grpSp>
        <p:nvGrpSpPr>
          <p:cNvPr id="4" name="Group 3"/>
          <p:cNvGrpSpPr>
            <a:grpSpLocks/>
          </p:cNvGrpSpPr>
          <p:nvPr/>
        </p:nvGrpSpPr>
        <p:grpSpPr>
          <a:xfrm>
            <a:off x="7955280" y="274320"/>
            <a:ext cx="967336" cy="890968"/>
            <a:chOff x="2589702" y="1319134"/>
            <a:chExt cx="3925883" cy="3628422"/>
          </a:xfrm>
        </p:grpSpPr>
        <p:sp>
          <p:nvSpPr>
            <p:cNvPr id="5" name="Rounded Rectangle 4"/>
            <p:cNvSpPr/>
            <p:nvPr/>
          </p:nvSpPr>
          <p:spPr>
            <a:xfrm>
              <a:off x="3710065" y="1319134"/>
              <a:ext cx="1570353" cy="332058"/>
            </a:xfrm>
            <a:prstGeom prst="roundRect">
              <a:avLst/>
            </a:prstGeom>
            <a:solidFill>
              <a:schemeClr val="accent1">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6" name="Rounded Rectangle 5"/>
            <p:cNvSpPr/>
            <p:nvPr/>
          </p:nvSpPr>
          <p:spPr>
            <a:xfrm>
              <a:off x="3710064" y="2143225"/>
              <a:ext cx="1570353" cy="332058"/>
            </a:xfrm>
            <a:prstGeom prst="roundRect">
              <a:avLst/>
            </a:prstGeom>
            <a:solidFill>
              <a:schemeClr val="accent2">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7" name="Rounded Rectangle 6"/>
            <p:cNvSpPr/>
            <p:nvPr/>
          </p:nvSpPr>
          <p:spPr>
            <a:xfrm>
              <a:off x="2589702" y="2961759"/>
              <a:ext cx="1570353" cy="332058"/>
            </a:xfrm>
            <a:prstGeom prst="roundRect">
              <a:avLst/>
            </a:prstGeom>
            <a:solidFill>
              <a:schemeClr val="accent3">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8" name="Rounded Rectangle 7"/>
            <p:cNvSpPr/>
            <p:nvPr/>
          </p:nvSpPr>
          <p:spPr>
            <a:xfrm>
              <a:off x="4945232" y="2961158"/>
              <a:ext cx="1570353" cy="332058"/>
            </a:xfrm>
            <a:prstGeom prst="roundRect">
              <a:avLst/>
            </a:prstGeom>
            <a:solidFill>
              <a:schemeClr val="accent3">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9" name="Rounded Rectangle 8"/>
            <p:cNvSpPr/>
            <p:nvPr/>
          </p:nvSpPr>
          <p:spPr>
            <a:xfrm>
              <a:off x="3710063" y="3791407"/>
              <a:ext cx="1570353" cy="332058"/>
            </a:xfrm>
            <a:prstGeom prst="roundRect">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0" name="Rounded Rectangle 9"/>
            <p:cNvSpPr/>
            <p:nvPr/>
          </p:nvSpPr>
          <p:spPr>
            <a:xfrm>
              <a:off x="3710062" y="4615498"/>
              <a:ext cx="1570353" cy="332058"/>
            </a:xfrm>
            <a:prstGeom prst="roundRect">
              <a:avLst/>
            </a:prstGeom>
            <a:solidFill>
              <a:schemeClr val="accent6">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1" name="Down Arrow 10"/>
            <p:cNvSpPr/>
            <p:nvPr/>
          </p:nvSpPr>
          <p:spPr>
            <a:xfrm>
              <a:off x="4367821" y="1664721"/>
              <a:ext cx="254833" cy="470706"/>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Down Arrow 11"/>
            <p:cNvSpPr/>
            <p:nvPr/>
          </p:nvSpPr>
          <p:spPr>
            <a:xfrm rot="1666514">
              <a:off x="3463480" y="2503567"/>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Down Arrow 12"/>
            <p:cNvSpPr/>
            <p:nvPr/>
          </p:nvSpPr>
          <p:spPr>
            <a:xfrm rot="19933486" flipH="1">
              <a:off x="5272163" y="2507611"/>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Down Arrow 13"/>
            <p:cNvSpPr/>
            <p:nvPr/>
          </p:nvSpPr>
          <p:spPr>
            <a:xfrm rot="19933486" flipH="1">
              <a:off x="3463480" y="3341014"/>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Down Arrow 14"/>
            <p:cNvSpPr/>
            <p:nvPr/>
          </p:nvSpPr>
          <p:spPr>
            <a:xfrm rot="1666514">
              <a:off x="5272163" y="3349102"/>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Down Arrow 15"/>
            <p:cNvSpPr/>
            <p:nvPr/>
          </p:nvSpPr>
          <p:spPr>
            <a:xfrm>
              <a:off x="4367821" y="4144792"/>
              <a:ext cx="254833" cy="470706"/>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cSld>
  <p:clrMapOvr>
    <a:masterClrMapping/>
  </p:clrMapOvr>
  <p:transition spd="slow">
    <p:cut/>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Shape 270"/>
          <p:cNvSpPr txBox="1">
            <a:spLocks/>
          </p:cNvSpPr>
          <p:nvPr/>
        </p:nvSpPr>
        <p:spPr>
          <a:xfrm>
            <a:off x="261257" y="231110"/>
            <a:ext cx="6792006" cy="1326385"/>
          </a:xfrm>
          <a:prstGeom prst="rect">
            <a:avLst/>
          </a:prstGeom>
          <a:noFill/>
          <a:ln>
            <a:noFill/>
          </a:ln>
        </p:spPr>
        <p:txBody>
          <a:bodyPr vert="horz" lIns="91425" tIns="91425" rIns="91425" bIns="91425" rtlCol="0" anchor="t" anchorCtr="0">
            <a:noAutofit/>
          </a:bodyPr>
          <a:lstStyle>
            <a:lvl1pPr algn="l" defTabSz="342900" rtl="0" eaLnBrk="1" latinLnBrk="0" hangingPunct="1">
              <a:spcBef>
                <a:spcPct val="0"/>
              </a:spcBef>
              <a:buNone/>
              <a:defRPr sz="315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0"/>
              </a:spcBef>
            </a:pPr>
            <a:r>
              <a:rPr lang="en-US" sz="2400" dirty="0" smtClean="0">
                <a:solidFill>
                  <a:srgbClr val="FFFFFF"/>
                </a:solidFill>
              </a:rPr>
              <a:t>1 ray, 1 resolve sample</a:t>
            </a:r>
          </a:p>
          <a:p>
            <a:pPr>
              <a:spcBef>
                <a:spcPts val="0"/>
              </a:spcBef>
            </a:pPr>
            <a:r>
              <a:rPr lang="en-US" sz="2400" dirty="0" smtClean="0">
                <a:solidFill>
                  <a:srgbClr val="FFFFFF"/>
                </a:solidFill>
              </a:rPr>
              <a:t>no normalization</a:t>
            </a:r>
            <a:br>
              <a:rPr lang="en-US" sz="2400" dirty="0" smtClean="0">
                <a:solidFill>
                  <a:srgbClr val="FFFFFF"/>
                </a:solidFill>
              </a:rPr>
            </a:br>
            <a:r>
              <a:rPr lang="en-US" sz="2400" dirty="0">
                <a:solidFill>
                  <a:srgbClr val="FFFFFF"/>
                </a:solidFill>
              </a:rPr>
              <a:t>half-resolution</a:t>
            </a:r>
            <a:r>
              <a:rPr lang="en-US" sz="2400" dirty="0" smtClean="0">
                <a:solidFill>
                  <a:srgbClr val="FFFFFF"/>
                </a:solidFill>
              </a:rPr>
              <a:t/>
            </a:r>
            <a:br>
              <a:rPr lang="en-US" sz="2400" dirty="0" smtClean="0">
                <a:solidFill>
                  <a:srgbClr val="FFFFFF"/>
                </a:solidFill>
              </a:rPr>
            </a:br>
            <a:endParaRPr lang="en-US" sz="2400" dirty="0" smtClean="0">
              <a:solidFill>
                <a:srgbClr val="FFFFFF"/>
              </a:solidFill>
            </a:endParaRPr>
          </a:p>
          <a:p>
            <a:pPr algn="ctr">
              <a:spcBef>
                <a:spcPts val="0"/>
              </a:spcBef>
            </a:pPr>
            <a:endParaRPr lang="en-US" sz="2400" dirty="0">
              <a:solidFill>
                <a:srgbClr val="FFFFFF"/>
              </a:solidFill>
            </a:endParaRPr>
          </a:p>
        </p:txBody>
      </p:sp>
    </p:spTree>
  </p:cSld>
  <p:clrMapOvr>
    <a:masterClrMapping/>
  </p:clrMapOvr>
  <p:transition spd="slow">
    <p:cut/>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Shape 270"/>
          <p:cNvSpPr txBox="1">
            <a:spLocks/>
          </p:cNvSpPr>
          <p:nvPr/>
        </p:nvSpPr>
        <p:spPr>
          <a:xfrm>
            <a:off x="261257" y="231110"/>
            <a:ext cx="6792006" cy="1326385"/>
          </a:xfrm>
          <a:prstGeom prst="rect">
            <a:avLst/>
          </a:prstGeom>
          <a:noFill/>
          <a:ln>
            <a:noFill/>
          </a:ln>
        </p:spPr>
        <p:txBody>
          <a:bodyPr vert="horz" lIns="91425" tIns="91425" rIns="91425" bIns="91425" rtlCol="0" anchor="t" anchorCtr="0">
            <a:noAutofit/>
          </a:bodyPr>
          <a:lstStyle>
            <a:lvl1pPr algn="l" defTabSz="342900" rtl="0" eaLnBrk="1" latinLnBrk="0" hangingPunct="1">
              <a:spcBef>
                <a:spcPct val="0"/>
              </a:spcBef>
              <a:buNone/>
              <a:defRPr sz="315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0"/>
              </a:spcBef>
            </a:pPr>
            <a:r>
              <a:rPr lang="en-US" sz="2400" dirty="0" smtClean="0">
                <a:solidFill>
                  <a:srgbClr val="FFFFFF"/>
                </a:solidFill>
              </a:rPr>
              <a:t>1 ray, </a:t>
            </a:r>
            <a:r>
              <a:rPr lang="en-US" sz="2400" dirty="0" smtClean="0">
                <a:solidFill>
                  <a:schemeClr val="accent6">
                    <a:lumMod val="75000"/>
                  </a:schemeClr>
                </a:solidFill>
              </a:rPr>
              <a:t>4</a:t>
            </a:r>
            <a:r>
              <a:rPr lang="en-US" sz="2400" dirty="0" smtClean="0">
                <a:solidFill>
                  <a:srgbClr val="FFFFFF"/>
                </a:solidFill>
              </a:rPr>
              <a:t> resolve samples</a:t>
            </a:r>
          </a:p>
          <a:p>
            <a:pPr>
              <a:spcBef>
                <a:spcPts val="0"/>
              </a:spcBef>
            </a:pPr>
            <a:r>
              <a:rPr lang="en-US" sz="2400" dirty="0" smtClean="0">
                <a:solidFill>
                  <a:srgbClr val="FFFFFF"/>
                </a:solidFill>
              </a:rPr>
              <a:t>no normalization</a:t>
            </a:r>
            <a:br>
              <a:rPr lang="en-US" sz="2400" dirty="0" smtClean="0">
                <a:solidFill>
                  <a:srgbClr val="FFFFFF"/>
                </a:solidFill>
              </a:rPr>
            </a:br>
            <a:r>
              <a:rPr lang="en-US" sz="2400" dirty="0">
                <a:solidFill>
                  <a:srgbClr val="FFFFFF"/>
                </a:solidFill>
              </a:rPr>
              <a:t>half-resolution</a:t>
            </a:r>
            <a:r>
              <a:rPr lang="en-US" sz="2400" dirty="0" smtClean="0">
                <a:solidFill>
                  <a:srgbClr val="FFFFFF"/>
                </a:solidFill>
              </a:rPr>
              <a:t/>
            </a:r>
            <a:br>
              <a:rPr lang="en-US" sz="2400" dirty="0" smtClean="0">
                <a:solidFill>
                  <a:srgbClr val="FFFFFF"/>
                </a:solidFill>
              </a:rPr>
            </a:br>
            <a:endParaRPr lang="en-US" sz="2400" dirty="0" smtClean="0">
              <a:solidFill>
                <a:srgbClr val="FFFFFF"/>
              </a:solidFill>
            </a:endParaRPr>
          </a:p>
          <a:p>
            <a:pPr algn="ctr">
              <a:spcBef>
                <a:spcPts val="0"/>
              </a:spcBef>
            </a:pPr>
            <a:endParaRPr lang="en-US" sz="2400" dirty="0">
              <a:solidFill>
                <a:srgbClr val="FFFFFF"/>
              </a:solidFill>
            </a:endParaRPr>
          </a:p>
        </p:txBody>
      </p:sp>
    </p:spTree>
  </p:cSld>
  <p:clrMapOvr>
    <a:masterClrMapping/>
  </p:clrMapOvr>
  <p:transition spd="slow">
    <p:cut/>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Shape 270"/>
          <p:cNvSpPr txBox="1">
            <a:spLocks/>
          </p:cNvSpPr>
          <p:nvPr/>
        </p:nvSpPr>
        <p:spPr>
          <a:xfrm>
            <a:off x="261257" y="231110"/>
            <a:ext cx="6792006" cy="1326385"/>
          </a:xfrm>
          <a:prstGeom prst="rect">
            <a:avLst/>
          </a:prstGeom>
          <a:noFill/>
          <a:ln>
            <a:noFill/>
          </a:ln>
        </p:spPr>
        <p:txBody>
          <a:bodyPr vert="horz" lIns="91425" tIns="91425" rIns="91425" bIns="91425" rtlCol="0" anchor="t" anchorCtr="0">
            <a:noAutofit/>
          </a:bodyPr>
          <a:lstStyle>
            <a:lvl1pPr algn="l" defTabSz="342900" rtl="0" eaLnBrk="1" latinLnBrk="0" hangingPunct="1">
              <a:spcBef>
                <a:spcPct val="0"/>
              </a:spcBef>
              <a:buNone/>
              <a:defRPr sz="315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0"/>
              </a:spcBef>
            </a:pPr>
            <a:r>
              <a:rPr lang="en-US" sz="2400" dirty="0" smtClean="0">
                <a:solidFill>
                  <a:srgbClr val="FFFFFF"/>
                </a:solidFill>
              </a:rPr>
              <a:t>1 ray, 4 resolve samples</a:t>
            </a:r>
          </a:p>
          <a:p>
            <a:pPr>
              <a:spcBef>
                <a:spcPts val="0"/>
              </a:spcBef>
            </a:pPr>
            <a:r>
              <a:rPr lang="en-US" sz="2400" dirty="0" smtClean="0">
                <a:solidFill>
                  <a:schemeClr val="accent6">
                    <a:lumMod val="75000"/>
                  </a:schemeClr>
                </a:solidFill>
              </a:rPr>
              <a:t>with</a:t>
            </a:r>
            <a:r>
              <a:rPr lang="en-US" sz="2400" dirty="0" smtClean="0">
                <a:solidFill>
                  <a:srgbClr val="FFFFFF"/>
                </a:solidFill>
              </a:rPr>
              <a:t> normalization</a:t>
            </a:r>
            <a:br>
              <a:rPr lang="en-US" sz="2400" dirty="0" smtClean="0">
                <a:solidFill>
                  <a:srgbClr val="FFFFFF"/>
                </a:solidFill>
              </a:rPr>
            </a:br>
            <a:r>
              <a:rPr lang="en-US" sz="2400" dirty="0">
                <a:solidFill>
                  <a:srgbClr val="FFFFFF"/>
                </a:solidFill>
              </a:rPr>
              <a:t>half-resolution</a:t>
            </a:r>
            <a:r>
              <a:rPr lang="en-US" sz="2400" dirty="0" smtClean="0">
                <a:solidFill>
                  <a:srgbClr val="FFFFFF"/>
                </a:solidFill>
              </a:rPr>
              <a:t/>
            </a:r>
            <a:br>
              <a:rPr lang="en-US" sz="2400" dirty="0" smtClean="0">
                <a:solidFill>
                  <a:srgbClr val="FFFFFF"/>
                </a:solidFill>
              </a:rPr>
            </a:br>
            <a:endParaRPr lang="en-US" sz="2400" dirty="0" smtClean="0">
              <a:solidFill>
                <a:srgbClr val="FFFFFF"/>
              </a:solidFill>
            </a:endParaRPr>
          </a:p>
          <a:p>
            <a:pPr algn="ctr">
              <a:spcBef>
                <a:spcPts val="0"/>
              </a:spcBef>
            </a:pPr>
            <a:endParaRPr lang="en-US" sz="2400" dirty="0">
              <a:solidFill>
                <a:srgbClr val="FFFFFF"/>
              </a:solidFill>
            </a:endParaRPr>
          </a:p>
        </p:txBody>
      </p:sp>
    </p:spTree>
  </p:cSld>
  <p:clrMapOvr>
    <a:masterClrMapping/>
  </p:clrMapOvr>
  <p:transition spd="slow">
    <p:cut/>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Shape 270"/>
          <p:cNvSpPr txBox="1">
            <a:spLocks/>
          </p:cNvSpPr>
          <p:nvPr/>
        </p:nvSpPr>
        <p:spPr>
          <a:xfrm>
            <a:off x="261257" y="231110"/>
            <a:ext cx="6792006" cy="1326385"/>
          </a:xfrm>
          <a:prstGeom prst="rect">
            <a:avLst/>
          </a:prstGeom>
          <a:noFill/>
          <a:ln>
            <a:noFill/>
          </a:ln>
        </p:spPr>
        <p:txBody>
          <a:bodyPr vert="horz" lIns="91425" tIns="91425" rIns="91425" bIns="91425" rtlCol="0" anchor="t" anchorCtr="0">
            <a:noAutofit/>
          </a:bodyPr>
          <a:lstStyle>
            <a:lvl1pPr algn="l" defTabSz="342900" rtl="0" eaLnBrk="1" latinLnBrk="0" hangingPunct="1">
              <a:spcBef>
                <a:spcPct val="0"/>
              </a:spcBef>
              <a:buNone/>
              <a:defRPr sz="315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0"/>
              </a:spcBef>
            </a:pPr>
            <a:r>
              <a:rPr lang="en-US" sz="2400" dirty="0" smtClean="0">
                <a:solidFill>
                  <a:schemeClr val="accent6">
                    <a:lumMod val="75000"/>
                  </a:schemeClr>
                </a:solidFill>
              </a:rPr>
              <a:t>4</a:t>
            </a:r>
            <a:r>
              <a:rPr lang="en-US" sz="2400" dirty="0" smtClean="0">
                <a:solidFill>
                  <a:srgbClr val="FFFFFF"/>
                </a:solidFill>
              </a:rPr>
              <a:t> rays, </a:t>
            </a:r>
            <a:r>
              <a:rPr lang="en-US" sz="2400" dirty="0" smtClean="0">
                <a:solidFill>
                  <a:schemeClr val="accent6">
                    <a:lumMod val="75000"/>
                  </a:schemeClr>
                </a:solidFill>
              </a:rPr>
              <a:t>1</a:t>
            </a:r>
            <a:r>
              <a:rPr lang="en-US" sz="2400" dirty="0" smtClean="0">
                <a:solidFill>
                  <a:srgbClr val="FFFFFF"/>
                </a:solidFill>
              </a:rPr>
              <a:t> resolve sample</a:t>
            </a:r>
          </a:p>
          <a:p>
            <a:pPr>
              <a:spcBef>
                <a:spcPts val="0"/>
              </a:spcBef>
            </a:pPr>
            <a:r>
              <a:rPr lang="en-US" sz="2400" dirty="0" smtClean="0">
                <a:solidFill>
                  <a:srgbClr val="FFFFFF"/>
                </a:solidFill>
              </a:rPr>
              <a:t>with normalization</a:t>
            </a:r>
            <a:br>
              <a:rPr lang="en-US" sz="2400" dirty="0" smtClean="0">
                <a:solidFill>
                  <a:srgbClr val="FFFFFF"/>
                </a:solidFill>
              </a:rPr>
            </a:br>
            <a:r>
              <a:rPr lang="en-US" sz="2400" dirty="0">
                <a:solidFill>
                  <a:srgbClr val="FFFFFF"/>
                </a:solidFill>
              </a:rPr>
              <a:t>half-resolution</a:t>
            </a:r>
            <a:r>
              <a:rPr lang="en-US" sz="2400" dirty="0" smtClean="0">
                <a:solidFill>
                  <a:srgbClr val="FFFFFF"/>
                </a:solidFill>
              </a:rPr>
              <a:t/>
            </a:r>
            <a:br>
              <a:rPr lang="en-US" sz="2400" dirty="0" smtClean="0">
                <a:solidFill>
                  <a:srgbClr val="FFFFFF"/>
                </a:solidFill>
              </a:rPr>
            </a:br>
            <a:endParaRPr lang="en-US" sz="2400" dirty="0" smtClean="0">
              <a:solidFill>
                <a:srgbClr val="FFFFFF"/>
              </a:solidFill>
            </a:endParaRPr>
          </a:p>
          <a:p>
            <a:pPr algn="ctr">
              <a:spcBef>
                <a:spcPts val="0"/>
              </a:spcBef>
            </a:pPr>
            <a:endParaRPr lang="en-US" sz="2400" dirty="0">
              <a:solidFill>
                <a:srgbClr val="FFFFFF"/>
              </a:solidFill>
            </a:endParaRPr>
          </a:p>
        </p:txBody>
      </p:sp>
    </p:spTree>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1085849"/>
            <a:ext cx="9144000" cy="6857999"/>
          </a:xfrm>
          <a:prstGeom prst="rect">
            <a:avLst/>
          </a:prstGeom>
        </p:spPr>
      </p:pic>
      <p:sp>
        <p:nvSpPr>
          <p:cNvPr id="2" name="Title 1"/>
          <p:cNvSpPr>
            <a:spLocks noGrp="1"/>
          </p:cNvSpPr>
          <p:nvPr>
            <p:ph type="title"/>
          </p:nvPr>
        </p:nvSpPr>
        <p:spPr/>
        <p:txBody>
          <a:bodyPr/>
          <a:lstStyle/>
          <a:p>
            <a:r>
              <a:rPr lang="en-US" dirty="0" smtClean="0">
                <a:ln>
                  <a:solidFill>
                    <a:schemeClr val="bg1"/>
                  </a:solidFill>
                </a:ln>
              </a:rPr>
              <a:t>Motivation</a:t>
            </a:r>
            <a:endParaRPr lang="sv-SE" dirty="0">
              <a:ln>
                <a:solidFill>
                  <a:schemeClr val="bg1"/>
                </a:solidFill>
              </a:ln>
            </a:endParaRPr>
          </a:p>
        </p:txBody>
      </p:sp>
    </p:spTree>
    <p:extLst>
      <p:ext uri="{BB962C8B-B14F-4D97-AF65-F5344CB8AC3E}">
        <p14:creationId xmlns:p14="http://schemas.microsoft.com/office/powerpoint/2010/main" val="198396238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Shape 270"/>
          <p:cNvSpPr txBox="1">
            <a:spLocks/>
          </p:cNvSpPr>
          <p:nvPr/>
        </p:nvSpPr>
        <p:spPr>
          <a:xfrm>
            <a:off x="261257" y="231110"/>
            <a:ext cx="6792006" cy="1326385"/>
          </a:xfrm>
          <a:prstGeom prst="rect">
            <a:avLst/>
          </a:prstGeom>
          <a:noFill/>
          <a:ln>
            <a:noFill/>
          </a:ln>
        </p:spPr>
        <p:txBody>
          <a:bodyPr vert="horz" lIns="91425" tIns="91425" rIns="91425" bIns="91425" rtlCol="0" anchor="t" anchorCtr="0">
            <a:noAutofit/>
          </a:bodyPr>
          <a:lstStyle>
            <a:lvl1pPr algn="l" defTabSz="342900" rtl="0" eaLnBrk="1" latinLnBrk="0" hangingPunct="1">
              <a:spcBef>
                <a:spcPct val="0"/>
              </a:spcBef>
              <a:buNone/>
              <a:defRPr sz="315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0"/>
              </a:spcBef>
            </a:pPr>
            <a:r>
              <a:rPr lang="en-US" sz="2400" dirty="0" smtClean="0">
                <a:solidFill>
                  <a:schemeClr val="accent6">
                    <a:lumMod val="75000"/>
                  </a:schemeClr>
                </a:solidFill>
              </a:rPr>
              <a:t>1</a:t>
            </a:r>
            <a:r>
              <a:rPr lang="en-US" sz="2400" dirty="0" smtClean="0">
                <a:solidFill>
                  <a:srgbClr val="FFFFFF"/>
                </a:solidFill>
              </a:rPr>
              <a:t> ray, 1 resolve sample</a:t>
            </a:r>
          </a:p>
          <a:p>
            <a:pPr>
              <a:spcBef>
                <a:spcPts val="0"/>
              </a:spcBef>
            </a:pPr>
            <a:r>
              <a:rPr lang="en-US" sz="2400" dirty="0" smtClean="0">
                <a:solidFill>
                  <a:srgbClr val="FFFFFF"/>
                </a:solidFill>
              </a:rPr>
              <a:t>with normalization</a:t>
            </a:r>
            <a:br>
              <a:rPr lang="en-US" sz="2400" dirty="0" smtClean="0">
                <a:solidFill>
                  <a:srgbClr val="FFFFFF"/>
                </a:solidFill>
              </a:rPr>
            </a:br>
            <a:r>
              <a:rPr lang="en-US" sz="2400" dirty="0">
                <a:solidFill>
                  <a:srgbClr val="FFFFFF"/>
                </a:solidFill>
              </a:rPr>
              <a:t>half-resolution</a:t>
            </a:r>
            <a:r>
              <a:rPr lang="en-US" sz="2400" dirty="0" smtClean="0">
                <a:solidFill>
                  <a:srgbClr val="FFFFFF"/>
                </a:solidFill>
              </a:rPr>
              <a:t/>
            </a:r>
            <a:br>
              <a:rPr lang="en-US" sz="2400" dirty="0" smtClean="0">
                <a:solidFill>
                  <a:srgbClr val="FFFFFF"/>
                </a:solidFill>
              </a:rPr>
            </a:br>
            <a:endParaRPr lang="en-US" sz="2400" dirty="0" smtClean="0">
              <a:solidFill>
                <a:srgbClr val="FFFFFF"/>
              </a:solidFill>
            </a:endParaRPr>
          </a:p>
          <a:p>
            <a:pPr algn="ctr">
              <a:spcBef>
                <a:spcPts val="0"/>
              </a:spcBef>
            </a:pPr>
            <a:endParaRPr lang="en-US" sz="2400" dirty="0">
              <a:solidFill>
                <a:srgbClr val="FFFFFF"/>
              </a:solidFill>
            </a:endParaRPr>
          </a:p>
        </p:txBody>
      </p:sp>
    </p:spTree>
  </p:cSld>
  <p:clrMapOvr>
    <a:masterClrMapping/>
  </p:clrMapOvr>
  <p:transition spd="slow">
    <p:cut/>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Shape 270"/>
          <p:cNvSpPr txBox="1">
            <a:spLocks/>
          </p:cNvSpPr>
          <p:nvPr/>
        </p:nvSpPr>
        <p:spPr>
          <a:xfrm>
            <a:off x="261257" y="231110"/>
            <a:ext cx="6792006" cy="1326385"/>
          </a:xfrm>
          <a:prstGeom prst="rect">
            <a:avLst/>
          </a:prstGeom>
          <a:noFill/>
          <a:ln>
            <a:noFill/>
          </a:ln>
        </p:spPr>
        <p:txBody>
          <a:bodyPr vert="horz" lIns="91425" tIns="91425" rIns="91425" bIns="91425" rtlCol="0" anchor="t" anchorCtr="0">
            <a:noAutofit/>
          </a:bodyPr>
          <a:lstStyle>
            <a:lvl1pPr algn="l" defTabSz="342900" rtl="0" eaLnBrk="1" latinLnBrk="0" hangingPunct="1">
              <a:spcBef>
                <a:spcPct val="0"/>
              </a:spcBef>
              <a:buNone/>
              <a:defRPr sz="315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0"/>
              </a:spcBef>
            </a:pPr>
            <a:r>
              <a:rPr lang="en-US" sz="2400" dirty="0" smtClean="0">
                <a:solidFill>
                  <a:srgbClr val="FFFFFF"/>
                </a:solidFill>
              </a:rPr>
              <a:t>1 ray, </a:t>
            </a:r>
            <a:r>
              <a:rPr lang="en-US" sz="2400" dirty="0" smtClean="0">
                <a:solidFill>
                  <a:schemeClr val="accent6">
                    <a:lumMod val="75000"/>
                  </a:schemeClr>
                </a:solidFill>
              </a:rPr>
              <a:t>4</a:t>
            </a:r>
            <a:r>
              <a:rPr lang="en-US" sz="2400" dirty="0" smtClean="0">
                <a:solidFill>
                  <a:srgbClr val="FFFFFF"/>
                </a:solidFill>
              </a:rPr>
              <a:t> resolve samples</a:t>
            </a:r>
          </a:p>
          <a:p>
            <a:pPr>
              <a:spcBef>
                <a:spcPts val="0"/>
              </a:spcBef>
            </a:pPr>
            <a:r>
              <a:rPr lang="en-US" sz="2400" dirty="0" smtClean="0">
                <a:solidFill>
                  <a:srgbClr val="FFFFFF"/>
                </a:solidFill>
              </a:rPr>
              <a:t>with normalization</a:t>
            </a:r>
            <a:br>
              <a:rPr lang="en-US" sz="2400" dirty="0" smtClean="0">
                <a:solidFill>
                  <a:srgbClr val="FFFFFF"/>
                </a:solidFill>
              </a:rPr>
            </a:br>
            <a:r>
              <a:rPr lang="en-US" sz="2400" dirty="0">
                <a:solidFill>
                  <a:srgbClr val="FFFFFF"/>
                </a:solidFill>
              </a:rPr>
              <a:t>half-resolution</a:t>
            </a:r>
            <a:r>
              <a:rPr lang="en-US" sz="2400" dirty="0" smtClean="0">
                <a:solidFill>
                  <a:srgbClr val="FFFFFF"/>
                </a:solidFill>
              </a:rPr>
              <a:t/>
            </a:r>
            <a:br>
              <a:rPr lang="en-US" sz="2400" dirty="0" smtClean="0">
                <a:solidFill>
                  <a:srgbClr val="FFFFFF"/>
                </a:solidFill>
              </a:rPr>
            </a:br>
            <a:endParaRPr lang="en-US" sz="2400" dirty="0" smtClean="0">
              <a:solidFill>
                <a:srgbClr val="FFFFFF"/>
              </a:solidFill>
            </a:endParaRPr>
          </a:p>
          <a:p>
            <a:pPr algn="ctr">
              <a:spcBef>
                <a:spcPts val="0"/>
              </a:spcBef>
            </a:pPr>
            <a:endParaRPr lang="en-US" sz="2400" dirty="0">
              <a:solidFill>
                <a:srgbClr val="FFFFFF"/>
              </a:solidFill>
            </a:endParaRPr>
          </a:p>
        </p:txBody>
      </p:sp>
    </p:spTree>
    <p:extLst>
      <p:ext uri="{BB962C8B-B14F-4D97-AF65-F5344CB8AC3E}">
        <p14:creationId xmlns:p14="http://schemas.microsoft.com/office/powerpoint/2010/main" val="685141453"/>
      </p:ext>
    </p:extLst>
  </p:cSld>
  <p:clrMapOvr>
    <a:masterClrMapping/>
  </p:clrMapOvr>
  <p:transition spd="slow">
    <p:cut/>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Shape 270"/>
          <p:cNvSpPr txBox="1">
            <a:spLocks/>
          </p:cNvSpPr>
          <p:nvPr/>
        </p:nvSpPr>
        <p:spPr>
          <a:xfrm>
            <a:off x="261257" y="231110"/>
            <a:ext cx="6792006" cy="1326385"/>
          </a:xfrm>
          <a:prstGeom prst="rect">
            <a:avLst/>
          </a:prstGeom>
          <a:noFill/>
          <a:ln>
            <a:noFill/>
          </a:ln>
        </p:spPr>
        <p:txBody>
          <a:bodyPr vert="horz" lIns="91425" tIns="91425" rIns="91425" bIns="91425" rtlCol="0" anchor="t" anchorCtr="0">
            <a:noAutofit/>
          </a:bodyPr>
          <a:lstStyle>
            <a:lvl1pPr algn="l" defTabSz="342900" rtl="0" eaLnBrk="1" latinLnBrk="0" hangingPunct="1">
              <a:spcBef>
                <a:spcPct val="0"/>
              </a:spcBef>
              <a:buNone/>
              <a:defRPr sz="315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0"/>
              </a:spcBef>
            </a:pPr>
            <a:r>
              <a:rPr lang="en-US" sz="2400" dirty="0" smtClean="0">
                <a:solidFill>
                  <a:schemeClr val="accent6">
                    <a:lumMod val="75000"/>
                  </a:schemeClr>
                </a:solidFill>
              </a:rPr>
              <a:t>4</a:t>
            </a:r>
            <a:r>
              <a:rPr lang="en-US" sz="2400" dirty="0" smtClean="0">
                <a:solidFill>
                  <a:srgbClr val="FFFFFF"/>
                </a:solidFill>
              </a:rPr>
              <a:t> rays, 4 resolve samples</a:t>
            </a:r>
          </a:p>
          <a:p>
            <a:pPr>
              <a:spcBef>
                <a:spcPts val="0"/>
              </a:spcBef>
            </a:pPr>
            <a:r>
              <a:rPr lang="en-US" sz="2400" dirty="0" smtClean="0">
                <a:solidFill>
                  <a:srgbClr val="FFFFFF"/>
                </a:solidFill>
              </a:rPr>
              <a:t>with normalization</a:t>
            </a:r>
            <a:br>
              <a:rPr lang="en-US" sz="2400" dirty="0" smtClean="0">
                <a:solidFill>
                  <a:srgbClr val="FFFFFF"/>
                </a:solidFill>
              </a:rPr>
            </a:br>
            <a:r>
              <a:rPr lang="en-US" sz="2400" dirty="0">
                <a:solidFill>
                  <a:srgbClr val="FFFFFF"/>
                </a:solidFill>
              </a:rPr>
              <a:t>half-resolution</a:t>
            </a:r>
            <a:endParaRPr lang="en-US" sz="2400" dirty="0" smtClean="0">
              <a:solidFill>
                <a:srgbClr val="FFFFFF"/>
              </a:solidFill>
            </a:endParaRPr>
          </a:p>
          <a:p>
            <a:pPr algn="ctr">
              <a:spcBef>
                <a:spcPts val="0"/>
              </a:spcBef>
            </a:pPr>
            <a:endParaRPr lang="en-US" sz="2400" dirty="0">
              <a:solidFill>
                <a:srgbClr val="FFFFFF"/>
              </a:solidFill>
            </a:endParaRPr>
          </a:p>
        </p:txBody>
      </p:sp>
    </p:spTree>
  </p:cSld>
  <p:clrMapOvr>
    <a:masterClrMapping/>
  </p:clrMapOvr>
  <p:transition spd="slow">
    <p:cut/>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Shape 270"/>
          <p:cNvSpPr txBox="1">
            <a:spLocks/>
          </p:cNvSpPr>
          <p:nvPr/>
        </p:nvSpPr>
        <p:spPr>
          <a:xfrm>
            <a:off x="261257" y="231110"/>
            <a:ext cx="6792006" cy="1326385"/>
          </a:xfrm>
          <a:prstGeom prst="rect">
            <a:avLst/>
          </a:prstGeom>
          <a:noFill/>
          <a:ln>
            <a:noFill/>
          </a:ln>
        </p:spPr>
        <p:txBody>
          <a:bodyPr vert="horz" lIns="91425" tIns="91425" rIns="91425" bIns="91425" rtlCol="0" anchor="t" anchorCtr="0">
            <a:noAutofit/>
          </a:bodyPr>
          <a:lstStyle>
            <a:lvl1pPr algn="l" defTabSz="342900" rtl="0" eaLnBrk="1" latinLnBrk="0" hangingPunct="1">
              <a:spcBef>
                <a:spcPct val="0"/>
              </a:spcBef>
              <a:buNone/>
              <a:defRPr sz="315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0"/>
              </a:spcBef>
            </a:pPr>
            <a:r>
              <a:rPr lang="en-US" sz="2400" dirty="0" smtClean="0">
                <a:solidFill>
                  <a:schemeClr val="accent6">
                    <a:lumMod val="75000"/>
                  </a:schemeClr>
                </a:solidFill>
              </a:rPr>
              <a:t>1</a:t>
            </a:r>
            <a:r>
              <a:rPr lang="en-US" sz="2400" dirty="0" smtClean="0">
                <a:solidFill>
                  <a:srgbClr val="FFFFFF"/>
                </a:solidFill>
              </a:rPr>
              <a:t> ray, 4 resolve samples</a:t>
            </a:r>
          </a:p>
          <a:p>
            <a:pPr>
              <a:spcBef>
                <a:spcPts val="0"/>
              </a:spcBef>
            </a:pPr>
            <a:r>
              <a:rPr lang="en-US" sz="2400" dirty="0" smtClean="0">
                <a:solidFill>
                  <a:srgbClr val="FFFFFF"/>
                </a:solidFill>
              </a:rPr>
              <a:t>with normalization and </a:t>
            </a:r>
            <a:r>
              <a:rPr lang="en-US" sz="2400" dirty="0" smtClean="0">
                <a:solidFill>
                  <a:schemeClr val="accent6">
                    <a:lumMod val="75000"/>
                  </a:schemeClr>
                </a:solidFill>
              </a:rPr>
              <a:t>temporal filter</a:t>
            </a:r>
            <a:br>
              <a:rPr lang="en-US" sz="2400" dirty="0" smtClean="0">
                <a:solidFill>
                  <a:schemeClr val="accent6">
                    <a:lumMod val="75000"/>
                  </a:schemeClr>
                </a:solidFill>
              </a:rPr>
            </a:br>
            <a:r>
              <a:rPr lang="en-US" sz="2400" dirty="0" smtClean="0">
                <a:solidFill>
                  <a:srgbClr val="FFFFFF"/>
                </a:solidFill>
              </a:rPr>
              <a:t>half-resolution</a:t>
            </a:r>
            <a:br>
              <a:rPr lang="en-US" sz="2400" dirty="0" smtClean="0">
                <a:solidFill>
                  <a:srgbClr val="FFFFFF"/>
                </a:solidFill>
              </a:rPr>
            </a:br>
            <a:endParaRPr lang="en-US" sz="2400" dirty="0" smtClean="0">
              <a:solidFill>
                <a:srgbClr val="FFFFFF"/>
              </a:solidFill>
            </a:endParaRPr>
          </a:p>
          <a:p>
            <a:pPr algn="ctr">
              <a:spcBef>
                <a:spcPts val="0"/>
              </a:spcBef>
            </a:pPr>
            <a:endParaRPr lang="en-US" sz="2400" dirty="0">
              <a:solidFill>
                <a:srgbClr val="FFFFFF"/>
              </a:solidFill>
            </a:endParaRPr>
          </a:p>
        </p:txBody>
      </p:sp>
    </p:spTree>
  </p:cSld>
  <p:clrMapOvr>
    <a:masterClrMapping/>
  </p:clrMapOvr>
  <p:transition spd="slow">
    <p:cut/>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Shape 387"/>
          <p:cNvSpPr txBox="1">
            <a:spLocks noGrp="1"/>
          </p:cNvSpPr>
          <p:nvPr>
            <p:ph type="title"/>
          </p:nvPr>
        </p:nvSpPr>
        <p:spPr/>
        <p:txBody>
          <a:bodyPr/>
          <a:lstStyle/>
          <a:p>
            <a:pPr lvl="0"/>
            <a:r>
              <a:rPr lang="en" dirty="0" smtClean="0"/>
              <a:t>Sparse raytracing</a:t>
            </a:r>
            <a:endParaRPr lang="en" dirty="0"/>
          </a:p>
        </p:txBody>
      </p:sp>
      <p:sp>
        <p:nvSpPr>
          <p:cNvPr id="388" name="Shape 388"/>
          <p:cNvSpPr txBox="1">
            <a:spLocks noGrp="1"/>
          </p:cNvSpPr>
          <p:nvPr>
            <p:ph idx="1"/>
          </p:nvPr>
        </p:nvSpPr>
        <p:spPr/>
        <p:txBody>
          <a:bodyPr/>
          <a:lstStyle/>
          <a:p>
            <a:pPr lvl="0"/>
            <a:r>
              <a:rPr lang="en" dirty="0" smtClean="0">
                <a:solidFill>
                  <a:schemeClr val="accent6">
                    <a:lumMod val="75000"/>
                  </a:schemeClr>
                </a:solidFill>
              </a:rPr>
              <a:t>Raytrace</a:t>
            </a:r>
            <a:r>
              <a:rPr lang="en" dirty="0" smtClean="0"/>
              <a:t> at a </a:t>
            </a:r>
            <a:r>
              <a:rPr lang="en" dirty="0" smtClean="0">
                <a:solidFill>
                  <a:schemeClr val="accent6">
                    <a:lumMod val="75000"/>
                  </a:schemeClr>
                </a:solidFill>
              </a:rPr>
              <a:t>reduced</a:t>
            </a:r>
            <a:r>
              <a:rPr lang="en" dirty="0" smtClean="0"/>
              <a:t> resolution</a:t>
            </a:r>
          </a:p>
          <a:p>
            <a:pPr lvl="0"/>
            <a:r>
              <a:rPr lang="en" dirty="0" smtClean="0">
                <a:solidFill>
                  <a:schemeClr val="accent6">
                    <a:lumMod val="75000"/>
                  </a:schemeClr>
                </a:solidFill>
              </a:rPr>
              <a:t>Reuse</a:t>
            </a:r>
            <a:r>
              <a:rPr lang="en" dirty="0" smtClean="0"/>
              <a:t> multiple rays </a:t>
            </a:r>
            <a:r>
              <a:rPr lang="en" dirty="0" smtClean="0">
                <a:solidFill>
                  <a:schemeClr val="accent6">
                    <a:lumMod val="75000"/>
                  </a:schemeClr>
                </a:solidFill>
              </a:rPr>
              <a:t>at full-res</a:t>
            </a:r>
          </a:p>
          <a:p>
            <a:pPr lvl="1"/>
            <a:r>
              <a:rPr lang="en" dirty="0" smtClean="0"/>
              <a:t>Unique blend of rays for every pixel</a:t>
            </a:r>
          </a:p>
          <a:p>
            <a:pPr lvl="2"/>
            <a:r>
              <a:rPr lang="en" dirty="0" smtClean="0"/>
              <a:t>Automatic from BRDF</a:t>
            </a:r>
          </a:p>
          <a:p>
            <a:pPr lvl="1"/>
            <a:r>
              <a:rPr lang="en" dirty="0" smtClean="0"/>
              <a:t>Per-pixel normals and roughness preserved</a:t>
            </a:r>
          </a:p>
          <a:p>
            <a:pPr lvl="0"/>
            <a:r>
              <a:rPr lang="en" dirty="0" smtClean="0"/>
              <a:t>Weight normalization fixes </a:t>
            </a:r>
            <a:r>
              <a:rPr lang="en" dirty="0" smtClean="0">
                <a:solidFill>
                  <a:schemeClr val="accent6">
                    <a:lumMod val="75000"/>
                  </a:schemeClr>
                </a:solidFill>
              </a:rPr>
              <a:t>gaps</a:t>
            </a:r>
            <a:endParaRPr lang="en" dirty="0">
              <a:solidFill>
                <a:schemeClr val="accent6">
                  <a:lumMod val="75000"/>
                </a:schemeClr>
              </a:solidFill>
            </a:endParaRPr>
          </a:p>
        </p:txBody>
      </p:sp>
      <p:grpSp>
        <p:nvGrpSpPr>
          <p:cNvPr id="4" name="Group 3"/>
          <p:cNvGrpSpPr>
            <a:grpSpLocks/>
          </p:cNvGrpSpPr>
          <p:nvPr/>
        </p:nvGrpSpPr>
        <p:grpSpPr>
          <a:xfrm>
            <a:off x="7955280" y="274320"/>
            <a:ext cx="967336" cy="890968"/>
            <a:chOff x="2589702" y="1319134"/>
            <a:chExt cx="3925883" cy="3628422"/>
          </a:xfrm>
        </p:grpSpPr>
        <p:sp>
          <p:nvSpPr>
            <p:cNvPr id="5" name="Rounded Rectangle 4"/>
            <p:cNvSpPr/>
            <p:nvPr/>
          </p:nvSpPr>
          <p:spPr>
            <a:xfrm>
              <a:off x="3710065" y="1319134"/>
              <a:ext cx="1570353" cy="332058"/>
            </a:xfrm>
            <a:prstGeom prst="roundRect">
              <a:avLst/>
            </a:prstGeom>
            <a:solidFill>
              <a:schemeClr val="accent1">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6" name="Rounded Rectangle 5"/>
            <p:cNvSpPr/>
            <p:nvPr/>
          </p:nvSpPr>
          <p:spPr>
            <a:xfrm>
              <a:off x="3710064" y="2143225"/>
              <a:ext cx="1570353" cy="332058"/>
            </a:xfrm>
            <a:prstGeom prst="roundRect">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7" name="Rounded Rectangle 6"/>
            <p:cNvSpPr/>
            <p:nvPr/>
          </p:nvSpPr>
          <p:spPr>
            <a:xfrm>
              <a:off x="2589702" y="2961759"/>
              <a:ext cx="1570353" cy="332058"/>
            </a:xfrm>
            <a:prstGeom prst="roundRect">
              <a:avLst/>
            </a:prstGeom>
            <a:solidFill>
              <a:schemeClr val="accent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8" name="Rounded Rectangle 7"/>
            <p:cNvSpPr/>
            <p:nvPr/>
          </p:nvSpPr>
          <p:spPr>
            <a:xfrm>
              <a:off x="4945232" y="2961158"/>
              <a:ext cx="1570353" cy="332058"/>
            </a:xfrm>
            <a:prstGeom prst="roundRect">
              <a:avLst/>
            </a:prstGeom>
            <a:solidFill>
              <a:schemeClr val="accent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9" name="Rounded Rectangle 8"/>
            <p:cNvSpPr/>
            <p:nvPr/>
          </p:nvSpPr>
          <p:spPr>
            <a:xfrm>
              <a:off x="3710063" y="3791407"/>
              <a:ext cx="1570353" cy="332058"/>
            </a:xfrm>
            <a:prstGeom prst="roundRect">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0" name="Rounded Rectangle 9"/>
            <p:cNvSpPr/>
            <p:nvPr/>
          </p:nvSpPr>
          <p:spPr>
            <a:xfrm>
              <a:off x="3710062" y="4615498"/>
              <a:ext cx="1570353" cy="332058"/>
            </a:xfrm>
            <a:prstGeom prst="roundRect">
              <a:avLst/>
            </a:prstGeom>
            <a:solidFill>
              <a:schemeClr val="accent6">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1" name="Down Arrow 10"/>
            <p:cNvSpPr/>
            <p:nvPr/>
          </p:nvSpPr>
          <p:spPr>
            <a:xfrm>
              <a:off x="4367821" y="1664721"/>
              <a:ext cx="254833" cy="470706"/>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Down Arrow 11"/>
            <p:cNvSpPr/>
            <p:nvPr/>
          </p:nvSpPr>
          <p:spPr>
            <a:xfrm rot="1666514">
              <a:off x="3463480" y="2503567"/>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Down Arrow 12"/>
            <p:cNvSpPr/>
            <p:nvPr/>
          </p:nvSpPr>
          <p:spPr>
            <a:xfrm rot="19933486" flipH="1">
              <a:off x="5272163" y="2507611"/>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Down Arrow 13"/>
            <p:cNvSpPr/>
            <p:nvPr/>
          </p:nvSpPr>
          <p:spPr>
            <a:xfrm rot="19933486" flipH="1">
              <a:off x="3463480" y="3341014"/>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Down Arrow 14"/>
            <p:cNvSpPr/>
            <p:nvPr/>
          </p:nvSpPr>
          <p:spPr>
            <a:xfrm rot="1666514">
              <a:off x="5272163" y="3349102"/>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Down Arrow 15"/>
            <p:cNvSpPr/>
            <p:nvPr/>
          </p:nvSpPr>
          <p:spPr>
            <a:xfrm>
              <a:off x="4367821" y="4144792"/>
              <a:ext cx="254833" cy="470706"/>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cSld>
  <p:clrMapOvr>
    <a:masterClrMapping/>
  </p:clrMapOvr>
  <p:transition spd="slow">
    <p:cut/>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Shape 270"/>
          <p:cNvSpPr txBox="1">
            <a:spLocks/>
          </p:cNvSpPr>
          <p:nvPr/>
        </p:nvSpPr>
        <p:spPr>
          <a:xfrm>
            <a:off x="261257" y="231110"/>
            <a:ext cx="6792006" cy="1326385"/>
          </a:xfrm>
          <a:prstGeom prst="rect">
            <a:avLst/>
          </a:prstGeom>
          <a:noFill/>
          <a:ln>
            <a:noFill/>
          </a:ln>
        </p:spPr>
        <p:txBody>
          <a:bodyPr vert="horz" lIns="91425" tIns="91425" rIns="91425" bIns="91425" rtlCol="0" anchor="t" anchorCtr="0">
            <a:noAutofit/>
          </a:bodyPr>
          <a:lstStyle>
            <a:lvl1pPr algn="l" defTabSz="342900" rtl="0" eaLnBrk="1" latinLnBrk="0" hangingPunct="1">
              <a:spcBef>
                <a:spcPct val="0"/>
              </a:spcBef>
              <a:buNone/>
              <a:defRPr sz="315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0"/>
              </a:spcBef>
            </a:pPr>
            <a:r>
              <a:rPr lang="en-US" sz="2400" dirty="0" smtClean="0">
                <a:solidFill>
                  <a:srgbClr val="FFFFFF"/>
                </a:solidFill>
              </a:rPr>
              <a:t>1 ray, 4 resolve samples</a:t>
            </a:r>
          </a:p>
          <a:p>
            <a:pPr>
              <a:spcBef>
                <a:spcPts val="0"/>
              </a:spcBef>
            </a:pPr>
            <a:r>
              <a:rPr lang="en-US" sz="2400" dirty="0" smtClean="0">
                <a:solidFill>
                  <a:srgbClr val="FFFFFF"/>
                </a:solidFill>
              </a:rPr>
              <a:t>with normalization and temporal filter</a:t>
            </a:r>
            <a:br>
              <a:rPr lang="en-US" sz="2400" dirty="0" smtClean="0">
                <a:solidFill>
                  <a:srgbClr val="FFFFFF"/>
                </a:solidFill>
              </a:rPr>
            </a:br>
            <a:r>
              <a:rPr lang="en-US" sz="2400" dirty="0">
                <a:solidFill>
                  <a:srgbClr val="FFFFFF"/>
                </a:solidFill>
              </a:rPr>
              <a:t>half-res trace; </a:t>
            </a:r>
            <a:r>
              <a:rPr lang="en-US" sz="2400" dirty="0" smtClean="0">
                <a:solidFill>
                  <a:srgbClr val="FFFFFF"/>
                </a:solidFill>
              </a:rPr>
              <a:t>half-res </a:t>
            </a:r>
            <a:r>
              <a:rPr lang="en-US" sz="2400" dirty="0">
                <a:solidFill>
                  <a:srgbClr val="FFFFFF"/>
                </a:solidFill>
              </a:rPr>
              <a:t>resolve</a:t>
            </a:r>
            <a:br>
              <a:rPr lang="en-US" sz="2400" dirty="0">
                <a:solidFill>
                  <a:srgbClr val="FFFFFF"/>
                </a:solidFill>
              </a:rPr>
            </a:br>
            <a:endParaRPr lang="en-US" sz="2400" dirty="0" smtClean="0">
              <a:solidFill>
                <a:srgbClr val="FFFFFF"/>
              </a:solidFill>
            </a:endParaRPr>
          </a:p>
          <a:p>
            <a:pPr algn="ctr">
              <a:spcBef>
                <a:spcPts val="0"/>
              </a:spcBef>
            </a:pPr>
            <a:endParaRPr lang="en-US" sz="2400" dirty="0">
              <a:solidFill>
                <a:srgbClr val="FFFFFF"/>
              </a:solidFill>
            </a:endParaRPr>
          </a:p>
        </p:txBody>
      </p:sp>
    </p:spTree>
  </p:cSld>
  <p:clrMapOvr>
    <a:masterClrMapping/>
  </p:clrMapOvr>
  <p:transition spd="slow">
    <p:cut/>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Shape 270"/>
          <p:cNvSpPr txBox="1">
            <a:spLocks/>
          </p:cNvSpPr>
          <p:nvPr/>
        </p:nvSpPr>
        <p:spPr>
          <a:xfrm>
            <a:off x="261257" y="231110"/>
            <a:ext cx="6792006" cy="1326385"/>
          </a:xfrm>
          <a:prstGeom prst="rect">
            <a:avLst/>
          </a:prstGeom>
          <a:noFill/>
          <a:ln>
            <a:noFill/>
          </a:ln>
        </p:spPr>
        <p:txBody>
          <a:bodyPr vert="horz" lIns="91425" tIns="91425" rIns="91425" bIns="91425" rtlCol="0" anchor="t" anchorCtr="0">
            <a:noAutofit/>
          </a:bodyPr>
          <a:lstStyle>
            <a:lvl1pPr algn="l" defTabSz="342900" rtl="0" eaLnBrk="1" latinLnBrk="0" hangingPunct="1">
              <a:spcBef>
                <a:spcPct val="0"/>
              </a:spcBef>
              <a:buNone/>
              <a:defRPr sz="315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0"/>
              </a:spcBef>
            </a:pPr>
            <a:r>
              <a:rPr lang="en-US" sz="2400" dirty="0" smtClean="0">
                <a:solidFill>
                  <a:srgbClr val="FFFFFF"/>
                </a:solidFill>
              </a:rPr>
              <a:t>1 ray, 4 resolve samples</a:t>
            </a:r>
          </a:p>
          <a:p>
            <a:pPr>
              <a:spcBef>
                <a:spcPts val="0"/>
              </a:spcBef>
            </a:pPr>
            <a:r>
              <a:rPr lang="en-US" sz="2400" dirty="0" smtClean="0">
                <a:solidFill>
                  <a:srgbClr val="FFFFFF"/>
                </a:solidFill>
              </a:rPr>
              <a:t>with normalization and temporal filter</a:t>
            </a:r>
            <a:br>
              <a:rPr lang="en-US" sz="2400" dirty="0" smtClean="0">
                <a:solidFill>
                  <a:srgbClr val="FFFFFF"/>
                </a:solidFill>
              </a:rPr>
            </a:br>
            <a:r>
              <a:rPr lang="en-US" sz="2400" dirty="0" smtClean="0">
                <a:solidFill>
                  <a:srgbClr val="FFFFFF"/>
                </a:solidFill>
              </a:rPr>
              <a:t>half-res trace; </a:t>
            </a:r>
            <a:r>
              <a:rPr lang="en-US" sz="2400" dirty="0" smtClean="0">
                <a:solidFill>
                  <a:schemeClr val="accent6">
                    <a:lumMod val="75000"/>
                  </a:schemeClr>
                </a:solidFill>
              </a:rPr>
              <a:t>full-res</a:t>
            </a:r>
            <a:r>
              <a:rPr lang="en-US" sz="2400" dirty="0" smtClean="0">
                <a:solidFill>
                  <a:srgbClr val="FFFFFF"/>
                </a:solidFill>
              </a:rPr>
              <a:t> resolve</a:t>
            </a:r>
            <a:br>
              <a:rPr lang="en-US" sz="2400" dirty="0" smtClean="0">
                <a:solidFill>
                  <a:srgbClr val="FFFFFF"/>
                </a:solidFill>
              </a:rPr>
            </a:br>
            <a:endParaRPr lang="en-US" sz="2400" dirty="0" smtClean="0">
              <a:solidFill>
                <a:srgbClr val="FFFFFF"/>
              </a:solidFill>
            </a:endParaRPr>
          </a:p>
          <a:p>
            <a:pPr algn="ctr">
              <a:spcBef>
                <a:spcPts val="0"/>
              </a:spcBef>
            </a:pPr>
            <a:endParaRPr lang="en-US" sz="2400" dirty="0">
              <a:solidFill>
                <a:srgbClr val="FFFFFF"/>
              </a:solidFill>
            </a:endParaRPr>
          </a:p>
        </p:txBody>
      </p:sp>
    </p:spTree>
  </p:cSld>
  <p:clrMapOvr>
    <a:masterClrMapping/>
  </p:clrMapOvr>
  <p:transition spd="slow">
    <p:cut/>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Shape 405"/>
          <p:cNvSpPr txBox="1">
            <a:spLocks noGrp="1"/>
          </p:cNvSpPr>
          <p:nvPr>
            <p:ph type="title"/>
          </p:nvPr>
        </p:nvSpPr>
        <p:spPr/>
        <p:txBody>
          <a:bodyPr/>
          <a:lstStyle/>
          <a:p>
            <a:pPr lvl="0"/>
            <a:r>
              <a:rPr lang="en" dirty="0" smtClean="0"/>
              <a:t>Temporal reprojection</a:t>
            </a:r>
            <a:endParaRPr lang="en" dirty="0"/>
          </a:p>
        </p:txBody>
      </p:sp>
      <p:sp>
        <p:nvSpPr>
          <p:cNvPr id="406" name="Shape 406"/>
          <p:cNvSpPr txBox="1">
            <a:spLocks noGrp="1"/>
          </p:cNvSpPr>
          <p:nvPr>
            <p:ph idx="1"/>
          </p:nvPr>
        </p:nvSpPr>
        <p:spPr>
          <a:xfrm>
            <a:off x="770924" y="1242510"/>
            <a:ext cx="6709906" cy="1293946"/>
          </a:xfrm>
        </p:spPr>
        <p:txBody>
          <a:bodyPr/>
          <a:lstStyle/>
          <a:p>
            <a:pPr lvl="0"/>
            <a:r>
              <a:rPr lang="en" dirty="0" smtClean="0"/>
              <a:t>Reprojection along G-Buffer depth </a:t>
            </a:r>
            <a:r>
              <a:rPr lang="en" dirty="0" smtClean="0">
                <a:solidFill>
                  <a:schemeClr val="accent6">
                    <a:lumMod val="75000"/>
                  </a:schemeClr>
                </a:solidFill>
              </a:rPr>
              <a:t>‘smears’</a:t>
            </a:r>
          </a:p>
          <a:p>
            <a:pPr lvl="0"/>
            <a:r>
              <a:rPr lang="en" dirty="0" smtClean="0"/>
              <a:t>Add </a:t>
            </a:r>
            <a:r>
              <a:rPr lang="en" dirty="0" smtClean="0">
                <a:solidFill>
                  <a:schemeClr val="accent6">
                    <a:lumMod val="75000"/>
                  </a:schemeClr>
                </a:solidFill>
              </a:rPr>
              <a:t>reflection depth</a:t>
            </a:r>
          </a:p>
          <a:p>
            <a:pPr lvl="1"/>
            <a:r>
              <a:rPr lang="en" dirty="0" smtClean="0"/>
              <a:t>Average from local rays</a:t>
            </a:r>
          </a:p>
          <a:p>
            <a:pPr lvl="1"/>
            <a:r>
              <a:rPr lang="en" dirty="0" smtClean="0"/>
              <a:t>Proper reflection </a:t>
            </a:r>
            <a:r>
              <a:rPr lang="en" dirty="0" smtClean="0">
                <a:solidFill>
                  <a:schemeClr val="accent6">
                    <a:lumMod val="75000"/>
                  </a:schemeClr>
                </a:solidFill>
              </a:rPr>
              <a:t>parallax</a:t>
            </a:r>
          </a:p>
        </p:txBody>
      </p:sp>
      <p:pic>
        <p:nvPicPr>
          <p:cNvPr id="4" name="ssr_smeari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03860" y="2655823"/>
            <a:ext cx="8357391" cy="2350517"/>
          </a:xfrm>
          <a:prstGeom prst="rect">
            <a:avLst/>
          </a:prstGeom>
          <a:ln>
            <a:noFill/>
          </a:ln>
          <a:effectLst>
            <a:outerShdw blurRad="190500" algn="tl" rotWithShape="0">
              <a:srgbClr val="000000">
                <a:alpha val="70000"/>
              </a:srgbClr>
            </a:outerShdw>
          </a:effectLst>
        </p:spPr>
      </p:pic>
      <p:grpSp>
        <p:nvGrpSpPr>
          <p:cNvPr id="5" name="Group 4"/>
          <p:cNvGrpSpPr>
            <a:grpSpLocks/>
          </p:cNvGrpSpPr>
          <p:nvPr/>
        </p:nvGrpSpPr>
        <p:grpSpPr>
          <a:xfrm>
            <a:off x="7955280" y="274320"/>
            <a:ext cx="967336" cy="890968"/>
            <a:chOff x="2589702" y="1319134"/>
            <a:chExt cx="3925883" cy="3628422"/>
          </a:xfrm>
        </p:grpSpPr>
        <p:sp>
          <p:nvSpPr>
            <p:cNvPr id="6" name="Rounded Rectangle 5"/>
            <p:cNvSpPr/>
            <p:nvPr/>
          </p:nvSpPr>
          <p:spPr>
            <a:xfrm>
              <a:off x="3710065" y="1319134"/>
              <a:ext cx="1570353" cy="332058"/>
            </a:xfrm>
            <a:prstGeom prst="roundRect">
              <a:avLst/>
            </a:prstGeom>
            <a:solidFill>
              <a:schemeClr val="accent1">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7" name="Rounded Rectangle 6"/>
            <p:cNvSpPr/>
            <p:nvPr/>
          </p:nvSpPr>
          <p:spPr>
            <a:xfrm>
              <a:off x="3710064" y="2143225"/>
              <a:ext cx="1570353" cy="332058"/>
            </a:xfrm>
            <a:prstGeom prst="roundRect">
              <a:avLst/>
            </a:prstGeom>
            <a:solidFill>
              <a:schemeClr val="accent2">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8" name="Rounded Rectangle 7"/>
            <p:cNvSpPr/>
            <p:nvPr/>
          </p:nvSpPr>
          <p:spPr>
            <a:xfrm>
              <a:off x="2589702" y="2961759"/>
              <a:ext cx="1570353" cy="332058"/>
            </a:xfrm>
            <a:prstGeom prst="roundRect">
              <a:avLst/>
            </a:prstGeom>
            <a:solidFill>
              <a:schemeClr val="accent3">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9" name="Rounded Rectangle 8"/>
            <p:cNvSpPr/>
            <p:nvPr/>
          </p:nvSpPr>
          <p:spPr>
            <a:xfrm>
              <a:off x="4945232" y="2961158"/>
              <a:ext cx="1570353" cy="332058"/>
            </a:xfrm>
            <a:prstGeom prst="roundRect">
              <a:avLst/>
            </a:prstGeom>
            <a:solidFill>
              <a:schemeClr val="accent3">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0" name="Rounded Rectangle 9"/>
            <p:cNvSpPr/>
            <p:nvPr/>
          </p:nvSpPr>
          <p:spPr>
            <a:xfrm>
              <a:off x="3710063" y="3791407"/>
              <a:ext cx="1570353" cy="332058"/>
            </a:xfrm>
            <a:prstGeom prst="roundRect">
              <a:avLst/>
            </a:prstGeom>
            <a:solidFill>
              <a:schemeClr val="accent4">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1" name="Rounded Rectangle 10"/>
            <p:cNvSpPr/>
            <p:nvPr/>
          </p:nvSpPr>
          <p:spPr>
            <a:xfrm>
              <a:off x="3710062" y="4615498"/>
              <a:ext cx="1570353" cy="332058"/>
            </a:xfrm>
            <a:prstGeom prst="roundRect">
              <a:avLst/>
            </a:prstGeom>
            <a:solidFill>
              <a:schemeClr val="accent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2" name="Down Arrow 11"/>
            <p:cNvSpPr/>
            <p:nvPr/>
          </p:nvSpPr>
          <p:spPr>
            <a:xfrm>
              <a:off x="4367821" y="1664721"/>
              <a:ext cx="254833" cy="470706"/>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Down Arrow 12"/>
            <p:cNvSpPr/>
            <p:nvPr/>
          </p:nvSpPr>
          <p:spPr>
            <a:xfrm rot="1666514">
              <a:off x="3463480" y="2503567"/>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Down Arrow 13"/>
            <p:cNvSpPr/>
            <p:nvPr/>
          </p:nvSpPr>
          <p:spPr>
            <a:xfrm rot="19933486" flipH="1">
              <a:off x="5272163" y="2507611"/>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Down Arrow 14"/>
            <p:cNvSpPr/>
            <p:nvPr/>
          </p:nvSpPr>
          <p:spPr>
            <a:xfrm rot="19933486" flipH="1">
              <a:off x="3463480" y="3341014"/>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Down Arrow 15"/>
            <p:cNvSpPr/>
            <p:nvPr/>
          </p:nvSpPr>
          <p:spPr>
            <a:xfrm rot="1666514">
              <a:off x="5272163" y="3349102"/>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Down Arrow 16"/>
            <p:cNvSpPr/>
            <p:nvPr/>
          </p:nvSpPr>
          <p:spPr>
            <a:xfrm>
              <a:off x="4367821" y="4144792"/>
              <a:ext cx="254833" cy="470706"/>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49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4"/>
                </p:tgtEl>
              </p:cMediaNode>
            </p:vide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Shape 427"/>
          <p:cNvSpPr txBox="1">
            <a:spLocks noGrp="1"/>
          </p:cNvSpPr>
          <p:nvPr>
            <p:ph type="title"/>
          </p:nvPr>
        </p:nvSpPr>
        <p:spPr/>
        <p:txBody>
          <a:bodyPr/>
          <a:lstStyle/>
          <a:p>
            <a:pPr lvl="0"/>
            <a:r>
              <a:rPr lang="en" dirty="0" smtClean="0"/>
              <a:t>Importance sampling bias</a:t>
            </a:r>
            <a:endParaRPr lang="en" dirty="0"/>
          </a:p>
        </p:txBody>
      </p:sp>
      <p:sp>
        <p:nvSpPr>
          <p:cNvPr id="428" name="Shape 428"/>
          <p:cNvSpPr txBox="1">
            <a:spLocks noGrp="1"/>
          </p:cNvSpPr>
          <p:nvPr>
            <p:ph idx="1"/>
          </p:nvPr>
        </p:nvSpPr>
        <p:spPr/>
        <p:txBody>
          <a:bodyPr>
            <a:normAutofit/>
          </a:bodyPr>
          <a:lstStyle/>
          <a:p>
            <a:pPr lvl="0"/>
            <a:r>
              <a:rPr lang="en" dirty="0" smtClean="0"/>
              <a:t>Lots of noise from </a:t>
            </a:r>
            <a:r>
              <a:rPr lang="en" dirty="0" smtClean="0">
                <a:solidFill>
                  <a:schemeClr val="accent6">
                    <a:lumMod val="75000"/>
                  </a:schemeClr>
                </a:solidFill>
              </a:rPr>
              <a:t>BRDF tail</a:t>
            </a:r>
          </a:p>
          <a:p>
            <a:pPr lvl="0"/>
            <a:r>
              <a:rPr lang="en" dirty="0" smtClean="0"/>
              <a:t>Shift samples toward mirror direction</a:t>
            </a:r>
          </a:p>
          <a:p>
            <a:pPr lvl="1"/>
            <a:r>
              <a:rPr lang="en" dirty="0" smtClean="0"/>
              <a:t>Still need </a:t>
            </a:r>
            <a:r>
              <a:rPr lang="en" dirty="0" smtClean="0">
                <a:solidFill>
                  <a:schemeClr val="accent6">
                    <a:lumMod val="75000"/>
                  </a:schemeClr>
                </a:solidFill>
              </a:rPr>
              <a:t>accurate PDF values</a:t>
            </a:r>
          </a:p>
          <a:p>
            <a:pPr lvl="0"/>
            <a:r>
              <a:rPr lang="en" dirty="0" smtClean="0"/>
              <a:t>Truncated distribution sampling</a:t>
            </a:r>
          </a:p>
          <a:p>
            <a:pPr marL="342900" lvl="1" indent="0">
              <a:buNone/>
            </a:pPr>
            <a:r>
              <a:rPr lang="en" dirty="0" smtClean="0">
                <a:solidFill>
                  <a:schemeClr val="accent6"/>
                </a:solidFill>
                <a:latin typeface="Consolas" panose="020B0609020204030204" pitchFamily="49" charset="0"/>
                <a:cs typeface="Consolas" panose="020B0609020204030204" pitchFamily="49" charset="0"/>
              </a:rPr>
              <a:t>float2</a:t>
            </a:r>
            <a:r>
              <a:rPr lang="en" dirty="0" smtClean="0">
                <a:latin typeface="Consolas" panose="020B0609020204030204" pitchFamily="49" charset="0"/>
                <a:cs typeface="Consolas" panose="020B0609020204030204" pitchFamily="49" charset="0"/>
              </a:rPr>
              <a:t> </a:t>
            </a:r>
            <a:r>
              <a:rPr lang="en" dirty="0">
                <a:latin typeface="Consolas" panose="020B0609020204030204" pitchFamily="49" charset="0"/>
                <a:cs typeface="Consolas" panose="020B0609020204030204" pitchFamily="49" charset="0"/>
              </a:rPr>
              <a:t>u </a:t>
            </a:r>
            <a:r>
              <a:rPr lang="en" dirty="0">
                <a:solidFill>
                  <a:schemeClr val="accent3"/>
                </a:solidFill>
                <a:latin typeface="Consolas" panose="020B0609020204030204" pitchFamily="49" charset="0"/>
                <a:cs typeface="Consolas" panose="020B0609020204030204" pitchFamily="49" charset="0"/>
              </a:rPr>
              <a:t>=</a:t>
            </a:r>
            <a:r>
              <a:rPr lang="en" dirty="0">
                <a:latin typeface="Consolas" panose="020B0609020204030204" pitchFamily="49" charset="0"/>
                <a:cs typeface="Consolas" panose="020B0609020204030204" pitchFamily="49" charset="0"/>
              </a:rPr>
              <a:t> halton(sampleIdx);</a:t>
            </a:r>
          </a:p>
          <a:p>
            <a:pPr marL="342900" lvl="1" indent="0">
              <a:buNone/>
            </a:pPr>
            <a:r>
              <a:rPr lang="en" dirty="0">
                <a:latin typeface="Consolas" panose="020B0609020204030204" pitchFamily="49" charset="0"/>
                <a:cs typeface="Consolas" panose="020B0609020204030204" pitchFamily="49" charset="0"/>
              </a:rPr>
              <a:t>u.x </a:t>
            </a:r>
            <a:r>
              <a:rPr lang="en" dirty="0">
                <a:solidFill>
                  <a:schemeClr val="accent3"/>
                </a:solidFill>
                <a:latin typeface="Consolas" panose="020B0609020204030204" pitchFamily="49" charset="0"/>
                <a:cs typeface="Consolas" panose="020B0609020204030204" pitchFamily="49" charset="0"/>
              </a:rPr>
              <a:t>=</a:t>
            </a:r>
            <a:r>
              <a:rPr lang="en" dirty="0">
                <a:latin typeface="Consolas" panose="020B0609020204030204" pitchFamily="49" charset="0"/>
                <a:cs typeface="Consolas" panose="020B0609020204030204" pitchFamily="49" charset="0"/>
              </a:rPr>
              <a:t> </a:t>
            </a:r>
            <a:r>
              <a:rPr lang="en" dirty="0">
                <a:solidFill>
                  <a:schemeClr val="accent6"/>
                </a:solidFill>
                <a:latin typeface="Consolas" panose="020B0609020204030204" pitchFamily="49" charset="0"/>
                <a:cs typeface="Consolas" panose="020B0609020204030204" pitchFamily="49" charset="0"/>
              </a:rPr>
              <a:t>lerp</a:t>
            </a:r>
            <a:r>
              <a:rPr lang="en" dirty="0">
                <a:latin typeface="Consolas" panose="020B0609020204030204" pitchFamily="49" charset="0"/>
                <a:cs typeface="Consolas" panose="020B0609020204030204" pitchFamily="49" charset="0"/>
              </a:rPr>
              <a:t>(u.x, 1.0, bias);</a:t>
            </a:r>
          </a:p>
          <a:p>
            <a:pPr marL="342900" lvl="1" indent="0">
              <a:buNone/>
            </a:pPr>
            <a:r>
              <a:rPr lang="en" dirty="0">
                <a:latin typeface="Consolas" panose="020B0609020204030204" pitchFamily="49" charset="0"/>
                <a:cs typeface="Consolas" panose="020B0609020204030204" pitchFamily="49" charset="0"/>
              </a:rPr>
              <a:t>importanceSample(u);</a:t>
            </a:r>
          </a:p>
          <a:p>
            <a:pPr lvl="0"/>
            <a:r>
              <a:rPr lang="en" dirty="0"/>
              <a:t>Different </a:t>
            </a:r>
            <a:r>
              <a:rPr lang="en" dirty="0">
                <a:solidFill>
                  <a:schemeClr val="accent6">
                    <a:lumMod val="75000"/>
                  </a:schemeClr>
                </a:solidFill>
              </a:rPr>
              <a:t>normalization</a:t>
            </a:r>
            <a:r>
              <a:rPr lang="en" dirty="0"/>
              <a:t> constant</a:t>
            </a:r>
          </a:p>
          <a:p>
            <a:pPr lvl="1"/>
            <a:r>
              <a:rPr lang="en" dirty="0" smtClean="0"/>
              <a:t>Our </a:t>
            </a:r>
            <a:r>
              <a:rPr lang="en" dirty="0"/>
              <a:t>variance reduction </a:t>
            </a:r>
            <a:r>
              <a:rPr lang="en" dirty="0" smtClean="0"/>
              <a:t>re-normalizes!</a:t>
            </a:r>
            <a:endParaRPr lang="en" dirty="0"/>
          </a:p>
        </p:txBody>
      </p:sp>
      <p:grpSp>
        <p:nvGrpSpPr>
          <p:cNvPr id="38" name="Group 37"/>
          <p:cNvGrpSpPr/>
          <p:nvPr/>
        </p:nvGrpSpPr>
        <p:grpSpPr>
          <a:xfrm>
            <a:off x="4905179" y="1389936"/>
            <a:ext cx="3093332" cy="3070320"/>
            <a:chOff x="2133988" y="1562100"/>
            <a:chExt cx="3093332" cy="3070320"/>
          </a:xfrm>
        </p:grpSpPr>
        <p:sp>
          <p:nvSpPr>
            <p:cNvPr id="39" name="Freeform 38"/>
            <p:cNvSpPr/>
            <p:nvPr/>
          </p:nvSpPr>
          <p:spPr>
            <a:xfrm>
              <a:off x="2133988" y="2811781"/>
              <a:ext cx="2777295" cy="1820639"/>
            </a:xfrm>
            <a:custGeom>
              <a:avLst/>
              <a:gdLst>
                <a:gd name="connsiteX0" fmla="*/ 0 w 2263140"/>
                <a:gd name="connsiteY0" fmla="*/ 0 h 1276547"/>
                <a:gd name="connsiteX1" fmla="*/ 419100 w 2263140"/>
                <a:gd name="connsiteY1" fmla="*/ 403860 h 1276547"/>
                <a:gd name="connsiteX2" fmla="*/ 739140 w 2263140"/>
                <a:gd name="connsiteY2" fmla="*/ 1043940 h 1276547"/>
                <a:gd name="connsiteX3" fmla="*/ 1531620 w 2263140"/>
                <a:gd name="connsiteY3" fmla="*/ 1219200 h 1276547"/>
                <a:gd name="connsiteX4" fmla="*/ 2042160 w 2263140"/>
                <a:gd name="connsiteY4" fmla="*/ 1272540 h 1276547"/>
                <a:gd name="connsiteX5" fmla="*/ 2263140 w 2263140"/>
                <a:gd name="connsiteY5" fmla="*/ 1127760 h 1276547"/>
                <a:gd name="connsiteX0" fmla="*/ 0 w 2042160"/>
                <a:gd name="connsiteY0" fmla="*/ 0 h 1276547"/>
                <a:gd name="connsiteX1" fmla="*/ 419100 w 2042160"/>
                <a:gd name="connsiteY1" fmla="*/ 403860 h 1276547"/>
                <a:gd name="connsiteX2" fmla="*/ 739140 w 2042160"/>
                <a:gd name="connsiteY2" fmla="*/ 1043940 h 1276547"/>
                <a:gd name="connsiteX3" fmla="*/ 1531620 w 2042160"/>
                <a:gd name="connsiteY3" fmla="*/ 1219200 h 1276547"/>
                <a:gd name="connsiteX4" fmla="*/ 2042160 w 2042160"/>
                <a:gd name="connsiteY4" fmla="*/ 1272540 h 1276547"/>
                <a:gd name="connsiteX0" fmla="*/ 0 w 2042160"/>
                <a:gd name="connsiteY0" fmla="*/ 0 h 1276547"/>
                <a:gd name="connsiteX1" fmla="*/ 419100 w 2042160"/>
                <a:gd name="connsiteY1" fmla="*/ 403860 h 1276547"/>
                <a:gd name="connsiteX2" fmla="*/ 739140 w 2042160"/>
                <a:gd name="connsiteY2" fmla="*/ 1043940 h 1276547"/>
                <a:gd name="connsiteX3" fmla="*/ 1249680 w 2042160"/>
                <a:gd name="connsiteY3" fmla="*/ 1219200 h 1276547"/>
                <a:gd name="connsiteX4" fmla="*/ 2042160 w 2042160"/>
                <a:gd name="connsiteY4" fmla="*/ 1272540 h 1276547"/>
                <a:gd name="connsiteX0" fmla="*/ 0 w 2042160"/>
                <a:gd name="connsiteY0" fmla="*/ 0 h 1276547"/>
                <a:gd name="connsiteX1" fmla="*/ 335280 w 2042160"/>
                <a:gd name="connsiteY1" fmla="*/ 243840 h 1276547"/>
                <a:gd name="connsiteX2" fmla="*/ 739140 w 2042160"/>
                <a:gd name="connsiteY2" fmla="*/ 1043940 h 1276547"/>
                <a:gd name="connsiteX3" fmla="*/ 1249680 w 2042160"/>
                <a:gd name="connsiteY3" fmla="*/ 1219200 h 1276547"/>
                <a:gd name="connsiteX4" fmla="*/ 2042160 w 2042160"/>
                <a:gd name="connsiteY4" fmla="*/ 1272540 h 1276547"/>
                <a:gd name="connsiteX0" fmla="*/ 0 w 2042160"/>
                <a:gd name="connsiteY0" fmla="*/ 0 h 1276547"/>
                <a:gd name="connsiteX1" fmla="*/ 335280 w 2042160"/>
                <a:gd name="connsiteY1" fmla="*/ 243840 h 1276547"/>
                <a:gd name="connsiteX2" fmla="*/ 739140 w 2042160"/>
                <a:gd name="connsiteY2" fmla="*/ 1043940 h 1276547"/>
                <a:gd name="connsiteX3" fmla="*/ 1249680 w 2042160"/>
                <a:gd name="connsiteY3" fmla="*/ 1219200 h 1276547"/>
                <a:gd name="connsiteX4" fmla="*/ 2042160 w 2042160"/>
                <a:gd name="connsiteY4" fmla="*/ 1272540 h 1276547"/>
                <a:gd name="connsiteX0" fmla="*/ 0 w 2042160"/>
                <a:gd name="connsiteY0" fmla="*/ 0 h 1276547"/>
                <a:gd name="connsiteX1" fmla="*/ 335280 w 2042160"/>
                <a:gd name="connsiteY1" fmla="*/ 243840 h 1276547"/>
                <a:gd name="connsiteX2" fmla="*/ 739140 w 2042160"/>
                <a:gd name="connsiteY2" fmla="*/ 1043940 h 1276547"/>
                <a:gd name="connsiteX3" fmla="*/ 1249680 w 2042160"/>
                <a:gd name="connsiteY3" fmla="*/ 1219200 h 1276547"/>
                <a:gd name="connsiteX4" fmla="*/ 2042160 w 2042160"/>
                <a:gd name="connsiteY4" fmla="*/ 1272540 h 1276547"/>
                <a:gd name="connsiteX0" fmla="*/ 0 w 2042160"/>
                <a:gd name="connsiteY0" fmla="*/ 0 h 1276547"/>
                <a:gd name="connsiteX1" fmla="*/ 335280 w 2042160"/>
                <a:gd name="connsiteY1" fmla="*/ 243840 h 1276547"/>
                <a:gd name="connsiteX2" fmla="*/ 739140 w 2042160"/>
                <a:gd name="connsiteY2" fmla="*/ 1043940 h 1276547"/>
                <a:gd name="connsiteX3" fmla="*/ 1249680 w 2042160"/>
                <a:gd name="connsiteY3" fmla="*/ 1219200 h 1276547"/>
                <a:gd name="connsiteX4" fmla="*/ 2042160 w 2042160"/>
                <a:gd name="connsiteY4" fmla="*/ 1272540 h 1276547"/>
                <a:gd name="connsiteX0" fmla="*/ 0 w 1974776"/>
                <a:gd name="connsiteY0" fmla="*/ 0 h 1265316"/>
                <a:gd name="connsiteX1" fmla="*/ 267896 w 1974776"/>
                <a:gd name="connsiteY1" fmla="*/ 232609 h 1265316"/>
                <a:gd name="connsiteX2" fmla="*/ 671756 w 1974776"/>
                <a:gd name="connsiteY2" fmla="*/ 1032709 h 1265316"/>
                <a:gd name="connsiteX3" fmla="*/ 1182296 w 1974776"/>
                <a:gd name="connsiteY3" fmla="*/ 1207969 h 1265316"/>
                <a:gd name="connsiteX4" fmla="*/ 1974776 w 1974776"/>
                <a:gd name="connsiteY4" fmla="*/ 1261309 h 1265316"/>
                <a:gd name="connsiteX0" fmla="*/ 0 w 1974776"/>
                <a:gd name="connsiteY0" fmla="*/ 0 h 1265316"/>
                <a:gd name="connsiteX1" fmla="*/ 267896 w 1974776"/>
                <a:gd name="connsiteY1" fmla="*/ 232609 h 1265316"/>
                <a:gd name="connsiteX2" fmla="*/ 671756 w 1974776"/>
                <a:gd name="connsiteY2" fmla="*/ 1032709 h 1265316"/>
                <a:gd name="connsiteX3" fmla="*/ 1182296 w 1974776"/>
                <a:gd name="connsiteY3" fmla="*/ 1207969 h 1265316"/>
                <a:gd name="connsiteX4" fmla="*/ 1974776 w 1974776"/>
                <a:gd name="connsiteY4" fmla="*/ 1261309 h 1265316"/>
                <a:gd name="connsiteX0" fmla="*/ 0 w 1974776"/>
                <a:gd name="connsiteY0" fmla="*/ 0 h 1265316"/>
                <a:gd name="connsiteX1" fmla="*/ 226717 w 1974776"/>
                <a:gd name="connsiteY1" fmla="*/ 771680 h 1265316"/>
                <a:gd name="connsiteX2" fmla="*/ 671756 w 1974776"/>
                <a:gd name="connsiteY2" fmla="*/ 1032709 h 1265316"/>
                <a:gd name="connsiteX3" fmla="*/ 1182296 w 1974776"/>
                <a:gd name="connsiteY3" fmla="*/ 1207969 h 1265316"/>
                <a:gd name="connsiteX4" fmla="*/ 1974776 w 1974776"/>
                <a:gd name="connsiteY4" fmla="*/ 1261309 h 1265316"/>
                <a:gd name="connsiteX0" fmla="*/ 0 w 1974776"/>
                <a:gd name="connsiteY0" fmla="*/ 0 h 1265316"/>
                <a:gd name="connsiteX1" fmla="*/ 226717 w 1974776"/>
                <a:gd name="connsiteY1" fmla="*/ 771680 h 1265316"/>
                <a:gd name="connsiteX2" fmla="*/ 1182296 w 1974776"/>
                <a:gd name="connsiteY2" fmla="*/ 1207969 h 1265316"/>
                <a:gd name="connsiteX3" fmla="*/ 1974776 w 1974776"/>
                <a:gd name="connsiteY3" fmla="*/ 1261309 h 1265316"/>
                <a:gd name="connsiteX0" fmla="*/ 0 w 1974776"/>
                <a:gd name="connsiteY0" fmla="*/ 0 h 1266246"/>
                <a:gd name="connsiteX1" fmla="*/ 440099 w 1974776"/>
                <a:gd name="connsiteY1" fmla="*/ 973832 h 1266246"/>
                <a:gd name="connsiteX2" fmla="*/ 1182296 w 1974776"/>
                <a:gd name="connsiteY2" fmla="*/ 1207969 h 1266246"/>
                <a:gd name="connsiteX3" fmla="*/ 1974776 w 1974776"/>
                <a:gd name="connsiteY3" fmla="*/ 1261309 h 1266246"/>
                <a:gd name="connsiteX0" fmla="*/ 0 w 1974776"/>
                <a:gd name="connsiteY0" fmla="*/ 0 h 1270869"/>
                <a:gd name="connsiteX1" fmla="*/ 440099 w 1974776"/>
                <a:gd name="connsiteY1" fmla="*/ 973832 h 1270869"/>
                <a:gd name="connsiteX2" fmla="*/ 1156091 w 1974776"/>
                <a:gd name="connsiteY2" fmla="*/ 1230430 h 1270869"/>
                <a:gd name="connsiteX3" fmla="*/ 1974776 w 1974776"/>
                <a:gd name="connsiteY3" fmla="*/ 1261309 h 1270869"/>
                <a:gd name="connsiteX0" fmla="*/ 0 w 1974776"/>
                <a:gd name="connsiteY0" fmla="*/ 0 h 1268294"/>
                <a:gd name="connsiteX1" fmla="*/ 440099 w 1974776"/>
                <a:gd name="connsiteY1" fmla="*/ 973832 h 1268294"/>
                <a:gd name="connsiteX2" fmla="*/ 1156091 w 1974776"/>
                <a:gd name="connsiteY2" fmla="*/ 1230430 h 1268294"/>
                <a:gd name="connsiteX3" fmla="*/ 1974776 w 1974776"/>
                <a:gd name="connsiteY3" fmla="*/ 1261309 h 1268294"/>
                <a:gd name="connsiteX0" fmla="*/ 0 w 1974776"/>
                <a:gd name="connsiteY0" fmla="*/ 0 h 1265535"/>
                <a:gd name="connsiteX1" fmla="*/ 440099 w 1974776"/>
                <a:gd name="connsiteY1" fmla="*/ 973832 h 1265535"/>
                <a:gd name="connsiteX2" fmla="*/ 1156091 w 1974776"/>
                <a:gd name="connsiteY2" fmla="*/ 1211712 h 1265535"/>
                <a:gd name="connsiteX3" fmla="*/ 1974776 w 1974776"/>
                <a:gd name="connsiteY3" fmla="*/ 1261309 h 1265535"/>
                <a:gd name="connsiteX0" fmla="*/ 0 w 1974776"/>
                <a:gd name="connsiteY0" fmla="*/ 0 h 1261309"/>
                <a:gd name="connsiteX1" fmla="*/ 440099 w 1974776"/>
                <a:gd name="connsiteY1" fmla="*/ 973832 h 1261309"/>
                <a:gd name="connsiteX2" fmla="*/ 1974776 w 1974776"/>
                <a:gd name="connsiteY2" fmla="*/ 1261309 h 1261309"/>
                <a:gd name="connsiteX0" fmla="*/ 0 w 1974776"/>
                <a:gd name="connsiteY0" fmla="*/ 0 h 1261309"/>
                <a:gd name="connsiteX1" fmla="*/ 552405 w 1974776"/>
                <a:gd name="connsiteY1" fmla="*/ 1011268 h 1261309"/>
                <a:gd name="connsiteX2" fmla="*/ 1974776 w 1974776"/>
                <a:gd name="connsiteY2" fmla="*/ 1261309 h 1261309"/>
                <a:gd name="connsiteX0" fmla="*/ 0 w 1974776"/>
                <a:gd name="connsiteY0" fmla="*/ 0 h 1261309"/>
                <a:gd name="connsiteX1" fmla="*/ 552405 w 1974776"/>
                <a:gd name="connsiteY1" fmla="*/ 1011268 h 1261309"/>
                <a:gd name="connsiteX2" fmla="*/ 1974776 w 1974776"/>
                <a:gd name="connsiteY2" fmla="*/ 1261309 h 1261309"/>
                <a:gd name="connsiteX0" fmla="*/ 0 w 1974776"/>
                <a:gd name="connsiteY0" fmla="*/ 0 h 1261309"/>
                <a:gd name="connsiteX1" fmla="*/ 537431 w 1974776"/>
                <a:gd name="connsiteY1" fmla="*/ 887731 h 1261309"/>
                <a:gd name="connsiteX2" fmla="*/ 1974776 w 1974776"/>
                <a:gd name="connsiteY2" fmla="*/ 1261309 h 1261309"/>
                <a:gd name="connsiteX0" fmla="*/ 0 w 1974776"/>
                <a:gd name="connsiteY0" fmla="*/ 0 h 1261309"/>
                <a:gd name="connsiteX1" fmla="*/ 537431 w 1974776"/>
                <a:gd name="connsiteY1" fmla="*/ 887731 h 1261309"/>
                <a:gd name="connsiteX2" fmla="*/ 1974776 w 1974776"/>
                <a:gd name="connsiteY2" fmla="*/ 1261309 h 1261309"/>
                <a:gd name="connsiteX0" fmla="*/ 0 w 1974776"/>
                <a:gd name="connsiteY0" fmla="*/ 0 h 1261309"/>
                <a:gd name="connsiteX1" fmla="*/ 537431 w 1974776"/>
                <a:gd name="connsiteY1" fmla="*/ 887731 h 1261309"/>
                <a:gd name="connsiteX2" fmla="*/ 1974776 w 1974776"/>
                <a:gd name="connsiteY2" fmla="*/ 1261309 h 1261309"/>
                <a:gd name="connsiteX0" fmla="*/ 0 w 1974776"/>
                <a:gd name="connsiteY0" fmla="*/ 0 h 1261309"/>
                <a:gd name="connsiteX1" fmla="*/ 548662 w 1974776"/>
                <a:gd name="connsiteY1" fmla="*/ 973833 h 1261309"/>
                <a:gd name="connsiteX2" fmla="*/ 1974776 w 1974776"/>
                <a:gd name="connsiteY2" fmla="*/ 1261309 h 1261309"/>
                <a:gd name="connsiteX0" fmla="*/ 0 w 1974776"/>
                <a:gd name="connsiteY0" fmla="*/ 0 h 1261309"/>
                <a:gd name="connsiteX1" fmla="*/ 548662 w 1974776"/>
                <a:gd name="connsiteY1" fmla="*/ 973833 h 1261309"/>
                <a:gd name="connsiteX2" fmla="*/ 1974776 w 1974776"/>
                <a:gd name="connsiteY2" fmla="*/ 1261309 h 1261309"/>
                <a:gd name="connsiteX0" fmla="*/ 0 w 1941084"/>
                <a:gd name="connsiteY0" fmla="*/ 0 h 1280027"/>
                <a:gd name="connsiteX1" fmla="*/ 548662 w 1941084"/>
                <a:gd name="connsiteY1" fmla="*/ 973833 h 1280027"/>
                <a:gd name="connsiteX2" fmla="*/ 1941084 w 1941084"/>
                <a:gd name="connsiteY2" fmla="*/ 1280027 h 1280027"/>
                <a:gd name="connsiteX0" fmla="*/ 0 w 1941084"/>
                <a:gd name="connsiteY0" fmla="*/ 0 h 1280027"/>
                <a:gd name="connsiteX1" fmla="*/ 548662 w 1941084"/>
                <a:gd name="connsiteY1" fmla="*/ 973833 h 1280027"/>
                <a:gd name="connsiteX2" fmla="*/ 1941084 w 1941084"/>
                <a:gd name="connsiteY2" fmla="*/ 1280027 h 1280027"/>
                <a:gd name="connsiteX0" fmla="*/ 0 w 1353347"/>
                <a:gd name="connsiteY0" fmla="*/ 0 h 1283771"/>
                <a:gd name="connsiteX1" fmla="*/ 548662 w 1353347"/>
                <a:gd name="connsiteY1" fmla="*/ 973833 h 1283771"/>
                <a:gd name="connsiteX2" fmla="*/ 1353347 w 1353347"/>
                <a:gd name="connsiteY2" fmla="*/ 1283771 h 1283771"/>
                <a:gd name="connsiteX0" fmla="*/ 0 w 1353347"/>
                <a:gd name="connsiteY0" fmla="*/ 0 h 1283771"/>
                <a:gd name="connsiteX1" fmla="*/ 548662 w 1353347"/>
                <a:gd name="connsiteY1" fmla="*/ 928910 h 1283771"/>
                <a:gd name="connsiteX2" fmla="*/ 1353347 w 1353347"/>
                <a:gd name="connsiteY2" fmla="*/ 1283771 h 1283771"/>
                <a:gd name="connsiteX0" fmla="*/ 0 w 1357091"/>
                <a:gd name="connsiteY0" fmla="*/ 0 h 984287"/>
                <a:gd name="connsiteX1" fmla="*/ 552406 w 1357091"/>
                <a:gd name="connsiteY1" fmla="*/ 629426 h 984287"/>
                <a:gd name="connsiteX2" fmla="*/ 1357091 w 1357091"/>
                <a:gd name="connsiteY2" fmla="*/ 984287 h 984287"/>
                <a:gd name="connsiteX0" fmla="*/ 0 w 1357091"/>
                <a:gd name="connsiteY0" fmla="*/ 0 h 984287"/>
                <a:gd name="connsiteX1" fmla="*/ 552406 w 1357091"/>
                <a:gd name="connsiteY1" fmla="*/ 700553 h 984287"/>
                <a:gd name="connsiteX2" fmla="*/ 1357091 w 1357091"/>
                <a:gd name="connsiteY2" fmla="*/ 984287 h 984287"/>
                <a:gd name="connsiteX0" fmla="*/ 0 w 1349604"/>
                <a:gd name="connsiteY0" fmla="*/ 0 h 1077876"/>
                <a:gd name="connsiteX1" fmla="*/ 544919 w 1349604"/>
                <a:gd name="connsiteY1" fmla="*/ 794142 h 1077876"/>
                <a:gd name="connsiteX2" fmla="*/ 1349604 w 1349604"/>
                <a:gd name="connsiteY2" fmla="*/ 1077876 h 1077876"/>
                <a:gd name="connsiteX0" fmla="*/ 0 w 1349604"/>
                <a:gd name="connsiteY0" fmla="*/ 0 h 1077876"/>
                <a:gd name="connsiteX1" fmla="*/ 503740 w 1349604"/>
                <a:gd name="connsiteY1" fmla="*/ 842808 h 1077876"/>
                <a:gd name="connsiteX2" fmla="*/ 1349604 w 1349604"/>
                <a:gd name="connsiteY2" fmla="*/ 1077876 h 1077876"/>
                <a:gd name="connsiteX0" fmla="*/ 0 w 1349604"/>
                <a:gd name="connsiteY0" fmla="*/ 0 h 1077876"/>
                <a:gd name="connsiteX1" fmla="*/ 503740 w 1349604"/>
                <a:gd name="connsiteY1" fmla="*/ 842808 h 1077876"/>
                <a:gd name="connsiteX2" fmla="*/ 1349604 w 1349604"/>
                <a:gd name="connsiteY2" fmla="*/ 1077876 h 1077876"/>
                <a:gd name="connsiteX0" fmla="*/ 0 w 1349604"/>
                <a:gd name="connsiteY0" fmla="*/ 0 h 898186"/>
                <a:gd name="connsiteX1" fmla="*/ 503740 w 1349604"/>
                <a:gd name="connsiteY1" fmla="*/ 663118 h 898186"/>
                <a:gd name="connsiteX2" fmla="*/ 1349604 w 1349604"/>
                <a:gd name="connsiteY2" fmla="*/ 898186 h 898186"/>
                <a:gd name="connsiteX0" fmla="*/ 0 w 1349604"/>
                <a:gd name="connsiteY0" fmla="*/ 0 h 898186"/>
                <a:gd name="connsiteX1" fmla="*/ 466304 w 1349604"/>
                <a:gd name="connsiteY1" fmla="*/ 674349 h 898186"/>
                <a:gd name="connsiteX2" fmla="*/ 1349604 w 1349604"/>
                <a:gd name="connsiteY2" fmla="*/ 898186 h 898186"/>
                <a:gd name="connsiteX0" fmla="*/ 0 w 1345860"/>
                <a:gd name="connsiteY0" fmla="*/ 0 h 894442"/>
                <a:gd name="connsiteX1" fmla="*/ 466304 w 1345860"/>
                <a:gd name="connsiteY1" fmla="*/ 674349 h 894442"/>
                <a:gd name="connsiteX2" fmla="*/ 1345860 w 1345860"/>
                <a:gd name="connsiteY2" fmla="*/ 894442 h 894442"/>
                <a:gd name="connsiteX0" fmla="*/ 0 w 1411856"/>
                <a:gd name="connsiteY0" fmla="*/ 0 h 907910"/>
                <a:gd name="connsiteX1" fmla="*/ 466304 w 1411856"/>
                <a:gd name="connsiteY1" fmla="*/ 674349 h 907910"/>
                <a:gd name="connsiteX2" fmla="*/ 1345860 w 1411856"/>
                <a:gd name="connsiteY2" fmla="*/ 894442 h 907910"/>
                <a:gd name="connsiteX3" fmla="*/ 1348780 w 1411856"/>
                <a:gd name="connsiteY3" fmla="*/ 883476 h 907910"/>
                <a:gd name="connsiteX0" fmla="*/ 45691 w 1398361"/>
                <a:gd name="connsiteY0" fmla="*/ 0 h 914233"/>
                <a:gd name="connsiteX1" fmla="*/ 511995 w 1398361"/>
                <a:gd name="connsiteY1" fmla="*/ 674349 h 914233"/>
                <a:gd name="connsiteX2" fmla="*/ 1391551 w 1398361"/>
                <a:gd name="connsiteY2" fmla="*/ 894442 h 914233"/>
                <a:gd name="connsiteX3" fmla="*/ 0 w 1398361"/>
                <a:gd name="connsiteY3" fmla="*/ 902194 h 914233"/>
                <a:gd name="connsiteX0" fmla="*/ 3577 w 1355260"/>
                <a:gd name="connsiteY0" fmla="*/ 0 h 909237"/>
                <a:gd name="connsiteX1" fmla="*/ 469881 w 1355260"/>
                <a:gd name="connsiteY1" fmla="*/ 674349 h 909237"/>
                <a:gd name="connsiteX2" fmla="*/ 1349437 w 1355260"/>
                <a:gd name="connsiteY2" fmla="*/ 894442 h 909237"/>
                <a:gd name="connsiteX3" fmla="*/ 1 w 1355260"/>
                <a:gd name="connsiteY3" fmla="*/ 888156 h 909237"/>
                <a:gd name="connsiteX0" fmla="*/ 3577 w 1355260"/>
                <a:gd name="connsiteY0" fmla="*/ 0 h 909237"/>
                <a:gd name="connsiteX1" fmla="*/ 469881 w 1355260"/>
                <a:gd name="connsiteY1" fmla="*/ 674349 h 909237"/>
                <a:gd name="connsiteX2" fmla="*/ 1349437 w 1355260"/>
                <a:gd name="connsiteY2" fmla="*/ 894442 h 909237"/>
                <a:gd name="connsiteX3" fmla="*/ 1 w 1355260"/>
                <a:gd name="connsiteY3" fmla="*/ 888156 h 909237"/>
                <a:gd name="connsiteX0" fmla="*/ 3576 w 1355259"/>
                <a:gd name="connsiteY0" fmla="*/ 0 h 894442"/>
                <a:gd name="connsiteX1" fmla="*/ 469880 w 1355259"/>
                <a:gd name="connsiteY1" fmla="*/ 674349 h 894442"/>
                <a:gd name="connsiteX2" fmla="*/ 1349436 w 1355259"/>
                <a:gd name="connsiteY2" fmla="*/ 894442 h 894442"/>
                <a:gd name="connsiteX3" fmla="*/ 0 w 1355259"/>
                <a:gd name="connsiteY3" fmla="*/ 888156 h 894442"/>
                <a:gd name="connsiteX0" fmla="*/ 12744 w 1364427"/>
                <a:gd name="connsiteY0" fmla="*/ 0 h 897324"/>
                <a:gd name="connsiteX1" fmla="*/ 479048 w 1364427"/>
                <a:gd name="connsiteY1" fmla="*/ 674349 h 897324"/>
                <a:gd name="connsiteX2" fmla="*/ 1358604 w 1364427"/>
                <a:gd name="connsiteY2" fmla="*/ 894442 h 897324"/>
                <a:gd name="connsiteX3" fmla="*/ 0 w 1364427"/>
                <a:gd name="connsiteY3" fmla="*/ 897324 h 897324"/>
                <a:gd name="connsiteX0" fmla="*/ 12744 w 1364427"/>
                <a:gd name="connsiteY0" fmla="*/ 0 h 894442"/>
                <a:gd name="connsiteX1" fmla="*/ 479048 w 1364427"/>
                <a:gd name="connsiteY1" fmla="*/ 674349 h 894442"/>
                <a:gd name="connsiteX2" fmla="*/ 1358604 w 1364427"/>
                <a:gd name="connsiteY2" fmla="*/ 894442 h 894442"/>
                <a:gd name="connsiteX3" fmla="*/ 0 w 1364427"/>
                <a:gd name="connsiteY3" fmla="*/ 888156 h 894442"/>
              </a:gdLst>
              <a:ahLst/>
              <a:cxnLst>
                <a:cxn ang="0">
                  <a:pos x="connsiteX0" y="connsiteY0"/>
                </a:cxn>
                <a:cxn ang="0">
                  <a:pos x="connsiteX1" y="connsiteY1"/>
                </a:cxn>
                <a:cxn ang="0">
                  <a:pos x="connsiteX2" y="connsiteY2"/>
                </a:cxn>
                <a:cxn ang="0">
                  <a:pos x="connsiteX3" y="connsiteY3"/>
                </a:cxn>
              </a:cxnLst>
              <a:rect l="l" t="t" r="r" b="b"/>
              <a:pathLst>
                <a:path w="1364427" h="894442">
                  <a:moveTo>
                    <a:pt x="12744" y="0"/>
                  </a:moveTo>
                  <a:cubicBezTo>
                    <a:pt x="168452" y="8786"/>
                    <a:pt x="254738" y="525275"/>
                    <a:pt x="479048" y="674349"/>
                  </a:cubicBezTo>
                  <a:cubicBezTo>
                    <a:pt x="703358" y="823423"/>
                    <a:pt x="1436917" y="858808"/>
                    <a:pt x="1358604" y="894442"/>
                  </a:cubicBezTo>
                  <a:lnTo>
                    <a:pt x="0" y="888156"/>
                  </a:lnTo>
                </a:path>
              </a:pathLst>
            </a:custGeom>
            <a:solidFill>
              <a:schemeClr val="accent6">
                <a:alpha val="25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cxnSp>
          <p:nvCxnSpPr>
            <p:cNvPr id="40" name="Straight Arrow Connector 39"/>
            <p:cNvCxnSpPr/>
            <p:nvPr/>
          </p:nvCxnSpPr>
          <p:spPr>
            <a:xfrm>
              <a:off x="2141220" y="4625340"/>
              <a:ext cx="3086100" cy="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2141220" y="1562100"/>
              <a:ext cx="0" cy="306324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p:nvGrpSpPr>
        <p:grpSpPr>
          <a:xfrm>
            <a:off x="4905179" y="1389936"/>
            <a:ext cx="3093332" cy="3070320"/>
            <a:chOff x="2133988" y="1562100"/>
            <a:chExt cx="3093332" cy="3070320"/>
          </a:xfrm>
        </p:grpSpPr>
        <p:sp>
          <p:nvSpPr>
            <p:cNvPr id="43" name="Freeform 42"/>
            <p:cNvSpPr/>
            <p:nvPr/>
          </p:nvSpPr>
          <p:spPr>
            <a:xfrm>
              <a:off x="2133988" y="2811781"/>
              <a:ext cx="2777295" cy="1820639"/>
            </a:xfrm>
            <a:custGeom>
              <a:avLst/>
              <a:gdLst>
                <a:gd name="connsiteX0" fmla="*/ 0 w 2263140"/>
                <a:gd name="connsiteY0" fmla="*/ 0 h 1276547"/>
                <a:gd name="connsiteX1" fmla="*/ 419100 w 2263140"/>
                <a:gd name="connsiteY1" fmla="*/ 403860 h 1276547"/>
                <a:gd name="connsiteX2" fmla="*/ 739140 w 2263140"/>
                <a:gd name="connsiteY2" fmla="*/ 1043940 h 1276547"/>
                <a:gd name="connsiteX3" fmla="*/ 1531620 w 2263140"/>
                <a:gd name="connsiteY3" fmla="*/ 1219200 h 1276547"/>
                <a:gd name="connsiteX4" fmla="*/ 2042160 w 2263140"/>
                <a:gd name="connsiteY4" fmla="*/ 1272540 h 1276547"/>
                <a:gd name="connsiteX5" fmla="*/ 2263140 w 2263140"/>
                <a:gd name="connsiteY5" fmla="*/ 1127760 h 1276547"/>
                <a:gd name="connsiteX0" fmla="*/ 0 w 2042160"/>
                <a:gd name="connsiteY0" fmla="*/ 0 h 1276547"/>
                <a:gd name="connsiteX1" fmla="*/ 419100 w 2042160"/>
                <a:gd name="connsiteY1" fmla="*/ 403860 h 1276547"/>
                <a:gd name="connsiteX2" fmla="*/ 739140 w 2042160"/>
                <a:gd name="connsiteY2" fmla="*/ 1043940 h 1276547"/>
                <a:gd name="connsiteX3" fmla="*/ 1531620 w 2042160"/>
                <a:gd name="connsiteY3" fmla="*/ 1219200 h 1276547"/>
                <a:gd name="connsiteX4" fmla="*/ 2042160 w 2042160"/>
                <a:gd name="connsiteY4" fmla="*/ 1272540 h 1276547"/>
                <a:gd name="connsiteX0" fmla="*/ 0 w 2042160"/>
                <a:gd name="connsiteY0" fmla="*/ 0 h 1276547"/>
                <a:gd name="connsiteX1" fmla="*/ 419100 w 2042160"/>
                <a:gd name="connsiteY1" fmla="*/ 403860 h 1276547"/>
                <a:gd name="connsiteX2" fmla="*/ 739140 w 2042160"/>
                <a:gd name="connsiteY2" fmla="*/ 1043940 h 1276547"/>
                <a:gd name="connsiteX3" fmla="*/ 1249680 w 2042160"/>
                <a:gd name="connsiteY3" fmla="*/ 1219200 h 1276547"/>
                <a:gd name="connsiteX4" fmla="*/ 2042160 w 2042160"/>
                <a:gd name="connsiteY4" fmla="*/ 1272540 h 1276547"/>
                <a:gd name="connsiteX0" fmla="*/ 0 w 2042160"/>
                <a:gd name="connsiteY0" fmla="*/ 0 h 1276547"/>
                <a:gd name="connsiteX1" fmla="*/ 335280 w 2042160"/>
                <a:gd name="connsiteY1" fmla="*/ 243840 h 1276547"/>
                <a:gd name="connsiteX2" fmla="*/ 739140 w 2042160"/>
                <a:gd name="connsiteY2" fmla="*/ 1043940 h 1276547"/>
                <a:gd name="connsiteX3" fmla="*/ 1249680 w 2042160"/>
                <a:gd name="connsiteY3" fmla="*/ 1219200 h 1276547"/>
                <a:gd name="connsiteX4" fmla="*/ 2042160 w 2042160"/>
                <a:gd name="connsiteY4" fmla="*/ 1272540 h 1276547"/>
                <a:gd name="connsiteX0" fmla="*/ 0 w 2042160"/>
                <a:gd name="connsiteY0" fmla="*/ 0 h 1276547"/>
                <a:gd name="connsiteX1" fmla="*/ 335280 w 2042160"/>
                <a:gd name="connsiteY1" fmla="*/ 243840 h 1276547"/>
                <a:gd name="connsiteX2" fmla="*/ 739140 w 2042160"/>
                <a:gd name="connsiteY2" fmla="*/ 1043940 h 1276547"/>
                <a:gd name="connsiteX3" fmla="*/ 1249680 w 2042160"/>
                <a:gd name="connsiteY3" fmla="*/ 1219200 h 1276547"/>
                <a:gd name="connsiteX4" fmla="*/ 2042160 w 2042160"/>
                <a:gd name="connsiteY4" fmla="*/ 1272540 h 1276547"/>
                <a:gd name="connsiteX0" fmla="*/ 0 w 2042160"/>
                <a:gd name="connsiteY0" fmla="*/ 0 h 1276547"/>
                <a:gd name="connsiteX1" fmla="*/ 335280 w 2042160"/>
                <a:gd name="connsiteY1" fmla="*/ 243840 h 1276547"/>
                <a:gd name="connsiteX2" fmla="*/ 739140 w 2042160"/>
                <a:gd name="connsiteY2" fmla="*/ 1043940 h 1276547"/>
                <a:gd name="connsiteX3" fmla="*/ 1249680 w 2042160"/>
                <a:gd name="connsiteY3" fmla="*/ 1219200 h 1276547"/>
                <a:gd name="connsiteX4" fmla="*/ 2042160 w 2042160"/>
                <a:gd name="connsiteY4" fmla="*/ 1272540 h 1276547"/>
                <a:gd name="connsiteX0" fmla="*/ 0 w 2042160"/>
                <a:gd name="connsiteY0" fmla="*/ 0 h 1276547"/>
                <a:gd name="connsiteX1" fmla="*/ 335280 w 2042160"/>
                <a:gd name="connsiteY1" fmla="*/ 243840 h 1276547"/>
                <a:gd name="connsiteX2" fmla="*/ 739140 w 2042160"/>
                <a:gd name="connsiteY2" fmla="*/ 1043940 h 1276547"/>
                <a:gd name="connsiteX3" fmla="*/ 1249680 w 2042160"/>
                <a:gd name="connsiteY3" fmla="*/ 1219200 h 1276547"/>
                <a:gd name="connsiteX4" fmla="*/ 2042160 w 2042160"/>
                <a:gd name="connsiteY4" fmla="*/ 1272540 h 1276547"/>
                <a:gd name="connsiteX0" fmla="*/ 0 w 1974776"/>
                <a:gd name="connsiteY0" fmla="*/ 0 h 1265316"/>
                <a:gd name="connsiteX1" fmla="*/ 267896 w 1974776"/>
                <a:gd name="connsiteY1" fmla="*/ 232609 h 1265316"/>
                <a:gd name="connsiteX2" fmla="*/ 671756 w 1974776"/>
                <a:gd name="connsiteY2" fmla="*/ 1032709 h 1265316"/>
                <a:gd name="connsiteX3" fmla="*/ 1182296 w 1974776"/>
                <a:gd name="connsiteY3" fmla="*/ 1207969 h 1265316"/>
                <a:gd name="connsiteX4" fmla="*/ 1974776 w 1974776"/>
                <a:gd name="connsiteY4" fmla="*/ 1261309 h 1265316"/>
                <a:gd name="connsiteX0" fmla="*/ 0 w 1974776"/>
                <a:gd name="connsiteY0" fmla="*/ 0 h 1265316"/>
                <a:gd name="connsiteX1" fmla="*/ 267896 w 1974776"/>
                <a:gd name="connsiteY1" fmla="*/ 232609 h 1265316"/>
                <a:gd name="connsiteX2" fmla="*/ 671756 w 1974776"/>
                <a:gd name="connsiteY2" fmla="*/ 1032709 h 1265316"/>
                <a:gd name="connsiteX3" fmla="*/ 1182296 w 1974776"/>
                <a:gd name="connsiteY3" fmla="*/ 1207969 h 1265316"/>
                <a:gd name="connsiteX4" fmla="*/ 1974776 w 1974776"/>
                <a:gd name="connsiteY4" fmla="*/ 1261309 h 1265316"/>
                <a:gd name="connsiteX0" fmla="*/ 0 w 1974776"/>
                <a:gd name="connsiteY0" fmla="*/ 0 h 1265316"/>
                <a:gd name="connsiteX1" fmla="*/ 226717 w 1974776"/>
                <a:gd name="connsiteY1" fmla="*/ 771680 h 1265316"/>
                <a:gd name="connsiteX2" fmla="*/ 671756 w 1974776"/>
                <a:gd name="connsiteY2" fmla="*/ 1032709 h 1265316"/>
                <a:gd name="connsiteX3" fmla="*/ 1182296 w 1974776"/>
                <a:gd name="connsiteY3" fmla="*/ 1207969 h 1265316"/>
                <a:gd name="connsiteX4" fmla="*/ 1974776 w 1974776"/>
                <a:gd name="connsiteY4" fmla="*/ 1261309 h 1265316"/>
                <a:gd name="connsiteX0" fmla="*/ 0 w 1974776"/>
                <a:gd name="connsiteY0" fmla="*/ 0 h 1265316"/>
                <a:gd name="connsiteX1" fmla="*/ 226717 w 1974776"/>
                <a:gd name="connsiteY1" fmla="*/ 771680 h 1265316"/>
                <a:gd name="connsiteX2" fmla="*/ 1182296 w 1974776"/>
                <a:gd name="connsiteY2" fmla="*/ 1207969 h 1265316"/>
                <a:gd name="connsiteX3" fmla="*/ 1974776 w 1974776"/>
                <a:gd name="connsiteY3" fmla="*/ 1261309 h 1265316"/>
                <a:gd name="connsiteX0" fmla="*/ 0 w 1974776"/>
                <a:gd name="connsiteY0" fmla="*/ 0 h 1266246"/>
                <a:gd name="connsiteX1" fmla="*/ 440099 w 1974776"/>
                <a:gd name="connsiteY1" fmla="*/ 973832 h 1266246"/>
                <a:gd name="connsiteX2" fmla="*/ 1182296 w 1974776"/>
                <a:gd name="connsiteY2" fmla="*/ 1207969 h 1266246"/>
                <a:gd name="connsiteX3" fmla="*/ 1974776 w 1974776"/>
                <a:gd name="connsiteY3" fmla="*/ 1261309 h 1266246"/>
                <a:gd name="connsiteX0" fmla="*/ 0 w 1974776"/>
                <a:gd name="connsiteY0" fmla="*/ 0 h 1270869"/>
                <a:gd name="connsiteX1" fmla="*/ 440099 w 1974776"/>
                <a:gd name="connsiteY1" fmla="*/ 973832 h 1270869"/>
                <a:gd name="connsiteX2" fmla="*/ 1156091 w 1974776"/>
                <a:gd name="connsiteY2" fmla="*/ 1230430 h 1270869"/>
                <a:gd name="connsiteX3" fmla="*/ 1974776 w 1974776"/>
                <a:gd name="connsiteY3" fmla="*/ 1261309 h 1270869"/>
                <a:gd name="connsiteX0" fmla="*/ 0 w 1974776"/>
                <a:gd name="connsiteY0" fmla="*/ 0 h 1268294"/>
                <a:gd name="connsiteX1" fmla="*/ 440099 w 1974776"/>
                <a:gd name="connsiteY1" fmla="*/ 973832 h 1268294"/>
                <a:gd name="connsiteX2" fmla="*/ 1156091 w 1974776"/>
                <a:gd name="connsiteY2" fmla="*/ 1230430 h 1268294"/>
                <a:gd name="connsiteX3" fmla="*/ 1974776 w 1974776"/>
                <a:gd name="connsiteY3" fmla="*/ 1261309 h 1268294"/>
                <a:gd name="connsiteX0" fmla="*/ 0 w 1974776"/>
                <a:gd name="connsiteY0" fmla="*/ 0 h 1265535"/>
                <a:gd name="connsiteX1" fmla="*/ 440099 w 1974776"/>
                <a:gd name="connsiteY1" fmla="*/ 973832 h 1265535"/>
                <a:gd name="connsiteX2" fmla="*/ 1156091 w 1974776"/>
                <a:gd name="connsiteY2" fmla="*/ 1211712 h 1265535"/>
                <a:gd name="connsiteX3" fmla="*/ 1974776 w 1974776"/>
                <a:gd name="connsiteY3" fmla="*/ 1261309 h 1265535"/>
                <a:gd name="connsiteX0" fmla="*/ 0 w 1974776"/>
                <a:gd name="connsiteY0" fmla="*/ 0 h 1261309"/>
                <a:gd name="connsiteX1" fmla="*/ 440099 w 1974776"/>
                <a:gd name="connsiteY1" fmla="*/ 973832 h 1261309"/>
                <a:gd name="connsiteX2" fmla="*/ 1974776 w 1974776"/>
                <a:gd name="connsiteY2" fmla="*/ 1261309 h 1261309"/>
                <a:gd name="connsiteX0" fmla="*/ 0 w 1974776"/>
                <a:gd name="connsiteY0" fmla="*/ 0 h 1261309"/>
                <a:gd name="connsiteX1" fmla="*/ 552405 w 1974776"/>
                <a:gd name="connsiteY1" fmla="*/ 1011268 h 1261309"/>
                <a:gd name="connsiteX2" fmla="*/ 1974776 w 1974776"/>
                <a:gd name="connsiteY2" fmla="*/ 1261309 h 1261309"/>
                <a:gd name="connsiteX0" fmla="*/ 0 w 1974776"/>
                <a:gd name="connsiteY0" fmla="*/ 0 h 1261309"/>
                <a:gd name="connsiteX1" fmla="*/ 552405 w 1974776"/>
                <a:gd name="connsiteY1" fmla="*/ 1011268 h 1261309"/>
                <a:gd name="connsiteX2" fmla="*/ 1974776 w 1974776"/>
                <a:gd name="connsiteY2" fmla="*/ 1261309 h 1261309"/>
                <a:gd name="connsiteX0" fmla="*/ 0 w 1974776"/>
                <a:gd name="connsiteY0" fmla="*/ 0 h 1261309"/>
                <a:gd name="connsiteX1" fmla="*/ 537431 w 1974776"/>
                <a:gd name="connsiteY1" fmla="*/ 887731 h 1261309"/>
                <a:gd name="connsiteX2" fmla="*/ 1974776 w 1974776"/>
                <a:gd name="connsiteY2" fmla="*/ 1261309 h 1261309"/>
                <a:gd name="connsiteX0" fmla="*/ 0 w 1974776"/>
                <a:gd name="connsiteY0" fmla="*/ 0 h 1261309"/>
                <a:gd name="connsiteX1" fmla="*/ 537431 w 1974776"/>
                <a:gd name="connsiteY1" fmla="*/ 887731 h 1261309"/>
                <a:gd name="connsiteX2" fmla="*/ 1974776 w 1974776"/>
                <a:gd name="connsiteY2" fmla="*/ 1261309 h 1261309"/>
                <a:gd name="connsiteX0" fmla="*/ 0 w 1974776"/>
                <a:gd name="connsiteY0" fmla="*/ 0 h 1261309"/>
                <a:gd name="connsiteX1" fmla="*/ 537431 w 1974776"/>
                <a:gd name="connsiteY1" fmla="*/ 887731 h 1261309"/>
                <a:gd name="connsiteX2" fmla="*/ 1974776 w 1974776"/>
                <a:gd name="connsiteY2" fmla="*/ 1261309 h 1261309"/>
                <a:gd name="connsiteX0" fmla="*/ 0 w 1974776"/>
                <a:gd name="connsiteY0" fmla="*/ 0 h 1261309"/>
                <a:gd name="connsiteX1" fmla="*/ 548662 w 1974776"/>
                <a:gd name="connsiteY1" fmla="*/ 973833 h 1261309"/>
                <a:gd name="connsiteX2" fmla="*/ 1974776 w 1974776"/>
                <a:gd name="connsiteY2" fmla="*/ 1261309 h 1261309"/>
                <a:gd name="connsiteX0" fmla="*/ 0 w 1974776"/>
                <a:gd name="connsiteY0" fmla="*/ 0 h 1261309"/>
                <a:gd name="connsiteX1" fmla="*/ 548662 w 1974776"/>
                <a:gd name="connsiteY1" fmla="*/ 973833 h 1261309"/>
                <a:gd name="connsiteX2" fmla="*/ 1974776 w 1974776"/>
                <a:gd name="connsiteY2" fmla="*/ 1261309 h 1261309"/>
                <a:gd name="connsiteX0" fmla="*/ 0 w 1941084"/>
                <a:gd name="connsiteY0" fmla="*/ 0 h 1280027"/>
                <a:gd name="connsiteX1" fmla="*/ 548662 w 1941084"/>
                <a:gd name="connsiteY1" fmla="*/ 973833 h 1280027"/>
                <a:gd name="connsiteX2" fmla="*/ 1941084 w 1941084"/>
                <a:gd name="connsiteY2" fmla="*/ 1280027 h 1280027"/>
                <a:gd name="connsiteX0" fmla="*/ 0 w 1941084"/>
                <a:gd name="connsiteY0" fmla="*/ 0 h 1280027"/>
                <a:gd name="connsiteX1" fmla="*/ 548662 w 1941084"/>
                <a:gd name="connsiteY1" fmla="*/ 973833 h 1280027"/>
                <a:gd name="connsiteX2" fmla="*/ 1941084 w 1941084"/>
                <a:gd name="connsiteY2" fmla="*/ 1280027 h 1280027"/>
                <a:gd name="connsiteX0" fmla="*/ 0 w 1353347"/>
                <a:gd name="connsiteY0" fmla="*/ 0 h 1283771"/>
                <a:gd name="connsiteX1" fmla="*/ 548662 w 1353347"/>
                <a:gd name="connsiteY1" fmla="*/ 973833 h 1283771"/>
                <a:gd name="connsiteX2" fmla="*/ 1353347 w 1353347"/>
                <a:gd name="connsiteY2" fmla="*/ 1283771 h 1283771"/>
                <a:gd name="connsiteX0" fmla="*/ 0 w 1353347"/>
                <a:gd name="connsiteY0" fmla="*/ 0 h 1283771"/>
                <a:gd name="connsiteX1" fmla="*/ 548662 w 1353347"/>
                <a:gd name="connsiteY1" fmla="*/ 928910 h 1283771"/>
                <a:gd name="connsiteX2" fmla="*/ 1353347 w 1353347"/>
                <a:gd name="connsiteY2" fmla="*/ 1283771 h 1283771"/>
                <a:gd name="connsiteX0" fmla="*/ 0 w 1357091"/>
                <a:gd name="connsiteY0" fmla="*/ 0 h 984287"/>
                <a:gd name="connsiteX1" fmla="*/ 552406 w 1357091"/>
                <a:gd name="connsiteY1" fmla="*/ 629426 h 984287"/>
                <a:gd name="connsiteX2" fmla="*/ 1357091 w 1357091"/>
                <a:gd name="connsiteY2" fmla="*/ 984287 h 984287"/>
                <a:gd name="connsiteX0" fmla="*/ 0 w 1357091"/>
                <a:gd name="connsiteY0" fmla="*/ 0 h 984287"/>
                <a:gd name="connsiteX1" fmla="*/ 552406 w 1357091"/>
                <a:gd name="connsiteY1" fmla="*/ 700553 h 984287"/>
                <a:gd name="connsiteX2" fmla="*/ 1357091 w 1357091"/>
                <a:gd name="connsiteY2" fmla="*/ 984287 h 984287"/>
                <a:gd name="connsiteX0" fmla="*/ 0 w 1349604"/>
                <a:gd name="connsiteY0" fmla="*/ 0 h 1077876"/>
                <a:gd name="connsiteX1" fmla="*/ 544919 w 1349604"/>
                <a:gd name="connsiteY1" fmla="*/ 794142 h 1077876"/>
                <a:gd name="connsiteX2" fmla="*/ 1349604 w 1349604"/>
                <a:gd name="connsiteY2" fmla="*/ 1077876 h 1077876"/>
                <a:gd name="connsiteX0" fmla="*/ 0 w 1349604"/>
                <a:gd name="connsiteY0" fmla="*/ 0 h 1077876"/>
                <a:gd name="connsiteX1" fmla="*/ 503740 w 1349604"/>
                <a:gd name="connsiteY1" fmla="*/ 842808 h 1077876"/>
                <a:gd name="connsiteX2" fmla="*/ 1349604 w 1349604"/>
                <a:gd name="connsiteY2" fmla="*/ 1077876 h 1077876"/>
                <a:gd name="connsiteX0" fmla="*/ 0 w 1349604"/>
                <a:gd name="connsiteY0" fmla="*/ 0 h 1077876"/>
                <a:gd name="connsiteX1" fmla="*/ 503740 w 1349604"/>
                <a:gd name="connsiteY1" fmla="*/ 842808 h 1077876"/>
                <a:gd name="connsiteX2" fmla="*/ 1349604 w 1349604"/>
                <a:gd name="connsiteY2" fmla="*/ 1077876 h 1077876"/>
                <a:gd name="connsiteX0" fmla="*/ 0 w 1349604"/>
                <a:gd name="connsiteY0" fmla="*/ 0 h 898186"/>
                <a:gd name="connsiteX1" fmla="*/ 503740 w 1349604"/>
                <a:gd name="connsiteY1" fmla="*/ 663118 h 898186"/>
                <a:gd name="connsiteX2" fmla="*/ 1349604 w 1349604"/>
                <a:gd name="connsiteY2" fmla="*/ 898186 h 898186"/>
                <a:gd name="connsiteX0" fmla="*/ 0 w 1349604"/>
                <a:gd name="connsiteY0" fmla="*/ 0 h 898186"/>
                <a:gd name="connsiteX1" fmla="*/ 466304 w 1349604"/>
                <a:gd name="connsiteY1" fmla="*/ 674349 h 898186"/>
                <a:gd name="connsiteX2" fmla="*/ 1349604 w 1349604"/>
                <a:gd name="connsiteY2" fmla="*/ 898186 h 898186"/>
                <a:gd name="connsiteX0" fmla="*/ 0 w 1345860"/>
                <a:gd name="connsiteY0" fmla="*/ 0 h 894442"/>
                <a:gd name="connsiteX1" fmla="*/ 466304 w 1345860"/>
                <a:gd name="connsiteY1" fmla="*/ 674349 h 894442"/>
                <a:gd name="connsiteX2" fmla="*/ 1345860 w 1345860"/>
                <a:gd name="connsiteY2" fmla="*/ 894442 h 894442"/>
                <a:gd name="connsiteX0" fmla="*/ 0 w 1411856"/>
                <a:gd name="connsiteY0" fmla="*/ 0 h 907910"/>
                <a:gd name="connsiteX1" fmla="*/ 466304 w 1411856"/>
                <a:gd name="connsiteY1" fmla="*/ 674349 h 907910"/>
                <a:gd name="connsiteX2" fmla="*/ 1345860 w 1411856"/>
                <a:gd name="connsiteY2" fmla="*/ 894442 h 907910"/>
                <a:gd name="connsiteX3" fmla="*/ 1348780 w 1411856"/>
                <a:gd name="connsiteY3" fmla="*/ 883476 h 907910"/>
                <a:gd name="connsiteX0" fmla="*/ 45691 w 1398361"/>
                <a:gd name="connsiteY0" fmla="*/ 0 h 914233"/>
                <a:gd name="connsiteX1" fmla="*/ 511995 w 1398361"/>
                <a:gd name="connsiteY1" fmla="*/ 674349 h 914233"/>
                <a:gd name="connsiteX2" fmla="*/ 1391551 w 1398361"/>
                <a:gd name="connsiteY2" fmla="*/ 894442 h 914233"/>
                <a:gd name="connsiteX3" fmla="*/ 0 w 1398361"/>
                <a:gd name="connsiteY3" fmla="*/ 902194 h 914233"/>
                <a:gd name="connsiteX0" fmla="*/ 3577 w 1355260"/>
                <a:gd name="connsiteY0" fmla="*/ 0 h 909237"/>
                <a:gd name="connsiteX1" fmla="*/ 469881 w 1355260"/>
                <a:gd name="connsiteY1" fmla="*/ 674349 h 909237"/>
                <a:gd name="connsiteX2" fmla="*/ 1349437 w 1355260"/>
                <a:gd name="connsiteY2" fmla="*/ 894442 h 909237"/>
                <a:gd name="connsiteX3" fmla="*/ 1 w 1355260"/>
                <a:gd name="connsiteY3" fmla="*/ 888156 h 909237"/>
                <a:gd name="connsiteX0" fmla="*/ 3577 w 1355260"/>
                <a:gd name="connsiteY0" fmla="*/ 0 h 909237"/>
                <a:gd name="connsiteX1" fmla="*/ 469881 w 1355260"/>
                <a:gd name="connsiteY1" fmla="*/ 674349 h 909237"/>
                <a:gd name="connsiteX2" fmla="*/ 1349437 w 1355260"/>
                <a:gd name="connsiteY2" fmla="*/ 894442 h 909237"/>
                <a:gd name="connsiteX3" fmla="*/ 1 w 1355260"/>
                <a:gd name="connsiteY3" fmla="*/ 888156 h 909237"/>
                <a:gd name="connsiteX0" fmla="*/ 3576 w 1355259"/>
                <a:gd name="connsiteY0" fmla="*/ 0 h 894442"/>
                <a:gd name="connsiteX1" fmla="*/ 469880 w 1355259"/>
                <a:gd name="connsiteY1" fmla="*/ 674349 h 894442"/>
                <a:gd name="connsiteX2" fmla="*/ 1349436 w 1355259"/>
                <a:gd name="connsiteY2" fmla="*/ 894442 h 894442"/>
                <a:gd name="connsiteX3" fmla="*/ 0 w 1355259"/>
                <a:gd name="connsiteY3" fmla="*/ 888156 h 894442"/>
                <a:gd name="connsiteX0" fmla="*/ 12744 w 1364427"/>
                <a:gd name="connsiteY0" fmla="*/ 0 h 897324"/>
                <a:gd name="connsiteX1" fmla="*/ 479048 w 1364427"/>
                <a:gd name="connsiteY1" fmla="*/ 674349 h 897324"/>
                <a:gd name="connsiteX2" fmla="*/ 1358604 w 1364427"/>
                <a:gd name="connsiteY2" fmla="*/ 894442 h 897324"/>
                <a:gd name="connsiteX3" fmla="*/ 0 w 1364427"/>
                <a:gd name="connsiteY3" fmla="*/ 897324 h 897324"/>
                <a:gd name="connsiteX0" fmla="*/ 12744 w 1364427"/>
                <a:gd name="connsiteY0" fmla="*/ 0 h 894442"/>
                <a:gd name="connsiteX1" fmla="*/ 479048 w 1364427"/>
                <a:gd name="connsiteY1" fmla="*/ 674349 h 894442"/>
                <a:gd name="connsiteX2" fmla="*/ 1358604 w 1364427"/>
                <a:gd name="connsiteY2" fmla="*/ 894442 h 894442"/>
                <a:gd name="connsiteX3" fmla="*/ 0 w 1364427"/>
                <a:gd name="connsiteY3" fmla="*/ 888156 h 894442"/>
              </a:gdLst>
              <a:ahLst/>
              <a:cxnLst>
                <a:cxn ang="0">
                  <a:pos x="connsiteX0" y="connsiteY0"/>
                </a:cxn>
                <a:cxn ang="0">
                  <a:pos x="connsiteX1" y="connsiteY1"/>
                </a:cxn>
                <a:cxn ang="0">
                  <a:pos x="connsiteX2" y="connsiteY2"/>
                </a:cxn>
                <a:cxn ang="0">
                  <a:pos x="connsiteX3" y="connsiteY3"/>
                </a:cxn>
              </a:cxnLst>
              <a:rect l="l" t="t" r="r" b="b"/>
              <a:pathLst>
                <a:path w="1364427" h="894442">
                  <a:moveTo>
                    <a:pt x="12744" y="0"/>
                  </a:moveTo>
                  <a:cubicBezTo>
                    <a:pt x="168452" y="8786"/>
                    <a:pt x="254738" y="525275"/>
                    <a:pt x="479048" y="674349"/>
                  </a:cubicBezTo>
                  <a:cubicBezTo>
                    <a:pt x="703358" y="823423"/>
                    <a:pt x="1436917" y="858808"/>
                    <a:pt x="1358604" y="894442"/>
                  </a:cubicBezTo>
                  <a:lnTo>
                    <a:pt x="0" y="888156"/>
                  </a:lnTo>
                </a:path>
              </a:pathLst>
            </a:custGeom>
            <a:solidFill>
              <a:schemeClr val="accent6">
                <a:alpha val="25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cxnSp>
          <p:nvCxnSpPr>
            <p:cNvPr id="45" name="Straight Connector 44"/>
            <p:cNvCxnSpPr/>
            <p:nvPr/>
          </p:nvCxnSpPr>
          <p:spPr>
            <a:xfrm>
              <a:off x="3259162" y="4254759"/>
              <a:ext cx="0" cy="370581"/>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2141220" y="4625340"/>
              <a:ext cx="3086100" cy="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V="1">
              <a:off x="2141220" y="1562100"/>
              <a:ext cx="0" cy="306324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8" name="Group 47"/>
          <p:cNvGrpSpPr/>
          <p:nvPr/>
        </p:nvGrpSpPr>
        <p:grpSpPr>
          <a:xfrm>
            <a:off x="4905179" y="1389936"/>
            <a:ext cx="3093332" cy="3070320"/>
            <a:chOff x="2133988" y="1562100"/>
            <a:chExt cx="3093332" cy="3070320"/>
          </a:xfrm>
        </p:grpSpPr>
        <p:sp>
          <p:nvSpPr>
            <p:cNvPr id="49" name="Freeform 48"/>
            <p:cNvSpPr/>
            <p:nvPr/>
          </p:nvSpPr>
          <p:spPr>
            <a:xfrm>
              <a:off x="2133988" y="2267339"/>
              <a:ext cx="2777295" cy="2365081"/>
            </a:xfrm>
            <a:custGeom>
              <a:avLst/>
              <a:gdLst>
                <a:gd name="connsiteX0" fmla="*/ 0 w 2263140"/>
                <a:gd name="connsiteY0" fmla="*/ 0 h 1276547"/>
                <a:gd name="connsiteX1" fmla="*/ 419100 w 2263140"/>
                <a:gd name="connsiteY1" fmla="*/ 403860 h 1276547"/>
                <a:gd name="connsiteX2" fmla="*/ 739140 w 2263140"/>
                <a:gd name="connsiteY2" fmla="*/ 1043940 h 1276547"/>
                <a:gd name="connsiteX3" fmla="*/ 1531620 w 2263140"/>
                <a:gd name="connsiteY3" fmla="*/ 1219200 h 1276547"/>
                <a:gd name="connsiteX4" fmla="*/ 2042160 w 2263140"/>
                <a:gd name="connsiteY4" fmla="*/ 1272540 h 1276547"/>
                <a:gd name="connsiteX5" fmla="*/ 2263140 w 2263140"/>
                <a:gd name="connsiteY5" fmla="*/ 1127760 h 1276547"/>
                <a:gd name="connsiteX0" fmla="*/ 0 w 2042160"/>
                <a:gd name="connsiteY0" fmla="*/ 0 h 1276547"/>
                <a:gd name="connsiteX1" fmla="*/ 419100 w 2042160"/>
                <a:gd name="connsiteY1" fmla="*/ 403860 h 1276547"/>
                <a:gd name="connsiteX2" fmla="*/ 739140 w 2042160"/>
                <a:gd name="connsiteY2" fmla="*/ 1043940 h 1276547"/>
                <a:gd name="connsiteX3" fmla="*/ 1531620 w 2042160"/>
                <a:gd name="connsiteY3" fmla="*/ 1219200 h 1276547"/>
                <a:gd name="connsiteX4" fmla="*/ 2042160 w 2042160"/>
                <a:gd name="connsiteY4" fmla="*/ 1272540 h 1276547"/>
                <a:gd name="connsiteX0" fmla="*/ 0 w 2042160"/>
                <a:gd name="connsiteY0" fmla="*/ 0 h 1276547"/>
                <a:gd name="connsiteX1" fmla="*/ 419100 w 2042160"/>
                <a:gd name="connsiteY1" fmla="*/ 403860 h 1276547"/>
                <a:gd name="connsiteX2" fmla="*/ 739140 w 2042160"/>
                <a:gd name="connsiteY2" fmla="*/ 1043940 h 1276547"/>
                <a:gd name="connsiteX3" fmla="*/ 1249680 w 2042160"/>
                <a:gd name="connsiteY3" fmla="*/ 1219200 h 1276547"/>
                <a:gd name="connsiteX4" fmla="*/ 2042160 w 2042160"/>
                <a:gd name="connsiteY4" fmla="*/ 1272540 h 1276547"/>
                <a:gd name="connsiteX0" fmla="*/ 0 w 2042160"/>
                <a:gd name="connsiteY0" fmla="*/ 0 h 1276547"/>
                <a:gd name="connsiteX1" fmla="*/ 335280 w 2042160"/>
                <a:gd name="connsiteY1" fmla="*/ 243840 h 1276547"/>
                <a:gd name="connsiteX2" fmla="*/ 739140 w 2042160"/>
                <a:gd name="connsiteY2" fmla="*/ 1043940 h 1276547"/>
                <a:gd name="connsiteX3" fmla="*/ 1249680 w 2042160"/>
                <a:gd name="connsiteY3" fmla="*/ 1219200 h 1276547"/>
                <a:gd name="connsiteX4" fmla="*/ 2042160 w 2042160"/>
                <a:gd name="connsiteY4" fmla="*/ 1272540 h 1276547"/>
                <a:gd name="connsiteX0" fmla="*/ 0 w 2042160"/>
                <a:gd name="connsiteY0" fmla="*/ 0 h 1276547"/>
                <a:gd name="connsiteX1" fmla="*/ 335280 w 2042160"/>
                <a:gd name="connsiteY1" fmla="*/ 243840 h 1276547"/>
                <a:gd name="connsiteX2" fmla="*/ 739140 w 2042160"/>
                <a:gd name="connsiteY2" fmla="*/ 1043940 h 1276547"/>
                <a:gd name="connsiteX3" fmla="*/ 1249680 w 2042160"/>
                <a:gd name="connsiteY3" fmla="*/ 1219200 h 1276547"/>
                <a:gd name="connsiteX4" fmla="*/ 2042160 w 2042160"/>
                <a:gd name="connsiteY4" fmla="*/ 1272540 h 1276547"/>
                <a:gd name="connsiteX0" fmla="*/ 0 w 2042160"/>
                <a:gd name="connsiteY0" fmla="*/ 0 h 1276547"/>
                <a:gd name="connsiteX1" fmla="*/ 335280 w 2042160"/>
                <a:gd name="connsiteY1" fmla="*/ 243840 h 1276547"/>
                <a:gd name="connsiteX2" fmla="*/ 739140 w 2042160"/>
                <a:gd name="connsiteY2" fmla="*/ 1043940 h 1276547"/>
                <a:gd name="connsiteX3" fmla="*/ 1249680 w 2042160"/>
                <a:gd name="connsiteY3" fmla="*/ 1219200 h 1276547"/>
                <a:gd name="connsiteX4" fmla="*/ 2042160 w 2042160"/>
                <a:gd name="connsiteY4" fmla="*/ 1272540 h 1276547"/>
                <a:gd name="connsiteX0" fmla="*/ 0 w 2042160"/>
                <a:gd name="connsiteY0" fmla="*/ 0 h 1276547"/>
                <a:gd name="connsiteX1" fmla="*/ 335280 w 2042160"/>
                <a:gd name="connsiteY1" fmla="*/ 243840 h 1276547"/>
                <a:gd name="connsiteX2" fmla="*/ 739140 w 2042160"/>
                <a:gd name="connsiteY2" fmla="*/ 1043940 h 1276547"/>
                <a:gd name="connsiteX3" fmla="*/ 1249680 w 2042160"/>
                <a:gd name="connsiteY3" fmla="*/ 1219200 h 1276547"/>
                <a:gd name="connsiteX4" fmla="*/ 2042160 w 2042160"/>
                <a:gd name="connsiteY4" fmla="*/ 1272540 h 1276547"/>
                <a:gd name="connsiteX0" fmla="*/ 0 w 1974776"/>
                <a:gd name="connsiteY0" fmla="*/ 0 h 1265316"/>
                <a:gd name="connsiteX1" fmla="*/ 267896 w 1974776"/>
                <a:gd name="connsiteY1" fmla="*/ 232609 h 1265316"/>
                <a:gd name="connsiteX2" fmla="*/ 671756 w 1974776"/>
                <a:gd name="connsiteY2" fmla="*/ 1032709 h 1265316"/>
                <a:gd name="connsiteX3" fmla="*/ 1182296 w 1974776"/>
                <a:gd name="connsiteY3" fmla="*/ 1207969 h 1265316"/>
                <a:gd name="connsiteX4" fmla="*/ 1974776 w 1974776"/>
                <a:gd name="connsiteY4" fmla="*/ 1261309 h 1265316"/>
                <a:gd name="connsiteX0" fmla="*/ 0 w 1974776"/>
                <a:gd name="connsiteY0" fmla="*/ 0 h 1265316"/>
                <a:gd name="connsiteX1" fmla="*/ 267896 w 1974776"/>
                <a:gd name="connsiteY1" fmla="*/ 232609 h 1265316"/>
                <a:gd name="connsiteX2" fmla="*/ 671756 w 1974776"/>
                <a:gd name="connsiteY2" fmla="*/ 1032709 h 1265316"/>
                <a:gd name="connsiteX3" fmla="*/ 1182296 w 1974776"/>
                <a:gd name="connsiteY3" fmla="*/ 1207969 h 1265316"/>
                <a:gd name="connsiteX4" fmla="*/ 1974776 w 1974776"/>
                <a:gd name="connsiteY4" fmla="*/ 1261309 h 1265316"/>
                <a:gd name="connsiteX0" fmla="*/ 0 w 1974776"/>
                <a:gd name="connsiteY0" fmla="*/ 0 h 1265316"/>
                <a:gd name="connsiteX1" fmla="*/ 226717 w 1974776"/>
                <a:gd name="connsiteY1" fmla="*/ 771680 h 1265316"/>
                <a:gd name="connsiteX2" fmla="*/ 671756 w 1974776"/>
                <a:gd name="connsiteY2" fmla="*/ 1032709 h 1265316"/>
                <a:gd name="connsiteX3" fmla="*/ 1182296 w 1974776"/>
                <a:gd name="connsiteY3" fmla="*/ 1207969 h 1265316"/>
                <a:gd name="connsiteX4" fmla="*/ 1974776 w 1974776"/>
                <a:gd name="connsiteY4" fmla="*/ 1261309 h 1265316"/>
                <a:gd name="connsiteX0" fmla="*/ 0 w 1974776"/>
                <a:gd name="connsiteY0" fmla="*/ 0 h 1265316"/>
                <a:gd name="connsiteX1" fmla="*/ 226717 w 1974776"/>
                <a:gd name="connsiteY1" fmla="*/ 771680 h 1265316"/>
                <a:gd name="connsiteX2" fmla="*/ 1182296 w 1974776"/>
                <a:gd name="connsiteY2" fmla="*/ 1207969 h 1265316"/>
                <a:gd name="connsiteX3" fmla="*/ 1974776 w 1974776"/>
                <a:gd name="connsiteY3" fmla="*/ 1261309 h 1265316"/>
                <a:gd name="connsiteX0" fmla="*/ 0 w 1974776"/>
                <a:gd name="connsiteY0" fmla="*/ 0 h 1266246"/>
                <a:gd name="connsiteX1" fmla="*/ 440099 w 1974776"/>
                <a:gd name="connsiteY1" fmla="*/ 973832 h 1266246"/>
                <a:gd name="connsiteX2" fmla="*/ 1182296 w 1974776"/>
                <a:gd name="connsiteY2" fmla="*/ 1207969 h 1266246"/>
                <a:gd name="connsiteX3" fmla="*/ 1974776 w 1974776"/>
                <a:gd name="connsiteY3" fmla="*/ 1261309 h 1266246"/>
                <a:gd name="connsiteX0" fmla="*/ 0 w 1974776"/>
                <a:gd name="connsiteY0" fmla="*/ 0 h 1270869"/>
                <a:gd name="connsiteX1" fmla="*/ 440099 w 1974776"/>
                <a:gd name="connsiteY1" fmla="*/ 973832 h 1270869"/>
                <a:gd name="connsiteX2" fmla="*/ 1156091 w 1974776"/>
                <a:gd name="connsiteY2" fmla="*/ 1230430 h 1270869"/>
                <a:gd name="connsiteX3" fmla="*/ 1974776 w 1974776"/>
                <a:gd name="connsiteY3" fmla="*/ 1261309 h 1270869"/>
                <a:gd name="connsiteX0" fmla="*/ 0 w 1974776"/>
                <a:gd name="connsiteY0" fmla="*/ 0 h 1268294"/>
                <a:gd name="connsiteX1" fmla="*/ 440099 w 1974776"/>
                <a:gd name="connsiteY1" fmla="*/ 973832 h 1268294"/>
                <a:gd name="connsiteX2" fmla="*/ 1156091 w 1974776"/>
                <a:gd name="connsiteY2" fmla="*/ 1230430 h 1268294"/>
                <a:gd name="connsiteX3" fmla="*/ 1974776 w 1974776"/>
                <a:gd name="connsiteY3" fmla="*/ 1261309 h 1268294"/>
                <a:gd name="connsiteX0" fmla="*/ 0 w 1974776"/>
                <a:gd name="connsiteY0" fmla="*/ 0 h 1265535"/>
                <a:gd name="connsiteX1" fmla="*/ 440099 w 1974776"/>
                <a:gd name="connsiteY1" fmla="*/ 973832 h 1265535"/>
                <a:gd name="connsiteX2" fmla="*/ 1156091 w 1974776"/>
                <a:gd name="connsiteY2" fmla="*/ 1211712 h 1265535"/>
                <a:gd name="connsiteX3" fmla="*/ 1974776 w 1974776"/>
                <a:gd name="connsiteY3" fmla="*/ 1261309 h 1265535"/>
                <a:gd name="connsiteX0" fmla="*/ 0 w 1974776"/>
                <a:gd name="connsiteY0" fmla="*/ 0 h 1261309"/>
                <a:gd name="connsiteX1" fmla="*/ 440099 w 1974776"/>
                <a:gd name="connsiteY1" fmla="*/ 973832 h 1261309"/>
                <a:gd name="connsiteX2" fmla="*/ 1974776 w 1974776"/>
                <a:gd name="connsiteY2" fmla="*/ 1261309 h 1261309"/>
                <a:gd name="connsiteX0" fmla="*/ 0 w 1974776"/>
                <a:gd name="connsiteY0" fmla="*/ 0 h 1261309"/>
                <a:gd name="connsiteX1" fmla="*/ 552405 w 1974776"/>
                <a:gd name="connsiteY1" fmla="*/ 1011268 h 1261309"/>
                <a:gd name="connsiteX2" fmla="*/ 1974776 w 1974776"/>
                <a:gd name="connsiteY2" fmla="*/ 1261309 h 1261309"/>
                <a:gd name="connsiteX0" fmla="*/ 0 w 1974776"/>
                <a:gd name="connsiteY0" fmla="*/ 0 h 1261309"/>
                <a:gd name="connsiteX1" fmla="*/ 552405 w 1974776"/>
                <a:gd name="connsiteY1" fmla="*/ 1011268 h 1261309"/>
                <a:gd name="connsiteX2" fmla="*/ 1974776 w 1974776"/>
                <a:gd name="connsiteY2" fmla="*/ 1261309 h 1261309"/>
                <a:gd name="connsiteX0" fmla="*/ 0 w 1974776"/>
                <a:gd name="connsiteY0" fmla="*/ 0 h 1261309"/>
                <a:gd name="connsiteX1" fmla="*/ 537431 w 1974776"/>
                <a:gd name="connsiteY1" fmla="*/ 887731 h 1261309"/>
                <a:gd name="connsiteX2" fmla="*/ 1974776 w 1974776"/>
                <a:gd name="connsiteY2" fmla="*/ 1261309 h 1261309"/>
                <a:gd name="connsiteX0" fmla="*/ 0 w 1974776"/>
                <a:gd name="connsiteY0" fmla="*/ 0 h 1261309"/>
                <a:gd name="connsiteX1" fmla="*/ 537431 w 1974776"/>
                <a:gd name="connsiteY1" fmla="*/ 887731 h 1261309"/>
                <a:gd name="connsiteX2" fmla="*/ 1974776 w 1974776"/>
                <a:gd name="connsiteY2" fmla="*/ 1261309 h 1261309"/>
                <a:gd name="connsiteX0" fmla="*/ 0 w 1974776"/>
                <a:gd name="connsiteY0" fmla="*/ 0 h 1261309"/>
                <a:gd name="connsiteX1" fmla="*/ 537431 w 1974776"/>
                <a:gd name="connsiteY1" fmla="*/ 887731 h 1261309"/>
                <a:gd name="connsiteX2" fmla="*/ 1974776 w 1974776"/>
                <a:gd name="connsiteY2" fmla="*/ 1261309 h 1261309"/>
                <a:gd name="connsiteX0" fmla="*/ 0 w 1974776"/>
                <a:gd name="connsiteY0" fmla="*/ 0 h 1261309"/>
                <a:gd name="connsiteX1" fmla="*/ 548662 w 1974776"/>
                <a:gd name="connsiteY1" fmla="*/ 973833 h 1261309"/>
                <a:gd name="connsiteX2" fmla="*/ 1974776 w 1974776"/>
                <a:gd name="connsiteY2" fmla="*/ 1261309 h 1261309"/>
                <a:gd name="connsiteX0" fmla="*/ 0 w 1974776"/>
                <a:gd name="connsiteY0" fmla="*/ 0 h 1261309"/>
                <a:gd name="connsiteX1" fmla="*/ 548662 w 1974776"/>
                <a:gd name="connsiteY1" fmla="*/ 973833 h 1261309"/>
                <a:gd name="connsiteX2" fmla="*/ 1974776 w 1974776"/>
                <a:gd name="connsiteY2" fmla="*/ 1261309 h 1261309"/>
                <a:gd name="connsiteX0" fmla="*/ 0 w 1941084"/>
                <a:gd name="connsiteY0" fmla="*/ 0 h 1280027"/>
                <a:gd name="connsiteX1" fmla="*/ 548662 w 1941084"/>
                <a:gd name="connsiteY1" fmla="*/ 973833 h 1280027"/>
                <a:gd name="connsiteX2" fmla="*/ 1941084 w 1941084"/>
                <a:gd name="connsiteY2" fmla="*/ 1280027 h 1280027"/>
                <a:gd name="connsiteX0" fmla="*/ 0 w 1941084"/>
                <a:gd name="connsiteY0" fmla="*/ 0 h 1280027"/>
                <a:gd name="connsiteX1" fmla="*/ 548662 w 1941084"/>
                <a:gd name="connsiteY1" fmla="*/ 973833 h 1280027"/>
                <a:gd name="connsiteX2" fmla="*/ 1941084 w 1941084"/>
                <a:gd name="connsiteY2" fmla="*/ 1280027 h 1280027"/>
                <a:gd name="connsiteX0" fmla="*/ 0 w 1353347"/>
                <a:gd name="connsiteY0" fmla="*/ 0 h 1283771"/>
                <a:gd name="connsiteX1" fmla="*/ 548662 w 1353347"/>
                <a:gd name="connsiteY1" fmla="*/ 973833 h 1283771"/>
                <a:gd name="connsiteX2" fmla="*/ 1353347 w 1353347"/>
                <a:gd name="connsiteY2" fmla="*/ 1283771 h 1283771"/>
                <a:gd name="connsiteX0" fmla="*/ 0 w 1353347"/>
                <a:gd name="connsiteY0" fmla="*/ 0 h 1283771"/>
                <a:gd name="connsiteX1" fmla="*/ 548662 w 1353347"/>
                <a:gd name="connsiteY1" fmla="*/ 928910 h 1283771"/>
                <a:gd name="connsiteX2" fmla="*/ 1353347 w 1353347"/>
                <a:gd name="connsiteY2" fmla="*/ 1283771 h 1283771"/>
                <a:gd name="connsiteX0" fmla="*/ 0 w 1357091"/>
                <a:gd name="connsiteY0" fmla="*/ 0 h 984287"/>
                <a:gd name="connsiteX1" fmla="*/ 552406 w 1357091"/>
                <a:gd name="connsiteY1" fmla="*/ 629426 h 984287"/>
                <a:gd name="connsiteX2" fmla="*/ 1357091 w 1357091"/>
                <a:gd name="connsiteY2" fmla="*/ 984287 h 984287"/>
                <a:gd name="connsiteX0" fmla="*/ 0 w 1357091"/>
                <a:gd name="connsiteY0" fmla="*/ 0 h 984287"/>
                <a:gd name="connsiteX1" fmla="*/ 552406 w 1357091"/>
                <a:gd name="connsiteY1" fmla="*/ 700553 h 984287"/>
                <a:gd name="connsiteX2" fmla="*/ 1357091 w 1357091"/>
                <a:gd name="connsiteY2" fmla="*/ 984287 h 984287"/>
                <a:gd name="connsiteX0" fmla="*/ 0 w 1349604"/>
                <a:gd name="connsiteY0" fmla="*/ 0 h 1077876"/>
                <a:gd name="connsiteX1" fmla="*/ 544919 w 1349604"/>
                <a:gd name="connsiteY1" fmla="*/ 794142 h 1077876"/>
                <a:gd name="connsiteX2" fmla="*/ 1349604 w 1349604"/>
                <a:gd name="connsiteY2" fmla="*/ 1077876 h 1077876"/>
                <a:gd name="connsiteX0" fmla="*/ 0 w 1349604"/>
                <a:gd name="connsiteY0" fmla="*/ 0 h 1077876"/>
                <a:gd name="connsiteX1" fmla="*/ 503740 w 1349604"/>
                <a:gd name="connsiteY1" fmla="*/ 842808 h 1077876"/>
                <a:gd name="connsiteX2" fmla="*/ 1349604 w 1349604"/>
                <a:gd name="connsiteY2" fmla="*/ 1077876 h 1077876"/>
                <a:gd name="connsiteX0" fmla="*/ 0 w 1349604"/>
                <a:gd name="connsiteY0" fmla="*/ 0 h 1077876"/>
                <a:gd name="connsiteX1" fmla="*/ 503740 w 1349604"/>
                <a:gd name="connsiteY1" fmla="*/ 842808 h 1077876"/>
                <a:gd name="connsiteX2" fmla="*/ 1349604 w 1349604"/>
                <a:gd name="connsiteY2" fmla="*/ 1077876 h 1077876"/>
                <a:gd name="connsiteX0" fmla="*/ 0 w 1349604"/>
                <a:gd name="connsiteY0" fmla="*/ 0 h 898186"/>
                <a:gd name="connsiteX1" fmla="*/ 503740 w 1349604"/>
                <a:gd name="connsiteY1" fmla="*/ 663118 h 898186"/>
                <a:gd name="connsiteX2" fmla="*/ 1349604 w 1349604"/>
                <a:gd name="connsiteY2" fmla="*/ 898186 h 898186"/>
                <a:gd name="connsiteX0" fmla="*/ 0 w 1349604"/>
                <a:gd name="connsiteY0" fmla="*/ 0 h 898186"/>
                <a:gd name="connsiteX1" fmla="*/ 466304 w 1349604"/>
                <a:gd name="connsiteY1" fmla="*/ 674349 h 898186"/>
                <a:gd name="connsiteX2" fmla="*/ 1349604 w 1349604"/>
                <a:gd name="connsiteY2" fmla="*/ 898186 h 898186"/>
                <a:gd name="connsiteX0" fmla="*/ 0 w 1345860"/>
                <a:gd name="connsiteY0" fmla="*/ 0 h 894442"/>
                <a:gd name="connsiteX1" fmla="*/ 466304 w 1345860"/>
                <a:gd name="connsiteY1" fmla="*/ 674349 h 894442"/>
                <a:gd name="connsiteX2" fmla="*/ 1345860 w 1345860"/>
                <a:gd name="connsiteY2" fmla="*/ 894442 h 894442"/>
                <a:gd name="connsiteX0" fmla="*/ 0 w 1411856"/>
                <a:gd name="connsiteY0" fmla="*/ 0 h 907910"/>
                <a:gd name="connsiteX1" fmla="*/ 466304 w 1411856"/>
                <a:gd name="connsiteY1" fmla="*/ 674349 h 907910"/>
                <a:gd name="connsiteX2" fmla="*/ 1345860 w 1411856"/>
                <a:gd name="connsiteY2" fmla="*/ 894442 h 907910"/>
                <a:gd name="connsiteX3" fmla="*/ 1348780 w 1411856"/>
                <a:gd name="connsiteY3" fmla="*/ 883476 h 907910"/>
                <a:gd name="connsiteX0" fmla="*/ 45691 w 1398361"/>
                <a:gd name="connsiteY0" fmla="*/ 0 h 914233"/>
                <a:gd name="connsiteX1" fmla="*/ 511995 w 1398361"/>
                <a:gd name="connsiteY1" fmla="*/ 674349 h 914233"/>
                <a:gd name="connsiteX2" fmla="*/ 1391551 w 1398361"/>
                <a:gd name="connsiteY2" fmla="*/ 894442 h 914233"/>
                <a:gd name="connsiteX3" fmla="*/ 0 w 1398361"/>
                <a:gd name="connsiteY3" fmla="*/ 902194 h 914233"/>
                <a:gd name="connsiteX0" fmla="*/ 3577 w 1355260"/>
                <a:gd name="connsiteY0" fmla="*/ 0 h 909237"/>
                <a:gd name="connsiteX1" fmla="*/ 469881 w 1355260"/>
                <a:gd name="connsiteY1" fmla="*/ 674349 h 909237"/>
                <a:gd name="connsiteX2" fmla="*/ 1349437 w 1355260"/>
                <a:gd name="connsiteY2" fmla="*/ 894442 h 909237"/>
                <a:gd name="connsiteX3" fmla="*/ 1 w 1355260"/>
                <a:gd name="connsiteY3" fmla="*/ 888156 h 909237"/>
                <a:gd name="connsiteX0" fmla="*/ 3577 w 1355260"/>
                <a:gd name="connsiteY0" fmla="*/ 0 h 909237"/>
                <a:gd name="connsiteX1" fmla="*/ 469881 w 1355260"/>
                <a:gd name="connsiteY1" fmla="*/ 674349 h 909237"/>
                <a:gd name="connsiteX2" fmla="*/ 1349437 w 1355260"/>
                <a:gd name="connsiteY2" fmla="*/ 894442 h 909237"/>
                <a:gd name="connsiteX3" fmla="*/ 1 w 1355260"/>
                <a:gd name="connsiteY3" fmla="*/ 888156 h 909237"/>
                <a:gd name="connsiteX0" fmla="*/ 3576 w 1355259"/>
                <a:gd name="connsiteY0" fmla="*/ 0 h 894442"/>
                <a:gd name="connsiteX1" fmla="*/ 469880 w 1355259"/>
                <a:gd name="connsiteY1" fmla="*/ 674349 h 894442"/>
                <a:gd name="connsiteX2" fmla="*/ 1349436 w 1355259"/>
                <a:gd name="connsiteY2" fmla="*/ 894442 h 894442"/>
                <a:gd name="connsiteX3" fmla="*/ 0 w 1355259"/>
                <a:gd name="connsiteY3" fmla="*/ 888156 h 894442"/>
                <a:gd name="connsiteX0" fmla="*/ 12744 w 1364427"/>
                <a:gd name="connsiteY0" fmla="*/ 0 h 897324"/>
                <a:gd name="connsiteX1" fmla="*/ 479048 w 1364427"/>
                <a:gd name="connsiteY1" fmla="*/ 674349 h 897324"/>
                <a:gd name="connsiteX2" fmla="*/ 1358604 w 1364427"/>
                <a:gd name="connsiteY2" fmla="*/ 894442 h 897324"/>
                <a:gd name="connsiteX3" fmla="*/ 0 w 1364427"/>
                <a:gd name="connsiteY3" fmla="*/ 897324 h 897324"/>
                <a:gd name="connsiteX0" fmla="*/ 12744 w 1364427"/>
                <a:gd name="connsiteY0" fmla="*/ 0 h 894442"/>
                <a:gd name="connsiteX1" fmla="*/ 479048 w 1364427"/>
                <a:gd name="connsiteY1" fmla="*/ 674349 h 894442"/>
                <a:gd name="connsiteX2" fmla="*/ 1358604 w 1364427"/>
                <a:gd name="connsiteY2" fmla="*/ 894442 h 894442"/>
                <a:gd name="connsiteX3" fmla="*/ 0 w 1364427"/>
                <a:gd name="connsiteY3" fmla="*/ 888156 h 894442"/>
              </a:gdLst>
              <a:ahLst/>
              <a:cxnLst>
                <a:cxn ang="0">
                  <a:pos x="connsiteX0" y="connsiteY0"/>
                </a:cxn>
                <a:cxn ang="0">
                  <a:pos x="connsiteX1" y="connsiteY1"/>
                </a:cxn>
                <a:cxn ang="0">
                  <a:pos x="connsiteX2" y="connsiteY2"/>
                </a:cxn>
                <a:cxn ang="0">
                  <a:pos x="connsiteX3" y="connsiteY3"/>
                </a:cxn>
              </a:cxnLst>
              <a:rect l="l" t="t" r="r" b="b"/>
              <a:pathLst>
                <a:path w="1364427" h="894442">
                  <a:moveTo>
                    <a:pt x="12744" y="0"/>
                  </a:moveTo>
                  <a:cubicBezTo>
                    <a:pt x="168452" y="8786"/>
                    <a:pt x="254738" y="525275"/>
                    <a:pt x="479048" y="674349"/>
                  </a:cubicBezTo>
                  <a:cubicBezTo>
                    <a:pt x="703358" y="823423"/>
                    <a:pt x="1436917" y="858808"/>
                    <a:pt x="1358604" y="894442"/>
                  </a:cubicBezTo>
                  <a:lnTo>
                    <a:pt x="0" y="888156"/>
                  </a:lnTo>
                </a:path>
              </a:pathLst>
            </a:custGeom>
            <a:solidFill>
              <a:schemeClr val="accent6">
                <a:alpha val="25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cxnSp>
          <p:nvCxnSpPr>
            <p:cNvPr id="51" name="Straight Connector 50"/>
            <p:cNvCxnSpPr/>
            <p:nvPr/>
          </p:nvCxnSpPr>
          <p:spPr>
            <a:xfrm>
              <a:off x="3259162" y="4152122"/>
              <a:ext cx="0" cy="469686"/>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2141220" y="4625340"/>
              <a:ext cx="3086100" cy="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2141220" y="1562100"/>
              <a:ext cx="0" cy="306324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 useBgFill="1">
        <p:nvSpPr>
          <p:cNvPr id="54" name="Rectangle 53"/>
          <p:cNvSpPr/>
          <p:nvPr/>
        </p:nvSpPr>
        <p:spPr>
          <a:xfrm>
            <a:off x="6059424" y="2389597"/>
            <a:ext cx="1630282" cy="20482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flipV="1">
            <a:off x="6059424" y="1389936"/>
            <a:ext cx="0" cy="323540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useBgFill="1">
        <p:nvSpPr>
          <p:cNvPr id="20" name="Rectangle 19"/>
          <p:cNvSpPr/>
          <p:nvPr/>
        </p:nvSpPr>
        <p:spPr>
          <a:xfrm>
            <a:off x="4678679" y="3964484"/>
            <a:ext cx="220007" cy="6037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Arrow Connector 2"/>
          <p:cNvCxnSpPr/>
          <p:nvPr/>
        </p:nvCxnSpPr>
        <p:spPr>
          <a:xfrm flipH="1">
            <a:off x="6874625" y="3104147"/>
            <a:ext cx="175880" cy="969089"/>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6761747" y="2372980"/>
            <a:ext cx="635858" cy="830997"/>
          </a:xfrm>
          <a:prstGeom prst="rect">
            <a:avLst/>
          </a:prstGeom>
          <a:noFill/>
        </p:spPr>
        <p:txBody>
          <a:bodyPr wrap="square" rtlCol="0">
            <a:spAutoFit/>
          </a:bodyPr>
          <a:lstStyle/>
          <a:p>
            <a:r>
              <a:rPr lang="en-US" sz="4800" dirty="0" smtClean="0">
                <a:solidFill>
                  <a:srgbClr val="FF0000"/>
                </a:solidFill>
                <a:latin typeface="+mn-lt"/>
                <a:sym typeface="Wingdings" panose="05000000000000000000" pitchFamily="2" charset="2"/>
              </a:rPr>
              <a:t></a:t>
            </a:r>
            <a:endParaRPr lang="sv-SE" sz="4800" dirty="0">
              <a:solidFill>
                <a:srgbClr val="FF0000"/>
              </a:solidFill>
              <a:latin typeface="+mn-lt"/>
            </a:endParaRPr>
          </a:p>
        </p:txBody>
      </p:sp>
      <p:sp>
        <p:nvSpPr>
          <p:cNvPr id="27" name="TextBox 26"/>
          <p:cNvSpPr txBox="1"/>
          <p:nvPr/>
        </p:nvSpPr>
        <p:spPr>
          <a:xfrm>
            <a:off x="5700489" y="2533692"/>
            <a:ext cx="635858" cy="830997"/>
          </a:xfrm>
          <a:prstGeom prst="rect">
            <a:avLst/>
          </a:prstGeom>
          <a:noFill/>
        </p:spPr>
        <p:txBody>
          <a:bodyPr wrap="square" rtlCol="0">
            <a:spAutoFit/>
          </a:bodyPr>
          <a:lstStyle/>
          <a:p>
            <a:r>
              <a:rPr lang="en-US" sz="4800" dirty="0" smtClean="0">
                <a:solidFill>
                  <a:schemeClr val="accent3"/>
                </a:solidFill>
                <a:latin typeface="+mn-lt"/>
                <a:sym typeface="Wingdings" panose="05000000000000000000" pitchFamily="2" charset="2"/>
              </a:rPr>
              <a:t></a:t>
            </a:r>
            <a:endParaRPr lang="sv-SE" sz="4800" dirty="0">
              <a:solidFill>
                <a:schemeClr val="accent3"/>
              </a:solidFill>
              <a:latin typeface="+mn-lt"/>
            </a:endParaRPr>
          </a:p>
        </p:txBody>
      </p:sp>
      <p:sp>
        <p:nvSpPr>
          <p:cNvPr id="2" name="TextBox 1"/>
          <p:cNvSpPr txBox="1"/>
          <p:nvPr/>
        </p:nvSpPr>
        <p:spPr>
          <a:xfrm>
            <a:off x="7193320" y="4566181"/>
            <a:ext cx="689612" cy="307777"/>
          </a:xfrm>
          <a:prstGeom prst="rect">
            <a:avLst/>
          </a:prstGeom>
          <a:noFill/>
        </p:spPr>
        <p:txBody>
          <a:bodyPr wrap="none" rtlCol="0">
            <a:spAutoFit/>
          </a:bodyPr>
          <a:lstStyle/>
          <a:p>
            <a:r>
              <a:rPr lang="en-US" dirty="0" smtClean="0">
                <a:solidFill>
                  <a:schemeClr val="tx1"/>
                </a:solidFill>
                <a:latin typeface="+mn-lt"/>
              </a:rPr>
              <a:t>angle</a:t>
            </a:r>
            <a:endParaRPr lang="sv-SE" dirty="0">
              <a:solidFill>
                <a:schemeClr val="tx1"/>
              </a:solidFill>
              <a:latin typeface="+mn-lt"/>
            </a:endParaRPr>
          </a:p>
        </p:txBody>
      </p:sp>
      <p:sp>
        <p:nvSpPr>
          <p:cNvPr id="25" name="TextBox 24"/>
          <p:cNvSpPr txBox="1"/>
          <p:nvPr/>
        </p:nvSpPr>
        <p:spPr>
          <a:xfrm>
            <a:off x="4377922" y="1090928"/>
            <a:ext cx="1107996" cy="307777"/>
          </a:xfrm>
          <a:prstGeom prst="rect">
            <a:avLst/>
          </a:prstGeom>
          <a:noFill/>
        </p:spPr>
        <p:txBody>
          <a:bodyPr wrap="none" rtlCol="0">
            <a:spAutoFit/>
          </a:bodyPr>
          <a:lstStyle/>
          <a:p>
            <a:r>
              <a:rPr lang="en-US" dirty="0" smtClean="0">
                <a:solidFill>
                  <a:schemeClr val="tx1"/>
                </a:solidFill>
                <a:latin typeface="+mn-lt"/>
              </a:rPr>
              <a:t>probability</a:t>
            </a:r>
            <a:endParaRPr lang="sv-SE" dirty="0">
              <a:solidFill>
                <a:schemeClr val="tx1"/>
              </a:solidFill>
              <a:latin typeface="+mn-lt"/>
            </a:endParaRPr>
          </a:p>
        </p:txBody>
      </p:sp>
      <p:grpSp>
        <p:nvGrpSpPr>
          <p:cNvPr id="26" name="Group 25"/>
          <p:cNvGrpSpPr>
            <a:grpSpLocks/>
          </p:cNvGrpSpPr>
          <p:nvPr/>
        </p:nvGrpSpPr>
        <p:grpSpPr>
          <a:xfrm>
            <a:off x="7955280" y="274320"/>
            <a:ext cx="967336" cy="890968"/>
            <a:chOff x="2589702" y="1319134"/>
            <a:chExt cx="3925883" cy="3628422"/>
          </a:xfrm>
        </p:grpSpPr>
        <p:sp>
          <p:nvSpPr>
            <p:cNvPr id="28" name="Rounded Rectangle 27"/>
            <p:cNvSpPr/>
            <p:nvPr/>
          </p:nvSpPr>
          <p:spPr>
            <a:xfrm>
              <a:off x="3710065" y="1319134"/>
              <a:ext cx="1570353" cy="332058"/>
            </a:xfrm>
            <a:prstGeom prst="roundRect">
              <a:avLst/>
            </a:prstGeom>
            <a:solidFill>
              <a:schemeClr val="accent1">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29" name="Rounded Rectangle 28"/>
            <p:cNvSpPr/>
            <p:nvPr/>
          </p:nvSpPr>
          <p:spPr>
            <a:xfrm>
              <a:off x="3710064" y="2143225"/>
              <a:ext cx="1570353" cy="332058"/>
            </a:xfrm>
            <a:prstGeom prst="roundRect">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30" name="Rounded Rectangle 29"/>
            <p:cNvSpPr/>
            <p:nvPr/>
          </p:nvSpPr>
          <p:spPr>
            <a:xfrm>
              <a:off x="2589702" y="2961759"/>
              <a:ext cx="1570353" cy="332058"/>
            </a:xfrm>
            <a:prstGeom prst="roundRect">
              <a:avLst/>
            </a:prstGeom>
            <a:solidFill>
              <a:schemeClr val="accent3">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31" name="Rounded Rectangle 30"/>
            <p:cNvSpPr/>
            <p:nvPr/>
          </p:nvSpPr>
          <p:spPr>
            <a:xfrm>
              <a:off x="4945232" y="2961158"/>
              <a:ext cx="1570353" cy="332058"/>
            </a:xfrm>
            <a:prstGeom prst="roundRect">
              <a:avLst/>
            </a:prstGeom>
            <a:solidFill>
              <a:schemeClr val="accent3">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32" name="Rounded Rectangle 31"/>
            <p:cNvSpPr/>
            <p:nvPr/>
          </p:nvSpPr>
          <p:spPr>
            <a:xfrm>
              <a:off x="3710063" y="3791407"/>
              <a:ext cx="1570353" cy="332058"/>
            </a:xfrm>
            <a:prstGeom prst="roundRect">
              <a:avLst/>
            </a:prstGeom>
            <a:solidFill>
              <a:schemeClr val="accent4">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33" name="Rounded Rectangle 32"/>
            <p:cNvSpPr/>
            <p:nvPr/>
          </p:nvSpPr>
          <p:spPr>
            <a:xfrm>
              <a:off x="3710062" y="4615498"/>
              <a:ext cx="1570353" cy="332058"/>
            </a:xfrm>
            <a:prstGeom prst="roundRect">
              <a:avLst/>
            </a:prstGeom>
            <a:solidFill>
              <a:schemeClr val="accent6">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34" name="Down Arrow 33"/>
            <p:cNvSpPr/>
            <p:nvPr/>
          </p:nvSpPr>
          <p:spPr>
            <a:xfrm>
              <a:off x="4367821" y="1664721"/>
              <a:ext cx="254833" cy="470706"/>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5" name="Down Arrow 34"/>
            <p:cNvSpPr/>
            <p:nvPr/>
          </p:nvSpPr>
          <p:spPr>
            <a:xfrm rot="1666514">
              <a:off x="3463480" y="2503567"/>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6" name="Down Arrow 35"/>
            <p:cNvSpPr/>
            <p:nvPr/>
          </p:nvSpPr>
          <p:spPr>
            <a:xfrm rot="19933486" flipH="1">
              <a:off x="5272163" y="2507611"/>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7" name="Down Arrow 36"/>
            <p:cNvSpPr/>
            <p:nvPr/>
          </p:nvSpPr>
          <p:spPr>
            <a:xfrm rot="19933486" flipH="1">
              <a:off x="3463480" y="3341014"/>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4" name="Down Arrow 43"/>
            <p:cNvSpPr/>
            <p:nvPr/>
          </p:nvSpPr>
          <p:spPr>
            <a:xfrm rot="1666514">
              <a:off x="5272163" y="3349102"/>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0" name="Down Arrow 49"/>
            <p:cNvSpPr/>
            <p:nvPr/>
          </p:nvSpPr>
          <p:spPr>
            <a:xfrm>
              <a:off x="4367821" y="4144792"/>
              <a:ext cx="254833" cy="470706"/>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8">
                                            <p:txEl>
                                              <p:pRg st="3" end="3"/>
                                            </p:txEl>
                                          </p:spTgt>
                                        </p:tgtEl>
                                        <p:attrNameLst>
                                          <p:attrName>style.visibility</p:attrName>
                                        </p:attrNameLst>
                                      </p:cBhvr>
                                      <p:to>
                                        <p:strVal val="visible"/>
                                      </p:to>
                                    </p:set>
                                    <p:animEffect transition="in" filter="fade">
                                      <p:cBhvr>
                                        <p:cTn id="7" dur="500"/>
                                        <p:tgtEl>
                                          <p:spTgt spid="428">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28">
                                            <p:txEl>
                                              <p:pRg st="4" end="4"/>
                                            </p:txEl>
                                          </p:spTgt>
                                        </p:tgtEl>
                                        <p:attrNameLst>
                                          <p:attrName>style.visibility</p:attrName>
                                        </p:attrNameLst>
                                      </p:cBhvr>
                                      <p:to>
                                        <p:strVal val="visible"/>
                                      </p:to>
                                    </p:set>
                                    <p:animEffect transition="in" filter="fade">
                                      <p:cBhvr>
                                        <p:cTn id="10" dur="500"/>
                                        <p:tgtEl>
                                          <p:spTgt spid="428">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28">
                                            <p:txEl>
                                              <p:pRg st="5" end="5"/>
                                            </p:txEl>
                                          </p:spTgt>
                                        </p:tgtEl>
                                        <p:attrNameLst>
                                          <p:attrName>style.visibility</p:attrName>
                                        </p:attrNameLst>
                                      </p:cBhvr>
                                      <p:to>
                                        <p:strVal val="visible"/>
                                      </p:to>
                                    </p:set>
                                    <p:animEffect transition="in" filter="fade">
                                      <p:cBhvr>
                                        <p:cTn id="13" dur="500"/>
                                        <p:tgtEl>
                                          <p:spTgt spid="428">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28">
                                            <p:txEl>
                                              <p:pRg st="6" end="6"/>
                                            </p:txEl>
                                          </p:spTgt>
                                        </p:tgtEl>
                                        <p:attrNameLst>
                                          <p:attrName>style.visibility</p:attrName>
                                        </p:attrNameLst>
                                      </p:cBhvr>
                                      <p:to>
                                        <p:strVal val="visible"/>
                                      </p:to>
                                    </p:set>
                                    <p:animEffect transition="in" filter="fade">
                                      <p:cBhvr>
                                        <p:cTn id="16" dur="500"/>
                                        <p:tgtEl>
                                          <p:spTgt spid="428">
                                            <p:txEl>
                                              <p:pRg st="6" end="6"/>
                                            </p:txEl>
                                          </p:spTgt>
                                        </p:tgtEl>
                                      </p:cBhvr>
                                    </p:animEffect>
                                  </p:childTnLst>
                                </p:cTn>
                              </p:par>
                            </p:childTnLst>
                          </p:cTn>
                        </p:par>
                        <p:par>
                          <p:cTn id="17" fill="hold">
                            <p:stCondLst>
                              <p:cond delay="500"/>
                            </p:stCondLst>
                            <p:childTnLst>
                              <p:par>
                                <p:cTn id="18" presetID="10" presetClass="exit" presetSubtype="0" fill="hold" nodeType="afterEffect">
                                  <p:stCondLst>
                                    <p:cond delay="0"/>
                                  </p:stCondLst>
                                  <p:childTnLst>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par>
                          <p:cTn id="24" fill="hold">
                            <p:stCondLst>
                              <p:cond delay="1000"/>
                            </p:stCondLst>
                            <p:childTnLst>
                              <p:par>
                                <p:cTn id="25" presetID="14" presetClass="entr" presetSubtype="1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fade">
                                      <p:cBhvr>
                                        <p:cTn id="32" dur="500"/>
                                        <p:tgtEl>
                                          <p:spTgt spid="4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fade">
                                      <p:cBhvr>
                                        <p:cTn id="35" dur="500"/>
                                        <p:tgtEl>
                                          <p:spTgt spid="54"/>
                                        </p:tgtEl>
                                      </p:cBhvr>
                                    </p:animEffect>
                                  </p:childTnLst>
                                </p:cTn>
                              </p:par>
                              <p:par>
                                <p:cTn id="36" presetID="10" presetClass="exit" presetSubtype="0" fill="hold" nodeType="withEffect">
                                  <p:stCondLst>
                                    <p:cond delay="0"/>
                                  </p:stCondLst>
                                  <p:childTnLst>
                                    <p:animEffect transition="out" filter="fade">
                                      <p:cBhvr>
                                        <p:cTn id="37" dur="500"/>
                                        <p:tgtEl>
                                          <p:spTgt spid="38"/>
                                        </p:tgtEl>
                                      </p:cBhvr>
                                    </p:animEffect>
                                    <p:set>
                                      <p:cBhvr>
                                        <p:cTn id="38" dur="1" fill="hold">
                                          <p:stCondLst>
                                            <p:cond delay="499"/>
                                          </p:stCondLst>
                                        </p:cTn>
                                        <p:tgtEl>
                                          <p:spTgt spid="38"/>
                                        </p:tgtEl>
                                        <p:attrNameLst>
                                          <p:attrName>style.visibility</p:attrName>
                                        </p:attrNameLst>
                                      </p:cBhvr>
                                      <p:to>
                                        <p:strVal val="hidden"/>
                                      </p:to>
                                    </p:set>
                                  </p:childTnLst>
                                </p:cTn>
                              </p:par>
                            </p:childTnLst>
                          </p:cTn>
                        </p:par>
                        <p:par>
                          <p:cTn id="39" fill="hold">
                            <p:stCondLst>
                              <p:cond delay="500"/>
                            </p:stCondLst>
                            <p:childTnLst>
                              <p:par>
                                <p:cTn id="40" presetID="14" presetClass="exit" presetSubtype="10" fill="hold" nodeType="afterEffect">
                                  <p:stCondLst>
                                    <p:cond delay="500"/>
                                  </p:stCondLst>
                                  <p:childTnLst>
                                    <p:animEffect transition="out" filter="randombar(horizontal)">
                                      <p:cBhvr>
                                        <p:cTn id="41" dur="500"/>
                                        <p:tgtEl>
                                          <p:spTgt spid="9"/>
                                        </p:tgtEl>
                                      </p:cBhvr>
                                    </p:animEffect>
                                    <p:set>
                                      <p:cBhvr>
                                        <p:cTn id="42" dur="1" fill="hold">
                                          <p:stCondLst>
                                            <p:cond delay="499"/>
                                          </p:stCondLst>
                                        </p:cTn>
                                        <p:tgtEl>
                                          <p:spTgt spid="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fade">
                                      <p:cBhvr>
                                        <p:cTn id="47" dur="500"/>
                                        <p:tgtEl>
                                          <p:spTgt spid="48"/>
                                        </p:tgtEl>
                                      </p:cBhvr>
                                    </p:animEffect>
                                  </p:childTnLst>
                                </p:cTn>
                              </p:par>
                              <p:par>
                                <p:cTn id="48" presetID="10" presetClass="exit" presetSubtype="0" fill="hold" nodeType="withEffect">
                                  <p:stCondLst>
                                    <p:cond delay="0"/>
                                  </p:stCondLst>
                                  <p:childTnLst>
                                    <p:animEffect transition="out" filter="fade">
                                      <p:cBhvr>
                                        <p:cTn id="49" dur="500"/>
                                        <p:tgtEl>
                                          <p:spTgt spid="42"/>
                                        </p:tgtEl>
                                      </p:cBhvr>
                                    </p:animEffect>
                                    <p:set>
                                      <p:cBhvr>
                                        <p:cTn id="50" dur="1" fill="hold">
                                          <p:stCondLst>
                                            <p:cond delay="499"/>
                                          </p:stCondLst>
                                        </p:cTn>
                                        <p:tgtEl>
                                          <p:spTgt spid="42"/>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428">
                                            <p:txEl>
                                              <p:pRg st="7" end="7"/>
                                            </p:txEl>
                                          </p:spTgt>
                                        </p:tgtEl>
                                        <p:attrNameLst>
                                          <p:attrName>style.visibility</p:attrName>
                                        </p:attrNameLst>
                                      </p:cBhvr>
                                      <p:to>
                                        <p:strVal val="visible"/>
                                      </p:to>
                                    </p:set>
                                    <p:animEffect transition="in" filter="fade">
                                      <p:cBhvr>
                                        <p:cTn id="53" dur="500"/>
                                        <p:tgtEl>
                                          <p:spTgt spid="428">
                                            <p:txEl>
                                              <p:pRg st="7" end="7"/>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428">
                                            <p:txEl>
                                              <p:pRg st="8" end="8"/>
                                            </p:txEl>
                                          </p:spTgt>
                                        </p:tgtEl>
                                        <p:attrNameLst>
                                          <p:attrName>style.visibility</p:attrName>
                                        </p:attrNameLst>
                                      </p:cBhvr>
                                      <p:to>
                                        <p:strVal val="visible"/>
                                      </p:to>
                                    </p:set>
                                    <p:animEffect transition="in" filter="fade">
                                      <p:cBhvr>
                                        <p:cTn id="56" dur="500"/>
                                        <p:tgtEl>
                                          <p:spTgt spid="428">
                                            <p:txEl>
                                              <p:pRg st="8" end="8"/>
                                            </p:txEl>
                                          </p:spTgt>
                                        </p:tgtEl>
                                      </p:cBhvr>
                                    </p:animEffect>
                                  </p:childTnLst>
                                </p:cTn>
                              </p:par>
                              <p:par>
                                <p:cTn id="57" presetID="10" presetClass="exit" presetSubtype="0" fill="hold" grpId="0" nodeType="withEffect">
                                  <p:stCondLst>
                                    <p:cond delay="0"/>
                                  </p:stCondLst>
                                  <p:childTnLst>
                                    <p:animEffect transition="out" filter="fade">
                                      <p:cBhvr>
                                        <p:cTn id="58" dur="500"/>
                                        <p:tgtEl>
                                          <p:spTgt spid="27"/>
                                        </p:tgtEl>
                                      </p:cBhvr>
                                    </p:animEffect>
                                    <p:set>
                                      <p:cBhvr>
                                        <p:cTn id="59" dur="1" fill="hold">
                                          <p:stCondLst>
                                            <p:cond delay="499"/>
                                          </p:stCondLst>
                                        </p:cTn>
                                        <p:tgtEl>
                                          <p:spTgt spid="27"/>
                                        </p:tgtEl>
                                        <p:attrNameLst>
                                          <p:attrName>style.visibility</p:attrName>
                                        </p:attrNameLst>
                                      </p:cBhvr>
                                      <p:to>
                                        <p:strVal val="hidden"/>
                                      </p:to>
                                    </p:set>
                                  </p:child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27">
                                            <p:txEl>
                                              <p:pRg st="0" end="0"/>
                                            </p:txEl>
                                          </p:spTgt>
                                        </p:tgtEl>
                                        <p:attrNameLst>
                                          <p:attrName>style.visibility</p:attrName>
                                        </p:attrNameLst>
                                      </p:cBhvr>
                                      <p:to>
                                        <p:strVal val="visible"/>
                                      </p:to>
                                    </p:set>
                                    <p:animEffect transition="in" filter="fade">
                                      <p:cBhvr>
                                        <p:cTn id="63"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 grpId="0"/>
      <p:bldP spid="27"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0" name="Freeform 39"/>
          <p:cNvSpPr/>
          <p:nvPr/>
        </p:nvSpPr>
        <p:spPr>
          <a:xfrm>
            <a:off x="4965876" y="2083486"/>
            <a:ext cx="2572250" cy="2602814"/>
          </a:xfrm>
          <a:custGeom>
            <a:avLst/>
            <a:gdLst>
              <a:gd name="connsiteX0" fmla="*/ 17248 w 743598"/>
              <a:gd name="connsiteY0" fmla="*/ 1022698 h 1025356"/>
              <a:gd name="connsiteX1" fmla="*/ 268708 w 743598"/>
              <a:gd name="connsiteY1" fmla="*/ 32098 h 1025356"/>
              <a:gd name="connsiteX2" fmla="*/ 741148 w 743598"/>
              <a:gd name="connsiteY2" fmla="*/ 314038 h 1025356"/>
              <a:gd name="connsiteX3" fmla="*/ 17248 w 743598"/>
              <a:gd name="connsiteY3" fmla="*/ 1022698 h 1025356"/>
              <a:gd name="connsiteX0" fmla="*/ 17248 w 743598"/>
              <a:gd name="connsiteY0" fmla="*/ 1022698 h 1025356"/>
              <a:gd name="connsiteX1" fmla="*/ 268708 w 743598"/>
              <a:gd name="connsiteY1" fmla="*/ 32098 h 1025356"/>
              <a:gd name="connsiteX2" fmla="*/ 741148 w 743598"/>
              <a:gd name="connsiteY2" fmla="*/ 314038 h 1025356"/>
              <a:gd name="connsiteX3" fmla="*/ 17248 w 743598"/>
              <a:gd name="connsiteY3" fmla="*/ 1022698 h 1025356"/>
              <a:gd name="connsiteX0" fmla="*/ 17248 w 743598"/>
              <a:gd name="connsiteY0" fmla="*/ 1022698 h 1022698"/>
              <a:gd name="connsiteX1" fmla="*/ 268708 w 743598"/>
              <a:gd name="connsiteY1" fmla="*/ 32098 h 1022698"/>
              <a:gd name="connsiteX2" fmla="*/ 741148 w 743598"/>
              <a:gd name="connsiteY2" fmla="*/ 314038 h 1022698"/>
              <a:gd name="connsiteX3" fmla="*/ 17248 w 743598"/>
              <a:gd name="connsiteY3" fmla="*/ 1022698 h 1022698"/>
              <a:gd name="connsiteX0" fmla="*/ 0 w 726350"/>
              <a:gd name="connsiteY0" fmla="*/ 1022698 h 1022698"/>
              <a:gd name="connsiteX1" fmla="*/ 251460 w 726350"/>
              <a:gd name="connsiteY1" fmla="*/ 32098 h 1022698"/>
              <a:gd name="connsiteX2" fmla="*/ 723900 w 726350"/>
              <a:gd name="connsiteY2" fmla="*/ 314038 h 1022698"/>
              <a:gd name="connsiteX3" fmla="*/ 0 w 726350"/>
              <a:gd name="connsiteY3" fmla="*/ 1022698 h 1022698"/>
              <a:gd name="connsiteX0" fmla="*/ 0 w 726350"/>
              <a:gd name="connsiteY0" fmla="*/ 1022698 h 1022698"/>
              <a:gd name="connsiteX1" fmla="*/ 251460 w 726350"/>
              <a:gd name="connsiteY1" fmla="*/ 32098 h 1022698"/>
              <a:gd name="connsiteX2" fmla="*/ 723900 w 726350"/>
              <a:gd name="connsiteY2" fmla="*/ 314038 h 1022698"/>
              <a:gd name="connsiteX3" fmla="*/ 0 w 726350"/>
              <a:gd name="connsiteY3" fmla="*/ 1022698 h 1022698"/>
              <a:gd name="connsiteX0" fmla="*/ 0 w 726350"/>
              <a:gd name="connsiteY0" fmla="*/ 1022698 h 1022698"/>
              <a:gd name="connsiteX1" fmla="*/ 251460 w 726350"/>
              <a:gd name="connsiteY1" fmla="*/ 32098 h 1022698"/>
              <a:gd name="connsiteX2" fmla="*/ 723900 w 726350"/>
              <a:gd name="connsiteY2" fmla="*/ 314038 h 1022698"/>
              <a:gd name="connsiteX3" fmla="*/ 0 w 726350"/>
              <a:gd name="connsiteY3" fmla="*/ 1022698 h 1022698"/>
              <a:gd name="connsiteX0" fmla="*/ 0 w 726350"/>
              <a:gd name="connsiteY0" fmla="*/ 1022698 h 1022698"/>
              <a:gd name="connsiteX1" fmla="*/ 251460 w 726350"/>
              <a:gd name="connsiteY1" fmla="*/ 32098 h 1022698"/>
              <a:gd name="connsiteX2" fmla="*/ 723900 w 726350"/>
              <a:gd name="connsiteY2" fmla="*/ 314038 h 1022698"/>
              <a:gd name="connsiteX3" fmla="*/ 0 w 726350"/>
              <a:gd name="connsiteY3" fmla="*/ 1022698 h 1022698"/>
              <a:gd name="connsiteX0" fmla="*/ 0 w 726350"/>
              <a:gd name="connsiteY0" fmla="*/ 1022698 h 1022698"/>
              <a:gd name="connsiteX1" fmla="*/ 251460 w 726350"/>
              <a:gd name="connsiteY1" fmla="*/ 32098 h 1022698"/>
              <a:gd name="connsiteX2" fmla="*/ 723900 w 726350"/>
              <a:gd name="connsiteY2" fmla="*/ 314038 h 1022698"/>
              <a:gd name="connsiteX3" fmla="*/ 0 w 726350"/>
              <a:gd name="connsiteY3" fmla="*/ 1022698 h 1022698"/>
              <a:gd name="connsiteX0" fmla="*/ 0 w 727173"/>
              <a:gd name="connsiteY0" fmla="*/ 1014095 h 1014095"/>
              <a:gd name="connsiteX1" fmla="*/ 251460 w 727173"/>
              <a:gd name="connsiteY1" fmla="*/ 23495 h 1014095"/>
              <a:gd name="connsiteX2" fmla="*/ 723900 w 727173"/>
              <a:gd name="connsiteY2" fmla="*/ 305435 h 1014095"/>
              <a:gd name="connsiteX3" fmla="*/ 0 w 727173"/>
              <a:gd name="connsiteY3" fmla="*/ 1014095 h 1014095"/>
              <a:gd name="connsiteX0" fmla="*/ 0 w 731080"/>
              <a:gd name="connsiteY0" fmla="*/ 1025890 h 1025890"/>
              <a:gd name="connsiteX1" fmla="*/ 251460 w 731080"/>
              <a:gd name="connsiteY1" fmla="*/ 35290 h 1025890"/>
              <a:gd name="connsiteX2" fmla="*/ 723900 w 731080"/>
              <a:gd name="connsiteY2" fmla="*/ 317230 h 1025890"/>
              <a:gd name="connsiteX3" fmla="*/ 0 w 731080"/>
              <a:gd name="connsiteY3" fmla="*/ 1025890 h 1025890"/>
              <a:gd name="connsiteX0" fmla="*/ 0 w 251460"/>
              <a:gd name="connsiteY0" fmla="*/ 990600 h 990600"/>
              <a:gd name="connsiteX1" fmla="*/ 251460 w 251460"/>
              <a:gd name="connsiteY1" fmla="*/ 0 h 990600"/>
              <a:gd name="connsiteX2" fmla="*/ 0 w 251460"/>
              <a:gd name="connsiteY2" fmla="*/ 990600 h 990600"/>
              <a:gd name="connsiteX0" fmla="*/ 0 w 530018"/>
              <a:gd name="connsiteY0" fmla="*/ 968205 h 968205"/>
              <a:gd name="connsiteX1" fmla="*/ 530018 w 530018"/>
              <a:gd name="connsiteY1" fmla="*/ 0 h 968205"/>
              <a:gd name="connsiteX2" fmla="*/ 0 w 530018"/>
              <a:gd name="connsiteY2" fmla="*/ 968205 h 968205"/>
              <a:gd name="connsiteX0" fmla="*/ 0 w 629011"/>
              <a:gd name="connsiteY0" fmla="*/ 998652 h 998652"/>
              <a:gd name="connsiteX1" fmla="*/ 530018 w 629011"/>
              <a:gd name="connsiteY1" fmla="*/ 30447 h 998652"/>
              <a:gd name="connsiteX2" fmla="*/ 0 w 629011"/>
              <a:gd name="connsiteY2" fmla="*/ 998652 h 998652"/>
              <a:gd name="connsiteX0" fmla="*/ 67 w 708877"/>
              <a:gd name="connsiteY0" fmla="*/ 1035273 h 1035273"/>
              <a:gd name="connsiteX1" fmla="*/ 530085 w 708877"/>
              <a:gd name="connsiteY1" fmla="*/ 67068 h 1035273"/>
              <a:gd name="connsiteX2" fmla="*/ 67 w 708877"/>
              <a:gd name="connsiteY2" fmla="*/ 1035273 h 1035273"/>
              <a:gd name="connsiteX0" fmla="*/ 0 w 703501"/>
              <a:gd name="connsiteY0" fmla="*/ 1045389 h 1045389"/>
              <a:gd name="connsiteX1" fmla="*/ 530018 w 703501"/>
              <a:gd name="connsiteY1" fmla="*/ 77184 h 1045389"/>
              <a:gd name="connsiteX2" fmla="*/ 0 w 703501"/>
              <a:gd name="connsiteY2" fmla="*/ 1045389 h 1045389"/>
              <a:gd name="connsiteX0" fmla="*/ 0 w 741355"/>
              <a:gd name="connsiteY0" fmla="*/ 1045389 h 1045389"/>
              <a:gd name="connsiteX1" fmla="*/ 530018 w 741355"/>
              <a:gd name="connsiteY1" fmla="*/ 77184 h 1045389"/>
              <a:gd name="connsiteX2" fmla="*/ 0 w 741355"/>
              <a:gd name="connsiteY2" fmla="*/ 1045389 h 1045389"/>
              <a:gd name="connsiteX0" fmla="*/ 0 w 739089"/>
              <a:gd name="connsiteY0" fmla="*/ 1045389 h 1045389"/>
              <a:gd name="connsiteX1" fmla="*/ 530018 w 739089"/>
              <a:gd name="connsiteY1" fmla="*/ 77184 h 1045389"/>
              <a:gd name="connsiteX2" fmla="*/ 0 w 739089"/>
              <a:gd name="connsiteY2" fmla="*/ 1045389 h 1045389"/>
              <a:gd name="connsiteX0" fmla="*/ 0 w 743659"/>
              <a:gd name="connsiteY0" fmla="*/ 1045389 h 1045389"/>
              <a:gd name="connsiteX1" fmla="*/ 530018 w 743659"/>
              <a:gd name="connsiteY1" fmla="*/ 77184 h 1045389"/>
              <a:gd name="connsiteX2" fmla="*/ 0 w 743659"/>
              <a:gd name="connsiteY2" fmla="*/ 1045389 h 1045389"/>
              <a:gd name="connsiteX0" fmla="*/ 0 w 743967"/>
              <a:gd name="connsiteY0" fmla="*/ 1083511 h 1083511"/>
              <a:gd name="connsiteX1" fmla="*/ 530398 w 743967"/>
              <a:gd name="connsiteY1" fmla="*/ 74272 h 1083511"/>
              <a:gd name="connsiteX2" fmla="*/ 0 w 743967"/>
              <a:gd name="connsiteY2" fmla="*/ 1083511 h 1083511"/>
              <a:gd name="connsiteX0" fmla="*/ 0 w 686750"/>
              <a:gd name="connsiteY0" fmla="*/ 1055315 h 1055315"/>
              <a:gd name="connsiteX1" fmla="*/ 530398 w 686750"/>
              <a:gd name="connsiteY1" fmla="*/ 46076 h 1055315"/>
              <a:gd name="connsiteX2" fmla="*/ 0 w 686750"/>
              <a:gd name="connsiteY2" fmla="*/ 1055315 h 1055315"/>
              <a:gd name="connsiteX0" fmla="*/ 0 w 950985"/>
              <a:gd name="connsiteY0" fmla="*/ 954609 h 954609"/>
              <a:gd name="connsiteX1" fmla="*/ 835198 w 950985"/>
              <a:gd name="connsiteY1" fmla="*/ 52050 h 954609"/>
              <a:gd name="connsiteX2" fmla="*/ 0 w 950985"/>
              <a:gd name="connsiteY2" fmla="*/ 954609 h 954609"/>
              <a:gd name="connsiteX0" fmla="*/ 0 w 951696"/>
              <a:gd name="connsiteY0" fmla="*/ 954609 h 954609"/>
              <a:gd name="connsiteX1" fmla="*/ 835198 w 951696"/>
              <a:gd name="connsiteY1" fmla="*/ 52050 h 954609"/>
              <a:gd name="connsiteX2" fmla="*/ 0 w 951696"/>
              <a:gd name="connsiteY2" fmla="*/ 954609 h 954609"/>
              <a:gd name="connsiteX0" fmla="*/ 0 w 951696"/>
              <a:gd name="connsiteY0" fmla="*/ 948178 h 948178"/>
              <a:gd name="connsiteX1" fmla="*/ 835198 w 951696"/>
              <a:gd name="connsiteY1" fmla="*/ 45619 h 948178"/>
              <a:gd name="connsiteX2" fmla="*/ 0 w 951696"/>
              <a:gd name="connsiteY2" fmla="*/ 948178 h 948178"/>
              <a:gd name="connsiteX0" fmla="*/ 0 w 956123"/>
              <a:gd name="connsiteY0" fmla="*/ 948178 h 948178"/>
              <a:gd name="connsiteX1" fmla="*/ 835198 w 956123"/>
              <a:gd name="connsiteY1" fmla="*/ 45619 h 948178"/>
              <a:gd name="connsiteX2" fmla="*/ 0 w 956123"/>
              <a:gd name="connsiteY2" fmla="*/ 948178 h 948178"/>
              <a:gd name="connsiteX0" fmla="*/ 0 w 956123"/>
              <a:gd name="connsiteY0" fmla="*/ 950412 h 950412"/>
              <a:gd name="connsiteX1" fmla="*/ 835198 w 956123"/>
              <a:gd name="connsiteY1" fmla="*/ 47853 h 950412"/>
              <a:gd name="connsiteX2" fmla="*/ 0 w 956123"/>
              <a:gd name="connsiteY2" fmla="*/ 950412 h 950412"/>
              <a:gd name="connsiteX0" fmla="*/ 0 w 1059118"/>
              <a:gd name="connsiteY0" fmla="*/ 1001037 h 1001037"/>
              <a:gd name="connsiteX1" fmla="*/ 949498 w 1059118"/>
              <a:gd name="connsiteY1" fmla="*/ 45138 h 1001037"/>
              <a:gd name="connsiteX2" fmla="*/ 0 w 1059118"/>
              <a:gd name="connsiteY2" fmla="*/ 1001037 h 1001037"/>
              <a:gd name="connsiteX0" fmla="*/ 0 w 1037052"/>
              <a:gd name="connsiteY0" fmla="*/ 1043284 h 1043284"/>
              <a:gd name="connsiteX1" fmla="*/ 949498 w 1037052"/>
              <a:gd name="connsiteY1" fmla="*/ 87385 h 1043284"/>
              <a:gd name="connsiteX2" fmla="*/ 0 w 1037052"/>
              <a:gd name="connsiteY2" fmla="*/ 1043284 h 1043284"/>
              <a:gd name="connsiteX0" fmla="*/ 0 w 1023748"/>
              <a:gd name="connsiteY0" fmla="*/ 1032815 h 1032815"/>
              <a:gd name="connsiteX1" fmla="*/ 949498 w 1023748"/>
              <a:gd name="connsiteY1" fmla="*/ 76916 h 1032815"/>
              <a:gd name="connsiteX2" fmla="*/ 0 w 1023748"/>
              <a:gd name="connsiteY2" fmla="*/ 1032815 h 1032815"/>
              <a:gd name="connsiteX0" fmla="*/ 0 w 1027492"/>
              <a:gd name="connsiteY0" fmla="*/ 1032815 h 1032815"/>
              <a:gd name="connsiteX1" fmla="*/ 949498 w 1027492"/>
              <a:gd name="connsiteY1" fmla="*/ 76916 h 1032815"/>
              <a:gd name="connsiteX2" fmla="*/ 0 w 1027492"/>
              <a:gd name="connsiteY2" fmla="*/ 1032815 h 1032815"/>
              <a:gd name="connsiteX0" fmla="*/ 0 w 1027492"/>
              <a:gd name="connsiteY0" fmla="*/ 1034318 h 1034318"/>
              <a:gd name="connsiteX1" fmla="*/ 949498 w 1027492"/>
              <a:gd name="connsiteY1" fmla="*/ 78419 h 1034318"/>
              <a:gd name="connsiteX2" fmla="*/ 0 w 1027492"/>
              <a:gd name="connsiteY2" fmla="*/ 1034318 h 1034318"/>
              <a:gd name="connsiteX0" fmla="*/ 0 w 1029782"/>
              <a:gd name="connsiteY0" fmla="*/ 1034318 h 1034318"/>
              <a:gd name="connsiteX1" fmla="*/ 949498 w 1029782"/>
              <a:gd name="connsiteY1" fmla="*/ 78419 h 1034318"/>
              <a:gd name="connsiteX2" fmla="*/ 0 w 1029782"/>
              <a:gd name="connsiteY2" fmla="*/ 1034318 h 1034318"/>
              <a:gd name="connsiteX0" fmla="*/ 0 w 1029782"/>
              <a:gd name="connsiteY0" fmla="*/ 1038037 h 1038037"/>
              <a:gd name="connsiteX1" fmla="*/ 949498 w 1029782"/>
              <a:gd name="connsiteY1" fmla="*/ 82138 h 1038037"/>
              <a:gd name="connsiteX2" fmla="*/ 0 w 1029782"/>
              <a:gd name="connsiteY2" fmla="*/ 1038037 h 1038037"/>
              <a:gd name="connsiteX0" fmla="*/ 0 w 1030971"/>
              <a:gd name="connsiteY0" fmla="*/ 1038037 h 1038037"/>
              <a:gd name="connsiteX1" fmla="*/ 949498 w 1030971"/>
              <a:gd name="connsiteY1" fmla="*/ 82138 h 1038037"/>
              <a:gd name="connsiteX2" fmla="*/ 0 w 1030971"/>
              <a:gd name="connsiteY2" fmla="*/ 1038037 h 1038037"/>
              <a:gd name="connsiteX0" fmla="*/ 0 w 1025848"/>
              <a:gd name="connsiteY0" fmla="*/ 1038037 h 1038037"/>
              <a:gd name="connsiteX1" fmla="*/ 949498 w 1025848"/>
              <a:gd name="connsiteY1" fmla="*/ 82138 h 1038037"/>
              <a:gd name="connsiteX2" fmla="*/ 0 w 1025848"/>
              <a:gd name="connsiteY2" fmla="*/ 1038037 h 1038037"/>
            </a:gdLst>
            <a:ahLst/>
            <a:cxnLst>
              <a:cxn ang="0">
                <a:pos x="connsiteX0" y="connsiteY0"/>
              </a:cxn>
              <a:cxn ang="0">
                <a:pos x="connsiteX1" y="connsiteY1"/>
              </a:cxn>
              <a:cxn ang="0">
                <a:pos x="connsiteX2" y="connsiteY2"/>
              </a:cxn>
            </a:cxnLst>
            <a:rect l="l" t="t" r="r" b="b"/>
            <a:pathLst>
              <a:path w="1025848" h="1038037">
                <a:moveTo>
                  <a:pt x="0" y="1038037"/>
                </a:moveTo>
                <a:cubicBezTo>
                  <a:pt x="115094" y="502174"/>
                  <a:pt x="635430" y="-251043"/>
                  <a:pt x="949498" y="82138"/>
                </a:cubicBezTo>
                <a:cubicBezTo>
                  <a:pt x="1263566" y="415319"/>
                  <a:pt x="541817" y="927677"/>
                  <a:pt x="0" y="1038037"/>
                </a:cubicBezTo>
                <a:close/>
              </a:path>
            </a:pathLst>
          </a:custGeom>
          <a:solidFill>
            <a:schemeClr val="accent1">
              <a:alpha val="50000"/>
            </a:schemeClr>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Shape 439"/>
          <p:cNvSpPr txBox="1">
            <a:spLocks noGrp="1"/>
          </p:cNvSpPr>
          <p:nvPr>
            <p:ph type="title"/>
          </p:nvPr>
        </p:nvSpPr>
        <p:spPr/>
        <p:txBody>
          <a:bodyPr/>
          <a:lstStyle/>
          <a:p>
            <a:pPr lvl="0"/>
            <a:r>
              <a:rPr lang="en" smtClean="0"/>
              <a:t>Filtered importance sampling</a:t>
            </a:r>
            <a:endParaRPr lang="en"/>
          </a:p>
        </p:txBody>
      </p:sp>
      <p:sp>
        <p:nvSpPr>
          <p:cNvPr id="440" name="Shape 440"/>
          <p:cNvSpPr txBox="1">
            <a:spLocks noGrp="1"/>
          </p:cNvSpPr>
          <p:nvPr>
            <p:ph idx="1"/>
          </p:nvPr>
        </p:nvSpPr>
        <p:spPr>
          <a:xfrm>
            <a:off x="770924" y="1539690"/>
            <a:ext cx="4486876" cy="2426024"/>
          </a:xfrm>
        </p:spPr>
        <p:txBody>
          <a:bodyPr/>
          <a:lstStyle/>
          <a:p>
            <a:pPr lvl="0"/>
            <a:r>
              <a:rPr lang="en" dirty="0" smtClean="0"/>
              <a:t>Pre-filter </a:t>
            </a:r>
            <a:r>
              <a:rPr lang="en" dirty="0" smtClean="0">
                <a:solidFill>
                  <a:schemeClr val="accent6">
                    <a:lumMod val="75000"/>
                  </a:schemeClr>
                </a:solidFill>
              </a:rPr>
              <a:t>image pyramid</a:t>
            </a:r>
          </a:p>
          <a:p>
            <a:pPr lvl="0"/>
            <a:r>
              <a:rPr lang="en" dirty="0" smtClean="0"/>
              <a:t>Estimate footprint of a </a:t>
            </a:r>
            <a:r>
              <a:rPr lang="en" dirty="0" smtClean="0">
                <a:solidFill>
                  <a:schemeClr val="accent6">
                    <a:lumMod val="75000"/>
                  </a:schemeClr>
                </a:solidFill>
              </a:rPr>
              <a:t>cone</a:t>
            </a:r>
            <a:r>
              <a:rPr lang="en" dirty="0" smtClean="0"/>
              <a:t> at intersection</a:t>
            </a:r>
          </a:p>
          <a:p>
            <a:pPr lvl="0"/>
            <a:r>
              <a:rPr lang="en" dirty="0" smtClean="0"/>
              <a:t>No actual cone tracing</a:t>
            </a:r>
          </a:p>
          <a:p>
            <a:pPr lvl="0"/>
            <a:r>
              <a:rPr lang="en" dirty="0" smtClean="0"/>
              <a:t>Mip determined by log function fit</a:t>
            </a:r>
          </a:p>
          <a:p>
            <a:pPr lvl="1"/>
            <a:r>
              <a:rPr lang="en" dirty="0" smtClean="0"/>
              <a:t>Roughness</a:t>
            </a:r>
          </a:p>
          <a:p>
            <a:pPr lvl="1"/>
            <a:r>
              <a:rPr lang="en" dirty="0" smtClean="0"/>
              <a:t>Distance to hit</a:t>
            </a:r>
          </a:p>
          <a:p>
            <a:pPr lvl="1"/>
            <a:r>
              <a:rPr lang="en" dirty="0" smtClean="0"/>
              <a:t>Elongation</a:t>
            </a:r>
          </a:p>
        </p:txBody>
      </p:sp>
      <p:grpSp>
        <p:nvGrpSpPr>
          <p:cNvPr id="4" name="Group 3"/>
          <p:cNvGrpSpPr>
            <a:grpSpLocks/>
          </p:cNvGrpSpPr>
          <p:nvPr/>
        </p:nvGrpSpPr>
        <p:grpSpPr>
          <a:xfrm>
            <a:off x="7955280" y="274320"/>
            <a:ext cx="967336" cy="890968"/>
            <a:chOff x="2589702" y="1319134"/>
            <a:chExt cx="3925883" cy="3628422"/>
          </a:xfrm>
        </p:grpSpPr>
        <p:sp>
          <p:nvSpPr>
            <p:cNvPr id="5" name="Rounded Rectangle 4"/>
            <p:cNvSpPr/>
            <p:nvPr/>
          </p:nvSpPr>
          <p:spPr>
            <a:xfrm>
              <a:off x="3710065" y="1319134"/>
              <a:ext cx="1570353" cy="332058"/>
            </a:xfrm>
            <a:prstGeom prst="roundRect">
              <a:avLst/>
            </a:prstGeom>
            <a:solidFill>
              <a:schemeClr val="accent1">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6" name="Rounded Rectangle 5"/>
            <p:cNvSpPr/>
            <p:nvPr/>
          </p:nvSpPr>
          <p:spPr>
            <a:xfrm>
              <a:off x="3710064" y="2143225"/>
              <a:ext cx="1570353" cy="332058"/>
            </a:xfrm>
            <a:prstGeom prst="roundRect">
              <a:avLst/>
            </a:prstGeom>
            <a:solidFill>
              <a:schemeClr val="accent2">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7" name="Rounded Rectangle 6"/>
            <p:cNvSpPr/>
            <p:nvPr/>
          </p:nvSpPr>
          <p:spPr>
            <a:xfrm>
              <a:off x="2589702" y="2961759"/>
              <a:ext cx="1570353" cy="332058"/>
            </a:xfrm>
            <a:prstGeom prst="roundRect">
              <a:avLst/>
            </a:prstGeom>
            <a:solidFill>
              <a:schemeClr val="accent3">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8" name="Rounded Rectangle 7"/>
            <p:cNvSpPr/>
            <p:nvPr/>
          </p:nvSpPr>
          <p:spPr>
            <a:xfrm>
              <a:off x="4945232" y="2961158"/>
              <a:ext cx="1570353" cy="332058"/>
            </a:xfrm>
            <a:prstGeom prst="roundRect">
              <a:avLst/>
            </a:prstGeom>
            <a:solidFill>
              <a:schemeClr val="accent3">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9" name="Rounded Rectangle 8"/>
            <p:cNvSpPr/>
            <p:nvPr/>
          </p:nvSpPr>
          <p:spPr>
            <a:xfrm>
              <a:off x="3710063" y="3791407"/>
              <a:ext cx="1570353" cy="332058"/>
            </a:xfrm>
            <a:prstGeom prst="roundRect">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0" name="Rounded Rectangle 9"/>
            <p:cNvSpPr/>
            <p:nvPr/>
          </p:nvSpPr>
          <p:spPr>
            <a:xfrm>
              <a:off x="3710062" y="4615498"/>
              <a:ext cx="1570353" cy="332058"/>
            </a:xfrm>
            <a:prstGeom prst="roundRect">
              <a:avLst/>
            </a:prstGeom>
            <a:solidFill>
              <a:schemeClr val="accent6">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1" name="Down Arrow 10"/>
            <p:cNvSpPr/>
            <p:nvPr/>
          </p:nvSpPr>
          <p:spPr>
            <a:xfrm>
              <a:off x="4367821" y="1664721"/>
              <a:ext cx="254833" cy="470706"/>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Down Arrow 11"/>
            <p:cNvSpPr/>
            <p:nvPr/>
          </p:nvSpPr>
          <p:spPr>
            <a:xfrm rot="1666514">
              <a:off x="3463480" y="2503567"/>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Down Arrow 12"/>
            <p:cNvSpPr/>
            <p:nvPr/>
          </p:nvSpPr>
          <p:spPr>
            <a:xfrm rot="19933486" flipH="1">
              <a:off x="5272163" y="2507611"/>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Down Arrow 13"/>
            <p:cNvSpPr/>
            <p:nvPr/>
          </p:nvSpPr>
          <p:spPr>
            <a:xfrm rot="19933486" flipH="1">
              <a:off x="3463480" y="3341014"/>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Down Arrow 14"/>
            <p:cNvSpPr/>
            <p:nvPr/>
          </p:nvSpPr>
          <p:spPr>
            <a:xfrm rot="1666514">
              <a:off x="5272163" y="3349102"/>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Down Arrow 15"/>
            <p:cNvSpPr/>
            <p:nvPr/>
          </p:nvSpPr>
          <p:spPr>
            <a:xfrm>
              <a:off x="4367821" y="4144792"/>
              <a:ext cx="254833" cy="470706"/>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29" name="Group 28"/>
          <p:cNvGrpSpPr/>
          <p:nvPr/>
        </p:nvGrpSpPr>
        <p:grpSpPr>
          <a:xfrm>
            <a:off x="2825929" y="2978526"/>
            <a:ext cx="4521776" cy="1707776"/>
            <a:chOff x="4779450" y="3349585"/>
            <a:chExt cx="1803345" cy="681084"/>
          </a:xfrm>
        </p:grpSpPr>
        <p:cxnSp>
          <p:nvCxnSpPr>
            <p:cNvPr id="30" name="Straight Connector 29"/>
            <p:cNvCxnSpPr/>
            <p:nvPr/>
          </p:nvCxnSpPr>
          <p:spPr>
            <a:xfrm>
              <a:off x="4779450" y="4030669"/>
              <a:ext cx="1723986" cy="0"/>
            </a:xfrm>
            <a:prstGeom prst="line">
              <a:avLst/>
            </a:prstGeom>
            <a:ln w="38100">
              <a:solidFill>
                <a:schemeClr val="tx2">
                  <a:alpha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165649" y="3563428"/>
              <a:ext cx="467241" cy="467241"/>
            </a:xfrm>
            <a:prstGeom prst="line">
              <a:avLst/>
            </a:prstGeom>
            <a:ln w="38100">
              <a:solidFill>
                <a:schemeClr val="tx2">
                  <a:alpha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33" name="Rectangle 32"/>
            <p:cNvSpPr>
              <a:spLocks/>
            </p:cNvSpPr>
            <p:nvPr/>
          </p:nvSpPr>
          <p:spPr>
            <a:xfrm>
              <a:off x="6177451" y="3349585"/>
              <a:ext cx="405344" cy="405344"/>
            </a:xfrm>
            <a:prstGeom prst="rect">
              <a:avLst/>
            </a:prstGeom>
            <a:solidFill>
              <a:schemeClr val="accent6">
                <a:alpha val="5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4" name="Straight Connector 33"/>
          <p:cNvCxnSpPr/>
          <p:nvPr/>
        </p:nvCxnSpPr>
        <p:spPr>
          <a:xfrm flipV="1">
            <a:off x="4965876" y="3352800"/>
            <a:ext cx="1333500" cy="133350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
        <p:nvSpPr>
          <p:cNvPr id="35" name="Isosceles Triangle 2"/>
          <p:cNvSpPr/>
          <p:nvPr/>
        </p:nvSpPr>
        <p:spPr>
          <a:xfrm>
            <a:off x="4952662" y="2867025"/>
            <a:ext cx="1834974" cy="1838325"/>
          </a:xfrm>
          <a:custGeom>
            <a:avLst/>
            <a:gdLst>
              <a:gd name="connsiteX0" fmla="*/ 0 w 1511124"/>
              <a:gd name="connsiteY0" fmla="*/ 2162175 h 2162175"/>
              <a:gd name="connsiteX1" fmla="*/ 755562 w 1511124"/>
              <a:gd name="connsiteY1" fmla="*/ 0 h 2162175"/>
              <a:gd name="connsiteX2" fmla="*/ 1511124 w 1511124"/>
              <a:gd name="connsiteY2" fmla="*/ 2162175 h 2162175"/>
              <a:gd name="connsiteX3" fmla="*/ 0 w 1511124"/>
              <a:gd name="connsiteY3" fmla="*/ 2162175 h 2162175"/>
              <a:gd name="connsiteX0" fmla="*/ 0 w 1511124"/>
              <a:gd name="connsiteY0" fmla="*/ 1857375 h 1857375"/>
              <a:gd name="connsiteX1" fmla="*/ 927012 w 1511124"/>
              <a:gd name="connsiteY1" fmla="*/ 0 h 1857375"/>
              <a:gd name="connsiteX2" fmla="*/ 1511124 w 1511124"/>
              <a:gd name="connsiteY2" fmla="*/ 1857375 h 1857375"/>
              <a:gd name="connsiteX3" fmla="*/ 0 w 1511124"/>
              <a:gd name="connsiteY3" fmla="*/ 1857375 h 1857375"/>
              <a:gd name="connsiteX0" fmla="*/ 0 w 1825449"/>
              <a:gd name="connsiteY0" fmla="*/ 1857375 h 1857375"/>
              <a:gd name="connsiteX1" fmla="*/ 927012 w 1825449"/>
              <a:gd name="connsiteY1" fmla="*/ 0 h 1857375"/>
              <a:gd name="connsiteX2" fmla="*/ 1825449 w 1825449"/>
              <a:gd name="connsiteY2" fmla="*/ 962025 h 1857375"/>
              <a:gd name="connsiteX3" fmla="*/ 0 w 1825449"/>
              <a:gd name="connsiteY3" fmla="*/ 1857375 h 1857375"/>
              <a:gd name="connsiteX0" fmla="*/ 0 w 1825449"/>
              <a:gd name="connsiteY0" fmla="*/ 1857375 h 1857375"/>
              <a:gd name="connsiteX1" fmla="*/ 907962 w 1825449"/>
              <a:gd name="connsiteY1" fmla="*/ 0 h 1857375"/>
              <a:gd name="connsiteX2" fmla="*/ 1825449 w 1825449"/>
              <a:gd name="connsiteY2" fmla="*/ 962025 h 1857375"/>
              <a:gd name="connsiteX3" fmla="*/ 0 w 1825449"/>
              <a:gd name="connsiteY3" fmla="*/ 1857375 h 1857375"/>
              <a:gd name="connsiteX0" fmla="*/ 0 w 1834974"/>
              <a:gd name="connsiteY0" fmla="*/ 1857375 h 1857375"/>
              <a:gd name="connsiteX1" fmla="*/ 907962 w 1834974"/>
              <a:gd name="connsiteY1" fmla="*/ 0 h 1857375"/>
              <a:gd name="connsiteX2" fmla="*/ 1834974 w 1834974"/>
              <a:gd name="connsiteY2" fmla="*/ 1009650 h 1857375"/>
              <a:gd name="connsiteX3" fmla="*/ 0 w 1834974"/>
              <a:gd name="connsiteY3" fmla="*/ 1857375 h 1857375"/>
              <a:gd name="connsiteX0" fmla="*/ 0 w 1863549"/>
              <a:gd name="connsiteY0" fmla="*/ 1857375 h 1857375"/>
              <a:gd name="connsiteX1" fmla="*/ 907962 w 1863549"/>
              <a:gd name="connsiteY1" fmla="*/ 0 h 1857375"/>
              <a:gd name="connsiteX2" fmla="*/ 1863549 w 1863549"/>
              <a:gd name="connsiteY2" fmla="*/ 981075 h 1857375"/>
              <a:gd name="connsiteX3" fmla="*/ 0 w 1863549"/>
              <a:gd name="connsiteY3" fmla="*/ 1857375 h 1857375"/>
              <a:gd name="connsiteX0" fmla="*/ 0 w 1892124"/>
              <a:gd name="connsiteY0" fmla="*/ 1876425 h 1876425"/>
              <a:gd name="connsiteX1" fmla="*/ 936537 w 1892124"/>
              <a:gd name="connsiteY1" fmla="*/ 0 h 1876425"/>
              <a:gd name="connsiteX2" fmla="*/ 1892124 w 1892124"/>
              <a:gd name="connsiteY2" fmla="*/ 981075 h 1876425"/>
              <a:gd name="connsiteX3" fmla="*/ 0 w 1892124"/>
              <a:gd name="connsiteY3" fmla="*/ 1876425 h 1876425"/>
              <a:gd name="connsiteX0" fmla="*/ 0 w 1806399"/>
              <a:gd name="connsiteY0" fmla="*/ 1876425 h 1876425"/>
              <a:gd name="connsiteX1" fmla="*/ 936537 w 1806399"/>
              <a:gd name="connsiteY1" fmla="*/ 0 h 1876425"/>
              <a:gd name="connsiteX2" fmla="*/ 1806399 w 1806399"/>
              <a:gd name="connsiteY2" fmla="*/ 1019175 h 1876425"/>
              <a:gd name="connsiteX3" fmla="*/ 0 w 1806399"/>
              <a:gd name="connsiteY3" fmla="*/ 1876425 h 1876425"/>
              <a:gd name="connsiteX0" fmla="*/ 0 w 1806399"/>
              <a:gd name="connsiteY0" fmla="*/ 1838325 h 1838325"/>
              <a:gd name="connsiteX1" fmla="*/ 841287 w 1806399"/>
              <a:gd name="connsiteY1" fmla="*/ 0 h 1838325"/>
              <a:gd name="connsiteX2" fmla="*/ 1806399 w 1806399"/>
              <a:gd name="connsiteY2" fmla="*/ 981075 h 1838325"/>
              <a:gd name="connsiteX3" fmla="*/ 0 w 1806399"/>
              <a:gd name="connsiteY3" fmla="*/ 1838325 h 1838325"/>
              <a:gd name="connsiteX0" fmla="*/ 0 w 1834974"/>
              <a:gd name="connsiteY0" fmla="*/ 1838325 h 1838325"/>
              <a:gd name="connsiteX1" fmla="*/ 841287 w 1834974"/>
              <a:gd name="connsiteY1" fmla="*/ 0 h 1838325"/>
              <a:gd name="connsiteX2" fmla="*/ 1834974 w 1834974"/>
              <a:gd name="connsiteY2" fmla="*/ 952500 h 1838325"/>
              <a:gd name="connsiteX3" fmla="*/ 0 w 1834974"/>
              <a:gd name="connsiteY3" fmla="*/ 1838325 h 1838325"/>
              <a:gd name="connsiteX0" fmla="*/ 0 w 1834974"/>
              <a:gd name="connsiteY0" fmla="*/ 1885950 h 1885950"/>
              <a:gd name="connsiteX1" fmla="*/ 860337 w 1834974"/>
              <a:gd name="connsiteY1" fmla="*/ 0 h 1885950"/>
              <a:gd name="connsiteX2" fmla="*/ 1834974 w 1834974"/>
              <a:gd name="connsiteY2" fmla="*/ 1000125 h 1885950"/>
              <a:gd name="connsiteX3" fmla="*/ 0 w 1834974"/>
              <a:gd name="connsiteY3" fmla="*/ 1885950 h 1885950"/>
              <a:gd name="connsiteX0" fmla="*/ 0 w 1834974"/>
              <a:gd name="connsiteY0" fmla="*/ 1819275 h 1819275"/>
              <a:gd name="connsiteX1" fmla="*/ 898437 w 1834974"/>
              <a:gd name="connsiteY1" fmla="*/ 0 h 1819275"/>
              <a:gd name="connsiteX2" fmla="*/ 1834974 w 1834974"/>
              <a:gd name="connsiteY2" fmla="*/ 933450 h 1819275"/>
              <a:gd name="connsiteX3" fmla="*/ 0 w 1834974"/>
              <a:gd name="connsiteY3" fmla="*/ 1819275 h 1819275"/>
              <a:gd name="connsiteX0" fmla="*/ 0 w 1834974"/>
              <a:gd name="connsiteY0" fmla="*/ 1838325 h 1838325"/>
              <a:gd name="connsiteX1" fmla="*/ 907962 w 1834974"/>
              <a:gd name="connsiteY1" fmla="*/ 0 h 1838325"/>
              <a:gd name="connsiteX2" fmla="*/ 1834974 w 1834974"/>
              <a:gd name="connsiteY2" fmla="*/ 952500 h 1838325"/>
              <a:gd name="connsiteX3" fmla="*/ 0 w 1834974"/>
              <a:gd name="connsiteY3" fmla="*/ 1838325 h 1838325"/>
            </a:gdLst>
            <a:ahLst/>
            <a:cxnLst>
              <a:cxn ang="0">
                <a:pos x="connsiteX0" y="connsiteY0"/>
              </a:cxn>
              <a:cxn ang="0">
                <a:pos x="connsiteX1" y="connsiteY1"/>
              </a:cxn>
              <a:cxn ang="0">
                <a:pos x="connsiteX2" y="connsiteY2"/>
              </a:cxn>
              <a:cxn ang="0">
                <a:pos x="connsiteX3" y="connsiteY3"/>
              </a:cxn>
            </a:cxnLst>
            <a:rect l="l" t="t" r="r" b="b"/>
            <a:pathLst>
              <a:path w="1834974" h="1838325">
                <a:moveTo>
                  <a:pt x="0" y="1838325"/>
                </a:moveTo>
                <a:lnTo>
                  <a:pt x="907962" y="0"/>
                </a:lnTo>
                <a:lnTo>
                  <a:pt x="1834974" y="952500"/>
                </a:lnTo>
                <a:lnTo>
                  <a:pt x="0" y="1838325"/>
                </a:lnTo>
                <a:close/>
              </a:path>
            </a:pathLst>
          </a:custGeom>
          <a:solidFill>
            <a:schemeClr val="accent1">
              <a:alpha val="50000"/>
            </a:schemeClr>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5721981" y="2673712"/>
            <a:ext cx="1272299" cy="1272299"/>
          </a:xfrm>
          <a:prstGeom prst="ellipse">
            <a:avLst/>
          </a:prstGeom>
          <a:solidFill>
            <a:schemeClr val="accent3">
              <a:alpha val="50000"/>
            </a:schemeClr>
          </a:solidFill>
          <a:ln w="38100">
            <a:solidFill>
              <a:schemeClr val="accent3">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par>
                                <p:cTn id="13" presetID="10" presetClass="exit" presetSubtype="0" fill="hold" grpId="1" nodeType="withEffect">
                                  <p:stCondLst>
                                    <p:cond delay="0"/>
                                  </p:stCondLst>
                                  <p:childTnLst>
                                    <p:animEffect transition="out" filter="fade">
                                      <p:cBhvr>
                                        <p:cTn id="14" dur="500"/>
                                        <p:tgtEl>
                                          <p:spTgt spid="40"/>
                                        </p:tgtEl>
                                      </p:cBhvr>
                                    </p:animEffect>
                                    <p:set>
                                      <p:cBhvr>
                                        <p:cTn id="15" dur="1" fill="hold">
                                          <p:stCondLst>
                                            <p:cond delay="499"/>
                                          </p:stCondLst>
                                        </p:cTn>
                                        <p:tgtEl>
                                          <p:spTgt spid="40"/>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1" animBg="1"/>
      <p:bldP spid="35" grpId="0" animBg="1"/>
      <p:bldP spid="3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1791" r="46588"/>
          <a:stretch/>
        </p:blipFill>
        <p:spPr>
          <a:xfrm rot="5400000">
            <a:off x="2001793" y="-2001794"/>
            <a:ext cx="5140410" cy="9143999"/>
          </a:xfrm>
          <a:prstGeom prst="rect">
            <a:avLst/>
          </a:prstGeom>
        </p:spPr>
      </p:pic>
      <p:sp>
        <p:nvSpPr>
          <p:cNvPr id="2" name="Title 1"/>
          <p:cNvSpPr>
            <a:spLocks noGrp="1"/>
          </p:cNvSpPr>
          <p:nvPr>
            <p:ph type="title"/>
          </p:nvPr>
        </p:nvSpPr>
        <p:spPr/>
        <p:txBody>
          <a:bodyPr/>
          <a:lstStyle/>
          <a:p>
            <a:r>
              <a:rPr lang="en-US" dirty="0" smtClean="0">
                <a:ln>
                  <a:solidFill>
                    <a:schemeClr val="bg1"/>
                  </a:solidFill>
                </a:ln>
              </a:rPr>
              <a:t>Motivation</a:t>
            </a:r>
            <a:endParaRPr lang="sv-SE" dirty="0">
              <a:ln>
                <a:solidFill>
                  <a:schemeClr val="bg1"/>
                </a:solidFill>
              </a:ln>
            </a:endParaRPr>
          </a:p>
        </p:txBody>
      </p:sp>
    </p:spTree>
    <p:extLst>
      <p:ext uri="{BB962C8B-B14F-4D97-AF65-F5344CB8AC3E}">
        <p14:creationId xmlns:p14="http://schemas.microsoft.com/office/powerpoint/2010/main" val="376906511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Shape 445"/>
          <p:cNvSpPr txBox="1">
            <a:spLocks noGrp="1"/>
          </p:cNvSpPr>
          <p:nvPr>
            <p:ph type="title"/>
          </p:nvPr>
        </p:nvSpPr>
        <p:spPr/>
        <p:txBody>
          <a:bodyPr/>
          <a:lstStyle/>
          <a:p>
            <a:pPr lvl="0"/>
            <a:r>
              <a:rPr lang="en" smtClean="0"/>
              <a:t>Filter bias</a:t>
            </a:r>
            <a:endParaRPr lang="en"/>
          </a:p>
        </p:txBody>
      </p:sp>
      <p:sp>
        <p:nvSpPr>
          <p:cNvPr id="446" name="Shape 446"/>
          <p:cNvSpPr txBox="1">
            <a:spLocks noGrp="1"/>
          </p:cNvSpPr>
          <p:nvPr>
            <p:ph idx="1"/>
          </p:nvPr>
        </p:nvSpPr>
        <p:spPr/>
        <p:txBody>
          <a:bodyPr/>
          <a:lstStyle/>
          <a:p>
            <a:pPr lvl="0"/>
            <a:r>
              <a:rPr lang="en" dirty="0" smtClean="0"/>
              <a:t>Counter sampling bias with filter bias</a:t>
            </a:r>
          </a:p>
          <a:p>
            <a:pPr lvl="1"/>
            <a:r>
              <a:rPr lang="en" dirty="0" smtClean="0"/>
              <a:t>Same parameter</a:t>
            </a:r>
          </a:p>
          <a:p>
            <a:pPr lvl="1"/>
            <a:r>
              <a:rPr lang="en" dirty="0" smtClean="0"/>
              <a:t>Tuned for similar look across the range</a:t>
            </a:r>
          </a:p>
          <a:p>
            <a:pPr lvl="0"/>
            <a:r>
              <a:rPr lang="en" dirty="0" smtClean="0"/>
              <a:t>Improves performance</a:t>
            </a:r>
          </a:p>
          <a:p>
            <a:pPr lvl="1"/>
            <a:r>
              <a:rPr lang="en" dirty="0" smtClean="0"/>
              <a:t>Better spatial </a:t>
            </a:r>
            <a:r>
              <a:rPr lang="en" dirty="0" smtClean="0">
                <a:solidFill>
                  <a:schemeClr val="accent6">
                    <a:lumMod val="75000"/>
                  </a:schemeClr>
                </a:solidFill>
              </a:rPr>
              <a:t>coherency</a:t>
            </a:r>
          </a:p>
          <a:p>
            <a:pPr lvl="1"/>
            <a:r>
              <a:rPr lang="en" dirty="0" smtClean="0"/>
              <a:t>Smaller mips</a:t>
            </a:r>
          </a:p>
        </p:txBody>
      </p:sp>
      <p:grpSp>
        <p:nvGrpSpPr>
          <p:cNvPr id="4" name="Group 3"/>
          <p:cNvGrpSpPr>
            <a:grpSpLocks/>
          </p:cNvGrpSpPr>
          <p:nvPr/>
        </p:nvGrpSpPr>
        <p:grpSpPr>
          <a:xfrm>
            <a:off x="7955280" y="274320"/>
            <a:ext cx="967336" cy="890968"/>
            <a:chOff x="2589702" y="1319134"/>
            <a:chExt cx="3925883" cy="3628422"/>
          </a:xfrm>
        </p:grpSpPr>
        <p:sp>
          <p:nvSpPr>
            <p:cNvPr id="5" name="Rounded Rectangle 4"/>
            <p:cNvSpPr/>
            <p:nvPr/>
          </p:nvSpPr>
          <p:spPr>
            <a:xfrm>
              <a:off x="3710065" y="1319134"/>
              <a:ext cx="1570353" cy="332058"/>
            </a:xfrm>
            <a:prstGeom prst="roundRect">
              <a:avLst/>
            </a:prstGeom>
            <a:solidFill>
              <a:schemeClr val="accent1">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6" name="Rounded Rectangle 5"/>
            <p:cNvSpPr/>
            <p:nvPr/>
          </p:nvSpPr>
          <p:spPr>
            <a:xfrm>
              <a:off x="3710064" y="2143225"/>
              <a:ext cx="1570353" cy="332058"/>
            </a:xfrm>
            <a:prstGeom prst="roundRect">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7" name="Rounded Rectangle 6"/>
            <p:cNvSpPr/>
            <p:nvPr/>
          </p:nvSpPr>
          <p:spPr>
            <a:xfrm>
              <a:off x="2589702" y="2961759"/>
              <a:ext cx="1570353" cy="332058"/>
            </a:xfrm>
            <a:prstGeom prst="roundRect">
              <a:avLst/>
            </a:prstGeom>
            <a:solidFill>
              <a:schemeClr val="accent3">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8" name="Rounded Rectangle 7"/>
            <p:cNvSpPr/>
            <p:nvPr/>
          </p:nvSpPr>
          <p:spPr>
            <a:xfrm>
              <a:off x="4945232" y="2961158"/>
              <a:ext cx="1570353" cy="332058"/>
            </a:xfrm>
            <a:prstGeom prst="roundRect">
              <a:avLst/>
            </a:prstGeom>
            <a:solidFill>
              <a:schemeClr val="accent3">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9" name="Rounded Rectangle 8"/>
            <p:cNvSpPr/>
            <p:nvPr/>
          </p:nvSpPr>
          <p:spPr>
            <a:xfrm>
              <a:off x="3710063" y="3791407"/>
              <a:ext cx="1570353" cy="332058"/>
            </a:xfrm>
            <a:prstGeom prst="roundRect">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0" name="Rounded Rectangle 9"/>
            <p:cNvSpPr/>
            <p:nvPr/>
          </p:nvSpPr>
          <p:spPr>
            <a:xfrm>
              <a:off x="3710062" y="4615498"/>
              <a:ext cx="1570353" cy="332058"/>
            </a:xfrm>
            <a:prstGeom prst="roundRect">
              <a:avLst/>
            </a:prstGeom>
            <a:solidFill>
              <a:schemeClr val="accent6">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1" name="Down Arrow 10"/>
            <p:cNvSpPr/>
            <p:nvPr/>
          </p:nvSpPr>
          <p:spPr>
            <a:xfrm>
              <a:off x="4367821" y="1664721"/>
              <a:ext cx="254833" cy="470706"/>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Down Arrow 11"/>
            <p:cNvSpPr/>
            <p:nvPr/>
          </p:nvSpPr>
          <p:spPr>
            <a:xfrm rot="1666514">
              <a:off x="3463480" y="2503567"/>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Down Arrow 12"/>
            <p:cNvSpPr/>
            <p:nvPr/>
          </p:nvSpPr>
          <p:spPr>
            <a:xfrm rot="19933486" flipH="1">
              <a:off x="5272163" y="2507611"/>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Down Arrow 13"/>
            <p:cNvSpPr/>
            <p:nvPr/>
          </p:nvSpPr>
          <p:spPr>
            <a:xfrm rot="19933486" flipH="1">
              <a:off x="3463480" y="3341014"/>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Down Arrow 14"/>
            <p:cNvSpPr/>
            <p:nvPr/>
          </p:nvSpPr>
          <p:spPr>
            <a:xfrm rot="1666514">
              <a:off x="5272163" y="3349102"/>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Down Arrow 15"/>
            <p:cNvSpPr/>
            <p:nvPr/>
          </p:nvSpPr>
          <p:spPr>
            <a:xfrm>
              <a:off x="4367821" y="4144792"/>
              <a:ext cx="254833" cy="470706"/>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cSld>
  <p:clrMapOvr>
    <a:masterClrMapping/>
  </p:clrMapOvr>
  <p:transition spd="slow">
    <p:cut/>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Shape 270"/>
          <p:cNvSpPr txBox="1">
            <a:spLocks/>
          </p:cNvSpPr>
          <p:nvPr/>
        </p:nvSpPr>
        <p:spPr>
          <a:xfrm>
            <a:off x="261257" y="231110"/>
            <a:ext cx="6792006" cy="1326385"/>
          </a:xfrm>
          <a:prstGeom prst="rect">
            <a:avLst/>
          </a:prstGeom>
          <a:noFill/>
          <a:ln>
            <a:noFill/>
          </a:ln>
        </p:spPr>
        <p:txBody>
          <a:bodyPr vert="horz" lIns="91425" tIns="91425" rIns="91425" bIns="91425" rtlCol="0" anchor="t" anchorCtr="0">
            <a:noAutofit/>
          </a:bodyPr>
          <a:lstStyle>
            <a:lvl1pPr algn="l" defTabSz="342900" rtl="0" eaLnBrk="1" latinLnBrk="0" hangingPunct="1">
              <a:spcBef>
                <a:spcPct val="0"/>
              </a:spcBef>
              <a:buNone/>
              <a:defRPr sz="315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0"/>
              </a:spcBef>
            </a:pPr>
            <a:r>
              <a:rPr lang="en-US" dirty="0" smtClean="0">
                <a:solidFill>
                  <a:srgbClr val="FFFFFF"/>
                </a:solidFill>
              </a:rPr>
              <a:t>Bias 0.0</a:t>
            </a:r>
          </a:p>
          <a:p>
            <a:pPr algn="ctr">
              <a:spcBef>
                <a:spcPts val="0"/>
              </a:spcBef>
            </a:pPr>
            <a:endParaRPr lang="en-US" sz="2400" dirty="0">
              <a:solidFill>
                <a:srgbClr val="FFFFFF"/>
              </a:solidFill>
            </a:endParaRPr>
          </a:p>
        </p:txBody>
      </p:sp>
    </p:spTree>
  </p:cSld>
  <p:clrMapOvr>
    <a:masterClrMapping/>
  </p:clrMapOvr>
  <p:transition spd="slow">
    <p:cut/>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Shape 270"/>
          <p:cNvSpPr txBox="1">
            <a:spLocks/>
          </p:cNvSpPr>
          <p:nvPr/>
        </p:nvSpPr>
        <p:spPr>
          <a:xfrm>
            <a:off x="261257" y="231110"/>
            <a:ext cx="6792006" cy="1326385"/>
          </a:xfrm>
          <a:prstGeom prst="rect">
            <a:avLst/>
          </a:prstGeom>
          <a:noFill/>
          <a:ln>
            <a:noFill/>
          </a:ln>
        </p:spPr>
        <p:txBody>
          <a:bodyPr vert="horz" lIns="91425" tIns="91425" rIns="91425" bIns="91425" rtlCol="0" anchor="t" anchorCtr="0">
            <a:noAutofit/>
          </a:bodyPr>
          <a:lstStyle>
            <a:lvl1pPr algn="l" defTabSz="342900" rtl="0" eaLnBrk="1" latinLnBrk="0" hangingPunct="1">
              <a:spcBef>
                <a:spcPct val="0"/>
              </a:spcBef>
              <a:buNone/>
              <a:defRPr sz="315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0"/>
              </a:spcBef>
            </a:pPr>
            <a:r>
              <a:rPr lang="en-US" dirty="0" smtClean="0">
                <a:solidFill>
                  <a:srgbClr val="FFFFFF"/>
                </a:solidFill>
              </a:rPr>
              <a:t>Bias </a:t>
            </a:r>
            <a:r>
              <a:rPr lang="en-US" dirty="0" smtClean="0">
                <a:solidFill>
                  <a:schemeClr val="accent6">
                    <a:lumMod val="75000"/>
                  </a:schemeClr>
                </a:solidFill>
              </a:rPr>
              <a:t>0.7</a:t>
            </a:r>
          </a:p>
          <a:p>
            <a:pPr algn="ctr">
              <a:spcBef>
                <a:spcPts val="0"/>
              </a:spcBef>
            </a:pPr>
            <a:endParaRPr lang="en-US" sz="2400" dirty="0">
              <a:solidFill>
                <a:srgbClr val="FFFFFF"/>
              </a:solidFill>
            </a:endParaRPr>
          </a:p>
        </p:txBody>
      </p:sp>
    </p:spTree>
  </p:cSld>
  <p:clrMapOvr>
    <a:masterClrMapping/>
  </p:clrMapOvr>
  <p:transition spd="slow">
    <p:cut/>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Shape 463"/>
          <p:cNvSpPr txBox="1">
            <a:spLocks noGrp="1"/>
          </p:cNvSpPr>
          <p:nvPr>
            <p:ph type="title"/>
          </p:nvPr>
        </p:nvSpPr>
        <p:spPr/>
        <p:txBody>
          <a:bodyPr/>
          <a:lstStyle/>
          <a:p>
            <a:pPr lvl="0"/>
            <a:r>
              <a:rPr lang="en" dirty="0" smtClean="0"/>
              <a:t>Multi-pixel resolve</a:t>
            </a:r>
            <a:endParaRPr lang="en" dirty="0"/>
          </a:p>
        </p:txBody>
      </p:sp>
      <p:sp>
        <p:nvSpPr>
          <p:cNvPr id="464" name="Shape 464"/>
          <p:cNvSpPr txBox="1">
            <a:spLocks noGrp="1"/>
          </p:cNvSpPr>
          <p:nvPr>
            <p:ph idx="1"/>
          </p:nvPr>
        </p:nvSpPr>
        <p:spPr/>
        <p:txBody>
          <a:bodyPr>
            <a:normAutofit/>
          </a:bodyPr>
          <a:lstStyle/>
          <a:p>
            <a:pPr lvl="0"/>
            <a:r>
              <a:rPr lang="en" dirty="0" smtClean="0"/>
              <a:t>Resolve </a:t>
            </a:r>
            <a:r>
              <a:rPr lang="en" dirty="0" smtClean="0">
                <a:solidFill>
                  <a:schemeClr val="accent6">
                    <a:lumMod val="75000"/>
                  </a:schemeClr>
                </a:solidFill>
              </a:rPr>
              <a:t>four pixels</a:t>
            </a:r>
            <a:r>
              <a:rPr lang="en" dirty="0" smtClean="0"/>
              <a:t> at a time</a:t>
            </a:r>
          </a:p>
          <a:p>
            <a:pPr lvl="1"/>
            <a:r>
              <a:rPr lang="en" dirty="0"/>
              <a:t>Using the </a:t>
            </a:r>
            <a:r>
              <a:rPr lang="en" dirty="0">
                <a:solidFill>
                  <a:schemeClr val="accent6">
                    <a:lumMod val="75000"/>
                  </a:schemeClr>
                </a:solidFill>
              </a:rPr>
              <a:t>same </a:t>
            </a:r>
            <a:r>
              <a:rPr lang="en" dirty="0" smtClean="0">
                <a:solidFill>
                  <a:schemeClr val="accent6">
                    <a:lumMod val="75000"/>
                  </a:schemeClr>
                </a:solidFill>
              </a:rPr>
              <a:t>rays</a:t>
            </a:r>
          </a:p>
          <a:p>
            <a:pPr lvl="0"/>
            <a:r>
              <a:rPr lang="en" dirty="0" smtClean="0"/>
              <a:t>Four running color and weight sums</a:t>
            </a:r>
          </a:p>
          <a:p>
            <a:pPr lvl="1"/>
            <a:r>
              <a:rPr lang="en" dirty="0" smtClean="0"/>
              <a:t>Four times the VGPRs</a:t>
            </a:r>
          </a:p>
          <a:p>
            <a:pPr lvl="2"/>
            <a:r>
              <a:rPr lang="en" dirty="0" smtClean="0"/>
              <a:t>Two-three waves enough in practice</a:t>
            </a:r>
          </a:p>
          <a:p>
            <a:pPr lvl="0"/>
            <a:r>
              <a:rPr lang="en" dirty="0" smtClean="0"/>
              <a:t>Same four color buffer UVs</a:t>
            </a:r>
          </a:p>
          <a:p>
            <a:pPr lvl="1"/>
            <a:r>
              <a:rPr lang="en" dirty="0" smtClean="0">
                <a:solidFill>
                  <a:schemeClr val="accent6">
                    <a:lumMod val="75000"/>
                  </a:schemeClr>
                </a:solidFill>
              </a:rPr>
              <a:t>Different mips</a:t>
            </a:r>
            <a:r>
              <a:rPr lang="en" dirty="0" smtClean="0"/>
              <a:t> :(</a:t>
            </a:r>
          </a:p>
          <a:p>
            <a:pPr lvl="1"/>
            <a:r>
              <a:rPr lang="en" dirty="0" smtClean="0"/>
              <a:t>Find </a:t>
            </a:r>
            <a:r>
              <a:rPr lang="en" dirty="0" smtClean="0">
                <a:solidFill>
                  <a:schemeClr val="accent6">
                    <a:lumMod val="75000"/>
                  </a:schemeClr>
                </a:solidFill>
              </a:rPr>
              <a:t>min</a:t>
            </a:r>
            <a:r>
              <a:rPr lang="en" dirty="0" smtClean="0"/>
              <a:t> and </a:t>
            </a:r>
            <a:r>
              <a:rPr lang="en" dirty="0" smtClean="0">
                <a:solidFill>
                  <a:schemeClr val="accent6">
                    <a:lumMod val="75000"/>
                  </a:schemeClr>
                </a:solidFill>
              </a:rPr>
              <a:t>max</a:t>
            </a:r>
            <a:r>
              <a:rPr lang="en" dirty="0" smtClean="0"/>
              <a:t> mips, </a:t>
            </a:r>
            <a:r>
              <a:rPr lang="en" dirty="0" smtClean="0">
                <a:solidFill>
                  <a:schemeClr val="accent6">
                    <a:lumMod val="75000"/>
                  </a:schemeClr>
                </a:solidFill>
              </a:rPr>
              <a:t>interpolate</a:t>
            </a:r>
            <a:r>
              <a:rPr lang="en" dirty="0" smtClean="0"/>
              <a:t> samples</a:t>
            </a:r>
          </a:p>
          <a:p>
            <a:pPr lvl="1"/>
            <a:r>
              <a:rPr lang="en" dirty="0" smtClean="0"/>
              <a:t>Two color samples instead of four :)</a:t>
            </a:r>
            <a:endParaRPr lang="en" dirty="0"/>
          </a:p>
        </p:txBody>
      </p:sp>
      <p:grpSp>
        <p:nvGrpSpPr>
          <p:cNvPr id="17" name="Group 16"/>
          <p:cNvGrpSpPr>
            <a:grpSpLocks/>
          </p:cNvGrpSpPr>
          <p:nvPr/>
        </p:nvGrpSpPr>
        <p:grpSpPr>
          <a:xfrm>
            <a:off x="7955280" y="274320"/>
            <a:ext cx="967336" cy="890968"/>
            <a:chOff x="2589702" y="1319134"/>
            <a:chExt cx="3925883" cy="3628422"/>
          </a:xfrm>
        </p:grpSpPr>
        <p:sp>
          <p:nvSpPr>
            <p:cNvPr id="18" name="Rounded Rectangle 17"/>
            <p:cNvSpPr/>
            <p:nvPr/>
          </p:nvSpPr>
          <p:spPr>
            <a:xfrm>
              <a:off x="3710065" y="1319134"/>
              <a:ext cx="1570353" cy="332058"/>
            </a:xfrm>
            <a:prstGeom prst="roundRect">
              <a:avLst/>
            </a:prstGeom>
            <a:solidFill>
              <a:schemeClr val="accent1">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9" name="Rounded Rectangle 18"/>
            <p:cNvSpPr/>
            <p:nvPr/>
          </p:nvSpPr>
          <p:spPr>
            <a:xfrm>
              <a:off x="3710064" y="2143225"/>
              <a:ext cx="1570353" cy="332058"/>
            </a:xfrm>
            <a:prstGeom prst="roundRect">
              <a:avLst/>
            </a:prstGeom>
            <a:solidFill>
              <a:schemeClr val="accent2">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20" name="Rounded Rectangle 19"/>
            <p:cNvSpPr/>
            <p:nvPr/>
          </p:nvSpPr>
          <p:spPr>
            <a:xfrm>
              <a:off x="2589702" y="2961759"/>
              <a:ext cx="1570353" cy="332058"/>
            </a:xfrm>
            <a:prstGeom prst="roundRect">
              <a:avLst/>
            </a:prstGeom>
            <a:solidFill>
              <a:schemeClr val="accent3">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21" name="Rounded Rectangle 20"/>
            <p:cNvSpPr/>
            <p:nvPr/>
          </p:nvSpPr>
          <p:spPr>
            <a:xfrm>
              <a:off x="4945232" y="2961158"/>
              <a:ext cx="1570353" cy="332058"/>
            </a:xfrm>
            <a:prstGeom prst="roundRect">
              <a:avLst/>
            </a:prstGeom>
            <a:solidFill>
              <a:schemeClr val="accent3">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22" name="Rounded Rectangle 21"/>
            <p:cNvSpPr/>
            <p:nvPr/>
          </p:nvSpPr>
          <p:spPr>
            <a:xfrm>
              <a:off x="3710063" y="3791407"/>
              <a:ext cx="1570353" cy="332058"/>
            </a:xfrm>
            <a:prstGeom prst="roundRect">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23" name="Rounded Rectangle 22"/>
            <p:cNvSpPr/>
            <p:nvPr/>
          </p:nvSpPr>
          <p:spPr>
            <a:xfrm>
              <a:off x="3710062" y="4615498"/>
              <a:ext cx="1570353" cy="332058"/>
            </a:xfrm>
            <a:prstGeom prst="roundRect">
              <a:avLst/>
            </a:prstGeom>
            <a:solidFill>
              <a:schemeClr val="accent6">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24" name="Down Arrow 23"/>
            <p:cNvSpPr/>
            <p:nvPr/>
          </p:nvSpPr>
          <p:spPr>
            <a:xfrm>
              <a:off x="4367821" y="1664721"/>
              <a:ext cx="254833" cy="470706"/>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Down Arrow 24"/>
            <p:cNvSpPr/>
            <p:nvPr/>
          </p:nvSpPr>
          <p:spPr>
            <a:xfrm rot="1666514">
              <a:off x="3463480" y="2503567"/>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Down Arrow 25"/>
            <p:cNvSpPr/>
            <p:nvPr/>
          </p:nvSpPr>
          <p:spPr>
            <a:xfrm rot="19933486" flipH="1">
              <a:off x="5272163" y="2507611"/>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Down Arrow 26"/>
            <p:cNvSpPr/>
            <p:nvPr/>
          </p:nvSpPr>
          <p:spPr>
            <a:xfrm rot="19933486" flipH="1">
              <a:off x="3463480" y="3341014"/>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Down Arrow 27"/>
            <p:cNvSpPr/>
            <p:nvPr/>
          </p:nvSpPr>
          <p:spPr>
            <a:xfrm rot="1666514">
              <a:off x="5272163" y="3349102"/>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Down Arrow 28"/>
            <p:cNvSpPr/>
            <p:nvPr/>
          </p:nvSpPr>
          <p:spPr>
            <a:xfrm>
              <a:off x="4367821" y="4144792"/>
              <a:ext cx="254833" cy="470706"/>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cSld>
  <p:clrMapOvr>
    <a:masterClrMapping/>
  </p:clrMapOvr>
  <p:transition spd="slow">
    <p:cut/>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Shape 469"/>
          <p:cNvSpPr txBox="1">
            <a:spLocks noGrp="1"/>
          </p:cNvSpPr>
          <p:nvPr>
            <p:ph type="title"/>
          </p:nvPr>
        </p:nvSpPr>
        <p:spPr/>
        <p:txBody>
          <a:bodyPr/>
          <a:lstStyle/>
          <a:p>
            <a:pPr lvl="0"/>
            <a:r>
              <a:rPr lang="en" smtClean="0"/>
              <a:t>Mip anchor interpolation</a:t>
            </a:r>
            <a:endParaRPr lang="en"/>
          </a:p>
        </p:txBody>
      </p:sp>
      <p:sp>
        <p:nvSpPr>
          <p:cNvPr id="11" name="TextBox 10"/>
          <p:cNvSpPr txBox="1"/>
          <p:nvPr/>
        </p:nvSpPr>
        <p:spPr>
          <a:xfrm>
            <a:off x="6560820" y="2688639"/>
            <a:ext cx="1838965" cy="646331"/>
          </a:xfrm>
          <a:prstGeom prst="rect">
            <a:avLst/>
          </a:prstGeom>
          <a:noFill/>
        </p:spPr>
        <p:txBody>
          <a:bodyPr wrap="none" rtlCol="0">
            <a:spAutoFit/>
          </a:bodyPr>
          <a:lstStyle/>
          <a:p>
            <a:r>
              <a:rPr lang="en-US" sz="1800" dirty="0" smtClean="0">
                <a:solidFill>
                  <a:schemeClr val="tx1"/>
                </a:solidFill>
                <a:latin typeface="+mn-lt"/>
              </a:rPr>
              <a:t>2 </a:t>
            </a:r>
            <a:r>
              <a:rPr lang="en-US" sz="1800" dirty="0" err="1" smtClean="0">
                <a:solidFill>
                  <a:schemeClr val="tx1"/>
                </a:solidFill>
                <a:latin typeface="+mn-lt"/>
              </a:rPr>
              <a:t>mip</a:t>
            </a:r>
            <a:r>
              <a:rPr lang="en-US" sz="1800" dirty="0" smtClean="0">
                <a:solidFill>
                  <a:schemeClr val="tx1"/>
                </a:solidFill>
                <a:latin typeface="+mn-lt"/>
              </a:rPr>
              <a:t> fetches</a:t>
            </a:r>
          </a:p>
          <a:p>
            <a:r>
              <a:rPr lang="en-US" sz="1800" dirty="0" smtClean="0">
                <a:solidFill>
                  <a:schemeClr val="tx1"/>
                </a:solidFill>
                <a:latin typeface="+mn-lt"/>
              </a:rPr>
              <a:t>+ interpolation</a:t>
            </a:r>
            <a:endParaRPr lang="en-US" sz="1800" dirty="0">
              <a:solidFill>
                <a:schemeClr val="tx1"/>
              </a:solidFill>
              <a:latin typeface="+mn-lt"/>
            </a:endParaRPr>
          </a:p>
        </p:txBody>
      </p:sp>
      <p:grpSp>
        <p:nvGrpSpPr>
          <p:cNvPr id="3" name="Group 2"/>
          <p:cNvGrpSpPr/>
          <p:nvPr/>
        </p:nvGrpSpPr>
        <p:grpSpPr>
          <a:xfrm>
            <a:off x="1272540" y="961744"/>
            <a:ext cx="6981372" cy="3891914"/>
            <a:chOff x="1272540" y="1045844"/>
            <a:chExt cx="6981372" cy="3891914"/>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2540" y="1045844"/>
              <a:ext cx="6918960" cy="3891914"/>
            </a:xfrm>
            <a:prstGeom prst="rect">
              <a:avLst/>
            </a:prstGeom>
          </p:spPr>
        </p:pic>
        <p:sp>
          <p:nvSpPr>
            <p:cNvPr id="5" name="Rectangle 4"/>
            <p:cNvSpPr/>
            <p:nvPr/>
          </p:nvSpPr>
          <p:spPr>
            <a:xfrm>
              <a:off x="4960620" y="1139190"/>
              <a:ext cx="1369695" cy="112014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960620" y="2451735"/>
              <a:ext cx="1369695" cy="112014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960620" y="3764280"/>
              <a:ext cx="1369695" cy="112014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560820" y="1514594"/>
              <a:ext cx="1693092" cy="369332"/>
            </a:xfrm>
            <a:prstGeom prst="rect">
              <a:avLst/>
            </a:prstGeom>
            <a:noFill/>
          </p:spPr>
          <p:txBody>
            <a:bodyPr wrap="none" rtlCol="0">
              <a:spAutoFit/>
            </a:bodyPr>
            <a:lstStyle/>
            <a:p>
              <a:r>
                <a:rPr lang="en-US" sz="1800" dirty="0" smtClean="0">
                  <a:solidFill>
                    <a:schemeClr val="tx1"/>
                  </a:solidFill>
                  <a:latin typeface="+mn-lt"/>
                </a:rPr>
                <a:t>4 </a:t>
              </a:r>
              <a:r>
                <a:rPr lang="en-US" sz="1800" dirty="0" err="1" smtClean="0">
                  <a:solidFill>
                    <a:schemeClr val="tx1"/>
                  </a:solidFill>
                  <a:latin typeface="+mn-lt"/>
                </a:rPr>
                <a:t>mip</a:t>
              </a:r>
              <a:r>
                <a:rPr lang="en-US" sz="1800" dirty="0" smtClean="0">
                  <a:solidFill>
                    <a:schemeClr val="tx1"/>
                  </a:solidFill>
                  <a:latin typeface="+mn-lt"/>
                </a:rPr>
                <a:t> fetches</a:t>
              </a:r>
              <a:endParaRPr lang="en-US" sz="1800" dirty="0">
                <a:solidFill>
                  <a:schemeClr val="tx1"/>
                </a:solidFill>
                <a:latin typeface="+mn-lt"/>
              </a:endParaRPr>
            </a:p>
          </p:txBody>
        </p:sp>
        <p:sp>
          <p:nvSpPr>
            <p:cNvPr id="12" name="TextBox 11"/>
            <p:cNvSpPr txBox="1"/>
            <p:nvPr/>
          </p:nvSpPr>
          <p:spPr>
            <a:xfrm>
              <a:off x="6676235" y="4139684"/>
              <a:ext cx="1452642" cy="369332"/>
            </a:xfrm>
            <a:prstGeom prst="rect">
              <a:avLst/>
            </a:prstGeom>
            <a:noFill/>
          </p:spPr>
          <p:txBody>
            <a:bodyPr wrap="none" rtlCol="0">
              <a:spAutoFit/>
            </a:bodyPr>
            <a:lstStyle/>
            <a:p>
              <a:r>
                <a:rPr lang="en-US" sz="1800" dirty="0" smtClean="0">
                  <a:solidFill>
                    <a:schemeClr val="tx1"/>
                  </a:solidFill>
                  <a:latin typeface="+mn-lt"/>
                </a:rPr>
                <a:t>1 </a:t>
              </a:r>
              <a:r>
                <a:rPr lang="en-US" sz="1800" dirty="0" err="1" smtClean="0">
                  <a:solidFill>
                    <a:schemeClr val="tx1"/>
                  </a:solidFill>
                  <a:latin typeface="+mn-lt"/>
                </a:rPr>
                <a:t>mip</a:t>
              </a:r>
              <a:r>
                <a:rPr lang="en-US" sz="1800" dirty="0" smtClean="0">
                  <a:solidFill>
                    <a:schemeClr val="tx1"/>
                  </a:solidFill>
                  <a:latin typeface="+mn-lt"/>
                </a:rPr>
                <a:t> fetch</a:t>
              </a:r>
              <a:endParaRPr lang="en-US" sz="1800" dirty="0">
                <a:solidFill>
                  <a:schemeClr val="tx1"/>
                </a:solidFill>
                <a:latin typeface="+mn-lt"/>
              </a:endParaRPr>
            </a:p>
          </p:txBody>
        </p:sp>
      </p:grpSp>
      <p:grpSp>
        <p:nvGrpSpPr>
          <p:cNvPr id="10" name="Group 9"/>
          <p:cNvGrpSpPr>
            <a:grpSpLocks/>
          </p:cNvGrpSpPr>
          <p:nvPr/>
        </p:nvGrpSpPr>
        <p:grpSpPr>
          <a:xfrm>
            <a:off x="7955280" y="274320"/>
            <a:ext cx="967336" cy="890968"/>
            <a:chOff x="2589702" y="1319134"/>
            <a:chExt cx="3925883" cy="3628422"/>
          </a:xfrm>
        </p:grpSpPr>
        <p:sp>
          <p:nvSpPr>
            <p:cNvPr id="13" name="Rounded Rectangle 12"/>
            <p:cNvSpPr/>
            <p:nvPr/>
          </p:nvSpPr>
          <p:spPr>
            <a:xfrm>
              <a:off x="3710065" y="1319134"/>
              <a:ext cx="1570353" cy="332058"/>
            </a:xfrm>
            <a:prstGeom prst="roundRect">
              <a:avLst/>
            </a:prstGeom>
            <a:solidFill>
              <a:schemeClr val="accent1">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4" name="Rounded Rectangle 13"/>
            <p:cNvSpPr/>
            <p:nvPr/>
          </p:nvSpPr>
          <p:spPr>
            <a:xfrm>
              <a:off x="3710064" y="2143225"/>
              <a:ext cx="1570353" cy="332058"/>
            </a:xfrm>
            <a:prstGeom prst="roundRect">
              <a:avLst/>
            </a:prstGeom>
            <a:solidFill>
              <a:schemeClr val="accent2">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5" name="Rounded Rectangle 14"/>
            <p:cNvSpPr/>
            <p:nvPr/>
          </p:nvSpPr>
          <p:spPr>
            <a:xfrm>
              <a:off x="2589702" y="2961759"/>
              <a:ext cx="1570353" cy="332058"/>
            </a:xfrm>
            <a:prstGeom prst="roundRect">
              <a:avLst/>
            </a:prstGeom>
            <a:solidFill>
              <a:schemeClr val="accent3">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6" name="Rounded Rectangle 15"/>
            <p:cNvSpPr/>
            <p:nvPr/>
          </p:nvSpPr>
          <p:spPr>
            <a:xfrm>
              <a:off x="4945232" y="2961158"/>
              <a:ext cx="1570353" cy="332058"/>
            </a:xfrm>
            <a:prstGeom prst="roundRect">
              <a:avLst/>
            </a:prstGeom>
            <a:solidFill>
              <a:schemeClr val="accent3">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7" name="Rounded Rectangle 16"/>
            <p:cNvSpPr/>
            <p:nvPr/>
          </p:nvSpPr>
          <p:spPr>
            <a:xfrm>
              <a:off x="3710063" y="3791407"/>
              <a:ext cx="1570353" cy="332058"/>
            </a:xfrm>
            <a:prstGeom prst="roundRect">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8" name="Rounded Rectangle 17"/>
            <p:cNvSpPr/>
            <p:nvPr/>
          </p:nvSpPr>
          <p:spPr>
            <a:xfrm>
              <a:off x="3710062" y="4615498"/>
              <a:ext cx="1570353" cy="332058"/>
            </a:xfrm>
            <a:prstGeom prst="roundRect">
              <a:avLst/>
            </a:prstGeom>
            <a:solidFill>
              <a:schemeClr val="accent6">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9" name="Down Arrow 18"/>
            <p:cNvSpPr/>
            <p:nvPr/>
          </p:nvSpPr>
          <p:spPr>
            <a:xfrm>
              <a:off x="4367821" y="1664721"/>
              <a:ext cx="254833" cy="470706"/>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Down Arrow 19"/>
            <p:cNvSpPr/>
            <p:nvPr/>
          </p:nvSpPr>
          <p:spPr>
            <a:xfrm rot="1666514">
              <a:off x="3463480" y="2503567"/>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Down Arrow 20"/>
            <p:cNvSpPr/>
            <p:nvPr/>
          </p:nvSpPr>
          <p:spPr>
            <a:xfrm rot="19933486" flipH="1">
              <a:off x="5272163" y="2507611"/>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Down Arrow 21"/>
            <p:cNvSpPr/>
            <p:nvPr/>
          </p:nvSpPr>
          <p:spPr>
            <a:xfrm rot="19933486" flipH="1">
              <a:off x="3463480" y="3341014"/>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3" name="Down Arrow 22"/>
            <p:cNvSpPr/>
            <p:nvPr/>
          </p:nvSpPr>
          <p:spPr>
            <a:xfrm rot="1666514">
              <a:off x="5272163" y="3349102"/>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Down Arrow 23"/>
            <p:cNvSpPr/>
            <p:nvPr/>
          </p:nvSpPr>
          <p:spPr>
            <a:xfrm>
              <a:off x="4367821" y="4144792"/>
              <a:ext cx="254833" cy="470706"/>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cSld>
  <p:clrMapOvr>
    <a:masterClrMapping/>
  </p:clrMapOvr>
  <p:transition spd="slow">
    <p:cut/>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Shape 481"/>
          <p:cNvSpPr txBox="1">
            <a:spLocks noGrp="1"/>
          </p:cNvSpPr>
          <p:nvPr>
            <p:ph type="title"/>
          </p:nvPr>
        </p:nvSpPr>
        <p:spPr/>
        <p:txBody>
          <a:bodyPr/>
          <a:lstStyle/>
          <a:p>
            <a:r>
              <a:rPr lang="en" dirty="0" smtClean="0"/>
              <a:t>Performance</a:t>
            </a:r>
            <a:endParaRPr lang="en" dirty="0"/>
          </a:p>
        </p:txBody>
      </p:sp>
      <p:sp>
        <p:nvSpPr>
          <p:cNvPr id="482" name="Shape 482"/>
          <p:cNvSpPr txBox="1">
            <a:spLocks noGrp="1"/>
          </p:cNvSpPr>
          <p:nvPr>
            <p:ph idx="1"/>
          </p:nvPr>
        </p:nvSpPr>
        <p:spPr>
          <a:xfrm>
            <a:off x="770924" y="1389936"/>
            <a:ext cx="6709906" cy="1330511"/>
          </a:xfrm>
        </p:spPr>
        <p:txBody>
          <a:bodyPr>
            <a:normAutofit fontScale="92500" lnSpcReduction="20000"/>
          </a:bodyPr>
          <a:lstStyle/>
          <a:p>
            <a:pPr lvl="0"/>
            <a:r>
              <a:rPr lang="en" dirty="0" smtClean="0"/>
              <a:t>PS4 timings </a:t>
            </a:r>
            <a:r>
              <a:rPr lang="en" i="1" dirty="0" smtClean="0"/>
              <a:t>(Frostbite testbed)</a:t>
            </a:r>
          </a:p>
          <a:p>
            <a:pPr lvl="1"/>
            <a:r>
              <a:rPr lang="en" dirty="0" smtClean="0"/>
              <a:t>1600 x 900; all pixels reflective</a:t>
            </a:r>
          </a:p>
          <a:p>
            <a:pPr lvl="1"/>
            <a:r>
              <a:rPr lang="en" dirty="0" smtClean="0"/>
              <a:t>HQ rays for “Disney” roughness &lt; 20%</a:t>
            </a:r>
          </a:p>
          <a:p>
            <a:pPr lvl="1"/>
            <a:r>
              <a:rPr lang="en" dirty="0" smtClean="0"/>
              <a:t>Bias </a:t>
            </a:r>
            <a:r>
              <a:rPr lang="en" dirty="0" smtClean="0"/>
              <a:t>0.7</a:t>
            </a:r>
          </a:p>
          <a:p>
            <a:pPr lvl="1"/>
            <a:r>
              <a:rPr lang="en" dirty="0" smtClean="0"/>
              <a:t>All passes use compute, can run async.</a:t>
            </a:r>
            <a:endParaRPr lang="en" dirty="0" smtClean="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3735" y="259079"/>
            <a:ext cx="3901442" cy="2194561"/>
          </a:xfrm>
          <a:prstGeom prst="rect">
            <a:avLst/>
          </a:prstGeom>
          <a:ln>
            <a:noFill/>
          </a:ln>
          <a:effectLst>
            <a:outerShdw blurRad="190500" algn="tl" rotWithShape="0">
              <a:srgbClr val="000000">
                <a:alpha val="70000"/>
              </a:srgbClr>
            </a:outerShdw>
          </a:effectLst>
        </p:spPr>
      </p:pic>
      <p:graphicFrame>
        <p:nvGraphicFramePr>
          <p:cNvPr id="2" name="Table 1"/>
          <p:cNvGraphicFramePr>
            <a:graphicFrameLocks noGrp="1"/>
          </p:cNvGraphicFramePr>
          <p:nvPr>
            <p:extLst>
              <p:ext uri="{D42A27DB-BD31-4B8C-83A1-F6EECF244321}">
                <p14:modId xmlns:p14="http://schemas.microsoft.com/office/powerpoint/2010/main" val="3100152884"/>
              </p:ext>
            </p:extLst>
          </p:nvPr>
        </p:nvGraphicFramePr>
        <p:xfrm>
          <a:off x="484584" y="2772724"/>
          <a:ext cx="8330596" cy="1996241"/>
        </p:xfrm>
        <a:graphic>
          <a:graphicData uri="http://schemas.openxmlformats.org/drawingml/2006/table">
            <a:tbl>
              <a:tblPr firstRow="1" bandRow="1">
                <a:tableStyleId>{2D5ABB26-0587-4C30-8999-92F81FD0307C}</a:tableStyleId>
              </a:tblPr>
              <a:tblGrid>
                <a:gridCol w="848918"/>
                <a:gridCol w="773325"/>
                <a:gridCol w="924929"/>
                <a:gridCol w="765546"/>
                <a:gridCol w="914400"/>
                <a:gridCol w="736601"/>
                <a:gridCol w="818958"/>
                <a:gridCol w="860122"/>
                <a:gridCol w="962520"/>
                <a:gridCol w="725277"/>
              </a:tblGrid>
              <a:tr h="616860">
                <a:tc>
                  <a:txBody>
                    <a:bodyPr/>
                    <a:lstStyle/>
                    <a:p>
                      <a:pPr algn="ctr"/>
                      <a:r>
                        <a:rPr lang="en-US" sz="1300" b="1" dirty="0" smtClean="0"/>
                        <a:t>Resolve samples</a:t>
                      </a:r>
                      <a:endParaRPr lang="sv-SE" sz="1300" b="1" dirty="0"/>
                    </a:p>
                  </a:txBody>
                  <a:tcPr marL="88340" marR="88340" marT="44170" marB="44170" anchor="ctr"/>
                </a:tc>
                <a:tc>
                  <a:txBody>
                    <a:bodyPr/>
                    <a:lstStyle/>
                    <a:p>
                      <a:pPr algn="ctr"/>
                      <a:r>
                        <a:rPr lang="en-US" sz="1300" b="1" dirty="0" smtClean="0"/>
                        <a:t>Rays / half-res pixel</a:t>
                      </a:r>
                      <a:endParaRPr lang="sv-SE" sz="1300" b="1" dirty="0"/>
                    </a:p>
                  </a:txBody>
                  <a:tcPr marL="88340" marR="88340" marT="44170" marB="44170" anchor="ctr"/>
                </a:tc>
                <a:tc>
                  <a:txBody>
                    <a:bodyPr/>
                    <a:lstStyle/>
                    <a:p>
                      <a:pPr algn="ctr"/>
                      <a:r>
                        <a:rPr lang="en-US" sz="1300" b="1" dirty="0" smtClean="0"/>
                        <a:t>Effective samples/pixel</a:t>
                      </a:r>
                      <a:endParaRPr lang="sv-SE" sz="1300" b="1" dirty="0"/>
                    </a:p>
                  </a:txBody>
                  <a:tcPr marL="88340" marR="88340" marT="44170" marB="44170" anchor="ctr"/>
                </a:tc>
                <a:tc>
                  <a:txBody>
                    <a:bodyPr/>
                    <a:lstStyle/>
                    <a:p>
                      <a:pPr algn="ctr"/>
                      <a:r>
                        <a:rPr lang="en-US" sz="1300" b="1" dirty="0" smtClean="0"/>
                        <a:t>Tile classify</a:t>
                      </a:r>
                      <a:endParaRPr lang="sv-SE" sz="1300" b="1" dirty="0"/>
                    </a:p>
                  </a:txBody>
                  <a:tcPr marL="88340" marR="88340" marT="44170" marB="44170" anchor="ctr"/>
                </a:tc>
                <a:tc>
                  <a:txBody>
                    <a:bodyPr/>
                    <a:lstStyle/>
                    <a:p>
                      <a:pPr algn="ctr"/>
                      <a:r>
                        <a:rPr lang="en-US" sz="1300" b="1" dirty="0" err="1" smtClean="0"/>
                        <a:t>Rayalloc</a:t>
                      </a:r>
                      <a:endParaRPr lang="sv-SE" sz="1300" b="1" dirty="0"/>
                    </a:p>
                  </a:txBody>
                  <a:tcPr marL="88340" marR="88340" marT="44170" marB="44170" anchor="ctr"/>
                </a:tc>
                <a:tc>
                  <a:txBody>
                    <a:bodyPr/>
                    <a:lstStyle/>
                    <a:p>
                      <a:pPr algn="ctr"/>
                      <a:r>
                        <a:rPr lang="en-US" sz="1300" b="1" dirty="0" smtClean="0"/>
                        <a:t>Linear trace</a:t>
                      </a:r>
                      <a:endParaRPr lang="sv-SE" sz="1300" b="1" dirty="0"/>
                    </a:p>
                  </a:txBody>
                  <a:tcPr marL="88340" marR="88340" marT="44170" marB="44170" anchor="ctr"/>
                </a:tc>
                <a:tc>
                  <a:txBody>
                    <a:bodyPr/>
                    <a:lstStyle/>
                    <a:p>
                      <a:pPr algn="ctr"/>
                      <a:r>
                        <a:rPr lang="en-US" sz="1300" b="1" dirty="0" smtClean="0"/>
                        <a:t>Hi-Z </a:t>
                      </a:r>
                      <a:r>
                        <a:rPr lang="en-US" sz="1300" b="1" baseline="0" dirty="0" smtClean="0"/>
                        <a:t>trace</a:t>
                      </a:r>
                      <a:endParaRPr lang="sv-SE" sz="1300" b="1" dirty="0"/>
                    </a:p>
                  </a:txBody>
                  <a:tcPr marL="88340" marR="88340" marT="44170" marB="44170" anchor="ctr"/>
                </a:tc>
                <a:tc>
                  <a:txBody>
                    <a:bodyPr/>
                    <a:lstStyle/>
                    <a:p>
                      <a:pPr algn="ctr"/>
                      <a:r>
                        <a:rPr lang="en-US" sz="1300" b="1" dirty="0" smtClean="0"/>
                        <a:t>Resolve</a:t>
                      </a:r>
                      <a:endParaRPr lang="sv-SE" sz="1300" b="1" dirty="0"/>
                    </a:p>
                  </a:txBody>
                  <a:tcPr marL="88340" marR="88340" marT="44170" marB="44170" anchor="ctr"/>
                </a:tc>
                <a:tc>
                  <a:txBody>
                    <a:bodyPr/>
                    <a:lstStyle/>
                    <a:p>
                      <a:pPr algn="ctr"/>
                      <a:r>
                        <a:rPr lang="en-US" sz="1300" b="1" dirty="0" smtClean="0"/>
                        <a:t>Temporal</a:t>
                      </a:r>
                      <a:endParaRPr lang="sv-SE" sz="1300" b="1" dirty="0"/>
                    </a:p>
                  </a:txBody>
                  <a:tcPr marL="88340" marR="88340" marT="44170" marB="44170" anchor="ctr"/>
                </a:tc>
                <a:tc>
                  <a:txBody>
                    <a:bodyPr/>
                    <a:lstStyle/>
                    <a:p>
                      <a:pPr algn="ctr"/>
                      <a:r>
                        <a:rPr lang="en-US" sz="1300" b="1" dirty="0" smtClean="0"/>
                        <a:t>Total</a:t>
                      </a:r>
                      <a:endParaRPr lang="sv-SE" sz="1300" b="1" dirty="0"/>
                    </a:p>
                  </a:txBody>
                  <a:tcPr marL="88340" marR="88340" marT="44170" marB="44170" anchor="ctr"/>
                </a:tc>
              </a:tr>
              <a:tr h="437847">
                <a:tc>
                  <a:txBody>
                    <a:bodyPr/>
                    <a:lstStyle/>
                    <a:p>
                      <a:pPr algn="ctr"/>
                      <a:r>
                        <a:rPr lang="en-US" sz="1300" dirty="0" smtClean="0"/>
                        <a:t>4</a:t>
                      </a:r>
                      <a:endParaRPr lang="sv-SE" sz="1300" dirty="0"/>
                    </a:p>
                  </a:txBody>
                  <a:tcPr marL="88340" marR="88340" marT="44170" marB="44170" anchor="ctr">
                    <a:solidFill>
                      <a:schemeClr val="accent1">
                        <a:alpha val="25000"/>
                      </a:schemeClr>
                    </a:solidFill>
                  </a:tcPr>
                </a:tc>
                <a:tc>
                  <a:txBody>
                    <a:bodyPr/>
                    <a:lstStyle/>
                    <a:p>
                      <a:pPr algn="ctr"/>
                      <a:r>
                        <a:rPr lang="en-US" sz="1300" dirty="0" smtClean="0"/>
                        <a:t>1</a:t>
                      </a:r>
                      <a:endParaRPr lang="sv-SE" sz="1300" dirty="0"/>
                    </a:p>
                  </a:txBody>
                  <a:tcPr marL="88340" marR="88340" marT="44170" marB="44170" anchor="ctr">
                    <a:solidFill>
                      <a:schemeClr val="accent1">
                        <a:alpha val="25000"/>
                      </a:schemeClr>
                    </a:solidFill>
                  </a:tcPr>
                </a:tc>
                <a:tc>
                  <a:txBody>
                    <a:bodyPr/>
                    <a:lstStyle/>
                    <a:p>
                      <a:pPr algn="ctr"/>
                      <a:r>
                        <a:rPr lang="en-US" sz="1300" dirty="0" smtClean="0"/>
                        <a:t>4</a:t>
                      </a:r>
                      <a:endParaRPr lang="sv-SE" sz="1300" dirty="0"/>
                    </a:p>
                  </a:txBody>
                  <a:tcPr marL="88340" marR="88340" marT="44170" marB="44170" anchor="ctr">
                    <a:solidFill>
                      <a:srgbClr val="92D050">
                        <a:alpha val="25000"/>
                      </a:srgbClr>
                    </a:solidFill>
                  </a:tcPr>
                </a:tc>
                <a:tc>
                  <a:txBody>
                    <a:bodyPr/>
                    <a:lstStyle/>
                    <a:p>
                      <a:pPr algn="ctr"/>
                      <a:r>
                        <a:rPr lang="en-US" sz="1300" dirty="0" smtClean="0"/>
                        <a:t>0.16ms</a:t>
                      </a:r>
                      <a:endParaRPr lang="sv-SE" sz="1300" dirty="0"/>
                    </a:p>
                  </a:txBody>
                  <a:tcPr marL="88340" marR="88340" marT="44170" marB="44170" anchor="ctr">
                    <a:solidFill>
                      <a:schemeClr val="accent1">
                        <a:alpha val="25000"/>
                      </a:schemeClr>
                    </a:solidFill>
                  </a:tcPr>
                </a:tc>
                <a:tc>
                  <a:txBody>
                    <a:bodyPr/>
                    <a:lstStyle/>
                    <a:p>
                      <a:pPr algn="ctr"/>
                      <a:r>
                        <a:rPr lang="en-US" sz="1300" dirty="0" smtClean="0"/>
                        <a:t>0.24ms</a:t>
                      </a:r>
                      <a:endParaRPr lang="sv-SE" sz="1300" dirty="0"/>
                    </a:p>
                  </a:txBody>
                  <a:tcPr marL="88340" marR="88340" marT="44170" marB="44170" anchor="ctr">
                    <a:solidFill>
                      <a:schemeClr val="accent1">
                        <a:alpha val="25000"/>
                      </a:schemeClr>
                    </a:solidFill>
                  </a:tcPr>
                </a:tc>
                <a:tc>
                  <a:txBody>
                    <a:bodyPr/>
                    <a:lstStyle/>
                    <a:p>
                      <a:pPr algn="ctr"/>
                      <a:r>
                        <a:rPr lang="en-US" sz="1300" dirty="0" smtClean="0"/>
                        <a:t>0.20ms</a:t>
                      </a:r>
                      <a:endParaRPr lang="sv-SE" sz="1300" dirty="0"/>
                    </a:p>
                  </a:txBody>
                  <a:tcPr marL="88340" marR="88340" marT="44170" marB="44170" anchor="ctr">
                    <a:solidFill>
                      <a:schemeClr val="accent1">
                        <a:alpha val="25000"/>
                      </a:schemeClr>
                    </a:solidFill>
                  </a:tcPr>
                </a:tc>
                <a:tc>
                  <a:txBody>
                    <a:bodyPr/>
                    <a:lstStyle/>
                    <a:p>
                      <a:pPr algn="ctr"/>
                      <a:r>
                        <a:rPr lang="en-US" sz="1300" dirty="0" smtClean="0"/>
                        <a:t>0.37ms</a:t>
                      </a:r>
                      <a:endParaRPr lang="sv-SE" sz="1300" dirty="0"/>
                    </a:p>
                  </a:txBody>
                  <a:tcPr marL="88340" marR="88340" marT="44170" marB="44170" anchor="ctr">
                    <a:solidFill>
                      <a:schemeClr val="accent1">
                        <a:alpha val="25000"/>
                      </a:schemeClr>
                    </a:solidFill>
                  </a:tcPr>
                </a:tc>
                <a:tc>
                  <a:txBody>
                    <a:bodyPr/>
                    <a:lstStyle/>
                    <a:p>
                      <a:pPr algn="ctr"/>
                      <a:r>
                        <a:rPr lang="en-US" sz="1300" dirty="0" smtClean="0"/>
                        <a:t>0.81ms</a:t>
                      </a:r>
                      <a:endParaRPr lang="sv-SE" sz="1300" dirty="0"/>
                    </a:p>
                  </a:txBody>
                  <a:tcPr marL="88340" marR="88340" marT="44170" marB="44170" anchor="ctr">
                    <a:solidFill>
                      <a:schemeClr val="accent1">
                        <a:alpha val="25000"/>
                      </a:schemeClr>
                    </a:solidFill>
                  </a:tcPr>
                </a:tc>
                <a:tc>
                  <a:txBody>
                    <a:bodyPr/>
                    <a:lstStyle/>
                    <a:p>
                      <a:pPr algn="ctr"/>
                      <a:r>
                        <a:rPr lang="en-US" sz="1300" dirty="0" smtClean="0"/>
                        <a:t>0.30ms</a:t>
                      </a:r>
                      <a:endParaRPr lang="sv-SE" sz="1300" dirty="0"/>
                    </a:p>
                  </a:txBody>
                  <a:tcPr marL="88340" marR="88340" marT="44170" marB="44170" anchor="ctr">
                    <a:solidFill>
                      <a:schemeClr val="accent1">
                        <a:alpha val="25000"/>
                      </a:schemeClr>
                    </a:solidFill>
                  </a:tcPr>
                </a:tc>
                <a:tc>
                  <a:txBody>
                    <a:bodyPr/>
                    <a:lstStyle/>
                    <a:p>
                      <a:pPr algn="ctr"/>
                      <a:r>
                        <a:rPr lang="en-US" sz="1300" dirty="0" smtClean="0"/>
                        <a:t>2.19ms</a:t>
                      </a:r>
                      <a:endParaRPr lang="sv-SE" sz="1300" dirty="0"/>
                    </a:p>
                  </a:txBody>
                  <a:tcPr marL="88340" marR="88340" marT="44170" marB="44170" anchor="ctr">
                    <a:solidFill>
                      <a:srgbClr val="92D050">
                        <a:alpha val="25000"/>
                      </a:srgbClr>
                    </a:solidFill>
                  </a:tcPr>
                </a:tc>
              </a:tr>
              <a:tr h="437847">
                <a:tc>
                  <a:txBody>
                    <a:bodyPr/>
                    <a:lstStyle/>
                    <a:p>
                      <a:pPr algn="ctr"/>
                      <a:r>
                        <a:rPr lang="en-US" sz="1300" dirty="0" smtClean="0"/>
                        <a:t>4</a:t>
                      </a:r>
                      <a:endParaRPr lang="sv-SE" sz="1300" dirty="0"/>
                    </a:p>
                  </a:txBody>
                  <a:tcPr marL="88340" marR="88340" marT="44170" marB="44170" anchor="ctr"/>
                </a:tc>
                <a:tc>
                  <a:txBody>
                    <a:bodyPr/>
                    <a:lstStyle/>
                    <a:p>
                      <a:pPr algn="ctr"/>
                      <a:r>
                        <a:rPr lang="en-US" sz="1300" dirty="0" smtClean="0"/>
                        <a:t>2</a:t>
                      </a:r>
                      <a:endParaRPr lang="sv-SE" sz="1300" dirty="0"/>
                    </a:p>
                  </a:txBody>
                  <a:tcPr marL="88340" marR="88340" marT="44170" marB="44170" anchor="ctr"/>
                </a:tc>
                <a:tc>
                  <a:txBody>
                    <a:bodyPr/>
                    <a:lstStyle/>
                    <a:p>
                      <a:pPr algn="ctr"/>
                      <a:r>
                        <a:rPr lang="en-US" sz="1300" dirty="0" smtClean="0"/>
                        <a:t>8</a:t>
                      </a:r>
                      <a:endParaRPr lang="sv-SE" sz="1300" dirty="0"/>
                    </a:p>
                  </a:txBody>
                  <a:tcPr marL="88340" marR="88340" marT="44170" marB="44170" anchor="ctr"/>
                </a:tc>
                <a:tc>
                  <a:txBody>
                    <a:bodyPr/>
                    <a:lstStyle/>
                    <a:p>
                      <a:pPr algn="ctr"/>
                      <a:r>
                        <a:rPr lang="en-US" sz="1300" dirty="0" smtClean="0"/>
                        <a:t>0.16ms</a:t>
                      </a:r>
                      <a:endParaRPr lang="sv-SE" sz="1300" dirty="0"/>
                    </a:p>
                  </a:txBody>
                  <a:tcPr marL="88340" marR="88340" marT="44170" marB="44170" anchor="ctr"/>
                </a:tc>
                <a:tc>
                  <a:txBody>
                    <a:bodyPr/>
                    <a:lstStyle/>
                    <a:p>
                      <a:pPr algn="ctr"/>
                      <a:r>
                        <a:rPr lang="en-US" sz="1300" dirty="0" smtClean="0"/>
                        <a:t>0.34ms</a:t>
                      </a:r>
                      <a:endParaRPr lang="sv-SE" sz="1300" dirty="0"/>
                    </a:p>
                  </a:txBody>
                  <a:tcPr marL="88340" marR="88340" marT="44170" marB="44170" anchor="ctr"/>
                </a:tc>
                <a:tc>
                  <a:txBody>
                    <a:bodyPr/>
                    <a:lstStyle/>
                    <a:p>
                      <a:pPr algn="ctr"/>
                      <a:r>
                        <a:rPr lang="en-US" sz="1300" dirty="0" smtClean="0"/>
                        <a:t>0.34ms</a:t>
                      </a:r>
                      <a:endParaRPr lang="sv-SE" sz="1300" dirty="0"/>
                    </a:p>
                  </a:txBody>
                  <a:tcPr marL="88340" marR="88340" marT="44170" marB="44170" anchor="ctr"/>
                </a:tc>
                <a:tc>
                  <a:txBody>
                    <a:bodyPr/>
                    <a:lstStyle/>
                    <a:p>
                      <a:pPr algn="ctr"/>
                      <a:r>
                        <a:rPr lang="en-US" sz="1300" dirty="0" smtClean="0"/>
                        <a:t>0.65ms</a:t>
                      </a:r>
                      <a:endParaRPr lang="sv-SE" sz="1300" dirty="0"/>
                    </a:p>
                  </a:txBody>
                  <a:tcPr marL="88340" marR="88340" marT="44170" marB="44170" anchor="ctr"/>
                </a:tc>
                <a:tc>
                  <a:txBody>
                    <a:bodyPr/>
                    <a:lstStyle/>
                    <a:p>
                      <a:pPr algn="ctr"/>
                      <a:r>
                        <a:rPr lang="en-US" sz="1300" dirty="0" smtClean="0"/>
                        <a:t>1.46ms</a:t>
                      </a:r>
                      <a:endParaRPr lang="sv-SE" sz="1300" dirty="0"/>
                    </a:p>
                  </a:txBody>
                  <a:tcPr marL="88340" marR="88340" marT="44170" marB="44170" anchor="ctr"/>
                </a:tc>
                <a:tc>
                  <a:txBody>
                    <a:bodyPr/>
                    <a:lstStyle/>
                    <a:p>
                      <a:pPr algn="ctr"/>
                      <a:r>
                        <a:rPr lang="en-US" sz="1300" dirty="0" smtClean="0"/>
                        <a:t>0.30ms</a:t>
                      </a:r>
                      <a:endParaRPr lang="sv-SE" sz="1300" dirty="0"/>
                    </a:p>
                  </a:txBody>
                  <a:tcPr marL="88340" marR="88340" marT="44170" marB="44170" anchor="ctr"/>
                </a:tc>
                <a:tc>
                  <a:txBody>
                    <a:bodyPr/>
                    <a:lstStyle/>
                    <a:p>
                      <a:pPr algn="ctr"/>
                      <a:r>
                        <a:rPr lang="en-US" sz="1300" dirty="0" smtClean="0"/>
                        <a:t>3.34ms</a:t>
                      </a:r>
                      <a:endParaRPr lang="sv-SE" sz="1300" dirty="0"/>
                    </a:p>
                  </a:txBody>
                  <a:tcPr marL="88340" marR="88340" marT="44170" marB="44170" anchor="ctr"/>
                </a:tc>
              </a:tr>
              <a:tr h="437847">
                <a:tc>
                  <a:txBody>
                    <a:bodyPr/>
                    <a:lstStyle/>
                    <a:p>
                      <a:pPr algn="ctr"/>
                      <a:r>
                        <a:rPr lang="en-US" sz="1300" dirty="0" smtClean="0"/>
                        <a:t>1</a:t>
                      </a:r>
                      <a:endParaRPr lang="sv-SE" sz="1300" dirty="0"/>
                    </a:p>
                  </a:txBody>
                  <a:tcPr marL="88340" marR="88340" marT="44170" marB="44170" anchor="ctr"/>
                </a:tc>
                <a:tc>
                  <a:txBody>
                    <a:bodyPr/>
                    <a:lstStyle/>
                    <a:p>
                      <a:pPr algn="ctr"/>
                      <a:r>
                        <a:rPr lang="en-US" sz="1300" dirty="0" smtClean="0"/>
                        <a:t>4</a:t>
                      </a:r>
                      <a:endParaRPr lang="sv-SE" sz="1300" dirty="0"/>
                    </a:p>
                  </a:txBody>
                  <a:tcPr marL="88340" marR="88340" marT="44170" marB="44170" anchor="ctr"/>
                </a:tc>
                <a:tc>
                  <a:txBody>
                    <a:bodyPr/>
                    <a:lstStyle/>
                    <a:p>
                      <a:pPr algn="ctr"/>
                      <a:r>
                        <a:rPr lang="en-US" sz="1300" dirty="0" smtClean="0"/>
                        <a:t>4</a:t>
                      </a:r>
                      <a:endParaRPr lang="sv-SE" sz="1300" dirty="0"/>
                    </a:p>
                  </a:txBody>
                  <a:tcPr marL="88340" marR="88340" marT="44170" marB="44170" anchor="ctr">
                    <a:solidFill>
                      <a:srgbClr val="C00000">
                        <a:alpha val="50000"/>
                      </a:srgbClr>
                    </a:solidFill>
                  </a:tcPr>
                </a:tc>
                <a:tc>
                  <a:txBody>
                    <a:bodyPr/>
                    <a:lstStyle/>
                    <a:p>
                      <a:pPr algn="ctr"/>
                      <a:r>
                        <a:rPr lang="en-US" sz="1300" dirty="0" smtClean="0"/>
                        <a:t>0.16ms</a:t>
                      </a:r>
                      <a:endParaRPr lang="sv-SE" sz="1300" dirty="0"/>
                    </a:p>
                  </a:txBody>
                  <a:tcPr marL="88340" marR="88340" marT="44170" marB="44170" anchor="ctr"/>
                </a:tc>
                <a:tc>
                  <a:txBody>
                    <a:bodyPr/>
                    <a:lstStyle/>
                    <a:p>
                      <a:pPr algn="ctr"/>
                      <a:r>
                        <a:rPr lang="en-US" sz="1300" dirty="0" smtClean="0"/>
                        <a:t>1.06ms</a:t>
                      </a:r>
                      <a:endParaRPr lang="sv-SE" sz="1300" dirty="0"/>
                    </a:p>
                  </a:txBody>
                  <a:tcPr marL="88340" marR="88340" marT="44170" marB="44170" anchor="ctr"/>
                </a:tc>
                <a:tc>
                  <a:txBody>
                    <a:bodyPr/>
                    <a:lstStyle/>
                    <a:p>
                      <a:pPr algn="ctr"/>
                      <a:r>
                        <a:rPr lang="en-US" sz="1300" dirty="0" smtClean="0"/>
                        <a:t>0.61ms</a:t>
                      </a:r>
                      <a:endParaRPr lang="sv-SE" sz="1300" dirty="0"/>
                    </a:p>
                  </a:txBody>
                  <a:tcPr marL="88340" marR="88340" marT="44170" marB="44170" anchor="ctr"/>
                </a:tc>
                <a:tc>
                  <a:txBody>
                    <a:bodyPr/>
                    <a:lstStyle/>
                    <a:p>
                      <a:pPr algn="ctr"/>
                      <a:r>
                        <a:rPr lang="en-US" sz="1300" dirty="0" smtClean="0"/>
                        <a:t>0.91ms</a:t>
                      </a:r>
                      <a:endParaRPr lang="sv-SE" sz="1300" dirty="0"/>
                    </a:p>
                  </a:txBody>
                  <a:tcPr marL="88340" marR="88340" marT="44170" marB="44170" anchor="ctr"/>
                </a:tc>
                <a:tc>
                  <a:txBody>
                    <a:bodyPr/>
                    <a:lstStyle/>
                    <a:p>
                      <a:pPr algn="ctr"/>
                      <a:r>
                        <a:rPr lang="en-US" sz="1300" dirty="0" smtClean="0"/>
                        <a:t>0.91ms</a:t>
                      </a:r>
                      <a:endParaRPr lang="sv-SE" sz="1300" dirty="0"/>
                    </a:p>
                  </a:txBody>
                  <a:tcPr marL="88340" marR="88340" marT="44170" marB="44170" anchor="ctr"/>
                </a:tc>
                <a:tc>
                  <a:txBody>
                    <a:bodyPr/>
                    <a:lstStyle/>
                    <a:p>
                      <a:pPr algn="ctr"/>
                      <a:r>
                        <a:rPr lang="en-US" sz="1300" dirty="0" smtClean="0"/>
                        <a:t>0.33ms</a:t>
                      </a:r>
                      <a:endParaRPr lang="sv-SE" sz="1300" dirty="0"/>
                    </a:p>
                  </a:txBody>
                  <a:tcPr marL="88340" marR="88340" marT="44170" marB="44170" anchor="ctr"/>
                </a:tc>
                <a:tc>
                  <a:txBody>
                    <a:bodyPr/>
                    <a:lstStyle/>
                    <a:p>
                      <a:pPr algn="ctr"/>
                      <a:r>
                        <a:rPr lang="en-US" sz="1300" dirty="0" smtClean="0"/>
                        <a:t>4.41ms</a:t>
                      </a:r>
                      <a:endParaRPr lang="sv-SE" sz="1300" dirty="0"/>
                    </a:p>
                  </a:txBody>
                  <a:tcPr marL="88340" marR="88340" marT="44170" marB="44170" anchor="ctr">
                    <a:solidFill>
                      <a:srgbClr val="C00000">
                        <a:alpha val="50000"/>
                      </a:srgbClr>
                    </a:solidFill>
                  </a:tcPr>
                </a:tc>
              </a:tr>
            </a:tbl>
          </a:graphicData>
        </a:graphic>
      </p:graphicFrame>
    </p:spTree>
  </p:cSld>
  <p:clrMapOvr>
    <a:masterClrMapping/>
  </p:clrMapOvr>
  <p:transition spd="slow">
    <p:cut/>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Shape 487"/>
          <p:cNvSpPr txBox="1">
            <a:spLocks noGrp="1"/>
          </p:cNvSpPr>
          <p:nvPr>
            <p:ph type="title"/>
          </p:nvPr>
        </p:nvSpPr>
        <p:spPr/>
        <p:txBody>
          <a:bodyPr/>
          <a:lstStyle/>
          <a:p>
            <a:r>
              <a:rPr lang="en" smtClean="0"/>
              <a:t>Video</a:t>
            </a:r>
            <a:endParaRPr lang="en"/>
          </a:p>
        </p:txBody>
      </p:sp>
    </p:spTree>
  </p:cSld>
  <p:clrMapOvr>
    <a:masterClrMapping/>
  </p:clrMapOvr>
  <p:transition spd="slow">
    <p:cut/>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Shape 493"/>
          <p:cNvSpPr txBox="1">
            <a:spLocks noGrp="1"/>
          </p:cNvSpPr>
          <p:nvPr>
            <p:ph type="title"/>
          </p:nvPr>
        </p:nvSpPr>
        <p:spPr/>
        <p:txBody>
          <a:bodyPr/>
          <a:lstStyle/>
          <a:p>
            <a:r>
              <a:rPr lang="en" dirty="0" smtClean="0"/>
              <a:t>Conclusion</a:t>
            </a:r>
            <a:endParaRPr lang="en" dirty="0"/>
          </a:p>
        </p:txBody>
      </p:sp>
      <p:sp>
        <p:nvSpPr>
          <p:cNvPr id="494" name="Shape 494"/>
          <p:cNvSpPr txBox="1">
            <a:spLocks noGrp="1"/>
          </p:cNvSpPr>
          <p:nvPr>
            <p:ph idx="1"/>
          </p:nvPr>
        </p:nvSpPr>
        <p:spPr/>
        <p:txBody>
          <a:bodyPr/>
          <a:lstStyle/>
          <a:p>
            <a:pPr lvl="0"/>
            <a:r>
              <a:rPr lang="en" dirty="0" smtClean="0"/>
              <a:t>All </a:t>
            </a:r>
            <a:r>
              <a:rPr lang="en" dirty="0" smtClean="0">
                <a:solidFill>
                  <a:schemeClr val="accent6">
                    <a:lumMod val="75000"/>
                  </a:schemeClr>
                </a:solidFill>
              </a:rPr>
              <a:t>requirements fulfilled</a:t>
            </a:r>
          </a:p>
          <a:p>
            <a:pPr lvl="1"/>
            <a:r>
              <a:rPr lang="en" dirty="0" smtClean="0"/>
              <a:t>Accuracy, per-pixel normal, roughness, etc.</a:t>
            </a:r>
          </a:p>
          <a:p>
            <a:pPr lvl="0"/>
            <a:r>
              <a:rPr lang="en" dirty="0" smtClean="0"/>
              <a:t>Tiny bright highlights still result in </a:t>
            </a:r>
            <a:r>
              <a:rPr lang="en" dirty="0" smtClean="0">
                <a:solidFill>
                  <a:schemeClr val="accent6">
                    <a:lumMod val="75000"/>
                  </a:schemeClr>
                </a:solidFill>
              </a:rPr>
              <a:t>noise</a:t>
            </a:r>
          </a:p>
          <a:p>
            <a:pPr lvl="1"/>
            <a:r>
              <a:rPr lang="en" dirty="0" smtClean="0"/>
              <a:t>Can we </a:t>
            </a:r>
            <a:r>
              <a:rPr lang="en" dirty="0" smtClean="0">
                <a:solidFill>
                  <a:schemeClr val="accent6">
                    <a:lumMod val="75000"/>
                  </a:schemeClr>
                </a:solidFill>
              </a:rPr>
              <a:t>detect</a:t>
            </a:r>
            <a:r>
              <a:rPr lang="en" dirty="0" smtClean="0"/>
              <a:t> and sample them more?</a:t>
            </a:r>
          </a:p>
          <a:p>
            <a:pPr lvl="1"/>
            <a:r>
              <a:rPr lang="en" dirty="0" smtClean="0">
                <a:solidFill>
                  <a:schemeClr val="accent6">
                    <a:lumMod val="75000"/>
                  </a:schemeClr>
                </a:solidFill>
              </a:rPr>
              <a:t>Adaptive</a:t>
            </a:r>
            <a:r>
              <a:rPr lang="en" dirty="0" smtClean="0"/>
              <a:t> Multiple Importance Sampling?</a:t>
            </a:r>
          </a:p>
          <a:p>
            <a:pPr lvl="1"/>
            <a:r>
              <a:rPr lang="en" dirty="0" smtClean="0"/>
              <a:t>Track </a:t>
            </a:r>
            <a:r>
              <a:rPr lang="en" dirty="0" smtClean="0">
                <a:solidFill>
                  <a:schemeClr val="accent6">
                    <a:lumMod val="75000"/>
                  </a:schemeClr>
                </a:solidFill>
              </a:rPr>
              <a:t>variance</a:t>
            </a:r>
            <a:r>
              <a:rPr lang="en" dirty="0" smtClean="0"/>
              <a:t> and </a:t>
            </a:r>
            <a:r>
              <a:rPr lang="en" dirty="0" smtClean="0">
                <a:solidFill>
                  <a:schemeClr val="accent6">
                    <a:lumMod val="75000"/>
                  </a:schemeClr>
                </a:solidFill>
              </a:rPr>
              <a:t>blur</a:t>
            </a:r>
            <a:r>
              <a:rPr lang="en" dirty="0" smtClean="0"/>
              <a:t> where it’s high?</a:t>
            </a:r>
            <a:endParaRPr lang="en"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4">
                                            <p:txEl>
                                              <p:pRg st="2" end="2"/>
                                            </p:txEl>
                                          </p:spTgt>
                                        </p:tgtEl>
                                        <p:attrNameLst>
                                          <p:attrName>style.visibility</p:attrName>
                                        </p:attrNameLst>
                                      </p:cBhvr>
                                      <p:to>
                                        <p:strVal val="visible"/>
                                      </p:to>
                                    </p:set>
                                    <p:animEffect transition="in" filter="fade">
                                      <p:cBhvr>
                                        <p:cTn id="7" dur="500"/>
                                        <p:tgtEl>
                                          <p:spTgt spid="494">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94">
                                            <p:txEl>
                                              <p:pRg st="3" end="3"/>
                                            </p:txEl>
                                          </p:spTgt>
                                        </p:tgtEl>
                                        <p:attrNameLst>
                                          <p:attrName>style.visibility</p:attrName>
                                        </p:attrNameLst>
                                      </p:cBhvr>
                                      <p:to>
                                        <p:strVal val="visible"/>
                                      </p:to>
                                    </p:set>
                                    <p:animEffect transition="in" filter="fade">
                                      <p:cBhvr>
                                        <p:cTn id="10" dur="500"/>
                                        <p:tgtEl>
                                          <p:spTgt spid="494">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94">
                                            <p:txEl>
                                              <p:pRg st="4" end="4"/>
                                            </p:txEl>
                                          </p:spTgt>
                                        </p:tgtEl>
                                        <p:attrNameLst>
                                          <p:attrName>style.visibility</p:attrName>
                                        </p:attrNameLst>
                                      </p:cBhvr>
                                      <p:to>
                                        <p:strVal val="visible"/>
                                      </p:to>
                                    </p:set>
                                    <p:animEffect transition="in" filter="fade">
                                      <p:cBhvr>
                                        <p:cTn id="13" dur="500"/>
                                        <p:tgtEl>
                                          <p:spTgt spid="494">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94">
                                            <p:txEl>
                                              <p:pRg st="5" end="5"/>
                                            </p:txEl>
                                          </p:spTgt>
                                        </p:tgtEl>
                                        <p:attrNameLst>
                                          <p:attrName>style.visibility</p:attrName>
                                        </p:attrNameLst>
                                      </p:cBhvr>
                                      <p:to>
                                        <p:strVal val="visible"/>
                                      </p:to>
                                    </p:set>
                                    <p:animEffect transition="in" filter="fade">
                                      <p:cBhvr>
                                        <p:cTn id="16" dur="500"/>
                                        <p:tgtEl>
                                          <p:spTgt spid="49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Shape 499"/>
          <p:cNvSpPr txBox="1">
            <a:spLocks noGrp="1"/>
          </p:cNvSpPr>
          <p:nvPr>
            <p:ph type="title"/>
          </p:nvPr>
        </p:nvSpPr>
        <p:spPr/>
        <p:txBody>
          <a:bodyPr/>
          <a:lstStyle/>
          <a:p>
            <a:r>
              <a:rPr lang="en" smtClean="0"/>
              <a:t>Thanks!</a:t>
            </a:r>
            <a:endParaRPr lang="en"/>
          </a:p>
        </p:txBody>
      </p:sp>
      <p:sp>
        <p:nvSpPr>
          <p:cNvPr id="500" name="Shape 500"/>
          <p:cNvSpPr txBox="1">
            <a:spLocks noGrp="1"/>
          </p:cNvSpPr>
          <p:nvPr>
            <p:ph idx="1"/>
          </p:nvPr>
        </p:nvSpPr>
        <p:spPr/>
        <p:txBody>
          <a:bodyPr/>
          <a:lstStyle/>
          <a:p>
            <a:r>
              <a:rPr lang="en" dirty="0" smtClean="0"/>
              <a:t>Questions</a:t>
            </a:r>
            <a:r>
              <a:rPr lang="en" dirty="0" smtClean="0"/>
              <a:t>?</a:t>
            </a:r>
          </a:p>
          <a:p>
            <a:pPr lvl="1"/>
            <a:r>
              <a:rPr lang="sv-SE" dirty="0" smtClean="0">
                <a:hlinkClick r:id="rId3"/>
              </a:rPr>
              <a:t>t</a:t>
            </a:r>
            <a:r>
              <a:rPr lang="en" dirty="0" smtClean="0">
                <a:hlinkClick r:id="rId3"/>
              </a:rPr>
              <a:t>omasz.stachowiak@frostbite.com</a:t>
            </a:r>
            <a:endParaRPr lang="en" dirty="0" smtClean="0"/>
          </a:p>
          <a:p>
            <a:pPr lvl="1"/>
            <a:r>
              <a:rPr lang="en" dirty="0" smtClean="0"/>
              <a:t>    @h3r2tic</a:t>
            </a:r>
            <a:endParaRPr lang="en" dirty="0" smtClean="0"/>
          </a:p>
          <a:p>
            <a:r>
              <a:rPr lang="en" dirty="0" smtClean="0"/>
              <a:t>By </a:t>
            </a:r>
            <a:r>
              <a:rPr lang="en" dirty="0" smtClean="0"/>
              <a:t>the way, we’re </a:t>
            </a:r>
            <a:r>
              <a:rPr lang="en" dirty="0" smtClean="0">
                <a:hlinkClick r:id="rId4"/>
              </a:rPr>
              <a:t>hiring</a:t>
            </a:r>
            <a:r>
              <a:rPr lang="en" dirty="0" smtClean="0"/>
              <a:t>!</a:t>
            </a:r>
          </a:p>
        </p:txBody>
      </p:sp>
      <p:pic>
        <p:nvPicPr>
          <p:cNvPr id="1028" name="Picture 4" descr="https://g.twimg.com/Twitter_logo_blu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2080" y="2255520"/>
            <a:ext cx="181128" cy="1472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0">
                                            <p:txEl>
                                              <p:pRg st="3" end="3"/>
                                            </p:txEl>
                                          </p:spTgt>
                                        </p:tgtEl>
                                        <p:attrNameLst>
                                          <p:attrName>style.visibility</p:attrName>
                                        </p:attrNameLst>
                                      </p:cBhvr>
                                      <p:to>
                                        <p:strVal val="visible"/>
                                      </p:to>
                                    </p:set>
                                    <p:animEffect transition="in" filter="fade">
                                      <p:cBhvr>
                                        <p:cTn id="7" dur="500"/>
                                        <p:tgtEl>
                                          <p:spTgt spid="50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Shape 505"/>
          <p:cNvSpPr txBox="1">
            <a:spLocks noGrp="1"/>
          </p:cNvSpPr>
          <p:nvPr>
            <p:ph type="title"/>
          </p:nvPr>
        </p:nvSpPr>
        <p:spPr/>
        <p:txBody>
          <a:bodyPr/>
          <a:lstStyle/>
          <a:p>
            <a:r>
              <a:rPr lang="en" smtClean="0"/>
              <a:t>References</a:t>
            </a:r>
            <a:endParaRPr lang="en"/>
          </a:p>
        </p:txBody>
      </p:sp>
      <p:sp>
        <p:nvSpPr>
          <p:cNvPr id="506" name="Shape 506"/>
          <p:cNvSpPr txBox="1">
            <a:spLocks noGrp="1"/>
          </p:cNvSpPr>
          <p:nvPr>
            <p:ph idx="1"/>
          </p:nvPr>
        </p:nvSpPr>
        <p:spPr>
          <a:xfrm>
            <a:off x="770924" y="1069675"/>
            <a:ext cx="6709906" cy="3616625"/>
          </a:xfrm>
        </p:spPr>
        <p:txBody>
          <a:bodyPr>
            <a:normAutofit fontScale="77500" lnSpcReduction="20000"/>
          </a:bodyPr>
          <a:lstStyle/>
          <a:p>
            <a:pPr lvl="0"/>
            <a:r>
              <a:rPr lang="en-US" dirty="0">
                <a:solidFill>
                  <a:schemeClr val="accent6">
                    <a:lumMod val="75000"/>
                  </a:schemeClr>
                </a:solidFill>
              </a:rPr>
              <a:t>[Heitz14]</a:t>
            </a:r>
            <a:r>
              <a:rPr lang="en-US" dirty="0"/>
              <a:t> </a:t>
            </a:r>
            <a:r>
              <a:rPr lang="en-US" b="1" dirty="0"/>
              <a:t>Eric </a:t>
            </a:r>
            <a:r>
              <a:rPr lang="en-US" b="1" dirty="0" err="1"/>
              <a:t>Heitz</a:t>
            </a:r>
            <a:r>
              <a:rPr lang="en-US" b="1" dirty="0"/>
              <a:t>, Eugene </a:t>
            </a:r>
            <a:r>
              <a:rPr lang="en-US" b="1" dirty="0" err="1"/>
              <a:t>D'Eon</a:t>
            </a:r>
            <a:r>
              <a:rPr lang="en-US" dirty="0"/>
              <a:t> "Importance Sampling </a:t>
            </a:r>
            <a:r>
              <a:rPr lang="en-US" dirty="0" err="1"/>
              <a:t>Microfacet</a:t>
            </a:r>
            <a:r>
              <a:rPr lang="en-US" dirty="0"/>
              <a:t>-Based BSDFs using the Distribution of Visible </a:t>
            </a:r>
            <a:r>
              <a:rPr lang="en-US" dirty="0" err="1" smtClean="0"/>
              <a:t>Normals</a:t>
            </a:r>
            <a:r>
              <a:rPr lang="en-US" dirty="0" smtClean="0"/>
              <a:t>" </a:t>
            </a:r>
            <a:r>
              <a:rPr lang="en-US" dirty="0" smtClean="0">
                <a:hlinkClick r:id="rId3"/>
              </a:rPr>
              <a:t>https</a:t>
            </a:r>
            <a:r>
              <a:rPr lang="en-US" dirty="0">
                <a:hlinkClick r:id="rId3"/>
              </a:rPr>
              <a:t>://</a:t>
            </a:r>
            <a:r>
              <a:rPr lang="en-US" dirty="0" smtClean="0">
                <a:hlinkClick r:id="rId3"/>
              </a:rPr>
              <a:t>hal.inria.fr/hal-00996995</a:t>
            </a:r>
            <a:endParaRPr lang="en-US" dirty="0" smtClean="0"/>
          </a:p>
          <a:p>
            <a:pPr lvl="0"/>
            <a:r>
              <a:rPr lang="en-US" dirty="0" smtClean="0">
                <a:solidFill>
                  <a:schemeClr val="accent6">
                    <a:lumMod val="75000"/>
                  </a:schemeClr>
                </a:solidFill>
              </a:rPr>
              <a:t>[</a:t>
            </a:r>
            <a:r>
              <a:rPr lang="en-US" dirty="0">
                <a:solidFill>
                  <a:schemeClr val="accent6">
                    <a:lumMod val="75000"/>
                  </a:schemeClr>
                </a:solidFill>
              </a:rPr>
              <a:t>Hermanns15]</a:t>
            </a:r>
            <a:r>
              <a:rPr lang="en-US" dirty="0"/>
              <a:t> </a:t>
            </a:r>
            <a:r>
              <a:rPr lang="en-US" b="1" dirty="0"/>
              <a:t>Lukas </a:t>
            </a:r>
            <a:r>
              <a:rPr lang="en-US" b="1" dirty="0" err="1"/>
              <a:t>Hermanns</a:t>
            </a:r>
            <a:r>
              <a:rPr lang="en-US" dirty="0"/>
              <a:t> "Screen space cone tracing for glossy reflections" </a:t>
            </a:r>
            <a:r>
              <a:rPr lang="en-US" dirty="0">
                <a:hlinkClick r:id="rId4"/>
              </a:rPr>
              <a:t>http://</a:t>
            </a:r>
            <a:r>
              <a:rPr lang="en-US" dirty="0" smtClean="0">
                <a:hlinkClick r:id="rId4"/>
              </a:rPr>
              <a:t>publica.fraunhofer.de/documents/N-336466.html</a:t>
            </a:r>
            <a:endParaRPr lang="en-US" dirty="0" smtClean="0"/>
          </a:p>
          <a:p>
            <a:pPr lvl="0"/>
            <a:r>
              <a:rPr lang="en-US" dirty="0" smtClean="0">
                <a:solidFill>
                  <a:schemeClr val="accent6">
                    <a:lumMod val="75000"/>
                  </a:schemeClr>
                </a:solidFill>
              </a:rPr>
              <a:t>[</a:t>
            </a:r>
            <a:r>
              <a:rPr lang="en-US" dirty="0">
                <a:solidFill>
                  <a:schemeClr val="accent6">
                    <a:lumMod val="75000"/>
                  </a:schemeClr>
                </a:solidFill>
              </a:rPr>
              <a:t>Karis13]</a:t>
            </a:r>
            <a:r>
              <a:rPr lang="en-US" dirty="0"/>
              <a:t> </a:t>
            </a:r>
            <a:r>
              <a:rPr lang="en-US" b="1" dirty="0"/>
              <a:t>Brian Karis</a:t>
            </a:r>
            <a:r>
              <a:rPr lang="en-US" dirty="0"/>
              <a:t> "Real Shading in Unreal Engine 4" </a:t>
            </a:r>
            <a:r>
              <a:rPr lang="en-US" dirty="0">
                <a:hlinkClick r:id="rId5"/>
              </a:rPr>
              <a:t>http://blog.selfshadow.com/publications/s2013-shading-course</a:t>
            </a:r>
            <a:r>
              <a:rPr lang="en-US" dirty="0" smtClean="0">
                <a:hlinkClick r:id="rId5"/>
              </a:rPr>
              <a:t>/</a:t>
            </a:r>
            <a:endParaRPr lang="en-US" dirty="0" smtClean="0"/>
          </a:p>
          <a:p>
            <a:pPr lvl="0"/>
            <a:r>
              <a:rPr lang="en-US" dirty="0" smtClean="0">
                <a:solidFill>
                  <a:schemeClr val="accent6">
                    <a:lumMod val="75000"/>
                  </a:schemeClr>
                </a:solidFill>
              </a:rPr>
              <a:t>[</a:t>
            </a:r>
            <a:r>
              <a:rPr lang="en-US" dirty="0">
                <a:solidFill>
                  <a:schemeClr val="accent6">
                    <a:lumMod val="75000"/>
                  </a:schemeClr>
                </a:solidFill>
              </a:rPr>
              <a:t>Karis14]</a:t>
            </a:r>
            <a:r>
              <a:rPr lang="en-US" dirty="0"/>
              <a:t> </a:t>
            </a:r>
            <a:r>
              <a:rPr lang="en-US" b="1" dirty="0"/>
              <a:t>Brian Karis</a:t>
            </a:r>
            <a:r>
              <a:rPr lang="en-US" dirty="0"/>
              <a:t> "High-quality Temporal </a:t>
            </a:r>
            <a:r>
              <a:rPr lang="en-US" dirty="0" err="1"/>
              <a:t>Supersampling</a:t>
            </a:r>
            <a:r>
              <a:rPr lang="en-US" dirty="0"/>
              <a:t>" </a:t>
            </a:r>
            <a:r>
              <a:rPr lang="en-US" dirty="0">
                <a:hlinkClick r:id="rId6"/>
              </a:rPr>
              <a:t>http://advances.realtimerendering.com/s2014</a:t>
            </a:r>
            <a:r>
              <a:rPr lang="en-US" dirty="0" smtClean="0">
                <a:hlinkClick r:id="rId6"/>
              </a:rPr>
              <a:t>/</a:t>
            </a:r>
            <a:endParaRPr lang="en-US" dirty="0" smtClean="0"/>
          </a:p>
          <a:p>
            <a:pPr lvl="0"/>
            <a:r>
              <a:rPr lang="en-US" dirty="0" smtClean="0">
                <a:solidFill>
                  <a:schemeClr val="accent6">
                    <a:lumMod val="75000"/>
                  </a:schemeClr>
                </a:solidFill>
              </a:rPr>
              <a:t>[</a:t>
            </a:r>
            <a:r>
              <a:rPr lang="en-US" dirty="0">
                <a:solidFill>
                  <a:schemeClr val="accent6">
                    <a:lumMod val="75000"/>
                  </a:schemeClr>
                </a:solidFill>
              </a:rPr>
              <a:t>McGuire14]</a:t>
            </a:r>
            <a:r>
              <a:rPr lang="en-US" dirty="0"/>
              <a:t> </a:t>
            </a:r>
            <a:r>
              <a:rPr lang="en-US" b="1" dirty="0"/>
              <a:t>Morgan McGuire, Michael Mara</a:t>
            </a:r>
            <a:r>
              <a:rPr lang="en-US" dirty="0"/>
              <a:t> "Efficient GPU Screen-Space Ray Tracing" </a:t>
            </a:r>
            <a:r>
              <a:rPr lang="en-US" dirty="0">
                <a:hlinkClick r:id="rId7"/>
              </a:rPr>
              <a:t>http://jcgt.org/published/0003/04/04</a:t>
            </a:r>
            <a:r>
              <a:rPr lang="en-US" dirty="0" smtClean="0">
                <a:hlinkClick r:id="rId7"/>
              </a:rPr>
              <a:t>/</a:t>
            </a:r>
            <a:endParaRPr lang="en-US" dirty="0" smtClean="0"/>
          </a:p>
          <a:p>
            <a:pPr lvl="0"/>
            <a:r>
              <a:rPr lang="en-US" dirty="0" smtClean="0">
                <a:solidFill>
                  <a:schemeClr val="accent6">
                    <a:lumMod val="75000"/>
                  </a:schemeClr>
                </a:solidFill>
              </a:rPr>
              <a:t>[Pearce15]</a:t>
            </a:r>
            <a:r>
              <a:rPr lang="en-US" dirty="0" smtClean="0"/>
              <a:t> </a:t>
            </a:r>
            <a:r>
              <a:rPr lang="en-US" b="1" dirty="0" smtClean="0"/>
              <a:t>William </a:t>
            </a:r>
            <a:r>
              <a:rPr lang="en-US" b="1" dirty="0"/>
              <a:t>Pearce</a:t>
            </a:r>
            <a:r>
              <a:rPr lang="en-US" dirty="0"/>
              <a:t> "Screen Space Glossy Reflections" </a:t>
            </a:r>
            <a:r>
              <a:rPr lang="en-US" dirty="0">
                <a:hlinkClick r:id="rId8"/>
              </a:rPr>
              <a:t>http://roar11.com/2015/07/screen-space-glossy-reflections</a:t>
            </a:r>
            <a:r>
              <a:rPr lang="en-US" dirty="0" smtClean="0">
                <a:hlinkClick r:id="rId8"/>
              </a:rPr>
              <a:t>/</a:t>
            </a:r>
            <a:endParaRPr lang="en-US" dirty="0" smtClean="0"/>
          </a:p>
          <a:p>
            <a:pPr lvl="0"/>
            <a:r>
              <a:rPr lang="en-US" dirty="0" smtClean="0">
                <a:solidFill>
                  <a:schemeClr val="accent6">
                    <a:lumMod val="75000"/>
                  </a:schemeClr>
                </a:solidFill>
              </a:rPr>
              <a:t>[Tokuyoshi15]</a:t>
            </a:r>
            <a:r>
              <a:rPr lang="en-US" dirty="0" smtClean="0"/>
              <a:t> </a:t>
            </a:r>
            <a:r>
              <a:rPr lang="en-US" b="1" dirty="0" smtClean="0"/>
              <a:t>Yusuke </a:t>
            </a:r>
            <a:r>
              <a:rPr lang="en-US" b="1" dirty="0" err="1" smtClean="0"/>
              <a:t>Tokuyoshi</a:t>
            </a:r>
            <a:r>
              <a:rPr lang="en-US" dirty="0" smtClean="0"/>
              <a:t> "Specular Lobe-Aware Filtering and </a:t>
            </a:r>
            <a:r>
              <a:rPr lang="en-US" dirty="0" err="1" smtClean="0"/>
              <a:t>Upsampling</a:t>
            </a:r>
            <a:r>
              <a:rPr lang="en-US" dirty="0" smtClean="0"/>
              <a:t> for Interactive Indirect Illumination" </a:t>
            </a:r>
            <a:r>
              <a:rPr lang="en-US" dirty="0" smtClean="0">
                <a:hlinkClick r:id="rId9"/>
              </a:rPr>
              <a:t>http://www.jp.square-enix.com/info/library/</a:t>
            </a:r>
            <a:endParaRPr lang="en-US" dirty="0" smtClean="0"/>
          </a:p>
          <a:p>
            <a:pPr lvl="0"/>
            <a:r>
              <a:rPr lang="en-US" dirty="0" smtClean="0">
                <a:solidFill>
                  <a:schemeClr val="accent6">
                    <a:lumMod val="75000"/>
                  </a:schemeClr>
                </a:solidFill>
              </a:rPr>
              <a:t>[</a:t>
            </a:r>
            <a:r>
              <a:rPr lang="en-US" dirty="0">
                <a:solidFill>
                  <a:schemeClr val="accent6">
                    <a:lumMod val="75000"/>
                  </a:schemeClr>
                </a:solidFill>
              </a:rPr>
              <a:t>Uludag14]</a:t>
            </a:r>
            <a:r>
              <a:rPr lang="en-US" dirty="0"/>
              <a:t> </a:t>
            </a:r>
            <a:r>
              <a:rPr lang="en-US" b="1" dirty="0" err="1"/>
              <a:t>Yasin</a:t>
            </a:r>
            <a:r>
              <a:rPr lang="en-US" b="1" dirty="0"/>
              <a:t> </a:t>
            </a:r>
            <a:r>
              <a:rPr lang="en-US" b="1" dirty="0" err="1"/>
              <a:t>Uludag</a:t>
            </a:r>
            <a:r>
              <a:rPr lang="en-US" dirty="0"/>
              <a:t> "Hi-Z Screen-Space Cone-Traced Reflections" </a:t>
            </a:r>
            <a:r>
              <a:rPr lang="en-US" dirty="0">
                <a:solidFill>
                  <a:schemeClr val="accent6"/>
                </a:solidFill>
              </a:rPr>
              <a:t>GPU Pro 5</a:t>
            </a:r>
          </a:p>
          <a:p>
            <a:pPr lvl="0"/>
            <a:r>
              <a:rPr lang="en-US" dirty="0">
                <a:solidFill>
                  <a:schemeClr val="accent6">
                    <a:lumMod val="75000"/>
                  </a:schemeClr>
                </a:solidFill>
              </a:rPr>
              <a:t>[Valient14]</a:t>
            </a:r>
            <a:r>
              <a:rPr lang="en-US" dirty="0"/>
              <a:t> </a:t>
            </a:r>
            <a:r>
              <a:rPr lang="en-US" b="1" dirty="0"/>
              <a:t>Michal </a:t>
            </a:r>
            <a:r>
              <a:rPr lang="en-US" b="1" dirty="0" err="1"/>
              <a:t>Valient</a:t>
            </a:r>
            <a:r>
              <a:rPr lang="en-US" dirty="0"/>
              <a:t> "Reflections And </a:t>
            </a:r>
            <a:r>
              <a:rPr lang="en-US" dirty="0" err="1"/>
              <a:t>Volumetrics</a:t>
            </a:r>
            <a:r>
              <a:rPr lang="en-US" dirty="0"/>
              <a:t> Of </a:t>
            </a:r>
            <a:r>
              <a:rPr lang="en-US" dirty="0" err="1"/>
              <a:t>Killzone</a:t>
            </a:r>
            <a:r>
              <a:rPr lang="en-US" dirty="0"/>
              <a:t> Shadow Fall" </a:t>
            </a:r>
            <a:r>
              <a:rPr lang="en-US" dirty="0">
                <a:hlinkClick r:id="rId6"/>
              </a:rPr>
              <a:t>http://advances.realtimerendering.com/s2014</a:t>
            </a:r>
            <a:r>
              <a:rPr lang="en-US" dirty="0" smtClean="0">
                <a:hlinkClick r:id="rId6"/>
              </a:rPr>
              <a:t>/</a:t>
            </a:r>
            <a:endParaRPr lang="en-US" dirty="0" smtClean="0"/>
          </a:p>
        </p:txBody>
      </p:sp>
    </p:spTree>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49" name="Shape 49"/>
          <p:cNvSpPr txBox="1">
            <a:spLocks noGrp="1"/>
          </p:cNvSpPr>
          <p:nvPr>
            <p:ph type="title"/>
          </p:nvPr>
        </p:nvSpPr>
        <p:spPr/>
        <p:txBody>
          <a:bodyPr/>
          <a:lstStyle/>
          <a:p>
            <a:r>
              <a:rPr lang="en" smtClean="0"/>
              <a:t>Our requirements</a:t>
            </a:r>
            <a:endParaRPr lang="en"/>
          </a:p>
        </p:txBody>
      </p:sp>
      <p:sp>
        <p:nvSpPr>
          <p:cNvPr id="50" name="Shape 50"/>
          <p:cNvSpPr txBox="1">
            <a:spLocks noGrp="1"/>
          </p:cNvSpPr>
          <p:nvPr>
            <p:ph idx="1"/>
          </p:nvPr>
        </p:nvSpPr>
        <p:spPr/>
        <p:txBody>
          <a:bodyPr/>
          <a:lstStyle/>
          <a:p>
            <a:pPr lvl="0"/>
            <a:r>
              <a:rPr lang="en" dirty="0" smtClean="0">
                <a:solidFill>
                  <a:schemeClr val="accent6">
                    <a:lumMod val="75000"/>
                  </a:schemeClr>
                </a:solidFill>
              </a:rPr>
              <a:t>Sharp and blurry reflections</a:t>
            </a:r>
          </a:p>
          <a:p>
            <a:r>
              <a:rPr lang="en" dirty="0"/>
              <a:t>Contact hardening</a:t>
            </a:r>
          </a:p>
          <a:p>
            <a:pPr lvl="0"/>
            <a:r>
              <a:rPr lang="en" dirty="0"/>
              <a:t>Specular elongation</a:t>
            </a:r>
          </a:p>
          <a:p>
            <a:r>
              <a:rPr lang="en" dirty="0"/>
              <a:t>Per-pixel roughness and normal</a:t>
            </a:r>
          </a:p>
        </p:txBody>
      </p:sp>
      <p:pic>
        <p:nvPicPr>
          <p:cNvPr id="8" name="Picture 7"/>
          <p:cNvPicPr>
            <a:picLocks noChangeAspect="1"/>
          </p:cNvPicPr>
          <p:nvPr/>
        </p:nvPicPr>
        <p:blipFill>
          <a:blip r:embed="rId3"/>
          <a:stretch>
            <a:fillRect/>
          </a:stretch>
        </p:blipFill>
        <p:spPr>
          <a:xfrm>
            <a:off x="4467225" y="571499"/>
            <a:ext cx="4114800" cy="4114800"/>
          </a:xfrm>
          <a:prstGeom prst="rect">
            <a:avLst/>
          </a:prstGeom>
          <a:effectLst>
            <a:outerShdw blurRad="152400" dist="38100" dir="2700000" algn="tl" rotWithShape="0">
              <a:prstClr val="black">
                <a:alpha val="40000"/>
              </a:prstClr>
            </a:outerShdw>
          </a:effectLst>
        </p:spPr>
      </p:pic>
      <p:pic>
        <p:nvPicPr>
          <p:cNvPr id="9" name="Picture 8"/>
          <p:cNvPicPr>
            <a:picLocks noChangeAspect="1"/>
          </p:cNvPicPr>
          <p:nvPr/>
        </p:nvPicPr>
        <p:blipFill>
          <a:blip r:embed="rId4"/>
          <a:stretch>
            <a:fillRect/>
          </a:stretch>
        </p:blipFill>
        <p:spPr>
          <a:xfrm>
            <a:off x="4467226" y="571500"/>
            <a:ext cx="4114800" cy="4114800"/>
          </a:xfrm>
          <a:prstGeom prst="rect">
            <a:avLst/>
          </a:prstGeom>
          <a:effectLst>
            <a:outerShdw blurRad="152400" dist="38100" dir="2700000" algn="tl"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Shape 511"/>
          <p:cNvSpPr txBox="1">
            <a:spLocks noGrp="1"/>
          </p:cNvSpPr>
          <p:nvPr>
            <p:ph type="ctrTitle"/>
          </p:nvPr>
        </p:nvSpPr>
        <p:spPr/>
        <p:txBody>
          <a:bodyPr/>
          <a:lstStyle/>
          <a:p>
            <a:r>
              <a:rPr lang="en" smtClean="0"/>
              <a:t>Bonus slides</a:t>
            </a:r>
            <a:endParaRPr lang="en"/>
          </a:p>
        </p:txBody>
      </p:sp>
    </p:spTree>
  </p:cSld>
  <p:clrMapOvr>
    <a:masterClrMapping/>
  </p:clrMapOvr>
  <p:transition spd="slow">
    <p:cut/>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24" name="Rectangle 23"/>
          <p:cNvSpPr>
            <a:spLocks/>
          </p:cNvSpPr>
          <p:nvPr/>
        </p:nvSpPr>
        <p:spPr>
          <a:xfrm>
            <a:off x="5197854" y="3578601"/>
            <a:ext cx="1016375" cy="1016375"/>
          </a:xfrm>
          <a:prstGeom prst="rect">
            <a:avLst/>
          </a:prstGeom>
          <a:solidFill>
            <a:schemeClr val="accent6">
              <a:alpha val="5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Shape 146"/>
          <p:cNvSpPr txBox="1">
            <a:spLocks noGrp="1"/>
          </p:cNvSpPr>
          <p:nvPr>
            <p:ph type="title"/>
          </p:nvPr>
        </p:nvSpPr>
        <p:spPr/>
        <p:txBody>
          <a:bodyPr/>
          <a:lstStyle/>
          <a:p>
            <a:pPr lvl="0"/>
            <a:r>
              <a:rPr lang="en" smtClean="0"/>
              <a:t>Previous work</a:t>
            </a:r>
            <a:endParaRPr lang="en"/>
          </a:p>
        </p:txBody>
      </p:sp>
      <p:sp>
        <p:nvSpPr>
          <p:cNvPr id="147" name="Shape 147"/>
          <p:cNvSpPr txBox="1">
            <a:spLocks noGrp="1"/>
          </p:cNvSpPr>
          <p:nvPr>
            <p:ph idx="1"/>
          </p:nvPr>
        </p:nvSpPr>
        <p:spPr/>
        <p:txBody>
          <a:bodyPr/>
          <a:lstStyle/>
          <a:p>
            <a:pPr lvl="0"/>
            <a:r>
              <a:rPr lang="en" dirty="0" smtClean="0"/>
              <a:t>Lobe-aware filtering</a:t>
            </a:r>
            <a:br>
              <a:rPr lang="en" dirty="0" smtClean="0"/>
            </a:br>
            <a:r>
              <a:rPr lang="en-GB" dirty="0">
                <a:solidFill>
                  <a:schemeClr val="bg1">
                    <a:lumMod val="50000"/>
                    <a:lumOff val="50000"/>
                  </a:schemeClr>
                </a:solidFill>
              </a:rPr>
              <a:t>[Tokuyoshi15]</a:t>
            </a:r>
            <a:endParaRPr lang="en" dirty="0">
              <a:solidFill>
                <a:schemeClr val="bg1">
                  <a:lumMod val="50000"/>
                  <a:lumOff val="50000"/>
                </a:schemeClr>
              </a:solidFill>
            </a:endParaRPr>
          </a:p>
        </p:txBody>
      </p:sp>
      <p:cxnSp>
        <p:nvCxnSpPr>
          <p:cNvPr id="6" name="Straight Connector 5"/>
          <p:cNvCxnSpPr/>
          <p:nvPr/>
        </p:nvCxnSpPr>
        <p:spPr>
          <a:xfrm>
            <a:off x="2825928" y="4686302"/>
            <a:ext cx="4322788" cy="0"/>
          </a:xfrm>
          <a:prstGeom prst="line">
            <a:avLst/>
          </a:prstGeom>
          <a:ln w="38100">
            <a:solidFill>
              <a:schemeClr val="tx2">
                <a:alpha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794298" y="3514724"/>
            <a:ext cx="1171578" cy="1171578"/>
          </a:xfrm>
          <a:prstGeom prst="line">
            <a:avLst/>
          </a:prstGeom>
          <a:ln w="38100">
            <a:solidFill>
              <a:schemeClr val="tx2">
                <a:alpha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5515336" y="1389936"/>
            <a:ext cx="1272299" cy="1272299"/>
          </a:xfrm>
          <a:prstGeom prst="ellipse">
            <a:avLst/>
          </a:prstGeom>
          <a:solidFill>
            <a:schemeClr val="accent4">
              <a:alpha val="50000"/>
            </a:scheme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a:spLocks/>
          </p:cNvSpPr>
          <p:nvPr/>
        </p:nvSpPr>
        <p:spPr>
          <a:xfrm>
            <a:off x="6331329" y="2978526"/>
            <a:ext cx="1016375" cy="1016375"/>
          </a:xfrm>
          <a:prstGeom prst="rect">
            <a:avLst/>
          </a:prstGeom>
          <a:solidFill>
            <a:schemeClr val="accent6">
              <a:alpha val="5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4965876" y="2083486"/>
            <a:ext cx="2572250" cy="2602814"/>
          </a:xfrm>
          <a:custGeom>
            <a:avLst/>
            <a:gdLst>
              <a:gd name="connsiteX0" fmla="*/ 17248 w 743598"/>
              <a:gd name="connsiteY0" fmla="*/ 1022698 h 1025356"/>
              <a:gd name="connsiteX1" fmla="*/ 268708 w 743598"/>
              <a:gd name="connsiteY1" fmla="*/ 32098 h 1025356"/>
              <a:gd name="connsiteX2" fmla="*/ 741148 w 743598"/>
              <a:gd name="connsiteY2" fmla="*/ 314038 h 1025356"/>
              <a:gd name="connsiteX3" fmla="*/ 17248 w 743598"/>
              <a:gd name="connsiteY3" fmla="*/ 1022698 h 1025356"/>
              <a:gd name="connsiteX0" fmla="*/ 17248 w 743598"/>
              <a:gd name="connsiteY0" fmla="*/ 1022698 h 1025356"/>
              <a:gd name="connsiteX1" fmla="*/ 268708 w 743598"/>
              <a:gd name="connsiteY1" fmla="*/ 32098 h 1025356"/>
              <a:gd name="connsiteX2" fmla="*/ 741148 w 743598"/>
              <a:gd name="connsiteY2" fmla="*/ 314038 h 1025356"/>
              <a:gd name="connsiteX3" fmla="*/ 17248 w 743598"/>
              <a:gd name="connsiteY3" fmla="*/ 1022698 h 1025356"/>
              <a:gd name="connsiteX0" fmla="*/ 17248 w 743598"/>
              <a:gd name="connsiteY0" fmla="*/ 1022698 h 1022698"/>
              <a:gd name="connsiteX1" fmla="*/ 268708 w 743598"/>
              <a:gd name="connsiteY1" fmla="*/ 32098 h 1022698"/>
              <a:gd name="connsiteX2" fmla="*/ 741148 w 743598"/>
              <a:gd name="connsiteY2" fmla="*/ 314038 h 1022698"/>
              <a:gd name="connsiteX3" fmla="*/ 17248 w 743598"/>
              <a:gd name="connsiteY3" fmla="*/ 1022698 h 1022698"/>
              <a:gd name="connsiteX0" fmla="*/ 0 w 726350"/>
              <a:gd name="connsiteY0" fmla="*/ 1022698 h 1022698"/>
              <a:gd name="connsiteX1" fmla="*/ 251460 w 726350"/>
              <a:gd name="connsiteY1" fmla="*/ 32098 h 1022698"/>
              <a:gd name="connsiteX2" fmla="*/ 723900 w 726350"/>
              <a:gd name="connsiteY2" fmla="*/ 314038 h 1022698"/>
              <a:gd name="connsiteX3" fmla="*/ 0 w 726350"/>
              <a:gd name="connsiteY3" fmla="*/ 1022698 h 1022698"/>
              <a:gd name="connsiteX0" fmla="*/ 0 w 726350"/>
              <a:gd name="connsiteY0" fmla="*/ 1022698 h 1022698"/>
              <a:gd name="connsiteX1" fmla="*/ 251460 w 726350"/>
              <a:gd name="connsiteY1" fmla="*/ 32098 h 1022698"/>
              <a:gd name="connsiteX2" fmla="*/ 723900 w 726350"/>
              <a:gd name="connsiteY2" fmla="*/ 314038 h 1022698"/>
              <a:gd name="connsiteX3" fmla="*/ 0 w 726350"/>
              <a:gd name="connsiteY3" fmla="*/ 1022698 h 1022698"/>
              <a:gd name="connsiteX0" fmla="*/ 0 w 726350"/>
              <a:gd name="connsiteY0" fmla="*/ 1022698 h 1022698"/>
              <a:gd name="connsiteX1" fmla="*/ 251460 w 726350"/>
              <a:gd name="connsiteY1" fmla="*/ 32098 h 1022698"/>
              <a:gd name="connsiteX2" fmla="*/ 723900 w 726350"/>
              <a:gd name="connsiteY2" fmla="*/ 314038 h 1022698"/>
              <a:gd name="connsiteX3" fmla="*/ 0 w 726350"/>
              <a:gd name="connsiteY3" fmla="*/ 1022698 h 1022698"/>
              <a:gd name="connsiteX0" fmla="*/ 0 w 726350"/>
              <a:gd name="connsiteY0" fmla="*/ 1022698 h 1022698"/>
              <a:gd name="connsiteX1" fmla="*/ 251460 w 726350"/>
              <a:gd name="connsiteY1" fmla="*/ 32098 h 1022698"/>
              <a:gd name="connsiteX2" fmla="*/ 723900 w 726350"/>
              <a:gd name="connsiteY2" fmla="*/ 314038 h 1022698"/>
              <a:gd name="connsiteX3" fmla="*/ 0 w 726350"/>
              <a:gd name="connsiteY3" fmla="*/ 1022698 h 1022698"/>
              <a:gd name="connsiteX0" fmla="*/ 0 w 726350"/>
              <a:gd name="connsiteY0" fmla="*/ 1022698 h 1022698"/>
              <a:gd name="connsiteX1" fmla="*/ 251460 w 726350"/>
              <a:gd name="connsiteY1" fmla="*/ 32098 h 1022698"/>
              <a:gd name="connsiteX2" fmla="*/ 723900 w 726350"/>
              <a:gd name="connsiteY2" fmla="*/ 314038 h 1022698"/>
              <a:gd name="connsiteX3" fmla="*/ 0 w 726350"/>
              <a:gd name="connsiteY3" fmla="*/ 1022698 h 1022698"/>
              <a:gd name="connsiteX0" fmla="*/ 0 w 727173"/>
              <a:gd name="connsiteY0" fmla="*/ 1014095 h 1014095"/>
              <a:gd name="connsiteX1" fmla="*/ 251460 w 727173"/>
              <a:gd name="connsiteY1" fmla="*/ 23495 h 1014095"/>
              <a:gd name="connsiteX2" fmla="*/ 723900 w 727173"/>
              <a:gd name="connsiteY2" fmla="*/ 305435 h 1014095"/>
              <a:gd name="connsiteX3" fmla="*/ 0 w 727173"/>
              <a:gd name="connsiteY3" fmla="*/ 1014095 h 1014095"/>
              <a:gd name="connsiteX0" fmla="*/ 0 w 731080"/>
              <a:gd name="connsiteY0" fmla="*/ 1025890 h 1025890"/>
              <a:gd name="connsiteX1" fmla="*/ 251460 w 731080"/>
              <a:gd name="connsiteY1" fmla="*/ 35290 h 1025890"/>
              <a:gd name="connsiteX2" fmla="*/ 723900 w 731080"/>
              <a:gd name="connsiteY2" fmla="*/ 317230 h 1025890"/>
              <a:gd name="connsiteX3" fmla="*/ 0 w 731080"/>
              <a:gd name="connsiteY3" fmla="*/ 1025890 h 1025890"/>
              <a:gd name="connsiteX0" fmla="*/ 0 w 251460"/>
              <a:gd name="connsiteY0" fmla="*/ 990600 h 990600"/>
              <a:gd name="connsiteX1" fmla="*/ 251460 w 251460"/>
              <a:gd name="connsiteY1" fmla="*/ 0 h 990600"/>
              <a:gd name="connsiteX2" fmla="*/ 0 w 251460"/>
              <a:gd name="connsiteY2" fmla="*/ 990600 h 990600"/>
              <a:gd name="connsiteX0" fmla="*/ 0 w 530018"/>
              <a:gd name="connsiteY0" fmla="*/ 968205 h 968205"/>
              <a:gd name="connsiteX1" fmla="*/ 530018 w 530018"/>
              <a:gd name="connsiteY1" fmla="*/ 0 h 968205"/>
              <a:gd name="connsiteX2" fmla="*/ 0 w 530018"/>
              <a:gd name="connsiteY2" fmla="*/ 968205 h 968205"/>
              <a:gd name="connsiteX0" fmla="*/ 0 w 629011"/>
              <a:gd name="connsiteY0" fmla="*/ 998652 h 998652"/>
              <a:gd name="connsiteX1" fmla="*/ 530018 w 629011"/>
              <a:gd name="connsiteY1" fmla="*/ 30447 h 998652"/>
              <a:gd name="connsiteX2" fmla="*/ 0 w 629011"/>
              <a:gd name="connsiteY2" fmla="*/ 998652 h 998652"/>
              <a:gd name="connsiteX0" fmla="*/ 67 w 708877"/>
              <a:gd name="connsiteY0" fmla="*/ 1035273 h 1035273"/>
              <a:gd name="connsiteX1" fmla="*/ 530085 w 708877"/>
              <a:gd name="connsiteY1" fmla="*/ 67068 h 1035273"/>
              <a:gd name="connsiteX2" fmla="*/ 67 w 708877"/>
              <a:gd name="connsiteY2" fmla="*/ 1035273 h 1035273"/>
              <a:gd name="connsiteX0" fmla="*/ 0 w 703501"/>
              <a:gd name="connsiteY0" fmla="*/ 1045389 h 1045389"/>
              <a:gd name="connsiteX1" fmla="*/ 530018 w 703501"/>
              <a:gd name="connsiteY1" fmla="*/ 77184 h 1045389"/>
              <a:gd name="connsiteX2" fmla="*/ 0 w 703501"/>
              <a:gd name="connsiteY2" fmla="*/ 1045389 h 1045389"/>
              <a:gd name="connsiteX0" fmla="*/ 0 w 741355"/>
              <a:gd name="connsiteY0" fmla="*/ 1045389 h 1045389"/>
              <a:gd name="connsiteX1" fmla="*/ 530018 w 741355"/>
              <a:gd name="connsiteY1" fmla="*/ 77184 h 1045389"/>
              <a:gd name="connsiteX2" fmla="*/ 0 w 741355"/>
              <a:gd name="connsiteY2" fmla="*/ 1045389 h 1045389"/>
              <a:gd name="connsiteX0" fmla="*/ 0 w 739089"/>
              <a:gd name="connsiteY0" fmla="*/ 1045389 h 1045389"/>
              <a:gd name="connsiteX1" fmla="*/ 530018 w 739089"/>
              <a:gd name="connsiteY1" fmla="*/ 77184 h 1045389"/>
              <a:gd name="connsiteX2" fmla="*/ 0 w 739089"/>
              <a:gd name="connsiteY2" fmla="*/ 1045389 h 1045389"/>
              <a:gd name="connsiteX0" fmla="*/ 0 w 743659"/>
              <a:gd name="connsiteY0" fmla="*/ 1045389 h 1045389"/>
              <a:gd name="connsiteX1" fmla="*/ 530018 w 743659"/>
              <a:gd name="connsiteY1" fmla="*/ 77184 h 1045389"/>
              <a:gd name="connsiteX2" fmla="*/ 0 w 743659"/>
              <a:gd name="connsiteY2" fmla="*/ 1045389 h 1045389"/>
              <a:gd name="connsiteX0" fmla="*/ 0 w 743967"/>
              <a:gd name="connsiteY0" fmla="*/ 1083511 h 1083511"/>
              <a:gd name="connsiteX1" fmla="*/ 530398 w 743967"/>
              <a:gd name="connsiteY1" fmla="*/ 74272 h 1083511"/>
              <a:gd name="connsiteX2" fmla="*/ 0 w 743967"/>
              <a:gd name="connsiteY2" fmla="*/ 1083511 h 1083511"/>
              <a:gd name="connsiteX0" fmla="*/ 0 w 686750"/>
              <a:gd name="connsiteY0" fmla="*/ 1055315 h 1055315"/>
              <a:gd name="connsiteX1" fmla="*/ 530398 w 686750"/>
              <a:gd name="connsiteY1" fmla="*/ 46076 h 1055315"/>
              <a:gd name="connsiteX2" fmla="*/ 0 w 686750"/>
              <a:gd name="connsiteY2" fmla="*/ 1055315 h 1055315"/>
              <a:gd name="connsiteX0" fmla="*/ 0 w 950985"/>
              <a:gd name="connsiteY0" fmla="*/ 954609 h 954609"/>
              <a:gd name="connsiteX1" fmla="*/ 835198 w 950985"/>
              <a:gd name="connsiteY1" fmla="*/ 52050 h 954609"/>
              <a:gd name="connsiteX2" fmla="*/ 0 w 950985"/>
              <a:gd name="connsiteY2" fmla="*/ 954609 h 954609"/>
              <a:gd name="connsiteX0" fmla="*/ 0 w 951696"/>
              <a:gd name="connsiteY0" fmla="*/ 954609 h 954609"/>
              <a:gd name="connsiteX1" fmla="*/ 835198 w 951696"/>
              <a:gd name="connsiteY1" fmla="*/ 52050 h 954609"/>
              <a:gd name="connsiteX2" fmla="*/ 0 w 951696"/>
              <a:gd name="connsiteY2" fmla="*/ 954609 h 954609"/>
              <a:gd name="connsiteX0" fmla="*/ 0 w 951696"/>
              <a:gd name="connsiteY0" fmla="*/ 948178 h 948178"/>
              <a:gd name="connsiteX1" fmla="*/ 835198 w 951696"/>
              <a:gd name="connsiteY1" fmla="*/ 45619 h 948178"/>
              <a:gd name="connsiteX2" fmla="*/ 0 w 951696"/>
              <a:gd name="connsiteY2" fmla="*/ 948178 h 948178"/>
              <a:gd name="connsiteX0" fmla="*/ 0 w 956123"/>
              <a:gd name="connsiteY0" fmla="*/ 948178 h 948178"/>
              <a:gd name="connsiteX1" fmla="*/ 835198 w 956123"/>
              <a:gd name="connsiteY1" fmla="*/ 45619 h 948178"/>
              <a:gd name="connsiteX2" fmla="*/ 0 w 956123"/>
              <a:gd name="connsiteY2" fmla="*/ 948178 h 948178"/>
              <a:gd name="connsiteX0" fmla="*/ 0 w 956123"/>
              <a:gd name="connsiteY0" fmla="*/ 950412 h 950412"/>
              <a:gd name="connsiteX1" fmla="*/ 835198 w 956123"/>
              <a:gd name="connsiteY1" fmla="*/ 47853 h 950412"/>
              <a:gd name="connsiteX2" fmla="*/ 0 w 956123"/>
              <a:gd name="connsiteY2" fmla="*/ 950412 h 950412"/>
              <a:gd name="connsiteX0" fmla="*/ 0 w 1059118"/>
              <a:gd name="connsiteY0" fmla="*/ 1001037 h 1001037"/>
              <a:gd name="connsiteX1" fmla="*/ 949498 w 1059118"/>
              <a:gd name="connsiteY1" fmla="*/ 45138 h 1001037"/>
              <a:gd name="connsiteX2" fmla="*/ 0 w 1059118"/>
              <a:gd name="connsiteY2" fmla="*/ 1001037 h 1001037"/>
              <a:gd name="connsiteX0" fmla="*/ 0 w 1037052"/>
              <a:gd name="connsiteY0" fmla="*/ 1043284 h 1043284"/>
              <a:gd name="connsiteX1" fmla="*/ 949498 w 1037052"/>
              <a:gd name="connsiteY1" fmla="*/ 87385 h 1043284"/>
              <a:gd name="connsiteX2" fmla="*/ 0 w 1037052"/>
              <a:gd name="connsiteY2" fmla="*/ 1043284 h 1043284"/>
              <a:gd name="connsiteX0" fmla="*/ 0 w 1023748"/>
              <a:gd name="connsiteY0" fmla="*/ 1032815 h 1032815"/>
              <a:gd name="connsiteX1" fmla="*/ 949498 w 1023748"/>
              <a:gd name="connsiteY1" fmla="*/ 76916 h 1032815"/>
              <a:gd name="connsiteX2" fmla="*/ 0 w 1023748"/>
              <a:gd name="connsiteY2" fmla="*/ 1032815 h 1032815"/>
              <a:gd name="connsiteX0" fmla="*/ 0 w 1027492"/>
              <a:gd name="connsiteY0" fmla="*/ 1032815 h 1032815"/>
              <a:gd name="connsiteX1" fmla="*/ 949498 w 1027492"/>
              <a:gd name="connsiteY1" fmla="*/ 76916 h 1032815"/>
              <a:gd name="connsiteX2" fmla="*/ 0 w 1027492"/>
              <a:gd name="connsiteY2" fmla="*/ 1032815 h 1032815"/>
              <a:gd name="connsiteX0" fmla="*/ 0 w 1027492"/>
              <a:gd name="connsiteY0" fmla="*/ 1034318 h 1034318"/>
              <a:gd name="connsiteX1" fmla="*/ 949498 w 1027492"/>
              <a:gd name="connsiteY1" fmla="*/ 78419 h 1034318"/>
              <a:gd name="connsiteX2" fmla="*/ 0 w 1027492"/>
              <a:gd name="connsiteY2" fmla="*/ 1034318 h 1034318"/>
              <a:gd name="connsiteX0" fmla="*/ 0 w 1029782"/>
              <a:gd name="connsiteY0" fmla="*/ 1034318 h 1034318"/>
              <a:gd name="connsiteX1" fmla="*/ 949498 w 1029782"/>
              <a:gd name="connsiteY1" fmla="*/ 78419 h 1034318"/>
              <a:gd name="connsiteX2" fmla="*/ 0 w 1029782"/>
              <a:gd name="connsiteY2" fmla="*/ 1034318 h 1034318"/>
              <a:gd name="connsiteX0" fmla="*/ 0 w 1029782"/>
              <a:gd name="connsiteY0" fmla="*/ 1038037 h 1038037"/>
              <a:gd name="connsiteX1" fmla="*/ 949498 w 1029782"/>
              <a:gd name="connsiteY1" fmla="*/ 82138 h 1038037"/>
              <a:gd name="connsiteX2" fmla="*/ 0 w 1029782"/>
              <a:gd name="connsiteY2" fmla="*/ 1038037 h 1038037"/>
              <a:gd name="connsiteX0" fmla="*/ 0 w 1030971"/>
              <a:gd name="connsiteY0" fmla="*/ 1038037 h 1038037"/>
              <a:gd name="connsiteX1" fmla="*/ 949498 w 1030971"/>
              <a:gd name="connsiteY1" fmla="*/ 82138 h 1038037"/>
              <a:gd name="connsiteX2" fmla="*/ 0 w 1030971"/>
              <a:gd name="connsiteY2" fmla="*/ 1038037 h 1038037"/>
              <a:gd name="connsiteX0" fmla="*/ 0 w 1025848"/>
              <a:gd name="connsiteY0" fmla="*/ 1038037 h 1038037"/>
              <a:gd name="connsiteX1" fmla="*/ 949498 w 1025848"/>
              <a:gd name="connsiteY1" fmla="*/ 82138 h 1038037"/>
              <a:gd name="connsiteX2" fmla="*/ 0 w 1025848"/>
              <a:gd name="connsiteY2" fmla="*/ 1038037 h 1038037"/>
            </a:gdLst>
            <a:ahLst/>
            <a:cxnLst>
              <a:cxn ang="0">
                <a:pos x="connsiteX0" y="connsiteY0"/>
              </a:cxn>
              <a:cxn ang="0">
                <a:pos x="connsiteX1" y="connsiteY1"/>
              </a:cxn>
              <a:cxn ang="0">
                <a:pos x="connsiteX2" y="connsiteY2"/>
              </a:cxn>
            </a:cxnLst>
            <a:rect l="l" t="t" r="r" b="b"/>
            <a:pathLst>
              <a:path w="1025848" h="1038037">
                <a:moveTo>
                  <a:pt x="0" y="1038037"/>
                </a:moveTo>
                <a:cubicBezTo>
                  <a:pt x="115094" y="502174"/>
                  <a:pt x="635430" y="-251043"/>
                  <a:pt x="949498" y="82138"/>
                </a:cubicBezTo>
                <a:cubicBezTo>
                  <a:pt x="1263566" y="415319"/>
                  <a:pt x="541817" y="927677"/>
                  <a:pt x="0" y="1038037"/>
                </a:cubicBezTo>
                <a:close/>
              </a:path>
            </a:pathLst>
          </a:custGeom>
          <a:solidFill>
            <a:schemeClr val="accent1">
              <a:alpha val="50000"/>
            </a:schemeClr>
          </a:solid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a:stCxn id="10" idx="0"/>
          </p:cNvCxnSpPr>
          <p:nvPr/>
        </p:nvCxnSpPr>
        <p:spPr>
          <a:xfrm flipV="1">
            <a:off x="4965876" y="3514724"/>
            <a:ext cx="1365453" cy="1171576"/>
          </a:xfrm>
          <a:prstGeom prst="line">
            <a:avLst/>
          </a:prstGeom>
          <a:ln w="38100" cmpd="sng">
            <a:solidFill>
              <a:srgbClr val="00B0F0"/>
            </a:solidFill>
            <a:prstDash val="solid"/>
          </a:ln>
        </p:spPr>
        <p:style>
          <a:lnRef idx="1">
            <a:schemeClr val="accent1"/>
          </a:lnRef>
          <a:fillRef idx="0">
            <a:schemeClr val="accent1"/>
          </a:fillRef>
          <a:effectRef idx="0">
            <a:schemeClr val="accent1"/>
          </a:effectRef>
          <a:fontRef idx="minor">
            <a:schemeClr val="tx1"/>
          </a:fontRef>
        </p:style>
      </p:cxnSp>
      <p:sp>
        <p:nvSpPr>
          <p:cNvPr id="19" name="Freeform 18"/>
          <p:cNvSpPr/>
          <p:nvPr/>
        </p:nvSpPr>
        <p:spPr>
          <a:xfrm rot="21205005">
            <a:off x="4229211" y="1928618"/>
            <a:ext cx="2572250" cy="2618866"/>
          </a:xfrm>
          <a:custGeom>
            <a:avLst/>
            <a:gdLst>
              <a:gd name="connsiteX0" fmla="*/ 17248 w 743598"/>
              <a:gd name="connsiteY0" fmla="*/ 1022698 h 1025356"/>
              <a:gd name="connsiteX1" fmla="*/ 268708 w 743598"/>
              <a:gd name="connsiteY1" fmla="*/ 32098 h 1025356"/>
              <a:gd name="connsiteX2" fmla="*/ 741148 w 743598"/>
              <a:gd name="connsiteY2" fmla="*/ 314038 h 1025356"/>
              <a:gd name="connsiteX3" fmla="*/ 17248 w 743598"/>
              <a:gd name="connsiteY3" fmla="*/ 1022698 h 1025356"/>
              <a:gd name="connsiteX0" fmla="*/ 17248 w 743598"/>
              <a:gd name="connsiteY0" fmla="*/ 1022698 h 1025356"/>
              <a:gd name="connsiteX1" fmla="*/ 268708 w 743598"/>
              <a:gd name="connsiteY1" fmla="*/ 32098 h 1025356"/>
              <a:gd name="connsiteX2" fmla="*/ 741148 w 743598"/>
              <a:gd name="connsiteY2" fmla="*/ 314038 h 1025356"/>
              <a:gd name="connsiteX3" fmla="*/ 17248 w 743598"/>
              <a:gd name="connsiteY3" fmla="*/ 1022698 h 1025356"/>
              <a:gd name="connsiteX0" fmla="*/ 17248 w 743598"/>
              <a:gd name="connsiteY0" fmla="*/ 1022698 h 1022698"/>
              <a:gd name="connsiteX1" fmla="*/ 268708 w 743598"/>
              <a:gd name="connsiteY1" fmla="*/ 32098 h 1022698"/>
              <a:gd name="connsiteX2" fmla="*/ 741148 w 743598"/>
              <a:gd name="connsiteY2" fmla="*/ 314038 h 1022698"/>
              <a:gd name="connsiteX3" fmla="*/ 17248 w 743598"/>
              <a:gd name="connsiteY3" fmla="*/ 1022698 h 1022698"/>
              <a:gd name="connsiteX0" fmla="*/ 0 w 726350"/>
              <a:gd name="connsiteY0" fmla="*/ 1022698 h 1022698"/>
              <a:gd name="connsiteX1" fmla="*/ 251460 w 726350"/>
              <a:gd name="connsiteY1" fmla="*/ 32098 h 1022698"/>
              <a:gd name="connsiteX2" fmla="*/ 723900 w 726350"/>
              <a:gd name="connsiteY2" fmla="*/ 314038 h 1022698"/>
              <a:gd name="connsiteX3" fmla="*/ 0 w 726350"/>
              <a:gd name="connsiteY3" fmla="*/ 1022698 h 1022698"/>
              <a:gd name="connsiteX0" fmla="*/ 0 w 726350"/>
              <a:gd name="connsiteY0" fmla="*/ 1022698 h 1022698"/>
              <a:gd name="connsiteX1" fmla="*/ 251460 w 726350"/>
              <a:gd name="connsiteY1" fmla="*/ 32098 h 1022698"/>
              <a:gd name="connsiteX2" fmla="*/ 723900 w 726350"/>
              <a:gd name="connsiteY2" fmla="*/ 314038 h 1022698"/>
              <a:gd name="connsiteX3" fmla="*/ 0 w 726350"/>
              <a:gd name="connsiteY3" fmla="*/ 1022698 h 1022698"/>
              <a:gd name="connsiteX0" fmla="*/ 0 w 726350"/>
              <a:gd name="connsiteY0" fmla="*/ 1022698 h 1022698"/>
              <a:gd name="connsiteX1" fmla="*/ 251460 w 726350"/>
              <a:gd name="connsiteY1" fmla="*/ 32098 h 1022698"/>
              <a:gd name="connsiteX2" fmla="*/ 723900 w 726350"/>
              <a:gd name="connsiteY2" fmla="*/ 314038 h 1022698"/>
              <a:gd name="connsiteX3" fmla="*/ 0 w 726350"/>
              <a:gd name="connsiteY3" fmla="*/ 1022698 h 1022698"/>
              <a:gd name="connsiteX0" fmla="*/ 0 w 726350"/>
              <a:gd name="connsiteY0" fmla="*/ 1022698 h 1022698"/>
              <a:gd name="connsiteX1" fmla="*/ 251460 w 726350"/>
              <a:gd name="connsiteY1" fmla="*/ 32098 h 1022698"/>
              <a:gd name="connsiteX2" fmla="*/ 723900 w 726350"/>
              <a:gd name="connsiteY2" fmla="*/ 314038 h 1022698"/>
              <a:gd name="connsiteX3" fmla="*/ 0 w 726350"/>
              <a:gd name="connsiteY3" fmla="*/ 1022698 h 1022698"/>
              <a:gd name="connsiteX0" fmla="*/ 0 w 726350"/>
              <a:gd name="connsiteY0" fmla="*/ 1022698 h 1022698"/>
              <a:gd name="connsiteX1" fmla="*/ 251460 w 726350"/>
              <a:gd name="connsiteY1" fmla="*/ 32098 h 1022698"/>
              <a:gd name="connsiteX2" fmla="*/ 723900 w 726350"/>
              <a:gd name="connsiteY2" fmla="*/ 314038 h 1022698"/>
              <a:gd name="connsiteX3" fmla="*/ 0 w 726350"/>
              <a:gd name="connsiteY3" fmla="*/ 1022698 h 1022698"/>
              <a:gd name="connsiteX0" fmla="*/ 0 w 727173"/>
              <a:gd name="connsiteY0" fmla="*/ 1014095 h 1014095"/>
              <a:gd name="connsiteX1" fmla="*/ 251460 w 727173"/>
              <a:gd name="connsiteY1" fmla="*/ 23495 h 1014095"/>
              <a:gd name="connsiteX2" fmla="*/ 723900 w 727173"/>
              <a:gd name="connsiteY2" fmla="*/ 305435 h 1014095"/>
              <a:gd name="connsiteX3" fmla="*/ 0 w 727173"/>
              <a:gd name="connsiteY3" fmla="*/ 1014095 h 1014095"/>
              <a:gd name="connsiteX0" fmla="*/ 0 w 731080"/>
              <a:gd name="connsiteY0" fmla="*/ 1025890 h 1025890"/>
              <a:gd name="connsiteX1" fmla="*/ 251460 w 731080"/>
              <a:gd name="connsiteY1" fmla="*/ 35290 h 1025890"/>
              <a:gd name="connsiteX2" fmla="*/ 723900 w 731080"/>
              <a:gd name="connsiteY2" fmla="*/ 317230 h 1025890"/>
              <a:gd name="connsiteX3" fmla="*/ 0 w 731080"/>
              <a:gd name="connsiteY3" fmla="*/ 1025890 h 1025890"/>
              <a:gd name="connsiteX0" fmla="*/ 0 w 251460"/>
              <a:gd name="connsiteY0" fmla="*/ 990600 h 990600"/>
              <a:gd name="connsiteX1" fmla="*/ 251460 w 251460"/>
              <a:gd name="connsiteY1" fmla="*/ 0 h 990600"/>
              <a:gd name="connsiteX2" fmla="*/ 0 w 251460"/>
              <a:gd name="connsiteY2" fmla="*/ 990600 h 990600"/>
              <a:gd name="connsiteX0" fmla="*/ 0 w 530018"/>
              <a:gd name="connsiteY0" fmla="*/ 968205 h 968205"/>
              <a:gd name="connsiteX1" fmla="*/ 530018 w 530018"/>
              <a:gd name="connsiteY1" fmla="*/ 0 h 968205"/>
              <a:gd name="connsiteX2" fmla="*/ 0 w 530018"/>
              <a:gd name="connsiteY2" fmla="*/ 968205 h 968205"/>
              <a:gd name="connsiteX0" fmla="*/ 0 w 629011"/>
              <a:gd name="connsiteY0" fmla="*/ 998652 h 998652"/>
              <a:gd name="connsiteX1" fmla="*/ 530018 w 629011"/>
              <a:gd name="connsiteY1" fmla="*/ 30447 h 998652"/>
              <a:gd name="connsiteX2" fmla="*/ 0 w 629011"/>
              <a:gd name="connsiteY2" fmla="*/ 998652 h 998652"/>
              <a:gd name="connsiteX0" fmla="*/ 67 w 708877"/>
              <a:gd name="connsiteY0" fmla="*/ 1035273 h 1035273"/>
              <a:gd name="connsiteX1" fmla="*/ 530085 w 708877"/>
              <a:gd name="connsiteY1" fmla="*/ 67068 h 1035273"/>
              <a:gd name="connsiteX2" fmla="*/ 67 w 708877"/>
              <a:gd name="connsiteY2" fmla="*/ 1035273 h 1035273"/>
              <a:gd name="connsiteX0" fmla="*/ 0 w 703501"/>
              <a:gd name="connsiteY0" fmla="*/ 1045389 h 1045389"/>
              <a:gd name="connsiteX1" fmla="*/ 530018 w 703501"/>
              <a:gd name="connsiteY1" fmla="*/ 77184 h 1045389"/>
              <a:gd name="connsiteX2" fmla="*/ 0 w 703501"/>
              <a:gd name="connsiteY2" fmla="*/ 1045389 h 1045389"/>
              <a:gd name="connsiteX0" fmla="*/ 0 w 741355"/>
              <a:gd name="connsiteY0" fmla="*/ 1045389 h 1045389"/>
              <a:gd name="connsiteX1" fmla="*/ 530018 w 741355"/>
              <a:gd name="connsiteY1" fmla="*/ 77184 h 1045389"/>
              <a:gd name="connsiteX2" fmla="*/ 0 w 741355"/>
              <a:gd name="connsiteY2" fmla="*/ 1045389 h 1045389"/>
              <a:gd name="connsiteX0" fmla="*/ 0 w 739089"/>
              <a:gd name="connsiteY0" fmla="*/ 1045389 h 1045389"/>
              <a:gd name="connsiteX1" fmla="*/ 530018 w 739089"/>
              <a:gd name="connsiteY1" fmla="*/ 77184 h 1045389"/>
              <a:gd name="connsiteX2" fmla="*/ 0 w 739089"/>
              <a:gd name="connsiteY2" fmla="*/ 1045389 h 1045389"/>
              <a:gd name="connsiteX0" fmla="*/ 0 w 743659"/>
              <a:gd name="connsiteY0" fmla="*/ 1045389 h 1045389"/>
              <a:gd name="connsiteX1" fmla="*/ 530018 w 743659"/>
              <a:gd name="connsiteY1" fmla="*/ 77184 h 1045389"/>
              <a:gd name="connsiteX2" fmla="*/ 0 w 743659"/>
              <a:gd name="connsiteY2" fmla="*/ 1045389 h 1045389"/>
              <a:gd name="connsiteX0" fmla="*/ 0 w 743967"/>
              <a:gd name="connsiteY0" fmla="*/ 1083511 h 1083511"/>
              <a:gd name="connsiteX1" fmla="*/ 530398 w 743967"/>
              <a:gd name="connsiteY1" fmla="*/ 74272 h 1083511"/>
              <a:gd name="connsiteX2" fmla="*/ 0 w 743967"/>
              <a:gd name="connsiteY2" fmla="*/ 1083511 h 1083511"/>
              <a:gd name="connsiteX0" fmla="*/ 0 w 686750"/>
              <a:gd name="connsiteY0" fmla="*/ 1055315 h 1055315"/>
              <a:gd name="connsiteX1" fmla="*/ 530398 w 686750"/>
              <a:gd name="connsiteY1" fmla="*/ 46076 h 1055315"/>
              <a:gd name="connsiteX2" fmla="*/ 0 w 686750"/>
              <a:gd name="connsiteY2" fmla="*/ 1055315 h 1055315"/>
              <a:gd name="connsiteX0" fmla="*/ 0 w 950985"/>
              <a:gd name="connsiteY0" fmla="*/ 954609 h 954609"/>
              <a:gd name="connsiteX1" fmla="*/ 835198 w 950985"/>
              <a:gd name="connsiteY1" fmla="*/ 52050 h 954609"/>
              <a:gd name="connsiteX2" fmla="*/ 0 w 950985"/>
              <a:gd name="connsiteY2" fmla="*/ 954609 h 954609"/>
              <a:gd name="connsiteX0" fmla="*/ 0 w 951696"/>
              <a:gd name="connsiteY0" fmla="*/ 954609 h 954609"/>
              <a:gd name="connsiteX1" fmla="*/ 835198 w 951696"/>
              <a:gd name="connsiteY1" fmla="*/ 52050 h 954609"/>
              <a:gd name="connsiteX2" fmla="*/ 0 w 951696"/>
              <a:gd name="connsiteY2" fmla="*/ 954609 h 954609"/>
              <a:gd name="connsiteX0" fmla="*/ 0 w 951696"/>
              <a:gd name="connsiteY0" fmla="*/ 948178 h 948178"/>
              <a:gd name="connsiteX1" fmla="*/ 835198 w 951696"/>
              <a:gd name="connsiteY1" fmla="*/ 45619 h 948178"/>
              <a:gd name="connsiteX2" fmla="*/ 0 w 951696"/>
              <a:gd name="connsiteY2" fmla="*/ 948178 h 948178"/>
              <a:gd name="connsiteX0" fmla="*/ 0 w 956123"/>
              <a:gd name="connsiteY0" fmla="*/ 948178 h 948178"/>
              <a:gd name="connsiteX1" fmla="*/ 835198 w 956123"/>
              <a:gd name="connsiteY1" fmla="*/ 45619 h 948178"/>
              <a:gd name="connsiteX2" fmla="*/ 0 w 956123"/>
              <a:gd name="connsiteY2" fmla="*/ 948178 h 948178"/>
              <a:gd name="connsiteX0" fmla="*/ 0 w 956123"/>
              <a:gd name="connsiteY0" fmla="*/ 950412 h 950412"/>
              <a:gd name="connsiteX1" fmla="*/ 835198 w 956123"/>
              <a:gd name="connsiteY1" fmla="*/ 47853 h 950412"/>
              <a:gd name="connsiteX2" fmla="*/ 0 w 956123"/>
              <a:gd name="connsiteY2" fmla="*/ 950412 h 950412"/>
              <a:gd name="connsiteX0" fmla="*/ 0 w 1059118"/>
              <a:gd name="connsiteY0" fmla="*/ 1001037 h 1001037"/>
              <a:gd name="connsiteX1" fmla="*/ 949498 w 1059118"/>
              <a:gd name="connsiteY1" fmla="*/ 45138 h 1001037"/>
              <a:gd name="connsiteX2" fmla="*/ 0 w 1059118"/>
              <a:gd name="connsiteY2" fmla="*/ 1001037 h 1001037"/>
              <a:gd name="connsiteX0" fmla="*/ 0 w 1037052"/>
              <a:gd name="connsiteY0" fmla="*/ 1043284 h 1043284"/>
              <a:gd name="connsiteX1" fmla="*/ 949498 w 1037052"/>
              <a:gd name="connsiteY1" fmla="*/ 87385 h 1043284"/>
              <a:gd name="connsiteX2" fmla="*/ 0 w 1037052"/>
              <a:gd name="connsiteY2" fmla="*/ 1043284 h 1043284"/>
              <a:gd name="connsiteX0" fmla="*/ 0 w 1023748"/>
              <a:gd name="connsiteY0" fmla="*/ 1032815 h 1032815"/>
              <a:gd name="connsiteX1" fmla="*/ 949498 w 1023748"/>
              <a:gd name="connsiteY1" fmla="*/ 76916 h 1032815"/>
              <a:gd name="connsiteX2" fmla="*/ 0 w 1023748"/>
              <a:gd name="connsiteY2" fmla="*/ 1032815 h 1032815"/>
              <a:gd name="connsiteX0" fmla="*/ 0 w 1027492"/>
              <a:gd name="connsiteY0" fmla="*/ 1032815 h 1032815"/>
              <a:gd name="connsiteX1" fmla="*/ 949498 w 1027492"/>
              <a:gd name="connsiteY1" fmla="*/ 76916 h 1032815"/>
              <a:gd name="connsiteX2" fmla="*/ 0 w 1027492"/>
              <a:gd name="connsiteY2" fmla="*/ 1032815 h 1032815"/>
              <a:gd name="connsiteX0" fmla="*/ 0 w 1027492"/>
              <a:gd name="connsiteY0" fmla="*/ 1034318 h 1034318"/>
              <a:gd name="connsiteX1" fmla="*/ 949498 w 1027492"/>
              <a:gd name="connsiteY1" fmla="*/ 78419 h 1034318"/>
              <a:gd name="connsiteX2" fmla="*/ 0 w 1027492"/>
              <a:gd name="connsiteY2" fmla="*/ 1034318 h 1034318"/>
              <a:gd name="connsiteX0" fmla="*/ 0 w 1029782"/>
              <a:gd name="connsiteY0" fmla="*/ 1034318 h 1034318"/>
              <a:gd name="connsiteX1" fmla="*/ 949498 w 1029782"/>
              <a:gd name="connsiteY1" fmla="*/ 78419 h 1034318"/>
              <a:gd name="connsiteX2" fmla="*/ 0 w 1029782"/>
              <a:gd name="connsiteY2" fmla="*/ 1034318 h 1034318"/>
              <a:gd name="connsiteX0" fmla="*/ 0 w 1029782"/>
              <a:gd name="connsiteY0" fmla="*/ 1038037 h 1038037"/>
              <a:gd name="connsiteX1" fmla="*/ 949498 w 1029782"/>
              <a:gd name="connsiteY1" fmla="*/ 82138 h 1038037"/>
              <a:gd name="connsiteX2" fmla="*/ 0 w 1029782"/>
              <a:gd name="connsiteY2" fmla="*/ 1038037 h 1038037"/>
              <a:gd name="connsiteX0" fmla="*/ 0 w 1030971"/>
              <a:gd name="connsiteY0" fmla="*/ 1038037 h 1038037"/>
              <a:gd name="connsiteX1" fmla="*/ 949498 w 1030971"/>
              <a:gd name="connsiteY1" fmla="*/ 82138 h 1038037"/>
              <a:gd name="connsiteX2" fmla="*/ 0 w 1030971"/>
              <a:gd name="connsiteY2" fmla="*/ 1038037 h 1038037"/>
              <a:gd name="connsiteX0" fmla="*/ 0 w 1025848"/>
              <a:gd name="connsiteY0" fmla="*/ 1038037 h 1038037"/>
              <a:gd name="connsiteX1" fmla="*/ 949498 w 1025848"/>
              <a:gd name="connsiteY1" fmla="*/ 82138 h 1038037"/>
              <a:gd name="connsiteX2" fmla="*/ 0 w 1025848"/>
              <a:gd name="connsiteY2" fmla="*/ 1038037 h 1038037"/>
            </a:gdLst>
            <a:ahLst/>
            <a:cxnLst>
              <a:cxn ang="0">
                <a:pos x="connsiteX0" y="connsiteY0"/>
              </a:cxn>
              <a:cxn ang="0">
                <a:pos x="connsiteX1" y="connsiteY1"/>
              </a:cxn>
              <a:cxn ang="0">
                <a:pos x="connsiteX2" y="connsiteY2"/>
              </a:cxn>
            </a:cxnLst>
            <a:rect l="l" t="t" r="r" b="b"/>
            <a:pathLst>
              <a:path w="1025848" h="1038037">
                <a:moveTo>
                  <a:pt x="0" y="1038037"/>
                </a:moveTo>
                <a:cubicBezTo>
                  <a:pt x="115094" y="502174"/>
                  <a:pt x="635430" y="-251043"/>
                  <a:pt x="949498" y="82138"/>
                </a:cubicBezTo>
                <a:cubicBezTo>
                  <a:pt x="1263566" y="415319"/>
                  <a:pt x="541817" y="927677"/>
                  <a:pt x="0" y="1038037"/>
                </a:cubicBezTo>
                <a:close/>
              </a:path>
            </a:pathLst>
          </a:custGeom>
          <a:solidFill>
            <a:schemeClr val="accent1">
              <a:alpha val="50000"/>
            </a:schemeClr>
          </a:solid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p:nvPr/>
        </p:nvCxnSpPr>
        <p:spPr>
          <a:xfrm flipV="1">
            <a:off x="4380088" y="2514600"/>
            <a:ext cx="1309512" cy="2171701"/>
          </a:xfrm>
          <a:prstGeom prst="line">
            <a:avLst/>
          </a:prstGeom>
          <a:ln w="38100">
            <a:solidFill>
              <a:srgbClr val="00B0F0"/>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462186" y="3590925"/>
            <a:ext cx="917902" cy="1095376"/>
          </a:xfrm>
          <a:prstGeom prst="line">
            <a:avLst/>
          </a:prstGeom>
          <a:ln w="38100">
            <a:solidFill>
              <a:schemeClr val="tx2">
                <a:alpha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2" name="Freeform 1"/>
          <p:cNvSpPr/>
          <p:nvPr/>
        </p:nvSpPr>
        <p:spPr>
          <a:xfrm>
            <a:off x="5066063" y="2201760"/>
            <a:ext cx="1632445" cy="2163536"/>
          </a:xfrm>
          <a:custGeom>
            <a:avLst/>
            <a:gdLst>
              <a:gd name="connsiteX0" fmla="*/ 34990 w 1732572"/>
              <a:gd name="connsiteY0" fmla="*/ 2232786 h 2232962"/>
              <a:gd name="connsiteX1" fmla="*/ 1531281 w 1732572"/>
              <a:gd name="connsiteY1" fmla="*/ 985877 h 2232962"/>
              <a:gd name="connsiteX2" fmla="*/ 1614408 w 1732572"/>
              <a:gd name="connsiteY2" fmla="*/ 225 h 2232962"/>
              <a:gd name="connsiteX3" fmla="*/ 569379 w 1732572"/>
              <a:gd name="connsiteY3" fmla="*/ 1069005 h 2232962"/>
              <a:gd name="connsiteX4" fmla="*/ 34990 w 1732572"/>
              <a:gd name="connsiteY4" fmla="*/ 2232786 h 2232962"/>
              <a:gd name="connsiteX0" fmla="*/ 34990 w 1732572"/>
              <a:gd name="connsiteY0" fmla="*/ 2240115 h 2240291"/>
              <a:gd name="connsiteX1" fmla="*/ 1531281 w 1732572"/>
              <a:gd name="connsiteY1" fmla="*/ 993206 h 2240291"/>
              <a:gd name="connsiteX2" fmla="*/ 1614408 w 1732572"/>
              <a:gd name="connsiteY2" fmla="*/ 7554 h 2240291"/>
              <a:gd name="connsiteX3" fmla="*/ 569379 w 1732572"/>
              <a:gd name="connsiteY3" fmla="*/ 1076334 h 2240291"/>
              <a:gd name="connsiteX4" fmla="*/ 34990 w 1732572"/>
              <a:gd name="connsiteY4" fmla="*/ 2240115 h 2240291"/>
              <a:gd name="connsiteX0" fmla="*/ 20683 w 1718265"/>
              <a:gd name="connsiteY0" fmla="*/ 2242952 h 2243492"/>
              <a:gd name="connsiteX1" fmla="*/ 1516974 w 1718265"/>
              <a:gd name="connsiteY1" fmla="*/ 996043 h 2243492"/>
              <a:gd name="connsiteX2" fmla="*/ 1600101 w 1718265"/>
              <a:gd name="connsiteY2" fmla="*/ 10391 h 2243492"/>
              <a:gd name="connsiteX3" fmla="*/ 709451 w 1718265"/>
              <a:gd name="connsiteY3" fmla="*/ 841664 h 2243492"/>
              <a:gd name="connsiteX4" fmla="*/ 20683 w 1718265"/>
              <a:gd name="connsiteY4" fmla="*/ 2242952 h 2243492"/>
              <a:gd name="connsiteX0" fmla="*/ 20683 w 1718265"/>
              <a:gd name="connsiteY0" fmla="*/ 2242952 h 2243492"/>
              <a:gd name="connsiteX1" fmla="*/ 1516974 w 1718265"/>
              <a:gd name="connsiteY1" fmla="*/ 996043 h 2243492"/>
              <a:gd name="connsiteX2" fmla="*/ 1600101 w 1718265"/>
              <a:gd name="connsiteY2" fmla="*/ 10391 h 2243492"/>
              <a:gd name="connsiteX3" fmla="*/ 709451 w 1718265"/>
              <a:gd name="connsiteY3" fmla="*/ 841664 h 2243492"/>
              <a:gd name="connsiteX4" fmla="*/ 20683 w 1718265"/>
              <a:gd name="connsiteY4" fmla="*/ 2242952 h 2243492"/>
              <a:gd name="connsiteX0" fmla="*/ 20683 w 1718265"/>
              <a:gd name="connsiteY0" fmla="*/ 2242952 h 2242952"/>
              <a:gd name="connsiteX1" fmla="*/ 1516974 w 1718265"/>
              <a:gd name="connsiteY1" fmla="*/ 996043 h 2242952"/>
              <a:gd name="connsiteX2" fmla="*/ 1600101 w 1718265"/>
              <a:gd name="connsiteY2" fmla="*/ 10391 h 2242952"/>
              <a:gd name="connsiteX3" fmla="*/ 709451 w 1718265"/>
              <a:gd name="connsiteY3" fmla="*/ 841664 h 2242952"/>
              <a:gd name="connsiteX4" fmla="*/ 20683 w 1718265"/>
              <a:gd name="connsiteY4" fmla="*/ 2242952 h 2242952"/>
              <a:gd name="connsiteX0" fmla="*/ 0 w 1697582"/>
              <a:gd name="connsiteY0" fmla="*/ 2242952 h 2242952"/>
              <a:gd name="connsiteX1" fmla="*/ 1496291 w 1697582"/>
              <a:gd name="connsiteY1" fmla="*/ 996043 h 2242952"/>
              <a:gd name="connsiteX2" fmla="*/ 1579418 w 1697582"/>
              <a:gd name="connsiteY2" fmla="*/ 10391 h 2242952"/>
              <a:gd name="connsiteX3" fmla="*/ 688768 w 1697582"/>
              <a:gd name="connsiteY3" fmla="*/ 841664 h 2242952"/>
              <a:gd name="connsiteX4" fmla="*/ 0 w 1697582"/>
              <a:gd name="connsiteY4" fmla="*/ 2242952 h 2242952"/>
              <a:gd name="connsiteX0" fmla="*/ 0 w 1685026"/>
              <a:gd name="connsiteY0" fmla="*/ 2231046 h 2231046"/>
              <a:gd name="connsiteX1" fmla="*/ 1484416 w 1685026"/>
              <a:gd name="connsiteY1" fmla="*/ 996012 h 2231046"/>
              <a:gd name="connsiteX2" fmla="*/ 1567543 w 1685026"/>
              <a:gd name="connsiteY2" fmla="*/ 10360 h 2231046"/>
              <a:gd name="connsiteX3" fmla="*/ 676893 w 1685026"/>
              <a:gd name="connsiteY3" fmla="*/ 841633 h 2231046"/>
              <a:gd name="connsiteX4" fmla="*/ 0 w 1685026"/>
              <a:gd name="connsiteY4" fmla="*/ 2231046 h 2231046"/>
              <a:gd name="connsiteX0" fmla="*/ 0 w 1685026"/>
              <a:gd name="connsiteY0" fmla="*/ 2220911 h 2220911"/>
              <a:gd name="connsiteX1" fmla="*/ 1484416 w 1685026"/>
              <a:gd name="connsiteY1" fmla="*/ 985877 h 2220911"/>
              <a:gd name="connsiteX2" fmla="*/ 1567543 w 1685026"/>
              <a:gd name="connsiteY2" fmla="*/ 225 h 2220911"/>
              <a:gd name="connsiteX3" fmla="*/ 676893 w 1685026"/>
              <a:gd name="connsiteY3" fmla="*/ 831498 h 2220911"/>
              <a:gd name="connsiteX4" fmla="*/ 0 w 1685026"/>
              <a:gd name="connsiteY4" fmla="*/ 2220911 h 2220911"/>
              <a:gd name="connsiteX0" fmla="*/ 0 w 1675574"/>
              <a:gd name="connsiteY0" fmla="*/ 2220686 h 2220686"/>
              <a:gd name="connsiteX1" fmla="*/ 1484416 w 1675574"/>
              <a:gd name="connsiteY1" fmla="*/ 985652 h 2220686"/>
              <a:gd name="connsiteX2" fmla="*/ 1567543 w 1675574"/>
              <a:gd name="connsiteY2" fmla="*/ 0 h 2220686"/>
              <a:gd name="connsiteX3" fmla="*/ 676893 w 1675574"/>
              <a:gd name="connsiteY3" fmla="*/ 831273 h 2220686"/>
              <a:gd name="connsiteX4" fmla="*/ 0 w 1675574"/>
              <a:gd name="connsiteY4" fmla="*/ 2220686 h 2220686"/>
              <a:gd name="connsiteX0" fmla="*/ 0 w 1675574"/>
              <a:gd name="connsiteY0" fmla="*/ 2220686 h 2220686"/>
              <a:gd name="connsiteX1" fmla="*/ 1484416 w 1675574"/>
              <a:gd name="connsiteY1" fmla="*/ 985652 h 2220686"/>
              <a:gd name="connsiteX2" fmla="*/ 1567543 w 1675574"/>
              <a:gd name="connsiteY2" fmla="*/ 0 h 2220686"/>
              <a:gd name="connsiteX3" fmla="*/ 676893 w 1675574"/>
              <a:gd name="connsiteY3" fmla="*/ 831273 h 2220686"/>
              <a:gd name="connsiteX4" fmla="*/ 0 w 1675574"/>
              <a:gd name="connsiteY4" fmla="*/ 2220686 h 2220686"/>
              <a:gd name="connsiteX0" fmla="*/ 0 w 1669944"/>
              <a:gd name="connsiteY0" fmla="*/ 2211161 h 2211161"/>
              <a:gd name="connsiteX1" fmla="*/ 1484416 w 1669944"/>
              <a:gd name="connsiteY1" fmla="*/ 976127 h 2211161"/>
              <a:gd name="connsiteX2" fmla="*/ 1558018 w 1669944"/>
              <a:gd name="connsiteY2" fmla="*/ 0 h 2211161"/>
              <a:gd name="connsiteX3" fmla="*/ 676893 w 1669944"/>
              <a:gd name="connsiteY3" fmla="*/ 821748 h 2211161"/>
              <a:gd name="connsiteX4" fmla="*/ 0 w 1669944"/>
              <a:gd name="connsiteY4" fmla="*/ 2211161 h 2211161"/>
              <a:gd name="connsiteX0" fmla="*/ 0 w 1657103"/>
              <a:gd name="connsiteY0" fmla="*/ 2211161 h 2211161"/>
              <a:gd name="connsiteX1" fmla="*/ 1455841 w 1657103"/>
              <a:gd name="connsiteY1" fmla="*/ 976127 h 2211161"/>
              <a:gd name="connsiteX2" fmla="*/ 1558018 w 1657103"/>
              <a:gd name="connsiteY2" fmla="*/ 0 h 2211161"/>
              <a:gd name="connsiteX3" fmla="*/ 676893 w 1657103"/>
              <a:gd name="connsiteY3" fmla="*/ 821748 h 2211161"/>
              <a:gd name="connsiteX4" fmla="*/ 0 w 1657103"/>
              <a:gd name="connsiteY4" fmla="*/ 2211161 h 2211161"/>
              <a:gd name="connsiteX0" fmla="*/ 0 w 1639175"/>
              <a:gd name="connsiteY0" fmla="*/ 2211161 h 2211161"/>
              <a:gd name="connsiteX1" fmla="*/ 1408216 w 1639175"/>
              <a:gd name="connsiteY1" fmla="*/ 1071377 h 2211161"/>
              <a:gd name="connsiteX2" fmla="*/ 1558018 w 1639175"/>
              <a:gd name="connsiteY2" fmla="*/ 0 h 2211161"/>
              <a:gd name="connsiteX3" fmla="*/ 676893 w 1639175"/>
              <a:gd name="connsiteY3" fmla="*/ 821748 h 2211161"/>
              <a:gd name="connsiteX4" fmla="*/ 0 w 1639175"/>
              <a:gd name="connsiteY4" fmla="*/ 2211161 h 2211161"/>
              <a:gd name="connsiteX0" fmla="*/ 0 w 1649419"/>
              <a:gd name="connsiteY0" fmla="*/ 2211161 h 2211161"/>
              <a:gd name="connsiteX1" fmla="*/ 1436791 w 1649419"/>
              <a:gd name="connsiteY1" fmla="*/ 1052327 h 2211161"/>
              <a:gd name="connsiteX2" fmla="*/ 1558018 w 1649419"/>
              <a:gd name="connsiteY2" fmla="*/ 0 h 2211161"/>
              <a:gd name="connsiteX3" fmla="*/ 676893 w 1649419"/>
              <a:gd name="connsiteY3" fmla="*/ 821748 h 2211161"/>
              <a:gd name="connsiteX4" fmla="*/ 0 w 1649419"/>
              <a:gd name="connsiteY4" fmla="*/ 2211161 h 2211161"/>
              <a:gd name="connsiteX0" fmla="*/ 0 w 1646506"/>
              <a:gd name="connsiteY0" fmla="*/ 2211161 h 2211161"/>
              <a:gd name="connsiteX1" fmla="*/ 1436791 w 1646506"/>
              <a:gd name="connsiteY1" fmla="*/ 1052327 h 2211161"/>
              <a:gd name="connsiteX2" fmla="*/ 1558018 w 1646506"/>
              <a:gd name="connsiteY2" fmla="*/ 0 h 2211161"/>
              <a:gd name="connsiteX3" fmla="*/ 676893 w 1646506"/>
              <a:gd name="connsiteY3" fmla="*/ 821748 h 2211161"/>
              <a:gd name="connsiteX4" fmla="*/ 0 w 1646506"/>
              <a:gd name="connsiteY4" fmla="*/ 2211161 h 2211161"/>
              <a:gd name="connsiteX0" fmla="*/ 0 w 1646506"/>
              <a:gd name="connsiteY0" fmla="*/ 2211161 h 2211161"/>
              <a:gd name="connsiteX1" fmla="*/ 1436791 w 1646506"/>
              <a:gd name="connsiteY1" fmla="*/ 1004702 h 2211161"/>
              <a:gd name="connsiteX2" fmla="*/ 1558018 w 1646506"/>
              <a:gd name="connsiteY2" fmla="*/ 0 h 2211161"/>
              <a:gd name="connsiteX3" fmla="*/ 676893 w 1646506"/>
              <a:gd name="connsiteY3" fmla="*/ 821748 h 2211161"/>
              <a:gd name="connsiteX4" fmla="*/ 0 w 1646506"/>
              <a:gd name="connsiteY4" fmla="*/ 2211161 h 2211161"/>
              <a:gd name="connsiteX0" fmla="*/ 0 w 1638212"/>
              <a:gd name="connsiteY0" fmla="*/ 2211161 h 2211161"/>
              <a:gd name="connsiteX1" fmla="*/ 1436791 w 1638212"/>
              <a:gd name="connsiteY1" fmla="*/ 1004702 h 2211161"/>
              <a:gd name="connsiteX2" fmla="*/ 1558018 w 1638212"/>
              <a:gd name="connsiteY2" fmla="*/ 0 h 2211161"/>
              <a:gd name="connsiteX3" fmla="*/ 676893 w 1638212"/>
              <a:gd name="connsiteY3" fmla="*/ 821748 h 2211161"/>
              <a:gd name="connsiteX4" fmla="*/ 0 w 1638212"/>
              <a:gd name="connsiteY4" fmla="*/ 2211161 h 2211161"/>
              <a:gd name="connsiteX0" fmla="*/ 0 w 1655450"/>
              <a:gd name="connsiteY0" fmla="*/ 2211161 h 2211161"/>
              <a:gd name="connsiteX1" fmla="*/ 1436791 w 1655450"/>
              <a:gd name="connsiteY1" fmla="*/ 1004702 h 2211161"/>
              <a:gd name="connsiteX2" fmla="*/ 1558018 w 1655450"/>
              <a:gd name="connsiteY2" fmla="*/ 0 h 2211161"/>
              <a:gd name="connsiteX3" fmla="*/ 676893 w 1655450"/>
              <a:gd name="connsiteY3" fmla="*/ 821748 h 2211161"/>
              <a:gd name="connsiteX4" fmla="*/ 0 w 1655450"/>
              <a:gd name="connsiteY4" fmla="*/ 2211161 h 2211161"/>
              <a:gd name="connsiteX0" fmla="*/ 0 w 1638107"/>
              <a:gd name="connsiteY0" fmla="*/ 2211161 h 2211161"/>
              <a:gd name="connsiteX1" fmla="*/ 1389166 w 1638107"/>
              <a:gd name="connsiteY1" fmla="*/ 1052327 h 2211161"/>
              <a:gd name="connsiteX2" fmla="*/ 1558018 w 1638107"/>
              <a:gd name="connsiteY2" fmla="*/ 0 h 2211161"/>
              <a:gd name="connsiteX3" fmla="*/ 676893 w 1638107"/>
              <a:gd name="connsiteY3" fmla="*/ 821748 h 2211161"/>
              <a:gd name="connsiteX4" fmla="*/ 0 w 1638107"/>
              <a:gd name="connsiteY4" fmla="*/ 2211161 h 2211161"/>
              <a:gd name="connsiteX0" fmla="*/ 0 w 1651654"/>
              <a:gd name="connsiteY0" fmla="*/ 2211161 h 2211161"/>
              <a:gd name="connsiteX1" fmla="*/ 1427266 w 1651654"/>
              <a:gd name="connsiteY1" fmla="*/ 985652 h 2211161"/>
              <a:gd name="connsiteX2" fmla="*/ 1558018 w 1651654"/>
              <a:gd name="connsiteY2" fmla="*/ 0 h 2211161"/>
              <a:gd name="connsiteX3" fmla="*/ 676893 w 1651654"/>
              <a:gd name="connsiteY3" fmla="*/ 821748 h 2211161"/>
              <a:gd name="connsiteX4" fmla="*/ 0 w 1651654"/>
              <a:gd name="connsiteY4" fmla="*/ 2211161 h 2211161"/>
              <a:gd name="connsiteX0" fmla="*/ 0 w 1651654"/>
              <a:gd name="connsiteY0" fmla="*/ 2211161 h 2211161"/>
              <a:gd name="connsiteX1" fmla="*/ 1427266 w 1651654"/>
              <a:gd name="connsiteY1" fmla="*/ 985652 h 2211161"/>
              <a:gd name="connsiteX2" fmla="*/ 1558018 w 1651654"/>
              <a:gd name="connsiteY2" fmla="*/ 0 h 2211161"/>
              <a:gd name="connsiteX3" fmla="*/ 676893 w 1651654"/>
              <a:gd name="connsiteY3" fmla="*/ 821748 h 2211161"/>
              <a:gd name="connsiteX4" fmla="*/ 0 w 1651654"/>
              <a:gd name="connsiteY4" fmla="*/ 2211161 h 2211161"/>
              <a:gd name="connsiteX0" fmla="*/ 0 w 1652404"/>
              <a:gd name="connsiteY0" fmla="*/ 2192111 h 2192111"/>
              <a:gd name="connsiteX1" fmla="*/ 1427266 w 1652404"/>
              <a:gd name="connsiteY1" fmla="*/ 966602 h 2192111"/>
              <a:gd name="connsiteX2" fmla="*/ 1567543 w 1652404"/>
              <a:gd name="connsiteY2" fmla="*/ 0 h 2192111"/>
              <a:gd name="connsiteX3" fmla="*/ 676893 w 1652404"/>
              <a:gd name="connsiteY3" fmla="*/ 802698 h 2192111"/>
              <a:gd name="connsiteX4" fmla="*/ 0 w 1652404"/>
              <a:gd name="connsiteY4" fmla="*/ 2192111 h 2192111"/>
              <a:gd name="connsiteX0" fmla="*/ 0 w 1652404"/>
              <a:gd name="connsiteY0" fmla="*/ 2192111 h 2192111"/>
              <a:gd name="connsiteX1" fmla="*/ 1427266 w 1652404"/>
              <a:gd name="connsiteY1" fmla="*/ 966602 h 2192111"/>
              <a:gd name="connsiteX2" fmla="*/ 1567543 w 1652404"/>
              <a:gd name="connsiteY2" fmla="*/ 0 h 2192111"/>
              <a:gd name="connsiteX3" fmla="*/ 676893 w 1652404"/>
              <a:gd name="connsiteY3" fmla="*/ 831273 h 2192111"/>
              <a:gd name="connsiteX4" fmla="*/ 0 w 1652404"/>
              <a:gd name="connsiteY4" fmla="*/ 2192111 h 2192111"/>
              <a:gd name="connsiteX0" fmla="*/ 0 w 1612494"/>
              <a:gd name="connsiteY0" fmla="*/ 2154011 h 2154011"/>
              <a:gd name="connsiteX1" fmla="*/ 1389166 w 1612494"/>
              <a:gd name="connsiteY1" fmla="*/ 966602 h 2154011"/>
              <a:gd name="connsiteX2" fmla="*/ 1529443 w 1612494"/>
              <a:gd name="connsiteY2" fmla="*/ 0 h 2154011"/>
              <a:gd name="connsiteX3" fmla="*/ 638793 w 1612494"/>
              <a:gd name="connsiteY3" fmla="*/ 831273 h 2154011"/>
              <a:gd name="connsiteX4" fmla="*/ 0 w 1612494"/>
              <a:gd name="connsiteY4" fmla="*/ 2154011 h 2154011"/>
              <a:gd name="connsiteX0" fmla="*/ 0 w 1632445"/>
              <a:gd name="connsiteY0" fmla="*/ 2163536 h 2163536"/>
              <a:gd name="connsiteX1" fmla="*/ 1408216 w 1632445"/>
              <a:gd name="connsiteY1" fmla="*/ 966602 h 2163536"/>
              <a:gd name="connsiteX2" fmla="*/ 1548493 w 1632445"/>
              <a:gd name="connsiteY2" fmla="*/ 0 h 2163536"/>
              <a:gd name="connsiteX3" fmla="*/ 657843 w 1632445"/>
              <a:gd name="connsiteY3" fmla="*/ 831273 h 2163536"/>
              <a:gd name="connsiteX4" fmla="*/ 0 w 1632445"/>
              <a:gd name="connsiteY4" fmla="*/ 2163536 h 2163536"/>
              <a:gd name="connsiteX0" fmla="*/ 0 w 1632445"/>
              <a:gd name="connsiteY0" fmla="*/ 2163536 h 2163536"/>
              <a:gd name="connsiteX1" fmla="*/ 1408216 w 1632445"/>
              <a:gd name="connsiteY1" fmla="*/ 966602 h 2163536"/>
              <a:gd name="connsiteX2" fmla="*/ 1548493 w 1632445"/>
              <a:gd name="connsiteY2" fmla="*/ 0 h 2163536"/>
              <a:gd name="connsiteX3" fmla="*/ 657843 w 1632445"/>
              <a:gd name="connsiteY3" fmla="*/ 831273 h 2163536"/>
              <a:gd name="connsiteX4" fmla="*/ 0 w 1632445"/>
              <a:gd name="connsiteY4" fmla="*/ 2163536 h 2163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2445" h="2163536">
                <a:moveTo>
                  <a:pt x="0" y="2163536"/>
                </a:moveTo>
                <a:cubicBezTo>
                  <a:pt x="526844" y="1901784"/>
                  <a:pt x="1150134" y="1327191"/>
                  <a:pt x="1408216" y="966602"/>
                </a:cubicBezTo>
                <a:cubicBezTo>
                  <a:pt x="1666298" y="606013"/>
                  <a:pt x="1685060" y="152400"/>
                  <a:pt x="1548493" y="0"/>
                </a:cubicBezTo>
                <a:cubicBezTo>
                  <a:pt x="1305048" y="49481"/>
                  <a:pt x="915925" y="470684"/>
                  <a:pt x="657843" y="831273"/>
                </a:cubicBezTo>
                <a:cubicBezTo>
                  <a:pt x="399761" y="1191862"/>
                  <a:pt x="162297" y="1639043"/>
                  <a:pt x="0" y="2163536"/>
                </a:cubicBezTo>
                <a:close/>
              </a:path>
            </a:pathLst>
          </a:custGeom>
          <a:solidFill>
            <a:schemeClr val="accent5">
              <a:alpha val="75000"/>
            </a:schemeClr>
          </a:solidFill>
          <a:ln>
            <a:solidFill>
              <a:schemeClr val="accent5">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3" name="Oval 22"/>
          <p:cNvSpPr/>
          <p:nvPr/>
        </p:nvSpPr>
        <p:spPr>
          <a:xfrm>
            <a:off x="4041545" y="4486275"/>
            <a:ext cx="1256445" cy="381000"/>
          </a:xfrm>
          <a:prstGeom prst="ellipse">
            <a:avLst/>
          </a:prstGeom>
          <a:solidFill>
            <a:schemeClr val="accent5">
              <a:alpha val="50000"/>
            </a:schemeClr>
          </a:solidFill>
          <a:ln w="38100">
            <a:solidFill>
              <a:schemeClr val="accent5">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p:cNvCxnSpPr/>
          <p:nvPr/>
        </p:nvCxnSpPr>
        <p:spPr>
          <a:xfrm flipV="1">
            <a:off x="4965875" y="4500748"/>
            <a:ext cx="235517" cy="185551"/>
          </a:xfrm>
          <a:prstGeom prst="line">
            <a:avLst/>
          </a:prstGeom>
          <a:ln w="38100" cmpd="sng">
            <a:solidFill>
              <a:srgbClr val="00B0F0"/>
            </a:solidFill>
            <a:prstDash val="solid"/>
          </a:ln>
        </p:spPr>
        <p:style>
          <a:lnRef idx="1">
            <a:schemeClr val="accent1"/>
          </a:lnRef>
          <a:fillRef idx="0">
            <a:schemeClr val="accent1"/>
          </a:fillRef>
          <a:effectRef idx="0">
            <a:schemeClr val="accent1"/>
          </a:effectRef>
          <a:fontRef idx="minor">
            <a:schemeClr val="tx1"/>
          </a:fontRef>
        </p:style>
      </p:cxnSp>
      <p:sp>
        <p:nvSpPr>
          <p:cNvPr id="28" name="Shape 147"/>
          <p:cNvSpPr txBox="1">
            <a:spLocks/>
          </p:cNvSpPr>
          <p:nvPr/>
        </p:nvSpPr>
        <p:spPr>
          <a:xfrm>
            <a:off x="6374140" y="4234409"/>
            <a:ext cx="2413754" cy="391397"/>
          </a:xfrm>
          <a:prstGeom prst="rect">
            <a:avLst/>
          </a:prstGeom>
        </p:spPr>
        <p:txBody>
          <a:bodyPr vert="horz" lIns="91440" tIns="45720" rIns="91440" bIns="45720" rtlCol="0">
            <a:normAutofit/>
          </a:bodyPr>
          <a:lstStyle>
            <a:lvl1pPr marL="257175" indent="-257175" algn="l" defTabSz="342900" rtl="0" eaLnBrk="1" latinLnBrk="0" hangingPunct="1">
              <a:spcBef>
                <a:spcPts val="750"/>
              </a:spcBef>
              <a:spcAft>
                <a:spcPts val="0"/>
              </a:spcAft>
              <a:buClr>
                <a:schemeClr val="bg2">
                  <a:lumMod val="40000"/>
                  <a:lumOff val="60000"/>
                </a:schemeClr>
              </a:buClr>
              <a:buSzPct val="80000"/>
              <a:buFont typeface="Wingdings 3" charset="2"/>
              <a:buChar char=""/>
              <a:defRPr sz="1500" b="0" i="0" kern="1200">
                <a:solidFill>
                  <a:schemeClr val="tx1"/>
                </a:solidFill>
                <a:latin typeface="+mj-lt"/>
                <a:ea typeface="+mj-ea"/>
                <a:cs typeface="+mj-cs"/>
              </a:defRPr>
            </a:lvl1pPr>
            <a:lvl2pPr marL="557213" indent="-214313" algn="l" defTabSz="342900" rtl="0" eaLnBrk="1" latinLnBrk="0" hangingPunct="1">
              <a:spcBef>
                <a:spcPts val="750"/>
              </a:spcBef>
              <a:spcAft>
                <a:spcPts val="0"/>
              </a:spcAft>
              <a:buClr>
                <a:schemeClr val="bg2">
                  <a:lumMod val="40000"/>
                  <a:lumOff val="60000"/>
                </a:schemeClr>
              </a:buClr>
              <a:buSzPct val="80000"/>
              <a:buFont typeface="Wingdings 3" charset="2"/>
              <a:buChar char=""/>
              <a:defRPr sz="1350" b="0" i="0" kern="1200">
                <a:solidFill>
                  <a:schemeClr val="tx1"/>
                </a:solidFill>
                <a:latin typeface="+mj-lt"/>
                <a:ea typeface="+mj-ea"/>
                <a:cs typeface="+mj-cs"/>
              </a:defRPr>
            </a:lvl2pPr>
            <a:lvl3pPr marL="8572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3pPr>
            <a:lvl4pPr marL="12001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4pPr>
            <a:lvl5pPr marL="15430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5pPr>
            <a:lvl6pPr marL="187950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6pPr>
            <a:lvl7pPr marL="22288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7pPr>
            <a:lvl8pPr marL="25717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8pPr>
            <a:lvl9pPr marL="29146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9pPr>
          </a:lstStyle>
          <a:p>
            <a:pPr marL="0" indent="0">
              <a:buNone/>
            </a:pPr>
            <a:r>
              <a:rPr lang="en" b="1" dirty="0" smtClean="0">
                <a:solidFill>
                  <a:schemeClr val="accent2"/>
                </a:solidFill>
              </a:rPr>
              <a:t>No hardening :(</a:t>
            </a:r>
            <a:endParaRPr lang="en" b="1" dirty="0">
              <a:solidFill>
                <a:schemeClr val="accent2"/>
              </a:solidFill>
            </a:endParaRPr>
          </a:p>
        </p:txBody>
      </p:sp>
    </p:spTree>
    <p:extLst>
      <p:ext uri="{BB962C8B-B14F-4D97-AF65-F5344CB8AC3E}">
        <p14:creationId xmlns:p14="http://schemas.microsoft.com/office/powerpoint/2010/main" val="1750325759"/>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par>
                                <p:cTn id="48" presetID="10" presetClass="exit" presetSubtype="0" fill="hold" grpId="0" nodeType="withEffect">
                                  <p:stCondLst>
                                    <p:cond delay="0"/>
                                  </p:stCondLst>
                                  <p:childTnLst>
                                    <p:animEffect transition="out" filter="fade">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12"/>
                                        </p:tgtEl>
                                      </p:cBhvr>
                                    </p:animEffect>
                                    <p:set>
                                      <p:cBhvr>
                                        <p:cTn id="53" dur="1" fill="hold">
                                          <p:stCondLst>
                                            <p:cond delay="499"/>
                                          </p:stCondLst>
                                        </p:cTn>
                                        <p:tgtEl>
                                          <p:spTgt spid="12"/>
                                        </p:tgtEl>
                                        <p:attrNameLst>
                                          <p:attrName>style.visibility</p:attrName>
                                        </p:attrNameLst>
                                      </p:cBhvr>
                                      <p:to>
                                        <p:strVal val="hidden"/>
                                      </p:to>
                                    </p:set>
                                  </p:childTnLst>
                                </p:cTn>
                              </p:par>
                              <p:par>
                                <p:cTn id="54" presetID="10" presetClass="entr" presetSubtype="0" fill="hold" nodeType="with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fade">
                                      <p:cBhvr>
                                        <p:cTn id="56" dur="500"/>
                                        <p:tgtEl>
                                          <p:spTgt spid="26"/>
                                        </p:tgtEl>
                                      </p:cBhvr>
                                    </p:animEffect>
                                  </p:childTnLst>
                                </p:cTn>
                              </p:par>
                              <p:par>
                                <p:cTn id="57" presetID="10" presetClass="entr" presetSubtype="0" fill="hold" nodeType="withEffect">
                                  <p:stCondLst>
                                    <p:cond delay="0"/>
                                  </p:stCondLst>
                                  <p:childTnLst>
                                    <p:set>
                                      <p:cBhvr>
                                        <p:cTn id="58" dur="1" fill="hold">
                                          <p:stCondLst>
                                            <p:cond delay="0"/>
                                          </p:stCondLst>
                                        </p:cTn>
                                        <p:tgtEl>
                                          <p:spTgt spid="28">
                                            <p:txEl>
                                              <p:pRg st="0" end="0"/>
                                            </p:txEl>
                                          </p:spTgt>
                                        </p:tgtEl>
                                        <p:attrNameLst>
                                          <p:attrName>style.visibility</p:attrName>
                                        </p:attrNameLst>
                                      </p:cBhvr>
                                      <p:to>
                                        <p:strVal val="visible"/>
                                      </p:to>
                                    </p:set>
                                    <p:animEffect transition="in" filter="fade">
                                      <p:cBhvr>
                                        <p:cTn id="59"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animBg="1"/>
      <p:bldP spid="10" grpId="0" animBg="1"/>
      <p:bldP spid="19" grpId="0" animBg="1"/>
      <p:bldP spid="2" grpId="0" animBg="1"/>
      <p:bldP spid="23"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grpSp>
        <p:nvGrpSpPr>
          <p:cNvPr id="42" name="Group 41"/>
          <p:cNvGrpSpPr/>
          <p:nvPr/>
        </p:nvGrpSpPr>
        <p:grpSpPr>
          <a:xfrm>
            <a:off x="2825929" y="1389936"/>
            <a:ext cx="4521776" cy="3296366"/>
            <a:chOff x="4779450" y="2716034"/>
            <a:chExt cx="1803345" cy="1314635"/>
          </a:xfrm>
        </p:grpSpPr>
        <p:cxnSp>
          <p:nvCxnSpPr>
            <p:cNvPr id="43" name="Straight Connector 42"/>
            <p:cNvCxnSpPr/>
            <p:nvPr/>
          </p:nvCxnSpPr>
          <p:spPr>
            <a:xfrm>
              <a:off x="4779450" y="4030669"/>
              <a:ext cx="1723986" cy="0"/>
            </a:xfrm>
            <a:prstGeom prst="line">
              <a:avLst/>
            </a:prstGeom>
            <a:ln w="38100">
              <a:solidFill>
                <a:schemeClr val="tx2">
                  <a:alpha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5165649" y="3563428"/>
              <a:ext cx="467241" cy="467241"/>
            </a:xfrm>
            <a:prstGeom prst="line">
              <a:avLst/>
            </a:prstGeom>
            <a:ln w="38100">
              <a:solidFill>
                <a:schemeClr val="tx2">
                  <a:alpha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45" name="Oval 44"/>
            <p:cNvSpPr/>
            <p:nvPr/>
          </p:nvSpPr>
          <p:spPr>
            <a:xfrm>
              <a:off x="5852022" y="2716034"/>
              <a:ext cx="507410" cy="507410"/>
            </a:xfrm>
            <a:prstGeom prst="ellipse">
              <a:avLst/>
            </a:prstGeom>
            <a:solidFill>
              <a:schemeClr val="accent4">
                <a:alpha val="50000"/>
              </a:scheme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a:spLocks/>
            </p:cNvSpPr>
            <p:nvPr/>
          </p:nvSpPr>
          <p:spPr>
            <a:xfrm>
              <a:off x="6177451" y="3349585"/>
              <a:ext cx="405344" cy="405344"/>
            </a:xfrm>
            <a:prstGeom prst="rect">
              <a:avLst/>
            </a:prstGeom>
            <a:solidFill>
              <a:schemeClr val="accent6">
                <a:alpha val="5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 name="Straight Connector 10"/>
          <p:cNvCxnSpPr/>
          <p:nvPr/>
        </p:nvCxnSpPr>
        <p:spPr>
          <a:xfrm flipV="1">
            <a:off x="4965876" y="3352800"/>
            <a:ext cx="1333500" cy="133350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
        <p:nvSpPr>
          <p:cNvPr id="20" name="Isosceles Triangle 2"/>
          <p:cNvSpPr/>
          <p:nvPr/>
        </p:nvSpPr>
        <p:spPr>
          <a:xfrm>
            <a:off x="4952662" y="2867025"/>
            <a:ext cx="1834974" cy="1838325"/>
          </a:xfrm>
          <a:custGeom>
            <a:avLst/>
            <a:gdLst>
              <a:gd name="connsiteX0" fmla="*/ 0 w 1511124"/>
              <a:gd name="connsiteY0" fmla="*/ 2162175 h 2162175"/>
              <a:gd name="connsiteX1" fmla="*/ 755562 w 1511124"/>
              <a:gd name="connsiteY1" fmla="*/ 0 h 2162175"/>
              <a:gd name="connsiteX2" fmla="*/ 1511124 w 1511124"/>
              <a:gd name="connsiteY2" fmla="*/ 2162175 h 2162175"/>
              <a:gd name="connsiteX3" fmla="*/ 0 w 1511124"/>
              <a:gd name="connsiteY3" fmla="*/ 2162175 h 2162175"/>
              <a:gd name="connsiteX0" fmla="*/ 0 w 1511124"/>
              <a:gd name="connsiteY0" fmla="*/ 1857375 h 1857375"/>
              <a:gd name="connsiteX1" fmla="*/ 927012 w 1511124"/>
              <a:gd name="connsiteY1" fmla="*/ 0 h 1857375"/>
              <a:gd name="connsiteX2" fmla="*/ 1511124 w 1511124"/>
              <a:gd name="connsiteY2" fmla="*/ 1857375 h 1857375"/>
              <a:gd name="connsiteX3" fmla="*/ 0 w 1511124"/>
              <a:gd name="connsiteY3" fmla="*/ 1857375 h 1857375"/>
              <a:gd name="connsiteX0" fmla="*/ 0 w 1825449"/>
              <a:gd name="connsiteY0" fmla="*/ 1857375 h 1857375"/>
              <a:gd name="connsiteX1" fmla="*/ 927012 w 1825449"/>
              <a:gd name="connsiteY1" fmla="*/ 0 h 1857375"/>
              <a:gd name="connsiteX2" fmla="*/ 1825449 w 1825449"/>
              <a:gd name="connsiteY2" fmla="*/ 962025 h 1857375"/>
              <a:gd name="connsiteX3" fmla="*/ 0 w 1825449"/>
              <a:gd name="connsiteY3" fmla="*/ 1857375 h 1857375"/>
              <a:gd name="connsiteX0" fmla="*/ 0 w 1825449"/>
              <a:gd name="connsiteY0" fmla="*/ 1857375 h 1857375"/>
              <a:gd name="connsiteX1" fmla="*/ 907962 w 1825449"/>
              <a:gd name="connsiteY1" fmla="*/ 0 h 1857375"/>
              <a:gd name="connsiteX2" fmla="*/ 1825449 w 1825449"/>
              <a:gd name="connsiteY2" fmla="*/ 962025 h 1857375"/>
              <a:gd name="connsiteX3" fmla="*/ 0 w 1825449"/>
              <a:gd name="connsiteY3" fmla="*/ 1857375 h 1857375"/>
              <a:gd name="connsiteX0" fmla="*/ 0 w 1834974"/>
              <a:gd name="connsiteY0" fmla="*/ 1857375 h 1857375"/>
              <a:gd name="connsiteX1" fmla="*/ 907962 w 1834974"/>
              <a:gd name="connsiteY1" fmla="*/ 0 h 1857375"/>
              <a:gd name="connsiteX2" fmla="*/ 1834974 w 1834974"/>
              <a:gd name="connsiteY2" fmla="*/ 1009650 h 1857375"/>
              <a:gd name="connsiteX3" fmla="*/ 0 w 1834974"/>
              <a:gd name="connsiteY3" fmla="*/ 1857375 h 1857375"/>
              <a:gd name="connsiteX0" fmla="*/ 0 w 1863549"/>
              <a:gd name="connsiteY0" fmla="*/ 1857375 h 1857375"/>
              <a:gd name="connsiteX1" fmla="*/ 907962 w 1863549"/>
              <a:gd name="connsiteY1" fmla="*/ 0 h 1857375"/>
              <a:gd name="connsiteX2" fmla="*/ 1863549 w 1863549"/>
              <a:gd name="connsiteY2" fmla="*/ 981075 h 1857375"/>
              <a:gd name="connsiteX3" fmla="*/ 0 w 1863549"/>
              <a:gd name="connsiteY3" fmla="*/ 1857375 h 1857375"/>
              <a:gd name="connsiteX0" fmla="*/ 0 w 1892124"/>
              <a:gd name="connsiteY0" fmla="*/ 1876425 h 1876425"/>
              <a:gd name="connsiteX1" fmla="*/ 936537 w 1892124"/>
              <a:gd name="connsiteY1" fmla="*/ 0 h 1876425"/>
              <a:gd name="connsiteX2" fmla="*/ 1892124 w 1892124"/>
              <a:gd name="connsiteY2" fmla="*/ 981075 h 1876425"/>
              <a:gd name="connsiteX3" fmla="*/ 0 w 1892124"/>
              <a:gd name="connsiteY3" fmla="*/ 1876425 h 1876425"/>
              <a:gd name="connsiteX0" fmla="*/ 0 w 1806399"/>
              <a:gd name="connsiteY0" fmla="*/ 1876425 h 1876425"/>
              <a:gd name="connsiteX1" fmla="*/ 936537 w 1806399"/>
              <a:gd name="connsiteY1" fmla="*/ 0 h 1876425"/>
              <a:gd name="connsiteX2" fmla="*/ 1806399 w 1806399"/>
              <a:gd name="connsiteY2" fmla="*/ 1019175 h 1876425"/>
              <a:gd name="connsiteX3" fmla="*/ 0 w 1806399"/>
              <a:gd name="connsiteY3" fmla="*/ 1876425 h 1876425"/>
              <a:gd name="connsiteX0" fmla="*/ 0 w 1806399"/>
              <a:gd name="connsiteY0" fmla="*/ 1838325 h 1838325"/>
              <a:gd name="connsiteX1" fmla="*/ 841287 w 1806399"/>
              <a:gd name="connsiteY1" fmla="*/ 0 h 1838325"/>
              <a:gd name="connsiteX2" fmla="*/ 1806399 w 1806399"/>
              <a:gd name="connsiteY2" fmla="*/ 981075 h 1838325"/>
              <a:gd name="connsiteX3" fmla="*/ 0 w 1806399"/>
              <a:gd name="connsiteY3" fmla="*/ 1838325 h 1838325"/>
              <a:gd name="connsiteX0" fmla="*/ 0 w 1834974"/>
              <a:gd name="connsiteY0" fmla="*/ 1838325 h 1838325"/>
              <a:gd name="connsiteX1" fmla="*/ 841287 w 1834974"/>
              <a:gd name="connsiteY1" fmla="*/ 0 h 1838325"/>
              <a:gd name="connsiteX2" fmla="*/ 1834974 w 1834974"/>
              <a:gd name="connsiteY2" fmla="*/ 952500 h 1838325"/>
              <a:gd name="connsiteX3" fmla="*/ 0 w 1834974"/>
              <a:gd name="connsiteY3" fmla="*/ 1838325 h 1838325"/>
              <a:gd name="connsiteX0" fmla="*/ 0 w 1834974"/>
              <a:gd name="connsiteY0" fmla="*/ 1885950 h 1885950"/>
              <a:gd name="connsiteX1" fmla="*/ 860337 w 1834974"/>
              <a:gd name="connsiteY1" fmla="*/ 0 h 1885950"/>
              <a:gd name="connsiteX2" fmla="*/ 1834974 w 1834974"/>
              <a:gd name="connsiteY2" fmla="*/ 1000125 h 1885950"/>
              <a:gd name="connsiteX3" fmla="*/ 0 w 1834974"/>
              <a:gd name="connsiteY3" fmla="*/ 1885950 h 1885950"/>
              <a:gd name="connsiteX0" fmla="*/ 0 w 1834974"/>
              <a:gd name="connsiteY0" fmla="*/ 1819275 h 1819275"/>
              <a:gd name="connsiteX1" fmla="*/ 898437 w 1834974"/>
              <a:gd name="connsiteY1" fmla="*/ 0 h 1819275"/>
              <a:gd name="connsiteX2" fmla="*/ 1834974 w 1834974"/>
              <a:gd name="connsiteY2" fmla="*/ 933450 h 1819275"/>
              <a:gd name="connsiteX3" fmla="*/ 0 w 1834974"/>
              <a:gd name="connsiteY3" fmla="*/ 1819275 h 1819275"/>
              <a:gd name="connsiteX0" fmla="*/ 0 w 1834974"/>
              <a:gd name="connsiteY0" fmla="*/ 1838325 h 1838325"/>
              <a:gd name="connsiteX1" fmla="*/ 907962 w 1834974"/>
              <a:gd name="connsiteY1" fmla="*/ 0 h 1838325"/>
              <a:gd name="connsiteX2" fmla="*/ 1834974 w 1834974"/>
              <a:gd name="connsiteY2" fmla="*/ 952500 h 1838325"/>
              <a:gd name="connsiteX3" fmla="*/ 0 w 1834974"/>
              <a:gd name="connsiteY3" fmla="*/ 1838325 h 1838325"/>
            </a:gdLst>
            <a:ahLst/>
            <a:cxnLst>
              <a:cxn ang="0">
                <a:pos x="connsiteX0" y="connsiteY0"/>
              </a:cxn>
              <a:cxn ang="0">
                <a:pos x="connsiteX1" y="connsiteY1"/>
              </a:cxn>
              <a:cxn ang="0">
                <a:pos x="connsiteX2" y="connsiteY2"/>
              </a:cxn>
              <a:cxn ang="0">
                <a:pos x="connsiteX3" y="connsiteY3"/>
              </a:cxn>
            </a:cxnLst>
            <a:rect l="l" t="t" r="r" b="b"/>
            <a:pathLst>
              <a:path w="1834974" h="1838325">
                <a:moveTo>
                  <a:pt x="0" y="1838325"/>
                </a:moveTo>
                <a:lnTo>
                  <a:pt x="907962" y="0"/>
                </a:lnTo>
                <a:lnTo>
                  <a:pt x="1834974" y="952500"/>
                </a:lnTo>
                <a:lnTo>
                  <a:pt x="0" y="1838325"/>
                </a:lnTo>
                <a:close/>
              </a:path>
            </a:pathLst>
          </a:custGeom>
          <a:solidFill>
            <a:schemeClr val="accent1">
              <a:alpha val="50000"/>
            </a:schemeClr>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Shape 62"/>
          <p:cNvSpPr txBox="1">
            <a:spLocks noGrp="1"/>
          </p:cNvSpPr>
          <p:nvPr>
            <p:ph type="title"/>
          </p:nvPr>
        </p:nvSpPr>
        <p:spPr/>
        <p:txBody>
          <a:bodyPr/>
          <a:lstStyle/>
          <a:p>
            <a:pPr lvl="0"/>
            <a:r>
              <a:rPr lang="en" dirty="0" smtClean="0"/>
              <a:t>Previous work</a:t>
            </a:r>
            <a:endParaRPr lang="en" dirty="0"/>
          </a:p>
        </p:txBody>
      </p:sp>
      <p:sp>
        <p:nvSpPr>
          <p:cNvPr id="63" name="Shape 63"/>
          <p:cNvSpPr txBox="1">
            <a:spLocks noGrp="1"/>
          </p:cNvSpPr>
          <p:nvPr>
            <p:ph idx="1"/>
          </p:nvPr>
        </p:nvSpPr>
        <p:spPr/>
        <p:txBody>
          <a:bodyPr/>
          <a:lstStyle/>
          <a:p>
            <a:pPr lvl="0"/>
            <a:r>
              <a:rPr lang="en" dirty="0" smtClean="0"/>
              <a:t>Hi-Z Cone Tracing </a:t>
            </a:r>
            <a:r>
              <a:rPr lang="en-GB" dirty="0">
                <a:solidFill>
                  <a:schemeClr val="bg1">
                    <a:lumMod val="50000"/>
                    <a:lumOff val="50000"/>
                  </a:schemeClr>
                </a:solidFill>
              </a:rPr>
              <a:t>[Uludag14]</a:t>
            </a:r>
            <a:endParaRPr lang="en" dirty="0">
              <a:solidFill>
                <a:schemeClr val="bg1">
                  <a:lumMod val="50000"/>
                  <a:lumOff val="50000"/>
                </a:schemeClr>
              </a:solidFill>
            </a:endParaRPr>
          </a:p>
        </p:txBody>
      </p:sp>
      <p:sp>
        <p:nvSpPr>
          <p:cNvPr id="3" name="Isosceles Triangle 2"/>
          <p:cNvSpPr/>
          <p:nvPr/>
        </p:nvSpPr>
        <p:spPr>
          <a:xfrm>
            <a:off x="5849282" y="1200150"/>
            <a:ext cx="2536595" cy="2621474"/>
          </a:xfrm>
          <a:custGeom>
            <a:avLst/>
            <a:gdLst>
              <a:gd name="connsiteX0" fmla="*/ 0 w 1511124"/>
              <a:gd name="connsiteY0" fmla="*/ 2162175 h 2162175"/>
              <a:gd name="connsiteX1" fmla="*/ 755562 w 1511124"/>
              <a:gd name="connsiteY1" fmla="*/ 0 h 2162175"/>
              <a:gd name="connsiteX2" fmla="*/ 1511124 w 1511124"/>
              <a:gd name="connsiteY2" fmla="*/ 2162175 h 2162175"/>
              <a:gd name="connsiteX3" fmla="*/ 0 w 1511124"/>
              <a:gd name="connsiteY3" fmla="*/ 2162175 h 2162175"/>
              <a:gd name="connsiteX0" fmla="*/ 0 w 1511124"/>
              <a:gd name="connsiteY0" fmla="*/ 1857375 h 1857375"/>
              <a:gd name="connsiteX1" fmla="*/ 927012 w 1511124"/>
              <a:gd name="connsiteY1" fmla="*/ 0 h 1857375"/>
              <a:gd name="connsiteX2" fmla="*/ 1511124 w 1511124"/>
              <a:gd name="connsiteY2" fmla="*/ 1857375 h 1857375"/>
              <a:gd name="connsiteX3" fmla="*/ 0 w 1511124"/>
              <a:gd name="connsiteY3" fmla="*/ 1857375 h 1857375"/>
              <a:gd name="connsiteX0" fmla="*/ 0 w 1825449"/>
              <a:gd name="connsiteY0" fmla="*/ 1857375 h 1857375"/>
              <a:gd name="connsiteX1" fmla="*/ 927012 w 1825449"/>
              <a:gd name="connsiteY1" fmla="*/ 0 h 1857375"/>
              <a:gd name="connsiteX2" fmla="*/ 1825449 w 1825449"/>
              <a:gd name="connsiteY2" fmla="*/ 962025 h 1857375"/>
              <a:gd name="connsiteX3" fmla="*/ 0 w 1825449"/>
              <a:gd name="connsiteY3" fmla="*/ 1857375 h 1857375"/>
              <a:gd name="connsiteX0" fmla="*/ 0 w 1825449"/>
              <a:gd name="connsiteY0" fmla="*/ 1857375 h 1857375"/>
              <a:gd name="connsiteX1" fmla="*/ 907962 w 1825449"/>
              <a:gd name="connsiteY1" fmla="*/ 0 h 1857375"/>
              <a:gd name="connsiteX2" fmla="*/ 1825449 w 1825449"/>
              <a:gd name="connsiteY2" fmla="*/ 962025 h 1857375"/>
              <a:gd name="connsiteX3" fmla="*/ 0 w 1825449"/>
              <a:gd name="connsiteY3" fmla="*/ 1857375 h 1857375"/>
              <a:gd name="connsiteX0" fmla="*/ 0 w 1834974"/>
              <a:gd name="connsiteY0" fmla="*/ 1857375 h 1857375"/>
              <a:gd name="connsiteX1" fmla="*/ 907962 w 1834974"/>
              <a:gd name="connsiteY1" fmla="*/ 0 h 1857375"/>
              <a:gd name="connsiteX2" fmla="*/ 1834974 w 1834974"/>
              <a:gd name="connsiteY2" fmla="*/ 1009650 h 1857375"/>
              <a:gd name="connsiteX3" fmla="*/ 0 w 1834974"/>
              <a:gd name="connsiteY3" fmla="*/ 1857375 h 1857375"/>
              <a:gd name="connsiteX0" fmla="*/ 0 w 1863549"/>
              <a:gd name="connsiteY0" fmla="*/ 1857375 h 1857375"/>
              <a:gd name="connsiteX1" fmla="*/ 907962 w 1863549"/>
              <a:gd name="connsiteY1" fmla="*/ 0 h 1857375"/>
              <a:gd name="connsiteX2" fmla="*/ 1863549 w 1863549"/>
              <a:gd name="connsiteY2" fmla="*/ 981075 h 1857375"/>
              <a:gd name="connsiteX3" fmla="*/ 0 w 1863549"/>
              <a:gd name="connsiteY3" fmla="*/ 1857375 h 1857375"/>
              <a:gd name="connsiteX0" fmla="*/ 0 w 1892124"/>
              <a:gd name="connsiteY0" fmla="*/ 1876425 h 1876425"/>
              <a:gd name="connsiteX1" fmla="*/ 936537 w 1892124"/>
              <a:gd name="connsiteY1" fmla="*/ 0 h 1876425"/>
              <a:gd name="connsiteX2" fmla="*/ 1892124 w 1892124"/>
              <a:gd name="connsiteY2" fmla="*/ 981075 h 1876425"/>
              <a:gd name="connsiteX3" fmla="*/ 0 w 1892124"/>
              <a:gd name="connsiteY3" fmla="*/ 1876425 h 1876425"/>
              <a:gd name="connsiteX0" fmla="*/ 0 w 1806399"/>
              <a:gd name="connsiteY0" fmla="*/ 1876425 h 1876425"/>
              <a:gd name="connsiteX1" fmla="*/ 936537 w 1806399"/>
              <a:gd name="connsiteY1" fmla="*/ 0 h 1876425"/>
              <a:gd name="connsiteX2" fmla="*/ 1806399 w 1806399"/>
              <a:gd name="connsiteY2" fmla="*/ 1019175 h 1876425"/>
              <a:gd name="connsiteX3" fmla="*/ 0 w 1806399"/>
              <a:gd name="connsiteY3" fmla="*/ 1876425 h 1876425"/>
              <a:gd name="connsiteX0" fmla="*/ 0 w 1806399"/>
              <a:gd name="connsiteY0" fmla="*/ 1838325 h 1838325"/>
              <a:gd name="connsiteX1" fmla="*/ 841287 w 1806399"/>
              <a:gd name="connsiteY1" fmla="*/ 0 h 1838325"/>
              <a:gd name="connsiteX2" fmla="*/ 1806399 w 1806399"/>
              <a:gd name="connsiteY2" fmla="*/ 981075 h 1838325"/>
              <a:gd name="connsiteX3" fmla="*/ 0 w 1806399"/>
              <a:gd name="connsiteY3" fmla="*/ 1838325 h 1838325"/>
              <a:gd name="connsiteX0" fmla="*/ 0 w 1834974"/>
              <a:gd name="connsiteY0" fmla="*/ 1838325 h 1838325"/>
              <a:gd name="connsiteX1" fmla="*/ 841287 w 1834974"/>
              <a:gd name="connsiteY1" fmla="*/ 0 h 1838325"/>
              <a:gd name="connsiteX2" fmla="*/ 1834974 w 1834974"/>
              <a:gd name="connsiteY2" fmla="*/ 952500 h 1838325"/>
              <a:gd name="connsiteX3" fmla="*/ 0 w 1834974"/>
              <a:gd name="connsiteY3" fmla="*/ 1838325 h 1838325"/>
              <a:gd name="connsiteX0" fmla="*/ 0 w 1834974"/>
              <a:gd name="connsiteY0" fmla="*/ 1885950 h 1885950"/>
              <a:gd name="connsiteX1" fmla="*/ 860337 w 1834974"/>
              <a:gd name="connsiteY1" fmla="*/ 0 h 1885950"/>
              <a:gd name="connsiteX2" fmla="*/ 1834974 w 1834974"/>
              <a:gd name="connsiteY2" fmla="*/ 1000125 h 1885950"/>
              <a:gd name="connsiteX3" fmla="*/ 0 w 1834974"/>
              <a:gd name="connsiteY3" fmla="*/ 1885950 h 1885950"/>
              <a:gd name="connsiteX0" fmla="*/ 0 w 1834974"/>
              <a:gd name="connsiteY0" fmla="*/ 1819275 h 1819275"/>
              <a:gd name="connsiteX1" fmla="*/ 898437 w 1834974"/>
              <a:gd name="connsiteY1" fmla="*/ 0 h 1819275"/>
              <a:gd name="connsiteX2" fmla="*/ 1834974 w 1834974"/>
              <a:gd name="connsiteY2" fmla="*/ 933450 h 1819275"/>
              <a:gd name="connsiteX3" fmla="*/ 0 w 1834974"/>
              <a:gd name="connsiteY3" fmla="*/ 1819275 h 1819275"/>
              <a:gd name="connsiteX0" fmla="*/ 0 w 1834974"/>
              <a:gd name="connsiteY0" fmla="*/ 1838325 h 1838325"/>
              <a:gd name="connsiteX1" fmla="*/ 907962 w 1834974"/>
              <a:gd name="connsiteY1" fmla="*/ 0 h 1838325"/>
              <a:gd name="connsiteX2" fmla="*/ 1834974 w 1834974"/>
              <a:gd name="connsiteY2" fmla="*/ 952500 h 1838325"/>
              <a:gd name="connsiteX3" fmla="*/ 0 w 1834974"/>
              <a:gd name="connsiteY3" fmla="*/ 1838325 h 1838325"/>
              <a:gd name="connsiteX0" fmla="*/ 0 w 1834974"/>
              <a:gd name="connsiteY0" fmla="*/ 3505200 h 3505200"/>
              <a:gd name="connsiteX1" fmla="*/ 1755687 w 1834974"/>
              <a:gd name="connsiteY1" fmla="*/ 0 h 3505200"/>
              <a:gd name="connsiteX2" fmla="*/ 1834974 w 1834974"/>
              <a:gd name="connsiteY2" fmla="*/ 2619375 h 3505200"/>
              <a:gd name="connsiteX3" fmla="*/ 0 w 1834974"/>
              <a:gd name="connsiteY3" fmla="*/ 3505200 h 3505200"/>
              <a:gd name="connsiteX0" fmla="*/ 0 w 2301699"/>
              <a:gd name="connsiteY0" fmla="*/ 3505200 h 3505200"/>
              <a:gd name="connsiteX1" fmla="*/ 1755687 w 2301699"/>
              <a:gd name="connsiteY1" fmla="*/ 0 h 3505200"/>
              <a:gd name="connsiteX2" fmla="*/ 2301699 w 2301699"/>
              <a:gd name="connsiteY2" fmla="*/ 542925 h 3505200"/>
              <a:gd name="connsiteX3" fmla="*/ 0 w 2301699"/>
              <a:gd name="connsiteY3" fmla="*/ 3505200 h 3505200"/>
              <a:gd name="connsiteX0" fmla="*/ 0 w 1358724"/>
              <a:gd name="connsiteY0" fmla="*/ 1638300 h 1638300"/>
              <a:gd name="connsiteX1" fmla="*/ 812712 w 1358724"/>
              <a:gd name="connsiteY1" fmla="*/ 0 h 1638300"/>
              <a:gd name="connsiteX2" fmla="*/ 1358724 w 1358724"/>
              <a:gd name="connsiteY2" fmla="*/ 542925 h 1638300"/>
              <a:gd name="connsiteX3" fmla="*/ 0 w 1358724"/>
              <a:gd name="connsiteY3" fmla="*/ 1638300 h 1638300"/>
              <a:gd name="connsiteX0" fmla="*/ 0 w 1358724"/>
              <a:gd name="connsiteY0" fmla="*/ 1638300 h 1924050"/>
              <a:gd name="connsiteX1" fmla="*/ 812712 w 1358724"/>
              <a:gd name="connsiteY1" fmla="*/ 0 h 1924050"/>
              <a:gd name="connsiteX2" fmla="*/ 1358724 w 1358724"/>
              <a:gd name="connsiteY2" fmla="*/ 542925 h 1924050"/>
              <a:gd name="connsiteX3" fmla="*/ 263347 w 1358724"/>
              <a:gd name="connsiteY3" fmla="*/ 1924050 h 1924050"/>
              <a:gd name="connsiteX4" fmla="*/ 0 w 1358724"/>
              <a:gd name="connsiteY4" fmla="*/ 1638300 h 1924050"/>
              <a:gd name="connsiteX0" fmla="*/ 0 w 1358724"/>
              <a:gd name="connsiteY0" fmla="*/ 1638300 h 1924050"/>
              <a:gd name="connsiteX1" fmla="*/ 812712 w 1358724"/>
              <a:gd name="connsiteY1" fmla="*/ 0 h 1924050"/>
              <a:gd name="connsiteX2" fmla="*/ 1358724 w 1358724"/>
              <a:gd name="connsiteY2" fmla="*/ 542925 h 1924050"/>
              <a:gd name="connsiteX3" fmla="*/ 263347 w 1358724"/>
              <a:gd name="connsiteY3" fmla="*/ 1924050 h 1924050"/>
              <a:gd name="connsiteX4" fmla="*/ 0 w 1358724"/>
              <a:gd name="connsiteY4" fmla="*/ 1638300 h 1924050"/>
              <a:gd name="connsiteX0" fmla="*/ 0 w 1358724"/>
              <a:gd name="connsiteY0" fmla="*/ 1638300 h 1924050"/>
              <a:gd name="connsiteX1" fmla="*/ 812712 w 1358724"/>
              <a:gd name="connsiteY1" fmla="*/ 0 h 1924050"/>
              <a:gd name="connsiteX2" fmla="*/ 1358724 w 1358724"/>
              <a:gd name="connsiteY2" fmla="*/ 542925 h 1924050"/>
              <a:gd name="connsiteX3" fmla="*/ 263347 w 1358724"/>
              <a:gd name="connsiteY3" fmla="*/ 1924050 h 1924050"/>
              <a:gd name="connsiteX4" fmla="*/ 0 w 1358724"/>
              <a:gd name="connsiteY4" fmla="*/ 1638300 h 1924050"/>
              <a:gd name="connsiteX0" fmla="*/ 0 w 1358724"/>
              <a:gd name="connsiteY0" fmla="*/ 1638300 h 2621474"/>
              <a:gd name="connsiteX1" fmla="*/ 812712 w 1358724"/>
              <a:gd name="connsiteY1" fmla="*/ 0 h 2621474"/>
              <a:gd name="connsiteX2" fmla="*/ 1358724 w 1358724"/>
              <a:gd name="connsiteY2" fmla="*/ 542925 h 2621474"/>
              <a:gd name="connsiteX3" fmla="*/ 906526 w 1358724"/>
              <a:gd name="connsiteY3" fmla="*/ 2621474 h 2621474"/>
              <a:gd name="connsiteX4" fmla="*/ 0 w 1358724"/>
              <a:gd name="connsiteY4" fmla="*/ 1638300 h 2621474"/>
              <a:gd name="connsiteX0" fmla="*/ 0 w 2420358"/>
              <a:gd name="connsiteY0" fmla="*/ 1638300 h 2621474"/>
              <a:gd name="connsiteX1" fmla="*/ 812712 w 2420358"/>
              <a:gd name="connsiteY1" fmla="*/ 0 h 2621474"/>
              <a:gd name="connsiteX2" fmla="*/ 2420358 w 2420358"/>
              <a:gd name="connsiteY2" fmla="*/ 1589061 h 2621474"/>
              <a:gd name="connsiteX3" fmla="*/ 906526 w 2420358"/>
              <a:gd name="connsiteY3" fmla="*/ 2621474 h 2621474"/>
              <a:gd name="connsiteX4" fmla="*/ 0 w 2420358"/>
              <a:gd name="connsiteY4" fmla="*/ 1638300 h 2621474"/>
              <a:gd name="connsiteX0" fmla="*/ 0 w 2420358"/>
              <a:gd name="connsiteY0" fmla="*/ 1638300 h 2621474"/>
              <a:gd name="connsiteX1" fmla="*/ 812712 w 2420358"/>
              <a:gd name="connsiteY1" fmla="*/ 0 h 2621474"/>
              <a:gd name="connsiteX2" fmla="*/ 2420358 w 2420358"/>
              <a:gd name="connsiteY2" fmla="*/ 1589061 h 2621474"/>
              <a:gd name="connsiteX3" fmla="*/ 906526 w 2420358"/>
              <a:gd name="connsiteY3" fmla="*/ 2621474 h 2621474"/>
              <a:gd name="connsiteX4" fmla="*/ 0 w 2420358"/>
              <a:gd name="connsiteY4" fmla="*/ 1638300 h 2621474"/>
              <a:gd name="connsiteX0" fmla="*/ 0 w 2420358"/>
              <a:gd name="connsiteY0" fmla="*/ 1638300 h 2621474"/>
              <a:gd name="connsiteX1" fmla="*/ 812712 w 2420358"/>
              <a:gd name="connsiteY1" fmla="*/ 0 h 2621474"/>
              <a:gd name="connsiteX2" fmla="*/ 2420358 w 2420358"/>
              <a:gd name="connsiteY2" fmla="*/ 1589061 h 2621474"/>
              <a:gd name="connsiteX3" fmla="*/ 906526 w 2420358"/>
              <a:gd name="connsiteY3" fmla="*/ 2621474 h 2621474"/>
              <a:gd name="connsiteX4" fmla="*/ 0 w 2420358"/>
              <a:gd name="connsiteY4" fmla="*/ 1638300 h 2621474"/>
              <a:gd name="connsiteX0" fmla="*/ 0 w 2420358"/>
              <a:gd name="connsiteY0" fmla="*/ 1638300 h 2621474"/>
              <a:gd name="connsiteX1" fmla="*/ 812712 w 2420358"/>
              <a:gd name="connsiteY1" fmla="*/ 0 h 2621474"/>
              <a:gd name="connsiteX2" fmla="*/ 2420358 w 2420358"/>
              <a:gd name="connsiteY2" fmla="*/ 1589061 h 2621474"/>
              <a:gd name="connsiteX3" fmla="*/ 906526 w 2420358"/>
              <a:gd name="connsiteY3" fmla="*/ 2621474 h 2621474"/>
              <a:gd name="connsiteX4" fmla="*/ 0 w 2420358"/>
              <a:gd name="connsiteY4" fmla="*/ 1638300 h 2621474"/>
              <a:gd name="connsiteX0" fmla="*/ 0 w 2505599"/>
              <a:gd name="connsiteY0" fmla="*/ 1638300 h 2621474"/>
              <a:gd name="connsiteX1" fmla="*/ 812712 w 2505599"/>
              <a:gd name="connsiteY1" fmla="*/ 0 h 2621474"/>
              <a:gd name="connsiteX2" fmla="*/ 2505599 w 2505599"/>
              <a:gd name="connsiteY2" fmla="*/ 1658803 h 2621474"/>
              <a:gd name="connsiteX3" fmla="*/ 906526 w 2505599"/>
              <a:gd name="connsiteY3" fmla="*/ 2621474 h 2621474"/>
              <a:gd name="connsiteX4" fmla="*/ 0 w 2505599"/>
              <a:gd name="connsiteY4" fmla="*/ 1638300 h 2621474"/>
              <a:gd name="connsiteX0" fmla="*/ 0 w 2505599"/>
              <a:gd name="connsiteY0" fmla="*/ 1638300 h 2621474"/>
              <a:gd name="connsiteX1" fmla="*/ 812712 w 2505599"/>
              <a:gd name="connsiteY1" fmla="*/ 0 h 2621474"/>
              <a:gd name="connsiteX2" fmla="*/ 2505599 w 2505599"/>
              <a:gd name="connsiteY2" fmla="*/ 1658803 h 2621474"/>
              <a:gd name="connsiteX3" fmla="*/ 906526 w 2505599"/>
              <a:gd name="connsiteY3" fmla="*/ 2621474 h 2621474"/>
              <a:gd name="connsiteX4" fmla="*/ 0 w 2505599"/>
              <a:gd name="connsiteY4" fmla="*/ 1638300 h 2621474"/>
              <a:gd name="connsiteX0" fmla="*/ 0 w 2505599"/>
              <a:gd name="connsiteY0" fmla="*/ 1669296 h 2621474"/>
              <a:gd name="connsiteX1" fmla="*/ 812712 w 2505599"/>
              <a:gd name="connsiteY1" fmla="*/ 0 h 2621474"/>
              <a:gd name="connsiteX2" fmla="*/ 2505599 w 2505599"/>
              <a:gd name="connsiteY2" fmla="*/ 1658803 h 2621474"/>
              <a:gd name="connsiteX3" fmla="*/ 906526 w 2505599"/>
              <a:gd name="connsiteY3" fmla="*/ 2621474 h 2621474"/>
              <a:gd name="connsiteX4" fmla="*/ 0 w 2505599"/>
              <a:gd name="connsiteY4" fmla="*/ 1669296 h 2621474"/>
              <a:gd name="connsiteX0" fmla="*/ 0 w 2536595"/>
              <a:gd name="connsiteY0" fmla="*/ 1677045 h 2621474"/>
              <a:gd name="connsiteX1" fmla="*/ 843708 w 2536595"/>
              <a:gd name="connsiteY1" fmla="*/ 0 h 2621474"/>
              <a:gd name="connsiteX2" fmla="*/ 2536595 w 2536595"/>
              <a:gd name="connsiteY2" fmla="*/ 1658803 h 2621474"/>
              <a:gd name="connsiteX3" fmla="*/ 937522 w 2536595"/>
              <a:gd name="connsiteY3" fmla="*/ 2621474 h 2621474"/>
              <a:gd name="connsiteX4" fmla="*/ 0 w 2536595"/>
              <a:gd name="connsiteY4" fmla="*/ 1677045 h 2621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6595" h="2621474">
                <a:moveTo>
                  <a:pt x="0" y="1677045"/>
                </a:moveTo>
                <a:lnTo>
                  <a:pt x="843708" y="0"/>
                </a:lnTo>
                <a:lnTo>
                  <a:pt x="2536595" y="1658803"/>
                </a:lnTo>
                <a:cubicBezTo>
                  <a:pt x="1739346" y="2164597"/>
                  <a:pt x="1728797" y="2119232"/>
                  <a:pt x="937522" y="2621474"/>
                </a:cubicBezTo>
                <a:lnTo>
                  <a:pt x="0" y="1677045"/>
                </a:lnTo>
                <a:close/>
              </a:path>
            </a:pathLst>
          </a:custGeom>
          <a:solidFill>
            <a:schemeClr val="accent1">
              <a:alpha val="50000"/>
            </a:schemeClr>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flipV="1">
            <a:off x="6298078" y="2097880"/>
            <a:ext cx="1240048" cy="125492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5721981" y="2673712"/>
            <a:ext cx="1272299" cy="1272299"/>
          </a:xfrm>
          <a:prstGeom prst="ellipse">
            <a:avLst/>
          </a:prstGeom>
          <a:solidFill>
            <a:schemeClr val="accent3">
              <a:alpha val="50000"/>
            </a:schemeClr>
          </a:solidFill>
          <a:ln w="38100">
            <a:solidFill>
              <a:schemeClr val="accent3">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6447294" y="785307"/>
            <a:ext cx="2351849" cy="2351849"/>
          </a:xfrm>
          <a:prstGeom prst="ellipse">
            <a:avLst/>
          </a:prstGeom>
          <a:solidFill>
            <a:schemeClr val="accent3">
              <a:alpha val="50000"/>
            </a:schemeClr>
          </a:solidFill>
          <a:ln w="38100">
            <a:solidFill>
              <a:schemeClr val="accent3">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8962568"/>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animBg="1"/>
      <p:bldP spid="19" grpId="0" animBg="1"/>
      <p:bldP spid="21"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Shape 62"/>
          <p:cNvSpPr txBox="1">
            <a:spLocks noGrp="1"/>
          </p:cNvSpPr>
          <p:nvPr>
            <p:ph type="title"/>
          </p:nvPr>
        </p:nvSpPr>
        <p:spPr/>
        <p:txBody>
          <a:bodyPr/>
          <a:lstStyle/>
          <a:p>
            <a:pPr lvl="0"/>
            <a:r>
              <a:rPr lang="en" dirty="0" smtClean="0"/>
              <a:t>Previous work</a:t>
            </a:r>
            <a:endParaRPr lang="en" dirty="0"/>
          </a:p>
        </p:txBody>
      </p:sp>
      <p:sp>
        <p:nvSpPr>
          <p:cNvPr id="63" name="Shape 63"/>
          <p:cNvSpPr txBox="1">
            <a:spLocks noGrp="1"/>
          </p:cNvSpPr>
          <p:nvPr>
            <p:ph idx="1"/>
          </p:nvPr>
        </p:nvSpPr>
        <p:spPr/>
        <p:txBody>
          <a:bodyPr/>
          <a:lstStyle/>
          <a:p>
            <a:r>
              <a:rPr lang="en" dirty="0" smtClean="0"/>
              <a:t>Hi-Z Cone </a:t>
            </a:r>
            <a:r>
              <a:rPr lang="en" dirty="0"/>
              <a:t>Tracing </a:t>
            </a:r>
            <a:r>
              <a:rPr lang="en-GB" dirty="0">
                <a:solidFill>
                  <a:schemeClr val="bg1">
                    <a:lumMod val="50000"/>
                    <a:lumOff val="50000"/>
                  </a:schemeClr>
                </a:solidFill>
              </a:rPr>
              <a:t>[Uludag14]</a:t>
            </a:r>
            <a:endParaRPr lang="en" dirty="0">
              <a:solidFill>
                <a:schemeClr val="bg1">
                  <a:lumMod val="50000"/>
                  <a:lumOff val="50000"/>
                </a:schemeClr>
              </a:solidFill>
            </a:endParaRPr>
          </a:p>
          <a:p>
            <a:pPr lvl="0"/>
            <a:endParaRPr lang="en" dirty="0"/>
          </a:p>
        </p:txBody>
      </p:sp>
      <p:grpSp>
        <p:nvGrpSpPr>
          <p:cNvPr id="42" name="Group 41"/>
          <p:cNvGrpSpPr/>
          <p:nvPr/>
        </p:nvGrpSpPr>
        <p:grpSpPr>
          <a:xfrm>
            <a:off x="2825929" y="1389936"/>
            <a:ext cx="4521776" cy="3296366"/>
            <a:chOff x="4779450" y="2716034"/>
            <a:chExt cx="1803345" cy="1314635"/>
          </a:xfrm>
        </p:grpSpPr>
        <p:cxnSp>
          <p:nvCxnSpPr>
            <p:cNvPr id="43" name="Straight Connector 42"/>
            <p:cNvCxnSpPr/>
            <p:nvPr/>
          </p:nvCxnSpPr>
          <p:spPr>
            <a:xfrm>
              <a:off x="4779450" y="4030669"/>
              <a:ext cx="1723986" cy="0"/>
            </a:xfrm>
            <a:prstGeom prst="line">
              <a:avLst/>
            </a:prstGeom>
            <a:ln w="38100">
              <a:solidFill>
                <a:schemeClr val="tx2">
                  <a:alpha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5165649" y="3563428"/>
              <a:ext cx="467241" cy="467241"/>
            </a:xfrm>
            <a:prstGeom prst="line">
              <a:avLst/>
            </a:prstGeom>
            <a:ln w="38100">
              <a:solidFill>
                <a:schemeClr val="tx2">
                  <a:alpha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45" name="Oval 44"/>
            <p:cNvSpPr/>
            <p:nvPr/>
          </p:nvSpPr>
          <p:spPr>
            <a:xfrm>
              <a:off x="5852022" y="2716034"/>
              <a:ext cx="507410" cy="507410"/>
            </a:xfrm>
            <a:prstGeom prst="ellipse">
              <a:avLst/>
            </a:prstGeom>
            <a:solidFill>
              <a:schemeClr val="accent4">
                <a:alpha val="50000"/>
              </a:scheme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a:spLocks/>
            </p:cNvSpPr>
            <p:nvPr/>
          </p:nvSpPr>
          <p:spPr>
            <a:xfrm>
              <a:off x="6177451" y="3349585"/>
              <a:ext cx="405344" cy="405344"/>
            </a:xfrm>
            <a:prstGeom prst="rect">
              <a:avLst/>
            </a:prstGeom>
            <a:solidFill>
              <a:schemeClr val="accent6">
                <a:alpha val="5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3217545" y="3036569"/>
            <a:ext cx="425197" cy="295275"/>
            <a:chOff x="3143250" y="2857500"/>
            <a:chExt cx="576074" cy="400050"/>
          </a:xfrm>
        </p:grpSpPr>
        <p:cxnSp>
          <p:nvCxnSpPr>
            <p:cNvPr id="8" name="Straight Connector 7"/>
            <p:cNvCxnSpPr/>
            <p:nvPr/>
          </p:nvCxnSpPr>
          <p:spPr>
            <a:xfrm flipV="1">
              <a:off x="3143250" y="2857500"/>
              <a:ext cx="495300" cy="2000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143250" y="3057525"/>
              <a:ext cx="495300" cy="200025"/>
            </a:xfrm>
            <a:prstGeom prst="line">
              <a:avLst/>
            </a:prstGeom>
          </p:spPr>
          <p:style>
            <a:lnRef idx="1">
              <a:schemeClr val="accent1"/>
            </a:lnRef>
            <a:fillRef idx="0">
              <a:schemeClr val="accent1"/>
            </a:fillRef>
            <a:effectRef idx="0">
              <a:schemeClr val="accent1"/>
            </a:effectRef>
            <a:fontRef idx="minor">
              <a:schemeClr val="tx1"/>
            </a:fontRef>
          </p:style>
        </p:cxnSp>
        <p:sp>
          <p:nvSpPr>
            <p:cNvPr id="10" name="Freeform 9"/>
            <p:cNvSpPr/>
            <p:nvPr/>
          </p:nvSpPr>
          <p:spPr>
            <a:xfrm>
              <a:off x="3638550" y="2857500"/>
              <a:ext cx="80774" cy="396256"/>
            </a:xfrm>
            <a:custGeom>
              <a:avLst/>
              <a:gdLst>
                <a:gd name="connsiteX0" fmla="*/ 0 w 9525"/>
                <a:gd name="connsiteY0" fmla="*/ 0 h 352425"/>
                <a:gd name="connsiteX1" fmla="*/ 9525 w 9525"/>
                <a:gd name="connsiteY1" fmla="*/ 352425 h 352425"/>
                <a:gd name="connsiteX2" fmla="*/ 9525 w 9525"/>
                <a:gd name="connsiteY2" fmla="*/ 352425 h 352425"/>
                <a:gd name="connsiteX0" fmla="*/ 0 w 12748"/>
                <a:gd name="connsiteY0" fmla="*/ 0 h 10000"/>
                <a:gd name="connsiteX1" fmla="*/ 10000 w 12748"/>
                <a:gd name="connsiteY1" fmla="*/ 10000 h 10000"/>
                <a:gd name="connsiteX2" fmla="*/ 10000 w 12748"/>
                <a:gd name="connsiteY2" fmla="*/ 10000 h 10000"/>
                <a:gd name="connsiteX0" fmla="*/ 2322 w 12337"/>
                <a:gd name="connsiteY0" fmla="*/ 0 h 10671"/>
                <a:gd name="connsiteX1" fmla="*/ 12322 w 12337"/>
                <a:gd name="connsiteY1" fmla="*/ 10000 h 10671"/>
                <a:gd name="connsiteX2" fmla="*/ 0 w 12337"/>
                <a:gd name="connsiteY2" fmla="*/ 9720 h 10671"/>
                <a:gd name="connsiteX0" fmla="*/ 2322 w 2322"/>
                <a:gd name="connsiteY0" fmla="*/ 0 h 9720"/>
                <a:gd name="connsiteX1" fmla="*/ 0 w 2322"/>
                <a:gd name="connsiteY1" fmla="*/ 9720 h 9720"/>
                <a:gd name="connsiteX0" fmla="*/ 10000 w 37643"/>
                <a:gd name="connsiteY0" fmla="*/ 0 h 10000"/>
                <a:gd name="connsiteX1" fmla="*/ 0 w 37643"/>
                <a:gd name="connsiteY1" fmla="*/ 10000 h 10000"/>
                <a:gd name="connsiteX0" fmla="*/ 10000 w 52887"/>
                <a:gd name="connsiteY0" fmla="*/ 0 h 10000"/>
                <a:gd name="connsiteX1" fmla="*/ 0 w 52887"/>
                <a:gd name="connsiteY1" fmla="*/ 10000 h 10000"/>
                <a:gd name="connsiteX0" fmla="*/ 10000 w 51848"/>
                <a:gd name="connsiteY0" fmla="*/ 0 h 10000"/>
                <a:gd name="connsiteX1" fmla="*/ 0 w 51848"/>
                <a:gd name="connsiteY1" fmla="*/ 10000 h 10000"/>
                <a:gd name="connsiteX0" fmla="*/ 10000 w 56244"/>
                <a:gd name="connsiteY0" fmla="*/ 0 h 10000"/>
                <a:gd name="connsiteX1" fmla="*/ 0 w 56244"/>
                <a:gd name="connsiteY1" fmla="*/ 10000 h 10000"/>
                <a:gd name="connsiteX0" fmla="*/ 10000 w 57754"/>
                <a:gd name="connsiteY0" fmla="*/ 0 h 10000"/>
                <a:gd name="connsiteX1" fmla="*/ 0 w 57754"/>
                <a:gd name="connsiteY1" fmla="*/ 10000 h 10000"/>
                <a:gd name="connsiteX0" fmla="*/ 10000 w 56745"/>
                <a:gd name="connsiteY0" fmla="*/ 0 h 10000"/>
                <a:gd name="connsiteX1" fmla="*/ 0 w 56745"/>
                <a:gd name="connsiteY1" fmla="*/ 10000 h 10000"/>
                <a:gd name="connsiteX0" fmla="*/ 10000 w 56253"/>
                <a:gd name="connsiteY0" fmla="*/ 0 h 10000"/>
                <a:gd name="connsiteX1" fmla="*/ 0 w 56253"/>
                <a:gd name="connsiteY1" fmla="*/ 10000 h 10000"/>
              </a:gdLst>
              <a:ahLst/>
              <a:cxnLst>
                <a:cxn ang="0">
                  <a:pos x="connsiteX0" y="connsiteY0"/>
                </a:cxn>
                <a:cxn ang="0">
                  <a:pos x="connsiteX1" y="connsiteY1"/>
                </a:cxn>
              </a:cxnLst>
              <a:rect l="l" t="t" r="r" b="b"/>
              <a:pathLst>
                <a:path w="56253" h="10000">
                  <a:moveTo>
                    <a:pt x="10000" y="0"/>
                  </a:moveTo>
                  <a:cubicBezTo>
                    <a:pt x="70347" y="2852"/>
                    <a:pt x="76300" y="7580"/>
                    <a:pt x="0" y="1000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594735" y="2953711"/>
              <a:ext cx="124589" cy="2019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4" name="Freeform 13"/>
          <p:cNvSpPr/>
          <p:nvPr/>
        </p:nvSpPr>
        <p:spPr bwMode="white">
          <a:xfrm>
            <a:off x="5570856" y="601980"/>
            <a:ext cx="2476222" cy="3619500"/>
          </a:xfrm>
          <a:custGeom>
            <a:avLst/>
            <a:gdLst>
              <a:gd name="connsiteX0" fmla="*/ 75564 w 2476222"/>
              <a:gd name="connsiteY0" fmla="*/ 601980 h 3619500"/>
              <a:gd name="connsiteX1" fmla="*/ 83184 w 2476222"/>
              <a:gd name="connsiteY1" fmla="*/ 784860 h 3619500"/>
              <a:gd name="connsiteX2" fmla="*/ 106044 w 2476222"/>
              <a:gd name="connsiteY2" fmla="*/ 853440 h 3619500"/>
              <a:gd name="connsiteX3" fmla="*/ 151764 w 2476222"/>
              <a:gd name="connsiteY3" fmla="*/ 929640 h 3619500"/>
              <a:gd name="connsiteX4" fmla="*/ 167004 w 2476222"/>
              <a:gd name="connsiteY4" fmla="*/ 952500 h 3619500"/>
              <a:gd name="connsiteX5" fmla="*/ 220344 w 2476222"/>
              <a:gd name="connsiteY5" fmla="*/ 1059180 h 3619500"/>
              <a:gd name="connsiteX6" fmla="*/ 258444 w 2476222"/>
              <a:gd name="connsiteY6" fmla="*/ 1135380 h 3619500"/>
              <a:gd name="connsiteX7" fmla="*/ 288924 w 2476222"/>
              <a:gd name="connsiteY7" fmla="*/ 1219200 h 3619500"/>
              <a:gd name="connsiteX8" fmla="*/ 304164 w 2476222"/>
              <a:gd name="connsiteY8" fmla="*/ 1341120 h 3619500"/>
              <a:gd name="connsiteX9" fmla="*/ 327024 w 2476222"/>
              <a:gd name="connsiteY9" fmla="*/ 1432560 h 3619500"/>
              <a:gd name="connsiteX10" fmla="*/ 349884 w 2476222"/>
              <a:gd name="connsiteY10" fmla="*/ 1584960 h 3619500"/>
              <a:gd name="connsiteX11" fmla="*/ 372744 w 2476222"/>
              <a:gd name="connsiteY11" fmla="*/ 1615440 h 3619500"/>
              <a:gd name="connsiteX12" fmla="*/ 395604 w 2476222"/>
              <a:gd name="connsiteY12" fmla="*/ 1653540 h 3619500"/>
              <a:gd name="connsiteX13" fmla="*/ 426084 w 2476222"/>
              <a:gd name="connsiteY13" fmla="*/ 1722120 h 3619500"/>
              <a:gd name="connsiteX14" fmla="*/ 464184 w 2476222"/>
              <a:gd name="connsiteY14" fmla="*/ 1813560 h 3619500"/>
              <a:gd name="connsiteX15" fmla="*/ 471804 w 2476222"/>
              <a:gd name="connsiteY15" fmla="*/ 1844040 h 3619500"/>
              <a:gd name="connsiteX16" fmla="*/ 487044 w 2476222"/>
              <a:gd name="connsiteY16" fmla="*/ 1866900 h 3619500"/>
              <a:gd name="connsiteX17" fmla="*/ 509904 w 2476222"/>
              <a:gd name="connsiteY17" fmla="*/ 1912620 h 3619500"/>
              <a:gd name="connsiteX18" fmla="*/ 517524 w 2476222"/>
              <a:gd name="connsiteY18" fmla="*/ 1950720 h 3619500"/>
              <a:gd name="connsiteX19" fmla="*/ 555624 w 2476222"/>
              <a:gd name="connsiteY19" fmla="*/ 1996440 h 3619500"/>
              <a:gd name="connsiteX20" fmla="*/ 586104 w 2476222"/>
              <a:gd name="connsiteY20" fmla="*/ 2049780 h 3619500"/>
              <a:gd name="connsiteX21" fmla="*/ 647064 w 2476222"/>
              <a:gd name="connsiteY21" fmla="*/ 2072640 h 3619500"/>
              <a:gd name="connsiteX22" fmla="*/ 677544 w 2476222"/>
              <a:gd name="connsiteY22" fmla="*/ 2087880 h 3619500"/>
              <a:gd name="connsiteX23" fmla="*/ 700404 w 2476222"/>
              <a:gd name="connsiteY23" fmla="*/ 2095500 h 3619500"/>
              <a:gd name="connsiteX24" fmla="*/ 723264 w 2476222"/>
              <a:gd name="connsiteY24" fmla="*/ 2110740 h 3619500"/>
              <a:gd name="connsiteX25" fmla="*/ 761364 w 2476222"/>
              <a:gd name="connsiteY25" fmla="*/ 2118360 h 3619500"/>
              <a:gd name="connsiteX26" fmla="*/ 791844 w 2476222"/>
              <a:gd name="connsiteY26" fmla="*/ 2133600 h 3619500"/>
              <a:gd name="connsiteX27" fmla="*/ 852804 w 2476222"/>
              <a:gd name="connsiteY27" fmla="*/ 2141220 h 3619500"/>
              <a:gd name="connsiteX28" fmla="*/ 860424 w 2476222"/>
              <a:gd name="connsiteY28" fmla="*/ 2164080 h 3619500"/>
              <a:gd name="connsiteX29" fmla="*/ 883284 w 2476222"/>
              <a:gd name="connsiteY29" fmla="*/ 2186940 h 3619500"/>
              <a:gd name="connsiteX30" fmla="*/ 906144 w 2476222"/>
              <a:gd name="connsiteY30" fmla="*/ 2232660 h 3619500"/>
              <a:gd name="connsiteX31" fmla="*/ 921384 w 2476222"/>
              <a:gd name="connsiteY31" fmla="*/ 2255520 h 3619500"/>
              <a:gd name="connsiteX32" fmla="*/ 929004 w 2476222"/>
              <a:gd name="connsiteY32" fmla="*/ 2278380 h 3619500"/>
              <a:gd name="connsiteX33" fmla="*/ 944244 w 2476222"/>
              <a:gd name="connsiteY33" fmla="*/ 2316480 h 3619500"/>
              <a:gd name="connsiteX34" fmla="*/ 951864 w 2476222"/>
              <a:gd name="connsiteY34" fmla="*/ 2346960 h 3619500"/>
              <a:gd name="connsiteX35" fmla="*/ 967104 w 2476222"/>
              <a:gd name="connsiteY35" fmla="*/ 2369820 h 3619500"/>
              <a:gd name="connsiteX36" fmla="*/ 989964 w 2476222"/>
              <a:gd name="connsiteY36" fmla="*/ 2484120 h 3619500"/>
              <a:gd name="connsiteX37" fmla="*/ 997584 w 2476222"/>
              <a:gd name="connsiteY37" fmla="*/ 2529840 h 3619500"/>
              <a:gd name="connsiteX38" fmla="*/ 1012824 w 2476222"/>
              <a:gd name="connsiteY38" fmla="*/ 2575560 h 3619500"/>
              <a:gd name="connsiteX39" fmla="*/ 1035684 w 2476222"/>
              <a:gd name="connsiteY39" fmla="*/ 2636520 h 3619500"/>
              <a:gd name="connsiteX40" fmla="*/ 1058544 w 2476222"/>
              <a:gd name="connsiteY40" fmla="*/ 2705100 h 3619500"/>
              <a:gd name="connsiteX41" fmla="*/ 1081404 w 2476222"/>
              <a:gd name="connsiteY41" fmla="*/ 2773680 h 3619500"/>
              <a:gd name="connsiteX42" fmla="*/ 1127124 w 2476222"/>
              <a:gd name="connsiteY42" fmla="*/ 2849880 h 3619500"/>
              <a:gd name="connsiteX43" fmla="*/ 1157604 w 2476222"/>
              <a:gd name="connsiteY43" fmla="*/ 2964180 h 3619500"/>
              <a:gd name="connsiteX44" fmla="*/ 1195704 w 2476222"/>
              <a:gd name="connsiteY44" fmla="*/ 3055620 h 3619500"/>
              <a:gd name="connsiteX45" fmla="*/ 1218564 w 2476222"/>
              <a:gd name="connsiteY45" fmla="*/ 3139440 h 3619500"/>
              <a:gd name="connsiteX46" fmla="*/ 1226184 w 2476222"/>
              <a:gd name="connsiteY46" fmla="*/ 3162300 h 3619500"/>
              <a:gd name="connsiteX47" fmla="*/ 1249044 w 2476222"/>
              <a:gd name="connsiteY47" fmla="*/ 3192780 h 3619500"/>
              <a:gd name="connsiteX48" fmla="*/ 1271904 w 2476222"/>
              <a:gd name="connsiteY48" fmla="*/ 3253740 h 3619500"/>
              <a:gd name="connsiteX49" fmla="*/ 1310004 w 2476222"/>
              <a:gd name="connsiteY49" fmla="*/ 3322320 h 3619500"/>
              <a:gd name="connsiteX50" fmla="*/ 1340484 w 2476222"/>
              <a:gd name="connsiteY50" fmla="*/ 3390900 h 3619500"/>
              <a:gd name="connsiteX51" fmla="*/ 1447164 w 2476222"/>
              <a:gd name="connsiteY51" fmla="*/ 3505200 h 3619500"/>
              <a:gd name="connsiteX52" fmla="*/ 1470024 w 2476222"/>
              <a:gd name="connsiteY52" fmla="*/ 3512820 h 3619500"/>
              <a:gd name="connsiteX53" fmla="*/ 1546224 w 2476222"/>
              <a:gd name="connsiteY53" fmla="*/ 3550920 h 3619500"/>
              <a:gd name="connsiteX54" fmla="*/ 1591944 w 2476222"/>
              <a:gd name="connsiteY54" fmla="*/ 3558540 h 3619500"/>
              <a:gd name="connsiteX55" fmla="*/ 1698624 w 2476222"/>
              <a:gd name="connsiteY55" fmla="*/ 3581400 h 3619500"/>
              <a:gd name="connsiteX56" fmla="*/ 1835784 w 2476222"/>
              <a:gd name="connsiteY56" fmla="*/ 3604260 h 3619500"/>
              <a:gd name="connsiteX57" fmla="*/ 1911984 w 2476222"/>
              <a:gd name="connsiteY57" fmla="*/ 3619500 h 3619500"/>
              <a:gd name="connsiteX58" fmla="*/ 2117724 w 2476222"/>
              <a:gd name="connsiteY58" fmla="*/ 3611880 h 3619500"/>
              <a:gd name="connsiteX59" fmla="*/ 2140584 w 2476222"/>
              <a:gd name="connsiteY59" fmla="*/ 3596640 h 3619500"/>
              <a:gd name="connsiteX60" fmla="*/ 2224404 w 2476222"/>
              <a:gd name="connsiteY60" fmla="*/ 3520440 h 3619500"/>
              <a:gd name="connsiteX61" fmla="*/ 2292984 w 2476222"/>
              <a:gd name="connsiteY61" fmla="*/ 3337560 h 3619500"/>
              <a:gd name="connsiteX62" fmla="*/ 2430144 w 2476222"/>
              <a:gd name="connsiteY62" fmla="*/ 3040380 h 3619500"/>
              <a:gd name="connsiteX63" fmla="*/ 2475864 w 2476222"/>
              <a:gd name="connsiteY63" fmla="*/ 2788920 h 3619500"/>
              <a:gd name="connsiteX64" fmla="*/ 2453004 w 2476222"/>
              <a:gd name="connsiteY64" fmla="*/ 2293620 h 3619500"/>
              <a:gd name="connsiteX65" fmla="*/ 2445384 w 2476222"/>
              <a:gd name="connsiteY65" fmla="*/ 2103120 h 3619500"/>
              <a:gd name="connsiteX66" fmla="*/ 2430144 w 2476222"/>
              <a:gd name="connsiteY66" fmla="*/ 2057400 h 3619500"/>
              <a:gd name="connsiteX67" fmla="*/ 2407284 w 2476222"/>
              <a:gd name="connsiteY67" fmla="*/ 1943100 h 3619500"/>
              <a:gd name="connsiteX68" fmla="*/ 2384424 w 2476222"/>
              <a:gd name="connsiteY68" fmla="*/ 1813560 h 3619500"/>
              <a:gd name="connsiteX69" fmla="*/ 2376804 w 2476222"/>
              <a:gd name="connsiteY69" fmla="*/ 1737360 h 3619500"/>
              <a:gd name="connsiteX70" fmla="*/ 2361564 w 2476222"/>
              <a:gd name="connsiteY70" fmla="*/ 1699260 h 3619500"/>
              <a:gd name="connsiteX71" fmla="*/ 2315844 w 2476222"/>
              <a:gd name="connsiteY71" fmla="*/ 1554480 h 3619500"/>
              <a:gd name="connsiteX72" fmla="*/ 2270124 w 2476222"/>
              <a:gd name="connsiteY72" fmla="*/ 1394460 h 3619500"/>
              <a:gd name="connsiteX73" fmla="*/ 2193924 w 2476222"/>
              <a:gd name="connsiteY73" fmla="*/ 1219200 h 3619500"/>
              <a:gd name="connsiteX74" fmla="*/ 2155824 w 2476222"/>
              <a:gd name="connsiteY74" fmla="*/ 1120140 h 3619500"/>
              <a:gd name="connsiteX75" fmla="*/ 2018664 w 2476222"/>
              <a:gd name="connsiteY75" fmla="*/ 914400 h 3619500"/>
              <a:gd name="connsiteX76" fmla="*/ 1972944 w 2476222"/>
              <a:gd name="connsiteY76" fmla="*/ 845820 h 3619500"/>
              <a:gd name="connsiteX77" fmla="*/ 1950084 w 2476222"/>
              <a:gd name="connsiteY77" fmla="*/ 807720 h 3619500"/>
              <a:gd name="connsiteX78" fmla="*/ 1812924 w 2476222"/>
              <a:gd name="connsiteY78" fmla="*/ 647700 h 3619500"/>
              <a:gd name="connsiteX79" fmla="*/ 1652904 w 2476222"/>
              <a:gd name="connsiteY79" fmla="*/ 487680 h 3619500"/>
              <a:gd name="connsiteX80" fmla="*/ 1584324 w 2476222"/>
              <a:gd name="connsiteY80" fmla="*/ 434340 h 3619500"/>
              <a:gd name="connsiteX81" fmla="*/ 1553844 w 2476222"/>
              <a:gd name="connsiteY81" fmla="*/ 388620 h 3619500"/>
              <a:gd name="connsiteX82" fmla="*/ 1332864 w 2476222"/>
              <a:gd name="connsiteY82" fmla="*/ 228600 h 3619500"/>
              <a:gd name="connsiteX83" fmla="*/ 1264284 w 2476222"/>
              <a:gd name="connsiteY83" fmla="*/ 190500 h 3619500"/>
              <a:gd name="connsiteX84" fmla="*/ 1081404 w 2476222"/>
              <a:gd name="connsiteY84" fmla="*/ 91440 h 3619500"/>
              <a:gd name="connsiteX85" fmla="*/ 982344 w 2476222"/>
              <a:gd name="connsiteY85" fmla="*/ 45720 h 3619500"/>
              <a:gd name="connsiteX86" fmla="*/ 845184 w 2476222"/>
              <a:gd name="connsiteY86" fmla="*/ 22860 h 3619500"/>
              <a:gd name="connsiteX87" fmla="*/ 669924 w 2476222"/>
              <a:gd name="connsiteY87" fmla="*/ 7620 h 3619500"/>
              <a:gd name="connsiteX88" fmla="*/ 593724 w 2476222"/>
              <a:gd name="connsiteY88" fmla="*/ 0 h 3619500"/>
              <a:gd name="connsiteX89" fmla="*/ 235584 w 2476222"/>
              <a:gd name="connsiteY89" fmla="*/ 7620 h 3619500"/>
              <a:gd name="connsiteX90" fmla="*/ 167004 w 2476222"/>
              <a:gd name="connsiteY90" fmla="*/ 30480 h 3619500"/>
              <a:gd name="connsiteX91" fmla="*/ 45084 w 2476222"/>
              <a:gd name="connsiteY91" fmla="*/ 83820 h 3619500"/>
              <a:gd name="connsiteX92" fmla="*/ 22224 w 2476222"/>
              <a:gd name="connsiteY92" fmla="*/ 373380 h 3619500"/>
              <a:gd name="connsiteX0" fmla="*/ 75564 w 2476222"/>
              <a:gd name="connsiteY0" fmla="*/ 601980 h 3619500"/>
              <a:gd name="connsiteX1" fmla="*/ 83184 w 2476222"/>
              <a:gd name="connsiteY1" fmla="*/ 784860 h 3619500"/>
              <a:gd name="connsiteX2" fmla="*/ 106044 w 2476222"/>
              <a:gd name="connsiteY2" fmla="*/ 853440 h 3619500"/>
              <a:gd name="connsiteX3" fmla="*/ 151764 w 2476222"/>
              <a:gd name="connsiteY3" fmla="*/ 929640 h 3619500"/>
              <a:gd name="connsiteX4" fmla="*/ 167004 w 2476222"/>
              <a:gd name="connsiteY4" fmla="*/ 952500 h 3619500"/>
              <a:gd name="connsiteX5" fmla="*/ 220344 w 2476222"/>
              <a:gd name="connsiteY5" fmla="*/ 1059180 h 3619500"/>
              <a:gd name="connsiteX6" fmla="*/ 258444 w 2476222"/>
              <a:gd name="connsiteY6" fmla="*/ 1135380 h 3619500"/>
              <a:gd name="connsiteX7" fmla="*/ 288924 w 2476222"/>
              <a:gd name="connsiteY7" fmla="*/ 1219200 h 3619500"/>
              <a:gd name="connsiteX8" fmla="*/ 327024 w 2476222"/>
              <a:gd name="connsiteY8" fmla="*/ 1432560 h 3619500"/>
              <a:gd name="connsiteX9" fmla="*/ 349884 w 2476222"/>
              <a:gd name="connsiteY9" fmla="*/ 1584960 h 3619500"/>
              <a:gd name="connsiteX10" fmla="*/ 372744 w 2476222"/>
              <a:gd name="connsiteY10" fmla="*/ 1615440 h 3619500"/>
              <a:gd name="connsiteX11" fmla="*/ 395604 w 2476222"/>
              <a:gd name="connsiteY11" fmla="*/ 1653540 h 3619500"/>
              <a:gd name="connsiteX12" fmla="*/ 426084 w 2476222"/>
              <a:gd name="connsiteY12" fmla="*/ 1722120 h 3619500"/>
              <a:gd name="connsiteX13" fmla="*/ 464184 w 2476222"/>
              <a:gd name="connsiteY13" fmla="*/ 1813560 h 3619500"/>
              <a:gd name="connsiteX14" fmla="*/ 471804 w 2476222"/>
              <a:gd name="connsiteY14" fmla="*/ 1844040 h 3619500"/>
              <a:gd name="connsiteX15" fmla="*/ 487044 w 2476222"/>
              <a:gd name="connsiteY15" fmla="*/ 1866900 h 3619500"/>
              <a:gd name="connsiteX16" fmla="*/ 509904 w 2476222"/>
              <a:gd name="connsiteY16" fmla="*/ 1912620 h 3619500"/>
              <a:gd name="connsiteX17" fmla="*/ 517524 w 2476222"/>
              <a:gd name="connsiteY17" fmla="*/ 1950720 h 3619500"/>
              <a:gd name="connsiteX18" fmla="*/ 555624 w 2476222"/>
              <a:gd name="connsiteY18" fmla="*/ 1996440 h 3619500"/>
              <a:gd name="connsiteX19" fmla="*/ 586104 w 2476222"/>
              <a:gd name="connsiteY19" fmla="*/ 2049780 h 3619500"/>
              <a:gd name="connsiteX20" fmla="*/ 647064 w 2476222"/>
              <a:gd name="connsiteY20" fmla="*/ 2072640 h 3619500"/>
              <a:gd name="connsiteX21" fmla="*/ 677544 w 2476222"/>
              <a:gd name="connsiteY21" fmla="*/ 2087880 h 3619500"/>
              <a:gd name="connsiteX22" fmla="*/ 700404 w 2476222"/>
              <a:gd name="connsiteY22" fmla="*/ 2095500 h 3619500"/>
              <a:gd name="connsiteX23" fmla="*/ 723264 w 2476222"/>
              <a:gd name="connsiteY23" fmla="*/ 2110740 h 3619500"/>
              <a:gd name="connsiteX24" fmla="*/ 761364 w 2476222"/>
              <a:gd name="connsiteY24" fmla="*/ 2118360 h 3619500"/>
              <a:gd name="connsiteX25" fmla="*/ 791844 w 2476222"/>
              <a:gd name="connsiteY25" fmla="*/ 2133600 h 3619500"/>
              <a:gd name="connsiteX26" fmla="*/ 852804 w 2476222"/>
              <a:gd name="connsiteY26" fmla="*/ 2141220 h 3619500"/>
              <a:gd name="connsiteX27" fmla="*/ 860424 w 2476222"/>
              <a:gd name="connsiteY27" fmla="*/ 2164080 h 3619500"/>
              <a:gd name="connsiteX28" fmla="*/ 883284 w 2476222"/>
              <a:gd name="connsiteY28" fmla="*/ 2186940 h 3619500"/>
              <a:gd name="connsiteX29" fmla="*/ 906144 w 2476222"/>
              <a:gd name="connsiteY29" fmla="*/ 2232660 h 3619500"/>
              <a:gd name="connsiteX30" fmla="*/ 921384 w 2476222"/>
              <a:gd name="connsiteY30" fmla="*/ 2255520 h 3619500"/>
              <a:gd name="connsiteX31" fmla="*/ 929004 w 2476222"/>
              <a:gd name="connsiteY31" fmla="*/ 2278380 h 3619500"/>
              <a:gd name="connsiteX32" fmla="*/ 944244 w 2476222"/>
              <a:gd name="connsiteY32" fmla="*/ 2316480 h 3619500"/>
              <a:gd name="connsiteX33" fmla="*/ 951864 w 2476222"/>
              <a:gd name="connsiteY33" fmla="*/ 2346960 h 3619500"/>
              <a:gd name="connsiteX34" fmla="*/ 967104 w 2476222"/>
              <a:gd name="connsiteY34" fmla="*/ 2369820 h 3619500"/>
              <a:gd name="connsiteX35" fmla="*/ 989964 w 2476222"/>
              <a:gd name="connsiteY35" fmla="*/ 2484120 h 3619500"/>
              <a:gd name="connsiteX36" fmla="*/ 997584 w 2476222"/>
              <a:gd name="connsiteY36" fmla="*/ 2529840 h 3619500"/>
              <a:gd name="connsiteX37" fmla="*/ 1012824 w 2476222"/>
              <a:gd name="connsiteY37" fmla="*/ 2575560 h 3619500"/>
              <a:gd name="connsiteX38" fmla="*/ 1035684 w 2476222"/>
              <a:gd name="connsiteY38" fmla="*/ 2636520 h 3619500"/>
              <a:gd name="connsiteX39" fmla="*/ 1058544 w 2476222"/>
              <a:gd name="connsiteY39" fmla="*/ 2705100 h 3619500"/>
              <a:gd name="connsiteX40" fmla="*/ 1081404 w 2476222"/>
              <a:gd name="connsiteY40" fmla="*/ 2773680 h 3619500"/>
              <a:gd name="connsiteX41" fmla="*/ 1127124 w 2476222"/>
              <a:gd name="connsiteY41" fmla="*/ 2849880 h 3619500"/>
              <a:gd name="connsiteX42" fmla="*/ 1157604 w 2476222"/>
              <a:gd name="connsiteY42" fmla="*/ 2964180 h 3619500"/>
              <a:gd name="connsiteX43" fmla="*/ 1195704 w 2476222"/>
              <a:gd name="connsiteY43" fmla="*/ 3055620 h 3619500"/>
              <a:gd name="connsiteX44" fmla="*/ 1218564 w 2476222"/>
              <a:gd name="connsiteY44" fmla="*/ 3139440 h 3619500"/>
              <a:gd name="connsiteX45" fmla="*/ 1226184 w 2476222"/>
              <a:gd name="connsiteY45" fmla="*/ 3162300 h 3619500"/>
              <a:gd name="connsiteX46" fmla="*/ 1249044 w 2476222"/>
              <a:gd name="connsiteY46" fmla="*/ 3192780 h 3619500"/>
              <a:gd name="connsiteX47" fmla="*/ 1271904 w 2476222"/>
              <a:gd name="connsiteY47" fmla="*/ 3253740 h 3619500"/>
              <a:gd name="connsiteX48" fmla="*/ 1310004 w 2476222"/>
              <a:gd name="connsiteY48" fmla="*/ 3322320 h 3619500"/>
              <a:gd name="connsiteX49" fmla="*/ 1340484 w 2476222"/>
              <a:gd name="connsiteY49" fmla="*/ 3390900 h 3619500"/>
              <a:gd name="connsiteX50" fmla="*/ 1447164 w 2476222"/>
              <a:gd name="connsiteY50" fmla="*/ 3505200 h 3619500"/>
              <a:gd name="connsiteX51" fmla="*/ 1470024 w 2476222"/>
              <a:gd name="connsiteY51" fmla="*/ 3512820 h 3619500"/>
              <a:gd name="connsiteX52" fmla="*/ 1546224 w 2476222"/>
              <a:gd name="connsiteY52" fmla="*/ 3550920 h 3619500"/>
              <a:gd name="connsiteX53" fmla="*/ 1591944 w 2476222"/>
              <a:gd name="connsiteY53" fmla="*/ 3558540 h 3619500"/>
              <a:gd name="connsiteX54" fmla="*/ 1698624 w 2476222"/>
              <a:gd name="connsiteY54" fmla="*/ 3581400 h 3619500"/>
              <a:gd name="connsiteX55" fmla="*/ 1835784 w 2476222"/>
              <a:gd name="connsiteY55" fmla="*/ 3604260 h 3619500"/>
              <a:gd name="connsiteX56" fmla="*/ 1911984 w 2476222"/>
              <a:gd name="connsiteY56" fmla="*/ 3619500 h 3619500"/>
              <a:gd name="connsiteX57" fmla="*/ 2117724 w 2476222"/>
              <a:gd name="connsiteY57" fmla="*/ 3611880 h 3619500"/>
              <a:gd name="connsiteX58" fmla="*/ 2140584 w 2476222"/>
              <a:gd name="connsiteY58" fmla="*/ 3596640 h 3619500"/>
              <a:gd name="connsiteX59" fmla="*/ 2224404 w 2476222"/>
              <a:gd name="connsiteY59" fmla="*/ 3520440 h 3619500"/>
              <a:gd name="connsiteX60" fmla="*/ 2292984 w 2476222"/>
              <a:gd name="connsiteY60" fmla="*/ 3337560 h 3619500"/>
              <a:gd name="connsiteX61" fmla="*/ 2430144 w 2476222"/>
              <a:gd name="connsiteY61" fmla="*/ 3040380 h 3619500"/>
              <a:gd name="connsiteX62" fmla="*/ 2475864 w 2476222"/>
              <a:gd name="connsiteY62" fmla="*/ 2788920 h 3619500"/>
              <a:gd name="connsiteX63" fmla="*/ 2453004 w 2476222"/>
              <a:gd name="connsiteY63" fmla="*/ 2293620 h 3619500"/>
              <a:gd name="connsiteX64" fmla="*/ 2445384 w 2476222"/>
              <a:gd name="connsiteY64" fmla="*/ 2103120 h 3619500"/>
              <a:gd name="connsiteX65" fmla="*/ 2430144 w 2476222"/>
              <a:gd name="connsiteY65" fmla="*/ 2057400 h 3619500"/>
              <a:gd name="connsiteX66" fmla="*/ 2407284 w 2476222"/>
              <a:gd name="connsiteY66" fmla="*/ 1943100 h 3619500"/>
              <a:gd name="connsiteX67" fmla="*/ 2384424 w 2476222"/>
              <a:gd name="connsiteY67" fmla="*/ 1813560 h 3619500"/>
              <a:gd name="connsiteX68" fmla="*/ 2376804 w 2476222"/>
              <a:gd name="connsiteY68" fmla="*/ 1737360 h 3619500"/>
              <a:gd name="connsiteX69" fmla="*/ 2361564 w 2476222"/>
              <a:gd name="connsiteY69" fmla="*/ 1699260 h 3619500"/>
              <a:gd name="connsiteX70" fmla="*/ 2315844 w 2476222"/>
              <a:gd name="connsiteY70" fmla="*/ 1554480 h 3619500"/>
              <a:gd name="connsiteX71" fmla="*/ 2270124 w 2476222"/>
              <a:gd name="connsiteY71" fmla="*/ 1394460 h 3619500"/>
              <a:gd name="connsiteX72" fmla="*/ 2193924 w 2476222"/>
              <a:gd name="connsiteY72" fmla="*/ 1219200 h 3619500"/>
              <a:gd name="connsiteX73" fmla="*/ 2155824 w 2476222"/>
              <a:gd name="connsiteY73" fmla="*/ 1120140 h 3619500"/>
              <a:gd name="connsiteX74" fmla="*/ 2018664 w 2476222"/>
              <a:gd name="connsiteY74" fmla="*/ 914400 h 3619500"/>
              <a:gd name="connsiteX75" fmla="*/ 1972944 w 2476222"/>
              <a:gd name="connsiteY75" fmla="*/ 845820 h 3619500"/>
              <a:gd name="connsiteX76" fmla="*/ 1950084 w 2476222"/>
              <a:gd name="connsiteY76" fmla="*/ 807720 h 3619500"/>
              <a:gd name="connsiteX77" fmla="*/ 1812924 w 2476222"/>
              <a:gd name="connsiteY77" fmla="*/ 647700 h 3619500"/>
              <a:gd name="connsiteX78" fmla="*/ 1652904 w 2476222"/>
              <a:gd name="connsiteY78" fmla="*/ 487680 h 3619500"/>
              <a:gd name="connsiteX79" fmla="*/ 1584324 w 2476222"/>
              <a:gd name="connsiteY79" fmla="*/ 434340 h 3619500"/>
              <a:gd name="connsiteX80" fmla="*/ 1553844 w 2476222"/>
              <a:gd name="connsiteY80" fmla="*/ 388620 h 3619500"/>
              <a:gd name="connsiteX81" fmla="*/ 1332864 w 2476222"/>
              <a:gd name="connsiteY81" fmla="*/ 228600 h 3619500"/>
              <a:gd name="connsiteX82" fmla="*/ 1264284 w 2476222"/>
              <a:gd name="connsiteY82" fmla="*/ 190500 h 3619500"/>
              <a:gd name="connsiteX83" fmla="*/ 1081404 w 2476222"/>
              <a:gd name="connsiteY83" fmla="*/ 91440 h 3619500"/>
              <a:gd name="connsiteX84" fmla="*/ 982344 w 2476222"/>
              <a:gd name="connsiteY84" fmla="*/ 45720 h 3619500"/>
              <a:gd name="connsiteX85" fmla="*/ 845184 w 2476222"/>
              <a:gd name="connsiteY85" fmla="*/ 22860 h 3619500"/>
              <a:gd name="connsiteX86" fmla="*/ 669924 w 2476222"/>
              <a:gd name="connsiteY86" fmla="*/ 7620 h 3619500"/>
              <a:gd name="connsiteX87" fmla="*/ 593724 w 2476222"/>
              <a:gd name="connsiteY87" fmla="*/ 0 h 3619500"/>
              <a:gd name="connsiteX88" fmla="*/ 235584 w 2476222"/>
              <a:gd name="connsiteY88" fmla="*/ 7620 h 3619500"/>
              <a:gd name="connsiteX89" fmla="*/ 167004 w 2476222"/>
              <a:gd name="connsiteY89" fmla="*/ 30480 h 3619500"/>
              <a:gd name="connsiteX90" fmla="*/ 45084 w 2476222"/>
              <a:gd name="connsiteY90" fmla="*/ 83820 h 3619500"/>
              <a:gd name="connsiteX91" fmla="*/ 22224 w 2476222"/>
              <a:gd name="connsiteY91" fmla="*/ 373380 h 3619500"/>
              <a:gd name="connsiteX0" fmla="*/ 75564 w 2476222"/>
              <a:gd name="connsiteY0" fmla="*/ 601980 h 3619500"/>
              <a:gd name="connsiteX1" fmla="*/ 83184 w 2476222"/>
              <a:gd name="connsiteY1" fmla="*/ 784860 h 3619500"/>
              <a:gd name="connsiteX2" fmla="*/ 106044 w 2476222"/>
              <a:gd name="connsiteY2" fmla="*/ 853440 h 3619500"/>
              <a:gd name="connsiteX3" fmla="*/ 151764 w 2476222"/>
              <a:gd name="connsiteY3" fmla="*/ 929640 h 3619500"/>
              <a:gd name="connsiteX4" fmla="*/ 167004 w 2476222"/>
              <a:gd name="connsiteY4" fmla="*/ 952500 h 3619500"/>
              <a:gd name="connsiteX5" fmla="*/ 220344 w 2476222"/>
              <a:gd name="connsiteY5" fmla="*/ 1059180 h 3619500"/>
              <a:gd name="connsiteX6" fmla="*/ 288924 w 2476222"/>
              <a:gd name="connsiteY6" fmla="*/ 1219200 h 3619500"/>
              <a:gd name="connsiteX7" fmla="*/ 327024 w 2476222"/>
              <a:gd name="connsiteY7" fmla="*/ 1432560 h 3619500"/>
              <a:gd name="connsiteX8" fmla="*/ 349884 w 2476222"/>
              <a:gd name="connsiteY8" fmla="*/ 1584960 h 3619500"/>
              <a:gd name="connsiteX9" fmla="*/ 372744 w 2476222"/>
              <a:gd name="connsiteY9" fmla="*/ 1615440 h 3619500"/>
              <a:gd name="connsiteX10" fmla="*/ 395604 w 2476222"/>
              <a:gd name="connsiteY10" fmla="*/ 1653540 h 3619500"/>
              <a:gd name="connsiteX11" fmla="*/ 426084 w 2476222"/>
              <a:gd name="connsiteY11" fmla="*/ 1722120 h 3619500"/>
              <a:gd name="connsiteX12" fmla="*/ 464184 w 2476222"/>
              <a:gd name="connsiteY12" fmla="*/ 1813560 h 3619500"/>
              <a:gd name="connsiteX13" fmla="*/ 471804 w 2476222"/>
              <a:gd name="connsiteY13" fmla="*/ 1844040 h 3619500"/>
              <a:gd name="connsiteX14" fmla="*/ 487044 w 2476222"/>
              <a:gd name="connsiteY14" fmla="*/ 1866900 h 3619500"/>
              <a:gd name="connsiteX15" fmla="*/ 509904 w 2476222"/>
              <a:gd name="connsiteY15" fmla="*/ 1912620 h 3619500"/>
              <a:gd name="connsiteX16" fmla="*/ 517524 w 2476222"/>
              <a:gd name="connsiteY16" fmla="*/ 1950720 h 3619500"/>
              <a:gd name="connsiteX17" fmla="*/ 555624 w 2476222"/>
              <a:gd name="connsiteY17" fmla="*/ 1996440 h 3619500"/>
              <a:gd name="connsiteX18" fmla="*/ 586104 w 2476222"/>
              <a:gd name="connsiteY18" fmla="*/ 2049780 h 3619500"/>
              <a:gd name="connsiteX19" fmla="*/ 647064 w 2476222"/>
              <a:gd name="connsiteY19" fmla="*/ 2072640 h 3619500"/>
              <a:gd name="connsiteX20" fmla="*/ 677544 w 2476222"/>
              <a:gd name="connsiteY20" fmla="*/ 2087880 h 3619500"/>
              <a:gd name="connsiteX21" fmla="*/ 700404 w 2476222"/>
              <a:gd name="connsiteY21" fmla="*/ 2095500 h 3619500"/>
              <a:gd name="connsiteX22" fmla="*/ 723264 w 2476222"/>
              <a:gd name="connsiteY22" fmla="*/ 2110740 h 3619500"/>
              <a:gd name="connsiteX23" fmla="*/ 761364 w 2476222"/>
              <a:gd name="connsiteY23" fmla="*/ 2118360 h 3619500"/>
              <a:gd name="connsiteX24" fmla="*/ 791844 w 2476222"/>
              <a:gd name="connsiteY24" fmla="*/ 2133600 h 3619500"/>
              <a:gd name="connsiteX25" fmla="*/ 852804 w 2476222"/>
              <a:gd name="connsiteY25" fmla="*/ 2141220 h 3619500"/>
              <a:gd name="connsiteX26" fmla="*/ 860424 w 2476222"/>
              <a:gd name="connsiteY26" fmla="*/ 2164080 h 3619500"/>
              <a:gd name="connsiteX27" fmla="*/ 883284 w 2476222"/>
              <a:gd name="connsiteY27" fmla="*/ 2186940 h 3619500"/>
              <a:gd name="connsiteX28" fmla="*/ 906144 w 2476222"/>
              <a:gd name="connsiteY28" fmla="*/ 2232660 h 3619500"/>
              <a:gd name="connsiteX29" fmla="*/ 921384 w 2476222"/>
              <a:gd name="connsiteY29" fmla="*/ 2255520 h 3619500"/>
              <a:gd name="connsiteX30" fmla="*/ 929004 w 2476222"/>
              <a:gd name="connsiteY30" fmla="*/ 2278380 h 3619500"/>
              <a:gd name="connsiteX31" fmla="*/ 944244 w 2476222"/>
              <a:gd name="connsiteY31" fmla="*/ 2316480 h 3619500"/>
              <a:gd name="connsiteX32" fmla="*/ 951864 w 2476222"/>
              <a:gd name="connsiteY32" fmla="*/ 2346960 h 3619500"/>
              <a:gd name="connsiteX33" fmla="*/ 967104 w 2476222"/>
              <a:gd name="connsiteY33" fmla="*/ 2369820 h 3619500"/>
              <a:gd name="connsiteX34" fmla="*/ 989964 w 2476222"/>
              <a:gd name="connsiteY34" fmla="*/ 2484120 h 3619500"/>
              <a:gd name="connsiteX35" fmla="*/ 997584 w 2476222"/>
              <a:gd name="connsiteY35" fmla="*/ 2529840 h 3619500"/>
              <a:gd name="connsiteX36" fmla="*/ 1012824 w 2476222"/>
              <a:gd name="connsiteY36" fmla="*/ 2575560 h 3619500"/>
              <a:gd name="connsiteX37" fmla="*/ 1035684 w 2476222"/>
              <a:gd name="connsiteY37" fmla="*/ 2636520 h 3619500"/>
              <a:gd name="connsiteX38" fmla="*/ 1058544 w 2476222"/>
              <a:gd name="connsiteY38" fmla="*/ 2705100 h 3619500"/>
              <a:gd name="connsiteX39" fmla="*/ 1081404 w 2476222"/>
              <a:gd name="connsiteY39" fmla="*/ 2773680 h 3619500"/>
              <a:gd name="connsiteX40" fmla="*/ 1127124 w 2476222"/>
              <a:gd name="connsiteY40" fmla="*/ 2849880 h 3619500"/>
              <a:gd name="connsiteX41" fmla="*/ 1157604 w 2476222"/>
              <a:gd name="connsiteY41" fmla="*/ 2964180 h 3619500"/>
              <a:gd name="connsiteX42" fmla="*/ 1195704 w 2476222"/>
              <a:gd name="connsiteY42" fmla="*/ 3055620 h 3619500"/>
              <a:gd name="connsiteX43" fmla="*/ 1218564 w 2476222"/>
              <a:gd name="connsiteY43" fmla="*/ 3139440 h 3619500"/>
              <a:gd name="connsiteX44" fmla="*/ 1226184 w 2476222"/>
              <a:gd name="connsiteY44" fmla="*/ 3162300 h 3619500"/>
              <a:gd name="connsiteX45" fmla="*/ 1249044 w 2476222"/>
              <a:gd name="connsiteY45" fmla="*/ 3192780 h 3619500"/>
              <a:gd name="connsiteX46" fmla="*/ 1271904 w 2476222"/>
              <a:gd name="connsiteY46" fmla="*/ 3253740 h 3619500"/>
              <a:gd name="connsiteX47" fmla="*/ 1310004 w 2476222"/>
              <a:gd name="connsiteY47" fmla="*/ 3322320 h 3619500"/>
              <a:gd name="connsiteX48" fmla="*/ 1340484 w 2476222"/>
              <a:gd name="connsiteY48" fmla="*/ 3390900 h 3619500"/>
              <a:gd name="connsiteX49" fmla="*/ 1447164 w 2476222"/>
              <a:gd name="connsiteY49" fmla="*/ 3505200 h 3619500"/>
              <a:gd name="connsiteX50" fmla="*/ 1470024 w 2476222"/>
              <a:gd name="connsiteY50" fmla="*/ 3512820 h 3619500"/>
              <a:gd name="connsiteX51" fmla="*/ 1546224 w 2476222"/>
              <a:gd name="connsiteY51" fmla="*/ 3550920 h 3619500"/>
              <a:gd name="connsiteX52" fmla="*/ 1591944 w 2476222"/>
              <a:gd name="connsiteY52" fmla="*/ 3558540 h 3619500"/>
              <a:gd name="connsiteX53" fmla="*/ 1698624 w 2476222"/>
              <a:gd name="connsiteY53" fmla="*/ 3581400 h 3619500"/>
              <a:gd name="connsiteX54" fmla="*/ 1835784 w 2476222"/>
              <a:gd name="connsiteY54" fmla="*/ 3604260 h 3619500"/>
              <a:gd name="connsiteX55" fmla="*/ 1911984 w 2476222"/>
              <a:gd name="connsiteY55" fmla="*/ 3619500 h 3619500"/>
              <a:gd name="connsiteX56" fmla="*/ 2117724 w 2476222"/>
              <a:gd name="connsiteY56" fmla="*/ 3611880 h 3619500"/>
              <a:gd name="connsiteX57" fmla="*/ 2140584 w 2476222"/>
              <a:gd name="connsiteY57" fmla="*/ 3596640 h 3619500"/>
              <a:gd name="connsiteX58" fmla="*/ 2224404 w 2476222"/>
              <a:gd name="connsiteY58" fmla="*/ 3520440 h 3619500"/>
              <a:gd name="connsiteX59" fmla="*/ 2292984 w 2476222"/>
              <a:gd name="connsiteY59" fmla="*/ 3337560 h 3619500"/>
              <a:gd name="connsiteX60" fmla="*/ 2430144 w 2476222"/>
              <a:gd name="connsiteY60" fmla="*/ 3040380 h 3619500"/>
              <a:gd name="connsiteX61" fmla="*/ 2475864 w 2476222"/>
              <a:gd name="connsiteY61" fmla="*/ 2788920 h 3619500"/>
              <a:gd name="connsiteX62" fmla="*/ 2453004 w 2476222"/>
              <a:gd name="connsiteY62" fmla="*/ 2293620 h 3619500"/>
              <a:gd name="connsiteX63" fmla="*/ 2445384 w 2476222"/>
              <a:gd name="connsiteY63" fmla="*/ 2103120 h 3619500"/>
              <a:gd name="connsiteX64" fmla="*/ 2430144 w 2476222"/>
              <a:gd name="connsiteY64" fmla="*/ 2057400 h 3619500"/>
              <a:gd name="connsiteX65" fmla="*/ 2407284 w 2476222"/>
              <a:gd name="connsiteY65" fmla="*/ 1943100 h 3619500"/>
              <a:gd name="connsiteX66" fmla="*/ 2384424 w 2476222"/>
              <a:gd name="connsiteY66" fmla="*/ 1813560 h 3619500"/>
              <a:gd name="connsiteX67" fmla="*/ 2376804 w 2476222"/>
              <a:gd name="connsiteY67" fmla="*/ 1737360 h 3619500"/>
              <a:gd name="connsiteX68" fmla="*/ 2361564 w 2476222"/>
              <a:gd name="connsiteY68" fmla="*/ 1699260 h 3619500"/>
              <a:gd name="connsiteX69" fmla="*/ 2315844 w 2476222"/>
              <a:gd name="connsiteY69" fmla="*/ 1554480 h 3619500"/>
              <a:gd name="connsiteX70" fmla="*/ 2270124 w 2476222"/>
              <a:gd name="connsiteY70" fmla="*/ 1394460 h 3619500"/>
              <a:gd name="connsiteX71" fmla="*/ 2193924 w 2476222"/>
              <a:gd name="connsiteY71" fmla="*/ 1219200 h 3619500"/>
              <a:gd name="connsiteX72" fmla="*/ 2155824 w 2476222"/>
              <a:gd name="connsiteY72" fmla="*/ 1120140 h 3619500"/>
              <a:gd name="connsiteX73" fmla="*/ 2018664 w 2476222"/>
              <a:gd name="connsiteY73" fmla="*/ 914400 h 3619500"/>
              <a:gd name="connsiteX74" fmla="*/ 1972944 w 2476222"/>
              <a:gd name="connsiteY74" fmla="*/ 845820 h 3619500"/>
              <a:gd name="connsiteX75" fmla="*/ 1950084 w 2476222"/>
              <a:gd name="connsiteY75" fmla="*/ 807720 h 3619500"/>
              <a:gd name="connsiteX76" fmla="*/ 1812924 w 2476222"/>
              <a:gd name="connsiteY76" fmla="*/ 647700 h 3619500"/>
              <a:gd name="connsiteX77" fmla="*/ 1652904 w 2476222"/>
              <a:gd name="connsiteY77" fmla="*/ 487680 h 3619500"/>
              <a:gd name="connsiteX78" fmla="*/ 1584324 w 2476222"/>
              <a:gd name="connsiteY78" fmla="*/ 434340 h 3619500"/>
              <a:gd name="connsiteX79" fmla="*/ 1553844 w 2476222"/>
              <a:gd name="connsiteY79" fmla="*/ 388620 h 3619500"/>
              <a:gd name="connsiteX80" fmla="*/ 1332864 w 2476222"/>
              <a:gd name="connsiteY80" fmla="*/ 228600 h 3619500"/>
              <a:gd name="connsiteX81" fmla="*/ 1264284 w 2476222"/>
              <a:gd name="connsiteY81" fmla="*/ 190500 h 3619500"/>
              <a:gd name="connsiteX82" fmla="*/ 1081404 w 2476222"/>
              <a:gd name="connsiteY82" fmla="*/ 91440 h 3619500"/>
              <a:gd name="connsiteX83" fmla="*/ 982344 w 2476222"/>
              <a:gd name="connsiteY83" fmla="*/ 45720 h 3619500"/>
              <a:gd name="connsiteX84" fmla="*/ 845184 w 2476222"/>
              <a:gd name="connsiteY84" fmla="*/ 22860 h 3619500"/>
              <a:gd name="connsiteX85" fmla="*/ 669924 w 2476222"/>
              <a:gd name="connsiteY85" fmla="*/ 7620 h 3619500"/>
              <a:gd name="connsiteX86" fmla="*/ 593724 w 2476222"/>
              <a:gd name="connsiteY86" fmla="*/ 0 h 3619500"/>
              <a:gd name="connsiteX87" fmla="*/ 235584 w 2476222"/>
              <a:gd name="connsiteY87" fmla="*/ 7620 h 3619500"/>
              <a:gd name="connsiteX88" fmla="*/ 167004 w 2476222"/>
              <a:gd name="connsiteY88" fmla="*/ 30480 h 3619500"/>
              <a:gd name="connsiteX89" fmla="*/ 45084 w 2476222"/>
              <a:gd name="connsiteY89" fmla="*/ 83820 h 3619500"/>
              <a:gd name="connsiteX90" fmla="*/ 22224 w 2476222"/>
              <a:gd name="connsiteY90" fmla="*/ 373380 h 3619500"/>
              <a:gd name="connsiteX0" fmla="*/ 75564 w 2476222"/>
              <a:gd name="connsiteY0" fmla="*/ 601980 h 3619500"/>
              <a:gd name="connsiteX1" fmla="*/ 83184 w 2476222"/>
              <a:gd name="connsiteY1" fmla="*/ 784860 h 3619500"/>
              <a:gd name="connsiteX2" fmla="*/ 106044 w 2476222"/>
              <a:gd name="connsiteY2" fmla="*/ 853440 h 3619500"/>
              <a:gd name="connsiteX3" fmla="*/ 167004 w 2476222"/>
              <a:gd name="connsiteY3" fmla="*/ 952500 h 3619500"/>
              <a:gd name="connsiteX4" fmla="*/ 220344 w 2476222"/>
              <a:gd name="connsiteY4" fmla="*/ 1059180 h 3619500"/>
              <a:gd name="connsiteX5" fmla="*/ 288924 w 2476222"/>
              <a:gd name="connsiteY5" fmla="*/ 1219200 h 3619500"/>
              <a:gd name="connsiteX6" fmla="*/ 327024 w 2476222"/>
              <a:gd name="connsiteY6" fmla="*/ 1432560 h 3619500"/>
              <a:gd name="connsiteX7" fmla="*/ 349884 w 2476222"/>
              <a:gd name="connsiteY7" fmla="*/ 1584960 h 3619500"/>
              <a:gd name="connsiteX8" fmla="*/ 372744 w 2476222"/>
              <a:gd name="connsiteY8" fmla="*/ 1615440 h 3619500"/>
              <a:gd name="connsiteX9" fmla="*/ 395604 w 2476222"/>
              <a:gd name="connsiteY9" fmla="*/ 1653540 h 3619500"/>
              <a:gd name="connsiteX10" fmla="*/ 426084 w 2476222"/>
              <a:gd name="connsiteY10" fmla="*/ 1722120 h 3619500"/>
              <a:gd name="connsiteX11" fmla="*/ 464184 w 2476222"/>
              <a:gd name="connsiteY11" fmla="*/ 1813560 h 3619500"/>
              <a:gd name="connsiteX12" fmla="*/ 471804 w 2476222"/>
              <a:gd name="connsiteY12" fmla="*/ 1844040 h 3619500"/>
              <a:gd name="connsiteX13" fmla="*/ 487044 w 2476222"/>
              <a:gd name="connsiteY13" fmla="*/ 1866900 h 3619500"/>
              <a:gd name="connsiteX14" fmla="*/ 509904 w 2476222"/>
              <a:gd name="connsiteY14" fmla="*/ 1912620 h 3619500"/>
              <a:gd name="connsiteX15" fmla="*/ 517524 w 2476222"/>
              <a:gd name="connsiteY15" fmla="*/ 1950720 h 3619500"/>
              <a:gd name="connsiteX16" fmla="*/ 555624 w 2476222"/>
              <a:gd name="connsiteY16" fmla="*/ 1996440 h 3619500"/>
              <a:gd name="connsiteX17" fmla="*/ 586104 w 2476222"/>
              <a:gd name="connsiteY17" fmla="*/ 2049780 h 3619500"/>
              <a:gd name="connsiteX18" fmla="*/ 647064 w 2476222"/>
              <a:gd name="connsiteY18" fmla="*/ 2072640 h 3619500"/>
              <a:gd name="connsiteX19" fmla="*/ 677544 w 2476222"/>
              <a:gd name="connsiteY19" fmla="*/ 2087880 h 3619500"/>
              <a:gd name="connsiteX20" fmla="*/ 700404 w 2476222"/>
              <a:gd name="connsiteY20" fmla="*/ 2095500 h 3619500"/>
              <a:gd name="connsiteX21" fmla="*/ 723264 w 2476222"/>
              <a:gd name="connsiteY21" fmla="*/ 2110740 h 3619500"/>
              <a:gd name="connsiteX22" fmla="*/ 761364 w 2476222"/>
              <a:gd name="connsiteY22" fmla="*/ 2118360 h 3619500"/>
              <a:gd name="connsiteX23" fmla="*/ 791844 w 2476222"/>
              <a:gd name="connsiteY23" fmla="*/ 2133600 h 3619500"/>
              <a:gd name="connsiteX24" fmla="*/ 852804 w 2476222"/>
              <a:gd name="connsiteY24" fmla="*/ 2141220 h 3619500"/>
              <a:gd name="connsiteX25" fmla="*/ 860424 w 2476222"/>
              <a:gd name="connsiteY25" fmla="*/ 2164080 h 3619500"/>
              <a:gd name="connsiteX26" fmla="*/ 883284 w 2476222"/>
              <a:gd name="connsiteY26" fmla="*/ 2186940 h 3619500"/>
              <a:gd name="connsiteX27" fmla="*/ 906144 w 2476222"/>
              <a:gd name="connsiteY27" fmla="*/ 2232660 h 3619500"/>
              <a:gd name="connsiteX28" fmla="*/ 921384 w 2476222"/>
              <a:gd name="connsiteY28" fmla="*/ 2255520 h 3619500"/>
              <a:gd name="connsiteX29" fmla="*/ 929004 w 2476222"/>
              <a:gd name="connsiteY29" fmla="*/ 2278380 h 3619500"/>
              <a:gd name="connsiteX30" fmla="*/ 944244 w 2476222"/>
              <a:gd name="connsiteY30" fmla="*/ 2316480 h 3619500"/>
              <a:gd name="connsiteX31" fmla="*/ 951864 w 2476222"/>
              <a:gd name="connsiteY31" fmla="*/ 2346960 h 3619500"/>
              <a:gd name="connsiteX32" fmla="*/ 967104 w 2476222"/>
              <a:gd name="connsiteY32" fmla="*/ 2369820 h 3619500"/>
              <a:gd name="connsiteX33" fmla="*/ 989964 w 2476222"/>
              <a:gd name="connsiteY33" fmla="*/ 2484120 h 3619500"/>
              <a:gd name="connsiteX34" fmla="*/ 997584 w 2476222"/>
              <a:gd name="connsiteY34" fmla="*/ 2529840 h 3619500"/>
              <a:gd name="connsiteX35" fmla="*/ 1012824 w 2476222"/>
              <a:gd name="connsiteY35" fmla="*/ 2575560 h 3619500"/>
              <a:gd name="connsiteX36" fmla="*/ 1035684 w 2476222"/>
              <a:gd name="connsiteY36" fmla="*/ 2636520 h 3619500"/>
              <a:gd name="connsiteX37" fmla="*/ 1058544 w 2476222"/>
              <a:gd name="connsiteY37" fmla="*/ 2705100 h 3619500"/>
              <a:gd name="connsiteX38" fmla="*/ 1081404 w 2476222"/>
              <a:gd name="connsiteY38" fmla="*/ 2773680 h 3619500"/>
              <a:gd name="connsiteX39" fmla="*/ 1127124 w 2476222"/>
              <a:gd name="connsiteY39" fmla="*/ 2849880 h 3619500"/>
              <a:gd name="connsiteX40" fmla="*/ 1157604 w 2476222"/>
              <a:gd name="connsiteY40" fmla="*/ 2964180 h 3619500"/>
              <a:gd name="connsiteX41" fmla="*/ 1195704 w 2476222"/>
              <a:gd name="connsiteY41" fmla="*/ 3055620 h 3619500"/>
              <a:gd name="connsiteX42" fmla="*/ 1218564 w 2476222"/>
              <a:gd name="connsiteY42" fmla="*/ 3139440 h 3619500"/>
              <a:gd name="connsiteX43" fmla="*/ 1226184 w 2476222"/>
              <a:gd name="connsiteY43" fmla="*/ 3162300 h 3619500"/>
              <a:gd name="connsiteX44" fmla="*/ 1249044 w 2476222"/>
              <a:gd name="connsiteY44" fmla="*/ 3192780 h 3619500"/>
              <a:gd name="connsiteX45" fmla="*/ 1271904 w 2476222"/>
              <a:gd name="connsiteY45" fmla="*/ 3253740 h 3619500"/>
              <a:gd name="connsiteX46" fmla="*/ 1310004 w 2476222"/>
              <a:gd name="connsiteY46" fmla="*/ 3322320 h 3619500"/>
              <a:gd name="connsiteX47" fmla="*/ 1340484 w 2476222"/>
              <a:gd name="connsiteY47" fmla="*/ 3390900 h 3619500"/>
              <a:gd name="connsiteX48" fmla="*/ 1447164 w 2476222"/>
              <a:gd name="connsiteY48" fmla="*/ 3505200 h 3619500"/>
              <a:gd name="connsiteX49" fmla="*/ 1470024 w 2476222"/>
              <a:gd name="connsiteY49" fmla="*/ 3512820 h 3619500"/>
              <a:gd name="connsiteX50" fmla="*/ 1546224 w 2476222"/>
              <a:gd name="connsiteY50" fmla="*/ 3550920 h 3619500"/>
              <a:gd name="connsiteX51" fmla="*/ 1591944 w 2476222"/>
              <a:gd name="connsiteY51" fmla="*/ 3558540 h 3619500"/>
              <a:gd name="connsiteX52" fmla="*/ 1698624 w 2476222"/>
              <a:gd name="connsiteY52" fmla="*/ 3581400 h 3619500"/>
              <a:gd name="connsiteX53" fmla="*/ 1835784 w 2476222"/>
              <a:gd name="connsiteY53" fmla="*/ 3604260 h 3619500"/>
              <a:gd name="connsiteX54" fmla="*/ 1911984 w 2476222"/>
              <a:gd name="connsiteY54" fmla="*/ 3619500 h 3619500"/>
              <a:gd name="connsiteX55" fmla="*/ 2117724 w 2476222"/>
              <a:gd name="connsiteY55" fmla="*/ 3611880 h 3619500"/>
              <a:gd name="connsiteX56" fmla="*/ 2140584 w 2476222"/>
              <a:gd name="connsiteY56" fmla="*/ 3596640 h 3619500"/>
              <a:gd name="connsiteX57" fmla="*/ 2224404 w 2476222"/>
              <a:gd name="connsiteY57" fmla="*/ 3520440 h 3619500"/>
              <a:gd name="connsiteX58" fmla="*/ 2292984 w 2476222"/>
              <a:gd name="connsiteY58" fmla="*/ 3337560 h 3619500"/>
              <a:gd name="connsiteX59" fmla="*/ 2430144 w 2476222"/>
              <a:gd name="connsiteY59" fmla="*/ 3040380 h 3619500"/>
              <a:gd name="connsiteX60" fmla="*/ 2475864 w 2476222"/>
              <a:gd name="connsiteY60" fmla="*/ 2788920 h 3619500"/>
              <a:gd name="connsiteX61" fmla="*/ 2453004 w 2476222"/>
              <a:gd name="connsiteY61" fmla="*/ 2293620 h 3619500"/>
              <a:gd name="connsiteX62" fmla="*/ 2445384 w 2476222"/>
              <a:gd name="connsiteY62" fmla="*/ 2103120 h 3619500"/>
              <a:gd name="connsiteX63" fmla="*/ 2430144 w 2476222"/>
              <a:gd name="connsiteY63" fmla="*/ 2057400 h 3619500"/>
              <a:gd name="connsiteX64" fmla="*/ 2407284 w 2476222"/>
              <a:gd name="connsiteY64" fmla="*/ 1943100 h 3619500"/>
              <a:gd name="connsiteX65" fmla="*/ 2384424 w 2476222"/>
              <a:gd name="connsiteY65" fmla="*/ 1813560 h 3619500"/>
              <a:gd name="connsiteX66" fmla="*/ 2376804 w 2476222"/>
              <a:gd name="connsiteY66" fmla="*/ 1737360 h 3619500"/>
              <a:gd name="connsiteX67" fmla="*/ 2361564 w 2476222"/>
              <a:gd name="connsiteY67" fmla="*/ 1699260 h 3619500"/>
              <a:gd name="connsiteX68" fmla="*/ 2315844 w 2476222"/>
              <a:gd name="connsiteY68" fmla="*/ 1554480 h 3619500"/>
              <a:gd name="connsiteX69" fmla="*/ 2270124 w 2476222"/>
              <a:gd name="connsiteY69" fmla="*/ 1394460 h 3619500"/>
              <a:gd name="connsiteX70" fmla="*/ 2193924 w 2476222"/>
              <a:gd name="connsiteY70" fmla="*/ 1219200 h 3619500"/>
              <a:gd name="connsiteX71" fmla="*/ 2155824 w 2476222"/>
              <a:gd name="connsiteY71" fmla="*/ 1120140 h 3619500"/>
              <a:gd name="connsiteX72" fmla="*/ 2018664 w 2476222"/>
              <a:gd name="connsiteY72" fmla="*/ 914400 h 3619500"/>
              <a:gd name="connsiteX73" fmla="*/ 1972944 w 2476222"/>
              <a:gd name="connsiteY73" fmla="*/ 845820 h 3619500"/>
              <a:gd name="connsiteX74" fmla="*/ 1950084 w 2476222"/>
              <a:gd name="connsiteY74" fmla="*/ 807720 h 3619500"/>
              <a:gd name="connsiteX75" fmla="*/ 1812924 w 2476222"/>
              <a:gd name="connsiteY75" fmla="*/ 647700 h 3619500"/>
              <a:gd name="connsiteX76" fmla="*/ 1652904 w 2476222"/>
              <a:gd name="connsiteY76" fmla="*/ 487680 h 3619500"/>
              <a:gd name="connsiteX77" fmla="*/ 1584324 w 2476222"/>
              <a:gd name="connsiteY77" fmla="*/ 434340 h 3619500"/>
              <a:gd name="connsiteX78" fmla="*/ 1553844 w 2476222"/>
              <a:gd name="connsiteY78" fmla="*/ 388620 h 3619500"/>
              <a:gd name="connsiteX79" fmla="*/ 1332864 w 2476222"/>
              <a:gd name="connsiteY79" fmla="*/ 228600 h 3619500"/>
              <a:gd name="connsiteX80" fmla="*/ 1264284 w 2476222"/>
              <a:gd name="connsiteY80" fmla="*/ 190500 h 3619500"/>
              <a:gd name="connsiteX81" fmla="*/ 1081404 w 2476222"/>
              <a:gd name="connsiteY81" fmla="*/ 91440 h 3619500"/>
              <a:gd name="connsiteX82" fmla="*/ 982344 w 2476222"/>
              <a:gd name="connsiteY82" fmla="*/ 45720 h 3619500"/>
              <a:gd name="connsiteX83" fmla="*/ 845184 w 2476222"/>
              <a:gd name="connsiteY83" fmla="*/ 22860 h 3619500"/>
              <a:gd name="connsiteX84" fmla="*/ 669924 w 2476222"/>
              <a:gd name="connsiteY84" fmla="*/ 7620 h 3619500"/>
              <a:gd name="connsiteX85" fmla="*/ 593724 w 2476222"/>
              <a:gd name="connsiteY85" fmla="*/ 0 h 3619500"/>
              <a:gd name="connsiteX86" fmla="*/ 235584 w 2476222"/>
              <a:gd name="connsiteY86" fmla="*/ 7620 h 3619500"/>
              <a:gd name="connsiteX87" fmla="*/ 167004 w 2476222"/>
              <a:gd name="connsiteY87" fmla="*/ 30480 h 3619500"/>
              <a:gd name="connsiteX88" fmla="*/ 45084 w 2476222"/>
              <a:gd name="connsiteY88" fmla="*/ 83820 h 3619500"/>
              <a:gd name="connsiteX89" fmla="*/ 22224 w 2476222"/>
              <a:gd name="connsiteY89" fmla="*/ 373380 h 3619500"/>
              <a:gd name="connsiteX0" fmla="*/ 75564 w 2476222"/>
              <a:gd name="connsiteY0" fmla="*/ 601980 h 3619500"/>
              <a:gd name="connsiteX1" fmla="*/ 83184 w 2476222"/>
              <a:gd name="connsiteY1" fmla="*/ 784860 h 3619500"/>
              <a:gd name="connsiteX2" fmla="*/ 106044 w 2476222"/>
              <a:gd name="connsiteY2" fmla="*/ 853440 h 3619500"/>
              <a:gd name="connsiteX3" fmla="*/ 167004 w 2476222"/>
              <a:gd name="connsiteY3" fmla="*/ 952500 h 3619500"/>
              <a:gd name="connsiteX4" fmla="*/ 220344 w 2476222"/>
              <a:gd name="connsiteY4" fmla="*/ 1059180 h 3619500"/>
              <a:gd name="connsiteX5" fmla="*/ 288924 w 2476222"/>
              <a:gd name="connsiteY5" fmla="*/ 1219200 h 3619500"/>
              <a:gd name="connsiteX6" fmla="*/ 327024 w 2476222"/>
              <a:gd name="connsiteY6" fmla="*/ 1432560 h 3619500"/>
              <a:gd name="connsiteX7" fmla="*/ 349884 w 2476222"/>
              <a:gd name="connsiteY7" fmla="*/ 1584960 h 3619500"/>
              <a:gd name="connsiteX8" fmla="*/ 372744 w 2476222"/>
              <a:gd name="connsiteY8" fmla="*/ 1615440 h 3619500"/>
              <a:gd name="connsiteX9" fmla="*/ 426084 w 2476222"/>
              <a:gd name="connsiteY9" fmla="*/ 1722120 h 3619500"/>
              <a:gd name="connsiteX10" fmla="*/ 464184 w 2476222"/>
              <a:gd name="connsiteY10" fmla="*/ 1813560 h 3619500"/>
              <a:gd name="connsiteX11" fmla="*/ 471804 w 2476222"/>
              <a:gd name="connsiteY11" fmla="*/ 1844040 h 3619500"/>
              <a:gd name="connsiteX12" fmla="*/ 487044 w 2476222"/>
              <a:gd name="connsiteY12" fmla="*/ 1866900 h 3619500"/>
              <a:gd name="connsiteX13" fmla="*/ 509904 w 2476222"/>
              <a:gd name="connsiteY13" fmla="*/ 1912620 h 3619500"/>
              <a:gd name="connsiteX14" fmla="*/ 517524 w 2476222"/>
              <a:gd name="connsiteY14" fmla="*/ 1950720 h 3619500"/>
              <a:gd name="connsiteX15" fmla="*/ 555624 w 2476222"/>
              <a:gd name="connsiteY15" fmla="*/ 1996440 h 3619500"/>
              <a:gd name="connsiteX16" fmla="*/ 586104 w 2476222"/>
              <a:gd name="connsiteY16" fmla="*/ 2049780 h 3619500"/>
              <a:gd name="connsiteX17" fmla="*/ 647064 w 2476222"/>
              <a:gd name="connsiteY17" fmla="*/ 2072640 h 3619500"/>
              <a:gd name="connsiteX18" fmla="*/ 677544 w 2476222"/>
              <a:gd name="connsiteY18" fmla="*/ 2087880 h 3619500"/>
              <a:gd name="connsiteX19" fmla="*/ 700404 w 2476222"/>
              <a:gd name="connsiteY19" fmla="*/ 2095500 h 3619500"/>
              <a:gd name="connsiteX20" fmla="*/ 723264 w 2476222"/>
              <a:gd name="connsiteY20" fmla="*/ 2110740 h 3619500"/>
              <a:gd name="connsiteX21" fmla="*/ 761364 w 2476222"/>
              <a:gd name="connsiteY21" fmla="*/ 2118360 h 3619500"/>
              <a:gd name="connsiteX22" fmla="*/ 791844 w 2476222"/>
              <a:gd name="connsiteY22" fmla="*/ 2133600 h 3619500"/>
              <a:gd name="connsiteX23" fmla="*/ 852804 w 2476222"/>
              <a:gd name="connsiteY23" fmla="*/ 2141220 h 3619500"/>
              <a:gd name="connsiteX24" fmla="*/ 860424 w 2476222"/>
              <a:gd name="connsiteY24" fmla="*/ 2164080 h 3619500"/>
              <a:gd name="connsiteX25" fmla="*/ 883284 w 2476222"/>
              <a:gd name="connsiteY25" fmla="*/ 2186940 h 3619500"/>
              <a:gd name="connsiteX26" fmla="*/ 906144 w 2476222"/>
              <a:gd name="connsiteY26" fmla="*/ 2232660 h 3619500"/>
              <a:gd name="connsiteX27" fmla="*/ 921384 w 2476222"/>
              <a:gd name="connsiteY27" fmla="*/ 2255520 h 3619500"/>
              <a:gd name="connsiteX28" fmla="*/ 929004 w 2476222"/>
              <a:gd name="connsiteY28" fmla="*/ 2278380 h 3619500"/>
              <a:gd name="connsiteX29" fmla="*/ 944244 w 2476222"/>
              <a:gd name="connsiteY29" fmla="*/ 2316480 h 3619500"/>
              <a:gd name="connsiteX30" fmla="*/ 951864 w 2476222"/>
              <a:gd name="connsiteY30" fmla="*/ 2346960 h 3619500"/>
              <a:gd name="connsiteX31" fmla="*/ 967104 w 2476222"/>
              <a:gd name="connsiteY31" fmla="*/ 2369820 h 3619500"/>
              <a:gd name="connsiteX32" fmla="*/ 989964 w 2476222"/>
              <a:gd name="connsiteY32" fmla="*/ 2484120 h 3619500"/>
              <a:gd name="connsiteX33" fmla="*/ 997584 w 2476222"/>
              <a:gd name="connsiteY33" fmla="*/ 2529840 h 3619500"/>
              <a:gd name="connsiteX34" fmla="*/ 1012824 w 2476222"/>
              <a:gd name="connsiteY34" fmla="*/ 2575560 h 3619500"/>
              <a:gd name="connsiteX35" fmla="*/ 1035684 w 2476222"/>
              <a:gd name="connsiteY35" fmla="*/ 2636520 h 3619500"/>
              <a:gd name="connsiteX36" fmla="*/ 1058544 w 2476222"/>
              <a:gd name="connsiteY36" fmla="*/ 2705100 h 3619500"/>
              <a:gd name="connsiteX37" fmla="*/ 1081404 w 2476222"/>
              <a:gd name="connsiteY37" fmla="*/ 2773680 h 3619500"/>
              <a:gd name="connsiteX38" fmla="*/ 1127124 w 2476222"/>
              <a:gd name="connsiteY38" fmla="*/ 2849880 h 3619500"/>
              <a:gd name="connsiteX39" fmla="*/ 1157604 w 2476222"/>
              <a:gd name="connsiteY39" fmla="*/ 2964180 h 3619500"/>
              <a:gd name="connsiteX40" fmla="*/ 1195704 w 2476222"/>
              <a:gd name="connsiteY40" fmla="*/ 3055620 h 3619500"/>
              <a:gd name="connsiteX41" fmla="*/ 1218564 w 2476222"/>
              <a:gd name="connsiteY41" fmla="*/ 3139440 h 3619500"/>
              <a:gd name="connsiteX42" fmla="*/ 1226184 w 2476222"/>
              <a:gd name="connsiteY42" fmla="*/ 3162300 h 3619500"/>
              <a:gd name="connsiteX43" fmla="*/ 1249044 w 2476222"/>
              <a:gd name="connsiteY43" fmla="*/ 3192780 h 3619500"/>
              <a:gd name="connsiteX44" fmla="*/ 1271904 w 2476222"/>
              <a:gd name="connsiteY44" fmla="*/ 3253740 h 3619500"/>
              <a:gd name="connsiteX45" fmla="*/ 1310004 w 2476222"/>
              <a:gd name="connsiteY45" fmla="*/ 3322320 h 3619500"/>
              <a:gd name="connsiteX46" fmla="*/ 1340484 w 2476222"/>
              <a:gd name="connsiteY46" fmla="*/ 3390900 h 3619500"/>
              <a:gd name="connsiteX47" fmla="*/ 1447164 w 2476222"/>
              <a:gd name="connsiteY47" fmla="*/ 3505200 h 3619500"/>
              <a:gd name="connsiteX48" fmla="*/ 1470024 w 2476222"/>
              <a:gd name="connsiteY48" fmla="*/ 3512820 h 3619500"/>
              <a:gd name="connsiteX49" fmla="*/ 1546224 w 2476222"/>
              <a:gd name="connsiteY49" fmla="*/ 3550920 h 3619500"/>
              <a:gd name="connsiteX50" fmla="*/ 1591944 w 2476222"/>
              <a:gd name="connsiteY50" fmla="*/ 3558540 h 3619500"/>
              <a:gd name="connsiteX51" fmla="*/ 1698624 w 2476222"/>
              <a:gd name="connsiteY51" fmla="*/ 3581400 h 3619500"/>
              <a:gd name="connsiteX52" fmla="*/ 1835784 w 2476222"/>
              <a:gd name="connsiteY52" fmla="*/ 3604260 h 3619500"/>
              <a:gd name="connsiteX53" fmla="*/ 1911984 w 2476222"/>
              <a:gd name="connsiteY53" fmla="*/ 3619500 h 3619500"/>
              <a:gd name="connsiteX54" fmla="*/ 2117724 w 2476222"/>
              <a:gd name="connsiteY54" fmla="*/ 3611880 h 3619500"/>
              <a:gd name="connsiteX55" fmla="*/ 2140584 w 2476222"/>
              <a:gd name="connsiteY55" fmla="*/ 3596640 h 3619500"/>
              <a:gd name="connsiteX56" fmla="*/ 2224404 w 2476222"/>
              <a:gd name="connsiteY56" fmla="*/ 3520440 h 3619500"/>
              <a:gd name="connsiteX57" fmla="*/ 2292984 w 2476222"/>
              <a:gd name="connsiteY57" fmla="*/ 3337560 h 3619500"/>
              <a:gd name="connsiteX58" fmla="*/ 2430144 w 2476222"/>
              <a:gd name="connsiteY58" fmla="*/ 3040380 h 3619500"/>
              <a:gd name="connsiteX59" fmla="*/ 2475864 w 2476222"/>
              <a:gd name="connsiteY59" fmla="*/ 2788920 h 3619500"/>
              <a:gd name="connsiteX60" fmla="*/ 2453004 w 2476222"/>
              <a:gd name="connsiteY60" fmla="*/ 2293620 h 3619500"/>
              <a:gd name="connsiteX61" fmla="*/ 2445384 w 2476222"/>
              <a:gd name="connsiteY61" fmla="*/ 2103120 h 3619500"/>
              <a:gd name="connsiteX62" fmla="*/ 2430144 w 2476222"/>
              <a:gd name="connsiteY62" fmla="*/ 2057400 h 3619500"/>
              <a:gd name="connsiteX63" fmla="*/ 2407284 w 2476222"/>
              <a:gd name="connsiteY63" fmla="*/ 1943100 h 3619500"/>
              <a:gd name="connsiteX64" fmla="*/ 2384424 w 2476222"/>
              <a:gd name="connsiteY64" fmla="*/ 1813560 h 3619500"/>
              <a:gd name="connsiteX65" fmla="*/ 2376804 w 2476222"/>
              <a:gd name="connsiteY65" fmla="*/ 1737360 h 3619500"/>
              <a:gd name="connsiteX66" fmla="*/ 2361564 w 2476222"/>
              <a:gd name="connsiteY66" fmla="*/ 1699260 h 3619500"/>
              <a:gd name="connsiteX67" fmla="*/ 2315844 w 2476222"/>
              <a:gd name="connsiteY67" fmla="*/ 1554480 h 3619500"/>
              <a:gd name="connsiteX68" fmla="*/ 2270124 w 2476222"/>
              <a:gd name="connsiteY68" fmla="*/ 1394460 h 3619500"/>
              <a:gd name="connsiteX69" fmla="*/ 2193924 w 2476222"/>
              <a:gd name="connsiteY69" fmla="*/ 1219200 h 3619500"/>
              <a:gd name="connsiteX70" fmla="*/ 2155824 w 2476222"/>
              <a:gd name="connsiteY70" fmla="*/ 1120140 h 3619500"/>
              <a:gd name="connsiteX71" fmla="*/ 2018664 w 2476222"/>
              <a:gd name="connsiteY71" fmla="*/ 914400 h 3619500"/>
              <a:gd name="connsiteX72" fmla="*/ 1972944 w 2476222"/>
              <a:gd name="connsiteY72" fmla="*/ 845820 h 3619500"/>
              <a:gd name="connsiteX73" fmla="*/ 1950084 w 2476222"/>
              <a:gd name="connsiteY73" fmla="*/ 807720 h 3619500"/>
              <a:gd name="connsiteX74" fmla="*/ 1812924 w 2476222"/>
              <a:gd name="connsiteY74" fmla="*/ 647700 h 3619500"/>
              <a:gd name="connsiteX75" fmla="*/ 1652904 w 2476222"/>
              <a:gd name="connsiteY75" fmla="*/ 487680 h 3619500"/>
              <a:gd name="connsiteX76" fmla="*/ 1584324 w 2476222"/>
              <a:gd name="connsiteY76" fmla="*/ 434340 h 3619500"/>
              <a:gd name="connsiteX77" fmla="*/ 1553844 w 2476222"/>
              <a:gd name="connsiteY77" fmla="*/ 388620 h 3619500"/>
              <a:gd name="connsiteX78" fmla="*/ 1332864 w 2476222"/>
              <a:gd name="connsiteY78" fmla="*/ 228600 h 3619500"/>
              <a:gd name="connsiteX79" fmla="*/ 1264284 w 2476222"/>
              <a:gd name="connsiteY79" fmla="*/ 190500 h 3619500"/>
              <a:gd name="connsiteX80" fmla="*/ 1081404 w 2476222"/>
              <a:gd name="connsiteY80" fmla="*/ 91440 h 3619500"/>
              <a:gd name="connsiteX81" fmla="*/ 982344 w 2476222"/>
              <a:gd name="connsiteY81" fmla="*/ 45720 h 3619500"/>
              <a:gd name="connsiteX82" fmla="*/ 845184 w 2476222"/>
              <a:gd name="connsiteY82" fmla="*/ 22860 h 3619500"/>
              <a:gd name="connsiteX83" fmla="*/ 669924 w 2476222"/>
              <a:gd name="connsiteY83" fmla="*/ 7620 h 3619500"/>
              <a:gd name="connsiteX84" fmla="*/ 593724 w 2476222"/>
              <a:gd name="connsiteY84" fmla="*/ 0 h 3619500"/>
              <a:gd name="connsiteX85" fmla="*/ 235584 w 2476222"/>
              <a:gd name="connsiteY85" fmla="*/ 7620 h 3619500"/>
              <a:gd name="connsiteX86" fmla="*/ 167004 w 2476222"/>
              <a:gd name="connsiteY86" fmla="*/ 30480 h 3619500"/>
              <a:gd name="connsiteX87" fmla="*/ 45084 w 2476222"/>
              <a:gd name="connsiteY87" fmla="*/ 83820 h 3619500"/>
              <a:gd name="connsiteX88" fmla="*/ 22224 w 2476222"/>
              <a:gd name="connsiteY88" fmla="*/ 373380 h 3619500"/>
              <a:gd name="connsiteX0" fmla="*/ 75564 w 2476222"/>
              <a:gd name="connsiteY0" fmla="*/ 601980 h 3619500"/>
              <a:gd name="connsiteX1" fmla="*/ 83184 w 2476222"/>
              <a:gd name="connsiteY1" fmla="*/ 784860 h 3619500"/>
              <a:gd name="connsiteX2" fmla="*/ 106044 w 2476222"/>
              <a:gd name="connsiteY2" fmla="*/ 853440 h 3619500"/>
              <a:gd name="connsiteX3" fmla="*/ 167004 w 2476222"/>
              <a:gd name="connsiteY3" fmla="*/ 952500 h 3619500"/>
              <a:gd name="connsiteX4" fmla="*/ 220344 w 2476222"/>
              <a:gd name="connsiteY4" fmla="*/ 1059180 h 3619500"/>
              <a:gd name="connsiteX5" fmla="*/ 288924 w 2476222"/>
              <a:gd name="connsiteY5" fmla="*/ 1219200 h 3619500"/>
              <a:gd name="connsiteX6" fmla="*/ 327024 w 2476222"/>
              <a:gd name="connsiteY6" fmla="*/ 1432560 h 3619500"/>
              <a:gd name="connsiteX7" fmla="*/ 349884 w 2476222"/>
              <a:gd name="connsiteY7" fmla="*/ 1584960 h 3619500"/>
              <a:gd name="connsiteX8" fmla="*/ 372744 w 2476222"/>
              <a:gd name="connsiteY8" fmla="*/ 1615440 h 3619500"/>
              <a:gd name="connsiteX9" fmla="*/ 426084 w 2476222"/>
              <a:gd name="connsiteY9" fmla="*/ 1722120 h 3619500"/>
              <a:gd name="connsiteX10" fmla="*/ 464184 w 2476222"/>
              <a:gd name="connsiteY10" fmla="*/ 1813560 h 3619500"/>
              <a:gd name="connsiteX11" fmla="*/ 471804 w 2476222"/>
              <a:gd name="connsiteY11" fmla="*/ 1844040 h 3619500"/>
              <a:gd name="connsiteX12" fmla="*/ 509904 w 2476222"/>
              <a:gd name="connsiteY12" fmla="*/ 1912620 h 3619500"/>
              <a:gd name="connsiteX13" fmla="*/ 517524 w 2476222"/>
              <a:gd name="connsiteY13" fmla="*/ 1950720 h 3619500"/>
              <a:gd name="connsiteX14" fmla="*/ 555624 w 2476222"/>
              <a:gd name="connsiteY14" fmla="*/ 1996440 h 3619500"/>
              <a:gd name="connsiteX15" fmla="*/ 586104 w 2476222"/>
              <a:gd name="connsiteY15" fmla="*/ 2049780 h 3619500"/>
              <a:gd name="connsiteX16" fmla="*/ 647064 w 2476222"/>
              <a:gd name="connsiteY16" fmla="*/ 2072640 h 3619500"/>
              <a:gd name="connsiteX17" fmla="*/ 677544 w 2476222"/>
              <a:gd name="connsiteY17" fmla="*/ 2087880 h 3619500"/>
              <a:gd name="connsiteX18" fmla="*/ 700404 w 2476222"/>
              <a:gd name="connsiteY18" fmla="*/ 2095500 h 3619500"/>
              <a:gd name="connsiteX19" fmla="*/ 723264 w 2476222"/>
              <a:gd name="connsiteY19" fmla="*/ 2110740 h 3619500"/>
              <a:gd name="connsiteX20" fmla="*/ 761364 w 2476222"/>
              <a:gd name="connsiteY20" fmla="*/ 2118360 h 3619500"/>
              <a:gd name="connsiteX21" fmla="*/ 791844 w 2476222"/>
              <a:gd name="connsiteY21" fmla="*/ 2133600 h 3619500"/>
              <a:gd name="connsiteX22" fmla="*/ 852804 w 2476222"/>
              <a:gd name="connsiteY22" fmla="*/ 2141220 h 3619500"/>
              <a:gd name="connsiteX23" fmla="*/ 860424 w 2476222"/>
              <a:gd name="connsiteY23" fmla="*/ 2164080 h 3619500"/>
              <a:gd name="connsiteX24" fmla="*/ 883284 w 2476222"/>
              <a:gd name="connsiteY24" fmla="*/ 2186940 h 3619500"/>
              <a:gd name="connsiteX25" fmla="*/ 906144 w 2476222"/>
              <a:gd name="connsiteY25" fmla="*/ 2232660 h 3619500"/>
              <a:gd name="connsiteX26" fmla="*/ 921384 w 2476222"/>
              <a:gd name="connsiteY26" fmla="*/ 2255520 h 3619500"/>
              <a:gd name="connsiteX27" fmla="*/ 929004 w 2476222"/>
              <a:gd name="connsiteY27" fmla="*/ 2278380 h 3619500"/>
              <a:gd name="connsiteX28" fmla="*/ 944244 w 2476222"/>
              <a:gd name="connsiteY28" fmla="*/ 2316480 h 3619500"/>
              <a:gd name="connsiteX29" fmla="*/ 951864 w 2476222"/>
              <a:gd name="connsiteY29" fmla="*/ 2346960 h 3619500"/>
              <a:gd name="connsiteX30" fmla="*/ 967104 w 2476222"/>
              <a:gd name="connsiteY30" fmla="*/ 2369820 h 3619500"/>
              <a:gd name="connsiteX31" fmla="*/ 989964 w 2476222"/>
              <a:gd name="connsiteY31" fmla="*/ 2484120 h 3619500"/>
              <a:gd name="connsiteX32" fmla="*/ 997584 w 2476222"/>
              <a:gd name="connsiteY32" fmla="*/ 2529840 h 3619500"/>
              <a:gd name="connsiteX33" fmla="*/ 1012824 w 2476222"/>
              <a:gd name="connsiteY33" fmla="*/ 2575560 h 3619500"/>
              <a:gd name="connsiteX34" fmla="*/ 1035684 w 2476222"/>
              <a:gd name="connsiteY34" fmla="*/ 2636520 h 3619500"/>
              <a:gd name="connsiteX35" fmla="*/ 1058544 w 2476222"/>
              <a:gd name="connsiteY35" fmla="*/ 2705100 h 3619500"/>
              <a:gd name="connsiteX36" fmla="*/ 1081404 w 2476222"/>
              <a:gd name="connsiteY36" fmla="*/ 2773680 h 3619500"/>
              <a:gd name="connsiteX37" fmla="*/ 1127124 w 2476222"/>
              <a:gd name="connsiteY37" fmla="*/ 2849880 h 3619500"/>
              <a:gd name="connsiteX38" fmla="*/ 1157604 w 2476222"/>
              <a:gd name="connsiteY38" fmla="*/ 2964180 h 3619500"/>
              <a:gd name="connsiteX39" fmla="*/ 1195704 w 2476222"/>
              <a:gd name="connsiteY39" fmla="*/ 3055620 h 3619500"/>
              <a:gd name="connsiteX40" fmla="*/ 1218564 w 2476222"/>
              <a:gd name="connsiteY40" fmla="*/ 3139440 h 3619500"/>
              <a:gd name="connsiteX41" fmla="*/ 1226184 w 2476222"/>
              <a:gd name="connsiteY41" fmla="*/ 3162300 h 3619500"/>
              <a:gd name="connsiteX42" fmla="*/ 1249044 w 2476222"/>
              <a:gd name="connsiteY42" fmla="*/ 3192780 h 3619500"/>
              <a:gd name="connsiteX43" fmla="*/ 1271904 w 2476222"/>
              <a:gd name="connsiteY43" fmla="*/ 3253740 h 3619500"/>
              <a:gd name="connsiteX44" fmla="*/ 1310004 w 2476222"/>
              <a:gd name="connsiteY44" fmla="*/ 3322320 h 3619500"/>
              <a:gd name="connsiteX45" fmla="*/ 1340484 w 2476222"/>
              <a:gd name="connsiteY45" fmla="*/ 3390900 h 3619500"/>
              <a:gd name="connsiteX46" fmla="*/ 1447164 w 2476222"/>
              <a:gd name="connsiteY46" fmla="*/ 3505200 h 3619500"/>
              <a:gd name="connsiteX47" fmla="*/ 1470024 w 2476222"/>
              <a:gd name="connsiteY47" fmla="*/ 3512820 h 3619500"/>
              <a:gd name="connsiteX48" fmla="*/ 1546224 w 2476222"/>
              <a:gd name="connsiteY48" fmla="*/ 3550920 h 3619500"/>
              <a:gd name="connsiteX49" fmla="*/ 1591944 w 2476222"/>
              <a:gd name="connsiteY49" fmla="*/ 3558540 h 3619500"/>
              <a:gd name="connsiteX50" fmla="*/ 1698624 w 2476222"/>
              <a:gd name="connsiteY50" fmla="*/ 3581400 h 3619500"/>
              <a:gd name="connsiteX51" fmla="*/ 1835784 w 2476222"/>
              <a:gd name="connsiteY51" fmla="*/ 3604260 h 3619500"/>
              <a:gd name="connsiteX52" fmla="*/ 1911984 w 2476222"/>
              <a:gd name="connsiteY52" fmla="*/ 3619500 h 3619500"/>
              <a:gd name="connsiteX53" fmla="*/ 2117724 w 2476222"/>
              <a:gd name="connsiteY53" fmla="*/ 3611880 h 3619500"/>
              <a:gd name="connsiteX54" fmla="*/ 2140584 w 2476222"/>
              <a:gd name="connsiteY54" fmla="*/ 3596640 h 3619500"/>
              <a:gd name="connsiteX55" fmla="*/ 2224404 w 2476222"/>
              <a:gd name="connsiteY55" fmla="*/ 3520440 h 3619500"/>
              <a:gd name="connsiteX56" fmla="*/ 2292984 w 2476222"/>
              <a:gd name="connsiteY56" fmla="*/ 3337560 h 3619500"/>
              <a:gd name="connsiteX57" fmla="*/ 2430144 w 2476222"/>
              <a:gd name="connsiteY57" fmla="*/ 3040380 h 3619500"/>
              <a:gd name="connsiteX58" fmla="*/ 2475864 w 2476222"/>
              <a:gd name="connsiteY58" fmla="*/ 2788920 h 3619500"/>
              <a:gd name="connsiteX59" fmla="*/ 2453004 w 2476222"/>
              <a:gd name="connsiteY59" fmla="*/ 2293620 h 3619500"/>
              <a:gd name="connsiteX60" fmla="*/ 2445384 w 2476222"/>
              <a:gd name="connsiteY60" fmla="*/ 2103120 h 3619500"/>
              <a:gd name="connsiteX61" fmla="*/ 2430144 w 2476222"/>
              <a:gd name="connsiteY61" fmla="*/ 2057400 h 3619500"/>
              <a:gd name="connsiteX62" fmla="*/ 2407284 w 2476222"/>
              <a:gd name="connsiteY62" fmla="*/ 1943100 h 3619500"/>
              <a:gd name="connsiteX63" fmla="*/ 2384424 w 2476222"/>
              <a:gd name="connsiteY63" fmla="*/ 1813560 h 3619500"/>
              <a:gd name="connsiteX64" fmla="*/ 2376804 w 2476222"/>
              <a:gd name="connsiteY64" fmla="*/ 1737360 h 3619500"/>
              <a:gd name="connsiteX65" fmla="*/ 2361564 w 2476222"/>
              <a:gd name="connsiteY65" fmla="*/ 1699260 h 3619500"/>
              <a:gd name="connsiteX66" fmla="*/ 2315844 w 2476222"/>
              <a:gd name="connsiteY66" fmla="*/ 1554480 h 3619500"/>
              <a:gd name="connsiteX67" fmla="*/ 2270124 w 2476222"/>
              <a:gd name="connsiteY67" fmla="*/ 1394460 h 3619500"/>
              <a:gd name="connsiteX68" fmla="*/ 2193924 w 2476222"/>
              <a:gd name="connsiteY68" fmla="*/ 1219200 h 3619500"/>
              <a:gd name="connsiteX69" fmla="*/ 2155824 w 2476222"/>
              <a:gd name="connsiteY69" fmla="*/ 1120140 h 3619500"/>
              <a:gd name="connsiteX70" fmla="*/ 2018664 w 2476222"/>
              <a:gd name="connsiteY70" fmla="*/ 914400 h 3619500"/>
              <a:gd name="connsiteX71" fmla="*/ 1972944 w 2476222"/>
              <a:gd name="connsiteY71" fmla="*/ 845820 h 3619500"/>
              <a:gd name="connsiteX72" fmla="*/ 1950084 w 2476222"/>
              <a:gd name="connsiteY72" fmla="*/ 807720 h 3619500"/>
              <a:gd name="connsiteX73" fmla="*/ 1812924 w 2476222"/>
              <a:gd name="connsiteY73" fmla="*/ 647700 h 3619500"/>
              <a:gd name="connsiteX74" fmla="*/ 1652904 w 2476222"/>
              <a:gd name="connsiteY74" fmla="*/ 487680 h 3619500"/>
              <a:gd name="connsiteX75" fmla="*/ 1584324 w 2476222"/>
              <a:gd name="connsiteY75" fmla="*/ 434340 h 3619500"/>
              <a:gd name="connsiteX76" fmla="*/ 1553844 w 2476222"/>
              <a:gd name="connsiteY76" fmla="*/ 388620 h 3619500"/>
              <a:gd name="connsiteX77" fmla="*/ 1332864 w 2476222"/>
              <a:gd name="connsiteY77" fmla="*/ 228600 h 3619500"/>
              <a:gd name="connsiteX78" fmla="*/ 1264284 w 2476222"/>
              <a:gd name="connsiteY78" fmla="*/ 190500 h 3619500"/>
              <a:gd name="connsiteX79" fmla="*/ 1081404 w 2476222"/>
              <a:gd name="connsiteY79" fmla="*/ 91440 h 3619500"/>
              <a:gd name="connsiteX80" fmla="*/ 982344 w 2476222"/>
              <a:gd name="connsiteY80" fmla="*/ 45720 h 3619500"/>
              <a:gd name="connsiteX81" fmla="*/ 845184 w 2476222"/>
              <a:gd name="connsiteY81" fmla="*/ 22860 h 3619500"/>
              <a:gd name="connsiteX82" fmla="*/ 669924 w 2476222"/>
              <a:gd name="connsiteY82" fmla="*/ 7620 h 3619500"/>
              <a:gd name="connsiteX83" fmla="*/ 593724 w 2476222"/>
              <a:gd name="connsiteY83" fmla="*/ 0 h 3619500"/>
              <a:gd name="connsiteX84" fmla="*/ 235584 w 2476222"/>
              <a:gd name="connsiteY84" fmla="*/ 7620 h 3619500"/>
              <a:gd name="connsiteX85" fmla="*/ 167004 w 2476222"/>
              <a:gd name="connsiteY85" fmla="*/ 30480 h 3619500"/>
              <a:gd name="connsiteX86" fmla="*/ 45084 w 2476222"/>
              <a:gd name="connsiteY86" fmla="*/ 83820 h 3619500"/>
              <a:gd name="connsiteX87" fmla="*/ 22224 w 2476222"/>
              <a:gd name="connsiteY87" fmla="*/ 373380 h 3619500"/>
              <a:gd name="connsiteX0" fmla="*/ 75564 w 2476222"/>
              <a:gd name="connsiteY0" fmla="*/ 601980 h 3619500"/>
              <a:gd name="connsiteX1" fmla="*/ 83184 w 2476222"/>
              <a:gd name="connsiteY1" fmla="*/ 784860 h 3619500"/>
              <a:gd name="connsiteX2" fmla="*/ 106044 w 2476222"/>
              <a:gd name="connsiteY2" fmla="*/ 853440 h 3619500"/>
              <a:gd name="connsiteX3" fmla="*/ 167004 w 2476222"/>
              <a:gd name="connsiteY3" fmla="*/ 952500 h 3619500"/>
              <a:gd name="connsiteX4" fmla="*/ 220344 w 2476222"/>
              <a:gd name="connsiteY4" fmla="*/ 1059180 h 3619500"/>
              <a:gd name="connsiteX5" fmla="*/ 288924 w 2476222"/>
              <a:gd name="connsiteY5" fmla="*/ 1219200 h 3619500"/>
              <a:gd name="connsiteX6" fmla="*/ 327024 w 2476222"/>
              <a:gd name="connsiteY6" fmla="*/ 1432560 h 3619500"/>
              <a:gd name="connsiteX7" fmla="*/ 349884 w 2476222"/>
              <a:gd name="connsiteY7" fmla="*/ 1584960 h 3619500"/>
              <a:gd name="connsiteX8" fmla="*/ 372744 w 2476222"/>
              <a:gd name="connsiteY8" fmla="*/ 1615440 h 3619500"/>
              <a:gd name="connsiteX9" fmla="*/ 426084 w 2476222"/>
              <a:gd name="connsiteY9" fmla="*/ 1722120 h 3619500"/>
              <a:gd name="connsiteX10" fmla="*/ 464184 w 2476222"/>
              <a:gd name="connsiteY10" fmla="*/ 1813560 h 3619500"/>
              <a:gd name="connsiteX11" fmla="*/ 471804 w 2476222"/>
              <a:gd name="connsiteY11" fmla="*/ 1844040 h 3619500"/>
              <a:gd name="connsiteX12" fmla="*/ 509904 w 2476222"/>
              <a:gd name="connsiteY12" fmla="*/ 1912620 h 3619500"/>
              <a:gd name="connsiteX13" fmla="*/ 517524 w 2476222"/>
              <a:gd name="connsiteY13" fmla="*/ 1950720 h 3619500"/>
              <a:gd name="connsiteX14" fmla="*/ 586104 w 2476222"/>
              <a:gd name="connsiteY14" fmla="*/ 2049780 h 3619500"/>
              <a:gd name="connsiteX15" fmla="*/ 647064 w 2476222"/>
              <a:gd name="connsiteY15" fmla="*/ 2072640 h 3619500"/>
              <a:gd name="connsiteX16" fmla="*/ 677544 w 2476222"/>
              <a:gd name="connsiteY16" fmla="*/ 2087880 h 3619500"/>
              <a:gd name="connsiteX17" fmla="*/ 700404 w 2476222"/>
              <a:gd name="connsiteY17" fmla="*/ 2095500 h 3619500"/>
              <a:gd name="connsiteX18" fmla="*/ 723264 w 2476222"/>
              <a:gd name="connsiteY18" fmla="*/ 2110740 h 3619500"/>
              <a:gd name="connsiteX19" fmla="*/ 761364 w 2476222"/>
              <a:gd name="connsiteY19" fmla="*/ 2118360 h 3619500"/>
              <a:gd name="connsiteX20" fmla="*/ 791844 w 2476222"/>
              <a:gd name="connsiteY20" fmla="*/ 2133600 h 3619500"/>
              <a:gd name="connsiteX21" fmla="*/ 852804 w 2476222"/>
              <a:gd name="connsiteY21" fmla="*/ 2141220 h 3619500"/>
              <a:gd name="connsiteX22" fmla="*/ 860424 w 2476222"/>
              <a:gd name="connsiteY22" fmla="*/ 2164080 h 3619500"/>
              <a:gd name="connsiteX23" fmla="*/ 883284 w 2476222"/>
              <a:gd name="connsiteY23" fmla="*/ 2186940 h 3619500"/>
              <a:gd name="connsiteX24" fmla="*/ 906144 w 2476222"/>
              <a:gd name="connsiteY24" fmla="*/ 2232660 h 3619500"/>
              <a:gd name="connsiteX25" fmla="*/ 921384 w 2476222"/>
              <a:gd name="connsiteY25" fmla="*/ 2255520 h 3619500"/>
              <a:gd name="connsiteX26" fmla="*/ 929004 w 2476222"/>
              <a:gd name="connsiteY26" fmla="*/ 2278380 h 3619500"/>
              <a:gd name="connsiteX27" fmla="*/ 944244 w 2476222"/>
              <a:gd name="connsiteY27" fmla="*/ 2316480 h 3619500"/>
              <a:gd name="connsiteX28" fmla="*/ 951864 w 2476222"/>
              <a:gd name="connsiteY28" fmla="*/ 2346960 h 3619500"/>
              <a:gd name="connsiteX29" fmla="*/ 967104 w 2476222"/>
              <a:gd name="connsiteY29" fmla="*/ 2369820 h 3619500"/>
              <a:gd name="connsiteX30" fmla="*/ 989964 w 2476222"/>
              <a:gd name="connsiteY30" fmla="*/ 2484120 h 3619500"/>
              <a:gd name="connsiteX31" fmla="*/ 997584 w 2476222"/>
              <a:gd name="connsiteY31" fmla="*/ 2529840 h 3619500"/>
              <a:gd name="connsiteX32" fmla="*/ 1012824 w 2476222"/>
              <a:gd name="connsiteY32" fmla="*/ 2575560 h 3619500"/>
              <a:gd name="connsiteX33" fmla="*/ 1035684 w 2476222"/>
              <a:gd name="connsiteY33" fmla="*/ 2636520 h 3619500"/>
              <a:gd name="connsiteX34" fmla="*/ 1058544 w 2476222"/>
              <a:gd name="connsiteY34" fmla="*/ 2705100 h 3619500"/>
              <a:gd name="connsiteX35" fmla="*/ 1081404 w 2476222"/>
              <a:gd name="connsiteY35" fmla="*/ 2773680 h 3619500"/>
              <a:gd name="connsiteX36" fmla="*/ 1127124 w 2476222"/>
              <a:gd name="connsiteY36" fmla="*/ 2849880 h 3619500"/>
              <a:gd name="connsiteX37" fmla="*/ 1157604 w 2476222"/>
              <a:gd name="connsiteY37" fmla="*/ 2964180 h 3619500"/>
              <a:gd name="connsiteX38" fmla="*/ 1195704 w 2476222"/>
              <a:gd name="connsiteY38" fmla="*/ 3055620 h 3619500"/>
              <a:gd name="connsiteX39" fmla="*/ 1218564 w 2476222"/>
              <a:gd name="connsiteY39" fmla="*/ 3139440 h 3619500"/>
              <a:gd name="connsiteX40" fmla="*/ 1226184 w 2476222"/>
              <a:gd name="connsiteY40" fmla="*/ 3162300 h 3619500"/>
              <a:gd name="connsiteX41" fmla="*/ 1249044 w 2476222"/>
              <a:gd name="connsiteY41" fmla="*/ 3192780 h 3619500"/>
              <a:gd name="connsiteX42" fmla="*/ 1271904 w 2476222"/>
              <a:gd name="connsiteY42" fmla="*/ 3253740 h 3619500"/>
              <a:gd name="connsiteX43" fmla="*/ 1310004 w 2476222"/>
              <a:gd name="connsiteY43" fmla="*/ 3322320 h 3619500"/>
              <a:gd name="connsiteX44" fmla="*/ 1340484 w 2476222"/>
              <a:gd name="connsiteY44" fmla="*/ 3390900 h 3619500"/>
              <a:gd name="connsiteX45" fmla="*/ 1447164 w 2476222"/>
              <a:gd name="connsiteY45" fmla="*/ 3505200 h 3619500"/>
              <a:gd name="connsiteX46" fmla="*/ 1470024 w 2476222"/>
              <a:gd name="connsiteY46" fmla="*/ 3512820 h 3619500"/>
              <a:gd name="connsiteX47" fmla="*/ 1546224 w 2476222"/>
              <a:gd name="connsiteY47" fmla="*/ 3550920 h 3619500"/>
              <a:gd name="connsiteX48" fmla="*/ 1591944 w 2476222"/>
              <a:gd name="connsiteY48" fmla="*/ 3558540 h 3619500"/>
              <a:gd name="connsiteX49" fmla="*/ 1698624 w 2476222"/>
              <a:gd name="connsiteY49" fmla="*/ 3581400 h 3619500"/>
              <a:gd name="connsiteX50" fmla="*/ 1835784 w 2476222"/>
              <a:gd name="connsiteY50" fmla="*/ 3604260 h 3619500"/>
              <a:gd name="connsiteX51" fmla="*/ 1911984 w 2476222"/>
              <a:gd name="connsiteY51" fmla="*/ 3619500 h 3619500"/>
              <a:gd name="connsiteX52" fmla="*/ 2117724 w 2476222"/>
              <a:gd name="connsiteY52" fmla="*/ 3611880 h 3619500"/>
              <a:gd name="connsiteX53" fmla="*/ 2140584 w 2476222"/>
              <a:gd name="connsiteY53" fmla="*/ 3596640 h 3619500"/>
              <a:gd name="connsiteX54" fmla="*/ 2224404 w 2476222"/>
              <a:gd name="connsiteY54" fmla="*/ 3520440 h 3619500"/>
              <a:gd name="connsiteX55" fmla="*/ 2292984 w 2476222"/>
              <a:gd name="connsiteY55" fmla="*/ 3337560 h 3619500"/>
              <a:gd name="connsiteX56" fmla="*/ 2430144 w 2476222"/>
              <a:gd name="connsiteY56" fmla="*/ 3040380 h 3619500"/>
              <a:gd name="connsiteX57" fmla="*/ 2475864 w 2476222"/>
              <a:gd name="connsiteY57" fmla="*/ 2788920 h 3619500"/>
              <a:gd name="connsiteX58" fmla="*/ 2453004 w 2476222"/>
              <a:gd name="connsiteY58" fmla="*/ 2293620 h 3619500"/>
              <a:gd name="connsiteX59" fmla="*/ 2445384 w 2476222"/>
              <a:gd name="connsiteY59" fmla="*/ 2103120 h 3619500"/>
              <a:gd name="connsiteX60" fmla="*/ 2430144 w 2476222"/>
              <a:gd name="connsiteY60" fmla="*/ 2057400 h 3619500"/>
              <a:gd name="connsiteX61" fmla="*/ 2407284 w 2476222"/>
              <a:gd name="connsiteY61" fmla="*/ 1943100 h 3619500"/>
              <a:gd name="connsiteX62" fmla="*/ 2384424 w 2476222"/>
              <a:gd name="connsiteY62" fmla="*/ 1813560 h 3619500"/>
              <a:gd name="connsiteX63" fmla="*/ 2376804 w 2476222"/>
              <a:gd name="connsiteY63" fmla="*/ 1737360 h 3619500"/>
              <a:gd name="connsiteX64" fmla="*/ 2361564 w 2476222"/>
              <a:gd name="connsiteY64" fmla="*/ 1699260 h 3619500"/>
              <a:gd name="connsiteX65" fmla="*/ 2315844 w 2476222"/>
              <a:gd name="connsiteY65" fmla="*/ 1554480 h 3619500"/>
              <a:gd name="connsiteX66" fmla="*/ 2270124 w 2476222"/>
              <a:gd name="connsiteY66" fmla="*/ 1394460 h 3619500"/>
              <a:gd name="connsiteX67" fmla="*/ 2193924 w 2476222"/>
              <a:gd name="connsiteY67" fmla="*/ 1219200 h 3619500"/>
              <a:gd name="connsiteX68" fmla="*/ 2155824 w 2476222"/>
              <a:gd name="connsiteY68" fmla="*/ 1120140 h 3619500"/>
              <a:gd name="connsiteX69" fmla="*/ 2018664 w 2476222"/>
              <a:gd name="connsiteY69" fmla="*/ 914400 h 3619500"/>
              <a:gd name="connsiteX70" fmla="*/ 1972944 w 2476222"/>
              <a:gd name="connsiteY70" fmla="*/ 845820 h 3619500"/>
              <a:gd name="connsiteX71" fmla="*/ 1950084 w 2476222"/>
              <a:gd name="connsiteY71" fmla="*/ 807720 h 3619500"/>
              <a:gd name="connsiteX72" fmla="*/ 1812924 w 2476222"/>
              <a:gd name="connsiteY72" fmla="*/ 647700 h 3619500"/>
              <a:gd name="connsiteX73" fmla="*/ 1652904 w 2476222"/>
              <a:gd name="connsiteY73" fmla="*/ 487680 h 3619500"/>
              <a:gd name="connsiteX74" fmla="*/ 1584324 w 2476222"/>
              <a:gd name="connsiteY74" fmla="*/ 434340 h 3619500"/>
              <a:gd name="connsiteX75" fmla="*/ 1553844 w 2476222"/>
              <a:gd name="connsiteY75" fmla="*/ 388620 h 3619500"/>
              <a:gd name="connsiteX76" fmla="*/ 1332864 w 2476222"/>
              <a:gd name="connsiteY76" fmla="*/ 228600 h 3619500"/>
              <a:gd name="connsiteX77" fmla="*/ 1264284 w 2476222"/>
              <a:gd name="connsiteY77" fmla="*/ 190500 h 3619500"/>
              <a:gd name="connsiteX78" fmla="*/ 1081404 w 2476222"/>
              <a:gd name="connsiteY78" fmla="*/ 91440 h 3619500"/>
              <a:gd name="connsiteX79" fmla="*/ 982344 w 2476222"/>
              <a:gd name="connsiteY79" fmla="*/ 45720 h 3619500"/>
              <a:gd name="connsiteX80" fmla="*/ 845184 w 2476222"/>
              <a:gd name="connsiteY80" fmla="*/ 22860 h 3619500"/>
              <a:gd name="connsiteX81" fmla="*/ 669924 w 2476222"/>
              <a:gd name="connsiteY81" fmla="*/ 7620 h 3619500"/>
              <a:gd name="connsiteX82" fmla="*/ 593724 w 2476222"/>
              <a:gd name="connsiteY82" fmla="*/ 0 h 3619500"/>
              <a:gd name="connsiteX83" fmla="*/ 235584 w 2476222"/>
              <a:gd name="connsiteY83" fmla="*/ 7620 h 3619500"/>
              <a:gd name="connsiteX84" fmla="*/ 167004 w 2476222"/>
              <a:gd name="connsiteY84" fmla="*/ 30480 h 3619500"/>
              <a:gd name="connsiteX85" fmla="*/ 45084 w 2476222"/>
              <a:gd name="connsiteY85" fmla="*/ 83820 h 3619500"/>
              <a:gd name="connsiteX86" fmla="*/ 22224 w 2476222"/>
              <a:gd name="connsiteY86" fmla="*/ 373380 h 3619500"/>
              <a:gd name="connsiteX0" fmla="*/ 75564 w 2476222"/>
              <a:gd name="connsiteY0" fmla="*/ 601980 h 3619500"/>
              <a:gd name="connsiteX1" fmla="*/ 83184 w 2476222"/>
              <a:gd name="connsiteY1" fmla="*/ 784860 h 3619500"/>
              <a:gd name="connsiteX2" fmla="*/ 106044 w 2476222"/>
              <a:gd name="connsiteY2" fmla="*/ 853440 h 3619500"/>
              <a:gd name="connsiteX3" fmla="*/ 167004 w 2476222"/>
              <a:gd name="connsiteY3" fmla="*/ 952500 h 3619500"/>
              <a:gd name="connsiteX4" fmla="*/ 220344 w 2476222"/>
              <a:gd name="connsiteY4" fmla="*/ 1059180 h 3619500"/>
              <a:gd name="connsiteX5" fmla="*/ 288924 w 2476222"/>
              <a:gd name="connsiteY5" fmla="*/ 1219200 h 3619500"/>
              <a:gd name="connsiteX6" fmla="*/ 327024 w 2476222"/>
              <a:gd name="connsiteY6" fmla="*/ 1432560 h 3619500"/>
              <a:gd name="connsiteX7" fmla="*/ 349884 w 2476222"/>
              <a:gd name="connsiteY7" fmla="*/ 1584960 h 3619500"/>
              <a:gd name="connsiteX8" fmla="*/ 372744 w 2476222"/>
              <a:gd name="connsiteY8" fmla="*/ 1615440 h 3619500"/>
              <a:gd name="connsiteX9" fmla="*/ 426084 w 2476222"/>
              <a:gd name="connsiteY9" fmla="*/ 1722120 h 3619500"/>
              <a:gd name="connsiteX10" fmla="*/ 464184 w 2476222"/>
              <a:gd name="connsiteY10" fmla="*/ 1813560 h 3619500"/>
              <a:gd name="connsiteX11" fmla="*/ 471804 w 2476222"/>
              <a:gd name="connsiteY11" fmla="*/ 1844040 h 3619500"/>
              <a:gd name="connsiteX12" fmla="*/ 509904 w 2476222"/>
              <a:gd name="connsiteY12" fmla="*/ 1912620 h 3619500"/>
              <a:gd name="connsiteX13" fmla="*/ 517524 w 2476222"/>
              <a:gd name="connsiteY13" fmla="*/ 1950720 h 3619500"/>
              <a:gd name="connsiteX14" fmla="*/ 586104 w 2476222"/>
              <a:gd name="connsiteY14" fmla="*/ 2049780 h 3619500"/>
              <a:gd name="connsiteX15" fmla="*/ 647064 w 2476222"/>
              <a:gd name="connsiteY15" fmla="*/ 2072640 h 3619500"/>
              <a:gd name="connsiteX16" fmla="*/ 677544 w 2476222"/>
              <a:gd name="connsiteY16" fmla="*/ 2087880 h 3619500"/>
              <a:gd name="connsiteX17" fmla="*/ 700404 w 2476222"/>
              <a:gd name="connsiteY17" fmla="*/ 2095500 h 3619500"/>
              <a:gd name="connsiteX18" fmla="*/ 723264 w 2476222"/>
              <a:gd name="connsiteY18" fmla="*/ 2110740 h 3619500"/>
              <a:gd name="connsiteX19" fmla="*/ 761364 w 2476222"/>
              <a:gd name="connsiteY19" fmla="*/ 2118360 h 3619500"/>
              <a:gd name="connsiteX20" fmla="*/ 791844 w 2476222"/>
              <a:gd name="connsiteY20" fmla="*/ 2133600 h 3619500"/>
              <a:gd name="connsiteX21" fmla="*/ 852804 w 2476222"/>
              <a:gd name="connsiteY21" fmla="*/ 2141220 h 3619500"/>
              <a:gd name="connsiteX22" fmla="*/ 860424 w 2476222"/>
              <a:gd name="connsiteY22" fmla="*/ 2164080 h 3619500"/>
              <a:gd name="connsiteX23" fmla="*/ 883284 w 2476222"/>
              <a:gd name="connsiteY23" fmla="*/ 2186940 h 3619500"/>
              <a:gd name="connsiteX24" fmla="*/ 906144 w 2476222"/>
              <a:gd name="connsiteY24" fmla="*/ 2232660 h 3619500"/>
              <a:gd name="connsiteX25" fmla="*/ 921384 w 2476222"/>
              <a:gd name="connsiteY25" fmla="*/ 2255520 h 3619500"/>
              <a:gd name="connsiteX26" fmla="*/ 929004 w 2476222"/>
              <a:gd name="connsiteY26" fmla="*/ 2278380 h 3619500"/>
              <a:gd name="connsiteX27" fmla="*/ 944244 w 2476222"/>
              <a:gd name="connsiteY27" fmla="*/ 2316480 h 3619500"/>
              <a:gd name="connsiteX28" fmla="*/ 951864 w 2476222"/>
              <a:gd name="connsiteY28" fmla="*/ 2346960 h 3619500"/>
              <a:gd name="connsiteX29" fmla="*/ 967104 w 2476222"/>
              <a:gd name="connsiteY29" fmla="*/ 2369820 h 3619500"/>
              <a:gd name="connsiteX30" fmla="*/ 989964 w 2476222"/>
              <a:gd name="connsiteY30" fmla="*/ 2484120 h 3619500"/>
              <a:gd name="connsiteX31" fmla="*/ 997584 w 2476222"/>
              <a:gd name="connsiteY31" fmla="*/ 2529840 h 3619500"/>
              <a:gd name="connsiteX32" fmla="*/ 1012824 w 2476222"/>
              <a:gd name="connsiteY32" fmla="*/ 2575560 h 3619500"/>
              <a:gd name="connsiteX33" fmla="*/ 1035684 w 2476222"/>
              <a:gd name="connsiteY33" fmla="*/ 2636520 h 3619500"/>
              <a:gd name="connsiteX34" fmla="*/ 1081404 w 2476222"/>
              <a:gd name="connsiteY34" fmla="*/ 2773680 h 3619500"/>
              <a:gd name="connsiteX35" fmla="*/ 1127124 w 2476222"/>
              <a:gd name="connsiteY35" fmla="*/ 2849880 h 3619500"/>
              <a:gd name="connsiteX36" fmla="*/ 1157604 w 2476222"/>
              <a:gd name="connsiteY36" fmla="*/ 2964180 h 3619500"/>
              <a:gd name="connsiteX37" fmla="*/ 1195704 w 2476222"/>
              <a:gd name="connsiteY37" fmla="*/ 3055620 h 3619500"/>
              <a:gd name="connsiteX38" fmla="*/ 1218564 w 2476222"/>
              <a:gd name="connsiteY38" fmla="*/ 3139440 h 3619500"/>
              <a:gd name="connsiteX39" fmla="*/ 1226184 w 2476222"/>
              <a:gd name="connsiteY39" fmla="*/ 3162300 h 3619500"/>
              <a:gd name="connsiteX40" fmla="*/ 1249044 w 2476222"/>
              <a:gd name="connsiteY40" fmla="*/ 3192780 h 3619500"/>
              <a:gd name="connsiteX41" fmla="*/ 1271904 w 2476222"/>
              <a:gd name="connsiteY41" fmla="*/ 3253740 h 3619500"/>
              <a:gd name="connsiteX42" fmla="*/ 1310004 w 2476222"/>
              <a:gd name="connsiteY42" fmla="*/ 3322320 h 3619500"/>
              <a:gd name="connsiteX43" fmla="*/ 1340484 w 2476222"/>
              <a:gd name="connsiteY43" fmla="*/ 3390900 h 3619500"/>
              <a:gd name="connsiteX44" fmla="*/ 1447164 w 2476222"/>
              <a:gd name="connsiteY44" fmla="*/ 3505200 h 3619500"/>
              <a:gd name="connsiteX45" fmla="*/ 1470024 w 2476222"/>
              <a:gd name="connsiteY45" fmla="*/ 3512820 h 3619500"/>
              <a:gd name="connsiteX46" fmla="*/ 1546224 w 2476222"/>
              <a:gd name="connsiteY46" fmla="*/ 3550920 h 3619500"/>
              <a:gd name="connsiteX47" fmla="*/ 1591944 w 2476222"/>
              <a:gd name="connsiteY47" fmla="*/ 3558540 h 3619500"/>
              <a:gd name="connsiteX48" fmla="*/ 1698624 w 2476222"/>
              <a:gd name="connsiteY48" fmla="*/ 3581400 h 3619500"/>
              <a:gd name="connsiteX49" fmla="*/ 1835784 w 2476222"/>
              <a:gd name="connsiteY49" fmla="*/ 3604260 h 3619500"/>
              <a:gd name="connsiteX50" fmla="*/ 1911984 w 2476222"/>
              <a:gd name="connsiteY50" fmla="*/ 3619500 h 3619500"/>
              <a:gd name="connsiteX51" fmla="*/ 2117724 w 2476222"/>
              <a:gd name="connsiteY51" fmla="*/ 3611880 h 3619500"/>
              <a:gd name="connsiteX52" fmla="*/ 2140584 w 2476222"/>
              <a:gd name="connsiteY52" fmla="*/ 3596640 h 3619500"/>
              <a:gd name="connsiteX53" fmla="*/ 2224404 w 2476222"/>
              <a:gd name="connsiteY53" fmla="*/ 3520440 h 3619500"/>
              <a:gd name="connsiteX54" fmla="*/ 2292984 w 2476222"/>
              <a:gd name="connsiteY54" fmla="*/ 3337560 h 3619500"/>
              <a:gd name="connsiteX55" fmla="*/ 2430144 w 2476222"/>
              <a:gd name="connsiteY55" fmla="*/ 3040380 h 3619500"/>
              <a:gd name="connsiteX56" fmla="*/ 2475864 w 2476222"/>
              <a:gd name="connsiteY56" fmla="*/ 2788920 h 3619500"/>
              <a:gd name="connsiteX57" fmla="*/ 2453004 w 2476222"/>
              <a:gd name="connsiteY57" fmla="*/ 2293620 h 3619500"/>
              <a:gd name="connsiteX58" fmla="*/ 2445384 w 2476222"/>
              <a:gd name="connsiteY58" fmla="*/ 2103120 h 3619500"/>
              <a:gd name="connsiteX59" fmla="*/ 2430144 w 2476222"/>
              <a:gd name="connsiteY59" fmla="*/ 2057400 h 3619500"/>
              <a:gd name="connsiteX60" fmla="*/ 2407284 w 2476222"/>
              <a:gd name="connsiteY60" fmla="*/ 1943100 h 3619500"/>
              <a:gd name="connsiteX61" fmla="*/ 2384424 w 2476222"/>
              <a:gd name="connsiteY61" fmla="*/ 1813560 h 3619500"/>
              <a:gd name="connsiteX62" fmla="*/ 2376804 w 2476222"/>
              <a:gd name="connsiteY62" fmla="*/ 1737360 h 3619500"/>
              <a:gd name="connsiteX63" fmla="*/ 2361564 w 2476222"/>
              <a:gd name="connsiteY63" fmla="*/ 1699260 h 3619500"/>
              <a:gd name="connsiteX64" fmla="*/ 2315844 w 2476222"/>
              <a:gd name="connsiteY64" fmla="*/ 1554480 h 3619500"/>
              <a:gd name="connsiteX65" fmla="*/ 2270124 w 2476222"/>
              <a:gd name="connsiteY65" fmla="*/ 1394460 h 3619500"/>
              <a:gd name="connsiteX66" fmla="*/ 2193924 w 2476222"/>
              <a:gd name="connsiteY66" fmla="*/ 1219200 h 3619500"/>
              <a:gd name="connsiteX67" fmla="*/ 2155824 w 2476222"/>
              <a:gd name="connsiteY67" fmla="*/ 1120140 h 3619500"/>
              <a:gd name="connsiteX68" fmla="*/ 2018664 w 2476222"/>
              <a:gd name="connsiteY68" fmla="*/ 914400 h 3619500"/>
              <a:gd name="connsiteX69" fmla="*/ 1972944 w 2476222"/>
              <a:gd name="connsiteY69" fmla="*/ 845820 h 3619500"/>
              <a:gd name="connsiteX70" fmla="*/ 1950084 w 2476222"/>
              <a:gd name="connsiteY70" fmla="*/ 807720 h 3619500"/>
              <a:gd name="connsiteX71" fmla="*/ 1812924 w 2476222"/>
              <a:gd name="connsiteY71" fmla="*/ 647700 h 3619500"/>
              <a:gd name="connsiteX72" fmla="*/ 1652904 w 2476222"/>
              <a:gd name="connsiteY72" fmla="*/ 487680 h 3619500"/>
              <a:gd name="connsiteX73" fmla="*/ 1584324 w 2476222"/>
              <a:gd name="connsiteY73" fmla="*/ 434340 h 3619500"/>
              <a:gd name="connsiteX74" fmla="*/ 1553844 w 2476222"/>
              <a:gd name="connsiteY74" fmla="*/ 388620 h 3619500"/>
              <a:gd name="connsiteX75" fmla="*/ 1332864 w 2476222"/>
              <a:gd name="connsiteY75" fmla="*/ 228600 h 3619500"/>
              <a:gd name="connsiteX76" fmla="*/ 1264284 w 2476222"/>
              <a:gd name="connsiteY76" fmla="*/ 190500 h 3619500"/>
              <a:gd name="connsiteX77" fmla="*/ 1081404 w 2476222"/>
              <a:gd name="connsiteY77" fmla="*/ 91440 h 3619500"/>
              <a:gd name="connsiteX78" fmla="*/ 982344 w 2476222"/>
              <a:gd name="connsiteY78" fmla="*/ 45720 h 3619500"/>
              <a:gd name="connsiteX79" fmla="*/ 845184 w 2476222"/>
              <a:gd name="connsiteY79" fmla="*/ 22860 h 3619500"/>
              <a:gd name="connsiteX80" fmla="*/ 669924 w 2476222"/>
              <a:gd name="connsiteY80" fmla="*/ 7620 h 3619500"/>
              <a:gd name="connsiteX81" fmla="*/ 593724 w 2476222"/>
              <a:gd name="connsiteY81" fmla="*/ 0 h 3619500"/>
              <a:gd name="connsiteX82" fmla="*/ 235584 w 2476222"/>
              <a:gd name="connsiteY82" fmla="*/ 7620 h 3619500"/>
              <a:gd name="connsiteX83" fmla="*/ 167004 w 2476222"/>
              <a:gd name="connsiteY83" fmla="*/ 30480 h 3619500"/>
              <a:gd name="connsiteX84" fmla="*/ 45084 w 2476222"/>
              <a:gd name="connsiteY84" fmla="*/ 83820 h 3619500"/>
              <a:gd name="connsiteX85" fmla="*/ 22224 w 2476222"/>
              <a:gd name="connsiteY85" fmla="*/ 373380 h 3619500"/>
              <a:gd name="connsiteX0" fmla="*/ 75564 w 2476222"/>
              <a:gd name="connsiteY0" fmla="*/ 601980 h 3619500"/>
              <a:gd name="connsiteX1" fmla="*/ 83184 w 2476222"/>
              <a:gd name="connsiteY1" fmla="*/ 784860 h 3619500"/>
              <a:gd name="connsiteX2" fmla="*/ 106044 w 2476222"/>
              <a:gd name="connsiteY2" fmla="*/ 853440 h 3619500"/>
              <a:gd name="connsiteX3" fmla="*/ 167004 w 2476222"/>
              <a:gd name="connsiteY3" fmla="*/ 952500 h 3619500"/>
              <a:gd name="connsiteX4" fmla="*/ 220344 w 2476222"/>
              <a:gd name="connsiteY4" fmla="*/ 1059180 h 3619500"/>
              <a:gd name="connsiteX5" fmla="*/ 288924 w 2476222"/>
              <a:gd name="connsiteY5" fmla="*/ 1219200 h 3619500"/>
              <a:gd name="connsiteX6" fmla="*/ 327024 w 2476222"/>
              <a:gd name="connsiteY6" fmla="*/ 1432560 h 3619500"/>
              <a:gd name="connsiteX7" fmla="*/ 349884 w 2476222"/>
              <a:gd name="connsiteY7" fmla="*/ 1584960 h 3619500"/>
              <a:gd name="connsiteX8" fmla="*/ 372744 w 2476222"/>
              <a:gd name="connsiteY8" fmla="*/ 1615440 h 3619500"/>
              <a:gd name="connsiteX9" fmla="*/ 426084 w 2476222"/>
              <a:gd name="connsiteY9" fmla="*/ 1722120 h 3619500"/>
              <a:gd name="connsiteX10" fmla="*/ 464184 w 2476222"/>
              <a:gd name="connsiteY10" fmla="*/ 1813560 h 3619500"/>
              <a:gd name="connsiteX11" fmla="*/ 471804 w 2476222"/>
              <a:gd name="connsiteY11" fmla="*/ 1844040 h 3619500"/>
              <a:gd name="connsiteX12" fmla="*/ 509904 w 2476222"/>
              <a:gd name="connsiteY12" fmla="*/ 1912620 h 3619500"/>
              <a:gd name="connsiteX13" fmla="*/ 517524 w 2476222"/>
              <a:gd name="connsiteY13" fmla="*/ 1950720 h 3619500"/>
              <a:gd name="connsiteX14" fmla="*/ 586104 w 2476222"/>
              <a:gd name="connsiteY14" fmla="*/ 2049780 h 3619500"/>
              <a:gd name="connsiteX15" fmla="*/ 647064 w 2476222"/>
              <a:gd name="connsiteY15" fmla="*/ 2072640 h 3619500"/>
              <a:gd name="connsiteX16" fmla="*/ 677544 w 2476222"/>
              <a:gd name="connsiteY16" fmla="*/ 2087880 h 3619500"/>
              <a:gd name="connsiteX17" fmla="*/ 700404 w 2476222"/>
              <a:gd name="connsiteY17" fmla="*/ 2095500 h 3619500"/>
              <a:gd name="connsiteX18" fmla="*/ 723264 w 2476222"/>
              <a:gd name="connsiteY18" fmla="*/ 2110740 h 3619500"/>
              <a:gd name="connsiteX19" fmla="*/ 761364 w 2476222"/>
              <a:gd name="connsiteY19" fmla="*/ 2118360 h 3619500"/>
              <a:gd name="connsiteX20" fmla="*/ 791844 w 2476222"/>
              <a:gd name="connsiteY20" fmla="*/ 2133600 h 3619500"/>
              <a:gd name="connsiteX21" fmla="*/ 852804 w 2476222"/>
              <a:gd name="connsiteY21" fmla="*/ 2141220 h 3619500"/>
              <a:gd name="connsiteX22" fmla="*/ 860424 w 2476222"/>
              <a:gd name="connsiteY22" fmla="*/ 2164080 h 3619500"/>
              <a:gd name="connsiteX23" fmla="*/ 883284 w 2476222"/>
              <a:gd name="connsiteY23" fmla="*/ 2186940 h 3619500"/>
              <a:gd name="connsiteX24" fmla="*/ 906144 w 2476222"/>
              <a:gd name="connsiteY24" fmla="*/ 2232660 h 3619500"/>
              <a:gd name="connsiteX25" fmla="*/ 921384 w 2476222"/>
              <a:gd name="connsiteY25" fmla="*/ 2255520 h 3619500"/>
              <a:gd name="connsiteX26" fmla="*/ 929004 w 2476222"/>
              <a:gd name="connsiteY26" fmla="*/ 2278380 h 3619500"/>
              <a:gd name="connsiteX27" fmla="*/ 944244 w 2476222"/>
              <a:gd name="connsiteY27" fmla="*/ 2316480 h 3619500"/>
              <a:gd name="connsiteX28" fmla="*/ 951864 w 2476222"/>
              <a:gd name="connsiteY28" fmla="*/ 2346960 h 3619500"/>
              <a:gd name="connsiteX29" fmla="*/ 967104 w 2476222"/>
              <a:gd name="connsiteY29" fmla="*/ 2369820 h 3619500"/>
              <a:gd name="connsiteX30" fmla="*/ 989964 w 2476222"/>
              <a:gd name="connsiteY30" fmla="*/ 2484120 h 3619500"/>
              <a:gd name="connsiteX31" fmla="*/ 997584 w 2476222"/>
              <a:gd name="connsiteY31" fmla="*/ 2529840 h 3619500"/>
              <a:gd name="connsiteX32" fmla="*/ 1012824 w 2476222"/>
              <a:gd name="connsiteY32" fmla="*/ 2575560 h 3619500"/>
              <a:gd name="connsiteX33" fmla="*/ 1035684 w 2476222"/>
              <a:gd name="connsiteY33" fmla="*/ 2636520 h 3619500"/>
              <a:gd name="connsiteX34" fmla="*/ 1081404 w 2476222"/>
              <a:gd name="connsiteY34" fmla="*/ 2773680 h 3619500"/>
              <a:gd name="connsiteX35" fmla="*/ 1127124 w 2476222"/>
              <a:gd name="connsiteY35" fmla="*/ 2849880 h 3619500"/>
              <a:gd name="connsiteX36" fmla="*/ 1157604 w 2476222"/>
              <a:gd name="connsiteY36" fmla="*/ 2964180 h 3619500"/>
              <a:gd name="connsiteX37" fmla="*/ 1195704 w 2476222"/>
              <a:gd name="connsiteY37" fmla="*/ 3055620 h 3619500"/>
              <a:gd name="connsiteX38" fmla="*/ 1218564 w 2476222"/>
              <a:gd name="connsiteY38" fmla="*/ 3139440 h 3619500"/>
              <a:gd name="connsiteX39" fmla="*/ 1226184 w 2476222"/>
              <a:gd name="connsiteY39" fmla="*/ 3162300 h 3619500"/>
              <a:gd name="connsiteX40" fmla="*/ 1249044 w 2476222"/>
              <a:gd name="connsiteY40" fmla="*/ 3192780 h 3619500"/>
              <a:gd name="connsiteX41" fmla="*/ 1310004 w 2476222"/>
              <a:gd name="connsiteY41" fmla="*/ 3322320 h 3619500"/>
              <a:gd name="connsiteX42" fmla="*/ 1340484 w 2476222"/>
              <a:gd name="connsiteY42" fmla="*/ 3390900 h 3619500"/>
              <a:gd name="connsiteX43" fmla="*/ 1447164 w 2476222"/>
              <a:gd name="connsiteY43" fmla="*/ 3505200 h 3619500"/>
              <a:gd name="connsiteX44" fmla="*/ 1470024 w 2476222"/>
              <a:gd name="connsiteY44" fmla="*/ 3512820 h 3619500"/>
              <a:gd name="connsiteX45" fmla="*/ 1546224 w 2476222"/>
              <a:gd name="connsiteY45" fmla="*/ 3550920 h 3619500"/>
              <a:gd name="connsiteX46" fmla="*/ 1591944 w 2476222"/>
              <a:gd name="connsiteY46" fmla="*/ 3558540 h 3619500"/>
              <a:gd name="connsiteX47" fmla="*/ 1698624 w 2476222"/>
              <a:gd name="connsiteY47" fmla="*/ 3581400 h 3619500"/>
              <a:gd name="connsiteX48" fmla="*/ 1835784 w 2476222"/>
              <a:gd name="connsiteY48" fmla="*/ 3604260 h 3619500"/>
              <a:gd name="connsiteX49" fmla="*/ 1911984 w 2476222"/>
              <a:gd name="connsiteY49" fmla="*/ 3619500 h 3619500"/>
              <a:gd name="connsiteX50" fmla="*/ 2117724 w 2476222"/>
              <a:gd name="connsiteY50" fmla="*/ 3611880 h 3619500"/>
              <a:gd name="connsiteX51" fmla="*/ 2140584 w 2476222"/>
              <a:gd name="connsiteY51" fmla="*/ 3596640 h 3619500"/>
              <a:gd name="connsiteX52" fmla="*/ 2224404 w 2476222"/>
              <a:gd name="connsiteY52" fmla="*/ 3520440 h 3619500"/>
              <a:gd name="connsiteX53" fmla="*/ 2292984 w 2476222"/>
              <a:gd name="connsiteY53" fmla="*/ 3337560 h 3619500"/>
              <a:gd name="connsiteX54" fmla="*/ 2430144 w 2476222"/>
              <a:gd name="connsiteY54" fmla="*/ 3040380 h 3619500"/>
              <a:gd name="connsiteX55" fmla="*/ 2475864 w 2476222"/>
              <a:gd name="connsiteY55" fmla="*/ 2788920 h 3619500"/>
              <a:gd name="connsiteX56" fmla="*/ 2453004 w 2476222"/>
              <a:gd name="connsiteY56" fmla="*/ 2293620 h 3619500"/>
              <a:gd name="connsiteX57" fmla="*/ 2445384 w 2476222"/>
              <a:gd name="connsiteY57" fmla="*/ 2103120 h 3619500"/>
              <a:gd name="connsiteX58" fmla="*/ 2430144 w 2476222"/>
              <a:gd name="connsiteY58" fmla="*/ 2057400 h 3619500"/>
              <a:gd name="connsiteX59" fmla="*/ 2407284 w 2476222"/>
              <a:gd name="connsiteY59" fmla="*/ 1943100 h 3619500"/>
              <a:gd name="connsiteX60" fmla="*/ 2384424 w 2476222"/>
              <a:gd name="connsiteY60" fmla="*/ 1813560 h 3619500"/>
              <a:gd name="connsiteX61" fmla="*/ 2376804 w 2476222"/>
              <a:gd name="connsiteY61" fmla="*/ 1737360 h 3619500"/>
              <a:gd name="connsiteX62" fmla="*/ 2361564 w 2476222"/>
              <a:gd name="connsiteY62" fmla="*/ 1699260 h 3619500"/>
              <a:gd name="connsiteX63" fmla="*/ 2315844 w 2476222"/>
              <a:gd name="connsiteY63" fmla="*/ 1554480 h 3619500"/>
              <a:gd name="connsiteX64" fmla="*/ 2270124 w 2476222"/>
              <a:gd name="connsiteY64" fmla="*/ 1394460 h 3619500"/>
              <a:gd name="connsiteX65" fmla="*/ 2193924 w 2476222"/>
              <a:gd name="connsiteY65" fmla="*/ 1219200 h 3619500"/>
              <a:gd name="connsiteX66" fmla="*/ 2155824 w 2476222"/>
              <a:gd name="connsiteY66" fmla="*/ 1120140 h 3619500"/>
              <a:gd name="connsiteX67" fmla="*/ 2018664 w 2476222"/>
              <a:gd name="connsiteY67" fmla="*/ 914400 h 3619500"/>
              <a:gd name="connsiteX68" fmla="*/ 1972944 w 2476222"/>
              <a:gd name="connsiteY68" fmla="*/ 845820 h 3619500"/>
              <a:gd name="connsiteX69" fmla="*/ 1950084 w 2476222"/>
              <a:gd name="connsiteY69" fmla="*/ 807720 h 3619500"/>
              <a:gd name="connsiteX70" fmla="*/ 1812924 w 2476222"/>
              <a:gd name="connsiteY70" fmla="*/ 647700 h 3619500"/>
              <a:gd name="connsiteX71" fmla="*/ 1652904 w 2476222"/>
              <a:gd name="connsiteY71" fmla="*/ 487680 h 3619500"/>
              <a:gd name="connsiteX72" fmla="*/ 1584324 w 2476222"/>
              <a:gd name="connsiteY72" fmla="*/ 434340 h 3619500"/>
              <a:gd name="connsiteX73" fmla="*/ 1553844 w 2476222"/>
              <a:gd name="connsiteY73" fmla="*/ 388620 h 3619500"/>
              <a:gd name="connsiteX74" fmla="*/ 1332864 w 2476222"/>
              <a:gd name="connsiteY74" fmla="*/ 228600 h 3619500"/>
              <a:gd name="connsiteX75" fmla="*/ 1264284 w 2476222"/>
              <a:gd name="connsiteY75" fmla="*/ 190500 h 3619500"/>
              <a:gd name="connsiteX76" fmla="*/ 1081404 w 2476222"/>
              <a:gd name="connsiteY76" fmla="*/ 91440 h 3619500"/>
              <a:gd name="connsiteX77" fmla="*/ 982344 w 2476222"/>
              <a:gd name="connsiteY77" fmla="*/ 45720 h 3619500"/>
              <a:gd name="connsiteX78" fmla="*/ 845184 w 2476222"/>
              <a:gd name="connsiteY78" fmla="*/ 22860 h 3619500"/>
              <a:gd name="connsiteX79" fmla="*/ 669924 w 2476222"/>
              <a:gd name="connsiteY79" fmla="*/ 7620 h 3619500"/>
              <a:gd name="connsiteX80" fmla="*/ 593724 w 2476222"/>
              <a:gd name="connsiteY80" fmla="*/ 0 h 3619500"/>
              <a:gd name="connsiteX81" fmla="*/ 235584 w 2476222"/>
              <a:gd name="connsiteY81" fmla="*/ 7620 h 3619500"/>
              <a:gd name="connsiteX82" fmla="*/ 167004 w 2476222"/>
              <a:gd name="connsiteY82" fmla="*/ 30480 h 3619500"/>
              <a:gd name="connsiteX83" fmla="*/ 45084 w 2476222"/>
              <a:gd name="connsiteY83" fmla="*/ 83820 h 3619500"/>
              <a:gd name="connsiteX84" fmla="*/ 22224 w 2476222"/>
              <a:gd name="connsiteY84" fmla="*/ 373380 h 361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2476222" h="3619500">
                <a:moveTo>
                  <a:pt x="75564" y="601980"/>
                </a:moveTo>
                <a:cubicBezTo>
                  <a:pt x="62179" y="682291"/>
                  <a:pt x="60886" y="664453"/>
                  <a:pt x="83184" y="784860"/>
                </a:cubicBezTo>
                <a:cubicBezTo>
                  <a:pt x="87572" y="808554"/>
                  <a:pt x="92074" y="825500"/>
                  <a:pt x="106044" y="853440"/>
                </a:cubicBezTo>
                <a:cubicBezTo>
                  <a:pt x="120014" y="881380"/>
                  <a:pt x="147954" y="918210"/>
                  <a:pt x="167004" y="952500"/>
                </a:cubicBezTo>
                <a:cubicBezTo>
                  <a:pt x="186054" y="986790"/>
                  <a:pt x="200024" y="1014730"/>
                  <a:pt x="220344" y="1059180"/>
                </a:cubicBezTo>
                <a:cubicBezTo>
                  <a:pt x="240664" y="1103630"/>
                  <a:pt x="271144" y="1156970"/>
                  <a:pt x="288924" y="1219200"/>
                </a:cubicBezTo>
                <a:cubicBezTo>
                  <a:pt x="306704" y="1281430"/>
                  <a:pt x="316864" y="1371600"/>
                  <a:pt x="327024" y="1432560"/>
                </a:cubicBezTo>
                <a:cubicBezTo>
                  <a:pt x="337184" y="1493520"/>
                  <a:pt x="326614" y="1529111"/>
                  <a:pt x="349884" y="1584960"/>
                </a:cubicBezTo>
                <a:cubicBezTo>
                  <a:pt x="354769" y="1596683"/>
                  <a:pt x="360044" y="1592580"/>
                  <a:pt x="372744" y="1615440"/>
                </a:cubicBezTo>
                <a:cubicBezTo>
                  <a:pt x="385444" y="1638300"/>
                  <a:pt x="410844" y="1689100"/>
                  <a:pt x="426084" y="1722120"/>
                </a:cubicBezTo>
                <a:cubicBezTo>
                  <a:pt x="441324" y="1755140"/>
                  <a:pt x="456175" y="1781526"/>
                  <a:pt x="464184" y="1813560"/>
                </a:cubicBezTo>
                <a:cubicBezTo>
                  <a:pt x="466724" y="1823720"/>
                  <a:pt x="464184" y="1827530"/>
                  <a:pt x="471804" y="1844040"/>
                </a:cubicBezTo>
                <a:cubicBezTo>
                  <a:pt x="479424" y="1860550"/>
                  <a:pt x="502284" y="1894840"/>
                  <a:pt x="509904" y="1912620"/>
                </a:cubicBezTo>
                <a:cubicBezTo>
                  <a:pt x="512444" y="1925320"/>
                  <a:pt x="504824" y="1927860"/>
                  <a:pt x="517524" y="1950720"/>
                </a:cubicBezTo>
                <a:cubicBezTo>
                  <a:pt x="530224" y="1973580"/>
                  <a:pt x="564514" y="2029460"/>
                  <a:pt x="586104" y="2049780"/>
                </a:cubicBezTo>
                <a:cubicBezTo>
                  <a:pt x="607694" y="2070100"/>
                  <a:pt x="627032" y="2064293"/>
                  <a:pt x="647064" y="2072640"/>
                </a:cubicBezTo>
                <a:cubicBezTo>
                  <a:pt x="657549" y="2077009"/>
                  <a:pt x="667103" y="2083405"/>
                  <a:pt x="677544" y="2087880"/>
                </a:cubicBezTo>
                <a:cubicBezTo>
                  <a:pt x="684927" y="2091044"/>
                  <a:pt x="693220" y="2091908"/>
                  <a:pt x="700404" y="2095500"/>
                </a:cubicBezTo>
                <a:cubicBezTo>
                  <a:pt x="708595" y="2099596"/>
                  <a:pt x="714689" y="2107524"/>
                  <a:pt x="723264" y="2110740"/>
                </a:cubicBezTo>
                <a:cubicBezTo>
                  <a:pt x="735391" y="2115288"/>
                  <a:pt x="748664" y="2115820"/>
                  <a:pt x="761364" y="2118360"/>
                </a:cubicBezTo>
                <a:cubicBezTo>
                  <a:pt x="771524" y="2123440"/>
                  <a:pt x="780824" y="2130845"/>
                  <a:pt x="791844" y="2133600"/>
                </a:cubicBezTo>
                <a:cubicBezTo>
                  <a:pt x="811711" y="2138567"/>
                  <a:pt x="834091" y="2132903"/>
                  <a:pt x="852804" y="2141220"/>
                </a:cubicBezTo>
                <a:cubicBezTo>
                  <a:pt x="860144" y="2144482"/>
                  <a:pt x="855969" y="2157397"/>
                  <a:pt x="860424" y="2164080"/>
                </a:cubicBezTo>
                <a:cubicBezTo>
                  <a:pt x="866402" y="2173046"/>
                  <a:pt x="876385" y="2178661"/>
                  <a:pt x="883284" y="2186940"/>
                </a:cubicBezTo>
                <a:cubicBezTo>
                  <a:pt x="910581" y="2219697"/>
                  <a:pt x="888961" y="2198293"/>
                  <a:pt x="906144" y="2232660"/>
                </a:cubicBezTo>
                <a:cubicBezTo>
                  <a:pt x="910240" y="2240851"/>
                  <a:pt x="917288" y="2247329"/>
                  <a:pt x="921384" y="2255520"/>
                </a:cubicBezTo>
                <a:cubicBezTo>
                  <a:pt x="924976" y="2262704"/>
                  <a:pt x="926184" y="2270859"/>
                  <a:pt x="929004" y="2278380"/>
                </a:cubicBezTo>
                <a:cubicBezTo>
                  <a:pt x="933807" y="2291187"/>
                  <a:pt x="939919" y="2303504"/>
                  <a:pt x="944244" y="2316480"/>
                </a:cubicBezTo>
                <a:cubicBezTo>
                  <a:pt x="947556" y="2326415"/>
                  <a:pt x="947739" y="2337334"/>
                  <a:pt x="951864" y="2346960"/>
                </a:cubicBezTo>
                <a:cubicBezTo>
                  <a:pt x="955472" y="2355378"/>
                  <a:pt x="962024" y="2362200"/>
                  <a:pt x="967104" y="2369820"/>
                </a:cubicBezTo>
                <a:cubicBezTo>
                  <a:pt x="984707" y="2475438"/>
                  <a:pt x="962077" y="2344683"/>
                  <a:pt x="989964" y="2484120"/>
                </a:cubicBezTo>
                <a:cubicBezTo>
                  <a:pt x="992994" y="2499270"/>
                  <a:pt x="993837" y="2514851"/>
                  <a:pt x="997584" y="2529840"/>
                </a:cubicBezTo>
                <a:cubicBezTo>
                  <a:pt x="1001480" y="2545425"/>
                  <a:pt x="1008597" y="2560062"/>
                  <a:pt x="1012824" y="2575560"/>
                </a:cubicBezTo>
                <a:cubicBezTo>
                  <a:pt x="1028035" y="2631332"/>
                  <a:pt x="1009162" y="2596738"/>
                  <a:pt x="1035684" y="2636520"/>
                </a:cubicBezTo>
                <a:cubicBezTo>
                  <a:pt x="1047114" y="2669540"/>
                  <a:pt x="1066164" y="2738120"/>
                  <a:pt x="1081404" y="2773680"/>
                </a:cubicBezTo>
                <a:cubicBezTo>
                  <a:pt x="1096644" y="2809240"/>
                  <a:pt x="1108356" y="2821728"/>
                  <a:pt x="1127124" y="2849880"/>
                </a:cubicBezTo>
                <a:cubicBezTo>
                  <a:pt x="1147600" y="2972739"/>
                  <a:pt x="1115985" y="2797705"/>
                  <a:pt x="1157604" y="2964180"/>
                </a:cubicBezTo>
                <a:cubicBezTo>
                  <a:pt x="1175924" y="3037461"/>
                  <a:pt x="1160277" y="3008384"/>
                  <a:pt x="1195704" y="3055620"/>
                </a:cubicBezTo>
                <a:cubicBezTo>
                  <a:pt x="1203324" y="3083560"/>
                  <a:pt x="1210608" y="3111594"/>
                  <a:pt x="1218564" y="3139440"/>
                </a:cubicBezTo>
                <a:cubicBezTo>
                  <a:pt x="1220771" y="3147163"/>
                  <a:pt x="1222199" y="3155326"/>
                  <a:pt x="1226184" y="3162300"/>
                </a:cubicBezTo>
                <a:cubicBezTo>
                  <a:pt x="1232485" y="3173327"/>
                  <a:pt x="1235074" y="3166110"/>
                  <a:pt x="1249044" y="3192780"/>
                </a:cubicBezTo>
                <a:cubicBezTo>
                  <a:pt x="1263014" y="3219450"/>
                  <a:pt x="1294764" y="3289300"/>
                  <a:pt x="1310004" y="3322320"/>
                </a:cubicBezTo>
                <a:cubicBezTo>
                  <a:pt x="1325244" y="3355340"/>
                  <a:pt x="1329905" y="3368231"/>
                  <a:pt x="1340484" y="3390900"/>
                </a:cubicBezTo>
                <a:cubicBezTo>
                  <a:pt x="1364141" y="3441594"/>
                  <a:pt x="1382673" y="3483703"/>
                  <a:pt x="1447164" y="3505200"/>
                </a:cubicBezTo>
                <a:cubicBezTo>
                  <a:pt x="1454784" y="3507740"/>
                  <a:pt x="1462840" y="3509228"/>
                  <a:pt x="1470024" y="3512820"/>
                </a:cubicBezTo>
                <a:lnTo>
                  <a:pt x="1546224" y="3550920"/>
                </a:lnTo>
                <a:cubicBezTo>
                  <a:pt x="1560991" y="3555464"/>
                  <a:pt x="1576794" y="3555510"/>
                  <a:pt x="1591944" y="3558540"/>
                </a:cubicBezTo>
                <a:cubicBezTo>
                  <a:pt x="1627605" y="3565672"/>
                  <a:pt x="1698624" y="3581400"/>
                  <a:pt x="1698624" y="3581400"/>
                </a:cubicBezTo>
                <a:cubicBezTo>
                  <a:pt x="1766362" y="3615269"/>
                  <a:pt x="1700915" y="3587401"/>
                  <a:pt x="1835784" y="3604260"/>
                </a:cubicBezTo>
                <a:cubicBezTo>
                  <a:pt x="1861487" y="3607473"/>
                  <a:pt x="1886584" y="3614420"/>
                  <a:pt x="1911984" y="3619500"/>
                </a:cubicBezTo>
                <a:cubicBezTo>
                  <a:pt x="1980564" y="3616960"/>
                  <a:pt x="2049438" y="3618709"/>
                  <a:pt x="2117724" y="3611880"/>
                </a:cubicBezTo>
                <a:cubicBezTo>
                  <a:pt x="2126837" y="3610969"/>
                  <a:pt x="2133631" y="3602600"/>
                  <a:pt x="2140584" y="3596640"/>
                </a:cubicBezTo>
                <a:cubicBezTo>
                  <a:pt x="2169253" y="3572066"/>
                  <a:pt x="2196464" y="3545840"/>
                  <a:pt x="2224404" y="3520440"/>
                </a:cubicBezTo>
                <a:cubicBezTo>
                  <a:pt x="2247264" y="3459480"/>
                  <a:pt x="2269080" y="3398118"/>
                  <a:pt x="2292984" y="3337560"/>
                </a:cubicBezTo>
                <a:cubicBezTo>
                  <a:pt x="2333799" y="3234163"/>
                  <a:pt x="2381409" y="3141912"/>
                  <a:pt x="2430144" y="3040380"/>
                </a:cubicBezTo>
                <a:cubicBezTo>
                  <a:pt x="2432640" y="3027902"/>
                  <a:pt x="2475018" y="2827825"/>
                  <a:pt x="2475864" y="2788920"/>
                </a:cubicBezTo>
                <a:cubicBezTo>
                  <a:pt x="2479009" y="2644231"/>
                  <a:pt x="2460625" y="2438413"/>
                  <a:pt x="2453004" y="2293620"/>
                </a:cubicBezTo>
                <a:cubicBezTo>
                  <a:pt x="2449664" y="2230157"/>
                  <a:pt x="2451505" y="2166375"/>
                  <a:pt x="2445384" y="2103120"/>
                </a:cubicBezTo>
                <a:cubicBezTo>
                  <a:pt x="2443837" y="2087130"/>
                  <a:pt x="2433865" y="2073028"/>
                  <a:pt x="2430144" y="2057400"/>
                </a:cubicBezTo>
                <a:cubicBezTo>
                  <a:pt x="2421144" y="2019602"/>
                  <a:pt x="2414444" y="1981289"/>
                  <a:pt x="2407284" y="1943100"/>
                </a:cubicBezTo>
                <a:cubicBezTo>
                  <a:pt x="2399203" y="1900004"/>
                  <a:pt x="2390850" y="1856934"/>
                  <a:pt x="2384424" y="1813560"/>
                </a:cubicBezTo>
                <a:cubicBezTo>
                  <a:pt x="2380683" y="1788309"/>
                  <a:pt x="2381810" y="1762391"/>
                  <a:pt x="2376804" y="1737360"/>
                </a:cubicBezTo>
                <a:cubicBezTo>
                  <a:pt x="2374121" y="1723947"/>
                  <a:pt x="2365889" y="1712236"/>
                  <a:pt x="2361564" y="1699260"/>
                </a:cubicBezTo>
                <a:cubicBezTo>
                  <a:pt x="2345560" y="1651248"/>
                  <a:pt x="2330124" y="1603033"/>
                  <a:pt x="2315844" y="1554480"/>
                </a:cubicBezTo>
                <a:cubicBezTo>
                  <a:pt x="2309251" y="1532062"/>
                  <a:pt x="2286416" y="1433831"/>
                  <a:pt x="2270124" y="1394460"/>
                </a:cubicBezTo>
                <a:cubicBezTo>
                  <a:pt x="2245767" y="1335597"/>
                  <a:pt x="2216792" y="1278657"/>
                  <a:pt x="2193924" y="1219200"/>
                </a:cubicBezTo>
                <a:cubicBezTo>
                  <a:pt x="2181224" y="1186180"/>
                  <a:pt x="2173459" y="1150810"/>
                  <a:pt x="2155824" y="1120140"/>
                </a:cubicBezTo>
                <a:cubicBezTo>
                  <a:pt x="2114739" y="1048687"/>
                  <a:pt x="2064384" y="982980"/>
                  <a:pt x="2018664" y="914400"/>
                </a:cubicBezTo>
                <a:cubicBezTo>
                  <a:pt x="2003424" y="891540"/>
                  <a:pt x="1987079" y="869379"/>
                  <a:pt x="1972944" y="845820"/>
                </a:cubicBezTo>
                <a:cubicBezTo>
                  <a:pt x="1965324" y="833120"/>
                  <a:pt x="1959390" y="819242"/>
                  <a:pt x="1950084" y="807720"/>
                </a:cubicBezTo>
                <a:cubicBezTo>
                  <a:pt x="1905941" y="753067"/>
                  <a:pt x="1860728" y="699181"/>
                  <a:pt x="1812924" y="647700"/>
                </a:cubicBezTo>
                <a:cubicBezTo>
                  <a:pt x="1761595" y="592422"/>
                  <a:pt x="1708051" y="539150"/>
                  <a:pt x="1652904" y="487680"/>
                </a:cubicBezTo>
                <a:cubicBezTo>
                  <a:pt x="1631732" y="467920"/>
                  <a:pt x="1604802" y="454818"/>
                  <a:pt x="1584324" y="434340"/>
                </a:cubicBezTo>
                <a:cubicBezTo>
                  <a:pt x="1571372" y="421388"/>
                  <a:pt x="1567141" y="401217"/>
                  <a:pt x="1553844" y="388620"/>
                </a:cubicBezTo>
                <a:cubicBezTo>
                  <a:pt x="1487831" y="326082"/>
                  <a:pt x="1410149" y="275643"/>
                  <a:pt x="1332864" y="228600"/>
                </a:cubicBezTo>
                <a:cubicBezTo>
                  <a:pt x="1310526" y="215003"/>
                  <a:pt x="1285785" y="205385"/>
                  <a:pt x="1264284" y="190500"/>
                </a:cubicBezTo>
                <a:cubicBezTo>
                  <a:pt x="1120352" y="90855"/>
                  <a:pt x="1218090" y="146114"/>
                  <a:pt x="1081404" y="91440"/>
                </a:cubicBezTo>
                <a:cubicBezTo>
                  <a:pt x="1038170" y="74147"/>
                  <a:pt x="1040115" y="60698"/>
                  <a:pt x="982344" y="45720"/>
                </a:cubicBezTo>
                <a:cubicBezTo>
                  <a:pt x="937477" y="34088"/>
                  <a:pt x="891194" y="28471"/>
                  <a:pt x="845184" y="22860"/>
                </a:cubicBezTo>
                <a:cubicBezTo>
                  <a:pt x="786975" y="15761"/>
                  <a:pt x="728324" y="12929"/>
                  <a:pt x="669924" y="7620"/>
                </a:cubicBezTo>
                <a:lnTo>
                  <a:pt x="593724" y="0"/>
                </a:lnTo>
                <a:cubicBezTo>
                  <a:pt x="474344" y="2540"/>
                  <a:pt x="354688" y="-887"/>
                  <a:pt x="235584" y="7620"/>
                </a:cubicBezTo>
                <a:cubicBezTo>
                  <a:pt x="211549" y="9337"/>
                  <a:pt x="189377" y="21531"/>
                  <a:pt x="167004" y="30480"/>
                </a:cubicBezTo>
                <a:cubicBezTo>
                  <a:pt x="125818" y="46955"/>
                  <a:pt x="45084" y="83820"/>
                  <a:pt x="45084" y="83820"/>
                </a:cubicBezTo>
                <a:cubicBezTo>
                  <a:pt x="-40638" y="169542"/>
                  <a:pt x="22224" y="95904"/>
                  <a:pt x="22224" y="373380"/>
                </a:cubicBezTo>
              </a:path>
            </a:pathLst>
          </a:custGeom>
          <a:blipFill dpi="0" rotWithShape="0">
            <a:blip r:embed="rId3">
              <a:lum/>
            </a:blip>
            <a:srcRect/>
            <a:stretch>
              <a:fillRect l="-224974" t="-16632" r="-44298" b="-2547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p:cNvCxnSpPr/>
          <p:nvPr/>
        </p:nvCxnSpPr>
        <p:spPr>
          <a:xfrm flipV="1">
            <a:off x="4965876" y="1645920"/>
            <a:ext cx="3027504" cy="3040382"/>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grpSp>
        <p:nvGrpSpPr>
          <p:cNvPr id="25" name="Group 24"/>
          <p:cNvGrpSpPr/>
          <p:nvPr/>
        </p:nvGrpSpPr>
        <p:grpSpPr>
          <a:xfrm>
            <a:off x="3217545" y="426720"/>
            <a:ext cx="4897755" cy="4000500"/>
            <a:chOff x="3217545" y="426720"/>
            <a:chExt cx="4897755" cy="4000500"/>
          </a:xfrm>
        </p:grpSpPr>
        <p:cxnSp>
          <p:nvCxnSpPr>
            <p:cNvPr id="16" name="Straight Connector 15"/>
            <p:cNvCxnSpPr/>
            <p:nvPr/>
          </p:nvCxnSpPr>
          <p:spPr>
            <a:xfrm flipV="1">
              <a:off x="3217545" y="426720"/>
              <a:ext cx="4204335" cy="2755384"/>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3217545" y="2354580"/>
              <a:ext cx="4897755" cy="826826"/>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3217545" y="2872740"/>
              <a:ext cx="4874895" cy="309364"/>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217545" y="3181406"/>
              <a:ext cx="4692015" cy="1245814"/>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grpSp>
      <p:grpSp>
        <p:nvGrpSpPr>
          <p:cNvPr id="30" name="Group 29"/>
          <p:cNvGrpSpPr/>
          <p:nvPr/>
        </p:nvGrpSpPr>
        <p:grpSpPr>
          <a:xfrm>
            <a:off x="6982066" y="1600200"/>
            <a:ext cx="1064654" cy="914400"/>
            <a:chOff x="6982066" y="1600200"/>
            <a:chExt cx="1064654" cy="914400"/>
          </a:xfrm>
        </p:grpSpPr>
        <p:cxnSp>
          <p:nvCxnSpPr>
            <p:cNvPr id="27" name="Straight Connector 26"/>
            <p:cNvCxnSpPr/>
            <p:nvPr/>
          </p:nvCxnSpPr>
          <p:spPr>
            <a:xfrm flipV="1">
              <a:off x="7148717" y="1600200"/>
              <a:ext cx="898003" cy="91440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6982066" y="1750916"/>
              <a:ext cx="617477" cy="400110"/>
            </a:xfrm>
            <a:prstGeom prst="rect">
              <a:avLst/>
            </a:prstGeom>
            <a:noFill/>
          </p:spPr>
          <p:txBody>
            <a:bodyPr wrap="none" rtlCol="0">
              <a:spAutoFit/>
            </a:bodyPr>
            <a:lstStyle/>
            <a:p>
              <a:r>
                <a:rPr lang="en-US" sz="2000" b="1" dirty="0" smtClean="0">
                  <a:solidFill>
                    <a:srgbClr val="FF0000"/>
                  </a:solidFill>
                  <a:latin typeface="+mn-lt"/>
                </a:rPr>
                <a:t>???</a:t>
              </a:r>
              <a:endParaRPr lang="en-US" sz="2000" b="1" dirty="0">
                <a:solidFill>
                  <a:srgbClr val="FF0000"/>
                </a:solidFill>
                <a:latin typeface="+mn-lt"/>
              </a:endParaRPr>
            </a:p>
          </p:txBody>
        </p:sp>
      </p:grpSp>
      <p:sp>
        <p:nvSpPr>
          <p:cNvPr id="39" name="TextBox 38"/>
          <p:cNvSpPr txBox="1"/>
          <p:nvPr/>
        </p:nvSpPr>
        <p:spPr>
          <a:xfrm>
            <a:off x="6372466" y="1187036"/>
            <a:ext cx="2061783" cy="400110"/>
          </a:xfrm>
          <a:prstGeom prst="rect">
            <a:avLst/>
          </a:prstGeom>
          <a:noFill/>
        </p:spPr>
        <p:txBody>
          <a:bodyPr wrap="none" rtlCol="0">
            <a:spAutoFit/>
          </a:bodyPr>
          <a:lstStyle/>
          <a:p>
            <a:r>
              <a:rPr lang="en-US" sz="2000" b="1" dirty="0" smtClean="0">
                <a:solidFill>
                  <a:srgbClr val="FF0000"/>
                </a:solidFill>
                <a:latin typeface="+mn-lt"/>
              </a:rPr>
              <a:t>Can’t trace this</a:t>
            </a:r>
            <a:endParaRPr lang="en-US" sz="2000" b="1" dirty="0">
              <a:solidFill>
                <a:srgbClr val="FF0000"/>
              </a:solidFill>
              <a:latin typeface="+mn-lt"/>
            </a:endParaRPr>
          </a:p>
        </p:txBody>
      </p:sp>
    </p:spTree>
    <p:extLst>
      <p:ext uri="{BB962C8B-B14F-4D97-AF65-F5344CB8AC3E}">
        <p14:creationId xmlns:p14="http://schemas.microsoft.com/office/powerpoint/2010/main" val="588316937"/>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9"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Shape 517"/>
          <p:cNvSpPr txBox="1">
            <a:spLocks noGrp="1"/>
          </p:cNvSpPr>
          <p:nvPr>
            <p:ph type="title"/>
          </p:nvPr>
        </p:nvSpPr>
        <p:spPr/>
        <p:txBody>
          <a:bodyPr/>
          <a:lstStyle/>
          <a:p>
            <a:pPr lvl="0"/>
            <a:r>
              <a:rPr lang="en" smtClean="0"/>
              <a:t>Overblurring at grazing angles</a:t>
            </a:r>
            <a:endParaRPr lang="en"/>
          </a:p>
        </p:txBody>
      </p:sp>
      <p:sp>
        <p:nvSpPr>
          <p:cNvPr id="4" name="Content Placeholder 3"/>
          <p:cNvSpPr>
            <a:spLocks noGrp="1"/>
          </p:cNvSpPr>
          <p:nvPr>
            <p:ph idx="1"/>
          </p:nvPr>
        </p:nvSpPr>
        <p:spPr/>
        <p:txBody>
          <a:bodyPr/>
          <a:lstStyle/>
          <a:p>
            <a:r>
              <a:rPr lang="en-US" dirty="0" smtClean="0"/>
              <a:t>Cones poorly fit specular lobes at </a:t>
            </a:r>
            <a:r>
              <a:rPr lang="en-US" dirty="0" smtClean="0">
                <a:solidFill>
                  <a:schemeClr val="accent6">
                    <a:lumMod val="75000"/>
                  </a:schemeClr>
                </a:solidFill>
              </a:rPr>
              <a:t>grazing angles</a:t>
            </a:r>
          </a:p>
          <a:p>
            <a:r>
              <a:rPr lang="en-US" dirty="0" smtClean="0"/>
              <a:t>Lobes become </a:t>
            </a:r>
            <a:r>
              <a:rPr lang="en-US" dirty="0" smtClean="0">
                <a:solidFill>
                  <a:schemeClr val="accent6">
                    <a:lumMod val="75000"/>
                  </a:schemeClr>
                </a:solidFill>
              </a:rPr>
              <a:t>anisotropic</a:t>
            </a:r>
            <a:r>
              <a:rPr lang="en-US" dirty="0" smtClean="0"/>
              <a:t> in shape</a:t>
            </a:r>
          </a:p>
          <a:p>
            <a:endParaRPr lang="en-US" dirty="0"/>
          </a:p>
          <a:p>
            <a:endParaRPr lang="en-US" dirty="0" smtClean="0"/>
          </a:p>
          <a:p>
            <a:endParaRPr lang="en-US" dirty="0" smtClean="0"/>
          </a:p>
          <a:p>
            <a:endParaRPr lang="en-US" dirty="0" smtClean="0"/>
          </a:p>
          <a:p>
            <a:r>
              <a:rPr lang="en-US" dirty="0" smtClean="0"/>
              <a:t>Cone fit to wider (azimuthal) angle </a:t>
            </a:r>
            <a:r>
              <a:rPr lang="en-US" dirty="0" smtClean="0">
                <a:solidFill>
                  <a:schemeClr val="accent6">
                    <a:lumMod val="75000"/>
                  </a:schemeClr>
                </a:solidFill>
              </a:rPr>
              <a:t>over-blurs</a:t>
            </a:r>
          </a:p>
          <a:p>
            <a:r>
              <a:rPr lang="en-US" dirty="0" smtClean="0"/>
              <a:t>Fit it to polar angle</a:t>
            </a:r>
          </a:p>
          <a:p>
            <a:pPr lvl="1"/>
            <a:r>
              <a:rPr lang="en-US" dirty="0" smtClean="0"/>
              <a:t>Effectively: </a:t>
            </a:r>
            <a:r>
              <a:rPr lang="en-US" dirty="0" smtClean="0">
                <a:solidFill>
                  <a:schemeClr val="accent6">
                    <a:lumMod val="75000"/>
                  </a:schemeClr>
                </a:solidFill>
              </a:rPr>
              <a:t>shrink</a:t>
            </a:r>
            <a:r>
              <a:rPr lang="en-US" dirty="0" smtClean="0"/>
              <a:t> the cone at grazing angles</a:t>
            </a:r>
            <a:endParaRPr lang="en-US" dirty="0"/>
          </a:p>
        </p:txBody>
      </p:sp>
      <p:pic>
        <p:nvPicPr>
          <p:cNvPr id="2" name="Picture 1"/>
          <p:cNvPicPr>
            <a:picLocks noChangeAspect="1"/>
          </p:cNvPicPr>
          <p:nvPr/>
        </p:nvPicPr>
        <p:blipFill>
          <a:blip r:embed="rId3"/>
          <a:stretch>
            <a:fillRect/>
          </a:stretch>
        </p:blipFill>
        <p:spPr>
          <a:xfrm>
            <a:off x="2249381" y="2198847"/>
            <a:ext cx="2574746" cy="1331013"/>
          </a:xfrm>
          <a:prstGeom prst="rect">
            <a:avLst/>
          </a:prstGeom>
          <a:ln>
            <a:noFill/>
          </a:ln>
          <a:effectLst>
            <a:softEdge rad="112500"/>
          </a:effectLst>
        </p:spPr>
      </p:pic>
      <p:pic>
        <p:nvPicPr>
          <p:cNvPr id="3" name="Picture 2"/>
          <p:cNvPicPr>
            <a:picLocks noChangeAspect="1"/>
          </p:cNvPicPr>
          <p:nvPr/>
        </p:nvPicPr>
        <p:blipFill>
          <a:blip r:embed="rId4"/>
          <a:stretch>
            <a:fillRect/>
          </a:stretch>
        </p:blipFill>
        <p:spPr>
          <a:xfrm>
            <a:off x="5474229" y="2198847"/>
            <a:ext cx="2533136" cy="1736424"/>
          </a:xfrm>
          <a:prstGeom prst="rect">
            <a:avLst/>
          </a:prstGeom>
          <a:ln>
            <a:noFill/>
          </a:ln>
          <a:effectLst>
            <a:softEdge rad="112500"/>
          </a:effectLst>
        </p:spPr>
      </p:pic>
      <p:grpSp>
        <p:nvGrpSpPr>
          <p:cNvPr id="6" name="Group 5"/>
          <p:cNvGrpSpPr>
            <a:grpSpLocks/>
          </p:cNvGrpSpPr>
          <p:nvPr/>
        </p:nvGrpSpPr>
        <p:grpSpPr>
          <a:xfrm>
            <a:off x="7955280" y="274320"/>
            <a:ext cx="967336" cy="890968"/>
            <a:chOff x="2589702" y="1319134"/>
            <a:chExt cx="3925883" cy="3628422"/>
          </a:xfrm>
        </p:grpSpPr>
        <p:sp>
          <p:nvSpPr>
            <p:cNvPr id="7" name="Rounded Rectangle 6"/>
            <p:cNvSpPr/>
            <p:nvPr/>
          </p:nvSpPr>
          <p:spPr>
            <a:xfrm>
              <a:off x="3710065" y="1319134"/>
              <a:ext cx="1570353" cy="332058"/>
            </a:xfrm>
            <a:prstGeom prst="roundRect">
              <a:avLst/>
            </a:prstGeom>
            <a:solidFill>
              <a:schemeClr val="accent1">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8" name="Rounded Rectangle 7"/>
            <p:cNvSpPr/>
            <p:nvPr/>
          </p:nvSpPr>
          <p:spPr>
            <a:xfrm>
              <a:off x="3710064" y="2143225"/>
              <a:ext cx="1570353" cy="332058"/>
            </a:xfrm>
            <a:prstGeom prst="roundRect">
              <a:avLst/>
            </a:prstGeom>
            <a:solidFill>
              <a:schemeClr val="accent2">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9" name="Rounded Rectangle 8"/>
            <p:cNvSpPr/>
            <p:nvPr/>
          </p:nvSpPr>
          <p:spPr>
            <a:xfrm>
              <a:off x="2589702" y="2961759"/>
              <a:ext cx="1570353" cy="332058"/>
            </a:xfrm>
            <a:prstGeom prst="roundRect">
              <a:avLst/>
            </a:prstGeom>
            <a:solidFill>
              <a:schemeClr val="accent3">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0" name="Rounded Rectangle 9"/>
            <p:cNvSpPr/>
            <p:nvPr/>
          </p:nvSpPr>
          <p:spPr>
            <a:xfrm>
              <a:off x="4945232" y="2961158"/>
              <a:ext cx="1570353" cy="332058"/>
            </a:xfrm>
            <a:prstGeom prst="roundRect">
              <a:avLst/>
            </a:prstGeom>
            <a:solidFill>
              <a:schemeClr val="accent3">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1" name="Rounded Rectangle 10"/>
            <p:cNvSpPr/>
            <p:nvPr/>
          </p:nvSpPr>
          <p:spPr>
            <a:xfrm>
              <a:off x="3710063" y="3791407"/>
              <a:ext cx="1570353" cy="332058"/>
            </a:xfrm>
            <a:prstGeom prst="roundRect">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2" name="Rounded Rectangle 11"/>
            <p:cNvSpPr/>
            <p:nvPr/>
          </p:nvSpPr>
          <p:spPr>
            <a:xfrm>
              <a:off x="3710062" y="4615498"/>
              <a:ext cx="1570353" cy="332058"/>
            </a:xfrm>
            <a:prstGeom prst="roundRect">
              <a:avLst/>
            </a:prstGeom>
            <a:solidFill>
              <a:schemeClr val="accent6">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3" name="Down Arrow 12"/>
            <p:cNvSpPr/>
            <p:nvPr/>
          </p:nvSpPr>
          <p:spPr>
            <a:xfrm>
              <a:off x="4367821" y="1664721"/>
              <a:ext cx="254833" cy="470706"/>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Down Arrow 13"/>
            <p:cNvSpPr/>
            <p:nvPr/>
          </p:nvSpPr>
          <p:spPr>
            <a:xfrm rot="1666514">
              <a:off x="3463480" y="2503567"/>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Down Arrow 14"/>
            <p:cNvSpPr/>
            <p:nvPr/>
          </p:nvSpPr>
          <p:spPr>
            <a:xfrm rot="19933486" flipH="1">
              <a:off x="5272163" y="2507611"/>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Down Arrow 15"/>
            <p:cNvSpPr/>
            <p:nvPr/>
          </p:nvSpPr>
          <p:spPr>
            <a:xfrm rot="19933486" flipH="1">
              <a:off x="3463480" y="3341014"/>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Down Arrow 16"/>
            <p:cNvSpPr/>
            <p:nvPr/>
          </p:nvSpPr>
          <p:spPr>
            <a:xfrm rot="1666514">
              <a:off x="5272163" y="3349102"/>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Down Arrow 17"/>
            <p:cNvSpPr/>
            <p:nvPr/>
          </p:nvSpPr>
          <p:spPr>
            <a:xfrm>
              <a:off x="4367821" y="4144792"/>
              <a:ext cx="254833" cy="470706"/>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cSld>
  <p:clrMapOvr>
    <a:masterClrMapping/>
  </p:clrMapOvr>
  <p:transition spd="slow">
    <p:cut/>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Shape 523"/>
          <p:cNvSpPr txBox="1">
            <a:spLocks noGrp="1"/>
          </p:cNvSpPr>
          <p:nvPr>
            <p:ph type="title"/>
          </p:nvPr>
        </p:nvSpPr>
        <p:spPr/>
        <p:txBody>
          <a:bodyPr/>
          <a:lstStyle/>
          <a:p>
            <a:pPr lvl="0"/>
            <a:r>
              <a:rPr lang="en" smtClean="0"/>
              <a:t>Filter shrinking due to elongation</a:t>
            </a:r>
            <a:endParaRPr lang="en"/>
          </a:p>
        </p:txBody>
      </p:sp>
      <p:sp>
        <p:nvSpPr>
          <p:cNvPr id="524" name="Shape 524"/>
          <p:cNvSpPr txBox="1">
            <a:spLocks noGrp="1"/>
          </p:cNvSpPr>
          <p:nvPr>
            <p:ph idx="1"/>
          </p:nvPr>
        </p:nvSpPr>
        <p:spPr/>
        <p:txBody>
          <a:bodyPr/>
          <a:lstStyle/>
          <a:p>
            <a:pPr lvl="0"/>
            <a:r>
              <a:rPr lang="en" dirty="0" smtClean="0"/>
              <a:t>Found a close fit in Mathematica</a:t>
            </a:r>
          </a:p>
          <a:p>
            <a:pPr lvl="0"/>
            <a:r>
              <a:rPr lang="en" dirty="0" smtClean="0"/>
              <a:t>Also came up with an ad-hoc one</a:t>
            </a:r>
          </a:p>
          <a:p>
            <a:pPr lvl="0"/>
            <a:r>
              <a:rPr lang="en" dirty="0" smtClean="0"/>
              <a:t>Ad-hoc close enough in testing</a:t>
            </a:r>
          </a:p>
          <a:p>
            <a:pPr marL="0" lvl="0" indent="0">
              <a:buNone/>
            </a:pPr>
            <a:endParaRPr lang="en" dirty="0" smtClean="0"/>
          </a:p>
          <a:p>
            <a:pPr marL="0" lvl="0" indent="0">
              <a:buNone/>
            </a:pPr>
            <a:r>
              <a:rPr lang="sv-SE" dirty="0" smtClean="0">
                <a:latin typeface="Consolas" panose="020B0609020204030204" pitchFamily="49" charset="0"/>
                <a:cs typeface="Consolas" panose="020B0609020204030204" pitchFamily="49" charset="0"/>
              </a:rPr>
              <a:t>    specularConeTangent </a:t>
            </a:r>
            <a:r>
              <a:rPr lang="sv-SE" dirty="0" smtClean="0">
                <a:solidFill>
                  <a:schemeClr val="accent3"/>
                </a:solidFill>
                <a:latin typeface="Consolas" panose="020B0609020204030204" pitchFamily="49" charset="0"/>
                <a:cs typeface="Consolas" panose="020B0609020204030204" pitchFamily="49" charset="0"/>
              </a:rPr>
              <a:t>*=</a:t>
            </a:r>
            <a:r>
              <a:rPr lang="sv-SE" dirty="0" smtClean="0">
                <a:latin typeface="Consolas" panose="020B0609020204030204" pitchFamily="49" charset="0"/>
                <a:cs typeface="Consolas" panose="020B0609020204030204" pitchFamily="49" charset="0"/>
              </a:rPr>
              <a:t> </a:t>
            </a:r>
            <a:br>
              <a:rPr lang="sv-SE" dirty="0" smtClean="0">
                <a:latin typeface="Consolas" panose="020B0609020204030204" pitchFamily="49" charset="0"/>
                <a:cs typeface="Consolas" panose="020B0609020204030204" pitchFamily="49" charset="0"/>
              </a:rPr>
            </a:br>
            <a:r>
              <a:rPr lang="sv-SE" dirty="0" smtClean="0">
                <a:latin typeface="Consolas" panose="020B0609020204030204" pitchFamily="49" charset="0"/>
                <a:cs typeface="Consolas" panose="020B0609020204030204" pitchFamily="49" charset="0"/>
              </a:rPr>
              <a:t>        </a:t>
            </a:r>
            <a:r>
              <a:rPr lang="sv-SE" dirty="0" smtClean="0">
                <a:solidFill>
                  <a:schemeClr val="accent6"/>
                </a:solidFill>
                <a:latin typeface="Consolas" panose="020B0609020204030204" pitchFamily="49" charset="0"/>
                <a:cs typeface="Consolas" panose="020B0609020204030204" pitchFamily="49" charset="0"/>
              </a:rPr>
              <a:t>lerp</a:t>
            </a:r>
            <a:r>
              <a:rPr lang="sv-SE" dirty="0" smtClean="0">
                <a:latin typeface="Consolas" panose="020B0609020204030204" pitchFamily="49" charset="0"/>
                <a:cs typeface="Consolas" panose="020B0609020204030204" pitchFamily="49" charset="0"/>
              </a:rPr>
              <a:t>(</a:t>
            </a:r>
            <a:r>
              <a:rPr lang="sv-SE" dirty="0" smtClean="0">
                <a:solidFill>
                  <a:schemeClr val="accent6"/>
                </a:solidFill>
                <a:latin typeface="Consolas" panose="020B0609020204030204" pitchFamily="49" charset="0"/>
                <a:cs typeface="Consolas" panose="020B0609020204030204" pitchFamily="49" charset="0"/>
              </a:rPr>
              <a:t>saturate</a:t>
            </a:r>
            <a:r>
              <a:rPr lang="sv-SE" dirty="0" smtClean="0">
                <a:latin typeface="Consolas" panose="020B0609020204030204" pitchFamily="49" charset="0"/>
                <a:cs typeface="Consolas" panose="020B0609020204030204" pitchFamily="49" charset="0"/>
              </a:rPr>
              <a:t>(NdotV </a:t>
            </a:r>
            <a:r>
              <a:rPr lang="sv-SE" dirty="0">
                <a:latin typeface="Consolas" panose="020B0609020204030204" pitchFamily="49" charset="0"/>
                <a:cs typeface="Consolas" panose="020B0609020204030204" pitchFamily="49" charset="0"/>
              </a:rPr>
              <a:t>* 2.0), 1.0, </a:t>
            </a:r>
            <a:r>
              <a:rPr lang="sv-SE" dirty="0">
                <a:solidFill>
                  <a:schemeClr val="accent6"/>
                </a:solidFill>
                <a:latin typeface="Consolas" panose="020B0609020204030204" pitchFamily="49" charset="0"/>
                <a:cs typeface="Consolas" panose="020B0609020204030204" pitchFamily="49" charset="0"/>
              </a:rPr>
              <a:t>sqrt</a:t>
            </a:r>
            <a:r>
              <a:rPr lang="sv-SE" dirty="0">
                <a:latin typeface="Consolas" panose="020B0609020204030204" pitchFamily="49" charset="0"/>
                <a:cs typeface="Consolas" panose="020B0609020204030204" pitchFamily="49" charset="0"/>
              </a:rPr>
              <a:t>(roughness</a:t>
            </a:r>
            <a:r>
              <a:rPr lang="sv-SE" dirty="0" smtClean="0">
                <a:latin typeface="Consolas" panose="020B0609020204030204" pitchFamily="49" charset="0"/>
                <a:cs typeface="Consolas" panose="020B0609020204030204" pitchFamily="49" charset="0"/>
              </a:rPr>
              <a:t>));</a:t>
            </a:r>
            <a:endParaRPr lang="en" dirty="0" smtClean="0">
              <a:latin typeface="Consolas" panose="020B0609020204030204" pitchFamily="49" charset="0"/>
              <a:cs typeface="Consolas" panose="020B0609020204030204" pitchFamily="49" charset="0"/>
            </a:endParaRPr>
          </a:p>
        </p:txBody>
      </p:sp>
      <p:grpSp>
        <p:nvGrpSpPr>
          <p:cNvPr id="4" name="Group 3"/>
          <p:cNvGrpSpPr>
            <a:grpSpLocks/>
          </p:cNvGrpSpPr>
          <p:nvPr/>
        </p:nvGrpSpPr>
        <p:grpSpPr>
          <a:xfrm>
            <a:off x="7955280" y="274320"/>
            <a:ext cx="967336" cy="890968"/>
            <a:chOff x="2589702" y="1319134"/>
            <a:chExt cx="3925883" cy="3628422"/>
          </a:xfrm>
        </p:grpSpPr>
        <p:sp>
          <p:nvSpPr>
            <p:cNvPr id="5" name="Rounded Rectangle 4"/>
            <p:cNvSpPr/>
            <p:nvPr/>
          </p:nvSpPr>
          <p:spPr>
            <a:xfrm>
              <a:off x="3710065" y="1319134"/>
              <a:ext cx="1570353" cy="332058"/>
            </a:xfrm>
            <a:prstGeom prst="roundRect">
              <a:avLst/>
            </a:prstGeom>
            <a:solidFill>
              <a:schemeClr val="accent1">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6" name="Rounded Rectangle 5"/>
            <p:cNvSpPr/>
            <p:nvPr/>
          </p:nvSpPr>
          <p:spPr>
            <a:xfrm>
              <a:off x="3710064" y="2143225"/>
              <a:ext cx="1570353" cy="332058"/>
            </a:xfrm>
            <a:prstGeom prst="roundRect">
              <a:avLst/>
            </a:prstGeom>
            <a:solidFill>
              <a:schemeClr val="accent2">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7" name="Rounded Rectangle 6"/>
            <p:cNvSpPr/>
            <p:nvPr/>
          </p:nvSpPr>
          <p:spPr>
            <a:xfrm>
              <a:off x="2589702" y="2961759"/>
              <a:ext cx="1570353" cy="332058"/>
            </a:xfrm>
            <a:prstGeom prst="roundRect">
              <a:avLst/>
            </a:prstGeom>
            <a:solidFill>
              <a:schemeClr val="accent3">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8" name="Rounded Rectangle 7"/>
            <p:cNvSpPr/>
            <p:nvPr/>
          </p:nvSpPr>
          <p:spPr>
            <a:xfrm>
              <a:off x="4945232" y="2961158"/>
              <a:ext cx="1570353" cy="332058"/>
            </a:xfrm>
            <a:prstGeom prst="roundRect">
              <a:avLst/>
            </a:prstGeom>
            <a:solidFill>
              <a:schemeClr val="accent3">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9" name="Rounded Rectangle 8"/>
            <p:cNvSpPr/>
            <p:nvPr/>
          </p:nvSpPr>
          <p:spPr>
            <a:xfrm>
              <a:off x="3710063" y="3791407"/>
              <a:ext cx="1570353" cy="332058"/>
            </a:xfrm>
            <a:prstGeom prst="roundRect">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0" name="Rounded Rectangle 9"/>
            <p:cNvSpPr/>
            <p:nvPr/>
          </p:nvSpPr>
          <p:spPr>
            <a:xfrm>
              <a:off x="3710062" y="4615498"/>
              <a:ext cx="1570353" cy="332058"/>
            </a:xfrm>
            <a:prstGeom prst="roundRect">
              <a:avLst/>
            </a:prstGeom>
            <a:solidFill>
              <a:schemeClr val="accent6">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1" name="Down Arrow 10"/>
            <p:cNvSpPr/>
            <p:nvPr/>
          </p:nvSpPr>
          <p:spPr>
            <a:xfrm>
              <a:off x="4367821" y="1664721"/>
              <a:ext cx="254833" cy="470706"/>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Down Arrow 11"/>
            <p:cNvSpPr/>
            <p:nvPr/>
          </p:nvSpPr>
          <p:spPr>
            <a:xfrm rot="1666514">
              <a:off x="3463480" y="2503567"/>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Down Arrow 12"/>
            <p:cNvSpPr/>
            <p:nvPr/>
          </p:nvSpPr>
          <p:spPr>
            <a:xfrm rot="19933486" flipH="1">
              <a:off x="5272163" y="2507611"/>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Down Arrow 13"/>
            <p:cNvSpPr/>
            <p:nvPr/>
          </p:nvSpPr>
          <p:spPr>
            <a:xfrm rot="19933486" flipH="1">
              <a:off x="3463480" y="3341014"/>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Down Arrow 14"/>
            <p:cNvSpPr/>
            <p:nvPr/>
          </p:nvSpPr>
          <p:spPr>
            <a:xfrm rot="1666514">
              <a:off x="5272163" y="3349102"/>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Down Arrow 15"/>
            <p:cNvSpPr/>
            <p:nvPr/>
          </p:nvSpPr>
          <p:spPr>
            <a:xfrm>
              <a:off x="4367821" y="4144792"/>
              <a:ext cx="254833" cy="470706"/>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cSld>
  <p:clrMapOvr>
    <a:masterClrMapping/>
  </p:clrMapOvr>
  <p:transition spd="slow">
    <p:cut/>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Shape 529"/>
          <p:cNvSpPr txBox="1">
            <a:spLocks noGrp="1"/>
          </p:cNvSpPr>
          <p:nvPr>
            <p:ph type="title"/>
          </p:nvPr>
        </p:nvSpPr>
        <p:spPr/>
        <p:txBody>
          <a:bodyPr/>
          <a:lstStyle/>
          <a:p>
            <a:pPr lvl="0"/>
            <a:r>
              <a:rPr lang="en" smtClean="0"/>
              <a:t>Filter shrinking due to elongation</a:t>
            </a:r>
            <a:endParaRPr lang="en"/>
          </a:p>
        </p:txBody>
      </p:sp>
      <p:grpSp>
        <p:nvGrpSpPr>
          <p:cNvPr id="8" name="Group 7"/>
          <p:cNvGrpSpPr/>
          <p:nvPr/>
        </p:nvGrpSpPr>
        <p:grpSpPr>
          <a:xfrm>
            <a:off x="418596" y="1403559"/>
            <a:ext cx="2694002" cy="3356978"/>
            <a:chOff x="418596" y="1403559"/>
            <a:chExt cx="2694002" cy="3356978"/>
          </a:xfrm>
        </p:grpSpPr>
        <p:pic>
          <p:nvPicPr>
            <p:cNvPr id="3" name="Picture 2"/>
            <p:cNvPicPr>
              <a:picLocks noChangeAspect="1"/>
            </p:cNvPicPr>
            <p:nvPr/>
          </p:nvPicPr>
          <p:blipFill>
            <a:blip r:embed="rId3"/>
            <a:stretch>
              <a:fillRect/>
            </a:stretch>
          </p:blipFill>
          <p:spPr>
            <a:xfrm>
              <a:off x="418596" y="1861278"/>
              <a:ext cx="2694002" cy="2899259"/>
            </a:xfrm>
            <a:prstGeom prst="rect">
              <a:avLst/>
            </a:prstGeom>
          </p:spPr>
        </p:pic>
        <p:sp>
          <p:nvSpPr>
            <p:cNvPr id="7" name="TextBox 6"/>
            <p:cNvSpPr txBox="1"/>
            <p:nvPr/>
          </p:nvSpPr>
          <p:spPr>
            <a:xfrm>
              <a:off x="418596" y="1403559"/>
              <a:ext cx="2694002" cy="400110"/>
            </a:xfrm>
            <a:prstGeom prst="rect">
              <a:avLst/>
            </a:prstGeom>
            <a:noFill/>
          </p:spPr>
          <p:txBody>
            <a:bodyPr wrap="square" rtlCol="0">
              <a:spAutoFit/>
            </a:bodyPr>
            <a:lstStyle/>
            <a:p>
              <a:pPr algn="ctr"/>
              <a:r>
                <a:rPr lang="en-US" sz="2000" b="1" dirty="0" smtClean="0">
                  <a:solidFill>
                    <a:schemeClr val="accent6">
                      <a:lumMod val="75000"/>
                    </a:schemeClr>
                  </a:solidFill>
                  <a:latin typeface="+mn-lt"/>
                </a:rPr>
                <a:t>No filter</a:t>
              </a:r>
              <a:endParaRPr lang="en-US" sz="2000" b="1" dirty="0">
                <a:solidFill>
                  <a:schemeClr val="accent6">
                    <a:lumMod val="75000"/>
                  </a:schemeClr>
                </a:solidFill>
                <a:latin typeface="+mn-lt"/>
              </a:endParaRPr>
            </a:p>
          </p:txBody>
        </p:sp>
      </p:grpSp>
      <p:grpSp>
        <p:nvGrpSpPr>
          <p:cNvPr id="9" name="Group 8"/>
          <p:cNvGrpSpPr/>
          <p:nvPr/>
        </p:nvGrpSpPr>
        <p:grpSpPr>
          <a:xfrm>
            <a:off x="6098775" y="1403559"/>
            <a:ext cx="2694003" cy="3356978"/>
            <a:chOff x="3250599" y="1403559"/>
            <a:chExt cx="2694003" cy="3356978"/>
          </a:xfrm>
        </p:grpSpPr>
        <p:pic>
          <p:nvPicPr>
            <p:cNvPr id="4" name="Picture 3"/>
            <p:cNvPicPr>
              <a:picLocks noChangeAspect="1"/>
            </p:cNvPicPr>
            <p:nvPr/>
          </p:nvPicPr>
          <p:blipFill>
            <a:blip r:embed="rId4"/>
            <a:stretch>
              <a:fillRect/>
            </a:stretch>
          </p:blipFill>
          <p:spPr>
            <a:xfrm>
              <a:off x="3250599" y="1861277"/>
              <a:ext cx="2694003" cy="2899260"/>
            </a:xfrm>
            <a:prstGeom prst="rect">
              <a:avLst/>
            </a:prstGeom>
          </p:spPr>
        </p:pic>
        <p:sp>
          <p:nvSpPr>
            <p:cNvPr id="10" name="TextBox 9"/>
            <p:cNvSpPr txBox="1"/>
            <p:nvPr/>
          </p:nvSpPr>
          <p:spPr>
            <a:xfrm>
              <a:off x="3250599" y="1403559"/>
              <a:ext cx="2694002" cy="400110"/>
            </a:xfrm>
            <a:prstGeom prst="rect">
              <a:avLst/>
            </a:prstGeom>
            <a:noFill/>
          </p:spPr>
          <p:txBody>
            <a:bodyPr wrap="square" rtlCol="0">
              <a:spAutoFit/>
            </a:bodyPr>
            <a:lstStyle/>
            <a:p>
              <a:pPr algn="ctr"/>
              <a:r>
                <a:rPr lang="en-US" sz="2000" b="1" dirty="0" smtClean="0">
                  <a:solidFill>
                    <a:schemeClr val="accent6">
                      <a:lumMod val="75000"/>
                    </a:schemeClr>
                  </a:solidFill>
                  <a:latin typeface="+mn-lt"/>
                </a:rPr>
                <a:t>Adjusted filter</a:t>
              </a:r>
              <a:endParaRPr lang="en-US" sz="2000" b="1" dirty="0">
                <a:solidFill>
                  <a:schemeClr val="accent6">
                    <a:lumMod val="75000"/>
                  </a:schemeClr>
                </a:solidFill>
                <a:latin typeface="+mn-lt"/>
              </a:endParaRPr>
            </a:p>
          </p:txBody>
        </p:sp>
      </p:grpSp>
      <p:grpSp>
        <p:nvGrpSpPr>
          <p:cNvPr id="12" name="Group 11"/>
          <p:cNvGrpSpPr/>
          <p:nvPr/>
        </p:nvGrpSpPr>
        <p:grpSpPr>
          <a:xfrm>
            <a:off x="3258685" y="1389936"/>
            <a:ext cx="2694003" cy="3370601"/>
            <a:chOff x="6082603" y="1389936"/>
            <a:chExt cx="2694003" cy="3370601"/>
          </a:xfrm>
        </p:grpSpPr>
        <p:pic>
          <p:nvPicPr>
            <p:cNvPr id="5" name="Picture 4"/>
            <p:cNvPicPr>
              <a:picLocks noChangeAspect="1"/>
            </p:cNvPicPr>
            <p:nvPr/>
          </p:nvPicPr>
          <p:blipFill>
            <a:blip r:embed="rId5"/>
            <a:stretch>
              <a:fillRect/>
            </a:stretch>
          </p:blipFill>
          <p:spPr>
            <a:xfrm>
              <a:off x="6082603" y="1861277"/>
              <a:ext cx="2694003" cy="2899260"/>
            </a:xfrm>
            <a:prstGeom prst="rect">
              <a:avLst/>
            </a:prstGeom>
          </p:spPr>
        </p:pic>
        <p:sp>
          <p:nvSpPr>
            <p:cNvPr id="11" name="TextBox 10"/>
            <p:cNvSpPr txBox="1"/>
            <p:nvPr/>
          </p:nvSpPr>
          <p:spPr>
            <a:xfrm>
              <a:off x="6082604" y="1389936"/>
              <a:ext cx="2694002" cy="400110"/>
            </a:xfrm>
            <a:prstGeom prst="rect">
              <a:avLst/>
            </a:prstGeom>
            <a:noFill/>
          </p:spPr>
          <p:txBody>
            <a:bodyPr wrap="square" rtlCol="0">
              <a:spAutoFit/>
            </a:bodyPr>
            <a:lstStyle/>
            <a:p>
              <a:pPr algn="ctr"/>
              <a:r>
                <a:rPr lang="en-US" sz="2000" b="1" dirty="0" smtClean="0">
                  <a:solidFill>
                    <a:schemeClr val="accent6">
                      <a:lumMod val="75000"/>
                    </a:schemeClr>
                  </a:solidFill>
                  <a:latin typeface="+mn-lt"/>
                </a:rPr>
                <a:t>Naive filter</a:t>
              </a:r>
              <a:endParaRPr lang="en-US" sz="2000" b="1" dirty="0">
                <a:solidFill>
                  <a:schemeClr val="accent6">
                    <a:lumMod val="75000"/>
                  </a:schemeClr>
                </a:solidFill>
                <a:latin typeface="+mn-lt"/>
              </a:endParaRPr>
            </a:p>
          </p:txBody>
        </p:sp>
      </p:grpSp>
      <p:grpSp>
        <p:nvGrpSpPr>
          <p:cNvPr id="13" name="Group 12"/>
          <p:cNvGrpSpPr>
            <a:grpSpLocks/>
          </p:cNvGrpSpPr>
          <p:nvPr/>
        </p:nvGrpSpPr>
        <p:grpSpPr>
          <a:xfrm>
            <a:off x="7955280" y="274320"/>
            <a:ext cx="967336" cy="890968"/>
            <a:chOff x="2589702" y="1319134"/>
            <a:chExt cx="3925883" cy="3628422"/>
          </a:xfrm>
        </p:grpSpPr>
        <p:sp>
          <p:nvSpPr>
            <p:cNvPr id="14" name="Rounded Rectangle 13"/>
            <p:cNvSpPr/>
            <p:nvPr/>
          </p:nvSpPr>
          <p:spPr>
            <a:xfrm>
              <a:off x="3710065" y="1319134"/>
              <a:ext cx="1570353" cy="332058"/>
            </a:xfrm>
            <a:prstGeom prst="roundRect">
              <a:avLst/>
            </a:prstGeom>
            <a:solidFill>
              <a:schemeClr val="accent1">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5" name="Rounded Rectangle 14"/>
            <p:cNvSpPr/>
            <p:nvPr/>
          </p:nvSpPr>
          <p:spPr>
            <a:xfrm>
              <a:off x="3710064" y="2143225"/>
              <a:ext cx="1570353" cy="332058"/>
            </a:xfrm>
            <a:prstGeom prst="roundRect">
              <a:avLst/>
            </a:prstGeom>
            <a:solidFill>
              <a:schemeClr val="accent2">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6" name="Rounded Rectangle 15"/>
            <p:cNvSpPr/>
            <p:nvPr/>
          </p:nvSpPr>
          <p:spPr>
            <a:xfrm>
              <a:off x="2589702" y="2961759"/>
              <a:ext cx="1570353" cy="332058"/>
            </a:xfrm>
            <a:prstGeom prst="roundRect">
              <a:avLst/>
            </a:prstGeom>
            <a:solidFill>
              <a:schemeClr val="accent3">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7" name="Rounded Rectangle 16"/>
            <p:cNvSpPr/>
            <p:nvPr/>
          </p:nvSpPr>
          <p:spPr>
            <a:xfrm>
              <a:off x="4945232" y="2961158"/>
              <a:ext cx="1570353" cy="332058"/>
            </a:xfrm>
            <a:prstGeom prst="roundRect">
              <a:avLst/>
            </a:prstGeom>
            <a:solidFill>
              <a:schemeClr val="accent3">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8" name="Rounded Rectangle 17"/>
            <p:cNvSpPr/>
            <p:nvPr/>
          </p:nvSpPr>
          <p:spPr>
            <a:xfrm>
              <a:off x="3710063" y="3791407"/>
              <a:ext cx="1570353" cy="332058"/>
            </a:xfrm>
            <a:prstGeom prst="roundRect">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9" name="Rounded Rectangle 18"/>
            <p:cNvSpPr/>
            <p:nvPr/>
          </p:nvSpPr>
          <p:spPr>
            <a:xfrm>
              <a:off x="3710062" y="4615498"/>
              <a:ext cx="1570353" cy="332058"/>
            </a:xfrm>
            <a:prstGeom prst="roundRect">
              <a:avLst/>
            </a:prstGeom>
            <a:solidFill>
              <a:schemeClr val="accent6">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20" name="Down Arrow 19"/>
            <p:cNvSpPr/>
            <p:nvPr/>
          </p:nvSpPr>
          <p:spPr>
            <a:xfrm>
              <a:off x="4367821" y="1664721"/>
              <a:ext cx="254833" cy="470706"/>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Down Arrow 20"/>
            <p:cNvSpPr/>
            <p:nvPr/>
          </p:nvSpPr>
          <p:spPr>
            <a:xfrm rot="1666514">
              <a:off x="3463480" y="2503567"/>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Down Arrow 21"/>
            <p:cNvSpPr/>
            <p:nvPr/>
          </p:nvSpPr>
          <p:spPr>
            <a:xfrm rot="19933486" flipH="1">
              <a:off x="5272163" y="2507611"/>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3" name="Down Arrow 22"/>
            <p:cNvSpPr/>
            <p:nvPr/>
          </p:nvSpPr>
          <p:spPr>
            <a:xfrm rot="19933486" flipH="1">
              <a:off x="3463480" y="3341014"/>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Down Arrow 23"/>
            <p:cNvSpPr/>
            <p:nvPr/>
          </p:nvSpPr>
          <p:spPr>
            <a:xfrm rot="1666514">
              <a:off x="5272163" y="3349102"/>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Down Arrow 24"/>
            <p:cNvSpPr/>
            <p:nvPr/>
          </p:nvSpPr>
          <p:spPr>
            <a:xfrm>
              <a:off x="4367821" y="4144792"/>
              <a:ext cx="254833" cy="470706"/>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cSld>
  <p:clrMapOvr>
    <a:masterClrMapping/>
  </p:clrMapOvr>
  <p:transition spd="slow">
    <p:cut/>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8" name="Shape 418"/>
          <p:cNvSpPr txBox="1">
            <a:spLocks noGrp="1"/>
          </p:cNvSpPr>
          <p:nvPr>
            <p:ph type="title"/>
          </p:nvPr>
        </p:nvSpPr>
        <p:spPr/>
        <p:txBody>
          <a:bodyPr/>
          <a:lstStyle/>
          <a:p>
            <a:r>
              <a:rPr lang="en" smtClean="0"/>
              <a:t>Pre-integrated FG note</a:t>
            </a:r>
            <a:endParaRPr lang="en"/>
          </a:p>
        </p:txBody>
      </p:sp>
      <p:sp>
        <p:nvSpPr>
          <p:cNvPr id="417" name="Shape 417"/>
          <p:cNvSpPr txBox="1">
            <a:spLocks noGrp="1"/>
          </p:cNvSpPr>
          <p:nvPr>
            <p:ph idx="1"/>
          </p:nvPr>
        </p:nvSpPr>
        <p:spPr/>
        <p:txBody>
          <a:bodyPr/>
          <a:lstStyle/>
          <a:p>
            <a:pPr lvl="0"/>
            <a:r>
              <a:rPr lang="en-US" dirty="0" smtClean="0"/>
              <a:t>Remember this?</a:t>
            </a:r>
          </a:p>
          <a:p>
            <a:endParaRPr lang="en-US" dirty="0" smtClean="0"/>
          </a:p>
          <a:p>
            <a:endParaRPr lang="en-US" dirty="0" smtClean="0"/>
          </a:p>
          <a:p>
            <a:endParaRPr lang="en-US" dirty="0" smtClean="0"/>
          </a:p>
          <a:p>
            <a:pPr lvl="0"/>
            <a:endParaRPr lang="en-US" dirty="0" smtClean="0"/>
          </a:p>
          <a:p>
            <a:pPr lvl="0"/>
            <a:endParaRPr lang="en-US" dirty="0"/>
          </a:p>
          <a:p>
            <a:pPr lvl="0"/>
            <a:r>
              <a:rPr lang="en-US" dirty="0" smtClean="0"/>
              <a:t>Multiply by FG </a:t>
            </a:r>
            <a:r>
              <a:rPr lang="en-US" dirty="0" smtClean="0">
                <a:solidFill>
                  <a:schemeClr val="accent6">
                    <a:lumMod val="75000"/>
                  </a:schemeClr>
                </a:solidFill>
              </a:rPr>
              <a:t>after </a:t>
            </a:r>
            <a:r>
              <a:rPr lang="en-US" dirty="0" smtClean="0"/>
              <a:t>temporal</a:t>
            </a:r>
          </a:p>
          <a:p>
            <a:pPr lvl="1"/>
            <a:r>
              <a:rPr lang="en-US" dirty="0" smtClean="0"/>
              <a:t>We do it when applying SSR to the screen</a:t>
            </a:r>
          </a:p>
          <a:p>
            <a:pPr lvl="0"/>
            <a:r>
              <a:rPr lang="en-US" dirty="0" smtClean="0"/>
              <a:t>Reduces smearing and noise</a:t>
            </a:r>
            <a:endParaRPr lang="en-US"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6517" y="1936785"/>
            <a:ext cx="5721571" cy="1486029"/>
          </a:xfrm>
          <a:prstGeom prst="rect">
            <a:avLst/>
          </a:prstGeom>
        </p:spPr>
      </p:pic>
      <p:sp>
        <p:nvSpPr>
          <p:cNvPr id="13" name="Shape 326"/>
          <p:cNvSpPr/>
          <p:nvPr/>
        </p:nvSpPr>
        <p:spPr>
          <a:xfrm>
            <a:off x="2682240" y="1880034"/>
            <a:ext cx="4107180" cy="753437"/>
          </a:xfrm>
          <a:prstGeom prst="rect">
            <a:avLst/>
          </a:prstGeom>
          <a:solidFill>
            <a:schemeClr val="accent3">
              <a:alpha val="10000"/>
            </a:schemeClr>
          </a:solidFill>
          <a:ln w="38100" cap="flat" cmpd="sng">
            <a:solidFill>
              <a:schemeClr val="accent3">
                <a:alpha val="50000"/>
              </a:schemeClr>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4" name="Shape 327"/>
          <p:cNvSpPr/>
          <p:nvPr/>
        </p:nvSpPr>
        <p:spPr>
          <a:xfrm>
            <a:off x="3055620" y="2729492"/>
            <a:ext cx="3375660" cy="730799"/>
          </a:xfrm>
          <a:prstGeom prst="rect">
            <a:avLst/>
          </a:prstGeom>
          <a:solidFill>
            <a:schemeClr val="accent2">
              <a:alpha val="10000"/>
            </a:schemeClr>
          </a:solidFill>
          <a:ln w="38100" cap="flat" cmpd="sng">
            <a:solidFill>
              <a:schemeClr val="accent2">
                <a:alpha val="50000"/>
              </a:schemeClr>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5" name="Shape 328"/>
          <p:cNvSpPr/>
          <p:nvPr/>
        </p:nvSpPr>
        <p:spPr>
          <a:xfrm>
            <a:off x="6789420" y="2406034"/>
            <a:ext cx="748706" cy="520199"/>
          </a:xfrm>
          <a:prstGeom prst="rect">
            <a:avLst/>
          </a:prstGeom>
          <a:solidFill>
            <a:schemeClr val="accent1">
              <a:alpha val="10000"/>
            </a:schemeClr>
          </a:solidFill>
          <a:ln w="38100" cap="flat" cmpd="sng">
            <a:solidFill>
              <a:schemeClr val="accent1">
                <a:alpha val="50000"/>
              </a:schemeClr>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grpSp>
        <p:nvGrpSpPr>
          <p:cNvPr id="8" name="Group 7"/>
          <p:cNvGrpSpPr>
            <a:grpSpLocks/>
          </p:cNvGrpSpPr>
          <p:nvPr/>
        </p:nvGrpSpPr>
        <p:grpSpPr>
          <a:xfrm>
            <a:off x="7955280" y="274320"/>
            <a:ext cx="967336" cy="890968"/>
            <a:chOff x="2589702" y="1319134"/>
            <a:chExt cx="3925883" cy="3628422"/>
          </a:xfrm>
        </p:grpSpPr>
        <p:sp>
          <p:nvSpPr>
            <p:cNvPr id="9" name="Rounded Rectangle 8"/>
            <p:cNvSpPr/>
            <p:nvPr/>
          </p:nvSpPr>
          <p:spPr>
            <a:xfrm>
              <a:off x="3710065" y="1319134"/>
              <a:ext cx="1570353" cy="332058"/>
            </a:xfrm>
            <a:prstGeom prst="roundRect">
              <a:avLst/>
            </a:prstGeom>
            <a:solidFill>
              <a:schemeClr val="accent1">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0" name="Rounded Rectangle 9"/>
            <p:cNvSpPr/>
            <p:nvPr/>
          </p:nvSpPr>
          <p:spPr>
            <a:xfrm>
              <a:off x="3710064" y="2143225"/>
              <a:ext cx="1570353" cy="332058"/>
            </a:xfrm>
            <a:prstGeom prst="roundRect">
              <a:avLst/>
            </a:prstGeom>
            <a:solidFill>
              <a:schemeClr val="accent2">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1" name="Rounded Rectangle 10"/>
            <p:cNvSpPr/>
            <p:nvPr/>
          </p:nvSpPr>
          <p:spPr>
            <a:xfrm>
              <a:off x="2589702" y="2961759"/>
              <a:ext cx="1570353" cy="332058"/>
            </a:xfrm>
            <a:prstGeom prst="roundRect">
              <a:avLst/>
            </a:prstGeom>
            <a:solidFill>
              <a:schemeClr val="accent3">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6" name="Rounded Rectangle 15"/>
            <p:cNvSpPr/>
            <p:nvPr/>
          </p:nvSpPr>
          <p:spPr>
            <a:xfrm>
              <a:off x="4945232" y="2961158"/>
              <a:ext cx="1570353" cy="332058"/>
            </a:xfrm>
            <a:prstGeom prst="roundRect">
              <a:avLst/>
            </a:prstGeom>
            <a:solidFill>
              <a:schemeClr val="accent3">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7" name="Rounded Rectangle 16"/>
            <p:cNvSpPr/>
            <p:nvPr/>
          </p:nvSpPr>
          <p:spPr>
            <a:xfrm>
              <a:off x="3710063" y="3791407"/>
              <a:ext cx="1570353" cy="332058"/>
            </a:xfrm>
            <a:prstGeom prst="roundRect">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8" name="Rounded Rectangle 17"/>
            <p:cNvSpPr/>
            <p:nvPr/>
          </p:nvSpPr>
          <p:spPr>
            <a:xfrm>
              <a:off x="3710062" y="4615498"/>
              <a:ext cx="1570353" cy="332058"/>
            </a:xfrm>
            <a:prstGeom prst="roundRect">
              <a:avLst/>
            </a:prstGeom>
            <a:solidFill>
              <a:schemeClr val="accent6">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9" name="Down Arrow 18"/>
            <p:cNvSpPr/>
            <p:nvPr/>
          </p:nvSpPr>
          <p:spPr>
            <a:xfrm>
              <a:off x="4367821" y="1664721"/>
              <a:ext cx="254833" cy="470706"/>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Down Arrow 19"/>
            <p:cNvSpPr/>
            <p:nvPr/>
          </p:nvSpPr>
          <p:spPr>
            <a:xfrm rot="1666514">
              <a:off x="3463480" y="2503567"/>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Down Arrow 20"/>
            <p:cNvSpPr/>
            <p:nvPr/>
          </p:nvSpPr>
          <p:spPr>
            <a:xfrm rot="19933486" flipH="1">
              <a:off x="5272163" y="2507611"/>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Down Arrow 21"/>
            <p:cNvSpPr/>
            <p:nvPr/>
          </p:nvSpPr>
          <p:spPr>
            <a:xfrm rot="19933486" flipH="1">
              <a:off x="3463480" y="3341014"/>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3" name="Down Arrow 22"/>
            <p:cNvSpPr/>
            <p:nvPr/>
          </p:nvSpPr>
          <p:spPr>
            <a:xfrm rot="1666514">
              <a:off x="5272163" y="3349102"/>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Down Arrow 23"/>
            <p:cNvSpPr/>
            <p:nvPr/>
          </p:nvSpPr>
          <p:spPr>
            <a:xfrm>
              <a:off x="4367821" y="4144792"/>
              <a:ext cx="254833" cy="470706"/>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1671332685"/>
      </p:ext>
    </p:extLst>
  </p:cSld>
  <p:clrMapOvr>
    <a:masterClrMapping/>
  </p:clrMapOvr>
  <p:transition spd="slow">
    <p:cut/>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Shape 475"/>
          <p:cNvSpPr txBox="1">
            <a:spLocks noGrp="1"/>
          </p:cNvSpPr>
          <p:nvPr>
            <p:ph type="title"/>
          </p:nvPr>
        </p:nvSpPr>
        <p:spPr/>
        <p:txBody>
          <a:bodyPr/>
          <a:lstStyle/>
          <a:p>
            <a:pPr lvl="0"/>
            <a:r>
              <a:rPr lang="en" dirty="0" smtClean="0"/>
              <a:t>Multi-pixel resolve jittering</a:t>
            </a:r>
            <a:endParaRPr lang="en" dirty="0"/>
          </a:p>
        </p:txBody>
      </p:sp>
      <p:sp>
        <p:nvSpPr>
          <p:cNvPr id="476" name="Shape 476"/>
          <p:cNvSpPr txBox="1">
            <a:spLocks noGrp="1"/>
          </p:cNvSpPr>
          <p:nvPr>
            <p:ph idx="1"/>
          </p:nvPr>
        </p:nvSpPr>
        <p:spPr>
          <a:xfrm>
            <a:off x="770924" y="1539690"/>
            <a:ext cx="6709906" cy="1544332"/>
          </a:xfrm>
        </p:spPr>
        <p:txBody>
          <a:bodyPr>
            <a:normAutofit lnSpcReduction="10000"/>
          </a:bodyPr>
          <a:lstStyle/>
          <a:p>
            <a:pPr lvl="0"/>
            <a:r>
              <a:rPr lang="en" dirty="0" smtClean="0"/>
              <a:t>Ray reuse across 2x2 quads == </a:t>
            </a:r>
            <a:r>
              <a:rPr lang="en" dirty="0" smtClean="0">
                <a:solidFill>
                  <a:schemeClr val="accent6">
                    <a:lumMod val="75000"/>
                  </a:schemeClr>
                </a:solidFill>
              </a:rPr>
              <a:t>2x2 noise</a:t>
            </a:r>
          </a:p>
          <a:p>
            <a:pPr lvl="1"/>
            <a:r>
              <a:rPr lang="en" dirty="0" smtClean="0"/>
              <a:t>Makes Temporal AA unhappy!</a:t>
            </a:r>
          </a:p>
          <a:p>
            <a:pPr lvl="2"/>
            <a:r>
              <a:rPr lang="en" dirty="0" smtClean="0"/>
              <a:t>2x2 blocks look like </a:t>
            </a:r>
            <a:r>
              <a:rPr lang="en" dirty="0" smtClean="0">
                <a:solidFill>
                  <a:schemeClr val="accent6">
                    <a:lumMod val="75000"/>
                  </a:schemeClr>
                </a:solidFill>
              </a:rPr>
              <a:t>features</a:t>
            </a:r>
            <a:r>
              <a:rPr lang="en" dirty="0" smtClean="0"/>
              <a:t>, not aliasing</a:t>
            </a:r>
          </a:p>
          <a:p>
            <a:pPr lvl="0"/>
            <a:r>
              <a:rPr lang="en" dirty="0" smtClean="0"/>
              <a:t>Spread out the target pixels</a:t>
            </a:r>
          </a:p>
          <a:p>
            <a:pPr lvl="1"/>
            <a:r>
              <a:rPr lang="en" dirty="0" smtClean="0">
                <a:solidFill>
                  <a:schemeClr val="accent6">
                    <a:lumMod val="75000"/>
                  </a:schemeClr>
                </a:solidFill>
              </a:rPr>
              <a:t>Jitter temporally</a:t>
            </a:r>
            <a:r>
              <a:rPr lang="en" dirty="0" smtClean="0"/>
              <a:t> to hide artifacts</a:t>
            </a:r>
          </a:p>
        </p:txBody>
      </p:sp>
      <p:graphicFrame>
        <p:nvGraphicFramePr>
          <p:cNvPr id="15" name="Table 14"/>
          <p:cNvGraphicFramePr>
            <a:graphicFrameLocks noGrp="1"/>
          </p:cNvGraphicFramePr>
          <p:nvPr>
            <p:extLst/>
          </p:nvPr>
        </p:nvGraphicFramePr>
        <p:xfrm>
          <a:off x="427434" y="3294833"/>
          <a:ext cx="1072498" cy="1056734"/>
        </p:xfrm>
        <a:graphic>
          <a:graphicData uri="http://schemas.openxmlformats.org/drawingml/2006/table">
            <a:tbl>
              <a:tblPr firstRow="1" bandRow="1">
                <a:tableStyleId>{5940675A-B579-460E-94D1-54222C63F5DA}</a:tableStyleId>
              </a:tblPr>
              <a:tblGrid>
                <a:gridCol w="153214"/>
                <a:gridCol w="153214"/>
                <a:gridCol w="153214"/>
                <a:gridCol w="153214"/>
                <a:gridCol w="153214"/>
                <a:gridCol w="153214"/>
                <a:gridCol w="153214"/>
              </a:tblGrid>
              <a:tr h="150962">
                <a:tc>
                  <a:txBody>
                    <a:bodyPr/>
                    <a:lstStyle/>
                    <a:p>
                      <a:endParaRPr lang="sv-SE" sz="400" dirty="0">
                        <a:solidFill>
                          <a:schemeClr val="bg1"/>
                        </a:solidFill>
                      </a:endParaRPr>
                    </a:p>
                  </a:txBody>
                  <a:tcPr marL="63907" marR="63907" marT="31953" marB="31953">
                    <a:solidFill>
                      <a:schemeClr val="accent3"/>
                    </a:solidFill>
                  </a:tcPr>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solidFill>
                      <a:schemeClr val="accent3"/>
                    </a:solidFill>
                  </a:tcPr>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r>
              <a:tr h="150962">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r>
              <a:tr h="150962">
                <a:tc>
                  <a:txBody>
                    <a:bodyPr/>
                    <a:lstStyle/>
                    <a:p>
                      <a:endParaRPr lang="sv-SE" sz="40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r>
              <a:tr h="150962">
                <a:tc>
                  <a:txBody>
                    <a:bodyPr/>
                    <a:lstStyle/>
                    <a:p>
                      <a:endParaRPr lang="sv-SE" sz="400" dirty="0">
                        <a:solidFill>
                          <a:schemeClr val="bg1"/>
                        </a:solidFill>
                      </a:endParaRPr>
                    </a:p>
                  </a:txBody>
                  <a:tcPr marL="63907" marR="63907" marT="31953" marB="31953">
                    <a:solidFill>
                      <a:schemeClr val="accent3"/>
                    </a:solidFill>
                  </a:tcPr>
                </a:tc>
                <a:tc>
                  <a:txBody>
                    <a:bodyPr/>
                    <a:lstStyle/>
                    <a:p>
                      <a:endParaRPr lang="sv-SE" sz="400" dirty="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solidFill>
                      <a:schemeClr val="accent3"/>
                    </a:solidFill>
                  </a:tcPr>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r>
              <a:tr h="150962">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r>
              <a:tr h="150962">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tc>
              </a:tr>
              <a:tr h="150962">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tc>
              </a:tr>
            </a:tbl>
          </a:graphicData>
        </a:graphic>
      </p:graphicFrame>
      <p:graphicFrame>
        <p:nvGraphicFramePr>
          <p:cNvPr id="27" name="Table 26"/>
          <p:cNvGraphicFramePr>
            <a:graphicFrameLocks noGrp="1"/>
          </p:cNvGraphicFramePr>
          <p:nvPr>
            <p:extLst/>
          </p:nvPr>
        </p:nvGraphicFramePr>
        <p:xfrm>
          <a:off x="1638016" y="3294833"/>
          <a:ext cx="1072498" cy="1056734"/>
        </p:xfrm>
        <a:graphic>
          <a:graphicData uri="http://schemas.openxmlformats.org/drawingml/2006/table">
            <a:tbl>
              <a:tblPr firstRow="1" bandRow="1">
                <a:tableStyleId>{5940675A-B579-460E-94D1-54222C63F5DA}</a:tableStyleId>
              </a:tblPr>
              <a:tblGrid>
                <a:gridCol w="153214"/>
                <a:gridCol w="153214"/>
                <a:gridCol w="153214"/>
                <a:gridCol w="153214"/>
                <a:gridCol w="153214"/>
                <a:gridCol w="153214"/>
                <a:gridCol w="153214"/>
              </a:tblGrid>
              <a:tr h="150962">
                <a:tc>
                  <a:txBody>
                    <a:bodyPr/>
                    <a:lstStyle/>
                    <a:p>
                      <a:endParaRPr lang="sv-SE" sz="400" dirty="0">
                        <a:solidFill>
                          <a:schemeClr val="bg1"/>
                        </a:solidFill>
                      </a:endParaRPr>
                    </a:p>
                  </a:txBody>
                  <a:tcPr marL="63907" marR="63907" marT="31953" marB="31953">
                    <a:noFill/>
                  </a:tcPr>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noFill/>
                  </a:tcPr>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r>
              <a:tr h="150962">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r>
              <a:tr h="150962">
                <a:tc>
                  <a:txBody>
                    <a:bodyPr/>
                    <a:lstStyle/>
                    <a:p>
                      <a:endParaRPr lang="sv-SE" sz="40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r>
              <a:tr h="150962">
                <a:tc>
                  <a:txBody>
                    <a:bodyPr/>
                    <a:lstStyle/>
                    <a:p>
                      <a:endParaRPr lang="sv-SE" sz="400" dirty="0">
                        <a:solidFill>
                          <a:schemeClr val="bg1"/>
                        </a:solidFill>
                      </a:endParaRPr>
                    </a:p>
                  </a:txBody>
                  <a:tcPr marL="63907" marR="63907" marT="31953" marB="31953">
                    <a:noFill/>
                  </a:tcPr>
                </a:tc>
                <a:tc>
                  <a:txBody>
                    <a:bodyPr/>
                    <a:lstStyle/>
                    <a:p>
                      <a:endParaRPr lang="sv-SE" sz="400" dirty="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noFill/>
                  </a:tcPr>
                </a:tc>
                <a:tc>
                  <a:txBody>
                    <a:bodyPr/>
                    <a:lstStyle/>
                    <a:p>
                      <a:endParaRPr lang="sv-SE" sz="400" dirty="0">
                        <a:solidFill>
                          <a:schemeClr val="bg1"/>
                        </a:solidFill>
                      </a:endParaRPr>
                    </a:p>
                  </a:txBody>
                  <a:tcPr marL="63907" marR="63907" marT="31953" marB="31953">
                    <a:solidFill>
                      <a:schemeClr val="accent6"/>
                    </a:solidFill>
                  </a:tcPr>
                </a:tc>
                <a:tc>
                  <a:txBody>
                    <a:bodyPr/>
                    <a:lstStyle/>
                    <a:p>
                      <a:endParaRPr lang="sv-SE" sz="400" dirty="0">
                        <a:solidFill>
                          <a:schemeClr val="bg1"/>
                        </a:solidFill>
                      </a:endParaRPr>
                    </a:p>
                  </a:txBody>
                  <a:tcPr marL="63907" marR="63907" marT="31953" marB="31953">
                    <a:solidFill>
                      <a:schemeClr val="accent6"/>
                    </a:solidFill>
                  </a:tcPr>
                </a:tc>
                <a:tc>
                  <a:txBody>
                    <a:bodyPr/>
                    <a:lstStyle/>
                    <a:p>
                      <a:endParaRPr lang="sv-SE" sz="400">
                        <a:solidFill>
                          <a:schemeClr val="bg1"/>
                        </a:solidFill>
                      </a:endParaRPr>
                    </a:p>
                  </a:txBody>
                  <a:tcPr marL="63907" marR="63907" marT="31953" marB="31953"/>
                </a:tc>
              </a:tr>
              <a:tr h="150962">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r>
              <a:tr h="150962">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tc>
              </a:tr>
              <a:tr h="150962">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solidFill>
                      <a:schemeClr val="accent6"/>
                    </a:solidFill>
                  </a:tcPr>
                </a:tc>
                <a:tc>
                  <a:txBody>
                    <a:bodyPr/>
                    <a:lstStyle/>
                    <a:p>
                      <a:endParaRPr lang="sv-SE" sz="400" dirty="0">
                        <a:solidFill>
                          <a:schemeClr val="bg1"/>
                        </a:solidFill>
                      </a:endParaRPr>
                    </a:p>
                  </a:txBody>
                  <a:tcPr marL="63907" marR="63907" marT="31953" marB="31953">
                    <a:solidFill>
                      <a:schemeClr val="accent6"/>
                    </a:solidFill>
                  </a:tcPr>
                </a:tc>
                <a:tc>
                  <a:txBody>
                    <a:bodyPr/>
                    <a:lstStyle/>
                    <a:p>
                      <a:endParaRPr lang="sv-SE" sz="400" dirty="0">
                        <a:solidFill>
                          <a:schemeClr val="bg1"/>
                        </a:solidFill>
                      </a:endParaRPr>
                    </a:p>
                  </a:txBody>
                  <a:tcPr marL="63907" marR="63907" marT="31953" marB="31953"/>
                </a:tc>
              </a:tr>
            </a:tbl>
          </a:graphicData>
        </a:graphic>
      </p:graphicFrame>
      <p:graphicFrame>
        <p:nvGraphicFramePr>
          <p:cNvPr id="28" name="Table 27"/>
          <p:cNvGraphicFramePr>
            <a:graphicFrameLocks noGrp="1"/>
          </p:cNvGraphicFramePr>
          <p:nvPr>
            <p:extLst/>
          </p:nvPr>
        </p:nvGraphicFramePr>
        <p:xfrm>
          <a:off x="2848598" y="3294833"/>
          <a:ext cx="1072498" cy="1056734"/>
        </p:xfrm>
        <a:graphic>
          <a:graphicData uri="http://schemas.openxmlformats.org/drawingml/2006/table">
            <a:tbl>
              <a:tblPr firstRow="1" bandRow="1">
                <a:tableStyleId>{5940675A-B579-460E-94D1-54222C63F5DA}</a:tableStyleId>
              </a:tblPr>
              <a:tblGrid>
                <a:gridCol w="153214"/>
                <a:gridCol w="153214"/>
                <a:gridCol w="153214"/>
                <a:gridCol w="153214"/>
                <a:gridCol w="153214"/>
                <a:gridCol w="153214"/>
                <a:gridCol w="153214"/>
              </a:tblGrid>
              <a:tr h="150962">
                <a:tc>
                  <a:txBody>
                    <a:bodyPr/>
                    <a:lstStyle/>
                    <a:p>
                      <a:endParaRPr lang="sv-SE" sz="400" dirty="0">
                        <a:solidFill>
                          <a:schemeClr val="bg1"/>
                        </a:solidFill>
                      </a:endParaRPr>
                    </a:p>
                  </a:txBody>
                  <a:tcPr marL="63907" marR="63907" marT="31953" marB="31953">
                    <a:noFill/>
                  </a:tcPr>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noFill/>
                  </a:tcPr>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r>
              <a:tr h="150962">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r>
              <a:tr h="150962">
                <a:tc>
                  <a:txBody>
                    <a:bodyPr/>
                    <a:lstStyle/>
                    <a:p>
                      <a:endParaRPr lang="sv-SE" sz="400" dirty="0">
                        <a:solidFill>
                          <a:schemeClr val="bg1"/>
                        </a:solidFill>
                      </a:endParaRPr>
                    </a:p>
                  </a:txBody>
                  <a:tcPr marL="63907" marR="63907" marT="31953" marB="31953">
                    <a:solidFill>
                      <a:schemeClr val="accent4"/>
                    </a:solidFill>
                  </a:tcPr>
                </a:tc>
                <a:tc>
                  <a:txBody>
                    <a:bodyPr/>
                    <a:lstStyle/>
                    <a:p>
                      <a:endParaRPr lang="sv-SE" sz="400" dirty="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solidFill>
                      <a:schemeClr val="accent4"/>
                    </a:solidFill>
                  </a:tcPr>
                </a:tc>
                <a:tc>
                  <a:txBody>
                    <a:bodyPr/>
                    <a:lstStyle/>
                    <a:p>
                      <a:endParaRPr lang="sv-SE" sz="400" dirty="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r>
              <a:tr h="150962">
                <a:tc>
                  <a:txBody>
                    <a:bodyPr/>
                    <a:lstStyle/>
                    <a:p>
                      <a:endParaRPr lang="sv-SE" sz="400" dirty="0">
                        <a:solidFill>
                          <a:schemeClr val="bg1"/>
                        </a:solidFill>
                      </a:endParaRPr>
                    </a:p>
                  </a:txBody>
                  <a:tcPr marL="63907" marR="63907" marT="31953" marB="31953">
                    <a:noFill/>
                  </a:tcPr>
                </a:tc>
                <a:tc>
                  <a:txBody>
                    <a:bodyPr/>
                    <a:lstStyle/>
                    <a:p>
                      <a:endParaRPr lang="sv-SE" sz="400" dirty="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noFill/>
                  </a:tcPr>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r>
              <a:tr h="150962">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r>
              <a:tr h="150962">
                <a:tc>
                  <a:txBody>
                    <a:bodyPr/>
                    <a:lstStyle/>
                    <a:p>
                      <a:endParaRPr lang="sv-SE" sz="400" dirty="0">
                        <a:solidFill>
                          <a:schemeClr val="bg1"/>
                        </a:solidFill>
                      </a:endParaRPr>
                    </a:p>
                  </a:txBody>
                  <a:tcPr marL="63907" marR="63907" marT="31953" marB="31953">
                    <a:solidFill>
                      <a:schemeClr val="accent4"/>
                    </a:solidFill>
                  </a:tcPr>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solidFill>
                      <a:schemeClr val="accent4"/>
                    </a:solidFill>
                  </a:tcPr>
                </a:tc>
                <a:tc>
                  <a:txBody>
                    <a:bodyPr/>
                    <a:lstStyle/>
                    <a:p>
                      <a:endParaRPr lang="sv-SE" sz="400" dirty="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tc>
              </a:tr>
              <a:tr h="150962">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tc>
              </a:tr>
            </a:tbl>
          </a:graphicData>
        </a:graphic>
      </p:graphicFrame>
      <p:graphicFrame>
        <p:nvGraphicFramePr>
          <p:cNvPr id="29" name="Table 28"/>
          <p:cNvGraphicFramePr>
            <a:graphicFrameLocks noGrp="1"/>
          </p:cNvGraphicFramePr>
          <p:nvPr>
            <p:extLst/>
          </p:nvPr>
        </p:nvGraphicFramePr>
        <p:xfrm>
          <a:off x="4059180" y="3294833"/>
          <a:ext cx="1072498" cy="1056734"/>
        </p:xfrm>
        <a:graphic>
          <a:graphicData uri="http://schemas.openxmlformats.org/drawingml/2006/table">
            <a:tbl>
              <a:tblPr firstRow="1" bandRow="1">
                <a:tableStyleId>{5940675A-B579-460E-94D1-54222C63F5DA}</a:tableStyleId>
              </a:tblPr>
              <a:tblGrid>
                <a:gridCol w="153214"/>
                <a:gridCol w="153214"/>
                <a:gridCol w="153214"/>
                <a:gridCol w="153214"/>
                <a:gridCol w="153214"/>
                <a:gridCol w="153214"/>
                <a:gridCol w="153214"/>
              </a:tblGrid>
              <a:tr h="150962">
                <a:tc>
                  <a:txBody>
                    <a:bodyPr/>
                    <a:lstStyle/>
                    <a:p>
                      <a:endParaRPr lang="sv-SE" sz="400" dirty="0">
                        <a:solidFill>
                          <a:schemeClr val="bg1"/>
                        </a:solidFill>
                      </a:endParaRPr>
                    </a:p>
                  </a:txBody>
                  <a:tcPr marL="63907" marR="63907" marT="31953" marB="31953">
                    <a:noFill/>
                  </a:tcPr>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noFill/>
                  </a:tcPr>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r>
              <a:tr h="150962">
                <a:tc>
                  <a:txBody>
                    <a:bodyPr/>
                    <a:lstStyle/>
                    <a:p>
                      <a:endParaRPr lang="sv-SE" sz="400" dirty="0">
                        <a:solidFill>
                          <a:schemeClr val="bg1"/>
                        </a:solidFill>
                      </a:endParaRPr>
                    </a:p>
                  </a:txBody>
                  <a:tcPr marL="63907" marR="63907" marT="31953" marB="31953">
                    <a:solidFill>
                      <a:schemeClr val="accent2"/>
                    </a:solidFill>
                  </a:tcPr>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solidFill>
                      <a:schemeClr val="accent2"/>
                    </a:solidFill>
                  </a:tcPr>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r>
              <a:tr h="150962">
                <a:tc>
                  <a:txBody>
                    <a:bodyPr/>
                    <a:lstStyle/>
                    <a:p>
                      <a:endParaRPr lang="sv-SE" sz="400" dirty="0">
                        <a:solidFill>
                          <a:schemeClr val="bg1"/>
                        </a:solidFill>
                      </a:endParaRPr>
                    </a:p>
                  </a:txBody>
                  <a:tcPr marL="63907" marR="63907" marT="31953" marB="31953">
                    <a:solidFill>
                      <a:schemeClr val="accent2"/>
                    </a:solidFill>
                  </a:tcPr>
                </a:tc>
                <a:tc>
                  <a:txBody>
                    <a:bodyPr/>
                    <a:lstStyle/>
                    <a:p>
                      <a:endParaRPr lang="sv-SE" sz="400" dirty="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solidFill>
                      <a:schemeClr val="accent2"/>
                    </a:solidFill>
                  </a:tcPr>
                </a:tc>
                <a:tc>
                  <a:txBody>
                    <a:bodyPr/>
                    <a:lstStyle/>
                    <a:p>
                      <a:endParaRPr lang="sv-SE" sz="400" dirty="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r>
              <a:tr h="150962">
                <a:tc>
                  <a:txBody>
                    <a:bodyPr/>
                    <a:lstStyle/>
                    <a:p>
                      <a:endParaRPr lang="sv-SE" sz="400" dirty="0">
                        <a:solidFill>
                          <a:schemeClr val="bg1"/>
                        </a:solidFill>
                      </a:endParaRPr>
                    </a:p>
                  </a:txBody>
                  <a:tcPr marL="63907" marR="63907" marT="31953" marB="31953">
                    <a:noFill/>
                  </a:tcPr>
                </a:tc>
                <a:tc>
                  <a:txBody>
                    <a:bodyPr/>
                    <a:lstStyle/>
                    <a:p>
                      <a:endParaRPr lang="sv-SE" sz="400" dirty="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noFill/>
                  </a:tcPr>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r>
              <a:tr h="150962">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r>
              <a:tr h="150962">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tc>
              </a:tr>
              <a:tr h="150962">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tc>
              </a:tr>
            </a:tbl>
          </a:graphicData>
        </a:graphic>
      </p:graphicFrame>
      <p:graphicFrame>
        <p:nvGraphicFramePr>
          <p:cNvPr id="30" name="Table 29"/>
          <p:cNvGraphicFramePr>
            <a:graphicFrameLocks noGrp="1"/>
          </p:cNvGraphicFramePr>
          <p:nvPr>
            <p:extLst/>
          </p:nvPr>
        </p:nvGraphicFramePr>
        <p:xfrm>
          <a:off x="5269762" y="3294833"/>
          <a:ext cx="1072498" cy="1056734"/>
        </p:xfrm>
        <a:graphic>
          <a:graphicData uri="http://schemas.openxmlformats.org/drawingml/2006/table">
            <a:tbl>
              <a:tblPr firstRow="1" bandRow="1">
                <a:tableStyleId>{5940675A-B579-460E-94D1-54222C63F5DA}</a:tableStyleId>
              </a:tblPr>
              <a:tblGrid>
                <a:gridCol w="153214"/>
                <a:gridCol w="153214"/>
                <a:gridCol w="153214"/>
                <a:gridCol w="153214"/>
                <a:gridCol w="153214"/>
                <a:gridCol w="153214"/>
                <a:gridCol w="153214"/>
              </a:tblGrid>
              <a:tr h="150962">
                <a:tc>
                  <a:txBody>
                    <a:bodyPr/>
                    <a:lstStyle/>
                    <a:p>
                      <a:endParaRPr lang="sv-SE" sz="400" dirty="0">
                        <a:solidFill>
                          <a:schemeClr val="bg1"/>
                        </a:solidFill>
                      </a:endParaRPr>
                    </a:p>
                  </a:txBody>
                  <a:tcPr marL="63907" marR="63907" marT="31953" marB="31953">
                    <a:noFill/>
                  </a:tcPr>
                </a:tc>
                <a:tc>
                  <a:txBody>
                    <a:bodyPr/>
                    <a:lstStyle/>
                    <a:p>
                      <a:endParaRPr lang="sv-SE" sz="400" dirty="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noFill/>
                  </a:tcPr>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r>
              <a:tr h="150962">
                <a:tc>
                  <a:txBody>
                    <a:bodyPr/>
                    <a:lstStyle/>
                    <a:p>
                      <a:endParaRPr lang="sv-SE" sz="400" dirty="0">
                        <a:solidFill>
                          <a:schemeClr val="bg1"/>
                        </a:solidFill>
                      </a:endParaRPr>
                    </a:p>
                  </a:txBody>
                  <a:tcPr marL="63907" marR="63907" marT="31953" marB="31953">
                    <a:noFill/>
                  </a:tcPr>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noFill/>
                  </a:tcPr>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r>
              <a:tr h="150962">
                <a:tc>
                  <a:txBody>
                    <a:bodyPr/>
                    <a:lstStyle/>
                    <a:p>
                      <a:endParaRPr lang="sv-SE" sz="400" dirty="0">
                        <a:solidFill>
                          <a:schemeClr val="bg1"/>
                        </a:solidFill>
                      </a:endParaRPr>
                    </a:p>
                  </a:txBody>
                  <a:tcPr marL="63907" marR="63907" marT="31953" marB="31953">
                    <a:noFill/>
                  </a:tcPr>
                </a:tc>
                <a:tc>
                  <a:txBody>
                    <a:bodyPr/>
                    <a:lstStyle/>
                    <a:p>
                      <a:endParaRPr lang="sv-SE" sz="400" dirty="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noFill/>
                  </a:tcPr>
                </a:tc>
                <a:tc>
                  <a:txBody>
                    <a:bodyPr/>
                    <a:lstStyle/>
                    <a:p>
                      <a:endParaRPr lang="sv-SE" sz="400" dirty="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r>
              <a:tr h="150962">
                <a:tc>
                  <a:txBody>
                    <a:bodyPr/>
                    <a:lstStyle/>
                    <a:p>
                      <a:endParaRPr lang="sv-SE" sz="400" dirty="0">
                        <a:solidFill>
                          <a:schemeClr val="bg1"/>
                        </a:solidFill>
                      </a:endParaRPr>
                    </a:p>
                  </a:txBody>
                  <a:tcPr marL="63907" marR="63907" marT="31953" marB="31953">
                    <a:noFill/>
                  </a:tcPr>
                </a:tc>
                <a:tc>
                  <a:txBody>
                    <a:bodyPr/>
                    <a:lstStyle/>
                    <a:p>
                      <a:endParaRPr lang="sv-SE" sz="400" dirty="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solidFill>
                      <a:schemeClr val="accent1"/>
                    </a:solidFill>
                  </a:tcPr>
                </a:tc>
                <a:tc>
                  <a:txBody>
                    <a:bodyPr/>
                    <a:lstStyle/>
                    <a:p>
                      <a:endParaRPr lang="sv-SE" sz="400" dirty="0">
                        <a:solidFill>
                          <a:schemeClr val="bg1"/>
                        </a:solidFill>
                      </a:endParaRPr>
                    </a:p>
                  </a:txBody>
                  <a:tcPr marL="63907" marR="63907" marT="31953" marB="31953">
                    <a:solidFill>
                      <a:schemeClr val="accent1"/>
                    </a:solidFill>
                  </a:tcPr>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r>
              <a:tr h="150962">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r>
              <a:tr h="150962">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tc>
              </a:tr>
              <a:tr h="150962">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solidFill>
                      <a:schemeClr val="accent1"/>
                    </a:solidFill>
                  </a:tcPr>
                </a:tc>
                <a:tc>
                  <a:txBody>
                    <a:bodyPr/>
                    <a:lstStyle/>
                    <a:p>
                      <a:endParaRPr lang="sv-SE" sz="400" dirty="0">
                        <a:solidFill>
                          <a:schemeClr val="bg1"/>
                        </a:solidFill>
                      </a:endParaRPr>
                    </a:p>
                  </a:txBody>
                  <a:tcPr marL="63907" marR="63907" marT="31953" marB="31953">
                    <a:solidFill>
                      <a:schemeClr val="accent1"/>
                    </a:solidFill>
                  </a:tcPr>
                </a:tc>
                <a:tc>
                  <a:txBody>
                    <a:bodyPr/>
                    <a:lstStyle/>
                    <a:p>
                      <a:endParaRPr lang="sv-SE" sz="400" dirty="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tc>
              </a:tr>
            </a:tbl>
          </a:graphicData>
        </a:graphic>
      </p:graphicFrame>
      <p:graphicFrame>
        <p:nvGraphicFramePr>
          <p:cNvPr id="31" name="Table 30"/>
          <p:cNvGraphicFramePr>
            <a:graphicFrameLocks noGrp="1"/>
          </p:cNvGraphicFramePr>
          <p:nvPr>
            <p:extLst/>
          </p:nvPr>
        </p:nvGraphicFramePr>
        <p:xfrm>
          <a:off x="6480344" y="3294833"/>
          <a:ext cx="1072498" cy="1056734"/>
        </p:xfrm>
        <a:graphic>
          <a:graphicData uri="http://schemas.openxmlformats.org/drawingml/2006/table">
            <a:tbl>
              <a:tblPr firstRow="1" bandRow="1">
                <a:tableStyleId>{5940675A-B579-460E-94D1-54222C63F5DA}</a:tableStyleId>
              </a:tblPr>
              <a:tblGrid>
                <a:gridCol w="153214"/>
                <a:gridCol w="153214"/>
                <a:gridCol w="153214"/>
                <a:gridCol w="153214"/>
                <a:gridCol w="153214"/>
                <a:gridCol w="153214"/>
                <a:gridCol w="153214"/>
              </a:tblGrid>
              <a:tr h="150962">
                <a:tc>
                  <a:txBody>
                    <a:bodyPr/>
                    <a:lstStyle/>
                    <a:p>
                      <a:endParaRPr lang="sv-SE" sz="400" dirty="0">
                        <a:solidFill>
                          <a:schemeClr val="bg1"/>
                        </a:solidFill>
                      </a:endParaRPr>
                    </a:p>
                  </a:txBody>
                  <a:tcPr marL="63907" marR="63907" marT="31953" marB="31953">
                    <a:noFill/>
                  </a:tcPr>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noFill/>
                  </a:tcPr>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r>
              <a:tr h="150962">
                <a:tc>
                  <a:txBody>
                    <a:bodyPr/>
                    <a:lstStyle/>
                    <a:p>
                      <a:endParaRPr lang="sv-SE" sz="400" dirty="0">
                        <a:solidFill>
                          <a:schemeClr val="bg1"/>
                        </a:solidFill>
                      </a:endParaRPr>
                    </a:p>
                  </a:txBody>
                  <a:tcPr marL="63907" marR="63907" marT="31953" marB="31953">
                    <a:noFill/>
                  </a:tcPr>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noFill/>
                  </a:tcPr>
                </a:tc>
                <a:tc>
                  <a:txBody>
                    <a:bodyPr/>
                    <a:lstStyle/>
                    <a:p>
                      <a:endParaRPr lang="sv-SE" sz="400" dirty="0">
                        <a:solidFill>
                          <a:schemeClr val="bg1"/>
                        </a:solidFill>
                      </a:endParaRPr>
                    </a:p>
                  </a:txBody>
                  <a:tcPr marL="63907" marR="63907" marT="31953" marB="31953">
                    <a:solidFill>
                      <a:schemeClr val="accent5"/>
                    </a:solidFill>
                  </a:tcPr>
                </a:tc>
                <a:tc>
                  <a:txBody>
                    <a:bodyPr/>
                    <a:lstStyle/>
                    <a:p>
                      <a:endParaRPr lang="sv-SE" sz="400" dirty="0">
                        <a:solidFill>
                          <a:schemeClr val="bg1"/>
                        </a:solidFill>
                      </a:endParaRPr>
                    </a:p>
                  </a:txBody>
                  <a:tcPr marL="63907" marR="63907" marT="31953" marB="31953">
                    <a:solidFill>
                      <a:schemeClr val="accent5"/>
                    </a:solidFill>
                  </a:tcPr>
                </a:tc>
                <a:tc>
                  <a:txBody>
                    <a:bodyPr/>
                    <a:lstStyle/>
                    <a:p>
                      <a:endParaRPr lang="sv-SE" sz="400">
                        <a:solidFill>
                          <a:schemeClr val="bg1"/>
                        </a:solidFill>
                      </a:endParaRPr>
                    </a:p>
                  </a:txBody>
                  <a:tcPr marL="63907" marR="63907" marT="31953" marB="31953"/>
                </a:tc>
              </a:tr>
              <a:tr h="150962">
                <a:tc>
                  <a:txBody>
                    <a:bodyPr/>
                    <a:lstStyle/>
                    <a:p>
                      <a:endParaRPr lang="sv-SE" sz="400" dirty="0">
                        <a:solidFill>
                          <a:schemeClr val="bg1"/>
                        </a:solidFill>
                      </a:endParaRPr>
                    </a:p>
                  </a:txBody>
                  <a:tcPr marL="63907" marR="63907" marT="31953" marB="31953">
                    <a:noFill/>
                  </a:tcPr>
                </a:tc>
                <a:tc>
                  <a:txBody>
                    <a:bodyPr/>
                    <a:lstStyle/>
                    <a:p>
                      <a:endParaRPr lang="sv-SE" sz="400" dirty="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noFill/>
                  </a:tcPr>
                </a:tc>
                <a:tc>
                  <a:txBody>
                    <a:bodyPr/>
                    <a:lstStyle/>
                    <a:p>
                      <a:endParaRPr lang="sv-SE" sz="400" dirty="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r>
              <a:tr h="150962">
                <a:tc>
                  <a:txBody>
                    <a:bodyPr/>
                    <a:lstStyle/>
                    <a:p>
                      <a:endParaRPr lang="sv-SE" sz="400" dirty="0">
                        <a:solidFill>
                          <a:schemeClr val="bg1"/>
                        </a:solidFill>
                      </a:endParaRPr>
                    </a:p>
                  </a:txBody>
                  <a:tcPr marL="63907" marR="63907" marT="31953" marB="31953">
                    <a:noFill/>
                  </a:tcPr>
                </a:tc>
                <a:tc>
                  <a:txBody>
                    <a:bodyPr/>
                    <a:lstStyle/>
                    <a:p>
                      <a:endParaRPr lang="sv-SE" sz="400" dirty="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noFill/>
                  </a:tcPr>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r>
              <a:tr h="150962">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solidFill>
                      <a:schemeClr val="accent5"/>
                    </a:solidFill>
                  </a:tcPr>
                </a:tc>
                <a:tc>
                  <a:txBody>
                    <a:bodyPr/>
                    <a:lstStyle/>
                    <a:p>
                      <a:endParaRPr lang="sv-SE" sz="400" dirty="0">
                        <a:solidFill>
                          <a:schemeClr val="bg1"/>
                        </a:solidFill>
                      </a:endParaRPr>
                    </a:p>
                  </a:txBody>
                  <a:tcPr marL="63907" marR="63907" marT="31953" marB="31953">
                    <a:solidFill>
                      <a:schemeClr val="accent5"/>
                    </a:solidFill>
                  </a:tcPr>
                </a:tc>
                <a:tc>
                  <a:txBody>
                    <a:bodyPr/>
                    <a:lstStyle/>
                    <a:p>
                      <a:endParaRPr lang="sv-SE" sz="400">
                        <a:solidFill>
                          <a:schemeClr val="bg1"/>
                        </a:solidFill>
                      </a:endParaRPr>
                    </a:p>
                  </a:txBody>
                  <a:tcPr marL="63907" marR="63907" marT="31953" marB="31953"/>
                </a:tc>
              </a:tr>
              <a:tr h="150962">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tc>
              </a:tr>
              <a:tr h="150962">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tc>
              </a:tr>
            </a:tbl>
          </a:graphicData>
        </a:graphic>
      </p:graphicFrame>
      <p:graphicFrame>
        <p:nvGraphicFramePr>
          <p:cNvPr id="32" name="Table 31"/>
          <p:cNvGraphicFramePr>
            <a:graphicFrameLocks noGrp="1"/>
          </p:cNvGraphicFramePr>
          <p:nvPr>
            <p:extLst/>
          </p:nvPr>
        </p:nvGraphicFramePr>
        <p:xfrm>
          <a:off x="7690926" y="3294833"/>
          <a:ext cx="1072498" cy="1056734"/>
        </p:xfrm>
        <a:graphic>
          <a:graphicData uri="http://schemas.openxmlformats.org/drawingml/2006/table">
            <a:tbl>
              <a:tblPr firstRow="1" bandRow="1">
                <a:tableStyleId>{5940675A-B579-460E-94D1-54222C63F5DA}</a:tableStyleId>
              </a:tblPr>
              <a:tblGrid>
                <a:gridCol w="153214"/>
                <a:gridCol w="153214"/>
                <a:gridCol w="153214"/>
                <a:gridCol w="153214"/>
                <a:gridCol w="153214"/>
                <a:gridCol w="153214"/>
                <a:gridCol w="153214"/>
              </a:tblGrid>
              <a:tr h="150962">
                <a:tc>
                  <a:txBody>
                    <a:bodyPr/>
                    <a:lstStyle/>
                    <a:p>
                      <a:endParaRPr lang="sv-SE" sz="400" dirty="0">
                        <a:solidFill>
                          <a:schemeClr val="bg1"/>
                        </a:solidFill>
                      </a:endParaRPr>
                    </a:p>
                  </a:txBody>
                  <a:tcPr marL="63907" marR="63907" marT="31953" marB="31953">
                    <a:noFill/>
                  </a:tcPr>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noFill/>
                  </a:tcPr>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r>
              <a:tr h="150962">
                <a:tc>
                  <a:txBody>
                    <a:bodyPr/>
                    <a:lstStyle/>
                    <a:p>
                      <a:endParaRPr lang="sv-SE" sz="400" dirty="0">
                        <a:solidFill>
                          <a:schemeClr val="bg1"/>
                        </a:solidFill>
                      </a:endParaRPr>
                    </a:p>
                  </a:txBody>
                  <a:tcPr marL="63907" marR="63907" marT="31953" marB="31953">
                    <a:noFill/>
                  </a:tcPr>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noFill/>
                  </a:tcPr>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r>
              <a:tr h="150962">
                <a:tc>
                  <a:txBody>
                    <a:bodyPr/>
                    <a:lstStyle/>
                    <a:p>
                      <a:endParaRPr lang="sv-SE" sz="400" dirty="0">
                        <a:solidFill>
                          <a:schemeClr val="bg1"/>
                        </a:solidFill>
                      </a:endParaRPr>
                    </a:p>
                  </a:txBody>
                  <a:tcPr marL="63907" marR="63907" marT="31953" marB="31953">
                    <a:noFill/>
                  </a:tcPr>
                </a:tc>
                <a:tc>
                  <a:txBody>
                    <a:bodyPr/>
                    <a:lstStyle/>
                    <a:p>
                      <a:endParaRPr lang="sv-SE" sz="400" dirty="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noFill/>
                  </a:tcPr>
                </a:tc>
                <a:tc>
                  <a:txBody>
                    <a:bodyPr/>
                    <a:lstStyle/>
                    <a:p>
                      <a:endParaRPr lang="sv-SE" sz="400" dirty="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r>
              <a:tr h="150962">
                <a:tc>
                  <a:txBody>
                    <a:bodyPr/>
                    <a:lstStyle/>
                    <a:p>
                      <a:endParaRPr lang="sv-SE" sz="400" dirty="0">
                        <a:solidFill>
                          <a:schemeClr val="bg1"/>
                        </a:solidFill>
                      </a:endParaRPr>
                    </a:p>
                  </a:txBody>
                  <a:tcPr marL="63907" marR="63907" marT="31953" marB="31953">
                    <a:noFill/>
                  </a:tcPr>
                </a:tc>
                <a:tc>
                  <a:txBody>
                    <a:bodyPr/>
                    <a:lstStyle/>
                    <a:p>
                      <a:endParaRPr lang="sv-SE" sz="400" dirty="0">
                        <a:solidFill>
                          <a:schemeClr val="bg1"/>
                        </a:solidFill>
                      </a:endParaRPr>
                    </a:p>
                  </a:txBody>
                  <a:tcPr marL="63907" marR="63907" marT="31953" marB="31953">
                    <a:solidFill>
                      <a:srgbClr val="00B050"/>
                    </a:solidFill>
                  </a:tcPr>
                </a:tc>
                <a:tc>
                  <a:txBody>
                    <a:bodyPr/>
                    <a:lstStyle/>
                    <a:p>
                      <a:endParaRPr lang="sv-SE" sz="400" dirty="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noFill/>
                  </a:tcPr>
                </a:tc>
                <a:tc>
                  <a:txBody>
                    <a:bodyPr/>
                    <a:lstStyle/>
                    <a:p>
                      <a:endParaRPr lang="sv-SE" sz="400" dirty="0">
                        <a:solidFill>
                          <a:schemeClr val="bg1"/>
                        </a:solidFill>
                      </a:endParaRPr>
                    </a:p>
                  </a:txBody>
                  <a:tcPr marL="63907" marR="63907" marT="31953" marB="31953">
                    <a:solidFill>
                      <a:srgbClr val="00B050"/>
                    </a:solidFill>
                  </a:tcPr>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r>
              <a:tr h="150962">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r>
              <a:tr h="150962">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tc>
              </a:tr>
              <a:tr h="150962">
                <a:tc>
                  <a:txBody>
                    <a:bodyPr/>
                    <a:lstStyle/>
                    <a:p>
                      <a:endParaRPr lang="sv-SE" sz="40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solidFill>
                      <a:srgbClr val="00B050"/>
                    </a:solidFill>
                  </a:tcPr>
                </a:tc>
                <a:tc>
                  <a:txBody>
                    <a:bodyPr/>
                    <a:lstStyle/>
                    <a:p>
                      <a:endParaRPr lang="sv-SE" sz="400" dirty="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solidFill>
                      <a:srgbClr val="00B050"/>
                    </a:solidFill>
                  </a:tcPr>
                </a:tc>
                <a:tc>
                  <a:txBody>
                    <a:bodyPr/>
                    <a:lstStyle/>
                    <a:p>
                      <a:endParaRPr lang="sv-SE" sz="400" dirty="0">
                        <a:solidFill>
                          <a:schemeClr val="bg1"/>
                        </a:solidFill>
                      </a:endParaRPr>
                    </a:p>
                  </a:txBody>
                  <a:tcPr marL="63907" marR="63907" marT="31953" marB="31953"/>
                </a:tc>
                <a:tc>
                  <a:txBody>
                    <a:bodyPr/>
                    <a:lstStyle/>
                    <a:p>
                      <a:endParaRPr lang="sv-SE" sz="400" dirty="0">
                        <a:solidFill>
                          <a:schemeClr val="bg1"/>
                        </a:solidFill>
                      </a:endParaRPr>
                    </a:p>
                  </a:txBody>
                  <a:tcPr marL="63907" marR="63907" marT="31953" marB="31953"/>
                </a:tc>
              </a:tr>
            </a:tbl>
          </a:graphicData>
        </a:graphic>
      </p:graphicFrame>
      <p:grpSp>
        <p:nvGrpSpPr>
          <p:cNvPr id="11" name="Group 10"/>
          <p:cNvGrpSpPr>
            <a:grpSpLocks/>
          </p:cNvGrpSpPr>
          <p:nvPr/>
        </p:nvGrpSpPr>
        <p:grpSpPr>
          <a:xfrm>
            <a:off x="7955280" y="274320"/>
            <a:ext cx="967336" cy="890968"/>
            <a:chOff x="2589702" y="1319134"/>
            <a:chExt cx="3925883" cy="3628422"/>
          </a:xfrm>
        </p:grpSpPr>
        <p:sp>
          <p:nvSpPr>
            <p:cNvPr id="12" name="Rounded Rectangle 11"/>
            <p:cNvSpPr/>
            <p:nvPr/>
          </p:nvSpPr>
          <p:spPr>
            <a:xfrm>
              <a:off x="3710065" y="1319134"/>
              <a:ext cx="1570353" cy="332058"/>
            </a:xfrm>
            <a:prstGeom prst="roundRect">
              <a:avLst/>
            </a:prstGeom>
            <a:solidFill>
              <a:schemeClr val="accent1">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3" name="Rounded Rectangle 12"/>
            <p:cNvSpPr/>
            <p:nvPr/>
          </p:nvSpPr>
          <p:spPr>
            <a:xfrm>
              <a:off x="3710064" y="2143225"/>
              <a:ext cx="1570353" cy="332058"/>
            </a:xfrm>
            <a:prstGeom prst="roundRect">
              <a:avLst/>
            </a:prstGeom>
            <a:solidFill>
              <a:schemeClr val="accent2">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4" name="Rounded Rectangle 13"/>
            <p:cNvSpPr/>
            <p:nvPr/>
          </p:nvSpPr>
          <p:spPr>
            <a:xfrm>
              <a:off x="2589702" y="2961759"/>
              <a:ext cx="1570353" cy="332058"/>
            </a:xfrm>
            <a:prstGeom prst="roundRect">
              <a:avLst/>
            </a:prstGeom>
            <a:solidFill>
              <a:schemeClr val="accent3">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6" name="Rounded Rectangle 15"/>
            <p:cNvSpPr/>
            <p:nvPr/>
          </p:nvSpPr>
          <p:spPr>
            <a:xfrm>
              <a:off x="4945232" y="2961158"/>
              <a:ext cx="1570353" cy="332058"/>
            </a:xfrm>
            <a:prstGeom prst="roundRect">
              <a:avLst/>
            </a:prstGeom>
            <a:solidFill>
              <a:schemeClr val="accent3">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7" name="Rounded Rectangle 16"/>
            <p:cNvSpPr/>
            <p:nvPr/>
          </p:nvSpPr>
          <p:spPr>
            <a:xfrm>
              <a:off x="3710063" y="3791407"/>
              <a:ext cx="1570353" cy="332058"/>
            </a:xfrm>
            <a:prstGeom prst="roundRect">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8" name="Rounded Rectangle 17"/>
            <p:cNvSpPr/>
            <p:nvPr/>
          </p:nvSpPr>
          <p:spPr>
            <a:xfrm>
              <a:off x="3710062" y="4615498"/>
              <a:ext cx="1570353" cy="332058"/>
            </a:xfrm>
            <a:prstGeom prst="roundRect">
              <a:avLst/>
            </a:prstGeom>
            <a:solidFill>
              <a:schemeClr val="accent6">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9" name="Down Arrow 18"/>
            <p:cNvSpPr/>
            <p:nvPr/>
          </p:nvSpPr>
          <p:spPr>
            <a:xfrm>
              <a:off x="4367821" y="1664721"/>
              <a:ext cx="254833" cy="470706"/>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Down Arrow 19"/>
            <p:cNvSpPr/>
            <p:nvPr/>
          </p:nvSpPr>
          <p:spPr>
            <a:xfrm rot="1666514">
              <a:off x="3463480" y="2503567"/>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Down Arrow 20"/>
            <p:cNvSpPr/>
            <p:nvPr/>
          </p:nvSpPr>
          <p:spPr>
            <a:xfrm rot="19933486" flipH="1">
              <a:off x="5272163" y="2507611"/>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Down Arrow 21"/>
            <p:cNvSpPr/>
            <p:nvPr/>
          </p:nvSpPr>
          <p:spPr>
            <a:xfrm rot="19933486" flipH="1">
              <a:off x="3463480" y="3341014"/>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3" name="Down Arrow 22"/>
            <p:cNvSpPr/>
            <p:nvPr/>
          </p:nvSpPr>
          <p:spPr>
            <a:xfrm rot="1666514">
              <a:off x="5272163" y="3349102"/>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Down Arrow 23"/>
            <p:cNvSpPr/>
            <p:nvPr/>
          </p:nvSpPr>
          <p:spPr>
            <a:xfrm>
              <a:off x="4367821" y="4144792"/>
              <a:ext cx="254833" cy="470706"/>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1223989948"/>
      </p:ext>
    </p:extLst>
  </p:cSld>
  <p:clrMapOvr>
    <a:masterClrMapping/>
  </p:clrMapOvr>
  <p:transition spd="slow">
    <p:cut/>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Shape 281"/>
          <p:cNvSpPr txBox="1">
            <a:spLocks noGrp="1"/>
          </p:cNvSpPr>
          <p:nvPr>
            <p:ph type="title"/>
          </p:nvPr>
        </p:nvSpPr>
        <p:spPr/>
        <p:txBody>
          <a:bodyPr/>
          <a:lstStyle/>
          <a:p>
            <a:pPr lvl="0"/>
            <a:r>
              <a:rPr lang="en" smtClean="0"/>
              <a:t>Variance reduction for ray reuse</a:t>
            </a:r>
            <a:endParaRPr lang="en"/>
          </a:p>
        </p:txBody>
      </p:sp>
      <p:sp>
        <p:nvSpPr>
          <p:cNvPr id="282" name="Shape 282"/>
          <p:cNvSpPr txBox="1">
            <a:spLocks noGrp="1"/>
          </p:cNvSpPr>
          <p:nvPr>
            <p:ph idx="1"/>
          </p:nvPr>
        </p:nvSpPr>
        <p:spPr/>
        <p:txBody>
          <a:bodyPr/>
          <a:lstStyle/>
          <a:p>
            <a:pPr lvl="0"/>
            <a:r>
              <a:rPr lang="en" dirty="0" smtClean="0"/>
              <a:t>Initial idea: Multiple Importance Sampling</a:t>
            </a:r>
          </a:p>
          <a:p>
            <a:pPr lvl="1"/>
            <a:r>
              <a:rPr lang="en" dirty="0" smtClean="0"/>
              <a:t>Treat neighboring pixels as </a:t>
            </a:r>
            <a:r>
              <a:rPr lang="en" dirty="0" smtClean="0">
                <a:solidFill>
                  <a:schemeClr val="accent6">
                    <a:lumMod val="75000"/>
                  </a:schemeClr>
                </a:solidFill>
              </a:rPr>
              <a:t>generation strategies</a:t>
            </a:r>
          </a:p>
          <a:p>
            <a:pPr lvl="1"/>
            <a:r>
              <a:rPr lang="en" dirty="0" smtClean="0"/>
              <a:t>Accurate, unbiased results</a:t>
            </a:r>
          </a:p>
          <a:p>
            <a:pPr lvl="1"/>
            <a:r>
              <a:rPr lang="en" dirty="0" smtClean="0">
                <a:solidFill>
                  <a:schemeClr val="accent6">
                    <a:lumMod val="75000"/>
                  </a:schemeClr>
                </a:solidFill>
              </a:rPr>
              <a:t>Expensive</a:t>
            </a:r>
          </a:p>
          <a:p>
            <a:pPr lvl="2"/>
            <a:r>
              <a:rPr lang="en" dirty="0" smtClean="0"/>
              <a:t>ALU and VGPR heavy</a:t>
            </a:r>
          </a:p>
        </p:txBody>
      </p:sp>
      <p:grpSp>
        <p:nvGrpSpPr>
          <p:cNvPr id="17" name="Group 16"/>
          <p:cNvGrpSpPr>
            <a:grpSpLocks/>
          </p:cNvGrpSpPr>
          <p:nvPr/>
        </p:nvGrpSpPr>
        <p:grpSpPr>
          <a:xfrm>
            <a:off x="7955280" y="274320"/>
            <a:ext cx="967336" cy="890968"/>
            <a:chOff x="2589702" y="1319134"/>
            <a:chExt cx="3925883" cy="3628422"/>
          </a:xfrm>
        </p:grpSpPr>
        <p:sp>
          <p:nvSpPr>
            <p:cNvPr id="18" name="Rounded Rectangle 17"/>
            <p:cNvSpPr/>
            <p:nvPr/>
          </p:nvSpPr>
          <p:spPr>
            <a:xfrm>
              <a:off x="3710065" y="1319134"/>
              <a:ext cx="1570353" cy="332058"/>
            </a:xfrm>
            <a:prstGeom prst="roundRect">
              <a:avLst/>
            </a:prstGeom>
            <a:solidFill>
              <a:schemeClr val="accent1">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9" name="Rounded Rectangle 18"/>
            <p:cNvSpPr/>
            <p:nvPr/>
          </p:nvSpPr>
          <p:spPr>
            <a:xfrm>
              <a:off x="3710064" y="2143225"/>
              <a:ext cx="1570353" cy="332058"/>
            </a:xfrm>
            <a:prstGeom prst="roundRect">
              <a:avLst/>
            </a:prstGeom>
            <a:solidFill>
              <a:schemeClr val="accent2">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20" name="Rounded Rectangle 19"/>
            <p:cNvSpPr/>
            <p:nvPr/>
          </p:nvSpPr>
          <p:spPr>
            <a:xfrm>
              <a:off x="2589702" y="2961759"/>
              <a:ext cx="1570353" cy="332058"/>
            </a:xfrm>
            <a:prstGeom prst="roundRect">
              <a:avLst/>
            </a:prstGeom>
            <a:solidFill>
              <a:schemeClr val="accent3">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21" name="Rounded Rectangle 20"/>
            <p:cNvSpPr/>
            <p:nvPr/>
          </p:nvSpPr>
          <p:spPr>
            <a:xfrm>
              <a:off x="4945232" y="2961158"/>
              <a:ext cx="1570353" cy="332058"/>
            </a:xfrm>
            <a:prstGeom prst="roundRect">
              <a:avLst/>
            </a:prstGeom>
            <a:solidFill>
              <a:schemeClr val="accent3">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22" name="Rounded Rectangle 21"/>
            <p:cNvSpPr/>
            <p:nvPr/>
          </p:nvSpPr>
          <p:spPr>
            <a:xfrm>
              <a:off x="3710063" y="3791407"/>
              <a:ext cx="1570353" cy="332058"/>
            </a:xfrm>
            <a:prstGeom prst="roundRect">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23" name="Rounded Rectangle 22"/>
            <p:cNvSpPr/>
            <p:nvPr/>
          </p:nvSpPr>
          <p:spPr>
            <a:xfrm>
              <a:off x="3710062" y="4615498"/>
              <a:ext cx="1570353" cy="332058"/>
            </a:xfrm>
            <a:prstGeom prst="roundRect">
              <a:avLst/>
            </a:prstGeom>
            <a:solidFill>
              <a:schemeClr val="accent6">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24" name="Down Arrow 23"/>
            <p:cNvSpPr/>
            <p:nvPr/>
          </p:nvSpPr>
          <p:spPr>
            <a:xfrm>
              <a:off x="4367821" y="1664721"/>
              <a:ext cx="254833" cy="470706"/>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Down Arrow 24"/>
            <p:cNvSpPr/>
            <p:nvPr/>
          </p:nvSpPr>
          <p:spPr>
            <a:xfrm rot="1666514">
              <a:off x="3463480" y="2503567"/>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Down Arrow 25"/>
            <p:cNvSpPr/>
            <p:nvPr/>
          </p:nvSpPr>
          <p:spPr>
            <a:xfrm rot="19933486" flipH="1">
              <a:off x="5272163" y="2507611"/>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Down Arrow 26"/>
            <p:cNvSpPr/>
            <p:nvPr/>
          </p:nvSpPr>
          <p:spPr>
            <a:xfrm rot="19933486" flipH="1">
              <a:off x="3463480" y="3341014"/>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Down Arrow 27"/>
            <p:cNvSpPr/>
            <p:nvPr/>
          </p:nvSpPr>
          <p:spPr>
            <a:xfrm rot="1666514">
              <a:off x="5272163" y="3349102"/>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Down Arrow 28"/>
            <p:cNvSpPr/>
            <p:nvPr/>
          </p:nvSpPr>
          <p:spPr>
            <a:xfrm>
              <a:off x="4367821" y="4144792"/>
              <a:ext cx="254833" cy="470706"/>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320422585"/>
      </p:ext>
    </p:extLst>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49" name="Shape 49"/>
          <p:cNvSpPr txBox="1">
            <a:spLocks noGrp="1"/>
          </p:cNvSpPr>
          <p:nvPr>
            <p:ph type="title"/>
          </p:nvPr>
        </p:nvSpPr>
        <p:spPr/>
        <p:txBody>
          <a:bodyPr/>
          <a:lstStyle/>
          <a:p>
            <a:r>
              <a:rPr lang="en" smtClean="0"/>
              <a:t>Our requirements</a:t>
            </a:r>
            <a:endParaRPr lang="en"/>
          </a:p>
        </p:txBody>
      </p:sp>
      <p:sp>
        <p:nvSpPr>
          <p:cNvPr id="50" name="Shape 50"/>
          <p:cNvSpPr txBox="1">
            <a:spLocks noGrp="1"/>
          </p:cNvSpPr>
          <p:nvPr>
            <p:ph idx="1"/>
          </p:nvPr>
        </p:nvSpPr>
        <p:spPr/>
        <p:txBody>
          <a:bodyPr/>
          <a:lstStyle/>
          <a:p>
            <a:pPr lvl="0"/>
            <a:r>
              <a:rPr lang="en" dirty="0" smtClean="0"/>
              <a:t>Sharp and blurry reflections</a:t>
            </a:r>
          </a:p>
          <a:p>
            <a:r>
              <a:rPr lang="en" dirty="0">
                <a:solidFill>
                  <a:schemeClr val="accent6">
                    <a:lumMod val="75000"/>
                  </a:schemeClr>
                </a:solidFill>
              </a:rPr>
              <a:t>Contact hardening</a:t>
            </a:r>
          </a:p>
          <a:p>
            <a:pPr lvl="0"/>
            <a:r>
              <a:rPr lang="en" dirty="0" smtClean="0"/>
              <a:t>Specular elongation</a:t>
            </a:r>
          </a:p>
          <a:p>
            <a:r>
              <a:rPr lang="en" dirty="0"/>
              <a:t>Per-pixel roughness and </a:t>
            </a:r>
            <a:r>
              <a:rPr lang="en" dirty="0" smtClean="0"/>
              <a:t>normal</a:t>
            </a:r>
            <a:endParaRPr lang="en" dirty="0"/>
          </a:p>
        </p:txBody>
      </p:sp>
      <p:pic>
        <p:nvPicPr>
          <p:cNvPr id="7" name="Picture 6"/>
          <p:cNvPicPr>
            <a:picLocks noChangeAspect="1"/>
          </p:cNvPicPr>
          <p:nvPr/>
        </p:nvPicPr>
        <p:blipFill>
          <a:blip r:embed="rId3"/>
          <a:stretch>
            <a:fillRect/>
          </a:stretch>
        </p:blipFill>
        <p:spPr>
          <a:xfrm>
            <a:off x="4467223" y="571497"/>
            <a:ext cx="4114801" cy="4114801"/>
          </a:xfrm>
          <a:prstGeom prst="rect">
            <a:avLst/>
          </a:prstGeom>
          <a:effectLst>
            <a:outerShdw blurRad="152400" dist="38100" dir="2700000" algn="tl" rotWithShape="0">
              <a:prstClr val="black">
                <a:alpha val="40000"/>
              </a:prstClr>
            </a:outerShdw>
          </a:effectLst>
        </p:spPr>
      </p:pic>
      <p:pic>
        <p:nvPicPr>
          <p:cNvPr id="2" name="Picture 1"/>
          <p:cNvPicPr>
            <a:picLocks noChangeAspect="1"/>
          </p:cNvPicPr>
          <p:nvPr/>
        </p:nvPicPr>
        <p:blipFill>
          <a:blip r:embed="rId4"/>
          <a:stretch>
            <a:fillRect/>
          </a:stretch>
        </p:blipFill>
        <p:spPr>
          <a:xfrm>
            <a:off x="4467224" y="571498"/>
            <a:ext cx="4114801" cy="4114801"/>
          </a:xfrm>
          <a:prstGeom prst="rect">
            <a:avLst/>
          </a:prstGeom>
          <a:effectLst>
            <a:outerShdw blurRad="152400" dist="38100" dir="2700000" algn="tl" rotWithShape="0">
              <a:prstClr val="black">
                <a:alpha val="40000"/>
              </a:prstClr>
            </a:outerShdw>
          </a:effectLst>
        </p:spPr>
      </p:pic>
    </p:spTree>
    <p:extLst>
      <p:ext uri="{BB962C8B-B14F-4D97-AF65-F5344CB8AC3E}">
        <p14:creationId xmlns:p14="http://schemas.microsoft.com/office/powerpoint/2010/main" val="8121254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Shape 411"/>
          <p:cNvSpPr txBox="1">
            <a:spLocks noGrp="1"/>
          </p:cNvSpPr>
          <p:nvPr>
            <p:ph type="title"/>
          </p:nvPr>
        </p:nvSpPr>
        <p:spPr/>
        <p:txBody>
          <a:bodyPr/>
          <a:lstStyle/>
          <a:p>
            <a:pPr lvl="0"/>
            <a:r>
              <a:rPr lang="en" smtClean="0"/>
              <a:t>Neighborhood clamping</a:t>
            </a:r>
            <a:endParaRPr lang="en"/>
          </a:p>
        </p:txBody>
      </p:sp>
      <p:sp>
        <p:nvSpPr>
          <p:cNvPr id="412" name="Shape 412"/>
          <p:cNvSpPr txBox="1">
            <a:spLocks noGrp="1"/>
          </p:cNvSpPr>
          <p:nvPr>
            <p:ph idx="1"/>
          </p:nvPr>
        </p:nvSpPr>
        <p:spPr/>
        <p:txBody>
          <a:bodyPr/>
          <a:lstStyle/>
          <a:p>
            <a:pPr lvl="0"/>
            <a:r>
              <a:rPr lang="en" dirty="0" smtClean="0"/>
              <a:t>Similar to Temporal AA</a:t>
            </a:r>
          </a:p>
          <a:p>
            <a:pPr lvl="0"/>
            <a:r>
              <a:rPr lang="en" dirty="0" smtClean="0"/>
              <a:t>Tuned for </a:t>
            </a:r>
            <a:r>
              <a:rPr lang="en" dirty="0" smtClean="0">
                <a:solidFill>
                  <a:schemeClr val="accent6">
                    <a:lumMod val="75000"/>
                  </a:schemeClr>
                </a:solidFill>
              </a:rPr>
              <a:t>some smearing</a:t>
            </a:r>
            <a:r>
              <a:rPr lang="en" dirty="0" smtClean="0"/>
              <a:t> over noise</a:t>
            </a:r>
          </a:p>
          <a:p>
            <a:pPr lvl="1"/>
            <a:r>
              <a:rPr lang="en" dirty="0" smtClean="0"/>
              <a:t>Can’t kill all the lag anyway</a:t>
            </a:r>
          </a:p>
          <a:p>
            <a:pPr lvl="2"/>
            <a:r>
              <a:rPr lang="en" dirty="0" smtClean="0"/>
              <a:t>Reflection color is from </a:t>
            </a:r>
            <a:r>
              <a:rPr lang="en" dirty="0" smtClean="0">
                <a:solidFill>
                  <a:schemeClr val="accent6">
                    <a:lumMod val="75000"/>
                  </a:schemeClr>
                </a:solidFill>
              </a:rPr>
              <a:t>previous frame</a:t>
            </a:r>
            <a:r>
              <a:rPr lang="en" dirty="0" smtClean="0"/>
              <a:t>!</a:t>
            </a:r>
          </a:p>
          <a:p>
            <a:pPr lvl="1"/>
            <a:r>
              <a:rPr lang="en" dirty="0" smtClean="0">
                <a:solidFill>
                  <a:schemeClr val="accent6">
                    <a:lumMod val="75000"/>
                  </a:schemeClr>
                </a:solidFill>
              </a:rPr>
              <a:t>Expand</a:t>
            </a:r>
            <a:r>
              <a:rPr lang="en" dirty="0" smtClean="0"/>
              <a:t> the color bounding box</a:t>
            </a:r>
          </a:p>
          <a:p>
            <a:pPr lvl="0"/>
            <a:r>
              <a:rPr lang="en" dirty="0" smtClean="0"/>
              <a:t>Tiled, loaded from LDS</a:t>
            </a:r>
            <a:endParaRPr lang="en" dirty="0"/>
          </a:p>
        </p:txBody>
      </p:sp>
      <p:grpSp>
        <p:nvGrpSpPr>
          <p:cNvPr id="4" name="Group 3"/>
          <p:cNvGrpSpPr>
            <a:grpSpLocks/>
          </p:cNvGrpSpPr>
          <p:nvPr/>
        </p:nvGrpSpPr>
        <p:grpSpPr>
          <a:xfrm>
            <a:off x="7955280" y="274320"/>
            <a:ext cx="967336" cy="890968"/>
            <a:chOff x="2589702" y="1319134"/>
            <a:chExt cx="3925883" cy="3628422"/>
          </a:xfrm>
        </p:grpSpPr>
        <p:sp>
          <p:nvSpPr>
            <p:cNvPr id="5" name="Rounded Rectangle 4"/>
            <p:cNvSpPr/>
            <p:nvPr/>
          </p:nvSpPr>
          <p:spPr>
            <a:xfrm>
              <a:off x="3710065" y="1319134"/>
              <a:ext cx="1570353" cy="332058"/>
            </a:xfrm>
            <a:prstGeom prst="roundRect">
              <a:avLst/>
            </a:prstGeom>
            <a:solidFill>
              <a:schemeClr val="accent1">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6" name="Rounded Rectangle 5"/>
            <p:cNvSpPr/>
            <p:nvPr/>
          </p:nvSpPr>
          <p:spPr>
            <a:xfrm>
              <a:off x="3710064" y="2143225"/>
              <a:ext cx="1570353" cy="332058"/>
            </a:xfrm>
            <a:prstGeom prst="roundRect">
              <a:avLst/>
            </a:prstGeom>
            <a:solidFill>
              <a:schemeClr val="accent2">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7" name="Rounded Rectangle 6"/>
            <p:cNvSpPr/>
            <p:nvPr/>
          </p:nvSpPr>
          <p:spPr>
            <a:xfrm>
              <a:off x="2589702" y="2961759"/>
              <a:ext cx="1570353" cy="332058"/>
            </a:xfrm>
            <a:prstGeom prst="roundRect">
              <a:avLst/>
            </a:prstGeom>
            <a:solidFill>
              <a:schemeClr val="accent3">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8" name="Rounded Rectangle 7"/>
            <p:cNvSpPr/>
            <p:nvPr/>
          </p:nvSpPr>
          <p:spPr>
            <a:xfrm>
              <a:off x="4945232" y="2961158"/>
              <a:ext cx="1570353" cy="332058"/>
            </a:xfrm>
            <a:prstGeom prst="roundRect">
              <a:avLst/>
            </a:prstGeom>
            <a:solidFill>
              <a:schemeClr val="accent3">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9" name="Rounded Rectangle 8"/>
            <p:cNvSpPr/>
            <p:nvPr/>
          </p:nvSpPr>
          <p:spPr>
            <a:xfrm>
              <a:off x="3710063" y="3791407"/>
              <a:ext cx="1570353" cy="332058"/>
            </a:xfrm>
            <a:prstGeom prst="roundRect">
              <a:avLst/>
            </a:prstGeom>
            <a:solidFill>
              <a:schemeClr val="accent4">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0" name="Rounded Rectangle 9"/>
            <p:cNvSpPr/>
            <p:nvPr/>
          </p:nvSpPr>
          <p:spPr>
            <a:xfrm>
              <a:off x="3710062" y="4615498"/>
              <a:ext cx="1570353" cy="332058"/>
            </a:xfrm>
            <a:prstGeom prst="roundRect">
              <a:avLst/>
            </a:prstGeom>
            <a:solidFill>
              <a:schemeClr val="accent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p>
          </p:txBody>
        </p:sp>
        <p:sp>
          <p:nvSpPr>
            <p:cNvPr id="11" name="Down Arrow 10"/>
            <p:cNvSpPr/>
            <p:nvPr/>
          </p:nvSpPr>
          <p:spPr>
            <a:xfrm>
              <a:off x="4367821" y="1664721"/>
              <a:ext cx="254833" cy="470706"/>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Down Arrow 11"/>
            <p:cNvSpPr/>
            <p:nvPr/>
          </p:nvSpPr>
          <p:spPr>
            <a:xfrm rot="1666514">
              <a:off x="3463480" y="2503567"/>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Down Arrow 12"/>
            <p:cNvSpPr/>
            <p:nvPr/>
          </p:nvSpPr>
          <p:spPr>
            <a:xfrm rot="19933486" flipH="1">
              <a:off x="5272163" y="2507611"/>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Down Arrow 13"/>
            <p:cNvSpPr/>
            <p:nvPr/>
          </p:nvSpPr>
          <p:spPr>
            <a:xfrm rot="19933486" flipH="1">
              <a:off x="3463480" y="3341014"/>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Down Arrow 14"/>
            <p:cNvSpPr/>
            <p:nvPr/>
          </p:nvSpPr>
          <p:spPr>
            <a:xfrm rot="1666514">
              <a:off x="5272163" y="3349102"/>
              <a:ext cx="254833" cy="443264"/>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Down Arrow 15"/>
            <p:cNvSpPr/>
            <p:nvPr/>
          </p:nvSpPr>
          <p:spPr>
            <a:xfrm>
              <a:off x="4367821" y="4144792"/>
              <a:ext cx="254833" cy="470706"/>
            </a:xfrm>
            <a:prstGeom prst="downArrow">
              <a:avLst/>
            </a:prstGeom>
            <a:solidFill>
              <a:schemeClr val="tx1">
                <a:alpha val="5000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636129876"/>
      </p:ext>
    </p:extLst>
  </p:cSld>
  <p:clrMapOvr>
    <a:masterClrMapping/>
  </p:clrMapOvr>
  <p:transition spd="slow">
    <p:cut/>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Title 1"/>
          <p:cNvSpPr txBox="1">
            <a:spLocks/>
          </p:cNvSpPr>
          <p:nvPr/>
        </p:nvSpPr>
        <p:spPr>
          <a:xfrm>
            <a:off x="484584" y="339538"/>
            <a:ext cx="7053542" cy="1050398"/>
          </a:xfrm>
          <a:prstGeom prst="rect">
            <a:avLst/>
          </a:prstGeom>
        </p:spPr>
        <p:txBody>
          <a:bodyPr/>
          <a:lstStyle>
            <a:lvl1pPr algn="l" defTabSz="342900" rtl="0" eaLnBrk="1" latinLnBrk="0" hangingPunct="1">
              <a:spcBef>
                <a:spcPct val="0"/>
              </a:spcBef>
              <a:buNone/>
              <a:defRPr sz="315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Common materials</a:t>
            </a:r>
          </a:p>
          <a:p>
            <a:r>
              <a:rPr lang="en-US" dirty="0" smtClean="0"/>
              <a:t>SSR </a:t>
            </a:r>
            <a:r>
              <a:rPr lang="en-US" b="1" dirty="0" smtClean="0">
                <a:ln>
                  <a:solidFill>
                    <a:srgbClr val="C00000"/>
                  </a:solidFill>
                </a:ln>
                <a:solidFill>
                  <a:srgbClr val="FF0000"/>
                </a:solidFill>
              </a:rPr>
              <a:t>Off</a:t>
            </a:r>
            <a:endParaRPr lang="sv-SE" b="1" dirty="0">
              <a:ln>
                <a:solidFill>
                  <a:srgbClr val="C00000"/>
                </a:solidFill>
              </a:ln>
              <a:solidFill>
                <a:srgbClr val="FF0000"/>
              </a:solidFill>
            </a:endParaRPr>
          </a:p>
        </p:txBody>
      </p:sp>
    </p:spTree>
    <p:extLst>
      <p:ext uri="{BB962C8B-B14F-4D97-AF65-F5344CB8AC3E}">
        <p14:creationId xmlns:p14="http://schemas.microsoft.com/office/powerpoint/2010/main" val="22447665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itle 1"/>
          <p:cNvSpPr txBox="1">
            <a:spLocks/>
          </p:cNvSpPr>
          <p:nvPr/>
        </p:nvSpPr>
        <p:spPr>
          <a:xfrm>
            <a:off x="484584" y="339538"/>
            <a:ext cx="7053542" cy="1050398"/>
          </a:xfrm>
          <a:prstGeom prst="rect">
            <a:avLst/>
          </a:prstGeom>
        </p:spPr>
        <p:txBody>
          <a:bodyPr/>
          <a:lstStyle>
            <a:lvl1pPr algn="l" defTabSz="342900" rtl="0" eaLnBrk="1" latinLnBrk="0" hangingPunct="1">
              <a:spcBef>
                <a:spcPct val="0"/>
              </a:spcBef>
              <a:buNone/>
              <a:defRPr sz="315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Common materials</a:t>
            </a:r>
          </a:p>
          <a:p>
            <a:r>
              <a:rPr lang="en-US" dirty="0" smtClean="0"/>
              <a:t>SSR </a:t>
            </a:r>
            <a:r>
              <a:rPr lang="en-US" b="1" dirty="0" smtClean="0">
                <a:ln>
                  <a:solidFill>
                    <a:schemeClr val="accent3">
                      <a:lumMod val="50000"/>
                    </a:schemeClr>
                  </a:solidFill>
                </a:ln>
                <a:solidFill>
                  <a:schemeClr val="accent3"/>
                </a:solidFill>
              </a:rPr>
              <a:t>On</a:t>
            </a:r>
            <a:endParaRPr lang="sv-SE" b="1" dirty="0">
              <a:ln>
                <a:solidFill>
                  <a:schemeClr val="accent3">
                    <a:lumMod val="50000"/>
                  </a:schemeClr>
                </a:solidFill>
              </a:ln>
              <a:solidFill>
                <a:schemeClr val="accent3"/>
              </a:solidFill>
            </a:endParaRPr>
          </a:p>
        </p:txBody>
      </p:sp>
    </p:spTree>
    <p:extLst>
      <p:ext uri="{BB962C8B-B14F-4D97-AF65-F5344CB8AC3E}">
        <p14:creationId xmlns:p14="http://schemas.microsoft.com/office/powerpoint/2010/main" val="95450254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FB">
      <a:dk1>
        <a:sysClr val="windowText" lastClr="000000"/>
      </a:dk1>
      <a:lt1>
        <a:sysClr val="window" lastClr="FFFFFF"/>
      </a:lt1>
      <a:dk2>
        <a:srgbClr val="29424D"/>
      </a:dk2>
      <a:lt2>
        <a:srgbClr val="EEECE1"/>
      </a:lt2>
      <a:accent1>
        <a:srgbClr val="6597AD"/>
      </a:accent1>
      <a:accent2>
        <a:srgbClr val="C0504D"/>
      </a:accent2>
      <a:accent3>
        <a:srgbClr val="9BBB59"/>
      </a:accent3>
      <a:accent4>
        <a:srgbClr val="8064A2"/>
      </a:accent4>
      <a:accent5>
        <a:srgbClr val="E8C634"/>
      </a:accent5>
      <a:accent6>
        <a:srgbClr val="F79646"/>
      </a:accent6>
      <a:hlink>
        <a:srgbClr val="F79646"/>
      </a:hlink>
      <a:folHlink>
        <a:srgbClr val="F79646"/>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Template>
  <TotalTime>2852</TotalTime>
  <Words>5708</Words>
  <Application>Microsoft Office PowerPoint</Application>
  <PresentationFormat>On-screen Show (16:9)</PresentationFormat>
  <Paragraphs>553</Paragraphs>
  <Slides>92</Slides>
  <Notes>78</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92</vt:i4>
      </vt:variant>
    </vt:vector>
  </HeadingPairs>
  <TitlesOfParts>
    <vt:vector size="98" baseType="lpstr">
      <vt:lpstr>Arial</vt:lpstr>
      <vt:lpstr>Century Gothic</vt:lpstr>
      <vt:lpstr>Consolas</vt:lpstr>
      <vt:lpstr>Wingdings</vt:lpstr>
      <vt:lpstr>Wingdings 3</vt:lpstr>
      <vt:lpstr>Ion</vt:lpstr>
      <vt:lpstr>PowerPoint Presentation</vt:lpstr>
      <vt:lpstr>Stochastic Screen-Space Reflections</vt:lpstr>
      <vt:lpstr>Agenda</vt:lpstr>
      <vt:lpstr>Motivation and requirements</vt:lpstr>
      <vt:lpstr>Motivation Mirror’s Edge Catalyst concept art (DICE)</vt:lpstr>
      <vt:lpstr>Motivation</vt:lpstr>
      <vt:lpstr>Motivation</vt:lpstr>
      <vt:lpstr>Our requirements</vt:lpstr>
      <vt:lpstr>Our requirements</vt:lpstr>
      <vt:lpstr>Our requirements</vt:lpstr>
      <vt:lpstr>Our requirements</vt:lpstr>
      <vt:lpstr>Previous work</vt:lpstr>
      <vt:lpstr>Previous work</vt:lpstr>
      <vt:lpstr>Previous work</vt:lpstr>
      <vt:lpstr>Previous work</vt:lpstr>
      <vt:lpstr>Previous work</vt:lpstr>
      <vt:lpstr>Previous work</vt:lpstr>
      <vt:lpstr>Our approach</vt:lpstr>
      <vt:lpstr>Our approach</vt:lpstr>
      <vt:lpstr>Our approach</vt:lpstr>
      <vt:lpstr>Our approach</vt:lpstr>
      <vt:lpstr>Our approach - screenshots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Algorithm breakdown</vt:lpstr>
      <vt:lpstr>Tile-based classification</vt:lpstr>
      <vt:lpstr>Ray classification</vt:lpstr>
      <vt:lpstr>Hierarchical tracing</vt:lpstr>
      <vt:lpstr>Hierarchical tracing</vt:lpstr>
      <vt:lpstr>Hierarchical tracing</vt:lpstr>
      <vt:lpstr>Hierarchical tracing</vt:lpstr>
      <vt:lpstr>Hierarchical tracing</vt:lpstr>
      <vt:lpstr>Hierarchical tracing</vt:lpstr>
      <vt:lpstr>Hierarchical tracing</vt:lpstr>
      <vt:lpstr>Importance sampling refresher</vt:lpstr>
      <vt:lpstr>BRDF importance sampling</vt:lpstr>
      <vt:lpstr>Ray reuse</vt:lpstr>
      <vt:lpstr>Ray reuse</vt:lpstr>
      <vt:lpstr>PowerPoint Presentation</vt:lpstr>
      <vt:lpstr>1 ray, 1 resolve sample half-resolution  </vt:lpstr>
      <vt:lpstr>PowerPoint Presentation</vt:lpstr>
      <vt:lpstr>Variance reduction</vt:lpstr>
      <vt:lpstr>Mul and div by the same factor</vt:lpstr>
      <vt:lpstr>… pre-integrate one of them</vt:lpstr>
      <vt:lpstr>… and do the rest with Monte Carlo.</vt:lpstr>
      <vt:lpstr>Same thing in Simple English</vt:lpstr>
      <vt:lpstr>… and pseudocode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Sparse raytracing</vt:lpstr>
      <vt:lpstr>PowerPoint Presentation</vt:lpstr>
      <vt:lpstr>PowerPoint Presentation</vt:lpstr>
      <vt:lpstr>Temporal reprojection</vt:lpstr>
      <vt:lpstr>Importance sampling bias</vt:lpstr>
      <vt:lpstr>Filtered importance sampling</vt:lpstr>
      <vt:lpstr>Filter bias</vt:lpstr>
      <vt:lpstr>PowerPoint Presentation</vt:lpstr>
      <vt:lpstr>PowerPoint Presentation</vt:lpstr>
      <vt:lpstr>Multi-pixel resolve</vt:lpstr>
      <vt:lpstr>Mip anchor interpolation</vt:lpstr>
      <vt:lpstr>Performance</vt:lpstr>
      <vt:lpstr>Video</vt:lpstr>
      <vt:lpstr>Conclusion</vt:lpstr>
      <vt:lpstr>Thanks!</vt:lpstr>
      <vt:lpstr>References</vt:lpstr>
      <vt:lpstr>Bonus slides</vt:lpstr>
      <vt:lpstr>Previous work</vt:lpstr>
      <vt:lpstr>Previous work</vt:lpstr>
      <vt:lpstr>Previous work</vt:lpstr>
      <vt:lpstr>Overblurring at grazing angles</vt:lpstr>
      <vt:lpstr>Filter shrinking due to elongation</vt:lpstr>
      <vt:lpstr>Filter shrinking due to elongation</vt:lpstr>
      <vt:lpstr>Pre-integrated FG note</vt:lpstr>
      <vt:lpstr>Multi-pixel resolve jittering</vt:lpstr>
      <vt:lpstr>Variance reduction for ray reuse</vt:lpstr>
      <vt:lpstr>Neighborhood clamping</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Stochastic Screen-Space Reflections</dc:title>
  <dc:creator>h3r3tic</dc:creator>
  <cp:lastModifiedBy>Stachowiak, Tomasz</cp:lastModifiedBy>
  <cp:revision>189</cp:revision>
  <dcterms:modified xsi:type="dcterms:W3CDTF">2015-08-18T14:31:14Z</dcterms:modified>
</cp:coreProperties>
</file>