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tif" ContentType="image/tiff"/>
  <Default Extension="gif" ContentType="image/gif"/>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3"/>
  </p:notesMasterIdLst>
  <p:sldIdLst>
    <p:sldId id="492" r:id="rId2"/>
    <p:sldId id="264" r:id="rId3"/>
    <p:sldId id="274" r:id="rId4"/>
    <p:sldId id="268" r:id="rId5"/>
    <p:sldId id="270" r:id="rId6"/>
    <p:sldId id="315" r:id="rId7"/>
    <p:sldId id="289" r:id="rId8"/>
    <p:sldId id="313" r:id="rId9"/>
    <p:sldId id="337" r:id="rId10"/>
    <p:sldId id="334" r:id="rId11"/>
    <p:sldId id="336" r:id="rId12"/>
    <p:sldId id="314" r:id="rId13"/>
    <p:sldId id="276" r:id="rId14"/>
    <p:sldId id="377" r:id="rId15"/>
    <p:sldId id="378" r:id="rId16"/>
    <p:sldId id="379" r:id="rId17"/>
    <p:sldId id="370" r:id="rId18"/>
    <p:sldId id="371" r:id="rId19"/>
    <p:sldId id="372" r:id="rId20"/>
    <p:sldId id="373" r:id="rId21"/>
    <p:sldId id="374" r:id="rId22"/>
    <p:sldId id="375" r:id="rId23"/>
    <p:sldId id="380" r:id="rId24"/>
    <p:sldId id="376" r:id="rId25"/>
    <p:sldId id="491" r:id="rId26"/>
    <p:sldId id="317" r:id="rId27"/>
    <p:sldId id="272" r:id="rId28"/>
    <p:sldId id="273" r:id="rId29"/>
    <p:sldId id="327" r:id="rId30"/>
    <p:sldId id="429" r:id="rId31"/>
    <p:sldId id="277" r:id="rId32"/>
    <p:sldId id="319" r:id="rId33"/>
    <p:sldId id="320" r:id="rId34"/>
    <p:sldId id="321" r:id="rId35"/>
    <p:sldId id="318" r:id="rId36"/>
    <p:sldId id="322" r:id="rId37"/>
    <p:sldId id="323" r:id="rId38"/>
    <p:sldId id="324" r:id="rId39"/>
    <p:sldId id="325" r:id="rId40"/>
    <p:sldId id="326" r:id="rId41"/>
    <p:sldId id="259" r:id="rId42"/>
    <p:sldId id="383" r:id="rId43"/>
    <p:sldId id="384" r:id="rId44"/>
    <p:sldId id="385" r:id="rId45"/>
    <p:sldId id="382" r:id="rId46"/>
    <p:sldId id="260" r:id="rId47"/>
    <p:sldId id="381" r:id="rId48"/>
    <p:sldId id="386" r:id="rId49"/>
    <p:sldId id="363" r:id="rId50"/>
    <p:sldId id="389" r:id="rId51"/>
    <p:sldId id="387" r:id="rId52"/>
    <p:sldId id="467" r:id="rId53"/>
    <p:sldId id="469" r:id="rId54"/>
    <p:sldId id="468" r:id="rId55"/>
    <p:sldId id="388" r:id="rId56"/>
    <p:sldId id="278" r:id="rId57"/>
    <p:sldId id="258" r:id="rId58"/>
    <p:sldId id="430" r:id="rId59"/>
    <p:sldId id="432" r:id="rId60"/>
    <p:sldId id="431" r:id="rId61"/>
    <p:sldId id="279" r:id="rId62"/>
    <p:sldId id="299" r:id="rId63"/>
    <p:sldId id="290" r:id="rId64"/>
    <p:sldId id="300" r:id="rId65"/>
    <p:sldId id="301" r:id="rId66"/>
    <p:sldId id="304" r:id="rId67"/>
    <p:sldId id="305" r:id="rId68"/>
    <p:sldId id="356" r:id="rId69"/>
    <p:sldId id="357" r:id="rId70"/>
    <p:sldId id="291" r:id="rId71"/>
    <p:sldId id="310" r:id="rId72"/>
    <p:sldId id="391" r:id="rId73"/>
    <p:sldId id="392" r:id="rId74"/>
    <p:sldId id="369" r:id="rId75"/>
    <p:sldId id="295" r:id="rId76"/>
    <p:sldId id="489" r:id="rId77"/>
    <p:sldId id="490" r:id="rId78"/>
    <p:sldId id="335" r:id="rId79"/>
    <p:sldId id="345" r:id="rId80"/>
    <p:sldId id="346" r:id="rId81"/>
    <p:sldId id="394" r:id="rId82"/>
    <p:sldId id="344" r:id="rId83"/>
    <p:sldId id="393" r:id="rId84"/>
    <p:sldId id="343" r:id="rId85"/>
    <p:sldId id="396" r:id="rId86"/>
    <p:sldId id="395" r:id="rId87"/>
    <p:sldId id="463" r:id="rId88"/>
    <p:sldId id="464" r:id="rId89"/>
    <p:sldId id="461" r:id="rId90"/>
    <p:sldId id="462" r:id="rId91"/>
    <p:sldId id="347" r:id="rId92"/>
    <p:sldId id="355" r:id="rId93"/>
    <p:sldId id="359" r:id="rId94"/>
    <p:sldId id="360" r:id="rId95"/>
    <p:sldId id="390" r:id="rId96"/>
    <p:sldId id="364" r:id="rId97"/>
    <p:sldId id="397" r:id="rId98"/>
    <p:sldId id="398" r:id="rId99"/>
    <p:sldId id="354" r:id="rId100"/>
    <p:sldId id="285" r:id="rId101"/>
    <p:sldId id="286" r:id="rId102"/>
    <p:sldId id="287" r:id="rId103"/>
    <p:sldId id="288" r:id="rId104"/>
    <p:sldId id="280" r:id="rId105"/>
    <p:sldId id="311" r:id="rId106"/>
    <p:sldId id="282" r:id="rId107"/>
    <p:sldId id="284" r:id="rId108"/>
    <p:sldId id="283" r:id="rId109"/>
    <p:sldId id="348" r:id="rId110"/>
    <p:sldId id="349" r:id="rId111"/>
    <p:sldId id="399" r:id="rId112"/>
    <p:sldId id="400" r:id="rId113"/>
    <p:sldId id="403" r:id="rId114"/>
    <p:sldId id="401" r:id="rId115"/>
    <p:sldId id="402" r:id="rId116"/>
    <p:sldId id="350" r:id="rId117"/>
    <p:sldId id="342" r:id="rId118"/>
    <p:sldId id="365" r:id="rId119"/>
    <p:sldId id="366" r:id="rId120"/>
    <p:sldId id="367" r:id="rId121"/>
    <p:sldId id="351" r:id="rId122"/>
    <p:sldId id="368" r:id="rId123"/>
    <p:sldId id="435" r:id="rId124"/>
    <p:sldId id="436" r:id="rId125"/>
    <p:sldId id="438" r:id="rId126"/>
    <p:sldId id="439" r:id="rId127"/>
    <p:sldId id="446" r:id="rId128"/>
    <p:sldId id="440" r:id="rId129"/>
    <p:sldId id="433" r:id="rId130"/>
    <p:sldId id="434" r:id="rId131"/>
    <p:sldId id="443" r:id="rId132"/>
    <p:sldId id="445" r:id="rId133"/>
    <p:sldId id="444" r:id="rId134"/>
    <p:sldId id="441" r:id="rId135"/>
    <p:sldId id="442" r:id="rId136"/>
    <p:sldId id="409" r:id="rId137"/>
    <p:sldId id="410" r:id="rId138"/>
    <p:sldId id="411" r:id="rId139"/>
    <p:sldId id="412" r:id="rId140"/>
    <p:sldId id="413" r:id="rId141"/>
    <p:sldId id="470" r:id="rId142"/>
    <p:sldId id="471" r:id="rId143"/>
    <p:sldId id="472" r:id="rId144"/>
    <p:sldId id="473" r:id="rId145"/>
    <p:sldId id="474" r:id="rId146"/>
    <p:sldId id="475" r:id="rId147"/>
    <p:sldId id="476" r:id="rId148"/>
    <p:sldId id="477" r:id="rId149"/>
    <p:sldId id="478" r:id="rId150"/>
    <p:sldId id="479" r:id="rId151"/>
    <p:sldId id="480" r:id="rId152"/>
    <p:sldId id="481" r:id="rId153"/>
    <p:sldId id="482" r:id="rId154"/>
    <p:sldId id="483" r:id="rId155"/>
    <p:sldId id="484" r:id="rId156"/>
    <p:sldId id="485" r:id="rId157"/>
    <p:sldId id="486" r:id="rId158"/>
    <p:sldId id="487" r:id="rId159"/>
    <p:sldId id="488" r:id="rId160"/>
    <p:sldId id="333" r:id="rId161"/>
    <p:sldId id="306" r:id="rId16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51" autoAdjust="0"/>
    <p:restoredTop sz="78934" autoAdjust="0"/>
  </p:normalViewPr>
  <p:slideViewPr>
    <p:cSldViewPr snapToGrid="0">
      <p:cViewPr varScale="1">
        <p:scale>
          <a:sx n="129" d="100"/>
          <a:sy n="129" d="100"/>
        </p:scale>
        <p:origin x="1242" y="120"/>
      </p:cViewPr>
      <p:guideLst/>
    </p:cSldViewPr>
  </p:slideViewPr>
  <p:notesTextViewPr>
    <p:cViewPr>
      <p:scale>
        <a:sx n="1" d="1"/>
        <a:sy n="1" d="1"/>
      </p:scale>
      <p:origin x="0" y="0"/>
    </p:cViewPr>
  </p:notesTextViewPr>
  <p:notesViewPr>
    <p:cSldViewPr snapToGrid="0">
      <p:cViewPr varScale="1">
        <p:scale>
          <a:sx n="124" d="100"/>
          <a:sy n="124" d="100"/>
        </p:scale>
        <p:origin x="4098"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7C7864-D40E-4B44-BC50-06B57268D3E9}" type="datetimeFigureOut">
              <a:rPr lang="fr-CA" smtClean="0"/>
              <a:t>2019-07-25</a:t>
            </a:fld>
            <a:endParaRPr lang="fr-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CC21ED-7264-428E-9EEC-712EDA48DF4C}" type="slidenum">
              <a:rPr lang="fr-CA" smtClean="0"/>
              <a:t>‹#›</a:t>
            </a:fld>
            <a:endParaRPr lang="fr-CA"/>
          </a:p>
        </p:txBody>
      </p:sp>
    </p:spTree>
    <p:extLst>
      <p:ext uri="{BB962C8B-B14F-4D97-AF65-F5344CB8AC3E}">
        <p14:creationId xmlns:p14="http://schemas.microsoft.com/office/powerpoint/2010/main" val="234329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s://www.flickr.com/photos/126344637@N05/26013859361" TargetMode="External"/><Relationship Id="rId2" Type="http://schemas.openxmlformats.org/officeDocument/2006/relationships/slide" Target="../slides/slide120.xml"/><Relationship Id="rId1" Type="http://schemas.openxmlformats.org/officeDocument/2006/relationships/notesMaster" Target="../notesMasters/notesMaster1.xml"/><Relationship Id="rId4" Type="http://schemas.openxmlformats.org/officeDocument/2006/relationships/hyperlink" Target="https://creativecommons.org/licenses/by/2.0/"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3" Type="http://schemas.openxmlformats.org/officeDocument/2006/relationships/hyperlink" Target="https://www.flickr.com/photos/126344637@N05/26013859361" TargetMode="External"/><Relationship Id="rId2" Type="http://schemas.openxmlformats.org/officeDocument/2006/relationships/slide" Target="../slides/slide122.xml"/><Relationship Id="rId1" Type="http://schemas.openxmlformats.org/officeDocument/2006/relationships/notesMaster" Target="../notesMasters/notesMaster1.xml"/><Relationship Id="rId4" Type="http://schemas.openxmlformats.org/officeDocument/2006/relationships/hyperlink" Target="https://creativecommons.org/licenses/by/2.0/" TargetMode="Externa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flickr.com/photos/126344637@N05/26013859361" TargetMode="External"/><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hyperlink" Target="https://creativecommons.org/licenses/by/2.0/"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Thanks for the introduction and good morning everyone!</a:t>
            </a:r>
          </a:p>
          <a:p>
            <a:endParaRPr lang="en-GB" baseline="0" dirty="0" smtClean="0"/>
          </a:p>
          <a:p>
            <a:r>
              <a:rPr lang="en-GB" baseline="0" dirty="0" smtClean="0"/>
              <a:t>This talk begins back in February of this year when Natasha sent me a message, asking me to speak at I3D. For those who don’t know, I3D is another computer graphics conference like SIGGRAPH, which focuses on interactive rendering and so brings together academics and games industry professionals. Natasha suggested that it would be great if I could do a talk explaining what it’s like taking some research from start to finish into a video game. At the time I really wasn’t sure if I actually had anything to talk about. My last shipped game was Far Cry 5 which was over a year ago, and you tend to do research at the start of a production and that was a number of years ago now and fading from my memory. But as it was Natasha asking, I said yes anyway, gave her a rather generic talk title and description and started to think.</a:t>
            </a:r>
          </a:p>
          <a:p>
            <a:endParaRPr lang="en-GB" baseline="0" dirty="0" smtClean="0"/>
          </a:p>
          <a:p>
            <a:r>
              <a:rPr lang="en-GB" baseline="0" dirty="0" smtClean="0"/>
              <a:t>At the same time I’d been doing some research on </a:t>
            </a:r>
            <a:r>
              <a:rPr lang="en-GB" baseline="0" dirty="0" err="1" smtClean="0"/>
              <a:t>multiscattering</a:t>
            </a:r>
            <a:r>
              <a:rPr lang="en-GB" baseline="0" dirty="0" smtClean="0"/>
              <a:t> BRDFs and area lights. I’d got some initial quick results, but as the weeks progressed I was hitting more and more difficulties that I needed to solve. So on the one hand I was thinking about how I could do a talk on getting research into production, and on the other I was implementing research into production and hitting a lot of difficulties… and after a while I finally put two and two together and this talk was the result.</a:t>
            </a:r>
          </a:p>
          <a:p>
            <a:endParaRPr lang="en-GB" baseline="0" dirty="0" smtClean="0"/>
          </a:p>
          <a:p>
            <a:r>
              <a:rPr lang="en-GB" baseline="0" dirty="0" smtClean="0"/>
              <a:t>So this is an explanation of research that I’ve been doing into </a:t>
            </a:r>
            <a:r>
              <a:rPr lang="en-GB" baseline="0" dirty="0" err="1" smtClean="0"/>
              <a:t>multiscattering</a:t>
            </a:r>
            <a:r>
              <a:rPr lang="en-GB" baseline="0" dirty="0" smtClean="0"/>
              <a:t> BRDFs and area lights, the problems that I’ve faced, and some of my solutions. Of course, there are also some open problems too that I’d like everyone’s help with. I also hope this contains some useful visuals and information about whether you’d like to get these features in your game too. Finally, at the end I’ll give a quick summary of some things I learned when implementing this that applies to academics and a little bit also to us game developers.</a:t>
            </a:r>
          </a:p>
        </p:txBody>
      </p:sp>
      <p:sp>
        <p:nvSpPr>
          <p:cNvPr id="4" name="Slide Number Placeholder 3"/>
          <p:cNvSpPr>
            <a:spLocks noGrp="1"/>
          </p:cNvSpPr>
          <p:nvPr>
            <p:ph type="sldNum" sz="quarter" idx="10"/>
          </p:nvPr>
        </p:nvSpPr>
        <p:spPr/>
        <p:txBody>
          <a:bodyPr/>
          <a:lstStyle/>
          <a:p>
            <a:fld id="{4ACC21ED-7264-428E-9EEC-712EDA48DF4C}" type="slidenum">
              <a:rPr lang="fr-CA" smtClean="0"/>
              <a:t>2</a:t>
            </a:fld>
            <a:endParaRPr lang="fr-CA"/>
          </a:p>
        </p:txBody>
      </p:sp>
    </p:spTree>
    <p:extLst>
      <p:ext uri="{BB962C8B-B14F-4D97-AF65-F5344CB8AC3E}">
        <p14:creationId xmlns:p14="http://schemas.microsoft.com/office/powerpoint/2010/main" val="2274121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Then we needed to take that energy reflected in a given direction, and integrate that over the hemisphere to get the average energy for a given roughness. Then I took that data into Mathematica and found a fit.</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11</a:t>
            </a:fld>
            <a:endParaRPr lang="fr-CA"/>
          </a:p>
        </p:txBody>
      </p:sp>
    </p:spTree>
    <p:extLst>
      <p:ext uri="{BB962C8B-B14F-4D97-AF65-F5344CB8AC3E}">
        <p14:creationId xmlns:p14="http://schemas.microsoft.com/office/powerpoint/2010/main" val="52844795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 we rotate the normal towards the</a:t>
            </a:r>
            <a:r>
              <a:rPr lang="en-GB" baseline="0" dirty="0" smtClean="0"/>
              <a:t> light, that will surely have the same effect? Then we can use that normal in all our normal lighting equations, with whatever BRDF we want.</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101</a:t>
            </a:fld>
            <a:endParaRPr lang="fr-CA"/>
          </a:p>
        </p:txBody>
      </p:sp>
    </p:spTree>
    <p:extLst>
      <p:ext uri="{BB962C8B-B14F-4D97-AF65-F5344CB8AC3E}">
        <p14:creationId xmlns:p14="http://schemas.microsoft.com/office/powerpoint/2010/main" val="98897371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boils down to just a simple axis-angle</a:t>
            </a:r>
            <a:r>
              <a:rPr lang="en-GB" baseline="0" dirty="0" smtClean="0"/>
              <a:t> rotation. However, the rotation angle depends on how far we are around the sphere. When the normal is facing the light, when cos theta is 1, we don’t want to rotate at all. On the other hand, when we’re at the furthest point around the sphere we want to wrap, when cos theta is –w, then we want to rotate to the point where theta is pi/2.</a:t>
            </a:r>
          </a:p>
          <a:p>
            <a:endParaRPr lang="en-GB" baseline="0" dirty="0" smtClean="0"/>
          </a:p>
          <a:p>
            <a:r>
              <a:rPr lang="en-GB" baseline="0" dirty="0" smtClean="0"/>
              <a:t>However, in </a:t>
            </a:r>
            <a:r>
              <a:rPr lang="en-GB" baseline="0" dirty="0" err="1" smtClean="0"/>
              <a:t>shader</a:t>
            </a:r>
            <a:r>
              <a:rPr lang="en-GB" baseline="0" dirty="0" smtClean="0"/>
              <a:t> code we in fact want to avoid the costly inverse cosine, so instead we can blend between the sine of the angles…</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102</a:t>
            </a:fld>
            <a:endParaRPr lang="fr-CA"/>
          </a:p>
        </p:txBody>
      </p:sp>
    </p:spTree>
    <p:extLst>
      <p:ext uri="{BB962C8B-B14F-4D97-AF65-F5344CB8AC3E}">
        <p14:creationId xmlns:p14="http://schemas.microsoft.com/office/powerpoint/2010/main" val="422887799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...which is much,</a:t>
            </a:r>
            <a:r>
              <a:rPr lang="en-GB" baseline="0" dirty="0" smtClean="0"/>
              <a:t> much faster!</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103</a:t>
            </a:fld>
            <a:endParaRPr lang="fr-CA"/>
          </a:p>
        </p:txBody>
      </p:sp>
    </p:spTree>
    <p:extLst>
      <p:ext uri="{BB962C8B-B14F-4D97-AF65-F5344CB8AC3E}">
        <p14:creationId xmlns:p14="http://schemas.microsoft.com/office/powerpoint/2010/main" val="319481314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This ends up being a relatively simple </a:t>
            </a:r>
            <a:r>
              <a:rPr lang="en-GB" baseline="0" dirty="0" err="1" smtClean="0"/>
              <a:t>shader</a:t>
            </a:r>
            <a:r>
              <a:rPr lang="en-GB" baseline="0" dirty="0" smtClean="0"/>
              <a:t> function we can use to adjust our normal based upon the light direction and a wrapping factor.</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104</a:t>
            </a:fld>
            <a:endParaRPr lang="fr-CA"/>
          </a:p>
        </p:txBody>
      </p:sp>
    </p:spTree>
    <p:extLst>
      <p:ext uri="{BB962C8B-B14F-4D97-AF65-F5344CB8AC3E}">
        <p14:creationId xmlns:p14="http://schemas.microsoft.com/office/powerpoint/2010/main" val="251752053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But what about normalisation?</a:t>
            </a:r>
            <a:r>
              <a:rPr lang="en-GB" baseline="0" dirty="0" smtClean="0"/>
              <a:t> If we’re wrapping the lighting further around the sphere then we’re effectively adding energy.</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105</a:t>
            </a:fld>
            <a:endParaRPr lang="fr-CA"/>
          </a:p>
        </p:txBody>
      </p:sp>
    </p:spTree>
    <p:extLst>
      <p:ext uri="{BB962C8B-B14F-4D97-AF65-F5344CB8AC3E}">
        <p14:creationId xmlns:p14="http://schemas.microsoft.com/office/powerpoint/2010/main" val="90631160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Well, it turns out we can normalise by looking at the surface area of a spherical cap on the sphere.</a:t>
            </a:r>
          </a:p>
          <a:p>
            <a:endParaRPr lang="en-GB" baseline="0" dirty="0" smtClean="0"/>
          </a:p>
          <a:p>
            <a:r>
              <a:rPr lang="en-GB" baseline="0" dirty="0" smtClean="0"/>
              <a:t>Image attribution:</a:t>
            </a:r>
          </a:p>
          <a:p>
            <a:r>
              <a:rPr lang="en-CA" baseline="0" dirty="0" smtClean="0"/>
              <a:t>By </a:t>
            </a:r>
            <a:r>
              <a:rPr lang="en-CA" baseline="0" dirty="0" err="1" smtClean="0"/>
              <a:t>Jhmadden</a:t>
            </a:r>
            <a:r>
              <a:rPr lang="en-CA" baseline="0" dirty="0" smtClean="0"/>
              <a:t> - Own work, CC BY-SA 4.0, https://commons.wikimedia.org/w/index.php?curid=44784311</a:t>
            </a:r>
            <a:endParaRPr lang="en-GB" baseline="0" dirty="0" smtClean="0"/>
          </a:p>
        </p:txBody>
      </p:sp>
      <p:sp>
        <p:nvSpPr>
          <p:cNvPr id="4" name="Slide Number Placeholder 3"/>
          <p:cNvSpPr>
            <a:spLocks noGrp="1"/>
          </p:cNvSpPr>
          <p:nvPr>
            <p:ph type="sldNum" sz="quarter" idx="10"/>
          </p:nvPr>
        </p:nvSpPr>
        <p:spPr/>
        <p:txBody>
          <a:bodyPr/>
          <a:lstStyle/>
          <a:p>
            <a:fld id="{4ACC21ED-7264-428E-9EEC-712EDA48DF4C}" type="slidenum">
              <a:rPr lang="fr-CA" smtClean="0"/>
              <a:t>106</a:t>
            </a:fld>
            <a:endParaRPr lang="fr-CA"/>
          </a:p>
        </p:txBody>
      </p:sp>
    </p:spTree>
    <p:extLst>
      <p:ext uri="{BB962C8B-B14F-4D97-AF65-F5344CB8AC3E}">
        <p14:creationId xmlns:p14="http://schemas.microsoft.com/office/powerpoint/2010/main" val="230554849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 we recall the definition of cos</a:t>
            </a:r>
            <a:r>
              <a:rPr lang="en-GB" baseline="0" dirty="0" smtClean="0"/>
              <a:t> theta at the furthest extent around the sphere, and substitute that into the surface area of the spherical cap, then we get the following formula.</a:t>
            </a:r>
            <a:endParaRPr lang="en-GB" dirty="0" smtClean="0"/>
          </a:p>
          <a:p>
            <a:endParaRPr lang="en-GB" baseline="0" dirty="0" smtClean="0"/>
          </a:p>
          <a:p>
            <a:r>
              <a:rPr lang="en-GB" baseline="0" dirty="0" smtClean="0"/>
              <a:t>Image attribution:</a:t>
            </a:r>
          </a:p>
          <a:p>
            <a:r>
              <a:rPr lang="en-CA" baseline="0" dirty="0" smtClean="0"/>
              <a:t>By </a:t>
            </a:r>
            <a:r>
              <a:rPr lang="en-CA" baseline="0" dirty="0" err="1" smtClean="0"/>
              <a:t>Jhmadden</a:t>
            </a:r>
            <a:r>
              <a:rPr lang="en-CA" baseline="0" dirty="0" smtClean="0"/>
              <a:t> - Own work, CC BY-SA 4.0, https://commons.wikimedia.org/w/index.php?curid=44784311</a:t>
            </a:r>
            <a:endParaRPr lang="en-GB" baseline="0" dirty="0" smtClean="0"/>
          </a:p>
        </p:txBody>
      </p:sp>
      <p:sp>
        <p:nvSpPr>
          <p:cNvPr id="4" name="Slide Number Placeholder 3"/>
          <p:cNvSpPr>
            <a:spLocks noGrp="1"/>
          </p:cNvSpPr>
          <p:nvPr>
            <p:ph type="sldNum" sz="quarter" idx="10"/>
          </p:nvPr>
        </p:nvSpPr>
        <p:spPr/>
        <p:txBody>
          <a:bodyPr/>
          <a:lstStyle/>
          <a:p>
            <a:fld id="{4ACC21ED-7264-428E-9EEC-712EDA48DF4C}" type="slidenum">
              <a:rPr lang="fr-CA" smtClean="0"/>
              <a:t>107</a:t>
            </a:fld>
            <a:endParaRPr lang="fr-CA"/>
          </a:p>
        </p:txBody>
      </p:sp>
    </p:spTree>
    <p:extLst>
      <p:ext uri="{BB962C8B-B14F-4D97-AF65-F5344CB8AC3E}">
        <p14:creationId xmlns:p14="http://schemas.microsoft.com/office/powerpoint/2010/main" val="416046301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Then,</a:t>
            </a:r>
            <a:r>
              <a:rPr lang="en-GB" baseline="0" dirty="0" smtClean="0"/>
              <a:t> if we compare that to the surface area of the hemisphere, then we get the following simple normalisation factor.</a:t>
            </a:r>
          </a:p>
          <a:p>
            <a:endParaRPr lang="en-GB" baseline="0" dirty="0" smtClean="0"/>
          </a:p>
          <a:p>
            <a:r>
              <a:rPr lang="en-GB" baseline="0" dirty="0" smtClean="0"/>
              <a:t>Funnily enough, I actually wrote a blog post on normalising wrapped Lambert diffuse lighting in the past and this is the normalisation factor I came up with then. It was kind of to my surprise that I suddenly found another justification for it, and one that now works in different circumstances.</a:t>
            </a:r>
          </a:p>
        </p:txBody>
      </p:sp>
      <p:sp>
        <p:nvSpPr>
          <p:cNvPr id="4" name="Slide Number Placeholder 3"/>
          <p:cNvSpPr>
            <a:spLocks noGrp="1"/>
          </p:cNvSpPr>
          <p:nvPr>
            <p:ph type="sldNum" sz="quarter" idx="10"/>
          </p:nvPr>
        </p:nvSpPr>
        <p:spPr/>
        <p:txBody>
          <a:bodyPr/>
          <a:lstStyle/>
          <a:p>
            <a:fld id="{4ACC21ED-7264-428E-9EEC-712EDA48DF4C}" type="slidenum">
              <a:rPr lang="fr-CA" smtClean="0"/>
              <a:t>108</a:t>
            </a:fld>
            <a:endParaRPr lang="fr-CA"/>
          </a:p>
        </p:txBody>
      </p:sp>
    </p:spTree>
    <p:extLst>
      <p:ext uri="{BB962C8B-B14F-4D97-AF65-F5344CB8AC3E}">
        <p14:creationId xmlns:p14="http://schemas.microsoft.com/office/powerpoint/2010/main" val="347979092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Here are the results, which look much better.</a:t>
            </a:r>
          </a:p>
          <a:p>
            <a:endParaRPr lang="en-GB" baseline="0" dirty="0" smtClean="0"/>
          </a:p>
          <a:p>
            <a:r>
              <a:rPr lang="en-GB" baseline="0" dirty="0" smtClean="0"/>
              <a:t>Now, I’ll admit that this is a little inaccurate. As we’re blending the sine of the angles instead of the angles for performance, the normalisation factor won’t quite be right for the BRDF. But this is games so for performance’s sake, we think this should be “good enough”.</a:t>
            </a:r>
          </a:p>
          <a:p>
            <a:endParaRPr lang="en-GB" baseline="0" dirty="0" smtClean="0"/>
          </a:p>
          <a:p>
            <a:r>
              <a:rPr lang="en-GB" baseline="0" dirty="0" smtClean="0"/>
              <a:t>Let’s give this a try!</a:t>
            </a:r>
          </a:p>
        </p:txBody>
      </p:sp>
      <p:sp>
        <p:nvSpPr>
          <p:cNvPr id="4" name="Slide Number Placeholder 3"/>
          <p:cNvSpPr>
            <a:spLocks noGrp="1"/>
          </p:cNvSpPr>
          <p:nvPr>
            <p:ph type="sldNum" sz="quarter" idx="10"/>
          </p:nvPr>
        </p:nvSpPr>
        <p:spPr/>
        <p:txBody>
          <a:bodyPr/>
          <a:lstStyle/>
          <a:p>
            <a:fld id="{4ACC21ED-7264-428E-9EEC-712EDA48DF4C}" type="slidenum">
              <a:rPr lang="fr-CA" smtClean="0"/>
              <a:t>109</a:t>
            </a:fld>
            <a:endParaRPr lang="fr-CA"/>
          </a:p>
        </p:txBody>
      </p:sp>
    </p:spTree>
    <p:extLst>
      <p:ext uri="{BB962C8B-B14F-4D97-AF65-F5344CB8AC3E}">
        <p14:creationId xmlns:p14="http://schemas.microsoft.com/office/powerpoint/2010/main" val="275189544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Let’s start by looking at point lights, and our base </a:t>
            </a:r>
            <a:r>
              <a:rPr lang="en-GB" baseline="0" dirty="0" err="1" smtClean="0"/>
              <a:t>multiscattering</a:t>
            </a:r>
            <a:r>
              <a:rPr lang="en-GB" baseline="0" dirty="0" smtClean="0"/>
              <a:t> diffuse model.</a:t>
            </a:r>
          </a:p>
        </p:txBody>
      </p:sp>
      <p:sp>
        <p:nvSpPr>
          <p:cNvPr id="4" name="Slide Number Placeholder 3"/>
          <p:cNvSpPr>
            <a:spLocks noGrp="1"/>
          </p:cNvSpPr>
          <p:nvPr>
            <p:ph type="sldNum" sz="quarter" idx="10"/>
          </p:nvPr>
        </p:nvSpPr>
        <p:spPr/>
        <p:txBody>
          <a:bodyPr/>
          <a:lstStyle/>
          <a:p>
            <a:fld id="{4ACC21ED-7264-428E-9EEC-712EDA48DF4C}" type="slidenum">
              <a:rPr lang="fr-CA" smtClean="0"/>
              <a:t>110</a:t>
            </a:fld>
            <a:endParaRPr lang="fr-CA"/>
          </a:p>
        </p:txBody>
      </p:sp>
    </p:spTree>
    <p:extLst>
      <p:ext uri="{BB962C8B-B14F-4D97-AF65-F5344CB8AC3E}">
        <p14:creationId xmlns:p14="http://schemas.microsoft.com/office/powerpoint/2010/main" val="2522540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Throw in a simple analytic</a:t>
            </a:r>
            <a:r>
              <a:rPr lang="en-GB" baseline="0" dirty="0" smtClean="0"/>
              <a:t> integration of </a:t>
            </a:r>
            <a:r>
              <a:rPr lang="en-GB" baseline="0" dirty="0" err="1" smtClean="0"/>
              <a:t>Schlick</a:t>
            </a:r>
            <a:r>
              <a:rPr lang="en-GB" baseline="0" dirty="0" smtClean="0"/>
              <a:t> Fresnel to give the average Fresnel, and we end up with the following functions and look up tables we can use in our </a:t>
            </a:r>
            <a:r>
              <a:rPr lang="en-GB" baseline="0" dirty="0" err="1" smtClean="0"/>
              <a:t>shaders</a:t>
            </a:r>
            <a:r>
              <a:rPr lang="en-GB" baseline="0" dirty="0" smtClean="0"/>
              <a:t>…</a:t>
            </a:r>
          </a:p>
          <a:p>
            <a:endParaRPr lang="en-GB" baseline="0" dirty="0" smtClean="0"/>
          </a:p>
          <a:p>
            <a:r>
              <a:rPr lang="en-GB" baseline="0" dirty="0" smtClean="0"/>
              <a:t>So implementing this paper wasn’t particularly hard, but it did take knowledge of Mathematica and the time to write some C++ code to generate the LUTs.</a:t>
            </a:r>
          </a:p>
          <a:p>
            <a:endParaRPr lang="en-GB" baseline="0" dirty="0" smtClean="0"/>
          </a:p>
          <a:p>
            <a:r>
              <a:rPr lang="en-GB" baseline="0" dirty="0" smtClean="0"/>
              <a:t>Let’s look at the results!</a:t>
            </a:r>
          </a:p>
        </p:txBody>
      </p:sp>
      <p:sp>
        <p:nvSpPr>
          <p:cNvPr id="4" name="Slide Number Placeholder 3"/>
          <p:cNvSpPr>
            <a:spLocks noGrp="1"/>
          </p:cNvSpPr>
          <p:nvPr>
            <p:ph type="sldNum" sz="quarter" idx="10"/>
          </p:nvPr>
        </p:nvSpPr>
        <p:spPr/>
        <p:txBody>
          <a:bodyPr/>
          <a:lstStyle/>
          <a:p>
            <a:fld id="{4ACC21ED-7264-428E-9EEC-712EDA48DF4C}" type="slidenum">
              <a:rPr lang="fr-CA" smtClean="0"/>
              <a:t>12</a:t>
            </a:fld>
            <a:endParaRPr lang="fr-CA"/>
          </a:p>
        </p:txBody>
      </p:sp>
    </p:spTree>
    <p:extLst>
      <p:ext uri="{BB962C8B-B14F-4D97-AF65-F5344CB8AC3E}">
        <p14:creationId xmlns:p14="http://schemas.microsoft.com/office/powerpoint/2010/main" val="287615313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We can wrap 50% of the way around the sphere…</a:t>
            </a:r>
          </a:p>
        </p:txBody>
      </p:sp>
      <p:sp>
        <p:nvSpPr>
          <p:cNvPr id="4" name="Slide Number Placeholder 3"/>
          <p:cNvSpPr>
            <a:spLocks noGrp="1"/>
          </p:cNvSpPr>
          <p:nvPr>
            <p:ph type="sldNum" sz="quarter" idx="10"/>
          </p:nvPr>
        </p:nvSpPr>
        <p:spPr/>
        <p:txBody>
          <a:bodyPr/>
          <a:lstStyle/>
          <a:p>
            <a:fld id="{4ACC21ED-7264-428E-9EEC-712EDA48DF4C}" type="slidenum">
              <a:rPr lang="fr-CA" smtClean="0"/>
              <a:t>111</a:t>
            </a:fld>
            <a:endParaRPr lang="fr-CA"/>
          </a:p>
        </p:txBody>
      </p:sp>
    </p:spTree>
    <p:extLst>
      <p:ext uri="{BB962C8B-B14F-4D97-AF65-F5344CB8AC3E}">
        <p14:creationId xmlns:p14="http://schemas.microsoft.com/office/powerpoint/2010/main" val="339506684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 and 100%, and everything seems to be holding up. The rougher spheres still feel rough with flatter lighting, which is exactly what we’re going for.</a:t>
            </a:r>
          </a:p>
        </p:txBody>
      </p:sp>
      <p:sp>
        <p:nvSpPr>
          <p:cNvPr id="4" name="Slide Number Placeholder 3"/>
          <p:cNvSpPr>
            <a:spLocks noGrp="1"/>
          </p:cNvSpPr>
          <p:nvPr>
            <p:ph type="sldNum" sz="quarter" idx="10"/>
          </p:nvPr>
        </p:nvSpPr>
        <p:spPr/>
        <p:txBody>
          <a:bodyPr/>
          <a:lstStyle/>
          <a:p>
            <a:fld id="{4ACC21ED-7264-428E-9EEC-712EDA48DF4C}" type="slidenum">
              <a:rPr lang="fr-CA" smtClean="0"/>
              <a:t>112</a:t>
            </a:fld>
            <a:endParaRPr lang="fr-CA"/>
          </a:p>
        </p:txBody>
      </p:sp>
    </p:spTree>
    <p:extLst>
      <p:ext uri="{BB962C8B-B14F-4D97-AF65-F5344CB8AC3E}">
        <p14:creationId xmlns:p14="http://schemas.microsoft.com/office/powerpoint/2010/main" val="246789261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Next we’ll check the result with area lights and LTCs.</a:t>
            </a:r>
          </a:p>
        </p:txBody>
      </p:sp>
      <p:sp>
        <p:nvSpPr>
          <p:cNvPr id="4" name="Slide Number Placeholder 3"/>
          <p:cNvSpPr>
            <a:spLocks noGrp="1"/>
          </p:cNvSpPr>
          <p:nvPr>
            <p:ph type="sldNum" sz="quarter" idx="10"/>
          </p:nvPr>
        </p:nvSpPr>
        <p:spPr/>
        <p:txBody>
          <a:bodyPr/>
          <a:lstStyle/>
          <a:p>
            <a:fld id="{4ACC21ED-7264-428E-9EEC-712EDA48DF4C}" type="slidenum">
              <a:rPr lang="fr-CA" smtClean="0"/>
              <a:t>113</a:t>
            </a:fld>
            <a:endParaRPr lang="fr-CA"/>
          </a:p>
        </p:txBody>
      </p:sp>
    </p:spTree>
    <p:extLst>
      <p:ext uri="{BB962C8B-B14F-4D97-AF65-F5344CB8AC3E}">
        <p14:creationId xmlns:p14="http://schemas.microsoft.com/office/powerpoint/2010/main" val="181343102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Once again we can wrap 50% of the way around the sphere…</a:t>
            </a:r>
          </a:p>
        </p:txBody>
      </p:sp>
      <p:sp>
        <p:nvSpPr>
          <p:cNvPr id="4" name="Slide Number Placeholder 3"/>
          <p:cNvSpPr>
            <a:spLocks noGrp="1"/>
          </p:cNvSpPr>
          <p:nvPr>
            <p:ph type="sldNum" sz="quarter" idx="10"/>
          </p:nvPr>
        </p:nvSpPr>
        <p:spPr/>
        <p:txBody>
          <a:bodyPr/>
          <a:lstStyle/>
          <a:p>
            <a:fld id="{4ACC21ED-7264-428E-9EEC-712EDA48DF4C}" type="slidenum">
              <a:rPr lang="fr-CA" smtClean="0"/>
              <a:t>114</a:t>
            </a:fld>
            <a:endParaRPr lang="fr-CA"/>
          </a:p>
        </p:txBody>
      </p:sp>
    </p:spTree>
    <p:extLst>
      <p:ext uri="{BB962C8B-B14F-4D97-AF65-F5344CB8AC3E}">
        <p14:creationId xmlns:p14="http://schemas.microsoft.com/office/powerpoint/2010/main" val="21305199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 and 100%, and we’re still getting the results we expect. This is pretty awesome, now we can pretty much apply wrapped lighting to everything! Let’s consider this problem solved.</a:t>
            </a:r>
          </a:p>
        </p:txBody>
      </p:sp>
      <p:sp>
        <p:nvSpPr>
          <p:cNvPr id="4" name="Slide Number Placeholder 3"/>
          <p:cNvSpPr>
            <a:spLocks noGrp="1"/>
          </p:cNvSpPr>
          <p:nvPr>
            <p:ph type="sldNum" sz="quarter" idx="10"/>
          </p:nvPr>
        </p:nvSpPr>
        <p:spPr/>
        <p:txBody>
          <a:bodyPr/>
          <a:lstStyle/>
          <a:p>
            <a:fld id="{4ACC21ED-7264-428E-9EEC-712EDA48DF4C}" type="slidenum">
              <a:rPr lang="fr-CA" smtClean="0"/>
              <a:t>115</a:t>
            </a:fld>
            <a:endParaRPr lang="fr-CA"/>
          </a:p>
        </p:txBody>
      </p:sp>
    </p:spTree>
    <p:extLst>
      <p:ext uri="{BB962C8B-B14F-4D97-AF65-F5344CB8AC3E}">
        <p14:creationId xmlns:p14="http://schemas.microsoft.com/office/powerpoint/2010/main" val="347344701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Now that we’ve done wrapped diffuse, let’s move</a:t>
            </a:r>
            <a:r>
              <a:rPr lang="en-GB" baseline="0" dirty="0" smtClean="0"/>
              <a:t> onto looking at pre-integrated scattering, which in some ways is very similar…</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116</a:t>
            </a:fld>
            <a:endParaRPr lang="fr-CA"/>
          </a:p>
        </p:txBody>
      </p:sp>
    </p:spTree>
    <p:extLst>
      <p:ext uri="{BB962C8B-B14F-4D97-AF65-F5344CB8AC3E}">
        <p14:creationId xmlns:p14="http://schemas.microsoft.com/office/powerpoint/2010/main" val="133230750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Pre-integrated</a:t>
            </a:r>
            <a:r>
              <a:rPr lang="en-GB" baseline="0" dirty="0" smtClean="0"/>
              <a:t> scattering for skin is a technique presented by Eric </a:t>
            </a:r>
            <a:r>
              <a:rPr lang="en-GB" baseline="0" dirty="0" err="1" smtClean="0"/>
              <a:t>Penner</a:t>
            </a:r>
            <a:r>
              <a:rPr lang="en-GB" baseline="0" dirty="0" smtClean="0"/>
              <a:t> at SIGGRAPH 2011. </a:t>
            </a:r>
            <a:r>
              <a:rPr lang="en-GB" dirty="0" smtClean="0"/>
              <a:t>The</a:t>
            </a:r>
            <a:r>
              <a:rPr lang="en-GB" baseline="0" dirty="0" smtClean="0"/>
              <a:t> trick behind pre-integrated scattering is to integrate Lambert diffuse over spheres of different curvatures, with a skin scattering diffusion profile.</a:t>
            </a:r>
          </a:p>
        </p:txBody>
      </p:sp>
      <p:sp>
        <p:nvSpPr>
          <p:cNvPr id="4" name="Slide Number Placeholder 3"/>
          <p:cNvSpPr>
            <a:spLocks noGrp="1"/>
          </p:cNvSpPr>
          <p:nvPr>
            <p:ph type="sldNum" sz="quarter" idx="10"/>
          </p:nvPr>
        </p:nvSpPr>
        <p:spPr/>
        <p:txBody>
          <a:bodyPr/>
          <a:lstStyle/>
          <a:p>
            <a:fld id="{4ACC21ED-7264-428E-9EEC-712EDA48DF4C}" type="slidenum">
              <a:rPr lang="fr-CA" smtClean="0"/>
              <a:t>117</a:t>
            </a:fld>
            <a:endParaRPr lang="fr-CA"/>
          </a:p>
        </p:txBody>
      </p:sp>
    </p:spTree>
    <p:extLst>
      <p:ext uri="{BB962C8B-B14F-4D97-AF65-F5344CB8AC3E}">
        <p14:creationId xmlns:p14="http://schemas.microsoft.com/office/powerpoint/2010/main" val="394367754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If</a:t>
            </a:r>
            <a:r>
              <a:rPr lang="en-GB" baseline="0" dirty="0" smtClean="0"/>
              <a:t> we had to solve this for </a:t>
            </a:r>
            <a:r>
              <a:rPr lang="en-GB" baseline="0" dirty="0" err="1" smtClean="0"/>
              <a:t>multiscattering</a:t>
            </a:r>
            <a:r>
              <a:rPr lang="en-GB" baseline="0" dirty="0" smtClean="0"/>
              <a:t> diffuse, we’d have to integrate over the new BRDF… but that has two extra parameters compared with Lambert – viewing angle and roughness, which would make this an unfeasibly large 4D LUT. Of course, perhaps if we were to actually research this, maybe we could find a fit, or reduce the dimensionality… but this still isn’t going to solve the </a:t>
            </a:r>
            <a:r>
              <a:rPr lang="en-GB" baseline="0" dirty="0" smtClean="0"/>
              <a:t>problem </a:t>
            </a:r>
            <a:r>
              <a:rPr lang="en-GB" baseline="0" dirty="0" smtClean="0"/>
              <a:t>for area lights.</a:t>
            </a:r>
          </a:p>
          <a:p>
            <a:endParaRPr lang="en-GB" baseline="0" dirty="0" smtClean="0"/>
          </a:p>
          <a:p>
            <a:endParaRPr lang="en-GB" dirty="0" smtClean="0"/>
          </a:p>
        </p:txBody>
      </p:sp>
      <p:sp>
        <p:nvSpPr>
          <p:cNvPr id="4" name="Slide Number Placeholder 3"/>
          <p:cNvSpPr>
            <a:spLocks noGrp="1"/>
          </p:cNvSpPr>
          <p:nvPr>
            <p:ph type="sldNum" sz="quarter" idx="10"/>
          </p:nvPr>
        </p:nvSpPr>
        <p:spPr/>
        <p:txBody>
          <a:bodyPr/>
          <a:lstStyle/>
          <a:p>
            <a:fld id="{4ACC21ED-7264-428E-9EEC-712EDA48DF4C}" type="slidenum">
              <a:rPr lang="fr-CA" smtClean="0"/>
              <a:t>118</a:t>
            </a:fld>
            <a:endParaRPr lang="fr-CA"/>
          </a:p>
        </p:txBody>
      </p:sp>
    </p:spTree>
    <p:extLst>
      <p:ext uri="{BB962C8B-B14F-4D97-AF65-F5344CB8AC3E}">
        <p14:creationId xmlns:p14="http://schemas.microsoft.com/office/powerpoint/2010/main" val="70773021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But there is another solution here to skin scattering used in games: separable screen-space subsurface scattering. This runs in screen-space and blurs an existing lighting buffer, so this technically works with any BRDF… and area lights too. Even better, this also will work with our indirect diffuse lighting, which is something that we’re missing now.</a:t>
            </a:r>
          </a:p>
          <a:p>
            <a:endParaRPr lang="en-GB" baseline="0" dirty="0" smtClean="0"/>
          </a:p>
          <a:p>
            <a:r>
              <a:rPr lang="en-GB" baseline="0" dirty="0" smtClean="0"/>
              <a:t>It seems like back on Far Cry 3 when we had to choose between pre-integrated scattering and screen-space scattering, we bet on the wrong horse. Well, the first was much faster, both in implementation time and performance, but now…? It seems like the latter is much more flexible. Essentially, it’s orthogonal to our choices of BRDF and lighting, and that orthogonality can often be really important in rendering techniques.</a:t>
            </a:r>
          </a:p>
          <a:p>
            <a:endParaRPr lang="en-GB" baseline="0" dirty="0" smtClean="0"/>
          </a:p>
          <a:p>
            <a:r>
              <a:rPr lang="en-GB" baseline="0" dirty="0" smtClean="0"/>
              <a:t>[Thanks to Jorge Jimenez for permission to use this image]</a:t>
            </a:r>
          </a:p>
          <a:p>
            <a:endParaRPr lang="en-GB" dirty="0" smtClean="0"/>
          </a:p>
        </p:txBody>
      </p:sp>
      <p:sp>
        <p:nvSpPr>
          <p:cNvPr id="4" name="Slide Number Placeholder 3"/>
          <p:cNvSpPr>
            <a:spLocks noGrp="1"/>
          </p:cNvSpPr>
          <p:nvPr>
            <p:ph type="sldNum" sz="quarter" idx="10"/>
          </p:nvPr>
        </p:nvSpPr>
        <p:spPr/>
        <p:txBody>
          <a:bodyPr/>
          <a:lstStyle/>
          <a:p>
            <a:fld id="{4ACC21ED-7264-428E-9EEC-712EDA48DF4C}" type="slidenum">
              <a:rPr lang="fr-CA" smtClean="0"/>
              <a:t>119</a:t>
            </a:fld>
            <a:endParaRPr lang="fr-CA"/>
          </a:p>
        </p:txBody>
      </p:sp>
    </p:spTree>
    <p:extLst>
      <p:ext uri="{BB962C8B-B14F-4D97-AF65-F5344CB8AC3E}">
        <p14:creationId xmlns:p14="http://schemas.microsoft.com/office/powerpoint/2010/main" val="372320521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Sadly this is on our TO DO list for now, and it’s something we’ll have to return to at a later date. But it seems like it will solve our problems, and be more future proof.</a:t>
            </a:r>
          </a:p>
          <a:p>
            <a:endParaRPr lang="en-GB" baseline="0" dirty="0" smtClean="0"/>
          </a:p>
          <a:p>
            <a:r>
              <a:rPr lang="en-GB" baseline="0" dirty="0" smtClean="0"/>
              <a:t>Image credits: Sue </a:t>
            </a:r>
            <a:r>
              <a:rPr lang="en-GB" baseline="0" dirty="0" err="1" smtClean="0"/>
              <a:t>Seecof</a:t>
            </a:r>
            <a:r>
              <a:rPr lang="en-GB" baseline="0" dirty="0" smtClean="0"/>
              <a:t>, </a:t>
            </a:r>
            <a:r>
              <a:rPr lang="fr-CA" dirty="0" smtClean="0">
                <a:hlinkClick r:id="rId3"/>
              </a:rPr>
              <a:t>https://www.flickr.com/photos/126344637@N05/26013859361</a:t>
            </a:r>
            <a:r>
              <a:rPr lang="en-GB" baseline="0" dirty="0" smtClean="0"/>
              <a:t>, licensed under </a:t>
            </a:r>
            <a:r>
              <a:rPr lang="fr-CA" dirty="0" smtClean="0">
                <a:hlinkClick r:id="rId4"/>
              </a:rPr>
              <a:t>https://creativecommons.org/licenses/by/2.0/</a:t>
            </a:r>
            <a:endParaRPr lang="en-GB" baseline="0" dirty="0" smtClean="0"/>
          </a:p>
          <a:p>
            <a:endParaRPr lang="en-GB" dirty="0" smtClean="0"/>
          </a:p>
        </p:txBody>
      </p:sp>
      <p:sp>
        <p:nvSpPr>
          <p:cNvPr id="4" name="Slide Number Placeholder 3"/>
          <p:cNvSpPr>
            <a:spLocks noGrp="1"/>
          </p:cNvSpPr>
          <p:nvPr>
            <p:ph type="sldNum" sz="quarter" idx="10"/>
          </p:nvPr>
        </p:nvSpPr>
        <p:spPr/>
        <p:txBody>
          <a:bodyPr/>
          <a:lstStyle/>
          <a:p>
            <a:fld id="{4ACC21ED-7264-428E-9EEC-712EDA48DF4C}" type="slidenum">
              <a:rPr lang="fr-CA" smtClean="0"/>
              <a:t>120</a:t>
            </a:fld>
            <a:endParaRPr lang="fr-CA"/>
          </a:p>
        </p:txBody>
      </p:sp>
    </p:spTree>
    <p:extLst>
      <p:ext uri="{BB962C8B-B14F-4D97-AF65-F5344CB8AC3E}">
        <p14:creationId xmlns:p14="http://schemas.microsoft.com/office/powerpoint/2010/main" val="1972762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We start here with a row of spheres, smoothness increasing from left to right…</a:t>
            </a:r>
            <a:endParaRPr lang="en-GB" dirty="0" smtClean="0"/>
          </a:p>
          <a:p>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13</a:t>
            </a:fld>
            <a:endParaRPr lang="fr-CA"/>
          </a:p>
        </p:txBody>
      </p:sp>
    </p:spTree>
    <p:extLst>
      <p:ext uri="{BB962C8B-B14F-4D97-AF65-F5344CB8AC3E}">
        <p14:creationId xmlns:p14="http://schemas.microsoft.com/office/powerpoint/2010/main" val="247644306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Our</a:t>
            </a:r>
            <a:r>
              <a:rPr lang="en-GB" baseline="0" dirty="0" smtClean="0"/>
              <a:t> final unsolved problem is how to apply LTCs to hair.</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121</a:t>
            </a:fld>
            <a:endParaRPr lang="fr-CA"/>
          </a:p>
        </p:txBody>
      </p:sp>
    </p:spTree>
    <p:extLst>
      <p:ext uri="{BB962C8B-B14F-4D97-AF65-F5344CB8AC3E}">
        <p14:creationId xmlns:p14="http://schemas.microsoft.com/office/powerpoint/2010/main" val="163667727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Well, sadly this is also on our TO DO list. </a:t>
            </a:r>
            <a:r>
              <a:rPr lang="en-GB" baseline="0" dirty="0" err="1" smtClean="0"/>
              <a:t>Marschner</a:t>
            </a:r>
            <a:r>
              <a:rPr lang="en-GB" baseline="0" dirty="0" smtClean="0"/>
              <a:t> hair has three lobes, essentially a reflection, a transmission, and a second-bounce reflection. Maybe this needs to be really expensive and we need to do LTC look ups for each lobe? Or perhaps we’ll have to find a different area light approximation, or just fall back to our point light solution. But once again, like for </a:t>
            </a:r>
            <a:r>
              <a:rPr lang="en-GB" baseline="0" dirty="0" err="1" smtClean="0"/>
              <a:t>multiscattering</a:t>
            </a:r>
            <a:r>
              <a:rPr lang="en-GB" baseline="0" dirty="0" smtClean="0"/>
              <a:t> specular, there doesn’t seem to be an intuitive answer for hair. Any help is of course appreciated!</a:t>
            </a:r>
          </a:p>
          <a:p>
            <a:endParaRPr lang="en-GB" baseline="0" dirty="0" smtClean="0"/>
          </a:p>
          <a:p>
            <a:r>
              <a:rPr lang="en-GB" baseline="0" dirty="0" smtClean="0"/>
              <a:t>Image credits: Sue </a:t>
            </a:r>
            <a:r>
              <a:rPr lang="en-GB" baseline="0" dirty="0" err="1" smtClean="0"/>
              <a:t>Seecof</a:t>
            </a:r>
            <a:r>
              <a:rPr lang="en-GB" baseline="0" dirty="0" smtClean="0"/>
              <a:t>, </a:t>
            </a:r>
            <a:r>
              <a:rPr lang="fr-CA" dirty="0" smtClean="0">
                <a:hlinkClick r:id="rId3"/>
              </a:rPr>
              <a:t>https://www.flickr.com/photos/126344637@N05/26013859361</a:t>
            </a:r>
            <a:r>
              <a:rPr lang="en-GB" baseline="0" dirty="0" smtClean="0"/>
              <a:t>, licensed under </a:t>
            </a:r>
            <a:r>
              <a:rPr lang="fr-CA" dirty="0" smtClean="0">
                <a:hlinkClick r:id="rId4"/>
              </a:rPr>
              <a:t>https://creativecommons.org/licenses/by/2.0/</a:t>
            </a:r>
            <a:endParaRPr lang="en-GB" baseline="0" dirty="0" smtClean="0"/>
          </a:p>
          <a:p>
            <a:endParaRPr lang="en-GB" dirty="0" smtClean="0"/>
          </a:p>
        </p:txBody>
      </p:sp>
      <p:sp>
        <p:nvSpPr>
          <p:cNvPr id="4" name="Slide Number Placeholder 3"/>
          <p:cNvSpPr>
            <a:spLocks noGrp="1"/>
          </p:cNvSpPr>
          <p:nvPr>
            <p:ph type="sldNum" sz="quarter" idx="10"/>
          </p:nvPr>
        </p:nvSpPr>
        <p:spPr/>
        <p:txBody>
          <a:bodyPr/>
          <a:lstStyle/>
          <a:p>
            <a:fld id="{4ACC21ED-7264-428E-9EEC-712EDA48DF4C}" type="slidenum">
              <a:rPr lang="fr-CA" smtClean="0"/>
              <a:t>122</a:t>
            </a:fld>
            <a:endParaRPr lang="fr-CA"/>
          </a:p>
        </p:txBody>
      </p:sp>
    </p:spTree>
    <p:extLst>
      <p:ext uri="{BB962C8B-B14F-4D97-AF65-F5344CB8AC3E}">
        <p14:creationId xmlns:p14="http://schemas.microsoft.com/office/powerpoint/2010/main" val="19486096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But there’s one more thing… remember this unsolved problem? How do we apply our </a:t>
            </a:r>
            <a:r>
              <a:rPr lang="en-GB" baseline="0" dirty="0" err="1" smtClean="0"/>
              <a:t>multiscattering</a:t>
            </a:r>
            <a:r>
              <a:rPr lang="en-GB" baseline="0" dirty="0" smtClean="0"/>
              <a:t> diffuse to our indirect lighting, which is stored in spherical harmonics?</a:t>
            </a:r>
          </a:p>
        </p:txBody>
      </p:sp>
      <p:sp>
        <p:nvSpPr>
          <p:cNvPr id="4" name="Slide Number Placeholder 3"/>
          <p:cNvSpPr>
            <a:spLocks noGrp="1"/>
          </p:cNvSpPr>
          <p:nvPr>
            <p:ph type="sldNum" sz="quarter" idx="10"/>
          </p:nvPr>
        </p:nvSpPr>
        <p:spPr/>
        <p:txBody>
          <a:bodyPr/>
          <a:lstStyle/>
          <a:p>
            <a:fld id="{4ACC21ED-7264-428E-9EEC-712EDA48DF4C}" type="slidenum">
              <a:rPr lang="fr-CA" smtClean="0"/>
              <a:t>123</a:t>
            </a:fld>
            <a:endParaRPr lang="fr-CA"/>
          </a:p>
        </p:txBody>
      </p:sp>
    </p:spTree>
    <p:extLst>
      <p:ext uri="{BB962C8B-B14F-4D97-AF65-F5344CB8AC3E}">
        <p14:creationId xmlns:p14="http://schemas.microsoft.com/office/powerpoint/2010/main" val="108195808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Well… once again there’s a link to a problem we’ve already solved…</a:t>
            </a:r>
          </a:p>
          <a:p>
            <a:endParaRPr lang="en-GB" baseline="0" dirty="0" smtClean="0"/>
          </a:p>
          <a:p>
            <a:r>
              <a:rPr lang="en-GB" baseline="0" dirty="0" smtClean="0"/>
              <a:t>We can project a clamped cosine distribution into spherical harmonics, and use that to evaluate lighting projected into SH. But what we want is to project any BRDF (in this case our </a:t>
            </a:r>
            <a:r>
              <a:rPr lang="en-GB" baseline="0" dirty="0" err="1" smtClean="0"/>
              <a:t>multiscattering</a:t>
            </a:r>
            <a:r>
              <a:rPr lang="en-GB" baseline="0" dirty="0" smtClean="0"/>
              <a:t> diffuse BRDF) into spherical harmonics.</a:t>
            </a:r>
          </a:p>
          <a:p>
            <a:endParaRPr lang="en-GB" baseline="0" dirty="0" smtClean="0"/>
          </a:p>
          <a:p>
            <a:r>
              <a:rPr lang="en-GB" baseline="0" dirty="0" smtClean="0"/>
              <a:t>[Thanks to Eric </a:t>
            </a:r>
            <a:r>
              <a:rPr lang="en-GB" baseline="0" dirty="0" err="1" smtClean="0"/>
              <a:t>Heitz</a:t>
            </a:r>
            <a:r>
              <a:rPr lang="en-GB" baseline="0" dirty="0" smtClean="0"/>
              <a:t> for the diagram]</a:t>
            </a:r>
          </a:p>
        </p:txBody>
      </p:sp>
      <p:sp>
        <p:nvSpPr>
          <p:cNvPr id="4" name="Slide Number Placeholder 3"/>
          <p:cNvSpPr>
            <a:spLocks noGrp="1"/>
          </p:cNvSpPr>
          <p:nvPr>
            <p:ph type="sldNum" sz="quarter" idx="10"/>
          </p:nvPr>
        </p:nvSpPr>
        <p:spPr/>
        <p:txBody>
          <a:bodyPr/>
          <a:lstStyle/>
          <a:p>
            <a:fld id="{4ACC21ED-7264-428E-9EEC-712EDA48DF4C}" type="slidenum">
              <a:rPr lang="fr-CA" smtClean="0"/>
              <a:t>124</a:t>
            </a:fld>
            <a:endParaRPr lang="fr-CA"/>
          </a:p>
        </p:txBody>
      </p:sp>
    </p:spTree>
    <p:extLst>
      <p:ext uri="{BB962C8B-B14F-4D97-AF65-F5344CB8AC3E}">
        <p14:creationId xmlns:p14="http://schemas.microsoft.com/office/powerpoint/2010/main" val="353331830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But it just so happens that now we have a mapping from a linear-transformed cosine, with which we can approximate a BRDF, to a clamped cosine distribution! So perhaps we can use that to solve our problem.</a:t>
            </a:r>
          </a:p>
          <a:p>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[Thanks to Eric </a:t>
            </a:r>
            <a:r>
              <a:rPr lang="en-GB" baseline="0" dirty="0" err="1" smtClean="0"/>
              <a:t>Heitz</a:t>
            </a:r>
            <a:r>
              <a:rPr lang="en-GB" baseline="0" dirty="0" smtClean="0"/>
              <a:t> for the diagram]</a:t>
            </a:r>
          </a:p>
        </p:txBody>
      </p:sp>
      <p:sp>
        <p:nvSpPr>
          <p:cNvPr id="4" name="Slide Number Placeholder 3"/>
          <p:cNvSpPr>
            <a:spLocks noGrp="1"/>
          </p:cNvSpPr>
          <p:nvPr>
            <p:ph type="sldNum" sz="quarter" idx="10"/>
          </p:nvPr>
        </p:nvSpPr>
        <p:spPr/>
        <p:txBody>
          <a:bodyPr/>
          <a:lstStyle/>
          <a:p>
            <a:fld id="{4ACC21ED-7264-428E-9EEC-712EDA48DF4C}" type="slidenum">
              <a:rPr lang="fr-CA" smtClean="0"/>
              <a:t>125</a:t>
            </a:fld>
            <a:endParaRPr lang="fr-CA"/>
          </a:p>
        </p:txBody>
      </p:sp>
    </p:spTree>
    <p:extLst>
      <p:ext uri="{BB962C8B-B14F-4D97-AF65-F5344CB8AC3E}">
        <p14:creationId xmlns:p14="http://schemas.microsoft.com/office/powerpoint/2010/main" val="336265821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For area lights, we take the coordinates of our light source and rotate them using the LTC inverse matrix. We’re going to treat our SH bands like an area light source and rotate them using the LTC inverse matrix, then evaluate by the cosine lobe. Then finally, we just scale the result by the BRDF magnitude like when we use LTCs for area lights.</a:t>
            </a:r>
          </a:p>
        </p:txBody>
      </p:sp>
      <p:sp>
        <p:nvSpPr>
          <p:cNvPr id="4" name="Slide Number Placeholder 3"/>
          <p:cNvSpPr>
            <a:spLocks noGrp="1"/>
          </p:cNvSpPr>
          <p:nvPr>
            <p:ph type="sldNum" sz="quarter" idx="10"/>
          </p:nvPr>
        </p:nvSpPr>
        <p:spPr/>
        <p:txBody>
          <a:bodyPr/>
          <a:lstStyle/>
          <a:p>
            <a:fld id="{4ACC21ED-7264-428E-9EEC-712EDA48DF4C}" type="slidenum">
              <a:rPr lang="fr-CA" smtClean="0"/>
              <a:t>126</a:t>
            </a:fld>
            <a:endParaRPr lang="fr-CA"/>
          </a:p>
        </p:txBody>
      </p:sp>
    </p:spTree>
    <p:extLst>
      <p:ext uri="{BB962C8B-B14F-4D97-AF65-F5344CB8AC3E}">
        <p14:creationId xmlns:p14="http://schemas.microsoft.com/office/powerpoint/2010/main" val="390579946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But, as SH is rotationally invariant, we can actually just rotate our cosine lobe instead, which is much faster!</a:t>
            </a:r>
          </a:p>
        </p:txBody>
      </p:sp>
      <p:sp>
        <p:nvSpPr>
          <p:cNvPr id="4" name="Slide Number Placeholder 3"/>
          <p:cNvSpPr>
            <a:spLocks noGrp="1"/>
          </p:cNvSpPr>
          <p:nvPr>
            <p:ph type="sldNum" sz="quarter" idx="10"/>
          </p:nvPr>
        </p:nvSpPr>
        <p:spPr/>
        <p:txBody>
          <a:bodyPr/>
          <a:lstStyle/>
          <a:p>
            <a:fld id="{4ACC21ED-7264-428E-9EEC-712EDA48DF4C}" type="slidenum">
              <a:rPr lang="fr-CA" smtClean="0"/>
              <a:t>127</a:t>
            </a:fld>
            <a:endParaRPr lang="fr-CA"/>
          </a:p>
        </p:txBody>
      </p:sp>
    </p:spTree>
    <p:extLst>
      <p:ext uri="{BB962C8B-B14F-4D97-AF65-F5344CB8AC3E}">
        <p14:creationId xmlns:p14="http://schemas.microsoft.com/office/powerpoint/2010/main" val="162942694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Here’s an example of some </a:t>
            </a:r>
            <a:r>
              <a:rPr lang="en-GB" baseline="0" dirty="0" err="1" smtClean="0"/>
              <a:t>shader</a:t>
            </a:r>
            <a:r>
              <a:rPr lang="en-GB" baseline="0" dirty="0" smtClean="0"/>
              <a:t> code. Note that as we’re rotating the SH also into the space of the normal with the matrix R, we’re rotating a cosine lobe that’s pointing straight up. That means that you can actually do some nice further optimisations to this code.</a:t>
            </a:r>
          </a:p>
          <a:p>
            <a:endParaRPr lang="en-GB" baseline="0" dirty="0" smtClean="0"/>
          </a:p>
          <a:p>
            <a:r>
              <a:rPr lang="en-GB" baseline="0" dirty="0" smtClean="0"/>
              <a:t>Now it’s time to look at some results.</a:t>
            </a:r>
          </a:p>
        </p:txBody>
      </p:sp>
      <p:sp>
        <p:nvSpPr>
          <p:cNvPr id="4" name="Slide Number Placeholder 3"/>
          <p:cNvSpPr>
            <a:spLocks noGrp="1"/>
          </p:cNvSpPr>
          <p:nvPr>
            <p:ph type="sldNum" sz="quarter" idx="10"/>
          </p:nvPr>
        </p:nvSpPr>
        <p:spPr/>
        <p:txBody>
          <a:bodyPr/>
          <a:lstStyle/>
          <a:p>
            <a:fld id="{4ACC21ED-7264-428E-9EEC-712EDA48DF4C}" type="slidenum">
              <a:rPr lang="fr-CA" smtClean="0"/>
              <a:t>128</a:t>
            </a:fld>
            <a:endParaRPr lang="fr-CA"/>
          </a:p>
        </p:txBody>
      </p:sp>
    </p:spTree>
    <p:extLst>
      <p:ext uri="{BB962C8B-B14F-4D97-AF65-F5344CB8AC3E}">
        <p14:creationId xmlns:p14="http://schemas.microsoft.com/office/powerpoint/2010/main" val="322836443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I’ve changed the lighting set up a bit for these shots. Here we are at dawn,</a:t>
            </a:r>
            <a:r>
              <a:rPr lang="en-GB" baseline="0" dirty="0" smtClean="0"/>
              <a:t> with sky lighting only. You can see the sun is about to rise to our right hand side and the sky is a beautiful pink in that direction.</a:t>
            </a:r>
          </a:p>
          <a:p>
            <a:endParaRPr lang="en-GB" baseline="0" dirty="0" smtClean="0"/>
          </a:p>
          <a:p>
            <a:r>
              <a:rPr lang="en-GB" baseline="0" dirty="0" smtClean="0"/>
              <a:t>Now if we turn our </a:t>
            </a:r>
            <a:r>
              <a:rPr lang="en-GB" baseline="0" dirty="0" err="1" smtClean="0"/>
              <a:t>multiscattering</a:t>
            </a:r>
            <a:r>
              <a:rPr lang="en-GB" baseline="0" dirty="0" smtClean="0"/>
              <a:t> indirect diffuse on…</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129</a:t>
            </a:fld>
            <a:endParaRPr lang="fr-CA"/>
          </a:p>
        </p:txBody>
      </p:sp>
    </p:spTree>
    <p:extLst>
      <p:ext uri="{BB962C8B-B14F-4D97-AF65-F5344CB8AC3E}">
        <p14:creationId xmlns:p14="http://schemas.microsoft.com/office/powerpoint/2010/main" val="154180827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You can see we get flatter</a:t>
            </a:r>
            <a:r>
              <a:rPr lang="en-GB" baseline="0" dirty="0" smtClean="0"/>
              <a:t> lighting on the rough left hand spheres, but then a stronger falloff for glancing viewing angles as the spheres get smoother towards the right. The ground plane is also getting a little darker, as we saw for the </a:t>
            </a:r>
            <a:r>
              <a:rPr lang="en-GB" baseline="0" dirty="0" err="1" smtClean="0"/>
              <a:t>multiscattering</a:t>
            </a:r>
            <a:r>
              <a:rPr lang="en-GB" baseline="0" dirty="0" smtClean="0"/>
              <a:t> direct diffuse, so this is definitely going to have an impact on our world lighting.</a:t>
            </a:r>
          </a:p>
          <a:p>
            <a:endParaRPr lang="en-GB" baseline="0" dirty="0" smtClean="0"/>
          </a:p>
          <a:p>
            <a:r>
              <a:rPr lang="en-GB" baseline="0" dirty="0" smtClean="0"/>
              <a:t>Let’s compare against the ground truth…</a:t>
            </a:r>
          </a:p>
        </p:txBody>
      </p:sp>
      <p:sp>
        <p:nvSpPr>
          <p:cNvPr id="4" name="Slide Number Placeholder 3"/>
          <p:cNvSpPr>
            <a:spLocks noGrp="1"/>
          </p:cNvSpPr>
          <p:nvPr>
            <p:ph type="sldNum" sz="quarter" idx="10"/>
          </p:nvPr>
        </p:nvSpPr>
        <p:spPr/>
        <p:txBody>
          <a:bodyPr/>
          <a:lstStyle/>
          <a:p>
            <a:fld id="{4ACC21ED-7264-428E-9EEC-712EDA48DF4C}" type="slidenum">
              <a:rPr lang="fr-CA" smtClean="0"/>
              <a:t>130</a:t>
            </a:fld>
            <a:endParaRPr lang="fr-CA"/>
          </a:p>
        </p:txBody>
      </p:sp>
    </p:spTree>
    <p:extLst>
      <p:ext uri="{BB962C8B-B14F-4D97-AF65-F5344CB8AC3E}">
        <p14:creationId xmlns:p14="http://schemas.microsoft.com/office/powerpoint/2010/main" val="786735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turn </a:t>
            </a:r>
            <a:r>
              <a:rPr lang="en-GB" dirty="0" err="1" smtClean="0"/>
              <a:t>multiscattering</a:t>
            </a:r>
            <a:r>
              <a:rPr lang="en-GB" baseline="0" dirty="0" smtClean="0"/>
              <a:t> specular on… and… well… do you see any difference? Actually, if we toggle back and forth, we *do* see a small change on the roughest spheres, but it’s really hard to tell. This isn’t giving us the big win that we might have wanted.</a:t>
            </a:r>
          </a:p>
          <a:p>
            <a:endParaRPr lang="en-GB" baseline="0" dirty="0" smtClean="0"/>
          </a:p>
          <a:p>
            <a:r>
              <a:rPr lang="en-GB" baseline="0" dirty="0" smtClean="0"/>
              <a:t>But before we give up, we should try this on metals.</a:t>
            </a:r>
            <a:endParaRPr lang="fr-CA" dirty="0" smtClean="0"/>
          </a:p>
          <a:p>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14</a:t>
            </a:fld>
            <a:endParaRPr lang="fr-CA"/>
          </a:p>
        </p:txBody>
      </p:sp>
    </p:spTree>
    <p:extLst>
      <p:ext uri="{BB962C8B-B14F-4D97-AF65-F5344CB8AC3E}">
        <p14:creationId xmlns:p14="http://schemas.microsoft.com/office/powerpoint/2010/main" val="197330952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really close! In fact,</a:t>
            </a:r>
            <a:r>
              <a:rPr lang="en-GB" baseline="0" dirty="0" smtClean="0"/>
              <a:t> the only real difference we see is that the bottom of the spheres are lighter for the ground truth, but if we were to compare Lambert we’d actually see the same – this is caused by SH ringing.</a:t>
            </a:r>
            <a:endParaRPr lang="en-GB" dirty="0" smtClean="0"/>
          </a:p>
          <a:p>
            <a:endParaRPr lang="en-GB" dirty="0" smtClean="0"/>
          </a:p>
          <a:p>
            <a:r>
              <a:rPr lang="en-GB" dirty="0" smtClean="0"/>
              <a:t>I put an </a:t>
            </a:r>
            <a:r>
              <a:rPr lang="en-GB" dirty="0" err="1" smtClean="0"/>
              <a:t>asterix</a:t>
            </a:r>
            <a:r>
              <a:rPr lang="en-GB" dirty="0" smtClean="0"/>
              <a:t> by ground truth because</a:t>
            </a:r>
            <a:r>
              <a:rPr lang="en-GB" baseline="0" dirty="0" smtClean="0"/>
              <a:t> I always feel a little wary about claims of absolute truth in these situations. We generated this by sampling the SH over the hemisphere and scaling by the BRDF.</a:t>
            </a:r>
          </a:p>
          <a:p>
            <a:endParaRPr lang="en-GB" baseline="0" dirty="0" smtClean="0"/>
          </a:p>
          <a:p>
            <a:r>
              <a:rPr lang="en-GB" baseline="0" dirty="0" smtClean="0"/>
              <a:t>Let’s go back to look at our approximation…</a:t>
            </a:r>
          </a:p>
        </p:txBody>
      </p:sp>
      <p:sp>
        <p:nvSpPr>
          <p:cNvPr id="4" name="Slide Number Placeholder 3"/>
          <p:cNvSpPr>
            <a:spLocks noGrp="1"/>
          </p:cNvSpPr>
          <p:nvPr>
            <p:ph type="sldNum" sz="quarter" idx="10"/>
          </p:nvPr>
        </p:nvSpPr>
        <p:spPr/>
        <p:txBody>
          <a:bodyPr/>
          <a:lstStyle/>
          <a:p>
            <a:fld id="{4ACC21ED-7264-428E-9EEC-712EDA48DF4C}" type="slidenum">
              <a:rPr lang="fr-CA" smtClean="0"/>
              <a:t>131</a:t>
            </a:fld>
            <a:endParaRPr lang="fr-CA"/>
          </a:p>
        </p:txBody>
      </p:sp>
    </p:spTree>
    <p:extLst>
      <p:ext uri="{BB962C8B-B14F-4D97-AF65-F5344CB8AC3E}">
        <p14:creationId xmlns:p14="http://schemas.microsoft.com/office/powerpoint/2010/main" val="165490502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So this is great, but in case you feel those matrix multiplies and construction of an orthonormal basis might take too much time… I have a cheaper solution. Don’t rotate the SH at all, but still scale by the BRDF magnitude. Let’s compare.</a:t>
            </a:r>
          </a:p>
        </p:txBody>
      </p:sp>
      <p:sp>
        <p:nvSpPr>
          <p:cNvPr id="4" name="Slide Number Placeholder 3"/>
          <p:cNvSpPr>
            <a:spLocks noGrp="1"/>
          </p:cNvSpPr>
          <p:nvPr>
            <p:ph type="sldNum" sz="quarter" idx="10"/>
          </p:nvPr>
        </p:nvSpPr>
        <p:spPr/>
        <p:txBody>
          <a:bodyPr/>
          <a:lstStyle/>
          <a:p>
            <a:fld id="{4ACC21ED-7264-428E-9EEC-712EDA48DF4C}" type="slidenum">
              <a:rPr lang="fr-CA" smtClean="0"/>
              <a:t>132</a:t>
            </a:fld>
            <a:endParaRPr lang="fr-CA"/>
          </a:p>
        </p:txBody>
      </p:sp>
    </p:spTree>
    <p:extLst>
      <p:ext uri="{BB962C8B-B14F-4D97-AF65-F5344CB8AC3E}">
        <p14:creationId xmlns:p14="http://schemas.microsoft.com/office/powerpoint/2010/main" val="3796210149"/>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the</a:t>
            </a:r>
            <a:r>
              <a:rPr lang="en-GB" baseline="0" dirty="0" smtClean="0"/>
              <a:t> colours shift, but the overall intensity stays the same. This is a pretty extreme example of lighting being different in the SH too, so perhaps in general cases it doesn’t matter so much. With scaling by the magnitude though you’re still going to get that falloff at glancing viewing angles for smooth surfaces which gives more definition to the objects, as well as having that effect on the overall luminance of the scene that darkening the ground plane will have.</a:t>
            </a:r>
          </a:p>
          <a:p>
            <a:endParaRPr lang="en-GB" baseline="0" dirty="0" smtClean="0"/>
          </a:p>
          <a:p>
            <a:r>
              <a:rPr lang="en-GB" baseline="0" dirty="0" smtClean="0"/>
              <a:t>This needs a little further research, but I hope this is a promising avenue to go down!</a:t>
            </a:r>
          </a:p>
        </p:txBody>
      </p:sp>
      <p:sp>
        <p:nvSpPr>
          <p:cNvPr id="4" name="Slide Number Placeholder 3"/>
          <p:cNvSpPr>
            <a:spLocks noGrp="1"/>
          </p:cNvSpPr>
          <p:nvPr>
            <p:ph type="sldNum" sz="quarter" idx="10"/>
          </p:nvPr>
        </p:nvSpPr>
        <p:spPr/>
        <p:txBody>
          <a:bodyPr/>
          <a:lstStyle/>
          <a:p>
            <a:fld id="{4ACC21ED-7264-428E-9EEC-712EDA48DF4C}" type="slidenum">
              <a:rPr lang="fr-CA" smtClean="0"/>
              <a:t>133</a:t>
            </a:fld>
            <a:endParaRPr lang="fr-CA"/>
          </a:p>
        </p:txBody>
      </p:sp>
    </p:spTree>
    <p:extLst>
      <p:ext uri="{BB962C8B-B14F-4D97-AF65-F5344CB8AC3E}">
        <p14:creationId xmlns:p14="http://schemas.microsoft.com/office/powerpoint/2010/main" val="377836641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Let’s conclude</a:t>
            </a:r>
            <a:r>
              <a:rPr lang="en-GB" baseline="0" dirty="0" smtClean="0"/>
              <a:t> by recapping where we’re at. We’ve </a:t>
            </a:r>
            <a:r>
              <a:rPr lang="en-GB" baseline="0" dirty="0" smtClean="0"/>
              <a:t>implemented </a:t>
            </a:r>
            <a:r>
              <a:rPr lang="en-GB" baseline="0" dirty="0" err="1" smtClean="0"/>
              <a:t>multiscattering</a:t>
            </a:r>
            <a:r>
              <a:rPr lang="en-GB" baseline="0" dirty="0" smtClean="0"/>
              <a:t> diffuse and specular, as well as area lights. We’ve made our BRDFs work for direct and indirect lighting, as well as area lighting. Wrapped lighting works in all circumstances, and we have an implementation of area lighting for cloth.</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134</a:t>
            </a:fld>
            <a:endParaRPr lang="fr-CA"/>
          </a:p>
        </p:txBody>
      </p:sp>
    </p:spTree>
    <p:extLst>
      <p:ext uri="{BB962C8B-B14F-4D97-AF65-F5344CB8AC3E}">
        <p14:creationId xmlns:p14="http://schemas.microsoft.com/office/powerpoint/2010/main" val="127750301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But sadly we still have the following problems left to solve. Nothing currently works</a:t>
            </a:r>
            <a:r>
              <a:rPr lang="en-GB" baseline="0" dirty="0" smtClean="0"/>
              <a:t> with our hair shading, and neither for subsurface scattering on skin. At least for skin we have a plan of using separable screen-space subsurface scattering, but hair is definitely in the research area.</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135</a:t>
            </a:fld>
            <a:endParaRPr lang="fr-CA"/>
          </a:p>
        </p:txBody>
      </p:sp>
    </p:spTree>
    <p:extLst>
      <p:ext uri="{BB962C8B-B14F-4D97-AF65-F5344CB8AC3E}">
        <p14:creationId xmlns:p14="http://schemas.microsoft.com/office/powerpoint/2010/main" val="319345584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we’re now at the end of our </a:t>
            </a:r>
            <a:r>
              <a:rPr lang="en-GB" dirty="0" smtClean="0"/>
              <a:t>journey. </a:t>
            </a:r>
            <a:r>
              <a:rPr lang="en-GB" dirty="0" smtClean="0"/>
              <a:t>We’ve tried</a:t>
            </a:r>
            <a:r>
              <a:rPr lang="en-GB" baseline="0" dirty="0" smtClean="0"/>
              <a:t> to take some latest research into new </a:t>
            </a:r>
            <a:r>
              <a:rPr lang="en-GB" baseline="0" dirty="0" err="1" smtClean="0"/>
              <a:t>multiscattering</a:t>
            </a:r>
            <a:r>
              <a:rPr lang="en-GB" baseline="0" dirty="0" smtClean="0"/>
              <a:t> BRDFs and area lights, and put them into our game, and it’s been a bit more complicated than we initially would have hoped. But hopefully this journey has given us a few insights that we can learn together about uniting research and game production.</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136</a:t>
            </a:fld>
            <a:endParaRPr lang="fr-CA"/>
          </a:p>
        </p:txBody>
      </p:sp>
    </p:spTree>
    <p:extLst>
      <p:ext uri="{BB962C8B-B14F-4D97-AF65-F5344CB8AC3E}">
        <p14:creationId xmlns:p14="http://schemas.microsoft.com/office/powerpoint/2010/main" val="69867532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first is that source code is invaluable. Having</a:t>
            </a:r>
            <a:r>
              <a:rPr lang="en-GB" baseline="0" dirty="0" smtClean="0"/>
              <a:t> some simple </a:t>
            </a:r>
            <a:r>
              <a:rPr lang="en-GB" baseline="0" dirty="0" err="1" smtClean="0"/>
              <a:t>shader</a:t>
            </a:r>
            <a:r>
              <a:rPr lang="en-GB" baseline="0" dirty="0" smtClean="0"/>
              <a:t> code for Danny Chan’s </a:t>
            </a:r>
            <a:r>
              <a:rPr lang="en-GB" baseline="0" dirty="0" err="1" smtClean="0"/>
              <a:t>multiscattering</a:t>
            </a:r>
            <a:r>
              <a:rPr lang="en-GB" baseline="0" dirty="0" smtClean="0"/>
              <a:t> diffuse model was great, as we could implement it quickly. Having demos for area lights with LTCs also meant I had a working version of area lights in the game very quickly. But perhaps even more importantly, having the fitting code for LTCs was utterly invaluable because when I hit a hurdle and needed to work with more BRDFs than just Lambert diffuse and GGX, I was able to do so very easily.</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137</a:t>
            </a:fld>
            <a:endParaRPr lang="fr-CA"/>
          </a:p>
        </p:txBody>
      </p:sp>
    </p:spTree>
    <p:extLst>
      <p:ext uri="{BB962C8B-B14F-4D97-AF65-F5344CB8AC3E}">
        <p14:creationId xmlns:p14="http://schemas.microsoft.com/office/powerpoint/2010/main" val="246580522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leads</a:t>
            </a:r>
            <a:r>
              <a:rPr lang="en-GB" baseline="0" dirty="0" smtClean="0"/>
              <a:t> us nicely into Takeaway #2 – separating insight from implementation. The thing about LTCs is not that they allow us to get a real-time result of GGX specular with area lights, although that’s what the demos show. The research isn’t about that implementation detail. The research is about the insight that we can use LTCs to represent any BRDF. I just used that insight further myself to use LTCs to help with indirect diffuse with spherical harmonics.</a:t>
            </a:r>
          </a:p>
          <a:p>
            <a:endParaRPr lang="en-GB" baseline="0" dirty="0" smtClean="0"/>
          </a:p>
          <a:p>
            <a:r>
              <a:rPr lang="en-GB" baseline="0" dirty="0" smtClean="0"/>
              <a:t>This is good for us all to remember when writing papers but also when reading them. I remember a member of my team implementing a paper about a BRDF for the moon. It contained a BRDF from the sun light, but it also provided a sky light model too. Really, the sky light model was just there to make the image the researcher was rendering be complete. However, my colleague implemented both the sun model and the sky model, completely forgetting that we already had a much better sky model in game that was being applied. Now, that’s the job of us in games to spot the real insights in paper, and to forget the peripheral information, but sometimes it’s the job of researchers too to ensure the key insight in their paper is what stands out, not just some arbitrary implementation details.</a:t>
            </a:r>
          </a:p>
          <a:p>
            <a:endParaRPr lang="en-GB" baseline="0" dirty="0" smtClean="0"/>
          </a:p>
          <a:p>
            <a:r>
              <a:rPr lang="en-GB" baseline="0" dirty="0" smtClean="0"/>
              <a:t>That isn’t to say we can’t have papers 100% about implementation. In some ways the </a:t>
            </a:r>
            <a:r>
              <a:rPr lang="en-GB" baseline="0" dirty="0" err="1" smtClean="0"/>
              <a:t>Fdez-Agüera</a:t>
            </a:r>
            <a:r>
              <a:rPr lang="en-GB" baseline="0" dirty="0" smtClean="0"/>
              <a:t> paper is a fantastic example of this – focusing on how to get something working in a particular case, and as a game developer I love these papers. *But* I did personally take the model and extended it to more use cases, looking at the insight it provided into other problems.</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138</a:t>
            </a:fld>
            <a:endParaRPr lang="fr-CA"/>
          </a:p>
        </p:txBody>
      </p:sp>
    </p:spTree>
    <p:extLst>
      <p:ext uri="{BB962C8B-B14F-4D97-AF65-F5344CB8AC3E}">
        <p14:creationId xmlns:p14="http://schemas.microsoft.com/office/powerpoint/2010/main" val="222812882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 guess</a:t>
            </a:r>
            <a:r>
              <a:rPr lang="en-GB" baseline="0" dirty="0" smtClean="0"/>
              <a:t> I was building upon existing work. As was </a:t>
            </a:r>
            <a:r>
              <a:rPr lang="en-GB" baseline="0" dirty="0" err="1" smtClean="0"/>
              <a:t>Fdez-Agüera</a:t>
            </a:r>
            <a:r>
              <a:rPr lang="en-GB" baseline="0" dirty="0" smtClean="0"/>
              <a:t> when looking at </a:t>
            </a:r>
            <a:r>
              <a:rPr lang="en-GB" baseline="0" dirty="0" err="1" smtClean="0"/>
              <a:t>multiscattering</a:t>
            </a:r>
            <a:r>
              <a:rPr lang="en-GB" baseline="0" dirty="0" smtClean="0"/>
              <a:t> for environment lighting, or Emmanuel </a:t>
            </a:r>
            <a:r>
              <a:rPr lang="en-GB" baseline="0" dirty="0" err="1" smtClean="0"/>
              <a:t>Turquin</a:t>
            </a:r>
            <a:r>
              <a:rPr lang="en-GB" baseline="0" dirty="0" smtClean="0"/>
              <a:t> when developing his own </a:t>
            </a:r>
            <a:r>
              <a:rPr lang="en-GB" baseline="0" dirty="0" err="1" smtClean="0"/>
              <a:t>multiscattering</a:t>
            </a:r>
            <a:r>
              <a:rPr lang="en-GB" baseline="0" dirty="0" smtClean="0"/>
              <a:t> model. The more research we have in a given area the better! It’s even more important because if work is successful, we’re likely using it in games. And doing research to push what’s being used further really helps.</a:t>
            </a:r>
          </a:p>
          <a:p>
            <a:endParaRPr lang="en-GB" baseline="0" dirty="0" smtClean="0"/>
          </a:p>
          <a:p>
            <a:r>
              <a:rPr lang="en-GB" baseline="0" dirty="0" smtClean="0"/>
              <a:t>Even the concept of the environment map BRDF is something that has come up repeatedly. We were able to use it to get the energy of a BRDF in a given direction, and we also used a very similar concept to scale our LTCs. The fact that in games we already have some of this technology just makes implementing future papers based on that easier.</a:t>
            </a:r>
          </a:p>
          <a:p>
            <a:endParaRPr lang="en-GB" baseline="0" dirty="0" smtClean="0"/>
          </a:p>
          <a:p>
            <a:r>
              <a:rPr lang="en-GB" baseline="0" dirty="0" smtClean="0"/>
              <a:t>There is a word of caution here too. It’s looking likely that in the near future I’m going to be using LTCs to evaluate BRDFs, because I want to use area lights. That means if I’m going to implement a BRDF, I really want it to work with LTCs, otherwise I’m going to have a problem. Building on successful existing work also means understanding what’s already being used, and trying to make your research work with that. Or understanding that we might only come back to your research in 15 years once we’ve stopped doing LTCs and we’re all on ray tracing.</a:t>
            </a:r>
          </a:p>
          <a:p>
            <a:endParaRPr lang="en-GB" baseline="0" dirty="0" smtClean="0"/>
          </a:p>
          <a:p>
            <a:r>
              <a:rPr lang="en-GB" baseline="0" dirty="0" smtClean="0"/>
              <a:t>But the other benefit to building on existing work is that you might be solving problems that are within it. And today we hit a lot of problems.</a:t>
            </a:r>
          </a:p>
        </p:txBody>
      </p:sp>
      <p:sp>
        <p:nvSpPr>
          <p:cNvPr id="4" name="Slide Number Placeholder 3"/>
          <p:cNvSpPr>
            <a:spLocks noGrp="1"/>
          </p:cNvSpPr>
          <p:nvPr>
            <p:ph type="sldNum" sz="quarter" idx="10"/>
          </p:nvPr>
        </p:nvSpPr>
        <p:spPr/>
        <p:txBody>
          <a:bodyPr/>
          <a:lstStyle/>
          <a:p>
            <a:fld id="{4ACC21ED-7264-428E-9EEC-712EDA48DF4C}" type="slidenum">
              <a:rPr lang="fr-CA" smtClean="0"/>
              <a:t>139</a:t>
            </a:fld>
            <a:endParaRPr lang="fr-CA"/>
          </a:p>
        </p:txBody>
      </p:sp>
    </p:spTree>
    <p:extLst>
      <p:ext uri="{BB962C8B-B14F-4D97-AF65-F5344CB8AC3E}">
        <p14:creationId xmlns:p14="http://schemas.microsoft.com/office/powerpoint/2010/main" val="209598691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Never</a:t>
            </a:r>
            <a:r>
              <a:rPr lang="en-GB" baseline="0" dirty="0" smtClean="0"/>
              <a:t> underestimate implementation time. And that’s coming from me, who was initially really pleasantly surprised with how quickly I got new BRDFs plus area lights into the game. Then I realised all the cases that I was missing. The skin, the hair, the cloth. How the new BRDFs didn’t necessarily play nicely with the area lights, and that those two strands of research were pretty independent that I had to try to unite. Still, there’s much more work to do – I need to implement a whole new technique for skin shading, check that it’s performant, and discover a solution for hair.</a:t>
            </a:r>
          </a:p>
          <a:p>
            <a:endParaRPr lang="en-GB" baseline="0" dirty="0" smtClean="0"/>
          </a:p>
          <a:p>
            <a:r>
              <a:rPr lang="en-GB" baseline="0" dirty="0" smtClean="0"/>
              <a:t>I say this to many people – to artists and producers I work with, to hardware manufacturers wanting us to implement their latest feature, to academics wanting us to implement their research, and to graphics programmers trying to get the latest feature into their engine. It often takes a lot longer than you think. Sure, the initial implementation might be simple, it might not take that much time. But I like to think that this is one of those 80:20 rules. The last 20% of the work very definitely takes 80% of the time, because our engines are incredibly complex and features don’t always play nicely together.</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140</a:t>
            </a:fld>
            <a:endParaRPr lang="fr-CA"/>
          </a:p>
        </p:txBody>
      </p:sp>
    </p:spTree>
    <p:extLst>
      <p:ext uri="{BB962C8B-B14F-4D97-AF65-F5344CB8AC3E}">
        <p14:creationId xmlns:p14="http://schemas.microsoft.com/office/powerpoint/2010/main" val="3297175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Again, we start with some gold</a:t>
            </a:r>
            <a:r>
              <a:rPr lang="en-GB" baseline="0" dirty="0" smtClean="0"/>
              <a:t> spheres with the </a:t>
            </a:r>
            <a:r>
              <a:rPr lang="en-GB" baseline="0" dirty="0" err="1" smtClean="0"/>
              <a:t>multiscattering</a:t>
            </a:r>
            <a:r>
              <a:rPr lang="en-GB" baseline="0" dirty="0" smtClean="0"/>
              <a:t> specular off…</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15</a:t>
            </a:fld>
            <a:endParaRPr lang="fr-CA"/>
          </a:p>
        </p:txBody>
      </p:sp>
    </p:spTree>
    <p:extLst>
      <p:ext uri="{BB962C8B-B14F-4D97-AF65-F5344CB8AC3E}">
        <p14:creationId xmlns:p14="http://schemas.microsoft.com/office/powerpoint/2010/main" val="405345516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Now it’s time for</a:t>
            </a:r>
            <a:r>
              <a:rPr lang="en-GB" baseline="0" dirty="0" smtClean="0"/>
              <a:t> a short epilogue at the end of our journey. What happens when you actually try to put area lights in game and make them usable? Well, we have to make them available for artists and give them a way to manage performance. Moreover, we wanted to experiment with making area lights a feature that could be enabled and disabled – so for example, only available on higher end platforms.</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141</a:t>
            </a:fld>
            <a:endParaRPr lang="fr-CA"/>
          </a:p>
        </p:txBody>
      </p:sp>
    </p:spTree>
    <p:extLst>
      <p:ext uri="{BB962C8B-B14F-4D97-AF65-F5344CB8AC3E}">
        <p14:creationId xmlns:p14="http://schemas.microsoft.com/office/powerpoint/2010/main" val="243745803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That</a:t>
            </a:r>
            <a:r>
              <a:rPr lang="en-GB" baseline="0" dirty="0" smtClean="0"/>
              <a:t> gave us the following two major goals. We needed to give the artists control over the light falloff, in a similar way to the controls they have for </a:t>
            </a:r>
            <a:r>
              <a:rPr lang="en-GB" baseline="0" dirty="0" err="1" smtClean="0"/>
              <a:t>omni</a:t>
            </a:r>
            <a:r>
              <a:rPr lang="en-GB" baseline="0" dirty="0" smtClean="0"/>
              <a:t> or spot lights, with radius falloffs and cone angle falloffs. We also decided to have a </a:t>
            </a:r>
            <a:r>
              <a:rPr lang="en-GB" baseline="0" dirty="0" err="1" smtClean="0"/>
              <a:t>fallback</a:t>
            </a:r>
            <a:r>
              <a:rPr lang="en-GB" baseline="0" dirty="0" smtClean="0"/>
              <a:t> to an </a:t>
            </a:r>
            <a:r>
              <a:rPr lang="en-GB" baseline="0" dirty="0" err="1" smtClean="0"/>
              <a:t>omni</a:t>
            </a:r>
            <a:r>
              <a:rPr lang="en-GB" baseline="0" dirty="0" smtClean="0"/>
              <a:t> or spot light when area lights were disabled.</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142</a:t>
            </a:fld>
            <a:endParaRPr lang="fr-CA"/>
          </a:p>
        </p:txBody>
      </p:sp>
    </p:spTree>
    <p:extLst>
      <p:ext uri="{BB962C8B-B14F-4D97-AF65-F5344CB8AC3E}">
        <p14:creationId xmlns:p14="http://schemas.microsoft.com/office/powerpoint/2010/main" val="2657504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Let’s start by looking at these</a:t>
            </a:r>
            <a:r>
              <a:rPr lang="en-GB" baseline="0" dirty="0" smtClean="0"/>
              <a:t> controls for performance. It turns out there </a:t>
            </a:r>
            <a:r>
              <a:rPr lang="en-GB" baseline="0" dirty="0" err="1" smtClean="0"/>
              <a:t>there</a:t>
            </a:r>
            <a:r>
              <a:rPr lang="en-GB" baseline="0" dirty="0" smtClean="0"/>
              <a:t> are two falloff controls that we already have that we’re going to use for area lights. The first and most important is a radius falloff, to ensure that beyond a certain distance from the light we’re not rendering anything.</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143</a:t>
            </a:fld>
            <a:endParaRPr lang="fr-CA"/>
          </a:p>
        </p:txBody>
      </p:sp>
    </p:spTree>
    <p:extLst>
      <p:ext uri="{BB962C8B-B14F-4D97-AF65-F5344CB8AC3E}">
        <p14:creationId xmlns:p14="http://schemas.microsoft.com/office/powerpoint/2010/main" val="66110668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We’re going to do that by using this windowing</a:t>
            </a:r>
            <a:r>
              <a:rPr lang="en-GB" baseline="0" dirty="0" smtClean="0"/>
              <a:t> function, proposed by Brian Karis at SIGGRAPH 2013. If d is the distance from the light, and r is its radius, then this function gives a smooth falloff to zero at the boundary.</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144</a:t>
            </a:fld>
            <a:endParaRPr lang="fr-CA"/>
          </a:p>
        </p:txBody>
      </p:sp>
    </p:spTree>
    <p:extLst>
      <p:ext uri="{BB962C8B-B14F-4D97-AF65-F5344CB8AC3E}">
        <p14:creationId xmlns:p14="http://schemas.microsoft.com/office/powerpoint/2010/main" val="193300144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Next is the</a:t>
            </a:r>
            <a:r>
              <a:rPr lang="en-GB" baseline="0" dirty="0" smtClean="0"/>
              <a:t> cone falloffs. Technically, for a single sided quad light, the light should cast in the entire 180 degree plane in front of the light source. However, that can create some lights that fill a lot of space on screen, so instead we want to limit their range, exactly like we do for a spot light. In Far Cry we give artists control over the inner and outer cone angles of a spot light, so we do the same for an area light. I’ll give a few more details about how that works exactly when I talk about our solution for falling back to point lights.</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145</a:t>
            </a:fld>
            <a:endParaRPr lang="fr-CA"/>
          </a:p>
        </p:txBody>
      </p:sp>
    </p:spTree>
    <p:extLst>
      <p:ext uri="{BB962C8B-B14F-4D97-AF65-F5344CB8AC3E}">
        <p14:creationId xmlns:p14="http://schemas.microsoft.com/office/powerpoint/2010/main" val="414707395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Finally, another falloff</a:t>
            </a:r>
            <a:r>
              <a:rPr lang="en-GB" baseline="0" dirty="0" smtClean="0"/>
              <a:t> function we tend to use is the inverse square law, which decreases light intensity with distance…</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146</a:t>
            </a:fld>
            <a:endParaRPr lang="fr-CA"/>
          </a:p>
        </p:txBody>
      </p:sp>
    </p:spTree>
    <p:extLst>
      <p:ext uri="{BB962C8B-B14F-4D97-AF65-F5344CB8AC3E}">
        <p14:creationId xmlns:p14="http://schemas.microsoft.com/office/powerpoint/2010/main" val="59171376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…however, with</a:t>
            </a:r>
            <a:r>
              <a:rPr lang="en-GB" baseline="0" dirty="0" smtClean="0"/>
              <a:t> area lights this is already accounted for in the integration of the light source over the hemisphere – as the light gets further away and thus the polygon has a smaller projected size, the light intensity decreases. So this is something fundamentally different than the falloff functions talked about above, which are windowing functions, whereas this is a property of the light integration itself. So we ignore this for area lights.</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147</a:t>
            </a:fld>
            <a:endParaRPr lang="fr-CA"/>
          </a:p>
        </p:txBody>
      </p:sp>
    </p:spTree>
    <p:extLst>
      <p:ext uri="{BB962C8B-B14F-4D97-AF65-F5344CB8AC3E}">
        <p14:creationId xmlns:p14="http://schemas.microsoft.com/office/powerpoint/2010/main" val="108295577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Now</a:t>
            </a:r>
            <a:r>
              <a:rPr lang="en-GB" baseline="0" dirty="0" smtClean="0"/>
              <a:t> that we have appropriate control for performance, we can talk about our fall back to point lights. This is for lower end platforms, whereas area lights are for higher end.</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148</a:t>
            </a:fld>
            <a:endParaRPr lang="fr-CA"/>
          </a:p>
        </p:txBody>
      </p:sp>
    </p:spTree>
    <p:extLst>
      <p:ext uri="{BB962C8B-B14F-4D97-AF65-F5344CB8AC3E}">
        <p14:creationId xmlns:p14="http://schemas.microsoft.com/office/powerpoint/2010/main" val="387779831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our case,</a:t>
            </a:r>
            <a:r>
              <a:rPr lang="en-GB" baseline="0" dirty="0" smtClean="0"/>
              <a:t> we replace the area light with a spot light at the same location, with the same inner and outer angle, and radius. </a:t>
            </a:r>
            <a:r>
              <a:rPr lang="en-GB" dirty="0" smtClean="0"/>
              <a:t>If</a:t>
            </a:r>
            <a:r>
              <a:rPr lang="en-GB" baseline="0" dirty="0" smtClean="0"/>
              <a:t> we simply replaced the area light with a point light at the same location, with the same falloff properties (that’s radius, inner angle and outer angle), we’d immediately notice that we’re missing light near the light source. But this is also the problem we have with using inner and outer cone angles as a falloff for area lights in the first place – where does the cone originate from? If it’s at the centre of the light source then we’ll essentially be making the area light into a point light, at least close to the light source, which isn’t ideal.</a:t>
            </a:r>
          </a:p>
          <a:p>
            <a:endParaRPr lang="en-GB" baseline="0" dirty="0" smtClean="0"/>
          </a:p>
          <a:p>
            <a:r>
              <a:rPr lang="en-GB" baseline="0" dirty="0" smtClean="0"/>
              <a:t>(Also, I’m going to be focusing on the case of a quad light here, but the extension to disk lights is trivial.)</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149</a:t>
            </a:fld>
            <a:endParaRPr lang="fr-CA"/>
          </a:p>
        </p:txBody>
      </p:sp>
    </p:spTree>
    <p:extLst>
      <p:ext uri="{BB962C8B-B14F-4D97-AF65-F5344CB8AC3E}">
        <p14:creationId xmlns:p14="http://schemas.microsoft.com/office/powerpoint/2010/main" val="261161014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Instead, we can move the light back to a</a:t>
            </a:r>
            <a:r>
              <a:rPr lang="en-GB" baseline="0" dirty="0" smtClean="0"/>
              <a:t> position that its frustum encompasses the area light source. In fact, an idea similar to this for where to cast shadows for area lights was proposed by Sebastien </a:t>
            </a:r>
            <a:r>
              <a:rPr lang="en-GB" baseline="0" dirty="0" err="1" smtClean="0"/>
              <a:t>Lagarde</a:t>
            </a:r>
            <a:r>
              <a:rPr lang="en-GB" baseline="0" dirty="0" smtClean="0"/>
              <a:t> and Charles De </a:t>
            </a:r>
            <a:r>
              <a:rPr lang="en-GB" baseline="0" dirty="0" err="1" smtClean="0"/>
              <a:t>Rousiers</a:t>
            </a:r>
            <a:r>
              <a:rPr lang="en-GB" baseline="0" dirty="0" smtClean="0"/>
              <a:t> at SIGGRAPH 2014 [Lagarde14]. Then we cull the part of the light behind the light source</a:t>
            </a:r>
            <a:r>
              <a:rPr lang="en-GB" baseline="0" dirty="0" smtClean="0"/>
              <a:t>.</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150</a:t>
            </a:fld>
            <a:endParaRPr lang="fr-CA"/>
          </a:p>
        </p:txBody>
      </p:sp>
    </p:spTree>
    <p:extLst>
      <p:ext uri="{BB962C8B-B14F-4D97-AF65-F5344CB8AC3E}">
        <p14:creationId xmlns:p14="http://schemas.microsoft.com/office/powerpoint/2010/main" val="4223737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a:t>
            </a:r>
            <a:r>
              <a:rPr lang="en-GB" baseline="0" dirty="0" smtClean="0"/>
              <a:t> when we turn it on, wow, there’s a huge difference here. Essentially, the greater specular reflectance means that less energy is being lost each bounce, so it’s having a much bigger effect.</a:t>
            </a:r>
          </a:p>
          <a:p>
            <a:endParaRPr lang="en-GB" baseline="0" dirty="0" smtClean="0"/>
          </a:p>
          <a:p>
            <a:r>
              <a:rPr lang="en-GB" baseline="0" dirty="0" smtClean="0"/>
              <a:t>In fact, papers about </a:t>
            </a:r>
            <a:r>
              <a:rPr lang="en-GB" baseline="0" dirty="0" err="1" smtClean="0"/>
              <a:t>multiscattering</a:t>
            </a:r>
            <a:r>
              <a:rPr lang="en-GB" baseline="0" dirty="0" smtClean="0"/>
              <a:t> specular do mention this helps rough metals the most, so perhaps I should have paid more attention to those.</a:t>
            </a:r>
          </a:p>
          <a:p>
            <a:endParaRPr lang="en-GB" baseline="0" dirty="0" smtClean="0"/>
          </a:p>
          <a:p>
            <a:r>
              <a:rPr lang="en-GB" baseline="0" dirty="0" smtClean="0"/>
              <a:t>So this might not give the huge win on our overall image we’re looking for. A typical Far Cry “postcard” shot involves lots of nature, such as trees, rocks and dirt that are dielectrics. But we do have vehicles and weapons that are metals, and this is going to improve their visuals a lot. In fact our lead artist in charge of them absolutely loves the effect this is giving, so that’s one win we can be very happy with.</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16</a:t>
            </a:fld>
            <a:endParaRPr lang="fr-CA"/>
          </a:p>
        </p:txBody>
      </p:sp>
    </p:spTree>
    <p:extLst>
      <p:ext uri="{BB962C8B-B14F-4D97-AF65-F5344CB8AC3E}">
        <p14:creationId xmlns:p14="http://schemas.microsoft.com/office/powerpoint/2010/main" val="120911602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This helps us even when area lights are enabled, since this tells us where to place the apex of the cone for the cone angle fall off. This is really going to help the two match, as they’re going to have the same angular fall off from the same position</a:t>
            </a:r>
            <a:r>
              <a:rPr lang="en-GB" baseline="0" dirty="0" smtClean="0"/>
              <a:t>.</a:t>
            </a:r>
          </a:p>
          <a:p>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This means we have to calculate the projector distance, the distance to move what I’m calling the projector, from which the cone emanates from, back behind the light.</a:t>
            </a:r>
            <a:endParaRPr lang="fr-CA" dirty="0" smtClean="0"/>
          </a:p>
          <a:p>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151</a:t>
            </a:fld>
            <a:endParaRPr lang="fr-CA"/>
          </a:p>
        </p:txBody>
      </p:sp>
    </p:spTree>
    <p:extLst>
      <p:ext uri="{BB962C8B-B14F-4D97-AF65-F5344CB8AC3E}">
        <p14:creationId xmlns:p14="http://schemas.microsoft.com/office/powerpoint/2010/main" val="1677368132"/>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some fairly</a:t>
            </a:r>
            <a:r>
              <a:rPr lang="en-GB" baseline="0" dirty="0" smtClean="0"/>
              <a:t> simple trigonometry using the outer angle and the light source </a:t>
            </a:r>
            <a:r>
              <a:rPr lang="en-GB" baseline="0" dirty="0" smtClean="0"/>
              <a:t>diameter.</a:t>
            </a:r>
          </a:p>
          <a:p>
            <a:endParaRPr lang="en-GB" baseline="0" dirty="0" smtClean="0"/>
          </a:p>
          <a:p>
            <a:r>
              <a:rPr lang="en-GB" baseline="0" dirty="0" smtClean="0"/>
              <a:t>For </a:t>
            </a:r>
            <a:r>
              <a:rPr lang="en-GB" baseline="0" dirty="0" smtClean="0"/>
              <a:t>the light diameter, we use the length of the diagonal of the quad light source, like this.</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152</a:t>
            </a:fld>
            <a:endParaRPr lang="fr-CA"/>
          </a:p>
        </p:txBody>
      </p:sp>
    </p:spTree>
    <p:extLst>
      <p:ext uri="{BB962C8B-B14F-4D97-AF65-F5344CB8AC3E}">
        <p14:creationId xmlns:p14="http://schemas.microsoft.com/office/powerpoint/2010/main" val="1754111569"/>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Yes, this means that it’s an approximation that gets much worse as the light deviates away from being a square. This could be improved by supporting elliptic cones, and that’s something we might look at in the future. And it goes without saying that this works much better for disk lights than for quad lights! But even for disk lights, given that they can be ellipses, we’d still ideally need support for elliptic cones.</a:t>
            </a:r>
          </a:p>
          <a:p>
            <a:endParaRPr lang="en-GB" baseline="0" dirty="0" smtClean="0"/>
          </a:p>
          <a:p>
            <a:r>
              <a:rPr lang="en-GB" baseline="0" dirty="0" smtClean="0"/>
              <a:t>Let’s now look at how good the </a:t>
            </a:r>
            <a:r>
              <a:rPr lang="en-GB" baseline="0" dirty="0" smtClean="0"/>
              <a:t>fall back </a:t>
            </a:r>
            <a:r>
              <a:rPr lang="en-GB" baseline="0" dirty="0" smtClean="0"/>
              <a:t>actually is for lights with different cone angles.</a:t>
            </a:r>
          </a:p>
        </p:txBody>
      </p:sp>
      <p:sp>
        <p:nvSpPr>
          <p:cNvPr id="4" name="Slide Number Placeholder 3"/>
          <p:cNvSpPr>
            <a:spLocks noGrp="1"/>
          </p:cNvSpPr>
          <p:nvPr>
            <p:ph type="sldNum" sz="quarter" idx="10"/>
          </p:nvPr>
        </p:nvSpPr>
        <p:spPr/>
        <p:txBody>
          <a:bodyPr/>
          <a:lstStyle/>
          <a:p>
            <a:fld id="{4ACC21ED-7264-428E-9EEC-712EDA48DF4C}" type="slidenum">
              <a:rPr lang="fr-CA" smtClean="0"/>
              <a:t>153</a:t>
            </a:fld>
            <a:endParaRPr lang="fr-CA"/>
          </a:p>
        </p:txBody>
      </p:sp>
    </p:spTree>
    <p:extLst>
      <p:ext uri="{BB962C8B-B14F-4D97-AF65-F5344CB8AC3E}">
        <p14:creationId xmlns:p14="http://schemas.microsoft.com/office/powerpoint/2010/main" val="288976999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a:t>
            </a:r>
            <a:r>
              <a:rPr lang="en-GB" baseline="0" dirty="0" smtClean="0"/>
              <a:t> a quad light with a relatively narrow outer angle of 100 degrees. We’re going to use an inner angle of 90 degrees, pretty close to the outer angle as we don’t want the inner and outer to be used to provide any shape to the light, but rather just a soft falloff.</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154</a:t>
            </a:fld>
            <a:endParaRPr lang="fr-CA"/>
          </a:p>
        </p:txBody>
      </p:sp>
    </p:spTree>
    <p:extLst>
      <p:ext uri="{BB962C8B-B14F-4D97-AF65-F5344CB8AC3E}">
        <p14:creationId xmlns:p14="http://schemas.microsoft.com/office/powerpoint/2010/main" val="3560002039"/>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the</a:t>
            </a:r>
            <a:r>
              <a:rPr lang="en-GB" baseline="0" dirty="0" smtClean="0"/>
              <a:t> spot light </a:t>
            </a:r>
            <a:r>
              <a:rPr lang="en-GB" baseline="0" dirty="0" smtClean="0"/>
              <a:t>fall back</a:t>
            </a:r>
            <a:r>
              <a:rPr lang="en-GB" baseline="0" dirty="0" smtClean="0"/>
              <a:t>, which ends up being slightly darker.</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155</a:t>
            </a:fld>
            <a:endParaRPr lang="fr-CA"/>
          </a:p>
        </p:txBody>
      </p:sp>
    </p:spTree>
    <p:extLst>
      <p:ext uri="{BB962C8B-B14F-4D97-AF65-F5344CB8AC3E}">
        <p14:creationId xmlns:p14="http://schemas.microsoft.com/office/powerpoint/2010/main" val="346255268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Let’s go back to a quad light of 120 degrees.</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156</a:t>
            </a:fld>
            <a:endParaRPr lang="fr-CA"/>
          </a:p>
        </p:txBody>
      </p:sp>
    </p:spTree>
    <p:extLst>
      <p:ext uri="{BB962C8B-B14F-4D97-AF65-F5344CB8AC3E}">
        <p14:creationId xmlns:p14="http://schemas.microsoft.com/office/powerpoint/2010/main" val="1712153298"/>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Again, the fall back is very close but slightly darker, and you see more visible changes to</a:t>
            </a:r>
            <a:r>
              <a:rPr lang="en-GB" baseline="0" dirty="0" smtClean="0"/>
              <a:t> the shape of the fall off.</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157</a:t>
            </a:fld>
            <a:endParaRPr lang="fr-CA"/>
          </a:p>
        </p:txBody>
      </p:sp>
    </p:spTree>
    <p:extLst>
      <p:ext uri="{BB962C8B-B14F-4D97-AF65-F5344CB8AC3E}">
        <p14:creationId xmlns:p14="http://schemas.microsoft.com/office/powerpoint/2010/main" val="4031442292"/>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Finally, let’s look at a light of 140</a:t>
            </a:r>
            <a:r>
              <a:rPr lang="en-GB" baseline="0" dirty="0" smtClean="0"/>
              <a:t> degrees.</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158</a:t>
            </a:fld>
            <a:endParaRPr lang="fr-CA"/>
          </a:p>
        </p:txBody>
      </p:sp>
    </p:spTree>
    <p:extLst>
      <p:ext uri="{BB962C8B-B14F-4D97-AF65-F5344CB8AC3E}">
        <p14:creationId xmlns:p14="http://schemas.microsoft.com/office/powerpoint/2010/main" val="145411720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is where the change</a:t>
            </a:r>
            <a:r>
              <a:rPr lang="en-GB" baseline="0" dirty="0" smtClean="0"/>
              <a:t> gets more pronounced. The fall back is actually brighter nearer the edges.</a:t>
            </a:r>
          </a:p>
          <a:p>
            <a:endParaRPr lang="en-GB" baseline="0" dirty="0"/>
          </a:p>
          <a:p>
            <a:r>
              <a:rPr lang="en-GB" baseline="0" dirty="0" smtClean="0"/>
              <a:t>I think this can be viewed as expected. For a spot light the only falloff is coming from the cone angle, but for a quad light we have a “falloff” coming from how much of the light source is visible at a given angle, and as we get to more glancing angles less is visible.</a:t>
            </a:r>
          </a:p>
          <a:p>
            <a:endParaRPr lang="en-GB" baseline="0" dirty="0" smtClean="0"/>
          </a:p>
          <a:p>
            <a:r>
              <a:rPr lang="en-GB" baseline="0" dirty="0" smtClean="0"/>
              <a:t>However, overall these fall backs are very acceptable. In fact, they’re so good that one of our lighting artists complained that area lights weren’t making enough of a difference. I took that complaint as a victory for this method.</a:t>
            </a:r>
          </a:p>
        </p:txBody>
      </p:sp>
      <p:sp>
        <p:nvSpPr>
          <p:cNvPr id="4" name="Slide Number Placeholder 3"/>
          <p:cNvSpPr>
            <a:spLocks noGrp="1"/>
          </p:cNvSpPr>
          <p:nvPr>
            <p:ph type="sldNum" sz="quarter" idx="10"/>
          </p:nvPr>
        </p:nvSpPr>
        <p:spPr/>
        <p:txBody>
          <a:bodyPr/>
          <a:lstStyle/>
          <a:p>
            <a:fld id="{4ACC21ED-7264-428E-9EEC-712EDA48DF4C}" type="slidenum">
              <a:rPr lang="fr-CA" smtClean="0"/>
              <a:t>159</a:t>
            </a:fld>
            <a:endParaRPr lang="fr-CA"/>
          </a:p>
        </p:txBody>
      </p:sp>
    </p:spTree>
    <p:extLst>
      <p:ext uri="{BB962C8B-B14F-4D97-AF65-F5344CB8AC3E}">
        <p14:creationId xmlns:p14="http://schemas.microsoft.com/office/powerpoint/2010/main" val="327022306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Thank you</a:t>
            </a:r>
            <a:r>
              <a:rPr lang="en-GB" baseline="0" dirty="0" smtClean="0"/>
              <a:t> all for listening. And I’m happy to answer any questions you may have!</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160</a:t>
            </a:fld>
            <a:endParaRPr lang="fr-CA"/>
          </a:p>
        </p:txBody>
      </p:sp>
    </p:spTree>
    <p:extLst>
      <p:ext uri="{BB962C8B-B14F-4D97-AF65-F5344CB8AC3E}">
        <p14:creationId xmlns:p14="http://schemas.microsoft.com/office/powerpoint/2010/main" val="2610758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With</a:t>
            </a:r>
            <a:r>
              <a:rPr lang="en-GB" baseline="0" dirty="0" smtClean="0"/>
              <a:t> </a:t>
            </a:r>
            <a:r>
              <a:rPr lang="en-GB" baseline="0" dirty="0" err="1" smtClean="0"/>
              <a:t>multiscattering</a:t>
            </a:r>
            <a:r>
              <a:rPr lang="en-GB" baseline="0" dirty="0" smtClean="0"/>
              <a:t> specular working successfully, we decided to switch and implement a new diffuse model.</a:t>
            </a:r>
          </a:p>
        </p:txBody>
      </p:sp>
      <p:sp>
        <p:nvSpPr>
          <p:cNvPr id="4" name="Slide Number Placeholder 3"/>
          <p:cNvSpPr>
            <a:spLocks noGrp="1"/>
          </p:cNvSpPr>
          <p:nvPr>
            <p:ph type="sldNum" sz="quarter" idx="10"/>
          </p:nvPr>
        </p:nvSpPr>
        <p:spPr/>
        <p:txBody>
          <a:bodyPr/>
          <a:lstStyle/>
          <a:p>
            <a:fld id="{4ACC21ED-7264-428E-9EEC-712EDA48DF4C}" type="slidenum">
              <a:rPr lang="fr-CA" smtClean="0"/>
              <a:t>17</a:t>
            </a:fld>
            <a:endParaRPr lang="fr-CA"/>
          </a:p>
        </p:txBody>
      </p:sp>
    </p:spTree>
    <p:extLst>
      <p:ext uri="{BB962C8B-B14F-4D97-AF65-F5344CB8AC3E}">
        <p14:creationId xmlns:p14="http://schemas.microsoft.com/office/powerpoint/2010/main" val="333376938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10"/>
          </p:nvPr>
        </p:nvSpPr>
        <p:spPr/>
        <p:txBody>
          <a:bodyPr/>
          <a:lstStyle/>
          <a:p>
            <a:fld id="{4ACC21ED-7264-428E-9EEC-712EDA48DF4C}" type="slidenum">
              <a:rPr lang="fr-CA" smtClean="0"/>
              <a:t>161</a:t>
            </a:fld>
            <a:endParaRPr lang="fr-CA"/>
          </a:p>
        </p:txBody>
      </p:sp>
    </p:spTree>
    <p:extLst>
      <p:ext uri="{BB962C8B-B14F-4D97-AF65-F5344CB8AC3E}">
        <p14:creationId xmlns:p14="http://schemas.microsoft.com/office/powerpoint/2010/main" val="2155967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err="1" smtClean="0"/>
              <a:t>Lambertian</a:t>
            </a:r>
            <a:r>
              <a:rPr lang="en-GB" baseline="0" dirty="0" smtClean="0"/>
              <a:t> diffuse is pretty poor, and we wanted the following improvements: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228600" indent="-228600">
              <a:buAutoNum type="arabicPeriod"/>
            </a:pPr>
            <a:r>
              <a:rPr lang="en-GB" baseline="0" dirty="0" err="1" smtClean="0"/>
              <a:t>Multiscattering</a:t>
            </a:r>
            <a:r>
              <a:rPr lang="en-GB" baseline="0" dirty="0" smtClean="0"/>
              <a:t> is taken into account – we’ve learned from specular that we’re losing energy from single-scattering, can we solve this for diffuse too?</a:t>
            </a:r>
          </a:p>
          <a:p>
            <a:pPr marL="228600" indent="-228600">
              <a:buAutoNum type="arabicPeriod"/>
            </a:pPr>
            <a:r>
              <a:rPr lang="en-GB" baseline="0" dirty="0" smtClean="0"/>
              <a:t>It reacts to the surface roughness. This should give us more interesting materials, and also hopefully more detail preservation in the distance. For instance, we have problems on objects such as rocks and tree trunks with strong </a:t>
            </a:r>
            <a:r>
              <a:rPr lang="en-GB" baseline="0" dirty="0" err="1" smtClean="0"/>
              <a:t>normals</a:t>
            </a:r>
            <a:r>
              <a:rPr lang="en-GB" baseline="0" dirty="0" smtClean="0"/>
              <a:t>. As they go into the distance the </a:t>
            </a:r>
            <a:r>
              <a:rPr lang="en-GB" baseline="0" dirty="0" err="1" smtClean="0"/>
              <a:t>mip</a:t>
            </a:r>
            <a:r>
              <a:rPr lang="en-GB" baseline="0" dirty="0" smtClean="0"/>
              <a:t> maps get flat and we no longer see the strong diffuse lighting we saw previously. We’d ideally like to do some sort of appearance filtering and this might fit in nicely with our existing appearance filtering for specular.</a:t>
            </a:r>
          </a:p>
          <a:p>
            <a:pPr marL="228600" indent="-228600">
              <a:buAutoNum type="arabicPeriod"/>
            </a:pPr>
            <a:r>
              <a:rPr lang="en-GB" baseline="0" dirty="0" smtClean="0"/>
              <a:t>It reacts to the distribution of </a:t>
            </a:r>
            <a:r>
              <a:rPr lang="en-GB" baseline="0" dirty="0" err="1" smtClean="0"/>
              <a:t>normals</a:t>
            </a:r>
            <a:r>
              <a:rPr lang="en-GB" baseline="0" dirty="0" smtClean="0"/>
              <a:t> – if we’re using a GGX distribution for specular, can we do the same for diffuse?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smtClean="0"/>
              <a:t>Diffuse vs specular is energy conserving. Maybe this means diffuse is too bright vs specular, which would diminish the amount of specular we’re seeing, which is one of the original things we were looking to improve.</a:t>
            </a:r>
          </a:p>
        </p:txBody>
      </p:sp>
      <p:sp>
        <p:nvSpPr>
          <p:cNvPr id="4" name="Slide Number Placeholder 3"/>
          <p:cNvSpPr>
            <a:spLocks noGrp="1"/>
          </p:cNvSpPr>
          <p:nvPr>
            <p:ph type="sldNum" sz="quarter" idx="10"/>
          </p:nvPr>
        </p:nvSpPr>
        <p:spPr/>
        <p:txBody>
          <a:bodyPr/>
          <a:lstStyle/>
          <a:p>
            <a:fld id="{4ACC21ED-7264-428E-9EEC-712EDA48DF4C}" type="slidenum">
              <a:rPr lang="fr-CA" smtClean="0"/>
              <a:t>18</a:t>
            </a:fld>
            <a:endParaRPr lang="fr-CA"/>
          </a:p>
        </p:txBody>
      </p:sp>
    </p:spTree>
    <p:extLst>
      <p:ext uri="{BB962C8B-B14F-4D97-AF65-F5344CB8AC3E}">
        <p14:creationId xmlns:p14="http://schemas.microsoft.com/office/powerpoint/2010/main" val="2205043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Thankfully, someone else had come up with a model that fitted all those requirements. Danny Chan from Sledgehammer games gave an excellent presentation at Advances in Real-Time Rendering last year which had a lot of great ideas for improving our materials in games, but he also included a </a:t>
            </a:r>
            <a:r>
              <a:rPr lang="en-GB" baseline="0" dirty="0" err="1" smtClean="0"/>
              <a:t>multiscattering</a:t>
            </a:r>
            <a:r>
              <a:rPr lang="en-GB" baseline="0" dirty="0" smtClean="0"/>
              <a:t> diffuse model that essentially met all our requirements.</a:t>
            </a:r>
          </a:p>
          <a:p>
            <a:endParaRPr lang="en-GB" baseline="0" dirty="0" smtClean="0"/>
          </a:p>
        </p:txBody>
      </p:sp>
      <p:sp>
        <p:nvSpPr>
          <p:cNvPr id="4" name="Slide Number Placeholder 3"/>
          <p:cNvSpPr>
            <a:spLocks noGrp="1"/>
          </p:cNvSpPr>
          <p:nvPr>
            <p:ph type="sldNum" sz="quarter" idx="10"/>
          </p:nvPr>
        </p:nvSpPr>
        <p:spPr/>
        <p:txBody>
          <a:bodyPr/>
          <a:lstStyle/>
          <a:p>
            <a:fld id="{4ACC21ED-7264-428E-9EEC-712EDA48DF4C}" type="slidenum">
              <a:rPr lang="fr-CA" smtClean="0"/>
              <a:t>19</a:t>
            </a:fld>
            <a:endParaRPr lang="fr-CA"/>
          </a:p>
        </p:txBody>
      </p:sp>
    </p:spTree>
    <p:extLst>
      <p:ext uri="{BB962C8B-B14F-4D97-AF65-F5344CB8AC3E}">
        <p14:creationId xmlns:p14="http://schemas.microsoft.com/office/powerpoint/2010/main" val="23283812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base of the new diffuse model goes back to the same paper that inspired our interest in multiple scattering specular BRDFs. Danny Chan used the source code provided to generate data for a multiple-scattering diffuse model, and then found a fit.</a:t>
            </a:r>
          </a:p>
        </p:txBody>
      </p:sp>
      <p:sp>
        <p:nvSpPr>
          <p:cNvPr id="4" name="Slide Number Placeholder 3"/>
          <p:cNvSpPr>
            <a:spLocks noGrp="1"/>
          </p:cNvSpPr>
          <p:nvPr>
            <p:ph type="sldNum" sz="quarter" idx="10"/>
          </p:nvPr>
        </p:nvSpPr>
        <p:spPr/>
        <p:txBody>
          <a:bodyPr/>
          <a:lstStyle/>
          <a:p>
            <a:fld id="{4ACC21ED-7264-428E-9EEC-712EDA48DF4C}" type="slidenum">
              <a:rPr lang="fr-CA" smtClean="0"/>
              <a:t>20</a:t>
            </a:fld>
            <a:endParaRPr lang="fr-CA"/>
          </a:p>
        </p:txBody>
      </p:sp>
    </p:spTree>
    <p:extLst>
      <p:ext uri="{BB962C8B-B14F-4D97-AF65-F5344CB8AC3E}">
        <p14:creationId xmlns:p14="http://schemas.microsoft.com/office/powerpoint/2010/main" val="2581794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a:t>
            </a:r>
            <a:r>
              <a:rPr lang="en-GB" baseline="0" dirty="0" smtClean="0"/>
              <a:t> the end of Far Cry 5, </a:t>
            </a:r>
            <a:r>
              <a:rPr lang="en-GB" dirty="0" smtClean="0"/>
              <a:t>I</a:t>
            </a:r>
            <a:r>
              <a:rPr lang="en-GB" baseline="0" dirty="0" smtClean="0"/>
              <a:t> was feeling our material system was getting a little out of date. Sure, it used to be pretty good, but we were still pretty much based on the Disney BRDF model from 2012, but with </a:t>
            </a:r>
            <a:r>
              <a:rPr lang="en-GB" baseline="0" dirty="0" err="1" smtClean="0"/>
              <a:t>Lambertian</a:t>
            </a:r>
            <a:r>
              <a:rPr lang="en-GB" baseline="0" dirty="0" smtClean="0"/>
              <a:t> diffuse rather than the Disney diffuse model. A lot of research had been coming out and I thought it was about time I did an upgrade and saw what was out there, and what benefit it could bring us.</a:t>
            </a:r>
          </a:p>
          <a:p>
            <a:endParaRPr lang="en-GB" baseline="0" dirty="0" smtClean="0"/>
          </a:p>
          <a:p>
            <a:r>
              <a:rPr lang="en-GB" baseline="0" dirty="0" smtClean="0"/>
              <a:t>There were some problems mentioned by artists too. Generally people still wanted more specular being visible, and another wish was a slightly softer falloff for diffuse. Plus, of course everyone wants the game to look more realistic, and better materials and lighting are a key route to that.</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3</a:t>
            </a:fld>
            <a:endParaRPr lang="fr-CA"/>
          </a:p>
        </p:txBody>
      </p:sp>
    </p:spTree>
    <p:extLst>
      <p:ext uri="{BB962C8B-B14F-4D97-AF65-F5344CB8AC3E}">
        <p14:creationId xmlns:p14="http://schemas.microsoft.com/office/powerpoint/2010/main" val="25217769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fitting process as explained in the presentation is pretty complex, but at the end it results in a relatively simple function that we can use in our </a:t>
            </a:r>
            <a:r>
              <a:rPr lang="en-GB" baseline="0" dirty="0" err="1" smtClean="0"/>
              <a:t>shaders</a:t>
            </a:r>
            <a:r>
              <a:rPr lang="en-GB" baseline="0" dirty="0" smtClean="0"/>
              <a:t>.</a:t>
            </a:r>
          </a:p>
          <a:p>
            <a:endParaRPr lang="en-GB" baseline="0" dirty="0" smtClean="0"/>
          </a:p>
          <a:p>
            <a:r>
              <a:rPr lang="en-GB" baseline="0" dirty="0" smtClean="0"/>
              <a:t>[Thanks to William Bussière for this code]</a:t>
            </a:r>
          </a:p>
        </p:txBody>
      </p:sp>
      <p:sp>
        <p:nvSpPr>
          <p:cNvPr id="4" name="Slide Number Placeholder 3"/>
          <p:cNvSpPr>
            <a:spLocks noGrp="1"/>
          </p:cNvSpPr>
          <p:nvPr>
            <p:ph type="sldNum" sz="quarter" idx="10"/>
          </p:nvPr>
        </p:nvSpPr>
        <p:spPr/>
        <p:txBody>
          <a:bodyPr/>
          <a:lstStyle/>
          <a:p>
            <a:fld id="{4ACC21ED-7264-428E-9EEC-712EDA48DF4C}" type="slidenum">
              <a:rPr lang="fr-CA" smtClean="0"/>
              <a:t>21</a:t>
            </a:fld>
            <a:endParaRPr lang="fr-CA"/>
          </a:p>
        </p:txBody>
      </p:sp>
    </p:spTree>
    <p:extLst>
      <p:ext uri="{BB962C8B-B14F-4D97-AF65-F5344CB8AC3E}">
        <p14:creationId xmlns:p14="http://schemas.microsoft.com/office/powerpoint/2010/main" val="21697490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But let me highlight one line. In his paper, Danny fitted against a different parameterisation of surface smoothness than we do. Hence we have to add some extra instructions to convert between the two… or of course, we have to spend the time running the model ourselves and doing our own fit, which would be another significant amount of work.</a:t>
            </a:r>
          </a:p>
        </p:txBody>
      </p:sp>
      <p:sp>
        <p:nvSpPr>
          <p:cNvPr id="4" name="Slide Number Placeholder 3"/>
          <p:cNvSpPr>
            <a:spLocks noGrp="1"/>
          </p:cNvSpPr>
          <p:nvPr>
            <p:ph type="sldNum" sz="quarter" idx="10"/>
          </p:nvPr>
        </p:nvSpPr>
        <p:spPr/>
        <p:txBody>
          <a:bodyPr/>
          <a:lstStyle/>
          <a:p>
            <a:fld id="{4ACC21ED-7264-428E-9EEC-712EDA48DF4C}" type="slidenum">
              <a:rPr lang="fr-CA" smtClean="0"/>
              <a:t>22</a:t>
            </a:fld>
            <a:endParaRPr lang="fr-CA"/>
          </a:p>
        </p:txBody>
      </p:sp>
    </p:spTree>
    <p:extLst>
      <p:ext uri="{BB962C8B-B14F-4D97-AF65-F5344CB8AC3E}">
        <p14:creationId xmlns:p14="http://schemas.microsoft.com/office/powerpoint/2010/main" val="28192940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Let’s look</a:t>
            </a:r>
            <a:r>
              <a:rPr lang="en-GB" baseline="0" dirty="0" smtClean="0"/>
              <a:t> at some results. Here are spheres increasing in smoothness from left to right, which with Lambert diffuse has absolutely no effect – they all look the same.</a:t>
            </a:r>
          </a:p>
          <a:p>
            <a:endParaRPr lang="en-GB" baseline="0" dirty="0" smtClean="0"/>
          </a:p>
          <a:p>
            <a:r>
              <a:rPr lang="en-GB" baseline="0" dirty="0" smtClean="0"/>
              <a:t>Now let’s turn the </a:t>
            </a:r>
            <a:r>
              <a:rPr lang="en-GB" baseline="0" dirty="0" err="1" smtClean="0"/>
              <a:t>multiscattering</a:t>
            </a:r>
            <a:r>
              <a:rPr lang="en-GB" baseline="0" dirty="0" smtClean="0"/>
              <a:t> diffuse on…</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23</a:t>
            </a:fld>
            <a:endParaRPr lang="fr-CA"/>
          </a:p>
        </p:txBody>
      </p:sp>
    </p:spTree>
    <p:extLst>
      <p:ext uri="{BB962C8B-B14F-4D97-AF65-F5344CB8AC3E}">
        <p14:creationId xmlns:p14="http://schemas.microsoft.com/office/powerpoint/2010/main" val="40827407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we see some nice </a:t>
            </a:r>
            <a:r>
              <a:rPr lang="en-GB" dirty="0" err="1" smtClean="0"/>
              <a:t>retroreflection</a:t>
            </a:r>
            <a:r>
              <a:rPr lang="en-GB" baseline="0" dirty="0" smtClean="0"/>
              <a:t> happening for the rough spheres, and a softer falloff for the smoother spheres. In fact, one of our art directors always complained about the harsh falloff for diffuse, nearly preferring gamma-space rather than linear-space lighting because of the softness of the falloff. So this looks like it’s going to be something that’s going to help the game.</a:t>
            </a:r>
          </a:p>
          <a:p>
            <a:endParaRPr lang="en-GB" baseline="0" dirty="0" smtClean="0"/>
          </a:p>
          <a:p>
            <a:r>
              <a:rPr lang="en-GB" baseline="0" dirty="0" smtClean="0"/>
              <a:t>Another thing that’s interesting though is seeing how the ground plane in these pictures is changing, getting darker with the </a:t>
            </a:r>
            <a:r>
              <a:rPr lang="en-GB" baseline="0" dirty="0" err="1" smtClean="0"/>
              <a:t>multiscattering</a:t>
            </a:r>
            <a:r>
              <a:rPr lang="en-GB" baseline="0" dirty="0" smtClean="0"/>
              <a:t> diffuse. I point this out as this is actually one of the biggest effects of </a:t>
            </a:r>
            <a:r>
              <a:rPr lang="en-GB" baseline="0" dirty="0" err="1" smtClean="0"/>
              <a:t>multiscattering</a:t>
            </a:r>
            <a:r>
              <a:rPr lang="en-GB" baseline="0" dirty="0" smtClean="0"/>
              <a:t> diffuse you can see in the game. If you think of a postcard shot, with sky and terrain, then this is changing the ratio between those two and affects the whole image. We’ll have to see in the future how this benefits our lighting artists.</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24</a:t>
            </a:fld>
            <a:endParaRPr lang="fr-CA"/>
          </a:p>
        </p:txBody>
      </p:sp>
    </p:spTree>
    <p:extLst>
      <p:ext uri="{BB962C8B-B14F-4D97-AF65-F5344CB8AC3E}">
        <p14:creationId xmlns:p14="http://schemas.microsoft.com/office/powerpoint/2010/main" val="33648020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I’ll just highlight the differences more, given that I’m aware</a:t>
            </a:r>
            <a:r>
              <a:rPr lang="en-GB" baseline="0" dirty="0" smtClean="0"/>
              <a:t> that it might not be easy to see the differences on a projector, so this might make them a little more visible. For the smooth spheres on the right you can see the edge falloff at glancing viewing angles, plus the smoother falloff at glancing light angles. For the rough spheres on the left you can see the extra </a:t>
            </a:r>
            <a:r>
              <a:rPr lang="en-GB" baseline="0" dirty="0" err="1" smtClean="0"/>
              <a:t>retroreflectivity</a:t>
            </a:r>
            <a:r>
              <a:rPr lang="en-GB" baseline="0" dirty="0" smtClean="0"/>
              <a:t> that flattens the lighting.</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25</a:t>
            </a:fld>
            <a:endParaRPr lang="fr-CA"/>
          </a:p>
        </p:txBody>
      </p:sp>
    </p:spTree>
    <p:extLst>
      <p:ext uri="{BB962C8B-B14F-4D97-AF65-F5344CB8AC3E}">
        <p14:creationId xmlns:p14="http://schemas.microsoft.com/office/powerpoint/2010/main" val="33369320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So we have our new diffuse and specular models, so we’re done, right?</a:t>
            </a:r>
          </a:p>
          <a:p>
            <a:endParaRPr lang="en-GB" baseline="0" dirty="0" smtClean="0"/>
          </a:p>
          <a:p>
            <a:r>
              <a:rPr lang="en-GB" baseline="0" dirty="0" smtClean="0"/>
              <a:t>Sadly… not… we’re not even close…</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26</a:t>
            </a:fld>
            <a:endParaRPr lang="fr-CA"/>
          </a:p>
        </p:txBody>
      </p:sp>
    </p:spTree>
    <p:extLst>
      <p:ext uri="{BB962C8B-B14F-4D97-AF65-F5344CB8AC3E}">
        <p14:creationId xmlns:p14="http://schemas.microsoft.com/office/powerpoint/2010/main" val="9474513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Far Cry actually has lots of BRDFs that we need to replace, not just GGX for specular and Lambert for diffuse. So if we want to upgrade our diffuse lighting, then ideally we’d update our pre-integrated subsurface scattering too, plus we need to find a way to mimic wrapped lighting for Lambert. For specular, if we want to be energy-preserving in all cases then we might need to do it for hair and cloth too.</a:t>
            </a:r>
            <a:endParaRPr lang="en-GB" dirty="0" smtClean="0"/>
          </a:p>
        </p:txBody>
      </p:sp>
      <p:sp>
        <p:nvSpPr>
          <p:cNvPr id="4" name="Slide Number Placeholder 3"/>
          <p:cNvSpPr>
            <a:spLocks noGrp="1"/>
          </p:cNvSpPr>
          <p:nvPr>
            <p:ph type="sldNum" sz="quarter" idx="10"/>
          </p:nvPr>
        </p:nvSpPr>
        <p:spPr/>
        <p:txBody>
          <a:bodyPr/>
          <a:lstStyle/>
          <a:p>
            <a:fld id="{4ACC21ED-7264-428E-9EEC-712EDA48DF4C}" type="slidenum">
              <a:rPr lang="fr-CA" smtClean="0"/>
              <a:t>27</a:t>
            </a:fld>
            <a:endParaRPr lang="fr-CA"/>
          </a:p>
        </p:txBody>
      </p:sp>
    </p:spTree>
    <p:extLst>
      <p:ext uri="{BB962C8B-B14F-4D97-AF65-F5344CB8AC3E}">
        <p14:creationId xmlns:p14="http://schemas.microsoft.com/office/powerpoint/2010/main" val="33342043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But we also have different light types</a:t>
            </a:r>
            <a:r>
              <a:rPr lang="en-GB" baseline="0" dirty="0" smtClean="0"/>
              <a:t>. For direct lighting we have simple analytic evaluation, this is straightforward. But we also have spherical harmonics and cube maps for indirect lighting. Frankly, we’re not always great at making our indirect lighting obey the BRDFs – we do nothing for evaluating the skin with SH right now, for instance. But it feels like we’re missing a huge opportunity to increase the amount of specular lighting we have on direct lighting only, but not on the environment.</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28</a:t>
            </a:fld>
            <a:endParaRPr lang="fr-CA"/>
          </a:p>
        </p:txBody>
      </p:sp>
    </p:spTree>
    <p:extLst>
      <p:ext uri="{BB962C8B-B14F-4D97-AF65-F5344CB8AC3E}">
        <p14:creationId xmlns:p14="http://schemas.microsoft.com/office/powerpoint/2010/main" val="8437328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Let’s summarise our problems. We</a:t>
            </a:r>
            <a:r>
              <a:rPr lang="en-GB" baseline="0" dirty="0" smtClean="0"/>
              <a:t> don’t have </a:t>
            </a:r>
            <a:r>
              <a:rPr lang="en-GB" baseline="0" dirty="0" err="1" smtClean="0"/>
              <a:t>multiscattering</a:t>
            </a:r>
            <a:r>
              <a:rPr lang="en-GB" baseline="0" dirty="0" smtClean="0"/>
              <a:t> BRDFs on our indirect lighting, our subsurface scattering BRDFs – which includes our wrapped diffuse and skin – and finally we don’t have a solution for hair. I’ll leave off cloth as it’s not so important – the BRDF is a bit of a hack anyway that almost compensates for energy loss in cloth materials. Also note that we don’t have a solution for indirect diffuse on skin currently either in our engine, so there are pre-existing problems that we’re already living with.</a:t>
            </a:r>
          </a:p>
        </p:txBody>
      </p:sp>
      <p:sp>
        <p:nvSpPr>
          <p:cNvPr id="4" name="Slide Number Placeholder 3"/>
          <p:cNvSpPr>
            <a:spLocks noGrp="1"/>
          </p:cNvSpPr>
          <p:nvPr>
            <p:ph type="sldNum" sz="quarter" idx="10"/>
          </p:nvPr>
        </p:nvSpPr>
        <p:spPr/>
        <p:txBody>
          <a:bodyPr/>
          <a:lstStyle/>
          <a:p>
            <a:fld id="{4ACC21ED-7264-428E-9EEC-712EDA48DF4C}" type="slidenum">
              <a:rPr lang="fr-CA" smtClean="0"/>
              <a:t>29</a:t>
            </a:fld>
            <a:endParaRPr lang="fr-CA"/>
          </a:p>
        </p:txBody>
      </p:sp>
    </p:spTree>
    <p:extLst>
      <p:ext uri="{BB962C8B-B14F-4D97-AF65-F5344CB8AC3E}">
        <p14:creationId xmlns:p14="http://schemas.microsoft.com/office/powerpoint/2010/main" val="23427630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first problem we’ll try to solve is indirect specular, as this will</a:t>
            </a:r>
            <a:r>
              <a:rPr lang="en-GB" baseline="0" dirty="0" smtClean="0"/>
              <a:t> almost certainly have the biggest impact on the game, particularly on our rough metals.</a:t>
            </a:r>
          </a:p>
        </p:txBody>
      </p:sp>
      <p:sp>
        <p:nvSpPr>
          <p:cNvPr id="4" name="Slide Number Placeholder 3"/>
          <p:cNvSpPr>
            <a:spLocks noGrp="1"/>
          </p:cNvSpPr>
          <p:nvPr>
            <p:ph type="sldNum" sz="quarter" idx="10"/>
          </p:nvPr>
        </p:nvSpPr>
        <p:spPr/>
        <p:txBody>
          <a:bodyPr/>
          <a:lstStyle/>
          <a:p>
            <a:fld id="{4ACC21ED-7264-428E-9EEC-712EDA48DF4C}" type="slidenum">
              <a:rPr lang="fr-CA" smtClean="0"/>
              <a:t>30</a:t>
            </a:fld>
            <a:endParaRPr lang="fr-CA"/>
          </a:p>
        </p:txBody>
      </p:sp>
    </p:spTree>
    <p:extLst>
      <p:ext uri="{BB962C8B-B14F-4D97-AF65-F5344CB8AC3E}">
        <p14:creationId xmlns:p14="http://schemas.microsoft.com/office/powerpoint/2010/main" val="1801344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 paper that had interested me most in the last few years, was this excellent paper from Eric </a:t>
            </a:r>
            <a:r>
              <a:rPr lang="en-GB" baseline="0" dirty="0" err="1" smtClean="0"/>
              <a:t>Heitz</a:t>
            </a:r>
            <a:r>
              <a:rPr lang="en-GB" baseline="0" dirty="0" smtClean="0"/>
              <a:t> et. al. It was the first paper to really bring multiple scattering to my attention, and made me realise how much energy we’re losing with our standard specular models. This was a revelation to me – I’d spent a lot of time evangelising energy conservation… only to find that actually, I’d been pretty happy to lose a lot.</a:t>
            </a:r>
          </a:p>
          <a:p>
            <a:endParaRPr lang="en-GB" baseline="0" dirty="0" smtClean="0"/>
          </a:p>
          <a:p>
            <a:r>
              <a:rPr lang="en-GB" baseline="0" dirty="0" smtClean="0"/>
              <a:t>I had absolutely no idea what to do about the problem though. The paper did some rather brute force solutions, but it didn’t really provide a clear path to finding a real-time approximation.</a:t>
            </a:r>
          </a:p>
          <a:p>
            <a:endParaRPr lang="en-GB" baseline="0" dirty="0" smtClean="0"/>
          </a:p>
          <a:p>
            <a:r>
              <a:rPr lang="en-GB" baseline="0" dirty="0" smtClean="0"/>
              <a:t>Of course, someone was going to do that eventually…</a:t>
            </a:r>
          </a:p>
        </p:txBody>
      </p:sp>
      <p:sp>
        <p:nvSpPr>
          <p:cNvPr id="4" name="Slide Number Placeholder 3"/>
          <p:cNvSpPr>
            <a:spLocks noGrp="1"/>
          </p:cNvSpPr>
          <p:nvPr>
            <p:ph type="sldNum" sz="quarter" idx="10"/>
          </p:nvPr>
        </p:nvSpPr>
        <p:spPr/>
        <p:txBody>
          <a:bodyPr/>
          <a:lstStyle/>
          <a:p>
            <a:fld id="{4ACC21ED-7264-428E-9EEC-712EDA48DF4C}" type="slidenum">
              <a:rPr lang="fr-CA" smtClean="0"/>
              <a:t>4</a:t>
            </a:fld>
            <a:endParaRPr lang="fr-CA"/>
          </a:p>
        </p:txBody>
      </p:sp>
    </p:spTree>
    <p:extLst>
      <p:ext uri="{BB962C8B-B14F-4D97-AF65-F5344CB8AC3E}">
        <p14:creationId xmlns:p14="http://schemas.microsoft.com/office/powerpoint/2010/main" val="31351353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So let’s give it a go. This</a:t>
            </a:r>
            <a:r>
              <a:rPr lang="en-GB" baseline="0" dirty="0" smtClean="0"/>
              <a:t> is the base formula we’re trying to solve for environment lighting. In this case, the environment light comes from a </a:t>
            </a:r>
            <a:r>
              <a:rPr lang="en-GB" baseline="0" dirty="0" err="1" smtClean="0"/>
              <a:t>cubemap</a:t>
            </a:r>
            <a:r>
              <a:rPr lang="en-GB" baseline="0" dirty="0" smtClean="0"/>
              <a:t>, and we’re integrating over the hemisphere. The problem is, for games we can’t do this integration per-pixel in real-time – it would require too many samples of the </a:t>
            </a:r>
            <a:r>
              <a:rPr lang="en-GB" baseline="0" dirty="0" err="1" smtClean="0"/>
              <a:t>cubemap</a:t>
            </a:r>
            <a:r>
              <a:rPr lang="en-GB" baseline="0" dirty="0" smtClean="0"/>
              <a:t>. So we have some approximations.</a:t>
            </a:r>
          </a:p>
          <a:p>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31</a:t>
            </a:fld>
            <a:endParaRPr lang="fr-CA"/>
          </a:p>
        </p:txBody>
      </p:sp>
    </p:spTree>
    <p:extLst>
      <p:ext uri="{BB962C8B-B14F-4D97-AF65-F5344CB8AC3E}">
        <p14:creationId xmlns:p14="http://schemas.microsoft.com/office/powerpoint/2010/main" val="32764686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approximate the result by using this</a:t>
            </a:r>
            <a:r>
              <a:rPr lang="en-GB" baseline="0" dirty="0" smtClean="0"/>
              <a:t> split-sum integral, from Brian Karis’ work in 2013. We pre-integrate the </a:t>
            </a:r>
            <a:r>
              <a:rPr lang="en-GB" baseline="0" dirty="0" err="1" smtClean="0"/>
              <a:t>cubemap</a:t>
            </a:r>
            <a:r>
              <a:rPr lang="en-GB" baseline="0" dirty="0" smtClean="0"/>
              <a:t> for different </a:t>
            </a:r>
            <a:r>
              <a:rPr lang="en-GB" baseline="0" dirty="0" err="1" smtClean="0"/>
              <a:t>roughnesses</a:t>
            </a:r>
            <a:r>
              <a:rPr lang="en-GB" baseline="0" dirty="0" smtClean="0"/>
              <a:t> (with results for higher </a:t>
            </a:r>
            <a:r>
              <a:rPr lang="en-GB" baseline="0" dirty="0" err="1" smtClean="0"/>
              <a:t>roughnesses</a:t>
            </a:r>
            <a:r>
              <a:rPr lang="en-GB" baseline="0" dirty="0" smtClean="0"/>
              <a:t> stored in the lower-</a:t>
            </a:r>
            <a:r>
              <a:rPr lang="en-GB" baseline="0" dirty="0" err="1" smtClean="0"/>
              <a:t>mip</a:t>
            </a:r>
            <a:r>
              <a:rPr lang="en-GB" baseline="0" dirty="0" smtClean="0"/>
              <a:t> levels of the </a:t>
            </a:r>
            <a:r>
              <a:rPr lang="en-GB" baseline="0" dirty="0" err="1" smtClean="0"/>
              <a:t>cubemap</a:t>
            </a:r>
            <a:r>
              <a:rPr lang="en-GB" baseline="0" dirty="0" smtClean="0"/>
              <a:t>), and we integrate the BRDF part into a LUT. This also works pretty well for screen-space reflections too – they just replace the pre-integrated </a:t>
            </a:r>
            <a:r>
              <a:rPr lang="en-GB" baseline="0" dirty="0" err="1" smtClean="0"/>
              <a:t>cubemap</a:t>
            </a:r>
            <a:r>
              <a:rPr lang="en-GB" baseline="0" dirty="0" smtClean="0"/>
              <a:t>, and we still use the same LUT.</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32</a:t>
            </a:fld>
            <a:endParaRPr lang="fr-CA"/>
          </a:p>
        </p:txBody>
      </p:sp>
    </p:spTree>
    <p:extLst>
      <p:ext uri="{BB962C8B-B14F-4D97-AF65-F5344CB8AC3E}">
        <p14:creationId xmlns:p14="http://schemas.microsoft.com/office/powerpoint/2010/main" val="37674687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We call the LUT the environment BRDF, and if we use </a:t>
            </a:r>
            <a:r>
              <a:rPr lang="en-GB" baseline="0" dirty="0" err="1" smtClean="0"/>
              <a:t>Schlick’s</a:t>
            </a:r>
            <a:r>
              <a:rPr lang="en-GB" baseline="0" dirty="0" smtClean="0"/>
              <a:t> Fresnel approximation, we’re able to split it into two components…</a:t>
            </a:r>
          </a:p>
          <a:p>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33</a:t>
            </a:fld>
            <a:endParaRPr lang="fr-CA"/>
          </a:p>
        </p:txBody>
      </p:sp>
    </p:spTree>
    <p:extLst>
      <p:ext uri="{BB962C8B-B14F-4D97-AF65-F5344CB8AC3E}">
        <p14:creationId xmlns:p14="http://schemas.microsoft.com/office/powerpoint/2010/main" val="34265841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This means that the</a:t>
            </a:r>
            <a:r>
              <a:rPr lang="en-GB" baseline="0" dirty="0" smtClean="0"/>
              <a:t> LUT is just two dimensions – the cosine of the outgoing angle (the view direction), and the roughness of the surface. The F0 term, the specular reflectance, is factored out.</a:t>
            </a:r>
          </a:p>
          <a:p>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34</a:t>
            </a:fld>
            <a:endParaRPr lang="fr-CA"/>
          </a:p>
        </p:txBody>
      </p:sp>
    </p:spTree>
    <p:extLst>
      <p:ext uri="{BB962C8B-B14F-4D97-AF65-F5344CB8AC3E}">
        <p14:creationId xmlns:p14="http://schemas.microsoft.com/office/powerpoint/2010/main" val="19165810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At first I thought adding</a:t>
            </a:r>
            <a:r>
              <a:rPr lang="en-GB" baseline="0" dirty="0" smtClean="0"/>
              <a:t> the </a:t>
            </a:r>
            <a:r>
              <a:rPr lang="en-GB" baseline="0" dirty="0" err="1" smtClean="0"/>
              <a:t>multiscattering</a:t>
            </a:r>
            <a:r>
              <a:rPr lang="en-GB" baseline="0" dirty="0" smtClean="0"/>
              <a:t> BRDF into this would be easy. We’re </a:t>
            </a:r>
            <a:r>
              <a:rPr lang="en-GB" baseline="0" dirty="0" err="1" smtClean="0"/>
              <a:t>preintegrating</a:t>
            </a:r>
            <a:r>
              <a:rPr lang="en-GB" baseline="0" dirty="0" smtClean="0"/>
              <a:t>, so we just add the MS BRDF into the BRDF we’re integrating, at no extra cost! So this is what the </a:t>
            </a:r>
            <a:r>
              <a:rPr lang="en-GB" baseline="0" dirty="0" err="1" smtClean="0"/>
              <a:t>multiscattering</a:t>
            </a:r>
            <a:r>
              <a:rPr lang="en-GB" baseline="0" dirty="0" smtClean="0"/>
              <a:t> part of the environment BRDF looks like.</a:t>
            </a:r>
          </a:p>
          <a:p>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35</a:t>
            </a:fld>
            <a:endParaRPr lang="fr-CA"/>
          </a:p>
        </p:txBody>
      </p:sp>
    </p:spTree>
    <p:extLst>
      <p:ext uri="{BB962C8B-B14F-4D97-AF65-F5344CB8AC3E}">
        <p14:creationId xmlns:p14="http://schemas.microsoft.com/office/powerpoint/2010/main" val="39882823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However, once we</a:t>
            </a:r>
            <a:r>
              <a:rPr lang="en-GB" baseline="0" dirty="0" smtClean="0"/>
              <a:t> expand the average Fresnel term, we realise that things aren’t so simple after all. If we’re going to just add this to our existing environment BRDF, we want a nice linear dependency on F0… and we don’t have that here. So I had an idea, why don’t we do a power expansion of the function and see what we get?</a:t>
            </a:r>
          </a:p>
          <a:p>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36</a:t>
            </a:fld>
            <a:endParaRPr lang="fr-CA"/>
          </a:p>
        </p:txBody>
      </p:sp>
    </p:spTree>
    <p:extLst>
      <p:ext uri="{BB962C8B-B14F-4D97-AF65-F5344CB8AC3E}">
        <p14:creationId xmlns:p14="http://schemas.microsoft.com/office/powerpoint/2010/main" val="8000405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We get an</a:t>
            </a:r>
            <a:r>
              <a:rPr lang="en-GB" baseline="0" dirty="0" smtClean="0"/>
              <a:t> approximation like this, which is nice and simple and we can add to our environment map BRDF. We could even take more power terms of F0 and bake them into our environment BRDF if we wanted, getting an environment BRDF of three or four components instead of two.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At the time, I thought</a:t>
            </a:r>
            <a:r>
              <a:rPr lang="en-GB" baseline="0" dirty="0" smtClean="0"/>
              <a:t> that two coefficients would be enough. I thought that the F0 term for dielectrics tends to be less than 0.1, so the subsequent power terms wouldn’t really matter… at the time I guess I forgot that </a:t>
            </a:r>
            <a:r>
              <a:rPr lang="en-GB" baseline="0" dirty="0" err="1" smtClean="0"/>
              <a:t>multiscattering</a:t>
            </a:r>
            <a:r>
              <a:rPr lang="en-GB" baseline="0" dirty="0" smtClean="0"/>
              <a:t> specular makes the biggest difference for rough *metals*, with much higher specular </a:t>
            </a:r>
            <a:r>
              <a:rPr lang="en-GB" baseline="0" dirty="0" err="1" smtClean="0"/>
              <a:t>reflectances</a:t>
            </a:r>
            <a:r>
              <a:rPr lang="en-GB" baseline="0" dirty="0" smtClean="0"/>
              <a:t>…</a:t>
            </a:r>
          </a:p>
          <a:p>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37</a:t>
            </a:fld>
            <a:endParaRPr lang="fr-CA"/>
          </a:p>
        </p:txBody>
      </p:sp>
    </p:spTree>
    <p:extLst>
      <p:ext uri="{BB962C8B-B14F-4D97-AF65-F5344CB8AC3E}">
        <p14:creationId xmlns:p14="http://schemas.microsoft.com/office/powerpoint/2010/main" val="35072233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means that when we update the environment map BRDF with the </a:t>
            </a:r>
            <a:r>
              <a:rPr lang="en-GB" dirty="0" err="1" smtClean="0"/>
              <a:t>multiscattering</a:t>
            </a:r>
            <a:r>
              <a:rPr lang="en-GB" dirty="0" smtClean="0"/>
              <a:t> terms… umm… well, you can barely</a:t>
            </a:r>
            <a:r>
              <a:rPr lang="en-GB" baseline="0" dirty="0" smtClean="0"/>
              <a:t> see any difference. In fact, in 8 bits I’m not sure there is a difference at all, but in 16 bits there definitely is… but you’ll just have to trust me.</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38</a:t>
            </a:fld>
            <a:endParaRPr lang="fr-CA"/>
          </a:p>
        </p:txBody>
      </p:sp>
    </p:spTree>
    <p:extLst>
      <p:ext uri="{BB962C8B-B14F-4D97-AF65-F5344CB8AC3E}">
        <p14:creationId xmlns:p14="http://schemas.microsoft.com/office/powerpoint/2010/main" val="21196615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If we see how this looks</a:t>
            </a:r>
            <a:r>
              <a:rPr lang="en-GB" baseline="0" dirty="0" smtClean="0"/>
              <a:t> on metals, this is with the standard environment map BRDF…</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39</a:t>
            </a:fld>
            <a:endParaRPr lang="fr-CA"/>
          </a:p>
        </p:txBody>
      </p:sp>
    </p:spTree>
    <p:extLst>
      <p:ext uri="{BB962C8B-B14F-4D97-AF65-F5344CB8AC3E}">
        <p14:creationId xmlns:p14="http://schemas.microsoft.com/office/powerpoint/2010/main" val="12491206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…and this is with the </a:t>
            </a:r>
            <a:r>
              <a:rPr lang="en-GB" dirty="0" err="1" smtClean="0"/>
              <a:t>multiscattering</a:t>
            </a:r>
            <a:r>
              <a:rPr lang="en-GB" baseline="0" dirty="0" smtClean="0"/>
              <a:t> environment BRDF. We see a small difference for metals, but nowhere near the big difference we should be seeing, comparing for our results with a direct light.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So I was puzzling over a solution for this…</a:t>
            </a:r>
          </a:p>
          <a:p>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40</a:t>
            </a:fld>
            <a:endParaRPr lang="fr-CA"/>
          </a:p>
        </p:txBody>
      </p:sp>
    </p:spTree>
    <p:extLst>
      <p:ext uri="{BB962C8B-B14F-4D97-AF65-F5344CB8AC3E}">
        <p14:creationId xmlns:p14="http://schemas.microsoft.com/office/powerpoint/2010/main" val="839647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There’s where Chris </a:t>
            </a:r>
            <a:r>
              <a:rPr lang="en-GB" baseline="0" dirty="0" err="1" smtClean="0"/>
              <a:t>Kulla</a:t>
            </a:r>
            <a:r>
              <a:rPr lang="en-GB" baseline="0" dirty="0" smtClean="0"/>
              <a:t> and Alejandro </a:t>
            </a:r>
            <a:r>
              <a:rPr lang="en-GB" baseline="0" dirty="0" err="1" smtClean="0"/>
              <a:t>Conty</a:t>
            </a:r>
            <a:r>
              <a:rPr lang="en-GB" baseline="0" dirty="0" smtClean="0"/>
              <a:t> from Sony </a:t>
            </a:r>
            <a:r>
              <a:rPr lang="en-GB" baseline="0" dirty="0" err="1" smtClean="0"/>
              <a:t>Imageworks</a:t>
            </a:r>
            <a:r>
              <a:rPr lang="en-GB" baseline="0" dirty="0" smtClean="0"/>
              <a:t> come in. They presented their approximation to </a:t>
            </a:r>
            <a:r>
              <a:rPr lang="en-GB" baseline="0" dirty="0" err="1" smtClean="0"/>
              <a:t>multiscattering</a:t>
            </a:r>
            <a:r>
              <a:rPr lang="en-GB" baseline="0" dirty="0" smtClean="0"/>
              <a:t> specular at SIGGRAPH 2017, by a simple trick designed to preserve energy. It reduced to some simple formulae and easily calculable LUTs, so this very much seemed like a winner.</a:t>
            </a:r>
          </a:p>
        </p:txBody>
      </p:sp>
      <p:sp>
        <p:nvSpPr>
          <p:cNvPr id="4" name="Slide Number Placeholder 3"/>
          <p:cNvSpPr>
            <a:spLocks noGrp="1"/>
          </p:cNvSpPr>
          <p:nvPr>
            <p:ph type="sldNum" sz="quarter" idx="10"/>
          </p:nvPr>
        </p:nvSpPr>
        <p:spPr/>
        <p:txBody>
          <a:bodyPr/>
          <a:lstStyle/>
          <a:p>
            <a:fld id="{4ACC21ED-7264-428E-9EEC-712EDA48DF4C}" type="slidenum">
              <a:rPr lang="fr-CA" smtClean="0"/>
              <a:t>5</a:t>
            </a:fld>
            <a:endParaRPr lang="fr-CA"/>
          </a:p>
        </p:txBody>
      </p:sp>
    </p:spTree>
    <p:extLst>
      <p:ext uri="{BB962C8B-B14F-4D97-AF65-F5344CB8AC3E}">
        <p14:creationId xmlns:p14="http://schemas.microsoft.com/office/powerpoint/2010/main" val="13255786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 and around</a:t>
            </a:r>
            <a:r>
              <a:rPr lang="en-GB" baseline="0" dirty="0" smtClean="0"/>
              <a:t> the same time this paper came out! It’s always really exciting to see someone working on exactly the same things you were working on… and this was a paper solving a really relevant problem for games, so kudos to the author and JCGT. </a:t>
            </a:r>
            <a:r>
              <a:rPr lang="en-GB" dirty="0" smtClean="0"/>
              <a:t>It’s also pretty great to extend</a:t>
            </a:r>
            <a:r>
              <a:rPr lang="en-GB" baseline="0" dirty="0" smtClean="0"/>
              <a:t> existing work, making </a:t>
            </a:r>
            <a:r>
              <a:rPr lang="en-GB" baseline="0" dirty="0" err="1" smtClean="0"/>
              <a:t>Kulla</a:t>
            </a:r>
            <a:r>
              <a:rPr lang="en-GB" baseline="0" dirty="0" smtClean="0"/>
              <a:t> and </a:t>
            </a:r>
            <a:r>
              <a:rPr lang="en-GB" baseline="0" dirty="0" err="1" smtClean="0"/>
              <a:t>Conty’s</a:t>
            </a:r>
            <a:r>
              <a:rPr lang="en-GB" baseline="0" dirty="0" smtClean="0"/>
              <a:t> work applicable to real-time image based lighting.</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41</a:t>
            </a:fld>
            <a:endParaRPr lang="fr-CA"/>
          </a:p>
        </p:txBody>
      </p:sp>
    </p:spTree>
    <p:extLst>
      <p:ext uri="{BB962C8B-B14F-4D97-AF65-F5344CB8AC3E}">
        <p14:creationId xmlns:p14="http://schemas.microsoft.com/office/powerpoint/2010/main" val="4846699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paper</a:t>
            </a:r>
            <a:r>
              <a:rPr lang="en-GB" baseline="0" dirty="0" smtClean="0"/>
              <a:t> makes the clever observation (as have others) that the sum of the red and green channels in the environment BRDF is in fact the same as the outgoing energy in that direction. It also observes that this term can approximate the average energy.</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42</a:t>
            </a:fld>
            <a:endParaRPr lang="fr-CA"/>
          </a:p>
        </p:txBody>
      </p:sp>
    </p:spTree>
    <p:extLst>
      <p:ext uri="{BB962C8B-B14F-4D97-AF65-F5344CB8AC3E}">
        <p14:creationId xmlns:p14="http://schemas.microsoft.com/office/powerpoint/2010/main" val="5497403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a:t>
            </a:r>
            <a:r>
              <a:rPr lang="en-GB" baseline="0" dirty="0" smtClean="0"/>
              <a:t> paper then arrives at the following simple formula for the multiple-scattering part of the lighting. It helps of course that terms like the average Fresnel are easily calculable. But the paper notes that multiply-scattered light is diffuse, so it decides to take the irradiance of the lighting rather than radiance, recommending sampling a lower </a:t>
            </a:r>
            <a:r>
              <a:rPr lang="en-GB" baseline="0" dirty="0" err="1" smtClean="0"/>
              <a:t>mip</a:t>
            </a:r>
            <a:r>
              <a:rPr lang="en-GB" baseline="0" dirty="0" smtClean="0"/>
              <a:t>-level of the </a:t>
            </a:r>
            <a:r>
              <a:rPr lang="en-GB" baseline="0" dirty="0" err="1" smtClean="0"/>
              <a:t>cubemap</a:t>
            </a:r>
            <a:r>
              <a:rPr lang="en-GB" baseline="0" dirty="0" smtClean="0"/>
              <a:t> or storing the irradiance in spherical harmonics.</a:t>
            </a:r>
          </a:p>
          <a:p>
            <a:endParaRPr lang="en-GB" baseline="0" dirty="0" smtClean="0"/>
          </a:p>
          <a:p>
            <a:r>
              <a:rPr lang="en-GB" baseline="0" dirty="0" smtClean="0"/>
              <a:t>Now, that’s all well and good, but I’m a game developer and I’m lazy. I also want to save as many instructions, particularly texture samples, as possible, so I don’t like the irradiance part very much.</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43</a:t>
            </a:fld>
            <a:endParaRPr lang="fr-CA"/>
          </a:p>
        </p:txBody>
      </p:sp>
    </p:spTree>
    <p:extLst>
      <p:ext uri="{BB962C8B-B14F-4D97-AF65-F5344CB8AC3E}">
        <p14:creationId xmlns:p14="http://schemas.microsoft.com/office/powerpoint/2010/main" val="6263650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We’re getting the biggest impact of </a:t>
            </a:r>
            <a:r>
              <a:rPr lang="en-GB" dirty="0" err="1" smtClean="0"/>
              <a:t>multiscattering</a:t>
            </a:r>
            <a:r>
              <a:rPr lang="en-GB" dirty="0" smtClean="0"/>
              <a:t> on rough metals, this means</a:t>
            </a:r>
            <a:r>
              <a:rPr lang="en-GB" baseline="0" dirty="0" smtClean="0"/>
              <a:t> that specular lighting we’re sampling is pretty diffuse anyway, so maybe this doesn’t matter too much. Perhaps we could just sub in the radiance for the irradiance and things will still look OK.</a:t>
            </a:r>
          </a:p>
          <a:p>
            <a:endParaRPr lang="en-GB" baseline="0" dirty="0" smtClean="0"/>
          </a:p>
          <a:p>
            <a:r>
              <a:rPr lang="en-GB" baseline="0" dirty="0" smtClean="0"/>
              <a:t>So let’s look at some results:</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44</a:t>
            </a:fld>
            <a:endParaRPr lang="fr-CA"/>
          </a:p>
        </p:txBody>
      </p:sp>
    </p:spTree>
    <p:extLst>
      <p:ext uri="{BB962C8B-B14F-4D97-AF65-F5344CB8AC3E}">
        <p14:creationId xmlns:p14="http://schemas.microsoft.com/office/powerpoint/2010/main" val="21097373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We’ll of course be</a:t>
            </a:r>
            <a:r>
              <a:rPr lang="en-GB" baseline="0" dirty="0" smtClean="0"/>
              <a:t> looking at metals, and this is with the standard environment map BRDF…</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45</a:t>
            </a:fld>
            <a:endParaRPr lang="fr-CA"/>
          </a:p>
        </p:txBody>
      </p:sp>
    </p:spTree>
    <p:extLst>
      <p:ext uri="{BB962C8B-B14F-4D97-AF65-F5344CB8AC3E}">
        <p14:creationId xmlns:p14="http://schemas.microsoft.com/office/powerpoint/2010/main" val="26094486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smtClean="0">
                <a:solidFill>
                  <a:schemeClr val="tx1"/>
                </a:solidFill>
              </a:rPr>
              <a:t>This is the</a:t>
            </a:r>
            <a:r>
              <a:rPr lang="en-GB" baseline="0" dirty="0" smtClean="0">
                <a:solidFill>
                  <a:schemeClr val="tx1"/>
                </a:solidFill>
              </a:rPr>
              <a:t> </a:t>
            </a:r>
            <a:r>
              <a:rPr lang="en-GB" sz="1200" dirty="0" err="1" smtClean="0">
                <a:solidFill>
                  <a:schemeClr val="tx1"/>
                </a:solidFill>
              </a:rPr>
              <a:t>Fdez-Agüera</a:t>
            </a:r>
            <a:r>
              <a:rPr lang="en-GB" sz="1200" dirty="0" smtClean="0">
                <a:solidFill>
                  <a:schemeClr val="tx1"/>
                </a:solidFill>
              </a:rPr>
              <a:t> approximation which is great, since</a:t>
            </a:r>
            <a:r>
              <a:rPr lang="en-GB" sz="1200" baseline="0" dirty="0" smtClean="0">
                <a:solidFill>
                  <a:schemeClr val="tx1"/>
                </a:solidFill>
              </a:rPr>
              <a:t> now we’re really compensating for that lost energy.</a:t>
            </a:r>
            <a:endParaRPr lang="fr-CA" sz="1200" dirty="0">
              <a:solidFill>
                <a:schemeClr val="tx1"/>
              </a:solidFill>
            </a:endParaRPr>
          </a:p>
        </p:txBody>
      </p:sp>
      <p:sp>
        <p:nvSpPr>
          <p:cNvPr id="4" name="Slide Number Placeholder 3"/>
          <p:cNvSpPr>
            <a:spLocks noGrp="1"/>
          </p:cNvSpPr>
          <p:nvPr>
            <p:ph type="sldNum" sz="quarter" idx="10"/>
          </p:nvPr>
        </p:nvSpPr>
        <p:spPr/>
        <p:txBody>
          <a:bodyPr/>
          <a:lstStyle/>
          <a:p>
            <a:fld id="{4ACC21ED-7264-428E-9EEC-712EDA48DF4C}" type="slidenum">
              <a:rPr lang="fr-CA" smtClean="0"/>
              <a:t>46</a:t>
            </a:fld>
            <a:endParaRPr lang="fr-CA"/>
          </a:p>
        </p:txBody>
      </p:sp>
    </p:spTree>
    <p:extLst>
      <p:ext uri="{BB962C8B-B14F-4D97-AF65-F5344CB8AC3E}">
        <p14:creationId xmlns:p14="http://schemas.microsoft.com/office/powerpoint/2010/main" val="10032250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cap="none" dirty="0" smtClean="0">
                <a:solidFill>
                  <a:schemeClr val="tx1"/>
                </a:solidFill>
                <a:latin typeface="+mn-lt"/>
              </a:rPr>
              <a:t>And here’s my approximation to</a:t>
            </a:r>
            <a:r>
              <a:rPr lang="en-GB" cap="none" baseline="0" dirty="0" smtClean="0">
                <a:solidFill>
                  <a:schemeClr val="tx1"/>
                </a:solidFill>
                <a:latin typeface="+mn-lt"/>
              </a:rPr>
              <a:t> </a:t>
            </a:r>
            <a:r>
              <a:rPr lang="en-GB" cap="none" baseline="0" dirty="0" err="1" smtClean="0">
                <a:solidFill>
                  <a:schemeClr val="tx1"/>
                </a:solidFill>
                <a:latin typeface="+mn-lt"/>
              </a:rPr>
              <a:t>Fdez</a:t>
            </a:r>
            <a:r>
              <a:rPr lang="en-GB" sz="1200" cap="none" dirty="0" err="1" smtClean="0">
                <a:solidFill>
                  <a:schemeClr val="tx1"/>
                </a:solidFill>
                <a:latin typeface="+mn-lt"/>
              </a:rPr>
              <a:t>-Agüera</a:t>
            </a:r>
            <a:r>
              <a:rPr lang="en-GB" sz="1200" cap="none" dirty="0" smtClean="0">
                <a:solidFill>
                  <a:schemeClr val="tx1"/>
                </a:solidFill>
                <a:latin typeface="+mn-lt"/>
              </a:rPr>
              <a:t>… which… looks virtually no different. It</a:t>
            </a:r>
            <a:r>
              <a:rPr lang="en-GB" sz="1200" cap="none" baseline="0" dirty="0" smtClean="0">
                <a:solidFill>
                  <a:schemeClr val="tx1"/>
                </a:solidFill>
                <a:latin typeface="+mn-lt"/>
              </a:rPr>
              <a:t> seems like my approximation was valid, at least in my case.</a:t>
            </a:r>
          </a:p>
        </p:txBody>
      </p:sp>
      <p:sp>
        <p:nvSpPr>
          <p:cNvPr id="4" name="Slide Number Placeholder 3"/>
          <p:cNvSpPr>
            <a:spLocks noGrp="1"/>
          </p:cNvSpPr>
          <p:nvPr>
            <p:ph type="sldNum" sz="quarter" idx="10"/>
          </p:nvPr>
        </p:nvSpPr>
        <p:spPr/>
        <p:txBody>
          <a:bodyPr/>
          <a:lstStyle/>
          <a:p>
            <a:fld id="{4ACC21ED-7264-428E-9EEC-712EDA48DF4C}" type="slidenum">
              <a:rPr lang="fr-CA" smtClean="0"/>
              <a:t>47</a:t>
            </a:fld>
            <a:endParaRPr lang="fr-CA"/>
          </a:p>
        </p:txBody>
      </p:sp>
    </p:spTree>
    <p:extLst>
      <p:ext uri="{BB962C8B-B14F-4D97-AF65-F5344CB8AC3E}">
        <p14:creationId xmlns:p14="http://schemas.microsoft.com/office/powerpoint/2010/main" val="26819543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great thing about this is it gives us a formula for</a:t>
            </a:r>
            <a:r>
              <a:rPr lang="en-GB" baseline="0" dirty="0" smtClean="0"/>
              <a:t> a </a:t>
            </a:r>
            <a:r>
              <a:rPr lang="en-GB" baseline="0" dirty="0" err="1" smtClean="0"/>
              <a:t>multiscattering</a:t>
            </a:r>
            <a:r>
              <a:rPr lang="en-GB" baseline="0" dirty="0" smtClean="0"/>
              <a:t> BRDF that can just scale the single scattering BRDF, which is pretty awesome, as we might be able to apply it to other things. The funny thing with this is that after I’d figured this out…</a:t>
            </a:r>
          </a:p>
        </p:txBody>
      </p:sp>
      <p:sp>
        <p:nvSpPr>
          <p:cNvPr id="4" name="Slide Number Placeholder 3"/>
          <p:cNvSpPr>
            <a:spLocks noGrp="1"/>
          </p:cNvSpPr>
          <p:nvPr>
            <p:ph type="sldNum" sz="quarter" idx="10"/>
          </p:nvPr>
        </p:nvSpPr>
        <p:spPr/>
        <p:txBody>
          <a:bodyPr/>
          <a:lstStyle/>
          <a:p>
            <a:fld id="{4ACC21ED-7264-428E-9EEC-712EDA48DF4C}" type="slidenum">
              <a:rPr lang="fr-CA" smtClean="0"/>
              <a:t>48</a:t>
            </a:fld>
            <a:endParaRPr lang="fr-CA"/>
          </a:p>
        </p:txBody>
      </p:sp>
    </p:spTree>
    <p:extLst>
      <p:ext uri="{BB962C8B-B14F-4D97-AF65-F5344CB8AC3E}">
        <p14:creationId xmlns:p14="http://schemas.microsoft.com/office/powerpoint/2010/main" val="1861203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
            </a:r>
            <a:r>
              <a:rPr lang="en-GB" baseline="0" dirty="0" smtClean="0"/>
              <a:t> a tech report from Emmanuel </a:t>
            </a:r>
            <a:r>
              <a:rPr lang="en-GB" baseline="0" dirty="0" err="1" smtClean="0"/>
              <a:t>Turquin</a:t>
            </a:r>
            <a:r>
              <a:rPr lang="en-GB" baseline="0" dirty="0" smtClean="0"/>
              <a:t> came out that observed from </a:t>
            </a:r>
            <a:r>
              <a:rPr lang="en-GB" baseline="0" dirty="0" err="1" smtClean="0"/>
              <a:t>Heitz’s</a:t>
            </a:r>
            <a:r>
              <a:rPr lang="en-GB" baseline="0" dirty="0" smtClean="0"/>
              <a:t> original paper that the </a:t>
            </a:r>
            <a:r>
              <a:rPr lang="en-GB" baseline="0" dirty="0" err="1" smtClean="0"/>
              <a:t>multiscattering</a:t>
            </a:r>
            <a:r>
              <a:rPr lang="en-GB" baseline="0" dirty="0" smtClean="0"/>
              <a:t> lobe looked very much like a scaled version of the single-scattering, and thus came up with this approximation. This isn’t a great deal different from what we just derived from the </a:t>
            </a:r>
            <a:r>
              <a:rPr lang="en-GB" baseline="0" dirty="0" err="1" smtClean="0"/>
              <a:t>Fdez-Agüera</a:t>
            </a:r>
            <a:r>
              <a:rPr lang="en-GB" baseline="0" dirty="0" smtClean="0"/>
              <a:t>. Again, this is awesome because we have someone else researching in the same area, coming up with a very pragmatic approximation that we can try out straight away. Another example of building upon some very successful existing work and contributing to the discussion.</a:t>
            </a:r>
          </a:p>
          <a:p>
            <a:endParaRPr lang="en-GB" baseline="0" dirty="0" smtClean="0"/>
          </a:p>
          <a:p>
            <a:r>
              <a:rPr lang="en-GB" baseline="0" dirty="0" smtClean="0"/>
              <a:t>Let’s see some results!</a:t>
            </a:r>
          </a:p>
          <a:p>
            <a:endParaRPr lang="en-GB" baseline="0" dirty="0" smtClean="0"/>
          </a:p>
        </p:txBody>
      </p:sp>
      <p:sp>
        <p:nvSpPr>
          <p:cNvPr id="4" name="Slide Number Placeholder 3"/>
          <p:cNvSpPr>
            <a:spLocks noGrp="1"/>
          </p:cNvSpPr>
          <p:nvPr>
            <p:ph type="sldNum" sz="quarter" idx="10"/>
          </p:nvPr>
        </p:nvSpPr>
        <p:spPr/>
        <p:txBody>
          <a:bodyPr/>
          <a:lstStyle/>
          <a:p>
            <a:fld id="{4ACC21ED-7264-428E-9EEC-712EDA48DF4C}" type="slidenum">
              <a:rPr lang="fr-CA" smtClean="0"/>
              <a:t>49</a:t>
            </a:fld>
            <a:endParaRPr lang="fr-CA"/>
          </a:p>
        </p:txBody>
      </p:sp>
    </p:spTree>
    <p:extLst>
      <p:ext uri="{BB962C8B-B14F-4D97-AF65-F5344CB8AC3E}">
        <p14:creationId xmlns:p14="http://schemas.microsoft.com/office/powerpoint/2010/main" val="33350540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cap="none" dirty="0" smtClean="0">
                <a:solidFill>
                  <a:schemeClr val="tx1"/>
                </a:solidFill>
              </a:rPr>
              <a:t>This is my approximation to</a:t>
            </a:r>
            <a:r>
              <a:rPr lang="en-GB" cap="none" baseline="0" dirty="0" smtClean="0">
                <a:solidFill>
                  <a:schemeClr val="tx1"/>
                </a:solidFill>
              </a:rPr>
              <a:t> </a:t>
            </a:r>
            <a:r>
              <a:rPr lang="en-GB" cap="none" baseline="0" dirty="0" err="1" smtClean="0">
                <a:solidFill>
                  <a:schemeClr val="tx1"/>
                </a:solidFill>
              </a:rPr>
              <a:t>Fdez</a:t>
            </a:r>
            <a:r>
              <a:rPr lang="en-GB" sz="1200" cap="none" dirty="0" err="1" smtClean="0">
                <a:solidFill>
                  <a:schemeClr val="tx1"/>
                </a:solidFill>
              </a:rPr>
              <a:t>-Agüera</a:t>
            </a:r>
            <a:endParaRPr lang="en-GB" sz="1200" cap="none" baseline="0" dirty="0" smtClean="0">
              <a:solidFill>
                <a:schemeClr val="tx1"/>
              </a:solidFill>
            </a:endParaRPr>
          </a:p>
        </p:txBody>
      </p:sp>
      <p:sp>
        <p:nvSpPr>
          <p:cNvPr id="4" name="Slide Number Placeholder 3"/>
          <p:cNvSpPr>
            <a:spLocks noGrp="1"/>
          </p:cNvSpPr>
          <p:nvPr>
            <p:ph type="sldNum" sz="quarter" idx="10"/>
          </p:nvPr>
        </p:nvSpPr>
        <p:spPr/>
        <p:txBody>
          <a:bodyPr/>
          <a:lstStyle/>
          <a:p>
            <a:fld id="{4ACC21ED-7264-428E-9EEC-712EDA48DF4C}" type="slidenum">
              <a:rPr lang="fr-CA" smtClean="0"/>
              <a:t>50</a:t>
            </a:fld>
            <a:endParaRPr lang="fr-CA"/>
          </a:p>
        </p:txBody>
      </p:sp>
    </p:spTree>
    <p:extLst>
      <p:ext uri="{BB962C8B-B14F-4D97-AF65-F5344CB8AC3E}">
        <p14:creationId xmlns:p14="http://schemas.microsoft.com/office/powerpoint/2010/main" val="2596454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It’s a pretty simple</a:t>
            </a:r>
            <a:r>
              <a:rPr lang="en-GB" baseline="0" dirty="0" smtClean="0"/>
              <a:t> idea. We observe that we need a BRDF that makes up for the missing lost energy.</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6</a:t>
            </a:fld>
            <a:endParaRPr lang="fr-CA"/>
          </a:p>
        </p:txBody>
      </p:sp>
    </p:spTree>
    <p:extLst>
      <p:ext uri="{BB962C8B-B14F-4D97-AF65-F5344CB8AC3E}">
        <p14:creationId xmlns:p14="http://schemas.microsoft.com/office/powerpoint/2010/main" val="25902940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this is Emmanuel </a:t>
            </a:r>
            <a:r>
              <a:rPr lang="en-GB" dirty="0" err="1" smtClean="0"/>
              <a:t>Turquin’s</a:t>
            </a:r>
            <a:r>
              <a:rPr lang="en-GB" dirty="0" smtClean="0"/>
              <a:t>.</a:t>
            </a:r>
            <a:r>
              <a:rPr lang="en-GB" baseline="0" dirty="0" smtClean="0"/>
              <a:t> The two are pretty different, particularly in terms of colour, and Emmanuel </a:t>
            </a:r>
            <a:r>
              <a:rPr lang="en-GB" baseline="0" dirty="0" err="1" smtClean="0"/>
              <a:t>Turquin’s</a:t>
            </a:r>
            <a:r>
              <a:rPr lang="en-GB" baseline="0" dirty="0" smtClean="0"/>
              <a:t> seems to be a little bit brighter. I haven’t had the time to do a ground-truth comparison, but there are two options here!</a:t>
            </a:r>
          </a:p>
          <a:p>
            <a:endParaRPr lang="en-GB" baseline="0" dirty="0" smtClean="0"/>
          </a:p>
          <a:p>
            <a:r>
              <a:rPr lang="en-GB" baseline="0" dirty="0" smtClean="0"/>
              <a:t>But we should also look at how these two new approaches to a </a:t>
            </a:r>
            <a:r>
              <a:rPr lang="en-GB" baseline="0" dirty="0" err="1" smtClean="0"/>
              <a:t>multiscattering</a:t>
            </a:r>
            <a:r>
              <a:rPr lang="en-GB" baseline="0" dirty="0" smtClean="0"/>
              <a:t> specular BRDF work for direct lighting, and how they compare with the approach from Sony </a:t>
            </a:r>
            <a:r>
              <a:rPr lang="en-GB" baseline="0" dirty="0" err="1" smtClean="0"/>
              <a:t>Imageworks</a:t>
            </a:r>
            <a:r>
              <a:rPr lang="en-GB" baseline="0" dirty="0" smtClean="0"/>
              <a:t>, which we initially implemented. We’ll once again test on metal spheres.</a:t>
            </a:r>
          </a:p>
        </p:txBody>
      </p:sp>
      <p:sp>
        <p:nvSpPr>
          <p:cNvPr id="4" name="Slide Number Placeholder 3"/>
          <p:cNvSpPr>
            <a:spLocks noGrp="1"/>
          </p:cNvSpPr>
          <p:nvPr>
            <p:ph type="sldNum" sz="quarter" idx="10"/>
          </p:nvPr>
        </p:nvSpPr>
        <p:spPr/>
        <p:txBody>
          <a:bodyPr/>
          <a:lstStyle/>
          <a:p>
            <a:fld id="{4ACC21ED-7264-428E-9EEC-712EDA48DF4C}" type="slidenum">
              <a:rPr lang="fr-CA" smtClean="0"/>
              <a:t>51</a:t>
            </a:fld>
            <a:endParaRPr lang="fr-CA"/>
          </a:p>
        </p:txBody>
      </p:sp>
    </p:spTree>
    <p:extLst>
      <p:ext uri="{BB962C8B-B14F-4D97-AF65-F5344CB8AC3E}">
        <p14:creationId xmlns:p14="http://schemas.microsoft.com/office/powerpoint/2010/main" val="15924709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cap="none" baseline="0" dirty="0" smtClean="0">
                <a:solidFill>
                  <a:schemeClr val="tx1"/>
                </a:solidFill>
              </a:rPr>
              <a:t>This is our original approach, from Sony </a:t>
            </a:r>
            <a:r>
              <a:rPr lang="en-GB" sz="1200" cap="none" baseline="0" dirty="0" err="1" smtClean="0">
                <a:solidFill>
                  <a:schemeClr val="tx1"/>
                </a:solidFill>
              </a:rPr>
              <a:t>Imageworks</a:t>
            </a:r>
            <a:r>
              <a:rPr lang="en-GB" sz="1200" cap="none" baseline="0" dirty="0" smtClean="0">
                <a:solidFill>
                  <a:schemeClr val="tx1"/>
                </a:solidFill>
              </a:rPr>
              <a:t>.</a:t>
            </a:r>
          </a:p>
        </p:txBody>
      </p:sp>
      <p:sp>
        <p:nvSpPr>
          <p:cNvPr id="4" name="Slide Number Placeholder 3"/>
          <p:cNvSpPr>
            <a:spLocks noGrp="1"/>
          </p:cNvSpPr>
          <p:nvPr>
            <p:ph type="sldNum" sz="quarter" idx="10"/>
          </p:nvPr>
        </p:nvSpPr>
        <p:spPr/>
        <p:txBody>
          <a:bodyPr/>
          <a:lstStyle/>
          <a:p>
            <a:fld id="{4ACC21ED-7264-428E-9EEC-712EDA48DF4C}" type="slidenum">
              <a:rPr lang="fr-CA" smtClean="0"/>
              <a:t>52</a:t>
            </a:fld>
            <a:endParaRPr lang="fr-CA"/>
          </a:p>
        </p:txBody>
      </p:sp>
    </p:spTree>
    <p:extLst>
      <p:ext uri="{BB962C8B-B14F-4D97-AF65-F5344CB8AC3E}">
        <p14:creationId xmlns:p14="http://schemas.microsoft.com/office/powerpoint/2010/main" val="41228343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cap="none" dirty="0" smtClean="0">
                <a:solidFill>
                  <a:schemeClr val="tx1"/>
                </a:solidFill>
              </a:rPr>
              <a:t>This is with my approximation to</a:t>
            </a:r>
            <a:r>
              <a:rPr lang="en-GB" cap="none" baseline="0" dirty="0" smtClean="0">
                <a:solidFill>
                  <a:schemeClr val="tx1"/>
                </a:solidFill>
              </a:rPr>
              <a:t> </a:t>
            </a:r>
            <a:r>
              <a:rPr lang="en-GB" cap="none" baseline="0" dirty="0" err="1" smtClean="0">
                <a:solidFill>
                  <a:schemeClr val="tx1"/>
                </a:solidFill>
              </a:rPr>
              <a:t>Fdez</a:t>
            </a:r>
            <a:r>
              <a:rPr lang="en-GB" sz="1200" cap="none" dirty="0" err="1" smtClean="0">
                <a:solidFill>
                  <a:schemeClr val="tx1"/>
                </a:solidFill>
              </a:rPr>
              <a:t>-Agüera</a:t>
            </a:r>
            <a:r>
              <a:rPr lang="en-GB" sz="1200" cap="none" dirty="0" smtClean="0">
                <a:solidFill>
                  <a:schemeClr val="tx1"/>
                </a:solidFill>
              </a:rPr>
              <a:t>, scaling the single</a:t>
            </a:r>
            <a:r>
              <a:rPr lang="en-GB" sz="1200" cap="none" baseline="0" dirty="0" smtClean="0">
                <a:solidFill>
                  <a:schemeClr val="tx1"/>
                </a:solidFill>
              </a:rPr>
              <a:t> scattering lobe. You can see a pretty big difference to the shape of the highlight, particularly on those spheres of moderate roughness, where we’re losing a lot of energy at the edge. We’re also losing some energy at the bottom end.</a:t>
            </a:r>
          </a:p>
        </p:txBody>
      </p:sp>
      <p:sp>
        <p:nvSpPr>
          <p:cNvPr id="4" name="Slide Number Placeholder 3"/>
          <p:cNvSpPr>
            <a:spLocks noGrp="1"/>
          </p:cNvSpPr>
          <p:nvPr>
            <p:ph type="sldNum" sz="quarter" idx="10"/>
          </p:nvPr>
        </p:nvSpPr>
        <p:spPr/>
        <p:txBody>
          <a:bodyPr/>
          <a:lstStyle/>
          <a:p>
            <a:fld id="{4ACC21ED-7264-428E-9EEC-712EDA48DF4C}" type="slidenum">
              <a:rPr lang="fr-CA" smtClean="0"/>
              <a:t>53</a:t>
            </a:fld>
            <a:endParaRPr lang="fr-CA"/>
          </a:p>
        </p:txBody>
      </p:sp>
    </p:spTree>
    <p:extLst>
      <p:ext uri="{BB962C8B-B14F-4D97-AF65-F5344CB8AC3E}">
        <p14:creationId xmlns:p14="http://schemas.microsoft.com/office/powerpoint/2010/main" val="30053819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this is Emmanuel </a:t>
            </a:r>
            <a:r>
              <a:rPr lang="en-GB" dirty="0" err="1" smtClean="0"/>
              <a:t>Turquin’s</a:t>
            </a:r>
            <a:r>
              <a:rPr lang="en-GB" dirty="0" smtClean="0"/>
              <a:t>.</a:t>
            </a:r>
            <a:r>
              <a:rPr lang="en-GB" baseline="0" dirty="0" smtClean="0"/>
              <a:t> You can see that this maintains the problems with </a:t>
            </a:r>
            <a:r>
              <a:rPr lang="en-GB" baseline="0" dirty="0" err="1" smtClean="0"/>
              <a:t>Fdez-Aguera</a:t>
            </a:r>
            <a:r>
              <a:rPr lang="en-GB" baseline="0" dirty="0" smtClean="0"/>
              <a:t>, with the shape of the highlight not matching the Sony </a:t>
            </a:r>
            <a:r>
              <a:rPr lang="en-GB" baseline="0" dirty="0" err="1" smtClean="0"/>
              <a:t>Imageworks</a:t>
            </a:r>
            <a:r>
              <a:rPr lang="en-GB" baseline="0" dirty="0" smtClean="0"/>
              <a:t> approach, but it’s a bit brighter for rough surfaces which matches the Sony </a:t>
            </a:r>
            <a:r>
              <a:rPr lang="en-GB" baseline="0" dirty="0" err="1" smtClean="0"/>
              <a:t>Imageworks</a:t>
            </a:r>
            <a:r>
              <a:rPr lang="en-GB" baseline="0" dirty="0" smtClean="0"/>
              <a:t> approach. This makes me think that </a:t>
            </a:r>
            <a:r>
              <a:rPr lang="en-GB" baseline="0" dirty="0" err="1" smtClean="0"/>
              <a:t>Turquin’s</a:t>
            </a:r>
            <a:r>
              <a:rPr lang="en-GB" baseline="0" dirty="0" smtClean="0"/>
              <a:t> method is the best we have for environment lighting, but for direct lighting the Sony </a:t>
            </a:r>
            <a:r>
              <a:rPr lang="en-GB" baseline="0" dirty="0" err="1" smtClean="0"/>
              <a:t>Imageworks</a:t>
            </a:r>
            <a:r>
              <a:rPr lang="en-GB" baseline="0" dirty="0" smtClean="0"/>
              <a:t> preserves more energy at grazing angles. However, once again, some ground truth comparison is needed!</a:t>
            </a:r>
          </a:p>
          <a:p>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I should also mention here that if you want yet another solution for </a:t>
            </a:r>
            <a:r>
              <a:rPr lang="en-GB" baseline="0" dirty="0" err="1" smtClean="0"/>
              <a:t>multiscattering</a:t>
            </a:r>
            <a:r>
              <a:rPr lang="en-GB" baseline="0" dirty="0" smtClean="0"/>
              <a:t> specular for environment lighting, Stephen Hill has recently done some work in the same area, and in a recent blog post he advocates a four-term environment BRDF that solves the issue of </a:t>
            </a:r>
            <a:r>
              <a:rPr lang="en-GB" baseline="0" dirty="0" err="1" smtClean="0"/>
              <a:t>multiscattering</a:t>
            </a:r>
            <a:r>
              <a:rPr lang="en-GB" baseline="0" dirty="0" smtClean="0"/>
              <a:t> for environment lighting in a slightly different way. That’s well worth reading if you can, and want to think about even more ways to approach this issue.</a:t>
            </a:r>
          </a:p>
        </p:txBody>
      </p:sp>
      <p:sp>
        <p:nvSpPr>
          <p:cNvPr id="4" name="Slide Number Placeholder 3"/>
          <p:cNvSpPr>
            <a:spLocks noGrp="1"/>
          </p:cNvSpPr>
          <p:nvPr>
            <p:ph type="sldNum" sz="quarter" idx="10"/>
          </p:nvPr>
        </p:nvSpPr>
        <p:spPr/>
        <p:txBody>
          <a:bodyPr/>
          <a:lstStyle/>
          <a:p>
            <a:fld id="{4ACC21ED-7264-428E-9EEC-712EDA48DF4C}" type="slidenum">
              <a:rPr lang="fr-CA" smtClean="0"/>
              <a:t>54</a:t>
            </a:fld>
            <a:endParaRPr lang="fr-CA"/>
          </a:p>
        </p:txBody>
      </p:sp>
    </p:spTree>
    <p:extLst>
      <p:ext uri="{BB962C8B-B14F-4D97-AF65-F5344CB8AC3E}">
        <p14:creationId xmlns:p14="http://schemas.microsoft.com/office/powerpoint/2010/main" val="15902013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However, when I started looking at this topic of environment lighting, there was something in the </a:t>
            </a:r>
            <a:r>
              <a:rPr lang="en-GB" baseline="0" dirty="0" err="1" smtClean="0"/>
              <a:t>Fdez-Agüera</a:t>
            </a:r>
            <a:r>
              <a:rPr lang="en-GB" baseline="0" dirty="0" smtClean="0"/>
              <a:t> paper that very nearly derailed me completely. Let’s look at one of the equations, calculating the average Fresnel. </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55</a:t>
            </a:fld>
            <a:endParaRPr lang="fr-CA"/>
          </a:p>
        </p:txBody>
      </p:sp>
    </p:spTree>
    <p:extLst>
      <p:ext uri="{BB962C8B-B14F-4D97-AF65-F5344CB8AC3E}">
        <p14:creationId xmlns:p14="http://schemas.microsoft.com/office/powerpoint/2010/main" val="38899904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What really threw me was the added factor of pi, which was present in this and in other equations. When I’d been implementing the Sony </a:t>
            </a:r>
            <a:r>
              <a:rPr lang="en-GB" baseline="0" dirty="0" err="1" smtClean="0"/>
              <a:t>Imageworks</a:t>
            </a:r>
            <a:r>
              <a:rPr lang="en-GB" baseline="0" dirty="0" smtClean="0"/>
              <a:t> paper myself, I’d been dividing these integrals by pi as a normalisation factor, which gave me what seemed to be the correct results. But I already had enough self-doubt about my mathematical ability that I was a little unsure about what I’d done. So seeing these equations in a published peer-reviewed paper that were different than mine was really confusing, and I didn’t know what to do. Was everything I’d done wrong?</a:t>
            </a:r>
          </a:p>
          <a:p>
            <a:endParaRPr lang="en-GB" baseline="0" dirty="0" smtClean="0"/>
          </a:p>
          <a:p>
            <a:r>
              <a:rPr lang="en-GB" baseline="0" dirty="0" smtClean="0"/>
              <a:t>Well, I plugged away, and became more convinced that the factor of pi was wrong. I was going to send an e-mail to the author querying… when I saw this tweet…</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56</a:t>
            </a:fld>
            <a:endParaRPr lang="fr-CA"/>
          </a:p>
        </p:txBody>
      </p:sp>
    </p:spTree>
    <p:extLst>
      <p:ext uri="{BB962C8B-B14F-4D97-AF65-F5344CB8AC3E}">
        <p14:creationId xmlns:p14="http://schemas.microsoft.com/office/powerpoint/2010/main" val="20073135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 was so relieved!</a:t>
            </a:r>
            <a:r>
              <a:rPr lang="en-GB" baseline="0" dirty="0" smtClean="0"/>
              <a:t> Thank you for the good Samaritan who reported it before I did. </a:t>
            </a:r>
            <a:r>
              <a:rPr lang="en-GB" baseline="0" dirty="0" smtClean="0">
                <a:sym typeface="Wingdings" panose="05000000000000000000" pitchFamily="2" charset="2"/>
              </a:rPr>
              <a:t></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57</a:t>
            </a:fld>
            <a:endParaRPr lang="fr-CA"/>
          </a:p>
        </p:txBody>
      </p:sp>
    </p:spTree>
    <p:extLst>
      <p:ext uri="{BB962C8B-B14F-4D97-AF65-F5344CB8AC3E}">
        <p14:creationId xmlns:p14="http://schemas.microsoft.com/office/powerpoint/2010/main" val="4432464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Let’s return to our</a:t>
            </a:r>
            <a:r>
              <a:rPr lang="en-GB" baseline="0" dirty="0" smtClean="0"/>
              <a:t> list of problems. The next is about </a:t>
            </a:r>
            <a:r>
              <a:rPr lang="en-GB" baseline="0" dirty="0" err="1" smtClean="0"/>
              <a:t>multiscattering</a:t>
            </a:r>
            <a:r>
              <a:rPr lang="en-GB" baseline="0" dirty="0" smtClean="0"/>
              <a:t> specular on hair…</a:t>
            </a:r>
          </a:p>
        </p:txBody>
      </p:sp>
      <p:sp>
        <p:nvSpPr>
          <p:cNvPr id="4" name="Slide Number Placeholder 3"/>
          <p:cNvSpPr>
            <a:spLocks noGrp="1"/>
          </p:cNvSpPr>
          <p:nvPr>
            <p:ph type="sldNum" sz="quarter" idx="10"/>
          </p:nvPr>
        </p:nvSpPr>
        <p:spPr/>
        <p:txBody>
          <a:bodyPr/>
          <a:lstStyle/>
          <a:p>
            <a:fld id="{4ACC21ED-7264-428E-9EEC-712EDA48DF4C}" type="slidenum">
              <a:rPr lang="fr-CA" smtClean="0"/>
              <a:t>58</a:t>
            </a:fld>
            <a:endParaRPr lang="fr-CA"/>
          </a:p>
        </p:txBody>
      </p:sp>
    </p:spTree>
    <p:extLst>
      <p:ext uri="{BB962C8B-B14F-4D97-AF65-F5344CB8AC3E}">
        <p14:creationId xmlns:p14="http://schemas.microsoft.com/office/powerpoint/2010/main" val="41675241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Sadly this is on our TO DO list for now. We could examine using our scaling factor on a single-scattering BRDF, but it’s a little more tricky with the transmittance and second specular lobe. So for now I have to leave you hanging, as we’re going to have to return to this at a later date.</a:t>
            </a:r>
          </a:p>
          <a:p>
            <a:endParaRPr lang="en-GB" baseline="0" dirty="0" smtClean="0"/>
          </a:p>
          <a:p>
            <a:r>
              <a:rPr lang="en-GB" baseline="0" dirty="0" smtClean="0"/>
              <a:t>Image credits: Sue </a:t>
            </a:r>
            <a:r>
              <a:rPr lang="en-GB" baseline="0" dirty="0" err="1" smtClean="0"/>
              <a:t>Seecof</a:t>
            </a:r>
            <a:r>
              <a:rPr lang="en-GB" baseline="0" dirty="0" smtClean="0"/>
              <a:t>, </a:t>
            </a:r>
            <a:r>
              <a:rPr lang="fr-CA" dirty="0" smtClean="0">
                <a:hlinkClick r:id="rId3"/>
              </a:rPr>
              <a:t>https://www.flickr.com/photos/126344637@N05/26013859361</a:t>
            </a:r>
            <a:r>
              <a:rPr lang="en-GB" baseline="0" dirty="0" smtClean="0"/>
              <a:t>, licensed under </a:t>
            </a:r>
            <a:r>
              <a:rPr lang="fr-CA" dirty="0" smtClean="0">
                <a:hlinkClick r:id="rId4"/>
              </a:rPr>
              <a:t>https://creativecommons.org/licenses/by/2.0/</a:t>
            </a:r>
            <a:endParaRPr lang="en-GB" baseline="0" dirty="0" smtClean="0"/>
          </a:p>
          <a:p>
            <a:endParaRPr lang="en-GB" dirty="0" smtClean="0"/>
          </a:p>
        </p:txBody>
      </p:sp>
      <p:sp>
        <p:nvSpPr>
          <p:cNvPr id="4" name="Slide Number Placeholder 3"/>
          <p:cNvSpPr>
            <a:spLocks noGrp="1"/>
          </p:cNvSpPr>
          <p:nvPr>
            <p:ph type="sldNum" sz="quarter" idx="10"/>
          </p:nvPr>
        </p:nvSpPr>
        <p:spPr/>
        <p:txBody>
          <a:bodyPr/>
          <a:lstStyle/>
          <a:p>
            <a:fld id="{4ACC21ED-7264-428E-9EEC-712EDA48DF4C}" type="slidenum">
              <a:rPr lang="fr-CA" smtClean="0"/>
              <a:t>59</a:t>
            </a:fld>
            <a:endParaRPr lang="fr-CA"/>
          </a:p>
        </p:txBody>
      </p:sp>
    </p:spTree>
    <p:extLst>
      <p:ext uri="{BB962C8B-B14F-4D97-AF65-F5344CB8AC3E}">
        <p14:creationId xmlns:p14="http://schemas.microsoft.com/office/powerpoint/2010/main" val="31525065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But what about our final three problems – </a:t>
            </a:r>
            <a:r>
              <a:rPr lang="en-GB" dirty="0" err="1" smtClean="0"/>
              <a:t>multiscattering</a:t>
            </a:r>
            <a:r>
              <a:rPr lang="en-GB" baseline="0" dirty="0" smtClean="0"/>
              <a:t> for our subsurface scattering objects, and for indirect diffuse? Well, it turns out we’ll address solutions for these as we move to our next topic…</a:t>
            </a:r>
          </a:p>
        </p:txBody>
      </p:sp>
      <p:sp>
        <p:nvSpPr>
          <p:cNvPr id="4" name="Slide Number Placeholder 3"/>
          <p:cNvSpPr>
            <a:spLocks noGrp="1"/>
          </p:cNvSpPr>
          <p:nvPr>
            <p:ph type="sldNum" sz="quarter" idx="10"/>
          </p:nvPr>
        </p:nvSpPr>
        <p:spPr/>
        <p:txBody>
          <a:bodyPr/>
          <a:lstStyle/>
          <a:p>
            <a:fld id="{4ACC21ED-7264-428E-9EEC-712EDA48DF4C}" type="slidenum">
              <a:rPr lang="fr-CA" smtClean="0"/>
              <a:t>60</a:t>
            </a:fld>
            <a:endParaRPr lang="fr-CA"/>
          </a:p>
        </p:txBody>
      </p:sp>
    </p:spTree>
    <p:extLst>
      <p:ext uri="{BB962C8B-B14F-4D97-AF65-F5344CB8AC3E}">
        <p14:creationId xmlns:p14="http://schemas.microsoft.com/office/powerpoint/2010/main" val="3891530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we find a BRDF that fits, based upon the energy reflected</a:t>
            </a:r>
            <a:r>
              <a:rPr lang="en-GB" baseline="0" dirty="0" smtClean="0"/>
              <a:t> in a given direction by a BRDF, and the average energy. This all works great…</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7</a:t>
            </a:fld>
            <a:endParaRPr lang="fr-CA"/>
          </a:p>
        </p:txBody>
      </p:sp>
    </p:spTree>
    <p:extLst>
      <p:ext uri="{BB962C8B-B14F-4D97-AF65-F5344CB8AC3E}">
        <p14:creationId xmlns:p14="http://schemas.microsoft.com/office/powerpoint/2010/main" val="159007061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…which is area lights.</a:t>
            </a:r>
          </a:p>
          <a:p>
            <a:endParaRPr lang="en-GB" dirty="0" smtClean="0"/>
          </a:p>
          <a:p>
            <a:r>
              <a:rPr lang="en-GB" dirty="0" smtClean="0"/>
              <a:t>This</a:t>
            </a:r>
            <a:r>
              <a:rPr lang="en-GB" baseline="0" dirty="0" smtClean="0"/>
              <a:t> is something that complements us improving our materials – now we want to look at improving the lights themselves.</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61</a:t>
            </a:fld>
            <a:endParaRPr lang="fr-CA"/>
          </a:p>
        </p:txBody>
      </p:sp>
    </p:spTree>
    <p:extLst>
      <p:ext uri="{BB962C8B-B14F-4D97-AF65-F5344CB8AC3E}">
        <p14:creationId xmlns:p14="http://schemas.microsoft.com/office/powerpoint/2010/main" val="27123771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We’d really</a:t>
            </a:r>
            <a:r>
              <a:rPr lang="en-GB" baseline="0" dirty="0" smtClean="0"/>
              <a:t> like to give our lighting artists more options in cinematics, and having area lights should give them more control over the diffuse falloff via the size of the light. We’ll also get more specular, with broader, more visible highlights. This could have an additional benefit where artists will start authoring smoother materials as 100% smooth surfaces will no longer look slightly odd with their infinitesimally small specular highlights.</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62</a:t>
            </a:fld>
            <a:endParaRPr lang="fr-CA"/>
          </a:p>
        </p:txBody>
      </p:sp>
    </p:spTree>
    <p:extLst>
      <p:ext uri="{BB962C8B-B14F-4D97-AF65-F5344CB8AC3E}">
        <p14:creationId xmlns:p14="http://schemas.microsoft.com/office/powerpoint/2010/main" val="1105733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a:t>
            </a:r>
            <a:r>
              <a:rPr lang="en-GB" baseline="0" dirty="0" smtClean="0"/>
              <a:t> looking at areas lights, it was a no-brainer to investigate using Linearly-Transformed Cosines, a paper from Eric </a:t>
            </a:r>
            <a:r>
              <a:rPr lang="en-GB" baseline="0" dirty="0" err="1" smtClean="0"/>
              <a:t>Heitz</a:t>
            </a:r>
            <a:r>
              <a:rPr lang="en-GB" baseline="0" dirty="0" smtClean="0"/>
              <a:t> and others from 2016, which described a real-time method of shading with polygonal lights, which could technically work with any BRDF.</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63</a:t>
            </a:fld>
            <a:endParaRPr lang="fr-CA"/>
          </a:p>
        </p:txBody>
      </p:sp>
    </p:spTree>
    <p:extLst>
      <p:ext uri="{BB962C8B-B14F-4D97-AF65-F5344CB8AC3E}">
        <p14:creationId xmlns:p14="http://schemas.microsoft.com/office/powerpoint/2010/main" val="266211201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chose</a:t>
            </a:r>
            <a:r>
              <a:rPr lang="en-GB" baseline="0" dirty="0" smtClean="0"/>
              <a:t> LTCs because we knew full source code was available, with demos, making them really quick to get in the game and try out. In fact, the most difficult bit was working out that I had to transpose matrices when converting the GLSL demo into HLSL. The full source code would also prove really useful later on when we had to make changes, because flexibility is important too. They already gave us quad lights, disk lights, line lights and texture mapped lights, plus a few scalable performance options, so that gave me a lot of confidence we could make things work. Plus, it was clear from the demos and the code that they were robust and suitable performance-wise for implementation in a game.</a:t>
            </a:r>
          </a:p>
        </p:txBody>
      </p:sp>
      <p:sp>
        <p:nvSpPr>
          <p:cNvPr id="4" name="Slide Number Placeholder 3"/>
          <p:cNvSpPr>
            <a:spLocks noGrp="1"/>
          </p:cNvSpPr>
          <p:nvPr>
            <p:ph type="sldNum" sz="quarter" idx="10"/>
          </p:nvPr>
        </p:nvSpPr>
        <p:spPr/>
        <p:txBody>
          <a:bodyPr/>
          <a:lstStyle/>
          <a:p>
            <a:fld id="{4ACC21ED-7264-428E-9EEC-712EDA48DF4C}" type="slidenum">
              <a:rPr lang="fr-CA" smtClean="0"/>
              <a:t>64</a:t>
            </a:fld>
            <a:endParaRPr lang="fr-CA"/>
          </a:p>
        </p:txBody>
      </p:sp>
    </p:spTree>
    <p:extLst>
      <p:ext uri="{BB962C8B-B14F-4D97-AF65-F5344CB8AC3E}">
        <p14:creationId xmlns:p14="http://schemas.microsoft.com/office/powerpoint/2010/main" val="25210763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smtClean="0"/>
              <a:t>Let’s explain briefly what LTCs are so everyone is on the same page...</a:t>
            </a:r>
          </a:p>
          <a:p>
            <a:pPr marL="0" indent="0">
              <a:buNone/>
            </a:pPr>
            <a:endParaRPr lang="en-GB" dirty="0" smtClean="0"/>
          </a:p>
          <a:p>
            <a:pPr marL="0" indent="0">
              <a:buNone/>
            </a:pPr>
            <a:r>
              <a:rPr lang="en-GB" dirty="0" smtClean="0"/>
              <a:t>LTCs</a:t>
            </a:r>
            <a:r>
              <a:rPr lang="en-GB" baseline="0" dirty="0" smtClean="0"/>
              <a:t> are pretty simple to understand, which is the magic of the whole technique. You start by observing that to evaluate a polygonal area light, you need to integrate the polygon over a spherical distribution which is your BRDF. That’s a potentially unsolvable mathematical problem for many BRDFs, but we can observe that we have a clamped cosine distribution that CAN be analytically integrated over polygonal shapes.</a:t>
            </a:r>
          </a:p>
          <a:p>
            <a:pPr marL="0" indent="0">
              <a:buNone/>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[Thanks to Eric </a:t>
            </a:r>
            <a:r>
              <a:rPr lang="en-GB" baseline="0" dirty="0" err="1" smtClean="0"/>
              <a:t>Heitz</a:t>
            </a:r>
            <a:r>
              <a:rPr lang="en-GB" baseline="0" dirty="0" smtClean="0"/>
              <a:t> for the diagram]</a:t>
            </a:r>
          </a:p>
        </p:txBody>
      </p:sp>
      <p:sp>
        <p:nvSpPr>
          <p:cNvPr id="4" name="Slide Number Placeholder 3"/>
          <p:cNvSpPr>
            <a:spLocks noGrp="1"/>
          </p:cNvSpPr>
          <p:nvPr>
            <p:ph type="sldNum" sz="quarter" idx="10"/>
          </p:nvPr>
        </p:nvSpPr>
        <p:spPr/>
        <p:txBody>
          <a:bodyPr/>
          <a:lstStyle/>
          <a:p>
            <a:fld id="{4ACC21ED-7264-428E-9EEC-712EDA48DF4C}" type="slidenum">
              <a:rPr lang="fr-CA" smtClean="0"/>
              <a:t>65</a:t>
            </a:fld>
            <a:endParaRPr lang="fr-CA"/>
          </a:p>
        </p:txBody>
      </p:sp>
    </p:spTree>
    <p:extLst>
      <p:ext uri="{BB962C8B-B14F-4D97-AF65-F5344CB8AC3E}">
        <p14:creationId xmlns:p14="http://schemas.microsoft.com/office/powerpoint/2010/main" val="32331290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smtClean="0"/>
              <a:t>And we can linearly</a:t>
            </a:r>
            <a:r>
              <a:rPr lang="en-GB" baseline="0" dirty="0" smtClean="0"/>
              <a:t> transform this distribution to fit arbitrary BRDFs, while maintaining its ability to be integrated.</a:t>
            </a:r>
          </a:p>
          <a:p>
            <a:pPr marL="0" indent="0">
              <a:buNone/>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[Thanks to Eric </a:t>
            </a:r>
            <a:r>
              <a:rPr lang="en-GB" baseline="0" dirty="0" err="1" smtClean="0"/>
              <a:t>Heitz</a:t>
            </a:r>
            <a:r>
              <a:rPr lang="en-GB" baseline="0" dirty="0" smtClean="0"/>
              <a:t> for the diagram]</a:t>
            </a:r>
          </a:p>
        </p:txBody>
      </p:sp>
      <p:sp>
        <p:nvSpPr>
          <p:cNvPr id="4" name="Slide Number Placeholder 3"/>
          <p:cNvSpPr>
            <a:spLocks noGrp="1"/>
          </p:cNvSpPr>
          <p:nvPr>
            <p:ph type="sldNum" sz="quarter" idx="10"/>
          </p:nvPr>
        </p:nvSpPr>
        <p:spPr/>
        <p:txBody>
          <a:bodyPr/>
          <a:lstStyle/>
          <a:p>
            <a:fld id="{4ACC21ED-7264-428E-9EEC-712EDA48DF4C}" type="slidenum">
              <a:rPr lang="fr-CA" smtClean="0"/>
              <a:t>66</a:t>
            </a:fld>
            <a:endParaRPr lang="fr-CA"/>
          </a:p>
        </p:txBody>
      </p:sp>
    </p:spTree>
    <p:extLst>
      <p:ext uri="{BB962C8B-B14F-4D97-AF65-F5344CB8AC3E}">
        <p14:creationId xmlns:p14="http://schemas.microsoft.com/office/powerpoint/2010/main" val="328022286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smtClean="0"/>
              <a:t>So we</a:t>
            </a:r>
            <a:r>
              <a:rPr lang="en-GB" baseline="0" dirty="0" smtClean="0"/>
              <a:t> want to fit our BRDF to a linearly transformed cosine, then when integrating over a polygon, we can apply the inverse transform and the answer just becomes integrating a polygon over a clamped cosine distribution, which we know how to solve.</a:t>
            </a:r>
          </a:p>
          <a:p>
            <a:pPr marL="0" indent="0">
              <a:buNone/>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[Thanks to Eric </a:t>
            </a:r>
            <a:r>
              <a:rPr lang="en-GB" baseline="0" dirty="0" err="1" smtClean="0"/>
              <a:t>Heitz</a:t>
            </a:r>
            <a:r>
              <a:rPr lang="en-GB" baseline="0" dirty="0" smtClean="0"/>
              <a:t> for the diagram]</a:t>
            </a:r>
          </a:p>
        </p:txBody>
      </p:sp>
      <p:sp>
        <p:nvSpPr>
          <p:cNvPr id="4" name="Slide Number Placeholder 3"/>
          <p:cNvSpPr>
            <a:spLocks noGrp="1"/>
          </p:cNvSpPr>
          <p:nvPr>
            <p:ph type="sldNum" sz="quarter" idx="10"/>
          </p:nvPr>
        </p:nvSpPr>
        <p:spPr/>
        <p:txBody>
          <a:bodyPr/>
          <a:lstStyle/>
          <a:p>
            <a:fld id="{4ACC21ED-7264-428E-9EEC-712EDA48DF4C}" type="slidenum">
              <a:rPr lang="fr-CA" smtClean="0"/>
              <a:t>67</a:t>
            </a:fld>
            <a:endParaRPr lang="fr-CA"/>
          </a:p>
        </p:txBody>
      </p:sp>
    </p:spTree>
    <p:extLst>
      <p:ext uri="{BB962C8B-B14F-4D97-AF65-F5344CB8AC3E}">
        <p14:creationId xmlns:p14="http://schemas.microsoft.com/office/powerpoint/2010/main" val="22124172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smtClean="0"/>
              <a:t>But</a:t>
            </a:r>
            <a:r>
              <a:rPr lang="en-GB" baseline="0" dirty="0" smtClean="0"/>
              <a:t> LTCs always integrate to 1, whereas BRDFs might integrate to something less than 1. We need to scale by the magnitude of the BRDF, and also take the Fresnel term into account. So we just integrate the BRDF over the hemisphere and store the data in a LUT…</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68</a:t>
            </a:fld>
            <a:endParaRPr lang="fr-CA"/>
          </a:p>
        </p:txBody>
      </p:sp>
    </p:spTree>
    <p:extLst>
      <p:ext uri="{BB962C8B-B14F-4D97-AF65-F5344CB8AC3E}">
        <p14:creationId xmlns:p14="http://schemas.microsoft.com/office/powerpoint/2010/main" val="34592664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smtClean="0"/>
              <a:t>In fact, we</a:t>
            </a:r>
            <a:r>
              <a:rPr lang="en-GB" baseline="0" dirty="0" smtClean="0"/>
              <a:t> can apply </a:t>
            </a:r>
            <a:r>
              <a:rPr lang="en-GB" baseline="0" dirty="0" err="1" smtClean="0"/>
              <a:t>Schlick’s</a:t>
            </a:r>
            <a:r>
              <a:rPr lang="en-GB" baseline="0" dirty="0" smtClean="0"/>
              <a:t> approximation to Fresnel and get two components, which we can composite together based upon the surface’s F0 term and scale the LTC by.</a:t>
            </a:r>
          </a:p>
          <a:p>
            <a:pPr marL="0" indent="0">
              <a:buNone/>
            </a:pPr>
            <a:endParaRPr lang="en-GB" baseline="0" dirty="0" smtClean="0"/>
          </a:p>
          <a:p>
            <a:pPr marL="0" indent="0">
              <a:buNone/>
            </a:pPr>
            <a:r>
              <a:rPr lang="en-GB" baseline="0" dirty="0" smtClean="0"/>
              <a:t>Now, this might look very familiar… precisely because it is. This is a slightly different parameterisation, but a very, very similar idea to that of the environment BRDF. That’s going to be very helpful later.</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69</a:t>
            </a:fld>
            <a:endParaRPr lang="fr-CA"/>
          </a:p>
        </p:txBody>
      </p:sp>
    </p:spTree>
    <p:extLst>
      <p:ext uri="{BB962C8B-B14F-4D97-AF65-F5344CB8AC3E}">
        <p14:creationId xmlns:p14="http://schemas.microsoft.com/office/powerpoint/2010/main" val="35214584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implementation is relatively straightforward, thanks to</a:t>
            </a:r>
            <a:r>
              <a:rPr lang="en-GB" baseline="0" dirty="0" smtClean="0"/>
              <a:t> all the excellent code and demos provided. Offline, you generate two look up tables for your BRDF, both parameterised on the outgoing angle and the surface roughness. The first contains coordinates of the inverse matrix transform, from the linearly transformed cosine approximation to your BRDF with that angle and roughness, back into a clamped cosine over the hemisphere. The second look up table is very similar to the environment BRDF that we discussed earlier, to scale the BRDF by its magnitude at a given viewing angle.</a:t>
            </a:r>
          </a:p>
        </p:txBody>
      </p:sp>
      <p:sp>
        <p:nvSpPr>
          <p:cNvPr id="4" name="Slide Number Placeholder 3"/>
          <p:cNvSpPr>
            <a:spLocks noGrp="1"/>
          </p:cNvSpPr>
          <p:nvPr>
            <p:ph type="sldNum" sz="quarter" idx="10"/>
          </p:nvPr>
        </p:nvSpPr>
        <p:spPr/>
        <p:txBody>
          <a:bodyPr/>
          <a:lstStyle/>
          <a:p>
            <a:fld id="{4ACC21ED-7264-428E-9EEC-712EDA48DF4C}" type="slidenum">
              <a:rPr lang="fr-CA" smtClean="0"/>
              <a:t>70</a:t>
            </a:fld>
            <a:endParaRPr lang="fr-CA"/>
          </a:p>
        </p:txBody>
      </p:sp>
    </p:spTree>
    <p:extLst>
      <p:ext uri="{BB962C8B-B14F-4D97-AF65-F5344CB8AC3E}">
        <p14:creationId xmlns:p14="http://schemas.microsoft.com/office/powerpoint/2010/main" val="2798858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…but actually we do want some</a:t>
            </a:r>
            <a:r>
              <a:rPr lang="en-GB" baseline="0" dirty="0" smtClean="0"/>
              <a:t> lost energy, as energy is lost (absorbed by the surface) each bounce. So we sum the loss for infinite bounces and scale our </a:t>
            </a:r>
            <a:r>
              <a:rPr lang="en-GB" baseline="0" dirty="0" err="1" smtClean="0"/>
              <a:t>multiscattering</a:t>
            </a:r>
            <a:r>
              <a:rPr lang="en-GB" baseline="0" dirty="0" smtClean="0"/>
              <a:t> BRDF by the following equation. F here is of course the Fresnel, which gives us a fraction of the average energy lost at each bounce.</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8</a:t>
            </a:fld>
            <a:endParaRPr lang="fr-CA"/>
          </a:p>
        </p:txBody>
      </p:sp>
    </p:spTree>
    <p:extLst>
      <p:ext uri="{BB962C8B-B14F-4D97-AF65-F5344CB8AC3E}">
        <p14:creationId xmlns:p14="http://schemas.microsoft.com/office/powerpoint/2010/main" val="23914051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Let’s see how this looks</a:t>
            </a:r>
            <a:r>
              <a:rPr lang="en-GB" baseline="0" dirty="0" smtClean="0"/>
              <a:t> with some dielectric spheres of increasing smoothness. I’m going to replace the sun light with a quad light:</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71</a:t>
            </a:fld>
            <a:endParaRPr lang="fr-CA"/>
          </a:p>
        </p:txBody>
      </p:sp>
    </p:spTree>
    <p:extLst>
      <p:ext uri="{BB962C8B-B14F-4D97-AF65-F5344CB8AC3E}">
        <p14:creationId xmlns:p14="http://schemas.microsoft.com/office/powerpoint/2010/main" val="24884706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that looks</a:t>
            </a:r>
            <a:r>
              <a:rPr lang="en-GB" baseline="0" dirty="0" smtClean="0"/>
              <a:t> pretty awesome, particularly the specular highlight on smooth surfaces. We can also do a disk!</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72</a:t>
            </a:fld>
            <a:endParaRPr lang="fr-CA"/>
          </a:p>
        </p:txBody>
      </p:sp>
    </p:spTree>
    <p:extLst>
      <p:ext uri="{BB962C8B-B14F-4D97-AF65-F5344CB8AC3E}">
        <p14:creationId xmlns:p14="http://schemas.microsoft.com/office/powerpoint/2010/main" val="368574004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That also looks pretty cool!</a:t>
            </a:r>
            <a:r>
              <a:rPr lang="en-GB" baseline="0" dirty="0" smtClean="0"/>
              <a:t> </a:t>
            </a:r>
          </a:p>
          <a:p>
            <a:endParaRPr lang="en-GB" baseline="0" dirty="0" smtClean="0"/>
          </a:p>
          <a:p>
            <a:r>
              <a:rPr lang="en-GB" baseline="0" dirty="0" smtClean="0"/>
              <a:t>You’ll see that the diffuse is changing too. Implementing LTCs for </a:t>
            </a:r>
            <a:r>
              <a:rPr lang="en-GB" baseline="0" dirty="0" err="1" smtClean="0"/>
              <a:t>Lambertian</a:t>
            </a:r>
            <a:r>
              <a:rPr lang="en-GB" baseline="0" dirty="0" smtClean="0"/>
              <a:t> diffuse is trivial, since </a:t>
            </a:r>
            <a:r>
              <a:rPr lang="en-GB" baseline="0" dirty="0" err="1" smtClean="0"/>
              <a:t>Lambertian</a:t>
            </a:r>
            <a:r>
              <a:rPr lang="en-GB" baseline="0" dirty="0" smtClean="0"/>
              <a:t> diffuse IS the clamped cosine over a sphere. We get a nice softer falloff from the size of the area light, which I know artists will love.</a:t>
            </a:r>
          </a:p>
          <a:p>
            <a:endParaRPr lang="en-GB" baseline="0" dirty="0" smtClean="0"/>
          </a:p>
          <a:p>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73</a:t>
            </a:fld>
            <a:endParaRPr lang="fr-CA"/>
          </a:p>
        </p:txBody>
      </p:sp>
    </p:spTree>
    <p:extLst>
      <p:ext uri="{BB962C8B-B14F-4D97-AF65-F5344CB8AC3E}">
        <p14:creationId xmlns:p14="http://schemas.microsoft.com/office/powerpoint/2010/main" val="93192025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So we have area lights implemented for GGX and Lambert diffuse, so everything’s great, right?!</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74</a:t>
            </a:fld>
            <a:endParaRPr lang="fr-CA"/>
          </a:p>
        </p:txBody>
      </p:sp>
    </p:spTree>
    <p:extLst>
      <p:ext uri="{BB962C8B-B14F-4D97-AF65-F5344CB8AC3E}">
        <p14:creationId xmlns:p14="http://schemas.microsoft.com/office/powerpoint/2010/main" val="31891931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But… we’re back at the combination problem. We don’t just have a GGX BRDF.</a:t>
            </a:r>
            <a:r>
              <a:rPr lang="en-GB" baseline="0" dirty="0" smtClean="0"/>
              <a:t> The Lambert BRDF is trivial and already solved, since it is just a clamped cosine over the hemisphere, but what about the wrapped diffuse? The pre-integrated scattering? The hair and the cloth? These are similar problems to those we faced for our new diffuse and specular BRDFs.</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75</a:t>
            </a:fld>
            <a:endParaRPr lang="fr-CA"/>
          </a:p>
        </p:txBody>
      </p:sp>
    </p:spTree>
    <p:extLst>
      <p:ext uri="{BB962C8B-B14F-4D97-AF65-F5344CB8AC3E}">
        <p14:creationId xmlns:p14="http://schemas.microsoft.com/office/powerpoint/2010/main" val="139343570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But in fact it’s got worse. Now</a:t>
            </a:r>
            <a:r>
              <a:rPr lang="en-GB" baseline="0" dirty="0" smtClean="0"/>
              <a:t> we also have to make area lights work for </a:t>
            </a:r>
            <a:r>
              <a:rPr lang="en-GB" baseline="0" dirty="0" err="1" smtClean="0"/>
              <a:t>multiscattering</a:t>
            </a:r>
            <a:r>
              <a:rPr lang="en-GB" baseline="0" dirty="0" smtClean="0"/>
              <a:t> diffuse, and </a:t>
            </a:r>
            <a:r>
              <a:rPr lang="en-GB" baseline="0" dirty="0" err="1" smtClean="0"/>
              <a:t>multiscattering</a:t>
            </a:r>
            <a:r>
              <a:rPr lang="en-GB" baseline="0" dirty="0" smtClean="0"/>
              <a:t> specular too.</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76</a:t>
            </a:fld>
            <a:endParaRPr lang="fr-CA"/>
          </a:p>
        </p:txBody>
      </p:sp>
    </p:spTree>
    <p:extLst>
      <p:ext uri="{BB962C8B-B14F-4D97-AF65-F5344CB8AC3E}">
        <p14:creationId xmlns:p14="http://schemas.microsoft.com/office/powerpoint/2010/main" val="113810551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Essentially, we’ve just added another light type that we have to evaluate all our BRDFs against.</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77</a:t>
            </a:fld>
            <a:endParaRPr lang="fr-CA"/>
          </a:p>
        </p:txBody>
      </p:sp>
    </p:spTree>
    <p:extLst>
      <p:ext uri="{BB962C8B-B14F-4D97-AF65-F5344CB8AC3E}">
        <p14:creationId xmlns:p14="http://schemas.microsoft.com/office/powerpoint/2010/main" val="160550088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let’s summarise</a:t>
            </a:r>
            <a:r>
              <a:rPr lang="en-GB" baseline="0" dirty="0" smtClean="0"/>
              <a:t> where we’re at. We have no LTC implementations for three base BRDFs – the cloth, the </a:t>
            </a:r>
            <a:r>
              <a:rPr lang="en-GB" baseline="0" dirty="0" err="1" smtClean="0"/>
              <a:t>multiscattering</a:t>
            </a:r>
            <a:r>
              <a:rPr lang="en-GB" baseline="0" dirty="0" smtClean="0"/>
              <a:t> diffuse and the hair. We also don’t have </a:t>
            </a:r>
            <a:r>
              <a:rPr lang="en-GB" baseline="0" dirty="0" err="1" smtClean="0"/>
              <a:t>multiscattering</a:t>
            </a:r>
            <a:r>
              <a:rPr lang="en-GB" baseline="0" dirty="0" smtClean="0"/>
              <a:t> specular, which we’ve just implemented for our non-area lighting path. Finally, we have no idea how to combine LTCs with wrapped diffuse and our pre-integrated skin scattering.</a:t>
            </a:r>
          </a:p>
        </p:txBody>
      </p:sp>
      <p:sp>
        <p:nvSpPr>
          <p:cNvPr id="4" name="Slide Number Placeholder 3"/>
          <p:cNvSpPr>
            <a:spLocks noGrp="1"/>
          </p:cNvSpPr>
          <p:nvPr>
            <p:ph type="sldNum" sz="quarter" idx="10"/>
          </p:nvPr>
        </p:nvSpPr>
        <p:spPr/>
        <p:txBody>
          <a:bodyPr/>
          <a:lstStyle/>
          <a:p>
            <a:fld id="{4ACC21ED-7264-428E-9EEC-712EDA48DF4C}" type="slidenum">
              <a:rPr lang="fr-CA" smtClean="0"/>
              <a:t>78</a:t>
            </a:fld>
            <a:endParaRPr lang="fr-CA"/>
          </a:p>
        </p:txBody>
      </p:sp>
    </p:spTree>
    <p:extLst>
      <p:ext uri="{BB962C8B-B14F-4D97-AF65-F5344CB8AC3E}">
        <p14:creationId xmlns:p14="http://schemas.microsoft.com/office/powerpoint/2010/main" val="193983019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But we have cause for celebration!</a:t>
            </a:r>
            <a:r>
              <a:rPr lang="en-GB" baseline="0" dirty="0" smtClean="0"/>
              <a:t> The source code for LTCs is available, most importantly, the code to fit LTCs against an arbitrary BRDF. So I can just plug my BRDFs into that, run the fitting and create the LUTs, and I should be good to go.</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79</a:t>
            </a:fld>
            <a:endParaRPr lang="fr-CA"/>
          </a:p>
        </p:txBody>
      </p:sp>
    </p:spTree>
    <p:extLst>
      <p:ext uri="{BB962C8B-B14F-4D97-AF65-F5344CB8AC3E}">
        <p14:creationId xmlns:p14="http://schemas.microsoft.com/office/powerpoint/2010/main" val="160132811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So let’s first start </a:t>
            </a:r>
            <a:r>
              <a:rPr lang="en-GB" baseline="0" dirty="0" smtClean="0"/>
              <a:t>by </a:t>
            </a:r>
            <a:r>
              <a:rPr lang="en-GB" baseline="0" dirty="0" smtClean="0"/>
              <a:t>trying to get cloth and </a:t>
            </a:r>
            <a:r>
              <a:rPr lang="en-GB" baseline="0" dirty="0" err="1" smtClean="0"/>
              <a:t>multiscattering</a:t>
            </a:r>
            <a:r>
              <a:rPr lang="en-GB" baseline="0" dirty="0" smtClean="0"/>
              <a:t> diffuse working.</a:t>
            </a:r>
          </a:p>
        </p:txBody>
      </p:sp>
      <p:sp>
        <p:nvSpPr>
          <p:cNvPr id="4" name="Slide Number Placeholder 3"/>
          <p:cNvSpPr>
            <a:spLocks noGrp="1"/>
          </p:cNvSpPr>
          <p:nvPr>
            <p:ph type="sldNum" sz="quarter" idx="10"/>
          </p:nvPr>
        </p:nvSpPr>
        <p:spPr/>
        <p:txBody>
          <a:bodyPr/>
          <a:lstStyle/>
          <a:p>
            <a:fld id="{4ACC21ED-7264-428E-9EEC-712EDA48DF4C}" type="slidenum">
              <a:rPr lang="fr-CA" smtClean="0"/>
              <a:t>80</a:t>
            </a:fld>
            <a:endParaRPr lang="fr-CA"/>
          </a:p>
        </p:txBody>
      </p:sp>
    </p:spTree>
    <p:extLst>
      <p:ext uri="{BB962C8B-B14F-4D97-AF65-F5344CB8AC3E}">
        <p14:creationId xmlns:p14="http://schemas.microsoft.com/office/powerpoint/2010/main" val="1722975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But</a:t>
            </a:r>
            <a:r>
              <a:rPr lang="en-GB" baseline="0" dirty="0" smtClean="0"/>
              <a:t> what do we need to do if we need to implement this? Well, we need to calculate three things. One minus the energy in a given direction, for a given surface roughness, the average energy for a given roughness, and the average Fresnel for a given specular colour. This is going to involve some integration over the hemisphere and some fitting, so I pulled out Visual Studio and Mathematica.</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9</a:t>
            </a:fld>
            <a:endParaRPr lang="fr-CA"/>
          </a:p>
        </p:txBody>
      </p:sp>
    </p:spTree>
    <p:extLst>
      <p:ext uri="{BB962C8B-B14F-4D97-AF65-F5344CB8AC3E}">
        <p14:creationId xmlns:p14="http://schemas.microsoft.com/office/powerpoint/2010/main" val="24065475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start</a:t>
            </a:r>
            <a:r>
              <a:rPr lang="en-GB" baseline="0" dirty="0" smtClean="0"/>
              <a:t> by generating our LUTs for </a:t>
            </a:r>
            <a:r>
              <a:rPr lang="en-GB" baseline="0" dirty="0" err="1" smtClean="0"/>
              <a:t>multiscattering</a:t>
            </a:r>
            <a:r>
              <a:rPr lang="en-GB" baseline="0" dirty="0" smtClean="0"/>
              <a:t> diffuse. Not much is going on in the inverse matrix compared to GGX, but you’d expect that as roughness and viewing angle have a much smaller effect for this BRDF.</a:t>
            </a:r>
            <a:endParaRPr lang="en-GB" dirty="0" smtClean="0"/>
          </a:p>
        </p:txBody>
      </p:sp>
      <p:sp>
        <p:nvSpPr>
          <p:cNvPr id="4" name="Slide Number Placeholder 3"/>
          <p:cNvSpPr>
            <a:spLocks noGrp="1"/>
          </p:cNvSpPr>
          <p:nvPr>
            <p:ph type="sldNum" sz="quarter" idx="10"/>
          </p:nvPr>
        </p:nvSpPr>
        <p:spPr/>
        <p:txBody>
          <a:bodyPr/>
          <a:lstStyle/>
          <a:p>
            <a:fld id="{4ACC21ED-7264-428E-9EEC-712EDA48DF4C}" type="slidenum">
              <a:rPr lang="fr-CA" smtClean="0"/>
              <a:t>81</a:t>
            </a:fld>
            <a:endParaRPr lang="fr-CA"/>
          </a:p>
        </p:txBody>
      </p:sp>
    </p:spTree>
    <p:extLst>
      <p:ext uri="{BB962C8B-B14F-4D97-AF65-F5344CB8AC3E}">
        <p14:creationId xmlns:p14="http://schemas.microsoft.com/office/powerpoint/2010/main" val="213211501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Let’s start with our result for </a:t>
            </a:r>
            <a:r>
              <a:rPr lang="en-GB" dirty="0" err="1" smtClean="0"/>
              <a:t>Lambertian</a:t>
            </a:r>
            <a:r>
              <a:rPr lang="en-GB" baseline="0" dirty="0" smtClean="0"/>
              <a:t> diffuse…</a:t>
            </a:r>
            <a:endParaRPr lang="en-GB" dirty="0" smtClean="0"/>
          </a:p>
        </p:txBody>
      </p:sp>
      <p:sp>
        <p:nvSpPr>
          <p:cNvPr id="4" name="Slide Number Placeholder 3"/>
          <p:cNvSpPr>
            <a:spLocks noGrp="1"/>
          </p:cNvSpPr>
          <p:nvPr>
            <p:ph type="sldNum" sz="quarter" idx="10"/>
          </p:nvPr>
        </p:nvSpPr>
        <p:spPr/>
        <p:txBody>
          <a:bodyPr/>
          <a:lstStyle/>
          <a:p>
            <a:fld id="{4ACC21ED-7264-428E-9EEC-712EDA48DF4C}" type="slidenum">
              <a:rPr lang="fr-CA" smtClean="0"/>
              <a:t>82</a:t>
            </a:fld>
            <a:endParaRPr lang="fr-CA"/>
          </a:p>
        </p:txBody>
      </p:sp>
    </p:spTree>
    <p:extLst>
      <p:ext uri="{BB962C8B-B14F-4D97-AF65-F5344CB8AC3E}">
        <p14:creationId xmlns:p14="http://schemas.microsoft.com/office/powerpoint/2010/main" val="119479366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can see</a:t>
            </a:r>
            <a:r>
              <a:rPr lang="en-GB" baseline="0" dirty="0" smtClean="0"/>
              <a:t> the desired effect happening. The lighting is getting slightly flatter and more retroreflective for rough surfaces, but with a slightly stronger falloff for smooth surfaces. Smooth surfaces are also getting darker at a grazing viewing angle. This is great because the diffuse lighting on the material is responding exactly as for point lights, so we’ve achieved what we were looking for.</a:t>
            </a:r>
            <a:endParaRPr lang="en-GB" dirty="0" smtClean="0"/>
          </a:p>
        </p:txBody>
      </p:sp>
      <p:sp>
        <p:nvSpPr>
          <p:cNvPr id="4" name="Slide Number Placeholder 3"/>
          <p:cNvSpPr>
            <a:spLocks noGrp="1"/>
          </p:cNvSpPr>
          <p:nvPr>
            <p:ph type="sldNum" sz="quarter" idx="10"/>
          </p:nvPr>
        </p:nvSpPr>
        <p:spPr/>
        <p:txBody>
          <a:bodyPr/>
          <a:lstStyle/>
          <a:p>
            <a:fld id="{4ACC21ED-7264-428E-9EEC-712EDA48DF4C}" type="slidenum">
              <a:rPr lang="fr-CA" smtClean="0"/>
              <a:t>83</a:t>
            </a:fld>
            <a:endParaRPr lang="fr-CA"/>
          </a:p>
        </p:txBody>
      </p:sp>
    </p:spTree>
    <p:extLst>
      <p:ext uri="{BB962C8B-B14F-4D97-AF65-F5344CB8AC3E}">
        <p14:creationId xmlns:p14="http://schemas.microsoft.com/office/powerpoint/2010/main" val="69604470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can also try this for</a:t>
            </a:r>
            <a:r>
              <a:rPr lang="en-GB" baseline="0" dirty="0" smtClean="0"/>
              <a:t> our </a:t>
            </a:r>
            <a:r>
              <a:rPr lang="en-GB" baseline="0" dirty="0" err="1" smtClean="0"/>
              <a:t>Ashikhmin</a:t>
            </a:r>
            <a:r>
              <a:rPr lang="en-GB" baseline="0" dirty="0" smtClean="0"/>
              <a:t> cloth BRDF! Let’s see how this works…</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84</a:t>
            </a:fld>
            <a:endParaRPr lang="fr-CA"/>
          </a:p>
        </p:txBody>
      </p:sp>
    </p:spTree>
    <p:extLst>
      <p:ext uri="{BB962C8B-B14F-4D97-AF65-F5344CB8AC3E}">
        <p14:creationId xmlns:p14="http://schemas.microsoft.com/office/powerpoint/2010/main" val="53322592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time we’ll compare against our point light cloth implementation. It’s the rougher surfaces that have the biggest </a:t>
            </a:r>
            <a:r>
              <a:rPr lang="en-GB" baseline="0" dirty="0" err="1" smtClean="0"/>
              <a:t>retroreflection</a:t>
            </a:r>
            <a:r>
              <a:rPr lang="en-GB" baseline="0" dirty="0" smtClean="0"/>
              <a:t> and sharpest effect in our cloth model, which you can see here.</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85</a:t>
            </a:fld>
            <a:endParaRPr lang="fr-CA"/>
          </a:p>
        </p:txBody>
      </p:sp>
    </p:spTree>
    <p:extLst>
      <p:ext uri="{BB962C8B-B14F-4D97-AF65-F5344CB8AC3E}">
        <p14:creationId xmlns:p14="http://schemas.microsoft.com/office/powerpoint/2010/main" val="270540574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seems pretty good! It’s different for sure, it seems a little more diffuse. But that’s what we’d expect since we have a light with a size now. This still means that we’ll get the cloth effect on various materials, which is what we’re looking for.</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86</a:t>
            </a:fld>
            <a:endParaRPr lang="fr-CA"/>
          </a:p>
        </p:txBody>
      </p:sp>
    </p:spTree>
    <p:extLst>
      <p:ext uri="{BB962C8B-B14F-4D97-AF65-F5344CB8AC3E}">
        <p14:creationId xmlns:p14="http://schemas.microsoft.com/office/powerpoint/2010/main" val="58684025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But in our engine we don’t just use the </a:t>
            </a:r>
            <a:r>
              <a:rPr lang="en-GB" dirty="0" err="1" smtClean="0"/>
              <a:t>Ashikhmin</a:t>
            </a:r>
            <a:r>
              <a:rPr lang="en-GB" dirty="0" smtClean="0"/>
              <a:t> cloth</a:t>
            </a:r>
            <a:r>
              <a:rPr lang="en-GB" baseline="0" dirty="0" smtClean="0"/>
              <a:t> BRDF, we also use a sheen factor as suggested by Brent Burley at Disney. As it’s a BRDF, it’s also scaled by the N dot L term. So effectively, this is </a:t>
            </a:r>
            <a:r>
              <a:rPr lang="en-GB" baseline="0" dirty="0" err="1" smtClean="0"/>
              <a:t>Lambertian</a:t>
            </a:r>
            <a:r>
              <a:rPr lang="en-GB" baseline="0" dirty="0" smtClean="0"/>
              <a:t> diffuse with a Fresnel.</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87</a:t>
            </a:fld>
            <a:endParaRPr lang="fr-CA"/>
          </a:p>
        </p:txBody>
      </p:sp>
    </p:spTree>
    <p:extLst>
      <p:ext uri="{BB962C8B-B14F-4D97-AF65-F5344CB8AC3E}">
        <p14:creationId xmlns:p14="http://schemas.microsoft.com/office/powerpoint/2010/main" val="100868360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 this is actually</a:t>
            </a:r>
            <a:r>
              <a:rPr lang="en-GB" baseline="0" dirty="0" smtClean="0"/>
              <a:t> fairly easy to calculate as an area light. We just use our </a:t>
            </a:r>
            <a:r>
              <a:rPr lang="en-GB" baseline="0" dirty="0" err="1" smtClean="0"/>
              <a:t>Lambertian</a:t>
            </a:r>
            <a:r>
              <a:rPr lang="en-GB" baseline="0" dirty="0" smtClean="0"/>
              <a:t> diffuse evaluation, with the Fresnel component from the Magnitude and Fresnel LUT from the </a:t>
            </a:r>
            <a:r>
              <a:rPr lang="en-GB" baseline="0" dirty="0" err="1" smtClean="0"/>
              <a:t>multiscattering</a:t>
            </a:r>
            <a:r>
              <a:rPr lang="en-GB" baseline="0" dirty="0" smtClean="0"/>
              <a:t> diffuse. Technically we should calculate one for </a:t>
            </a:r>
            <a:r>
              <a:rPr lang="en-GB" baseline="0" dirty="0" err="1" smtClean="0"/>
              <a:t>Lambertian</a:t>
            </a:r>
            <a:r>
              <a:rPr lang="en-GB" baseline="0" dirty="0" smtClean="0"/>
              <a:t> diffuse, but why have another LUT when you can just use one you already have? We sample it with smoothness 0.5, assuming that’s closest to </a:t>
            </a:r>
            <a:r>
              <a:rPr lang="en-GB" baseline="0" dirty="0" err="1" smtClean="0"/>
              <a:t>Lambertian</a:t>
            </a:r>
            <a:r>
              <a:rPr lang="en-GB" baseline="0" dirty="0" smtClean="0"/>
              <a:t> diffuse – we won’t get either the </a:t>
            </a:r>
            <a:r>
              <a:rPr lang="en-GB" baseline="0" dirty="0" err="1" smtClean="0"/>
              <a:t>retroreflectivity</a:t>
            </a:r>
            <a:r>
              <a:rPr lang="en-GB" baseline="0" dirty="0" smtClean="0"/>
              <a:t> from rough surfaces or the edge darkening from smooth surfaces.</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88</a:t>
            </a:fld>
            <a:endParaRPr lang="fr-CA"/>
          </a:p>
        </p:txBody>
      </p:sp>
    </p:spTree>
    <p:extLst>
      <p:ext uri="{BB962C8B-B14F-4D97-AF65-F5344CB8AC3E}">
        <p14:creationId xmlns:p14="http://schemas.microsoft.com/office/powerpoint/2010/main" val="24724787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a:t>
            </a:r>
            <a:r>
              <a:rPr lang="en-GB" baseline="0" dirty="0" smtClean="0"/>
              <a:t> is what the sheen looks like with a point light. I’ve exaggerated the effect to make it more visible here, and it’s increasing in strength from left to right.</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89</a:t>
            </a:fld>
            <a:endParaRPr lang="fr-CA"/>
          </a:p>
        </p:txBody>
      </p:sp>
    </p:spTree>
    <p:extLst>
      <p:ext uri="{BB962C8B-B14F-4D97-AF65-F5344CB8AC3E}">
        <p14:creationId xmlns:p14="http://schemas.microsoft.com/office/powerpoint/2010/main" val="420255476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When we enable it</a:t>
            </a:r>
            <a:r>
              <a:rPr lang="en-GB" baseline="0" dirty="0" smtClean="0"/>
              <a:t> for an area light, it’s actually a lot more subtle, where it becomes much more of a rim effect. Still, it makes our area lights usable for cloth as this rim effect is still present, and that’s going to communicate that this material is cloth. It feels a little like the </a:t>
            </a:r>
            <a:r>
              <a:rPr lang="en-GB" baseline="0" dirty="0" err="1" smtClean="0"/>
              <a:t>Ashikhmin</a:t>
            </a:r>
            <a:r>
              <a:rPr lang="en-GB" baseline="0" dirty="0" smtClean="0"/>
              <a:t> cloth BRDF for area lights – it’s not perfect, it’s not the best approximation, but it will work.</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90</a:t>
            </a:fld>
            <a:endParaRPr lang="fr-CA"/>
          </a:p>
        </p:txBody>
      </p:sp>
    </p:spTree>
    <p:extLst>
      <p:ext uri="{BB962C8B-B14F-4D97-AF65-F5344CB8AC3E}">
        <p14:creationId xmlns:p14="http://schemas.microsoft.com/office/powerpoint/2010/main" val="37721268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First I had to integrate the BRDF over the hemisphere to get one minus the reflected energy, and we store this in a 2D LUT parameterised by the cosine of the angle and the surface roughness (or smoothness, in our case).</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10</a:t>
            </a:fld>
            <a:endParaRPr lang="fr-CA"/>
          </a:p>
        </p:txBody>
      </p:sp>
    </p:spTree>
    <p:extLst>
      <p:ext uri="{BB962C8B-B14F-4D97-AF65-F5344CB8AC3E}">
        <p14:creationId xmlns:p14="http://schemas.microsoft.com/office/powerpoint/2010/main" val="283005803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next problem is </a:t>
            </a:r>
            <a:r>
              <a:rPr lang="en-GB" dirty="0" err="1" smtClean="0"/>
              <a:t>multiscattering</a:t>
            </a:r>
            <a:r>
              <a:rPr lang="en-GB" dirty="0" smtClean="0"/>
              <a:t> specular. We’ve just implemented</a:t>
            </a:r>
            <a:r>
              <a:rPr lang="en-GB" baseline="0" dirty="0" smtClean="0"/>
              <a:t> this new BRDF that we want, but we need to get it working with LTCs…</a:t>
            </a:r>
          </a:p>
          <a:p>
            <a:endParaRPr lang="en-GB" baseline="0" dirty="0" smtClean="0"/>
          </a:p>
          <a:p>
            <a:r>
              <a:rPr lang="en-GB" baseline="0" dirty="0" smtClean="0"/>
              <a:t>Now, at first we might think that this is exactly the same as cloth and </a:t>
            </a:r>
            <a:r>
              <a:rPr lang="en-GB" baseline="0" dirty="0" err="1" smtClean="0"/>
              <a:t>multiscattering</a:t>
            </a:r>
            <a:r>
              <a:rPr lang="en-GB" baseline="0" dirty="0" smtClean="0"/>
              <a:t> diffuse, just use the fitting code with a different BRDF, but actually this has the same problem as a topic we’ve already discussed – indirect specular and the environment BRDF.</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91</a:t>
            </a:fld>
            <a:endParaRPr lang="fr-CA"/>
          </a:p>
        </p:txBody>
      </p:sp>
    </p:spTree>
    <p:extLst>
      <p:ext uri="{BB962C8B-B14F-4D97-AF65-F5344CB8AC3E}">
        <p14:creationId xmlns:p14="http://schemas.microsoft.com/office/powerpoint/2010/main" val="123174449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Previously, we were able to break the BRDF</a:t>
            </a:r>
            <a:r>
              <a:rPr lang="en-GB" baseline="0" dirty="0" smtClean="0"/>
              <a:t> down into a linear dependency on F0, and store two components in a LUT. But once again, the </a:t>
            </a:r>
            <a:r>
              <a:rPr lang="en-GB" baseline="0" dirty="0" err="1" smtClean="0"/>
              <a:t>multiscattering</a:t>
            </a:r>
            <a:r>
              <a:rPr lang="en-GB" baseline="0" dirty="0" smtClean="0"/>
              <a:t> BRDF is dependent on F0, in a non-linear way, so we can’t use this trick.</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92</a:t>
            </a:fld>
            <a:endParaRPr lang="fr-CA"/>
          </a:p>
        </p:txBody>
      </p:sp>
    </p:spTree>
    <p:extLst>
      <p:ext uri="{BB962C8B-B14F-4D97-AF65-F5344CB8AC3E}">
        <p14:creationId xmlns:p14="http://schemas.microsoft.com/office/powerpoint/2010/main" val="348595158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But we have a solution! We</a:t>
            </a:r>
            <a:r>
              <a:rPr lang="en-GB" baseline="0" dirty="0" smtClean="0"/>
              <a:t> can use the same solution as for the environment BRDF!</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93</a:t>
            </a:fld>
            <a:endParaRPr lang="fr-CA"/>
          </a:p>
        </p:txBody>
      </p:sp>
    </p:spTree>
    <p:extLst>
      <p:ext uri="{BB962C8B-B14F-4D97-AF65-F5344CB8AC3E}">
        <p14:creationId xmlns:p14="http://schemas.microsoft.com/office/powerpoint/2010/main" val="305790410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Now, this</a:t>
            </a:r>
            <a:r>
              <a:rPr lang="en-GB" baseline="0" dirty="0" smtClean="0"/>
              <a:t> gives us a formula for a </a:t>
            </a:r>
            <a:r>
              <a:rPr lang="en-GB" baseline="0" dirty="0" err="1" smtClean="0"/>
              <a:t>multiscattering</a:t>
            </a:r>
            <a:r>
              <a:rPr lang="en-GB" baseline="0" dirty="0" smtClean="0"/>
              <a:t> BRDF that can just scale the single scattering BRDF, which is awesome, because it’s fast and simple and can be applied to our LTCs. We can get the energy term from our magnitude and Fresnel LUT, just like we could from our environment BRDF.</a:t>
            </a:r>
          </a:p>
        </p:txBody>
      </p:sp>
      <p:sp>
        <p:nvSpPr>
          <p:cNvPr id="4" name="Slide Number Placeholder 3"/>
          <p:cNvSpPr>
            <a:spLocks noGrp="1"/>
          </p:cNvSpPr>
          <p:nvPr>
            <p:ph type="sldNum" sz="quarter" idx="10"/>
          </p:nvPr>
        </p:nvSpPr>
        <p:spPr/>
        <p:txBody>
          <a:bodyPr/>
          <a:lstStyle/>
          <a:p>
            <a:fld id="{4ACC21ED-7264-428E-9EEC-712EDA48DF4C}" type="slidenum">
              <a:rPr lang="fr-CA" smtClean="0"/>
              <a:t>94</a:t>
            </a:fld>
            <a:endParaRPr lang="fr-CA"/>
          </a:p>
        </p:txBody>
      </p:sp>
    </p:spTree>
    <p:extLst>
      <p:ext uri="{BB962C8B-B14F-4D97-AF65-F5344CB8AC3E}">
        <p14:creationId xmlns:p14="http://schemas.microsoft.com/office/powerpoint/2010/main" val="168956378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could also use the formula</a:t>
            </a:r>
            <a:r>
              <a:rPr lang="en-GB" baseline="0" dirty="0" smtClean="0"/>
              <a:t> from Emmanuel </a:t>
            </a:r>
            <a:r>
              <a:rPr lang="en-GB" baseline="0" dirty="0" err="1" smtClean="0"/>
              <a:t>Turquin</a:t>
            </a:r>
            <a:r>
              <a:rPr lang="en-GB" baseline="0" dirty="0" smtClean="0"/>
              <a:t>! Let’s try them out!</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95</a:t>
            </a:fld>
            <a:endParaRPr lang="fr-CA"/>
          </a:p>
        </p:txBody>
      </p:sp>
    </p:spTree>
    <p:extLst>
      <p:ext uri="{BB962C8B-B14F-4D97-AF65-F5344CB8AC3E}">
        <p14:creationId xmlns:p14="http://schemas.microsoft.com/office/powerpoint/2010/main" val="157293954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Let’s start</a:t>
            </a:r>
            <a:r>
              <a:rPr lang="en-GB" baseline="0" dirty="0" smtClean="0"/>
              <a:t> by looking at single scattering specular.</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96</a:t>
            </a:fld>
            <a:endParaRPr lang="fr-CA"/>
          </a:p>
        </p:txBody>
      </p:sp>
    </p:spTree>
    <p:extLst>
      <p:ext uri="{BB962C8B-B14F-4D97-AF65-F5344CB8AC3E}">
        <p14:creationId xmlns:p14="http://schemas.microsoft.com/office/powerpoint/2010/main" val="306321158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Now let’s use my</a:t>
            </a:r>
            <a:r>
              <a:rPr lang="en-GB" baseline="0" dirty="0" smtClean="0"/>
              <a:t> approximation to </a:t>
            </a:r>
            <a:r>
              <a:rPr lang="en-GB" baseline="0" dirty="0" err="1" smtClean="0"/>
              <a:t>Fdez-Agüera</a:t>
            </a:r>
            <a:r>
              <a:rPr lang="en-GB" baseline="0" dirty="0" smtClean="0"/>
              <a:t> to get a </a:t>
            </a:r>
            <a:r>
              <a:rPr lang="en-GB" baseline="0" dirty="0" err="1" smtClean="0"/>
              <a:t>multiscattering</a:t>
            </a:r>
            <a:r>
              <a:rPr lang="en-GB" baseline="0" dirty="0" smtClean="0"/>
              <a:t> BRDF.</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97</a:t>
            </a:fld>
            <a:endParaRPr lang="fr-CA"/>
          </a:p>
        </p:txBody>
      </p:sp>
    </p:spTree>
    <p:extLst>
      <p:ext uri="{BB962C8B-B14F-4D97-AF65-F5344CB8AC3E}">
        <p14:creationId xmlns:p14="http://schemas.microsoft.com/office/powerpoint/2010/main" val="41651302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And finally, let’s look at Emmanuel </a:t>
            </a:r>
            <a:r>
              <a:rPr lang="en-GB" dirty="0" err="1" smtClean="0"/>
              <a:t>Turquin’s</a:t>
            </a:r>
            <a:r>
              <a:rPr lang="en-GB" dirty="0" smtClean="0"/>
              <a:t> solution. Once again, this is slightly brighter but with slightly</a:t>
            </a:r>
            <a:r>
              <a:rPr lang="en-GB" baseline="0" dirty="0" smtClean="0"/>
              <a:t> less colour than the </a:t>
            </a:r>
            <a:r>
              <a:rPr lang="en-GB" baseline="0" dirty="0" err="1" smtClean="0"/>
              <a:t>Fdez-Agüera</a:t>
            </a:r>
            <a:r>
              <a:rPr lang="en-GB" baseline="0" dirty="0" smtClean="0"/>
              <a:t> approach.</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98</a:t>
            </a:fld>
            <a:endParaRPr lang="fr-CA"/>
          </a:p>
        </p:txBody>
      </p:sp>
    </p:spTree>
    <p:extLst>
      <p:ext uri="{BB962C8B-B14F-4D97-AF65-F5344CB8AC3E}">
        <p14:creationId xmlns:p14="http://schemas.microsoft.com/office/powerpoint/2010/main" val="204481162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next problem to solve is wrapped lighting. What’s interesting</a:t>
            </a:r>
            <a:r>
              <a:rPr lang="en-GB" baseline="0" dirty="0" smtClean="0"/>
              <a:t> is that we need to solve this problem for </a:t>
            </a:r>
            <a:r>
              <a:rPr lang="en-GB" baseline="0" dirty="0" err="1" smtClean="0"/>
              <a:t>multiscattering</a:t>
            </a:r>
            <a:r>
              <a:rPr lang="en-GB" baseline="0" dirty="0" smtClean="0"/>
              <a:t> diffuse as well as for area lights, so maybe there’s a solution that we can use for both.</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99</a:t>
            </a:fld>
            <a:endParaRPr lang="fr-CA"/>
          </a:p>
        </p:txBody>
      </p:sp>
    </p:spTree>
    <p:extLst>
      <p:ext uri="{BB962C8B-B14F-4D97-AF65-F5344CB8AC3E}">
        <p14:creationId xmlns:p14="http://schemas.microsoft.com/office/powerpoint/2010/main" val="240980961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Let’s start with a quick</a:t>
            </a:r>
            <a:r>
              <a:rPr lang="en-GB" baseline="0" dirty="0" smtClean="0"/>
              <a:t> recap of wrapped diffuse. We take </a:t>
            </a:r>
            <a:r>
              <a:rPr lang="en-GB" baseline="0" dirty="0" err="1" smtClean="0"/>
              <a:t>Lambertian</a:t>
            </a:r>
            <a:r>
              <a:rPr lang="en-GB" baseline="0" dirty="0" smtClean="0"/>
              <a:t> diffuse, which is the cosine of the incoming light angle, and we just wrap it around the sphere. The wrap factor varies between 0, which has no effect, to 1 which wraps the lighting all the way around.</a:t>
            </a:r>
          </a:p>
          <a:p>
            <a:endParaRPr lang="en-GB" baseline="0" dirty="0" smtClean="0"/>
          </a:p>
          <a:p>
            <a:r>
              <a:rPr lang="en-GB" baseline="0" dirty="0" smtClean="0"/>
              <a:t>This is great and all, but how is this going to work for other BRDFs? For example, our new </a:t>
            </a:r>
            <a:r>
              <a:rPr lang="en-GB" baseline="0" dirty="0" err="1" smtClean="0"/>
              <a:t>multiscattering</a:t>
            </a:r>
            <a:r>
              <a:rPr lang="en-GB" baseline="0" dirty="0" smtClean="0"/>
              <a:t> diffuse model has a term dependent on the incoming angle and another term on the outgoing angle. Do we need to wrap both? What about for area lights?</a:t>
            </a:r>
          </a:p>
          <a:p>
            <a:endParaRPr lang="en-GB" baseline="0" dirty="0" smtClean="0"/>
          </a:p>
          <a:p>
            <a:r>
              <a:rPr lang="en-GB" baseline="0" dirty="0" smtClean="0"/>
              <a:t>I had an idea… rather than manipulating the cosine of the incoming light angle, like we are here, why don’t we just change the normal directly?</a:t>
            </a:r>
            <a:endParaRPr lang="fr-CA" dirty="0"/>
          </a:p>
        </p:txBody>
      </p:sp>
      <p:sp>
        <p:nvSpPr>
          <p:cNvPr id="4" name="Slide Number Placeholder 3"/>
          <p:cNvSpPr>
            <a:spLocks noGrp="1"/>
          </p:cNvSpPr>
          <p:nvPr>
            <p:ph type="sldNum" sz="quarter" idx="10"/>
          </p:nvPr>
        </p:nvSpPr>
        <p:spPr/>
        <p:txBody>
          <a:bodyPr/>
          <a:lstStyle/>
          <a:p>
            <a:fld id="{4ACC21ED-7264-428E-9EEC-712EDA48DF4C}" type="slidenum">
              <a:rPr lang="fr-CA" smtClean="0"/>
              <a:t>100</a:t>
            </a:fld>
            <a:endParaRPr lang="fr-CA"/>
          </a:p>
        </p:txBody>
      </p:sp>
    </p:spTree>
    <p:extLst>
      <p:ext uri="{BB962C8B-B14F-4D97-AF65-F5344CB8AC3E}">
        <p14:creationId xmlns:p14="http://schemas.microsoft.com/office/powerpoint/2010/main" val="2918522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r-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r-CA"/>
          </a:p>
        </p:txBody>
      </p:sp>
      <p:sp>
        <p:nvSpPr>
          <p:cNvPr id="4" name="Date Placeholder 3"/>
          <p:cNvSpPr>
            <a:spLocks noGrp="1"/>
          </p:cNvSpPr>
          <p:nvPr>
            <p:ph type="dt" sz="half" idx="10"/>
          </p:nvPr>
        </p:nvSpPr>
        <p:spPr/>
        <p:txBody>
          <a:bodyPr/>
          <a:lstStyle/>
          <a:p>
            <a:fld id="{DCFEDEF5-A5DC-4EA0-9ED2-80C1C936D2CB}" type="datetimeFigureOut">
              <a:rPr lang="fr-CA" smtClean="0"/>
              <a:t>2019-07-25</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C5203BEA-0A94-4693-9BA5-07146EC88426}" type="slidenum">
              <a:rPr lang="fr-CA" smtClean="0"/>
              <a:t>‹#›</a:t>
            </a:fld>
            <a:endParaRPr lang="fr-CA"/>
          </a:p>
        </p:txBody>
      </p:sp>
    </p:spTree>
    <p:extLst>
      <p:ext uri="{BB962C8B-B14F-4D97-AF65-F5344CB8AC3E}">
        <p14:creationId xmlns:p14="http://schemas.microsoft.com/office/powerpoint/2010/main" val="193446783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A"/>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Date Placeholder 3"/>
          <p:cNvSpPr>
            <a:spLocks noGrp="1"/>
          </p:cNvSpPr>
          <p:nvPr>
            <p:ph type="dt" sz="half" idx="10"/>
          </p:nvPr>
        </p:nvSpPr>
        <p:spPr/>
        <p:txBody>
          <a:bodyPr/>
          <a:lstStyle/>
          <a:p>
            <a:fld id="{DCFEDEF5-A5DC-4EA0-9ED2-80C1C936D2CB}" type="datetimeFigureOut">
              <a:rPr lang="fr-CA" smtClean="0"/>
              <a:t>2019-07-25</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C5203BEA-0A94-4693-9BA5-07146EC88426}" type="slidenum">
              <a:rPr lang="fr-CA" smtClean="0"/>
              <a:t>‹#›</a:t>
            </a:fld>
            <a:endParaRPr lang="fr-CA"/>
          </a:p>
        </p:txBody>
      </p:sp>
    </p:spTree>
    <p:extLst>
      <p:ext uri="{BB962C8B-B14F-4D97-AF65-F5344CB8AC3E}">
        <p14:creationId xmlns:p14="http://schemas.microsoft.com/office/powerpoint/2010/main" val="202847582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r-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Date Placeholder 3"/>
          <p:cNvSpPr>
            <a:spLocks noGrp="1"/>
          </p:cNvSpPr>
          <p:nvPr>
            <p:ph type="dt" sz="half" idx="10"/>
          </p:nvPr>
        </p:nvSpPr>
        <p:spPr/>
        <p:txBody>
          <a:bodyPr/>
          <a:lstStyle/>
          <a:p>
            <a:fld id="{DCFEDEF5-A5DC-4EA0-9ED2-80C1C936D2CB}" type="datetimeFigureOut">
              <a:rPr lang="fr-CA" smtClean="0"/>
              <a:t>2019-07-25</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C5203BEA-0A94-4693-9BA5-07146EC88426}" type="slidenum">
              <a:rPr lang="fr-CA" smtClean="0"/>
              <a:t>‹#›</a:t>
            </a:fld>
            <a:endParaRPr lang="fr-CA"/>
          </a:p>
        </p:txBody>
      </p:sp>
    </p:spTree>
    <p:extLst>
      <p:ext uri="{BB962C8B-B14F-4D97-AF65-F5344CB8AC3E}">
        <p14:creationId xmlns:p14="http://schemas.microsoft.com/office/powerpoint/2010/main" val="192381295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A"/>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Date Placeholder 3"/>
          <p:cNvSpPr>
            <a:spLocks noGrp="1"/>
          </p:cNvSpPr>
          <p:nvPr>
            <p:ph type="dt" sz="half" idx="10"/>
          </p:nvPr>
        </p:nvSpPr>
        <p:spPr/>
        <p:txBody>
          <a:bodyPr/>
          <a:lstStyle/>
          <a:p>
            <a:fld id="{DCFEDEF5-A5DC-4EA0-9ED2-80C1C936D2CB}" type="datetimeFigureOut">
              <a:rPr lang="fr-CA" smtClean="0"/>
              <a:t>2019-07-25</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C5203BEA-0A94-4693-9BA5-07146EC88426}" type="slidenum">
              <a:rPr lang="fr-CA" smtClean="0"/>
              <a:t>‹#›</a:t>
            </a:fld>
            <a:endParaRPr lang="fr-CA"/>
          </a:p>
        </p:txBody>
      </p:sp>
    </p:spTree>
    <p:extLst>
      <p:ext uri="{BB962C8B-B14F-4D97-AF65-F5344CB8AC3E}">
        <p14:creationId xmlns:p14="http://schemas.microsoft.com/office/powerpoint/2010/main" val="356118994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r-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CFEDEF5-A5DC-4EA0-9ED2-80C1C936D2CB}" type="datetimeFigureOut">
              <a:rPr lang="fr-CA" smtClean="0"/>
              <a:t>2019-07-25</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C5203BEA-0A94-4693-9BA5-07146EC88426}" type="slidenum">
              <a:rPr lang="fr-CA" smtClean="0"/>
              <a:t>‹#›</a:t>
            </a:fld>
            <a:endParaRPr lang="fr-CA"/>
          </a:p>
        </p:txBody>
      </p:sp>
    </p:spTree>
    <p:extLst>
      <p:ext uri="{BB962C8B-B14F-4D97-AF65-F5344CB8AC3E}">
        <p14:creationId xmlns:p14="http://schemas.microsoft.com/office/powerpoint/2010/main" val="231151278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A"/>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5" name="Date Placeholder 4"/>
          <p:cNvSpPr>
            <a:spLocks noGrp="1"/>
          </p:cNvSpPr>
          <p:nvPr>
            <p:ph type="dt" sz="half" idx="10"/>
          </p:nvPr>
        </p:nvSpPr>
        <p:spPr/>
        <p:txBody>
          <a:bodyPr/>
          <a:lstStyle/>
          <a:p>
            <a:fld id="{DCFEDEF5-A5DC-4EA0-9ED2-80C1C936D2CB}" type="datetimeFigureOut">
              <a:rPr lang="fr-CA" smtClean="0"/>
              <a:t>2019-07-25</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C5203BEA-0A94-4693-9BA5-07146EC88426}" type="slidenum">
              <a:rPr lang="fr-CA" smtClean="0"/>
              <a:t>‹#›</a:t>
            </a:fld>
            <a:endParaRPr lang="fr-CA"/>
          </a:p>
        </p:txBody>
      </p:sp>
    </p:spTree>
    <p:extLst>
      <p:ext uri="{BB962C8B-B14F-4D97-AF65-F5344CB8AC3E}">
        <p14:creationId xmlns:p14="http://schemas.microsoft.com/office/powerpoint/2010/main" val="297342562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r-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7" name="Date Placeholder 6"/>
          <p:cNvSpPr>
            <a:spLocks noGrp="1"/>
          </p:cNvSpPr>
          <p:nvPr>
            <p:ph type="dt" sz="half" idx="10"/>
          </p:nvPr>
        </p:nvSpPr>
        <p:spPr/>
        <p:txBody>
          <a:bodyPr/>
          <a:lstStyle/>
          <a:p>
            <a:fld id="{DCFEDEF5-A5DC-4EA0-9ED2-80C1C936D2CB}" type="datetimeFigureOut">
              <a:rPr lang="fr-CA" smtClean="0"/>
              <a:t>2019-07-25</a:t>
            </a:fld>
            <a:endParaRPr lang="fr-CA"/>
          </a:p>
        </p:txBody>
      </p:sp>
      <p:sp>
        <p:nvSpPr>
          <p:cNvPr id="8" name="Footer Placeholder 7"/>
          <p:cNvSpPr>
            <a:spLocks noGrp="1"/>
          </p:cNvSpPr>
          <p:nvPr>
            <p:ph type="ftr" sz="quarter" idx="11"/>
          </p:nvPr>
        </p:nvSpPr>
        <p:spPr/>
        <p:txBody>
          <a:bodyPr/>
          <a:lstStyle/>
          <a:p>
            <a:endParaRPr lang="fr-CA"/>
          </a:p>
        </p:txBody>
      </p:sp>
      <p:sp>
        <p:nvSpPr>
          <p:cNvPr id="9" name="Slide Number Placeholder 8"/>
          <p:cNvSpPr>
            <a:spLocks noGrp="1"/>
          </p:cNvSpPr>
          <p:nvPr>
            <p:ph type="sldNum" sz="quarter" idx="12"/>
          </p:nvPr>
        </p:nvSpPr>
        <p:spPr/>
        <p:txBody>
          <a:bodyPr/>
          <a:lstStyle/>
          <a:p>
            <a:fld id="{C5203BEA-0A94-4693-9BA5-07146EC88426}" type="slidenum">
              <a:rPr lang="fr-CA" smtClean="0"/>
              <a:t>‹#›</a:t>
            </a:fld>
            <a:endParaRPr lang="fr-CA"/>
          </a:p>
        </p:txBody>
      </p:sp>
    </p:spTree>
    <p:extLst>
      <p:ext uri="{BB962C8B-B14F-4D97-AF65-F5344CB8AC3E}">
        <p14:creationId xmlns:p14="http://schemas.microsoft.com/office/powerpoint/2010/main" val="161078764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CA"/>
          </a:p>
        </p:txBody>
      </p:sp>
      <p:sp>
        <p:nvSpPr>
          <p:cNvPr id="3" name="Date Placeholder 2"/>
          <p:cNvSpPr>
            <a:spLocks noGrp="1"/>
          </p:cNvSpPr>
          <p:nvPr>
            <p:ph type="dt" sz="half" idx="10"/>
          </p:nvPr>
        </p:nvSpPr>
        <p:spPr/>
        <p:txBody>
          <a:bodyPr/>
          <a:lstStyle/>
          <a:p>
            <a:fld id="{DCFEDEF5-A5DC-4EA0-9ED2-80C1C936D2CB}" type="datetimeFigureOut">
              <a:rPr lang="fr-CA" smtClean="0"/>
              <a:t>2019-07-25</a:t>
            </a:fld>
            <a:endParaRPr lang="fr-CA"/>
          </a:p>
        </p:txBody>
      </p:sp>
      <p:sp>
        <p:nvSpPr>
          <p:cNvPr id="4" name="Footer Placeholder 3"/>
          <p:cNvSpPr>
            <a:spLocks noGrp="1"/>
          </p:cNvSpPr>
          <p:nvPr>
            <p:ph type="ftr" sz="quarter" idx="11"/>
          </p:nvPr>
        </p:nvSpPr>
        <p:spPr/>
        <p:txBody>
          <a:bodyPr/>
          <a:lstStyle/>
          <a:p>
            <a:endParaRPr lang="fr-CA"/>
          </a:p>
        </p:txBody>
      </p:sp>
      <p:sp>
        <p:nvSpPr>
          <p:cNvPr id="5" name="Slide Number Placeholder 4"/>
          <p:cNvSpPr>
            <a:spLocks noGrp="1"/>
          </p:cNvSpPr>
          <p:nvPr>
            <p:ph type="sldNum" sz="quarter" idx="12"/>
          </p:nvPr>
        </p:nvSpPr>
        <p:spPr/>
        <p:txBody>
          <a:bodyPr/>
          <a:lstStyle/>
          <a:p>
            <a:fld id="{C5203BEA-0A94-4693-9BA5-07146EC88426}" type="slidenum">
              <a:rPr lang="fr-CA" smtClean="0"/>
              <a:t>‹#›</a:t>
            </a:fld>
            <a:endParaRPr lang="fr-CA"/>
          </a:p>
        </p:txBody>
      </p:sp>
    </p:spTree>
    <p:extLst>
      <p:ext uri="{BB962C8B-B14F-4D97-AF65-F5344CB8AC3E}">
        <p14:creationId xmlns:p14="http://schemas.microsoft.com/office/powerpoint/2010/main" val="193512498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FEDEF5-A5DC-4EA0-9ED2-80C1C936D2CB}" type="datetimeFigureOut">
              <a:rPr lang="fr-CA" smtClean="0"/>
              <a:t>2019-07-25</a:t>
            </a:fld>
            <a:endParaRPr lang="fr-CA"/>
          </a:p>
        </p:txBody>
      </p:sp>
      <p:sp>
        <p:nvSpPr>
          <p:cNvPr id="3" name="Footer Placeholder 2"/>
          <p:cNvSpPr>
            <a:spLocks noGrp="1"/>
          </p:cNvSpPr>
          <p:nvPr>
            <p:ph type="ftr" sz="quarter" idx="11"/>
          </p:nvPr>
        </p:nvSpPr>
        <p:spPr/>
        <p:txBody>
          <a:bodyPr/>
          <a:lstStyle/>
          <a:p>
            <a:endParaRPr lang="fr-CA"/>
          </a:p>
        </p:txBody>
      </p:sp>
      <p:sp>
        <p:nvSpPr>
          <p:cNvPr id="4" name="Slide Number Placeholder 3"/>
          <p:cNvSpPr>
            <a:spLocks noGrp="1"/>
          </p:cNvSpPr>
          <p:nvPr>
            <p:ph type="sldNum" sz="quarter" idx="12"/>
          </p:nvPr>
        </p:nvSpPr>
        <p:spPr/>
        <p:txBody>
          <a:bodyPr/>
          <a:lstStyle/>
          <a:p>
            <a:fld id="{C5203BEA-0A94-4693-9BA5-07146EC88426}" type="slidenum">
              <a:rPr lang="fr-CA" smtClean="0"/>
              <a:t>‹#›</a:t>
            </a:fld>
            <a:endParaRPr lang="fr-CA"/>
          </a:p>
        </p:txBody>
      </p:sp>
    </p:spTree>
    <p:extLst>
      <p:ext uri="{BB962C8B-B14F-4D97-AF65-F5344CB8AC3E}">
        <p14:creationId xmlns:p14="http://schemas.microsoft.com/office/powerpoint/2010/main" val="156333583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r-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CFEDEF5-A5DC-4EA0-9ED2-80C1C936D2CB}" type="datetimeFigureOut">
              <a:rPr lang="fr-CA" smtClean="0"/>
              <a:t>2019-07-25</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C5203BEA-0A94-4693-9BA5-07146EC88426}" type="slidenum">
              <a:rPr lang="fr-CA" smtClean="0"/>
              <a:t>‹#›</a:t>
            </a:fld>
            <a:endParaRPr lang="fr-CA"/>
          </a:p>
        </p:txBody>
      </p:sp>
    </p:spTree>
    <p:extLst>
      <p:ext uri="{BB962C8B-B14F-4D97-AF65-F5344CB8AC3E}">
        <p14:creationId xmlns:p14="http://schemas.microsoft.com/office/powerpoint/2010/main" val="36419160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r-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CFEDEF5-A5DC-4EA0-9ED2-80C1C936D2CB}" type="datetimeFigureOut">
              <a:rPr lang="fr-CA" smtClean="0"/>
              <a:t>2019-07-25</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C5203BEA-0A94-4693-9BA5-07146EC88426}" type="slidenum">
              <a:rPr lang="fr-CA" smtClean="0"/>
              <a:t>‹#›</a:t>
            </a:fld>
            <a:endParaRPr lang="fr-CA"/>
          </a:p>
        </p:txBody>
      </p:sp>
    </p:spTree>
    <p:extLst>
      <p:ext uri="{BB962C8B-B14F-4D97-AF65-F5344CB8AC3E}">
        <p14:creationId xmlns:p14="http://schemas.microsoft.com/office/powerpoint/2010/main" val="135591705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fr-CA"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DCFEDEF5-A5DC-4EA0-9ED2-80C1C936D2CB}" type="datetimeFigureOut">
              <a:rPr lang="fr-CA" smtClean="0"/>
              <a:pPr/>
              <a:t>2019-07-25</a:t>
            </a:fld>
            <a:endParaRPr lang="fr-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fr-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C5203BEA-0A94-4693-9BA5-07146EC88426}" type="slidenum">
              <a:rPr lang="fr-CA" smtClean="0"/>
              <a:pPr/>
              <a:t>‹#›</a:t>
            </a:fld>
            <a:endParaRPr lang="fr-CA"/>
          </a:p>
        </p:txBody>
      </p:sp>
    </p:spTree>
    <p:extLst>
      <p:ext uri="{BB962C8B-B14F-4D97-AF65-F5344CB8AC3E}">
        <p14:creationId xmlns:p14="http://schemas.microsoft.com/office/powerpoint/2010/main" val="40123517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10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0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10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4.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10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10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6.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10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7.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1.png"/></Relationships>
</file>

<file path=ppt/slides/_rels/slide10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08.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tif"/></Relationships>
</file>

<file path=ppt/slides/_rels/slide110.xml.rels><?xml version="1.0" encoding="UTF-8" standalone="yes"?>
<Relationships xmlns="http://schemas.openxmlformats.org/package/2006/relationships"><Relationship Id="rId3" Type="http://schemas.openxmlformats.org/officeDocument/2006/relationships/image" Target="../media/image97.tif"/><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98.tif"/><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99.tif"/><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00.tif"/><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1.tif"/><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2.tif"/><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5.tif"/><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6.tif"/><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7.tif"/><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06.tif"/><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08.tif"/><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t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51.tif"/><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t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18.tif"/><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19.tif"/><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20.tif"/><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21.tif"/><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22.tif"/><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23.tif"/><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hyperlink" Target="https://blog.selfshadow.com/publications/s2016-advances/s2016_ltc_fresnel.pdf" TargetMode="External"/><Relationship Id="rId2" Type="http://schemas.openxmlformats.org/officeDocument/2006/relationships/notesSlide" Target="../notesSlides/notesSlide160.xml"/><Relationship Id="rId1" Type="http://schemas.openxmlformats.org/officeDocument/2006/relationships/slideLayout" Target="../slideLayouts/slideLayout2.xml"/><Relationship Id="rId4" Type="http://schemas.openxmlformats.org/officeDocument/2006/relationships/hyperlink" Target="http://blog.selfshadow.com/publications/turquin/ms_comp_final.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1.t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7.tif"/><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ti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ti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8.wmf"/><Relationship Id="rId4" Type="http://schemas.openxmlformats.org/officeDocument/2006/relationships/oleObject" Target="../embeddings/oleObject1.bin"/></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6.ti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ti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ti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ti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3.ti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ti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5.ti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6.ti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49.wmf"/><Relationship Id="rId4" Type="http://schemas.openxmlformats.org/officeDocument/2006/relationships/oleObject" Target="../embeddings/oleObject2.bin"/></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1.tif"/><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58.tif"/></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59.tif"/><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58.tif"/></Relationships>
</file>

<file path=ppt/slides/_rels/slide71.xml.rels><?xml version="1.0" encoding="UTF-8" standalone="yes"?>
<Relationships xmlns="http://schemas.openxmlformats.org/package/2006/relationships"><Relationship Id="rId3" Type="http://schemas.openxmlformats.org/officeDocument/2006/relationships/image" Target="../media/image60.tif"/><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1.tif"/><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1.tif"/><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github.com/selfshadow/ltc_code" TargetMode="External"/><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3.tif"/><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64.tif"/></Relationships>
</file>

<file path=ppt/slides/_rels/slide82.xml.rels><?xml version="1.0" encoding="UTF-8" standalone="yes"?>
<Relationships xmlns="http://schemas.openxmlformats.org/package/2006/relationships"><Relationship Id="rId3" Type="http://schemas.openxmlformats.org/officeDocument/2006/relationships/image" Target="../media/image65.tif"/><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6.tif"/><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67.tif"/></Relationships>
</file>

<file path=ppt/slides/_rels/slide85.xml.rels><?xml version="1.0" encoding="UTF-8" standalone="yes"?>
<Relationships xmlns="http://schemas.openxmlformats.org/package/2006/relationships"><Relationship Id="rId3" Type="http://schemas.openxmlformats.org/officeDocument/2006/relationships/image" Target="../media/image68.tif"/><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9.tif"/><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4.tif"/><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72.tiff"/><Relationship Id="rId4" Type="http://schemas.openxmlformats.org/officeDocument/2006/relationships/image" Target="../media/image71.png"/></Relationships>
</file>

<file path=ppt/slides/_rels/slide89.xml.rels><?xml version="1.0" encoding="UTF-8" standalone="yes"?>
<Relationships xmlns="http://schemas.openxmlformats.org/package/2006/relationships"><Relationship Id="rId3" Type="http://schemas.openxmlformats.org/officeDocument/2006/relationships/image" Target="../media/image73.tif"/><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3" Type="http://schemas.openxmlformats.org/officeDocument/2006/relationships/image" Target="../media/image74.tif"/><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38.wmf"/><Relationship Id="rId4" Type="http://schemas.openxmlformats.org/officeDocument/2006/relationships/oleObject" Target="../embeddings/oleObject1.bin"/></Relationships>
</file>

<file path=ppt/slides/_rels/slide9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58.tif"/></Relationships>
</file>

<file path=ppt/slides/_rels/slide9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7.tif"/><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8.tif"/><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79.tif"/><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A24124-84CF-F745-A4AC-972C331AB9B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81123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67062" y="1536174"/>
            <a:ext cx="6985417" cy="3785652"/>
          </a:xfrm>
          <a:prstGeom prst="rect">
            <a:avLst/>
          </a:prstGeom>
          <a:solidFill>
            <a:schemeClr val="bg1"/>
          </a:solidFill>
        </p:spPr>
        <p:txBody>
          <a:bodyPr wrap="square" rtlCol="0">
            <a:spAutoFit/>
          </a:bodyPr>
          <a:lstStyle/>
          <a:p>
            <a:r>
              <a:rPr lang="fr-CA" sz="1000" i="1" dirty="0" err="1" smtClean="0">
                <a:solidFill>
                  <a:srgbClr val="0000FF"/>
                </a:solidFill>
                <a:latin typeface="Consolas" panose="020B0609020204030204" pitchFamily="49" charset="0"/>
              </a:rPr>
              <a:t>std</a:t>
            </a:r>
            <a:r>
              <a:rPr lang="fr-CA" sz="1000" dirty="0">
                <a:solidFill>
                  <a:srgbClr val="000000"/>
                </a:solidFill>
                <a:latin typeface="Consolas" panose="020B0609020204030204" pitchFamily="49" charset="0"/>
              </a:rPr>
              <a:t>::</a:t>
            </a:r>
            <a:r>
              <a:rPr lang="fr-CA" sz="1000" i="1" dirty="0" err="1">
                <a:solidFill>
                  <a:srgbClr val="0000FF"/>
                </a:solidFill>
                <a:latin typeface="Consolas" panose="020B0609020204030204" pitchFamily="49" charset="0"/>
              </a:rPr>
              <a:t>fstream</a:t>
            </a:r>
            <a:r>
              <a:rPr lang="fr-CA" sz="1000" dirty="0">
                <a:solidFill>
                  <a:srgbClr val="000000"/>
                </a:solidFill>
                <a:latin typeface="Consolas" panose="020B0609020204030204" pitchFamily="49" charset="0"/>
              </a:rPr>
              <a:t> </a:t>
            </a:r>
            <a:r>
              <a:rPr lang="fr-CA" sz="1000" dirty="0" err="1">
                <a:solidFill>
                  <a:srgbClr val="000080"/>
                </a:solidFill>
                <a:latin typeface="Consolas" panose="020B0609020204030204" pitchFamily="49" charset="0"/>
              </a:rPr>
              <a:t>isotropicEnergyFile</a:t>
            </a:r>
            <a:r>
              <a:rPr lang="fr-CA" sz="1000" dirty="0">
                <a:solidFill>
                  <a:srgbClr val="000000"/>
                </a:solidFill>
                <a:latin typeface="Consolas" panose="020B0609020204030204" pitchFamily="49" charset="0"/>
              </a:rPr>
              <a:t>;</a:t>
            </a:r>
          </a:p>
          <a:p>
            <a:r>
              <a:rPr lang="fr-CA" sz="1000" dirty="0" err="1" smtClean="0">
                <a:solidFill>
                  <a:srgbClr val="000080"/>
                </a:solidFill>
                <a:latin typeface="Consolas" panose="020B0609020204030204" pitchFamily="49" charset="0"/>
              </a:rPr>
              <a:t>isotropicEnergyFile</a:t>
            </a:r>
            <a:r>
              <a:rPr lang="fr-CA" sz="1000" dirty="0" err="1" smtClean="0">
                <a:solidFill>
                  <a:srgbClr val="000000"/>
                </a:solidFill>
                <a:latin typeface="Consolas" panose="020B0609020204030204" pitchFamily="49" charset="0"/>
              </a:rPr>
              <a:t>.</a:t>
            </a:r>
            <a:r>
              <a:rPr lang="fr-CA" sz="1000" i="1" dirty="0" err="1" smtClean="0">
                <a:solidFill>
                  <a:srgbClr val="880000"/>
                </a:solidFill>
                <a:latin typeface="Consolas" panose="020B0609020204030204" pitchFamily="49" charset="0"/>
              </a:rPr>
              <a:t>open</a:t>
            </a:r>
            <a:r>
              <a:rPr lang="fr-CA" sz="1000" dirty="0">
                <a:solidFill>
                  <a:srgbClr val="000000"/>
                </a:solidFill>
                <a:latin typeface="Consolas" panose="020B0609020204030204" pitchFamily="49" charset="0"/>
              </a:rPr>
              <a:t>(</a:t>
            </a:r>
            <a:r>
              <a:rPr lang="fr-CA" sz="1000" dirty="0">
                <a:solidFill>
                  <a:srgbClr val="A31515"/>
                </a:solidFill>
                <a:latin typeface="Consolas" panose="020B0609020204030204" pitchFamily="49" charset="0"/>
              </a:rPr>
              <a:t>"isotropic_reflected_energy.csv"</a:t>
            </a:r>
            <a:r>
              <a:rPr lang="fr-CA" sz="1000" dirty="0">
                <a:solidFill>
                  <a:srgbClr val="000000"/>
                </a:solidFill>
                <a:latin typeface="Consolas" panose="020B0609020204030204" pitchFamily="49" charset="0"/>
              </a:rPr>
              <a:t>, </a:t>
            </a:r>
            <a:r>
              <a:rPr lang="fr-CA" sz="1000" i="1" dirty="0" err="1">
                <a:solidFill>
                  <a:srgbClr val="0000FF"/>
                </a:solidFill>
                <a:latin typeface="Consolas" panose="020B0609020204030204" pitchFamily="49" charset="0"/>
              </a:rPr>
              <a:t>std</a:t>
            </a:r>
            <a:r>
              <a:rPr lang="fr-CA" sz="1000" dirty="0">
                <a:solidFill>
                  <a:srgbClr val="000000"/>
                </a:solidFill>
                <a:latin typeface="Consolas" panose="020B0609020204030204" pitchFamily="49" charset="0"/>
              </a:rPr>
              <a:t>::</a:t>
            </a:r>
            <a:r>
              <a:rPr lang="fr-CA" sz="1000" i="1" dirty="0" err="1">
                <a:solidFill>
                  <a:srgbClr val="0000FF"/>
                </a:solidFill>
                <a:latin typeface="Consolas" panose="020B0609020204030204" pitchFamily="49" charset="0"/>
              </a:rPr>
              <a:t>ios_base</a:t>
            </a:r>
            <a:r>
              <a:rPr lang="fr-CA" sz="1000" dirty="0">
                <a:solidFill>
                  <a:srgbClr val="000000"/>
                </a:solidFill>
                <a:latin typeface="Consolas" panose="020B0609020204030204" pitchFamily="49" charset="0"/>
              </a:rPr>
              <a:t>::</a:t>
            </a:r>
            <a:r>
              <a:rPr lang="fr-CA" sz="1000" i="1" dirty="0">
                <a:solidFill>
                  <a:srgbClr val="000080"/>
                </a:solidFill>
                <a:latin typeface="Consolas" panose="020B0609020204030204" pitchFamily="49" charset="0"/>
              </a:rPr>
              <a:t>out</a:t>
            </a:r>
            <a:r>
              <a:rPr lang="fr-CA" sz="1000" dirty="0">
                <a:solidFill>
                  <a:srgbClr val="000000"/>
                </a:solidFill>
                <a:latin typeface="Consolas" panose="020B0609020204030204" pitchFamily="49" charset="0"/>
              </a:rPr>
              <a:t>);</a:t>
            </a:r>
          </a:p>
          <a:p>
            <a:endParaRPr lang="fr-CA" sz="1000" dirty="0">
              <a:solidFill>
                <a:srgbClr val="000000"/>
              </a:solidFill>
              <a:latin typeface="Consolas" panose="020B0609020204030204" pitchFamily="49" charset="0"/>
            </a:endParaRPr>
          </a:p>
          <a:p>
            <a:r>
              <a:rPr lang="fr-CA" sz="1000" dirty="0" smtClean="0">
                <a:solidFill>
                  <a:srgbClr val="0000FF"/>
                </a:solidFill>
                <a:latin typeface="Consolas" panose="020B0609020204030204" pitchFamily="49" charset="0"/>
              </a:rPr>
              <a:t>for</a:t>
            </a:r>
            <a:r>
              <a:rPr lang="fr-CA" sz="1000" dirty="0" smtClean="0">
                <a:solidFill>
                  <a:srgbClr val="000000"/>
                </a:solidFill>
                <a:latin typeface="Consolas" panose="020B0609020204030204" pitchFamily="49" charset="0"/>
              </a:rPr>
              <a:t> </a:t>
            </a:r>
            <a:r>
              <a:rPr lang="fr-CA" sz="1000" dirty="0">
                <a:solidFill>
                  <a:srgbClr val="000000"/>
                </a:solidFill>
                <a:latin typeface="Consolas" panose="020B0609020204030204" pitchFamily="49" charset="0"/>
              </a:rPr>
              <a:t>(</a:t>
            </a:r>
            <a:r>
              <a:rPr lang="fr-CA" sz="1000" dirty="0" err="1">
                <a:solidFill>
                  <a:srgbClr val="0000FF"/>
                </a:solidFill>
                <a:latin typeface="Consolas" panose="020B0609020204030204" pitchFamily="49" charset="0"/>
              </a:rPr>
              <a:t>int</a:t>
            </a:r>
            <a:r>
              <a:rPr lang="fr-CA" sz="1000" dirty="0">
                <a:solidFill>
                  <a:srgbClr val="000000"/>
                </a:solidFill>
                <a:latin typeface="Consolas" panose="020B0609020204030204" pitchFamily="49" charset="0"/>
              </a:rPr>
              <a:t> </a:t>
            </a:r>
            <a:r>
              <a:rPr lang="fr-CA" sz="1000" dirty="0">
                <a:solidFill>
                  <a:srgbClr val="000080"/>
                </a:solidFill>
                <a:latin typeface="Consolas" panose="020B0609020204030204" pitchFamily="49" charset="0"/>
              </a:rPr>
              <a:t>j</a:t>
            </a:r>
            <a:r>
              <a:rPr lang="fr-CA" sz="1000" dirty="0">
                <a:solidFill>
                  <a:srgbClr val="000000"/>
                </a:solidFill>
                <a:latin typeface="Consolas" panose="020B0609020204030204" pitchFamily="49" charset="0"/>
              </a:rPr>
              <a:t> = 0; </a:t>
            </a:r>
            <a:r>
              <a:rPr lang="fr-CA" sz="1000" dirty="0">
                <a:solidFill>
                  <a:srgbClr val="000080"/>
                </a:solidFill>
                <a:latin typeface="Consolas" panose="020B0609020204030204" pitchFamily="49" charset="0"/>
              </a:rPr>
              <a:t>j</a:t>
            </a:r>
            <a:r>
              <a:rPr lang="fr-CA" sz="1000" dirty="0">
                <a:solidFill>
                  <a:srgbClr val="000000"/>
                </a:solidFill>
                <a:latin typeface="Consolas" panose="020B0609020204030204" pitchFamily="49" charset="0"/>
              </a:rPr>
              <a:t> &lt; </a:t>
            </a:r>
            <a:r>
              <a:rPr lang="fr-CA" sz="1000" dirty="0" err="1">
                <a:solidFill>
                  <a:srgbClr val="000080"/>
                </a:solidFill>
                <a:latin typeface="Consolas" panose="020B0609020204030204" pitchFamily="49" charset="0"/>
              </a:rPr>
              <a:t>NumSmoothnessSamples</a:t>
            </a:r>
            <a:r>
              <a:rPr lang="fr-CA" sz="1000" dirty="0">
                <a:solidFill>
                  <a:srgbClr val="000000"/>
                </a:solidFill>
                <a:latin typeface="Consolas" panose="020B0609020204030204" pitchFamily="49" charset="0"/>
              </a:rPr>
              <a:t>; ++</a:t>
            </a:r>
            <a:r>
              <a:rPr lang="fr-CA" sz="1000" dirty="0">
                <a:solidFill>
                  <a:srgbClr val="000080"/>
                </a:solidFill>
                <a:latin typeface="Consolas" panose="020B0609020204030204" pitchFamily="49" charset="0"/>
              </a:rPr>
              <a:t>j</a:t>
            </a:r>
            <a:r>
              <a:rPr lang="fr-CA" sz="1000" dirty="0">
                <a:solidFill>
                  <a:srgbClr val="000000"/>
                </a:solidFill>
                <a:latin typeface="Consolas" panose="020B0609020204030204" pitchFamily="49" charset="0"/>
              </a:rPr>
              <a:t>)</a:t>
            </a:r>
          </a:p>
          <a:p>
            <a:r>
              <a:rPr lang="fr-CA" sz="1000" dirty="0" smtClean="0">
                <a:solidFill>
                  <a:srgbClr val="000000"/>
                </a:solidFill>
                <a:latin typeface="Consolas" panose="020B0609020204030204" pitchFamily="49" charset="0"/>
              </a:rPr>
              <a:t>{</a:t>
            </a:r>
            <a:endParaRPr lang="fr-CA" sz="1000" dirty="0">
              <a:solidFill>
                <a:srgbClr val="000000"/>
              </a:solidFill>
              <a:latin typeface="Consolas" panose="020B0609020204030204" pitchFamily="49" charset="0"/>
            </a:endParaRPr>
          </a:p>
          <a:p>
            <a:r>
              <a:rPr lang="fr-CA" sz="1000" dirty="0" smtClean="0">
                <a:solidFill>
                  <a:srgbClr val="000000"/>
                </a:solidFill>
                <a:latin typeface="Consolas" panose="020B0609020204030204" pitchFamily="49" charset="0"/>
              </a:rPr>
              <a:t>    </a:t>
            </a:r>
            <a:r>
              <a:rPr lang="fr-CA" sz="1000" dirty="0" err="1">
                <a:solidFill>
                  <a:srgbClr val="0000FF"/>
                </a:solidFill>
                <a:latin typeface="Consolas" panose="020B0609020204030204" pitchFamily="49" charset="0"/>
              </a:rPr>
              <a:t>float</a:t>
            </a:r>
            <a:r>
              <a:rPr lang="fr-CA" sz="1000" dirty="0">
                <a:solidFill>
                  <a:srgbClr val="000000"/>
                </a:solidFill>
                <a:latin typeface="Consolas" panose="020B0609020204030204" pitchFamily="49" charset="0"/>
              </a:rPr>
              <a:t> </a:t>
            </a:r>
            <a:r>
              <a:rPr lang="fr-CA" sz="1000" dirty="0">
                <a:solidFill>
                  <a:srgbClr val="000080"/>
                </a:solidFill>
                <a:latin typeface="Consolas" panose="020B0609020204030204" pitchFamily="49" charset="0"/>
              </a:rPr>
              <a:t>s</a:t>
            </a:r>
            <a:r>
              <a:rPr lang="fr-CA" sz="1000" dirty="0">
                <a:solidFill>
                  <a:srgbClr val="000000"/>
                </a:solidFill>
                <a:latin typeface="Consolas" panose="020B0609020204030204" pitchFamily="49" charset="0"/>
              </a:rPr>
              <a:t> = </a:t>
            </a:r>
            <a:r>
              <a:rPr lang="fr-CA" sz="1000" dirty="0" err="1">
                <a:solidFill>
                  <a:srgbClr val="0000FF"/>
                </a:solidFill>
                <a:latin typeface="Consolas" panose="020B0609020204030204" pitchFamily="49" charset="0"/>
              </a:rPr>
              <a:t>float</a:t>
            </a:r>
            <a:r>
              <a:rPr lang="fr-CA" sz="1000" dirty="0">
                <a:solidFill>
                  <a:srgbClr val="000000"/>
                </a:solidFill>
                <a:latin typeface="Consolas" panose="020B0609020204030204" pitchFamily="49" charset="0"/>
              </a:rPr>
              <a:t>(</a:t>
            </a:r>
            <a:r>
              <a:rPr lang="fr-CA" sz="1000" dirty="0">
                <a:solidFill>
                  <a:srgbClr val="000080"/>
                </a:solidFill>
                <a:latin typeface="Consolas" panose="020B0609020204030204" pitchFamily="49" charset="0"/>
              </a:rPr>
              <a:t>j</a:t>
            </a:r>
            <a:r>
              <a:rPr lang="fr-CA" sz="1000" dirty="0">
                <a:solidFill>
                  <a:srgbClr val="000000"/>
                </a:solidFill>
                <a:latin typeface="Consolas" panose="020B0609020204030204" pitchFamily="49" charset="0"/>
              </a:rPr>
              <a:t>) / </a:t>
            </a:r>
            <a:r>
              <a:rPr lang="fr-CA" sz="1000" dirty="0" err="1">
                <a:solidFill>
                  <a:srgbClr val="0000FF"/>
                </a:solidFill>
                <a:latin typeface="Consolas" panose="020B0609020204030204" pitchFamily="49" charset="0"/>
              </a:rPr>
              <a:t>float</a:t>
            </a:r>
            <a:r>
              <a:rPr lang="fr-CA" sz="1000" dirty="0">
                <a:solidFill>
                  <a:srgbClr val="000000"/>
                </a:solidFill>
                <a:latin typeface="Consolas" panose="020B0609020204030204" pitchFamily="49" charset="0"/>
              </a:rPr>
              <a:t>(</a:t>
            </a:r>
            <a:r>
              <a:rPr lang="fr-CA" sz="1000" dirty="0" err="1">
                <a:solidFill>
                  <a:srgbClr val="000080"/>
                </a:solidFill>
                <a:latin typeface="Consolas" panose="020B0609020204030204" pitchFamily="49" charset="0"/>
              </a:rPr>
              <a:t>NumSmoothnessSamples</a:t>
            </a:r>
            <a:r>
              <a:rPr lang="fr-CA" sz="1000" dirty="0">
                <a:solidFill>
                  <a:srgbClr val="000000"/>
                </a:solidFill>
                <a:latin typeface="Consolas" panose="020B0609020204030204" pitchFamily="49" charset="0"/>
              </a:rPr>
              <a:t> - 1);</a:t>
            </a:r>
          </a:p>
          <a:p>
            <a:r>
              <a:rPr lang="fr-CA" sz="1000" dirty="0" smtClean="0">
                <a:solidFill>
                  <a:srgbClr val="000000"/>
                </a:solidFill>
                <a:latin typeface="Consolas" panose="020B0609020204030204" pitchFamily="49" charset="0"/>
              </a:rPr>
              <a:t>    </a:t>
            </a:r>
            <a:r>
              <a:rPr lang="fr-CA" sz="1000" dirty="0" err="1">
                <a:solidFill>
                  <a:srgbClr val="0000FF"/>
                </a:solidFill>
                <a:latin typeface="Consolas" panose="020B0609020204030204" pitchFamily="49" charset="0"/>
              </a:rPr>
              <a:t>float</a:t>
            </a:r>
            <a:r>
              <a:rPr lang="fr-CA" sz="1000" dirty="0">
                <a:solidFill>
                  <a:srgbClr val="000000"/>
                </a:solidFill>
                <a:latin typeface="Consolas" panose="020B0609020204030204" pitchFamily="49" charset="0"/>
              </a:rPr>
              <a:t> </a:t>
            </a:r>
            <a:r>
              <a:rPr lang="fr-CA" sz="1000" dirty="0">
                <a:solidFill>
                  <a:srgbClr val="000080"/>
                </a:solidFill>
                <a:latin typeface="Consolas" panose="020B0609020204030204" pitchFamily="49" charset="0"/>
              </a:rPr>
              <a:t>a</a:t>
            </a:r>
            <a:r>
              <a:rPr lang="fr-CA" sz="1000" dirty="0">
                <a:solidFill>
                  <a:srgbClr val="000000"/>
                </a:solidFill>
                <a:latin typeface="Consolas" panose="020B0609020204030204" pitchFamily="49" charset="0"/>
              </a:rPr>
              <a:t> = </a:t>
            </a:r>
            <a:r>
              <a:rPr lang="fr-CA" sz="1000" dirty="0" err="1">
                <a:solidFill>
                  <a:srgbClr val="880000"/>
                </a:solidFill>
                <a:latin typeface="Consolas" panose="020B0609020204030204" pitchFamily="49" charset="0"/>
              </a:rPr>
              <a:t>GGXAlphaFromSmoothness</a:t>
            </a:r>
            <a:r>
              <a:rPr lang="fr-CA" sz="1000" dirty="0">
                <a:solidFill>
                  <a:srgbClr val="000000"/>
                </a:solidFill>
                <a:latin typeface="Consolas" panose="020B0609020204030204" pitchFamily="49" charset="0"/>
              </a:rPr>
              <a:t>(</a:t>
            </a:r>
            <a:r>
              <a:rPr lang="fr-CA" sz="1000" dirty="0">
                <a:solidFill>
                  <a:srgbClr val="000080"/>
                </a:solidFill>
                <a:latin typeface="Consolas" panose="020B0609020204030204" pitchFamily="49" charset="0"/>
              </a:rPr>
              <a:t>s</a:t>
            </a:r>
            <a:r>
              <a:rPr lang="fr-CA" sz="1000" dirty="0">
                <a:solidFill>
                  <a:srgbClr val="000000"/>
                </a:solidFill>
                <a:latin typeface="Consolas" panose="020B0609020204030204" pitchFamily="49" charset="0"/>
              </a:rPr>
              <a:t>);</a:t>
            </a:r>
          </a:p>
          <a:p>
            <a:endParaRPr lang="fr-CA" sz="1000" dirty="0" smtClean="0">
              <a:solidFill>
                <a:srgbClr val="000000"/>
              </a:solidFill>
              <a:latin typeface="Consolas" panose="020B0609020204030204" pitchFamily="49" charset="0"/>
            </a:endParaRPr>
          </a:p>
          <a:p>
            <a:r>
              <a:rPr lang="fr-CA" sz="1000" dirty="0" smtClean="0">
                <a:solidFill>
                  <a:srgbClr val="000000"/>
                </a:solidFill>
                <a:latin typeface="Consolas" panose="020B0609020204030204" pitchFamily="49" charset="0"/>
              </a:rPr>
              <a:t>    </a:t>
            </a:r>
            <a:r>
              <a:rPr lang="fr-CA" sz="1000" dirty="0">
                <a:solidFill>
                  <a:srgbClr val="0000FF"/>
                </a:solidFill>
                <a:latin typeface="Consolas" panose="020B0609020204030204" pitchFamily="49" charset="0"/>
              </a:rPr>
              <a:t>for</a:t>
            </a:r>
            <a:r>
              <a:rPr lang="fr-CA" sz="1000" dirty="0">
                <a:solidFill>
                  <a:srgbClr val="000000"/>
                </a:solidFill>
                <a:latin typeface="Consolas" panose="020B0609020204030204" pitchFamily="49" charset="0"/>
              </a:rPr>
              <a:t> (</a:t>
            </a:r>
            <a:r>
              <a:rPr lang="fr-CA" sz="1000" dirty="0" err="1">
                <a:solidFill>
                  <a:srgbClr val="0000FF"/>
                </a:solidFill>
                <a:latin typeface="Consolas" panose="020B0609020204030204" pitchFamily="49" charset="0"/>
              </a:rPr>
              <a:t>int</a:t>
            </a:r>
            <a:r>
              <a:rPr lang="fr-CA" sz="1000" dirty="0">
                <a:solidFill>
                  <a:srgbClr val="000000"/>
                </a:solidFill>
                <a:latin typeface="Consolas" panose="020B0609020204030204" pitchFamily="49" charset="0"/>
              </a:rPr>
              <a:t> </a:t>
            </a:r>
            <a:r>
              <a:rPr lang="fr-CA" sz="1000" dirty="0">
                <a:solidFill>
                  <a:srgbClr val="000080"/>
                </a:solidFill>
                <a:latin typeface="Consolas" panose="020B0609020204030204" pitchFamily="49" charset="0"/>
              </a:rPr>
              <a:t>i</a:t>
            </a:r>
            <a:r>
              <a:rPr lang="fr-CA" sz="1000" dirty="0">
                <a:solidFill>
                  <a:srgbClr val="000000"/>
                </a:solidFill>
                <a:latin typeface="Consolas" panose="020B0609020204030204" pitchFamily="49" charset="0"/>
              </a:rPr>
              <a:t> = 0; </a:t>
            </a:r>
            <a:r>
              <a:rPr lang="fr-CA" sz="1000" dirty="0">
                <a:solidFill>
                  <a:srgbClr val="000080"/>
                </a:solidFill>
                <a:latin typeface="Consolas" panose="020B0609020204030204" pitchFamily="49" charset="0"/>
              </a:rPr>
              <a:t>i</a:t>
            </a:r>
            <a:r>
              <a:rPr lang="fr-CA" sz="1000" dirty="0">
                <a:solidFill>
                  <a:srgbClr val="000000"/>
                </a:solidFill>
                <a:latin typeface="Consolas" panose="020B0609020204030204" pitchFamily="49" charset="0"/>
              </a:rPr>
              <a:t> &lt; </a:t>
            </a:r>
            <a:r>
              <a:rPr lang="fr-CA" sz="1000" dirty="0" err="1">
                <a:solidFill>
                  <a:srgbClr val="000080"/>
                </a:solidFill>
                <a:latin typeface="Consolas" panose="020B0609020204030204" pitchFamily="49" charset="0"/>
              </a:rPr>
              <a:t>NumDirectionSamples</a:t>
            </a:r>
            <a:r>
              <a:rPr lang="fr-CA" sz="1000" dirty="0">
                <a:solidFill>
                  <a:srgbClr val="000000"/>
                </a:solidFill>
                <a:latin typeface="Consolas" panose="020B0609020204030204" pitchFamily="49" charset="0"/>
              </a:rPr>
              <a:t>; ++</a:t>
            </a:r>
            <a:r>
              <a:rPr lang="fr-CA" sz="1000" dirty="0">
                <a:solidFill>
                  <a:srgbClr val="000080"/>
                </a:solidFill>
                <a:latin typeface="Consolas" panose="020B0609020204030204" pitchFamily="49" charset="0"/>
              </a:rPr>
              <a:t>i</a:t>
            </a:r>
            <a:r>
              <a:rPr lang="fr-CA" sz="1000" dirty="0">
                <a:solidFill>
                  <a:srgbClr val="000000"/>
                </a:solidFill>
                <a:latin typeface="Consolas" panose="020B0609020204030204" pitchFamily="49" charset="0"/>
              </a:rPr>
              <a:t>)</a:t>
            </a:r>
          </a:p>
          <a:p>
            <a:r>
              <a:rPr lang="fr-CA" sz="1000" dirty="0" smtClean="0">
                <a:solidFill>
                  <a:srgbClr val="000000"/>
                </a:solidFill>
                <a:latin typeface="Consolas" panose="020B0609020204030204" pitchFamily="49" charset="0"/>
              </a:rPr>
              <a:t>    </a:t>
            </a:r>
            <a:r>
              <a:rPr lang="fr-CA" sz="1000" dirty="0">
                <a:solidFill>
                  <a:srgbClr val="000000"/>
                </a:solidFill>
                <a:latin typeface="Consolas" panose="020B0609020204030204" pitchFamily="49" charset="0"/>
              </a:rPr>
              <a:t>{</a:t>
            </a:r>
          </a:p>
          <a:p>
            <a:r>
              <a:rPr lang="en-CA" sz="1000" dirty="0" smtClean="0">
                <a:solidFill>
                  <a:srgbClr val="000000"/>
                </a:solidFill>
                <a:latin typeface="Consolas" panose="020B0609020204030204" pitchFamily="49" charset="0"/>
              </a:rPr>
              <a:t>        </a:t>
            </a:r>
            <a:r>
              <a:rPr lang="en-CA" sz="1000" dirty="0">
                <a:solidFill>
                  <a:srgbClr val="0000FF"/>
                </a:solidFill>
                <a:latin typeface="Consolas" panose="020B0609020204030204" pitchFamily="49" charset="0"/>
              </a:rPr>
              <a:t>float</a:t>
            </a:r>
            <a:r>
              <a:rPr lang="en-CA" sz="1000" dirty="0">
                <a:solidFill>
                  <a:srgbClr val="000000"/>
                </a:solidFill>
                <a:latin typeface="Consolas" panose="020B0609020204030204" pitchFamily="49" charset="0"/>
              </a:rPr>
              <a:t> </a:t>
            </a:r>
            <a:r>
              <a:rPr lang="en-CA" sz="1000" dirty="0">
                <a:solidFill>
                  <a:srgbClr val="000080"/>
                </a:solidFill>
                <a:latin typeface="Consolas" panose="020B0609020204030204" pitchFamily="49" charset="0"/>
              </a:rPr>
              <a:t>mu</a:t>
            </a:r>
            <a:r>
              <a:rPr lang="en-CA" sz="1000" dirty="0">
                <a:solidFill>
                  <a:srgbClr val="000000"/>
                </a:solidFill>
                <a:latin typeface="Consolas" panose="020B0609020204030204" pitchFamily="49" charset="0"/>
              </a:rPr>
              <a:t> = </a:t>
            </a:r>
            <a:r>
              <a:rPr lang="en-CA" sz="1000" dirty="0">
                <a:solidFill>
                  <a:srgbClr val="0000FF"/>
                </a:solidFill>
                <a:latin typeface="Consolas" panose="020B0609020204030204" pitchFamily="49" charset="0"/>
              </a:rPr>
              <a:t>float</a:t>
            </a:r>
            <a:r>
              <a:rPr lang="en-CA" sz="1000" dirty="0">
                <a:solidFill>
                  <a:srgbClr val="000000"/>
                </a:solidFill>
                <a:latin typeface="Consolas" panose="020B0609020204030204" pitchFamily="49" charset="0"/>
              </a:rPr>
              <a:t>(</a:t>
            </a:r>
            <a:r>
              <a:rPr lang="en-CA" sz="1000" dirty="0" err="1">
                <a:solidFill>
                  <a:srgbClr val="000080"/>
                </a:solidFill>
                <a:latin typeface="Consolas" panose="020B0609020204030204" pitchFamily="49" charset="0"/>
              </a:rPr>
              <a:t>i</a:t>
            </a:r>
            <a:r>
              <a:rPr lang="en-CA" sz="1000" dirty="0">
                <a:solidFill>
                  <a:srgbClr val="000000"/>
                </a:solidFill>
                <a:latin typeface="Consolas" panose="020B0609020204030204" pitchFamily="49" charset="0"/>
              </a:rPr>
              <a:t>) / </a:t>
            </a:r>
            <a:r>
              <a:rPr lang="en-CA" sz="1000" dirty="0">
                <a:solidFill>
                  <a:srgbClr val="0000FF"/>
                </a:solidFill>
                <a:latin typeface="Consolas" panose="020B0609020204030204" pitchFamily="49" charset="0"/>
              </a:rPr>
              <a:t>float</a:t>
            </a:r>
            <a:r>
              <a:rPr lang="en-CA" sz="1000" dirty="0">
                <a:solidFill>
                  <a:srgbClr val="000000"/>
                </a:solidFill>
                <a:latin typeface="Consolas" panose="020B0609020204030204" pitchFamily="49" charset="0"/>
              </a:rPr>
              <a:t>(</a:t>
            </a:r>
            <a:r>
              <a:rPr lang="en-CA" sz="1000" dirty="0" err="1">
                <a:solidFill>
                  <a:srgbClr val="000080"/>
                </a:solidFill>
                <a:latin typeface="Consolas" panose="020B0609020204030204" pitchFamily="49" charset="0"/>
              </a:rPr>
              <a:t>NumDirectionSamples</a:t>
            </a:r>
            <a:r>
              <a:rPr lang="en-CA" sz="1000" dirty="0">
                <a:solidFill>
                  <a:srgbClr val="000000"/>
                </a:solidFill>
                <a:latin typeface="Consolas" panose="020B0609020204030204" pitchFamily="49" charset="0"/>
              </a:rPr>
              <a:t> - 1);</a:t>
            </a:r>
          </a:p>
          <a:p>
            <a:endParaRPr lang="fr-CA" sz="1000" dirty="0">
              <a:solidFill>
                <a:srgbClr val="000000"/>
              </a:solidFill>
              <a:latin typeface="Consolas" panose="020B0609020204030204" pitchFamily="49" charset="0"/>
            </a:endParaRPr>
          </a:p>
          <a:p>
            <a:r>
              <a:rPr lang="fr-CA" sz="1000" dirty="0" smtClean="0">
                <a:solidFill>
                  <a:srgbClr val="000000"/>
                </a:solidFill>
                <a:latin typeface="Consolas" panose="020B0609020204030204" pitchFamily="49" charset="0"/>
              </a:rPr>
              <a:t>        </a:t>
            </a:r>
            <a:r>
              <a:rPr lang="fr-CA" sz="1000" dirty="0" err="1">
                <a:solidFill>
                  <a:srgbClr val="0000FF"/>
                </a:solidFill>
                <a:latin typeface="Consolas" panose="020B0609020204030204" pitchFamily="49" charset="0"/>
              </a:rPr>
              <a:t>float</a:t>
            </a:r>
            <a:r>
              <a:rPr lang="fr-CA" sz="1000" dirty="0">
                <a:solidFill>
                  <a:srgbClr val="000000"/>
                </a:solidFill>
                <a:latin typeface="Consolas" panose="020B0609020204030204" pitchFamily="49" charset="0"/>
              </a:rPr>
              <a:t> </a:t>
            </a:r>
            <a:r>
              <a:rPr lang="fr-CA" sz="1000" dirty="0" err="1">
                <a:solidFill>
                  <a:srgbClr val="000080"/>
                </a:solidFill>
                <a:latin typeface="Consolas" panose="020B0609020204030204" pitchFamily="49" charset="0"/>
              </a:rPr>
              <a:t>isotropicReflectedEnergy</a:t>
            </a:r>
            <a:r>
              <a:rPr lang="fr-CA" sz="1000" dirty="0">
                <a:solidFill>
                  <a:srgbClr val="000000"/>
                </a:solidFill>
                <a:latin typeface="Consolas" panose="020B0609020204030204" pitchFamily="49" charset="0"/>
              </a:rPr>
              <a:t> = </a:t>
            </a:r>
            <a:r>
              <a:rPr lang="fr-CA" sz="1000" dirty="0" err="1">
                <a:solidFill>
                  <a:srgbClr val="880000"/>
                </a:solidFill>
                <a:latin typeface="Consolas" panose="020B0609020204030204" pitchFamily="49" charset="0"/>
              </a:rPr>
              <a:t>IsotropicReflectedEnergy</a:t>
            </a:r>
            <a:r>
              <a:rPr lang="fr-CA" sz="1000" dirty="0">
                <a:solidFill>
                  <a:srgbClr val="000000"/>
                </a:solidFill>
                <a:latin typeface="Consolas" panose="020B0609020204030204" pitchFamily="49" charset="0"/>
              </a:rPr>
              <a:t>(</a:t>
            </a:r>
            <a:r>
              <a:rPr lang="fr-CA" sz="1000" dirty="0">
                <a:solidFill>
                  <a:srgbClr val="000080"/>
                </a:solidFill>
                <a:latin typeface="Consolas" panose="020B0609020204030204" pitchFamily="49" charset="0"/>
              </a:rPr>
              <a:t>mu</a:t>
            </a:r>
            <a:r>
              <a:rPr lang="fr-CA" sz="1000" dirty="0">
                <a:solidFill>
                  <a:srgbClr val="000000"/>
                </a:solidFill>
                <a:latin typeface="Consolas" panose="020B0609020204030204" pitchFamily="49" charset="0"/>
              </a:rPr>
              <a:t>, </a:t>
            </a:r>
            <a:r>
              <a:rPr lang="fr-CA" sz="1000" dirty="0">
                <a:solidFill>
                  <a:srgbClr val="000080"/>
                </a:solidFill>
                <a:latin typeface="Consolas" panose="020B0609020204030204" pitchFamily="49" charset="0"/>
              </a:rPr>
              <a:t>a</a:t>
            </a:r>
            <a:r>
              <a:rPr lang="fr-CA" sz="1000" dirty="0">
                <a:solidFill>
                  <a:srgbClr val="000000"/>
                </a:solidFill>
                <a:latin typeface="Consolas" panose="020B0609020204030204" pitchFamily="49" charset="0"/>
              </a:rPr>
              <a:t>);</a:t>
            </a:r>
          </a:p>
          <a:p>
            <a:endParaRPr lang="fr-CA" sz="1000" dirty="0">
              <a:solidFill>
                <a:srgbClr val="000000"/>
              </a:solidFill>
              <a:latin typeface="Consolas" panose="020B0609020204030204" pitchFamily="49" charset="0"/>
            </a:endParaRPr>
          </a:p>
          <a:p>
            <a:r>
              <a:rPr lang="fr-CA" sz="1000" dirty="0" smtClean="0">
                <a:solidFill>
                  <a:srgbClr val="000000"/>
                </a:solidFill>
                <a:latin typeface="Consolas" panose="020B0609020204030204" pitchFamily="49" charset="0"/>
              </a:rPr>
              <a:t>        </a:t>
            </a:r>
            <a:r>
              <a:rPr lang="fr-CA" sz="1000" dirty="0">
                <a:solidFill>
                  <a:srgbClr val="0000FF"/>
                </a:solidFill>
                <a:latin typeface="Consolas" panose="020B0609020204030204" pitchFamily="49" charset="0"/>
              </a:rPr>
              <a:t>char</a:t>
            </a:r>
            <a:r>
              <a:rPr lang="fr-CA" sz="1000" dirty="0">
                <a:solidFill>
                  <a:srgbClr val="000000"/>
                </a:solidFill>
                <a:latin typeface="Consolas" panose="020B0609020204030204" pitchFamily="49" charset="0"/>
              </a:rPr>
              <a:t> </a:t>
            </a:r>
            <a:r>
              <a:rPr lang="fr-CA" sz="1000" dirty="0" err="1">
                <a:solidFill>
                  <a:srgbClr val="000080"/>
                </a:solidFill>
                <a:latin typeface="Consolas" panose="020B0609020204030204" pitchFamily="49" charset="0"/>
              </a:rPr>
              <a:t>outputLine</a:t>
            </a:r>
            <a:r>
              <a:rPr lang="fr-CA" sz="1000" dirty="0">
                <a:solidFill>
                  <a:srgbClr val="000000"/>
                </a:solidFill>
                <a:latin typeface="Consolas" panose="020B0609020204030204" pitchFamily="49" charset="0"/>
              </a:rPr>
              <a:t>[128];</a:t>
            </a:r>
          </a:p>
          <a:p>
            <a:r>
              <a:rPr lang="fr-CA" sz="1000" dirty="0" smtClean="0">
                <a:solidFill>
                  <a:srgbClr val="000000"/>
                </a:solidFill>
                <a:latin typeface="Consolas" panose="020B0609020204030204" pitchFamily="49" charset="0"/>
              </a:rPr>
              <a:t>        </a:t>
            </a:r>
            <a:r>
              <a:rPr lang="fr-CA" sz="1000" i="1" dirty="0" err="1">
                <a:solidFill>
                  <a:srgbClr val="880000"/>
                </a:solidFill>
                <a:latin typeface="Consolas" panose="020B0609020204030204" pitchFamily="49" charset="0"/>
              </a:rPr>
              <a:t>sprintf_s</a:t>
            </a:r>
            <a:r>
              <a:rPr lang="fr-CA" sz="1000" dirty="0">
                <a:solidFill>
                  <a:srgbClr val="000000"/>
                </a:solidFill>
                <a:latin typeface="Consolas" panose="020B0609020204030204" pitchFamily="49" charset="0"/>
              </a:rPr>
              <a:t>(</a:t>
            </a:r>
            <a:r>
              <a:rPr lang="fr-CA" sz="1000" dirty="0" err="1">
                <a:solidFill>
                  <a:srgbClr val="000080"/>
                </a:solidFill>
                <a:latin typeface="Consolas" panose="020B0609020204030204" pitchFamily="49" charset="0"/>
              </a:rPr>
              <a:t>outputLine</a:t>
            </a:r>
            <a:r>
              <a:rPr lang="fr-CA" sz="1000" dirty="0">
                <a:solidFill>
                  <a:srgbClr val="000000"/>
                </a:solidFill>
                <a:latin typeface="Consolas" panose="020B0609020204030204" pitchFamily="49" charset="0"/>
              </a:rPr>
              <a:t>, </a:t>
            </a:r>
            <a:r>
              <a:rPr lang="fr-CA" sz="1000" dirty="0" err="1">
                <a:solidFill>
                  <a:srgbClr val="0000FF"/>
                </a:solidFill>
                <a:latin typeface="Consolas" panose="020B0609020204030204" pitchFamily="49" charset="0"/>
              </a:rPr>
              <a:t>sizeof</a:t>
            </a:r>
            <a:r>
              <a:rPr lang="fr-CA" sz="1000" dirty="0">
                <a:solidFill>
                  <a:srgbClr val="000000"/>
                </a:solidFill>
                <a:latin typeface="Consolas" panose="020B0609020204030204" pitchFamily="49" charset="0"/>
              </a:rPr>
              <a:t>(</a:t>
            </a:r>
            <a:r>
              <a:rPr lang="fr-CA" sz="1000" dirty="0" err="1">
                <a:solidFill>
                  <a:srgbClr val="000080"/>
                </a:solidFill>
                <a:latin typeface="Consolas" panose="020B0609020204030204" pitchFamily="49" charset="0"/>
              </a:rPr>
              <a:t>outputLine</a:t>
            </a:r>
            <a:r>
              <a:rPr lang="fr-CA" sz="1000" dirty="0">
                <a:solidFill>
                  <a:srgbClr val="000000"/>
                </a:solidFill>
                <a:latin typeface="Consolas" panose="020B0609020204030204" pitchFamily="49" charset="0"/>
              </a:rPr>
              <a:t>), </a:t>
            </a:r>
            <a:r>
              <a:rPr lang="fr-CA" sz="1000" dirty="0">
                <a:solidFill>
                  <a:srgbClr val="A31515"/>
                </a:solidFill>
                <a:latin typeface="Consolas" panose="020B0609020204030204" pitchFamily="49" charset="0"/>
              </a:rPr>
              <a:t>"%12.10f, "</a:t>
            </a:r>
            <a:r>
              <a:rPr lang="fr-CA" sz="1000" dirty="0">
                <a:solidFill>
                  <a:srgbClr val="000000"/>
                </a:solidFill>
                <a:latin typeface="Consolas" panose="020B0609020204030204" pitchFamily="49" charset="0"/>
              </a:rPr>
              <a:t>, 1.0f - </a:t>
            </a:r>
            <a:r>
              <a:rPr lang="fr-CA" sz="1000" dirty="0" err="1">
                <a:solidFill>
                  <a:srgbClr val="000080"/>
                </a:solidFill>
                <a:latin typeface="Consolas" panose="020B0609020204030204" pitchFamily="49" charset="0"/>
              </a:rPr>
              <a:t>isotropicReflectedEnergy</a:t>
            </a:r>
            <a:r>
              <a:rPr lang="fr-CA" sz="1000" dirty="0">
                <a:solidFill>
                  <a:srgbClr val="000000"/>
                </a:solidFill>
                <a:latin typeface="Consolas" panose="020B0609020204030204" pitchFamily="49" charset="0"/>
              </a:rPr>
              <a:t>);</a:t>
            </a:r>
          </a:p>
          <a:p>
            <a:endParaRPr lang="fr-CA" sz="1000" dirty="0">
              <a:solidFill>
                <a:srgbClr val="000000"/>
              </a:solidFill>
              <a:latin typeface="Consolas" panose="020B0609020204030204" pitchFamily="49" charset="0"/>
            </a:endParaRPr>
          </a:p>
          <a:p>
            <a:r>
              <a:rPr lang="fr-CA" sz="1000" dirty="0" smtClean="0">
                <a:solidFill>
                  <a:srgbClr val="000000"/>
                </a:solidFill>
                <a:latin typeface="Consolas" panose="020B0609020204030204" pitchFamily="49" charset="0"/>
              </a:rPr>
              <a:t>        </a:t>
            </a:r>
            <a:r>
              <a:rPr lang="fr-CA" sz="1000" dirty="0" err="1">
                <a:solidFill>
                  <a:srgbClr val="000080"/>
                </a:solidFill>
                <a:latin typeface="Consolas" panose="020B0609020204030204" pitchFamily="49" charset="0"/>
              </a:rPr>
              <a:t>isotropicEnergyFile</a:t>
            </a:r>
            <a:r>
              <a:rPr lang="fr-CA" sz="1000" dirty="0" err="1">
                <a:solidFill>
                  <a:srgbClr val="000000"/>
                </a:solidFill>
                <a:latin typeface="Consolas" panose="020B0609020204030204" pitchFamily="49" charset="0"/>
              </a:rPr>
              <a:t>.</a:t>
            </a:r>
            <a:r>
              <a:rPr lang="fr-CA" sz="1000" i="1" dirty="0" err="1">
                <a:solidFill>
                  <a:srgbClr val="880000"/>
                </a:solidFill>
                <a:latin typeface="Consolas" panose="020B0609020204030204" pitchFamily="49" charset="0"/>
              </a:rPr>
              <a:t>write</a:t>
            </a:r>
            <a:r>
              <a:rPr lang="fr-CA" sz="1000" dirty="0">
                <a:solidFill>
                  <a:srgbClr val="000000"/>
                </a:solidFill>
                <a:latin typeface="Consolas" panose="020B0609020204030204" pitchFamily="49" charset="0"/>
              </a:rPr>
              <a:t>(</a:t>
            </a:r>
            <a:r>
              <a:rPr lang="fr-CA" sz="1000" dirty="0" err="1">
                <a:solidFill>
                  <a:srgbClr val="000080"/>
                </a:solidFill>
                <a:latin typeface="Consolas" panose="020B0609020204030204" pitchFamily="49" charset="0"/>
              </a:rPr>
              <a:t>outputLine</a:t>
            </a:r>
            <a:r>
              <a:rPr lang="fr-CA" sz="1000" dirty="0">
                <a:solidFill>
                  <a:srgbClr val="000000"/>
                </a:solidFill>
                <a:latin typeface="Consolas" panose="020B0609020204030204" pitchFamily="49" charset="0"/>
              </a:rPr>
              <a:t>, </a:t>
            </a:r>
            <a:r>
              <a:rPr lang="fr-CA" sz="1000" i="1" dirty="0" err="1">
                <a:solidFill>
                  <a:srgbClr val="880000"/>
                </a:solidFill>
                <a:latin typeface="Consolas" panose="020B0609020204030204" pitchFamily="49" charset="0"/>
              </a:rPr>
              <a:t>strlen</a:t>
            </a:r>
            <a:r>
              <a:rPr lang="fr-CA" sz="1000" dirty="0">
                <a:solidFill>
                  <a:srgbClr val="000000"/>
                </a:solidFill>
                <a:latin typeface="Consolas" panose="020B0609020204030204" pitchFamily="49" charset="0"/>
              </a:rPr>
              <a:t>(</a:t>
            </a:r>
            <a:r>
              <a:rPr lang="fr-CA" sz="1000" dirty="0" err="1">
                <a:solidFill>
                  <a:srgbClr val="000080"/>
                </a:solidFill>
                <a:latin typeface="Consolas" panose="020B0609020204030204" pitchFamily="49" charset="0"/>
              </a:rPr>
              <a:t>outputLine</a:t>
            </a:r>
            <a:r>
              <a:rPr lang="fr-CA" sz="1000" dirty="0">
                <a:solidFill>
                  <a:srgbClr val="000000"/>
                </a:solidFill>
                <a:latin typeface="Consolas" panose="020B0609020204030204" pitchFamily="49" charset="0"/>
              </a:rPr>
              <a:t>));</a:t>
            </a:r>
          </a:p>
          <a:p>
            <a:r>
              <a:rPr lang="fr-CA" sz="1000" dirty="0" smtClean="0">
                <a:solidFill>
                  <a:srgbClr val="000000"/>
                </a:solidFill>
                <a:latin typeface="Consolas" panose="020B0609020204030204" pitchFamily="49" charset="0"/>
              </a:rPr>
              <a:t>    </a:t>
            </a:r>
            <a:r>
              <a:rPr lang="fr-CA" sz="1000" dirty="0">
                <a:solidFill>
                  <a:srgbClr val="000000"/>
                </a:solidFill>
                <a:latin typeface="Consolas" panose="020B0609020204030204" pitchFamily="49" charset="0"/>
              </a:rPr>
              <a:t>}</a:t>
            </a:r>
          </a:p>
          <a:p>
            <a:r>
              <a:rPr lang="fr-CA" sz="1000" dirty="0">
                <a:solidFill>
                  <a:srgbClr val="000000"/>
                </a:solidFill>
                <a:latin typeface="Consolas" panose="020B0609020204030204" pitchFamily="49" charset="0"/>
              </a:rPr>
              <a:t>                </a:t>
            </a:r>
          </a:p>
          <a:p>
            <a:r>
              <a:rPr lang="fr-CA" sz="1000" dirty="0" smtClean="0">
                <a:solidFill>
                  <a:srgbClr val="000000"/>
                </a:solidFill>
                <a:latin typeface="Consolas" panose="020B0609020204030204" pitchFamily="49" charset="0"/>
              </a:rPr>
              <a:t>    </a:t>
            </a:r>
            <a:r>
              <a:rPr lang="fr-CA" sz="1000" dirty="0" err="1">
                <a:solidFill>
                  <a:srgbClr val="000080"/>
                </a:solidFill>
                <a:latin typeface="Consolas" panose="020B0609020204030204" pitchFamily="49" charset="0"/>
              </a:rPr>
              <a:t>isotropicEnergyFile</a:t>
            </a:r>
            <a:r>
              <a:rPr lang="fr-CA" sz="1000" dirty="0" err="1">
                <a:solidFill>
                  <a:srgbClr val="000000"/>
                </a:solidFill>
                <a:latin typeface="Consolas" panose="020B0609020204030204" pitchFamily="49" charset="0"/>
              </a:rPr>
              <a:t>.</a:t>
            </a:r>
            <a:r>
              <a:rPr lang="fr-CA" sz="1000" i="1" dirty="0" err="1">
                <a:solidFill>
                  <a:srgbClr val="880000"/>
                </a:solidFill>
                <a:latin typeface="Consolas" panose="020B0609020204030204" pitchFamily="49" charset="0"/>
              </a:rPr>
              <a:t>write</a:t>
            </a:r>
            <a:r>
              <a:rPr lang="fr-CA" sz="1000" dirty="0">
                <a:solidFill>
                  <a:srgbClr val="000000"/>
                </a:solidFill>
                <a:latin typeface="Consolas" panose="020B0609020204030204" pitchFamily="49" charset="0"/>
              </a:rPr>
              <a:t>(</a:t>
            </a:r>
            <a:r>
              <a:rPr lang="fr-CA" sz="1000" dirty="0">
                <a:solidFill>
                  <a:srgbClr val="A31515"/>
                </a:solidFill>
                <a:latin typeface="Consolas" panose="020B0609020204030204" pitchFamily="49" charset="0"/>
              </a:rPr>
              <a:t>"\n"</a:t>
            </a:r>
            <a:r>
              <a:rPr lang="fr-CA" sz="1000" dirty="0">
                <a:solidFill>
                  <a:srgbClr val="000000"/>
                </a:solidFill>
                <a:latin typeface="Consolas" panose="020B0609020204030204" pitchFamily="49" charset="0"/>
              </a:rPr>
              <a:t>, 1);</a:t>
            </a:r>
          </a:p>
          <a:p>
            <a:r>
              <a:rPr lang="fr-CA" sz="1000" dirty="0" smtClean="0">
                <a:solidFill>
                  <a:srgbClr val="000000"/>
                </a:solidFill>
                <a:latin typeface="Consolas" panose="020B0609020204030204" pitchFamily="49" charset="0"/>
              </a:rPr>
              <a:t>}</a:t>
            </a:r>
            <a:endParaRPr lang="fr-CA" sz="1000" dirty="0">
              <a:solidFill>
                <a:srgbClr val="000000"/>
              </a:solidFill>
              <a:latin typeface="Consolas" panose="020B0609020204030204" pitchFamily="49" charset="0"/>
            </a:endParaRPr>
          </a:p>
          <a:p>
            <a:endParaRPr lang="fr-CA" sz="1000" dirty="0" smtClean="0">
              <a:solidFill>
                <a:srgbClr val="000080"/>
              </a:solidFill>
              <a:latin typeface="Consolas" panose="020B0609020204030204" pitchFamily="49" charset="0"/>
            </a:endParaRPr>
          </a:p>
          <a:p>
            <a:r>
              <a:rPr lang="fr-CA" sz="1000" dirty="0" err="1" smtClean="0">
                <a:solidFill>
                  <a:srgbClr val="000080"/>
                </a:solidFill>
                <a:latin typeface="Consolas" panose="020B0609020204030204" pitchFamily="49" charset="0"/>
              </a:rPr>
              <a:t>isotropicEnergyFile</a:t>
            </a:r>
            <a:r>
              <a:rPr lang="fr-CA" sz="1000" dirty="0" err="1" smtClean="0">
                <a:solidFill>
                  <a:srgbClr val="000000"/>
                </a:solidFill>
                <a:latin typeface="Consolas" panose="020B0609020204030204" pitchFamily="49" charset="0"/>
              </a:rPr>
              <a:t>.</a:t>
            </a:r>
            <a:r>
              <a:rPr lang="fr-CA" sz="1000" i="1" dirty="0" err="1" smtClean="0">
                <a:solidFill>
                  <a:srgbClr val="880000"/>
                </a:solidFill>
                <a:latin typeface="Consolas" panose="020B0609020204030204" pitchFamily="49" charset="0"/>
              </a:rPr>
              <a:t>close</a:t>
            </a:r>
            <a:r>
              <a:rPr lang="fr-CA" sz="1000" dirty="0">
                <a:solidFill>
                  <a:srgbClr val="000000"/>
                </a:solidFill>
                <a:latin typeface="Consolas" panose="020B0609020204030204" pitchFamily="49" charset="0"/>
              </a:rPr>
              <a:t>();</a:t>
            </a:r>
            <a:endParaRPr lang="fr-CA" sz="10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8180" y="2325820"/>
            <a:ext cx="2206359" cy="2206359"/>
          </a:xfrm>
          <a:prstGeom prst="rect">
            <a:avLst/>
          </a:prstGeom>
        </p:spPr>
      </p:pic>
      <p:sp>
        <p:nvSpPr>
          <p:cNvPr id="10" name="TextBox 9"/>
          <p:cNvSpPr txBox="1"/>
          <p:nvPr/>
        </p:nvSpPr>
        <p:spPr>
          <a:xfrm>
            <a:off x="8945845" y="4737051"/>
            <a:ext cx="1291027" cy="584775"/>
          </a:xfrm>
          <a:prstGeom prst="rect">
            <a:avLst/>
          </a:prstGeom>
          <a:noFill/>
        </p:spPr>
        <p:txBody>
          <a:bodyPr wrap="square" rtlCol="0">
            <a:spAutoFit/>
          </a:bodyPr>
          <a:lstStyle/>
          <a:p>
            <a:r>
              <a:rPr lang="en-GB" sz="3200" dirty="0" smtClean="0">
                <a:solidFill>
                  <a:schemeClr val="bg1"/>
                </a:solidFill>
              </a:rPr>
              <a:t>1-E(</a:t>
            </a:r>
            <a:r>
              <a:rPr lang="el-GR" sz="3200" dirty="0" smtClean="0">
                <a:solidFill>
                  <a:schemeClr val="bg1"/>
                </a:solidFill>
                <a:latin typeface="Times New Roman" panose="02020603050405020304" pitchFamily="18" charset="0"/>
                <a:cs typeface="Times New Roman" panose="02020603050405020304" pitchFamily="18" charset="0"/>
              </a:rPr>
              <a:t>μ</a:t>
            </a:r>
            <a:r>
              <a:rPr lang="en-GB" sz="3200" dirty="0" smtClean="0">
                <a:solidFill>
                  <a:schemeClr val="bg1"/>
                </a:solidFill>
              </a:rPr>
              <a:t>)</a:t>
            </a:r>
            <a:endParaRPr lang="en-GB" sz="3200" baseline="-25000" dirty="0" smtClean="0">
              <a:solidFill>
                <a:schemeClr val="bg1"/>
              </a:solidFill>
            </a:endParaRPr>
          </a:p>
        </p:txBody>
      </p:sp>
      <p:sp>
        <p:nvSpPr>
          <p:cNvPr id="11" name="Right Arrow 10"/>
          <p:cNvSpPr/>
          <p:nvPr/>
        </p:nvSpPr>
        <p:spPr>
          <a:xfrm>
            <a:off x="7839856" y="3192906"/>
            <a:ext cx="556741" cy="47968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89835983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Wrapped diffuse, unnormalised (w = 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966800"/>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blog.stevemcauley.com/wp-content/uploads/wrapped_diffuse_on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1275" y="2966800"/>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blog.stevemcauley.com/wp-content/uploads/wrapped_diffuse_zer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2325" y="2966800"/>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557705" y="5548508"/>
            <a:ext cx="1927640" cy="523220"/>
          </a:xfrm>
          <a:prstGeom prst="rect">
            <a:avLst/>
          </a:prstGeom>
          <a:noFill/>
        </p:spPr>
        <p:txBody>
          <a:bodyPr wrap="square" rtlCol="0">
            <a:spAutoFit/>
          </a:bodyPr>
          <a:lstStyle/>
          <a:p>
            <a:pPr algn="ctr"/>
            <a:r>
              <a:rPr lang="en-GB" sz="2800" i="1" dirty="0" smtClean="0">
                <a:solidFill>
                  <a:schemeClr val="bg1"/>
                </a:solidFill>
              </a:rPr>
              <a:t>w = 0</a:t>
            </a:r>
            <a:endParaRPr lang="fr-CA" sz="2800" i="1" dirty="0">
              <a:solidFill>
                <a:schemeClr val="bg1"/>
              </a:solidFill>
            </a:endParaRPr>
          </a:p>
        </p:txBody>
      </p:sp>
      <p:sp>
        <p:nvSpPr>
          <p:cNvPr id="10" name="TextBox 9"/>
          <p:cNvSpPr txBox="1"/>
          <p:nvPr/>
        </p:nvSpPr>
        <p:spPr>
          <a:xfrm>
            <a:off x="5132180" y="5548508"/>
            <a:ext cx="1927640" cy="523220"/>
          </a:xfrm>
          <a:prstGeom prst="rect">
            <a:avLst/>
          </a:prstGeom>
          <a:noFill/>
        </p:spPr>
        <p:txBody>
          <a:bodyPr wrap="square" rtlCol="0">
            <a:spAutoFit/>
          </a:bodyPr>
          <a:lstStyle/>
          <a:p>
            <a:pPr algn="ctr"/>
            <a:r>
              <a:rPr lang="en-GB" sz="2800" i="1" dirty="0" smtClean="0">
                <a:solidFill>
                  <a:schemeClr val="bg1"/>
                </a:solidFill>
              </a:rPr>
              <a:t>w = 0.5</a:t>
            </a:r>
            <a:endParaRPr lang="fr-CA" sz="2800" i="1" dirty="0">
              <a:solidFill>
                <a:schemeClr val="bg1"/>
              </a:solidFill>
            </a:endParaRPr>
          </a:p>
        </p:txBody>
      </p:sp>
      <p:sp>
        <p:nvSpPr>
          <p:cNvPr id="11" name="TextBox 10"/>
          <p:cNvSpPr txBox="1"/>
          <p:nvPr/>
        </p:nvSpPr>
        <p:spPr>
          <a:xfrm>
            <a:off x="8706655" y="5548508"/>
            <a:ext cx="1927640" cy="523220"/>
          </a:xfrm>
          <a:prstGeom prst="rect">
            <a:avLst/>
          </a:prstGeom>
          <a:noFill/>
        </p:spPr>
        <p:txBody>
          <a:bodyPr wrap="square" rtlCol="0">
            <a:spAutoFit/>
          </a:bodyPr>
          <a:lstStyle/>
          <a:p>
            <a:pPr algn="ctr"/>
            <a:r>
              <a:rPr lang="en-GB" sz="2800" i="1" dirty="0" smtClean="0">
                <a:solidFill>
                  <a:schemeClr val="bg1"/>
                </a:solidFill>
              </a:rPr>
              <a:t>w = 1.0</a:t>
            </a:r>
            <a:endParaRPr lang="fr-CA" sz="2800" i="1" dirty="0">
              <a:solidFill>
                <a:schemeClr val="bg1"/>
              </a:solidFill>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1404" y="1349115"/>
            <a:ext cx="1885251" cy="905740"/>
          </a:xfrm>
          <a:prstGeom prst="rect">
            <a:avLst/>
          </a:prstGeom>
        </p:spPr>
      </p:pic>
      <p:sp>
        <p:nvSpPr>
          <p:cNvPr id="13" name="TextBox 12"/>
          <p:cNvSpPr txBox="1"/>
          <p:nvPr/>
        </p:nvSpPr>
        <p:spPr>
          <a:xfrm>
            <a:off x="1918741" y="1540375"/>
            <a:ext cx="4564505" cy="523220"/>
          </a:xfrm>
          <a:prstGeom prst="rect">
            <a:avLst/>
          </a:prstGeom>
          <a:noFill/>
        </p:spPr>
        <p:txBody>
          <a:bodyPr wrap="square" rtlCol="0">
            <a:spAutoFit/>
          </a:bodyPr>
          <a:lstStyle/>
          <a:p>
            <a:pPr algn="ctr"/>
            <a:r>
              <a:rPr lang="en-GB" sz="2800" dirty="0" smtClean="0">
                <a:solidFill>
                  <a:schemeClr val="bg1"/>
                </a:solidFill>
              </a:rPr>
              <a:t>Wrapped </a:t>
            </a:r>
            <a:r>
              <a:rPr lang="en-GB" sz="2800" dirty="0" err="1" smtClean="0">
                <a:solidFill>
                  <a:schemeClr val="bg1"/>
                </a:solidFill>
              </a:rPr>
              <a:t>Lambertian</a:t>
            </a:r>
            <a:r>
              <a:rPr lang="en-GB" sz="2800" dirty="0" smtClean="0">
                <a:solidFill>
                  <a:schemeClr val="bg1"/>
                </a:solidFill>
              </a:rPr>
              <a:t> Diffuse:</a:t>
            </a:r>
            <a:endParaRPr lang="fr-CA" sz="2800" dirty="0">
              <a:solidFill>
                <a:schemeClr val="bg1"/>
              </a:solidFill>
            </a:endParaRPr>
          </a:p>
        </p:txBody>
      </p:sp>
    </p:spTree>
    <p:extLst>
      <p:ext uri="{BB962C8B-B14F-4D97-AF65-F5344CB8AC3E}">
        <p14:creationId xmlns:p14="http://schemas.microsoft.com/office/powerpoint/2010/main" val="175747012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Arrow Connector 17"/>
          <p:cNvCxnSpPr/>
          <p:nvPr/>
        </p:nvCxnSpPr>
        <p:spPr>
          <a:xfrm>
            <a:off x="5193363" y="3832636"/>
            <a:ext cx="1768839"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a:endCxn id="4" idx="0"/>
          </p:cNvCxnSpPr>
          <p:nvPr/>
        </p:nvCxnSpPr>
        <p:spPr>
          <a:xfrm flipV="1">
            <a:off x="9222696" y="2730107"/>
            <a:ext cx="1" cy="1118741"/>
          </a:xfrm>
          <a:prstGeom prst="line">
            <a:avLst/>
          </a:prstGeom>
          <a:ln w="1270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8" name="Arc 57"/>
          <p:cNvSpPr/>
          <p:nvPr/>
        </p:nvSpPr>
        <p:spPr>
          <a:xfrm>
            <a:off x="8878807" y="3515317"/>
            <a:ext cx="659566" cy="667062"/>
          </a:xfrm>
          <a:prstGeom prst="arc">
            <a:avLst>
              <a:gd name="adj1" fmla="val 10850447"/>
              <a:gd name="adj2" fmla="val 16219129"/>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grpSp>
        <p:nvGrpSpPr>
          <p:cNvPr id="69" name="Group 68"/>
          <p:cNvGrpSpPr/>
          <p:nvPr/>
        </p:nvGrpSpPr>
        <p:grpSpPr>
          <a:xfrm>
            <a:off x="1029675" y="638982"/>
            <a:ext cx="3770719" cy="4465790"/>
            <a:chOff x="1029675" y="638982"/>
            <a:chExt cx="3770719" cy="4465790"/>
          </a:xfrm>
        </p:grpSpPr>
        <p:grpSp>
          <p:nvGrpSpPr>
            <p:cNvPr id="65" name="Group 64"/>
            <p:cNvGrpSpPr/>
            <p:nvPr/>
          </p:nvGrpSpPr>
          <p:grpSpPr>
            <a:xfrm>
              <a:off x="1029675" y="2014330"/>
              <a:ext cx="3770719" cy="3090442"/>
              <a:chOff x="1029675" y="2014330"/>
              <a:chExt cx="3770719" cy="3090442"/>
            </a:xfrm>
          </p:grpSpPr>
          <p:grpSp>
            <p:nvGrpSpPr>
              <p:cNvPr id="54" name="Group 53"/>
              <p:cNvGrpSpPr/>
              <p:nvPr/>
            </p:nvGrpSpPr>
            <p:grpSpPr>
              <a:xfrm>
                <a:off x="1029675" y="2014330"/>
                <a:ext cx="3770719" cy="3090442"/>
                <a:chOff x="2097930" y="1698260"/>
                <a:chExt cx="3770719" cy="3090442"/>
              </a:xfrm>
            </p:grpSpPr>
            <p:sp>
              <p:nvSpPr>
                <p:cNvPr id="7" name="Oval 6"/>
                <p:cNvSpPr/>
                <p:nvPr/>
              </p:nvSpPr>
              <p:spPr>
                <a:xfrm>
                  <a:off x="2813152" y="2360949"/>
                  <a:ext cx="2375941" cy="225602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n>
                      <a:solidFill>
                        <a:schemeClr val="bg1"/>
                      </a:solidFill>
                    </a:ln>
                    <a:noFill/>
                  </a:endParaRPr>
                </a:p>
              </p:txBody>
            </p:sp>
            <p:cxnSp>
              <p:nvCxnSpPr>
                <p:cNvPr id="8" name="Straight Connector 7"/>
                <p:cNvCxnSpPr>
                  <a:stCxn id="7" idx="3"/>
                </p:cNvCxnSpPr>
                <p:nvPr/>
              </p:nvCxnSpPr>
              <p:spPr>
                <a:xfrm flipV="1">
                  <a:off x="3161101" y="3488959"/>
                  <a:ext cx="818786" cy="797624"/>
                </a:xfrm>
                <a:prstGeom prst="line">
                  <a:avLst/>
                </a:prstGeom>
                <a:ln w="1270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Straight Connector 8"/>
                <p:cNvCxnSpPr>
                  <a:endCxn id="7" idx="5"/>
                </p:cNvCxnSpPr>
                <p:nvPr/>
              </p:nvCxnSpPr>
              <p:spPr>
                <a:xfrm>
                  <a:off x="3979887" y="3495204"/>
                  <a:ext cx="861257" cy="791379"/>
                </a:xfrm>
                <a:prstGeom prst="line">
                  <a:avLst/>
                </a:prstGeom>
                <a:ln w="1270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 name="Arc 12"/>
                <p:cNvSpPr/>
                <p:nvPr/>
              </p:nvSpPr>
              <p:spPr>
                <a:xfrm>
                  <a:off x="3671339" y="3152306"/>
                  <a:ext cx="659566" cy="667062"/>
                </a:xfrm>
                <a:prstGeom prst="arc">
                  <a:avLst>
                    <a:gd name="adj1" fmla="val 8601705"/>
                    <a:gd name="adj2" fmla="val 15754111"/>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cxnSp>
              <p:nvCxnSpPr>
                <p:cNvPr id="14" name="Straight Connector 13"/>
                <p:cNvCxnSpPr>
                  <a:endCxn id="7" idx="0"/>
                </p:cNvCxnSpPr>
                <p:nvPr/>
              </p:nvCxnSpPr>
              <p:spPr>
                <a:xfrm flipV="1">
                  <a:off x="3979887" y="2360949"/>
                  <a:ext cx="21236" cy="1121766"/>
                </a:xfrm>
                <a:prstGeom prst="line">
                  <a:avLst/>
                </a:prstGeom>
                <a:ln w="1270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Straight Arrow Connector 19"/>
                <p:cNvCxnSpPr/>
                <p:nvPr/>
              </p:nvCxnSpPr>
              <p:spPr>
                <a:xfrm flipH="1">
                  <a:off x="2627088" y="4362138"/>
                  <a:ext cx="475876" cy="426564"/>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3990505" y="1698260"/>
                  <a:ext cx="3749" cy="527155"/>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886391" y="4362138"/>
                  <a:ext cx="397642" cy="390365"/>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2097930" y="3581720"/>
                  <a:ext cx="630676" cy="143336"/>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H="1" flipV="1">
                  <a:off x="2718212" y="2182942"/>
                  <a:ext cx="381267" cy="415350"/>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4881435" y="2182942"/>
                  <a:ext cx="479061" cy="414413"/>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5284033" y="3598887"/>
                  <a:ext cx="584616" cy="126169"/>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pic>
            <p:nvPicPr>
              <p:cNvPr id="63" name="Picture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9734" y="3371565"/>
                <a:ext cx="733211" cy="229846"/>
              </a:xfrm>
              <a:prstGeom prst="rect">
                <a:avLst/>
              </a:prstGeom>
            </p:spPr>
          </p:pic>
        </p:grpSp>
        <p:sp>
          <p:nvSpPr>
            <p:cNvPr id="67" name="Sun 66"/>
            <p:cNvSpPr/>
            <p:nvPr/>
          </p:nvSpPr>
          <p:spPr>
            <a:xfrm>
              <a:off x="2513768" y="638982"/>
              <a:ext cx="816964" cy="764498"/>
            </a:xfrm>
            <a:prstGeom prst="su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70" name="Group 69"/>
          <p:cNvGrpSpPr/>
          <p:nvPr/>
        </p:nvGrpSpPr>
        <p:grpSpPr>
          <a:xfrm>
            <a:off x="7355170" y="638982"/>
            <a:ext cx="3670095" cy="4347145"/>
            <a:chOff x="7355170" y="638982"/>
            <a:chExt cx="3670095" cy="4347145"/>
          </a:xfrm>
        </p:grpSpPr>
        <p:grpSp>
          <p:nvGrpSpPr>
            <p:cNvPr id="66" name="Group 65"/>
            <p:cNvGrpSpPr/>
            <p:nvPr/>
          </p:nvGrpSpPr>
          <p:grpSpPr>
            <a:xfrm>
              <a:off x="7355170" y="2067418"/>
              <a:ext cx="3670095" cy="2918709"/>
              <a:chOff x="7355170" y="2067418"/>
              <a:chExt cx="3670095" cy="2918709"/>
            </a:xfrm>
          </p:grpSpPr>
          <p:grpSp>
            <p:nvGrpSpPr>
              <p:cNvPr id="55" name="Group 54"/>
              <p:cNvGrpSpPr/>
              <p:nvPr/>
            </p:nvGrpSpPr>
            <p:grpSpPr>
              <a:xfrm>
                <a:off x="7355170" y="2067418"/>
                <a:ext cx="3670095" cy="2918709"/>
                <a:chOff x="6770554" y="1698260"/>
                <a:chExt cx="3670095" cy="2918709"/>
              </a:xfrm>
            </p:grpSpPr>
            <p:sp>
              <p:nvSpPr>
                <p:cNvPr id="4" name="Oval 3"/>
                <p:cNvSpPr/>
                <p:nvPr/>
              </p:nvSpPr>
              <p:spPr>
                <a:xfrm>
                  <a:off x="7450110" y="2360949"/>
                  <a:ext cx="2375941" cy="225602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ln>
                      <a:solidFill>
                        <a:schemeClr val="bg1"/>
                      </a:solidFill>
                    </a:ln>
                    <a:noFill/>
                  </a:endParaRPr>
                </a:p>
              </p:txBody>
            </p:sp>
            <p:cxnSp>
              <p:nvCxnSpPr>
                <p:cNvPr id="6" name="Straight Connector 5"/>
                <p:cNvCxnSpPr>
                  <a:stCxn id="4" idx="2"/>
                  <a:endCxn id="4" idx="6"/>
                </p:cNvCxnSpPr>
                <p:nvPr/>
              </p:nvCxnSpPr>
              <p:spPr>
                <a:xfrm>
                  <a:off x="7450110" y="3488959"/>
                  <a:ext cx="2375941" cy="0"/>
                </a:xfrm>
                <a:prstGeom prst="line">
                  <a:avLst/>
                </a:prstGeom>
                <a:ln w="1270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1" name="Straight Arrow Connector 40"/>
                <p:cNvCxnSpPr/>
                <p:nvPr/>
              </p:nvCxnSpPr>
              <p:spPr>
                <a:xfrm flipH="1" flipV="1">
                  <a:off x="8643206" y="1698260"/>
                  <a:ext cx="3749" cy="527155"/>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9258291" y="1975735"/>
                  <a:ext cx="479061" cy="414413"/>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9904547" y="3479690"/>
                  <a:ext cx="536102" cy="3025"/>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flipV="1">
                  <a:off x="6770554" y="3488959"/>
                  <a:ext cx="553236" cy="1"/>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flipV="1">
                  <a:off x="6947942" y="2660754"/>
                  <a:ext cx="502168" cy="26107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flipV="1">
                  <a:off x="7692092" y="1961837"/>
                  <a:ext cx="339778" cy="428311"/>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9737352" y="2717748"/>
                  <a:ext cx="523415" cy="19793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pic>
            <p:nvPicPr>
              <p:cNvPr id="64" name="Picture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08958" y="3151518"/>
                <a:ext cx="140422" cy="419001"/>
              </a:xfrm>
              <a:prstGeom prst="rect">
                <a:avLst/>
              </a:prstGeom>
            </p:spPr>
          </p:pic>
        </p:grpSp>
        <p:sp>
          <p:nvSpPr>
            <p:cNvPr id="68" name="Sun 67"/>
            <p:cNvSpPr/>
            <p:nvPr/>
          </p:nvSpPr>
          <p:spPr>
            <a:xfrm>
              <a:off x="8821214" y="638982"/>
              <a:ext cx="816964" cy="764498"/>
            </a:xfrm>
            <a:prstGeom prst="su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71" name="TextBox 70"/>
          <p:cNvSpPr txBox="1"/>
          <p:nvPr/>
        </p:nvSpPr>
        <p:spPr>
          <a:xfrm>
            <a:off x="3320776" y="5701464"/>
            <a:ext cx="5514012" cy="523220"/>
          </a:xfrm>
          <a:prstGeom prst="rect">
            <a:avLst/>
          </a:prstGeom>
          <a:noFill/>
        </p:spPr>
        <p:txBody>
          <a:bodyPr wrap="square" rtlCol="0">
            <a:spAutoFit/>
          </a:bodyPr>
          <a:lstStyle/>
          <a:p>
            <a:pPr algn="ctr"/>
            <a:r>
              <a:rPr lang="en-GB" sz="2800" dirty="0" smtClean="0">
                <a:solidFill>
                  <a:schemeClr val="bg1"/>
                </a:solidFill>
              </a:rPr>
              <a:t>Rotate the normal towards the light</a:t>
            </a:r>
            <a:endParaRPr lang="fr-CA" sz="2800" dirty="0">
              <a:solidFill>
                <a:schemeClr val="bg1"/>
              </a:solidFill>
            </a:endParaRPr>
          </a:p>
        </p:txBody>
      </p:sp>
    </p:spTree>
    <p:extLst>
      <p:ext uri="{BB962C8B-B14F-4D97-AF65-F5344CB8AC3E}">
        <p14:creationId xmlns:p14="http://schemas.microsoft.com/office/powerpoint/2010/main" val="243947110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20776" y="5701464"/>
            <a:ext cx="5514012" cy="584775"/>
          </a:xfrm>
          <a:prstGeom prst="rect">
            <a:avLst/>
          </a:prstGeom>
          <a:noFill/>
        </p:spPr>
        <p:txBody>
          <a:bodyPr wrap="square" rtlCol="0">
            <a:spAutoFit/>
          </a:bodyPr>
          <a:lstStyle/>
          <a:p>
            <a:pPr algn="ctr"/>
            <a:r>
              <a:rPr lang="en-GB" sz="3200" dirty="0" smtClean="0">
                <a:solidFill>
                  <a:schemeClr val="bg1"/>
                </a:solidFill>
              </a:rPr>
              <a:t>Axis-angle rotation</a:t>
            </a:r>
            <a:endParaRPr lang="fr-CA" sz="3200" dirty="0">
              <a:solidFill>
                <a:schemeClr val="bg1"/>
              </a:solidFill>
            </a:endParaRPr>
          </a:p>
        </p:txBody>
      </p:sp>
      <p:sp>
        <p:nvSpPr>
          <p:cNvPr id="5" name="TextBox 4"/>
          <p:cNvSpPr txBox="1"/>
          <p:nvPr/>
        </p:nvSpPr>
        <p:spPr>
          <a:xfrm>
            <a:off x="1486978" y="2218367"/>
            <a:ext cx="2747742" cy="646331"/>
          </a:xfrm>
          <a:prstGeom prst="rect">
            <a:avLst/>
          </a:prstGeom>
          <a:noFill/>
        </p:spPr>
        <p:txBody>
          <a:bodyPr wrap="square" rtlCol="0">
            <a:spAutoFit/>
          </a:bodyPr>
          <a:lstStyle/>
          <a:p>
            <a:pPr algn="ctr"/>
            <a:r>
              <a:rPr lang="en-GB" sz="3600" dirty="0" smtClean="0">
                <a:solidFill>
                  <a:schemeClr val="accent2"/>
                </a:solidFill>
              </a:rPr>
              <a:t>Axis:</a:t>
            </a:r>
          </a:p>
        </p:txBody>
      </p:sp>
      <p:sp>
        <p:nvSpPr>
          <p:cNvPr id="6" name="TextBox 5"/>
          <p:cNvSpPr txBox="1"/>
          <p:nvPr/>
        </p:nvSpPr>
        <p:spPr>
          <a:xfrm>
            <a:off x="1486978" y="3524982"/>
            <a:ext cx="2747742" cy="646331"/>
          </a:xfrm>
          <a:prstGeom prst="rect">
            <a:avLst/>
          </a:prstGeom>
          <a:noFill/>
        </p:spPr>
        <p:txBody>
          <a:bodyPr wrap="square" rtlCol="0">
            <a:spAutoFit/>
          </a:bodyPr>
          <a:lstStyle/>
          <a:p>
            <a:pPr algn="ctr"/>
            <a:r>
              <a:rPr lang="en-GB" sz="3600" dirty="0" smtClean="0">
                <a:solidFill>
                  <a:schemeClr val="accent2"/>
                </a:solidFill>
              </a:rPr>
              <a:t>Angle:</a:t>
            </a:r>
            <a:endParaRPr lang="en-GB" sz="2800" dirty="0" smtClean="0">
              <a:solidFill>
                <a:schemeClr val="accent2"/>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0957" y="2252871"/>
            <a:ext cx="3213447" cy="567994"/>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4720" y="3366899"/>
            <a:ext cx="6580681" cy="962495"/>
          </a:xfrm>
          <a:prstGeom prst="rect">
            <a:avLst/>
          </a:prstGeom>
        </p:spPr>
      </p:pic>
    </p:spTree>
    <p:extLst>
      <p:ext uri="{BB962C8B-B14F-4D97-AF65-F5344CB8AC3E}">
        <p14:creationId xmlns:p14="http://schemas.microsoft.com/office/powerpoint/2010/main" val="133769550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86978" y="2218367"/>
            <a:ext cx="2747742" cy="646331"/>
          </a:xfrm>
          <a:prstGeom prst="rect">
            <a:avLst/>
          </a:prstGeom>
          <a:noFill/>
        </p:spPr>
        <p:txBody>
          <a:bodyPr wrap="square" rtlCol="0">
            <a:spAutoFit/>
          </a:bodyPr>
          <a:lstStyle/>
          <a:p>
            <a:pPr algn="ctr"/>
            <a:r>
              <a:rPr lang="en-GB" sz="3600" dirty="0" smtClean="0">
                <a:solidFill>
                  <a:schemeClr val="accent2"/>
                </a:solidFill>
              </a:rPr>
              <a:t>Axis:</a:t>
            </a:r>
          </a:p>
        </p:txBody>
      </p:sp>
      <p:sp>
        <p:nvSpPr>
          <p:cNvPr id="6" name="TextBox 5"/>
          <p:cNvSpPr txBox="1"/>
          <p:nvPr/>
        </p:nvSpPr>
        <p:spPr>
          <a:xfrm>
            <a:off x="1486978" y="3524982"/>
            <a:ext cx="2747742" cy="646331"/>
          </a:xfrm>
          <a:prstGeom prst="rect">
            <a:avLst/>
          </a:prstGeom>
          <a:noFill/>
        </p:spPr>
        <p:txBody>
          <a:bodyPr wrap="square" rtlCol="0">
            <a:spAutoFit/>
          </a:bodyPr>
          <a:lstStyle/>
          <a:p>
            <a:pPr algn="ctr"/>
            <a:r>
              <a:rPr lang="en-GB" sz="3600" dirty="0" smtClean="0">
                <a:solidFill>
                  <a:schemeClr val="accent2"/>
                </a:solidFill>
              </a:rPr>
              <a:t>Sin Angle:</a:t>
            </a:r>
            <a:endParaRPr lang="en-GB" sz="2800" dirty="0" smtClean="0">
              <a:solidFill>
                <a:schemeClr val="accent2"/>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0957" y="2252871"/>
            <a:ext cx="3213447" cy="567994"/>
          </a:xfrm>
          <a:prstGeom prst="rect">
            <a:avLst/>
          </a:prstGeom>
        </p:spPr>
      </p:pic>
      <p:sp>
        <p:nvSpPr>
          <p:cNvPr id="9" name="TextBox 8"/>
          <p:cNvSpPr txBox="1"/>
          <p:nvPr/>
        </p:nvSpPr>
        <p:spPr>
          <a:xfrm>
            <a:off x="3320776" y="5701464"/>
            <a:ext cx="5514012" cy="584775"/>
          </a:xfrm>
          <a:prstGeom prst="rect">
            <a:avLst/>
          </a:prstGeom>
          <a:noFill/>
        </p:spPr>
        <p:txBody>
          <a:bodyPr wrap="square" rtlCol="0">
            <a:spAutoFit/>
          </a:bodyPr>
          <a:lstStyle/>
          <a:p>
            <a:pPr algn="ctr"/>
            <a:r>
              <a:rPr lang="en-GB" sz="3200" dirty="0" smtClean="0">
                <a:solidFill>
                  <a:schemeClr val="bg1"/>
                </a:solidFill>
              </a:rPr>
              <a:t>Axis-angle rotation</a:t>
            </a:r>
            <a:endParaRPr lang="fr-CA" sz="3200" dirty="0">
              <a:solidFill>
                <a:schemeClr val="bg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2195" y="3257593"/>
            <a:ext cx="5867874" cy="1093423"/>
          </a:xfrm>
          <a:prstGeom prst="rect">
            <a:avLst/>
          </a:prstGeom>
        </p:spPr>
      </p:pic>
    </p:spTree>
    <p:extLst>
      <p:ext uri="{BB962C8B-B14F-4D97-AF65-F5344CB8AC3E}">
        <p14:creationId xmlns:p14="http://schemas.microsoft.com/office/powerpoint/2010/main" val="248260983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3447" y="1997839"/>
            <a:ext cx="11265107" cy="2862322"/>
          </a:xfrm>
          <a:prstGeom prst="rect">
            <a:avLst/>
          </a:prstGeom>
          <a:solidFill>
            <a:schemeClr val="bg1"/>
          </a:solidFill>
        </p:spPr>
        <p:txBody>
          <a:bodyPr wrap="square" rtlCol="0">
            <a:spAutoFit/>
          </a:bodyPr>
          <a:lstStyle/>
          <a:p>
            <a:r>
              <a:rPr lang="en-CA" dirty="0">
                <a:solidFill>
                  <a:srgbClr val="0000FF"/>
                </a:solidFill>
                <a:latin typeface="Consolas" panose="020B0609020204030204" pitchFamily="49" charset="0"/>
              </a:rPr>
              <a:t>float3</a:t>
            </a:r>
            <a:r>
              <a:rPr lang="en-CA" dirty="0">
                <a:solidFill>
                  <a:srgbClr val="000000"/>
                </a:solidFill>
                <a:latin typeface="Consolas" panose="020B0609020204030204" pitchFamily="49" charset="0"/>
              </a:rPr>
              <a:t> </a:t>
            </a:r>
            <a:r>
              <a:rPr lang="en-CA" dirty="0" err="1" smtClean="0">
                <a:solidFill>
                  <a:srgbClr val="000000"/>
                </a:solidFill>
                <a:latin typeface="Consolas" panose="020B0609020204030204" pitchFamily="49" charset="0"/>
              </a:rPr>
              <a:t>WrappedNormal</a:t>
            </a:r>
            <a:r>
              <a:rPr lang="en-CA" dirty="0" smtClean="0">
                <a:solidFill>
                  <a:srgbClr val="000000"/>
                </a:solidFill>
                <a:latin typeface="Consolas" panose="020B0609020204030204" pitchFamily="49" charset="0"/>
              </a:rPr>
              <a:t>(</a:t>
            </a:r>
            <a:r>
              <a:rPr lang="en-CA" dirty="0" err="1" smtClean="0">
                <a:solidFill>
                  <a:srgbClr val="0000FF"/>
                </a:solidFill>
                <a:latin typeface="Consolas" panose="020B0609020204030204" pitchFamily="49" charset="0"/>
              </a:rPr>
              <a:t>const</a:t>
            </a:r>
            <a:r>
              <a:rPr lang="en-CA" dirty="0" smtClean="0">
                <a:solidFill>
                  <a:srgbClr val="000000"/>
                </a:solidFill>
                <a:latin typeface="Consolas" panose="020B0609020204030204" pitchFamily="49" charset="0"/>
              </a:rPr>
              <a:t> </a:t>
            </a:r>
            <a:r>
              <a:rPr lang="en-CA" dirty="0">
                <a:solidFill>
                  <a:srgbClr val="0000FF"/>
                </a:solidFill>
                <a:latin typeface="Consolas" panose="020B0609020204030204" pitchFamily="49" charset="0"/>
              </a:rPr>
              <a:t>float3</a:t>
            </a:r>
            <a:r>
              <a:rPr lang="en-CA" dirty="0">
                <a:solidFill>
                  <a:srgbClr val="000000"/>
                </a:solidFill>
                <a:latin typeface="Consolas" panose="020B0609020204030204" pitchFamily="49" charset="0"/>
              </a:rPr>
              <a:t> N, </a:t>
            </a:r>
            <a:r>
              <a:rPr lang="en-CA" dirty="0" err="1">
                <a:solidFill>
                  <a:srgbClr val="0000FF"/>
                </a:solidFill>
                <a:latin typeface="Consolas" panose="020B0609020204030204" pitchFamily="49" charset="0"/>
              </a:rPr>
              <a:t>const</a:t>
            </a:r>
            <a:r>
              <a:rPr lang="en-CA" dirty="0">
                <a:solidFill>
                  <a:srgbClr val="000000"/>
                </a:solidFill>
                <a:latin typeface="Consolas" panose="020B0609020204030204" pitchFamily="49" charset="0"/>
              </a:rPr>
              <a:t> </a:t>
            </a:r>
            <a:r>
              <a:rPr lang="en-CA" dirty="0">
                <a:solidFill>
                  <a:srgbClr val="0000FF"/>
                </a:solidFill>
                <a:latin typeface="Consolas" panose="020B0609020204030204" pitchFamily="49" charset="0"/>
              </a:rPr>
              <a:t>float3</a:t>
            </a:r>
            <a:r>
              <a:rPr lang="en-CA" dirty="0">
                <a:solidFill>
                  <a:srgbClr val="000000"/>
                </a:solidFill>
                <a:latin typeface="Consolas" panose="020B0609020204030204" pitchFamily="49" charset="0"/>
              </a:rPr>
              <a:t> L, </a:t>
            </a:r>
            <a:r>
              <a:rPr lang="en-CA" dirty="0" err="1">
                <a:solidFill>
                  <a:srgbClr val="0000FF"/>
                </a:solidFill>
                <a:latin typeface="Consolas" panose="020B0609020204030204" pitchFamily="49" charset="0"/>
              </a:rPr>
              <a:t>const</a:t>
            </a:r>
            <a:r>
              <a:rPr lang="en-CA" dirty="0">
                <a:solidFill>
                  <a:srgbClr val="000000"/>
                </a:solidFill>
                <a:latin typeface="Consolas" panose="020B0609020204030204" pitchFamily="49" charset="0"/>
              </a:rPr>
              <a:t> </a:t>
            </a:r>
            <a:r>
              <a:rPr lang="en-CA" dirty="0">
                <a:solidFill>
                  <a:srgbClr val="0000FF"/>
                </a:solidFill>
                <a:latin typeface="Consolas" panose="020B0609020204030204" pitchFamily="49" charset="0"/>
              </a:rPr>
              <a:t>float</a:t>
            </a:r>
            <a:r>
              <a:rPr lang="en-CA" dirty="0">
                <a:solidFill>
                  <a:srgbClr val="000000"/>
                </a:solidFill>
                <a:latin typeface="Consolas" panose="020B0609020204030204" pitchFamily="49" charset="0"/>
              </a:rPr>
              <a:t> </a:t>
            </a:r>
            <a:r>
              <a:rPr lang="en-CA" dirty="0" smtClean="0">
                <a:solidFill>
                  <a:srgbClr val="000000"/>
                </a:solidFill>
                <a:latin typeface="Consolas" panose="020B0609020204030204" pitchFamily="49" charset="0"/>
              </a:rPr>
              <a:t>w)</a:t>
            </a:r>
            <a:endParaRPr lang="en-CA" dirty="0">
              <a:solidFill>
                <a:srgbClr val="000000"/>
              </a:solidFill>
              <a:latin typeface="Consolas" panose="020B0609020204030204" pitchFamily="49" charset="0"/>
            </a:endParaRPr>
          </a:p>
          <a:p>
            <a:r>
              <a:rPr lang="fr-CA" dirty="0">
                <a:solidFill>
                  <a:srgbClr val="000000"/>
                </a:solidFill>
                <a:latin typeface="Consolas" panose="020B0609020204030204" pitchFamily="49" charset="0"/>
              </a:rPr>
              <a:t>{</a:t>
            </a:r>
          </a:p>
          <a:p>
            <a:r>
              <a:rPr lang="fr-CA" dirty="0" smtClean="0">
                <a:solidFill>
                  <a:srgbClr val="0000FF"/>
                </a:solidFill>
                <a:latin typeface="Consolas" panose="020B0609020204030204" pitchFamily="49" charset="0"/>
              </a:rPr>
              <a:t>    </a:t>
            </a:r>
            <a:r>
              <a:rPr lang="fr-CA" dirty="0" err="1" smtClean="0">
                <a:solidFill>
                  <a:srgbClr val="0000FF"/>
                </a:solidFill>
                <a:latin typeface="Consolas" panose="020B0609020204030204" pitchFamily="49" charset="0"/>
              </a:rPr>
              <a:t>float</a:t>
            </a:r>
            <a:r>
              <a:rPr lang="fr-CA" dirty="0" smtClean="0">
                <a:solidFill>
                  <a:srgbClr val="000000"/>
                </a:solidFill>
                <a:latin typeface="Consolas" panose="020B0609020204030204" pitchFamily="49" charset="0"/>
              </a:rPr>
              <a:t>  </a:t>
            </a:r>
            <a:r>
              <a:rPr lang="fr-CA" dirty="0" err="1">
                <a:solidFill>
                  <a:srgbClr val="000000"/>
                </a:solidFill>
                <a:latin typeface="Consolas" panose="020B0609020204030204" pitchFamily="49" charset="0"/>
              </a:rPr>
              <a:t>cosTheta</a:t>
            </a:r>
            <a:r>
              <a:rPr lang="fr-CA" dirty="0">
                <a:solidFill>
                  <a:srgbClr val="000000"/>
                </a:solidFill>
                <a:latin typeface="Consolas" panose="020B0609020204030204" pitchFamily="49" charset="0"/>
              </a:rPr>
              <a:t> = dot(N, L);</a:t>
            </a:r>
          </a:p>
          <a:p>
            <a:r>
              <a:rPr lang="fr-CA" dirty="0">
                <a:solidFill>
                  <a:srgbClr val="000000"/>
                </a:solidFill>
                <a:latin typeface="Consolas" panose="020B0609020204030204" pitchFamily="49" charset="0"/>
              </a:rPr>
              <a:t>    </a:t>
            </a:r>
            <a:r>
              <a:rPr lang="fr-CA" dirty="0" err="1">
                <a:solidFill>
                  <a:srgbClr val="0000FF"/>
                </a:solidFill>
                <a:latin typeface="Consolas" panose="020B0609020204030204" pitchFamily="49" charset="0"/>
              </a:rPr>
              <a:t>float</a:t>
            </a:r>
            <a:r>
              <a:rPr lang="fr-CA" dirty="0">
                <a:solidFill>
                  <a:srgbClr val="000000"/>
                </a:solidFill>
                <a:latin typeface="Consolas" panose="020B0609020204030204" pitchFamily="49" charset="0"/>
              </a:rPr>
              <a:t>  </a:t>
            </a:r>
            <a:r>
              <a:rPr lang="fr-CA" dirty="0" err="1">
                <a:solidFill>
                  <a:srgbClr val="000000"/>
                </a:solidFill>
                <a:latin typeface="Consolas" panose="020B0609020204030204" pitchFamily="49" charset="0"/>
              </a:rPr>
              <a:t>wrappedCosTheta</a:t>
            </a:r>
            <a:r>
              <a:rPr lang="fr-CA" dirty="0">
                <a:solidFill>
                  <a:srgbClr val="000000"/>
                </a:solidFill>
                <a:latin typeface="Consolas" panose="020B0609020204030204" pitchFamily="49" charset="0"/>
              </a:rPr>
              <a:t> = </a:t>
            </a:r>
            <a:r>
              <a:rPr lang="fr-CA" dirty="0" err="1">
                <a:solidFill>
                  <a:srgbClr val="000000"/>
                </a:solidFill>
                <a:latin typeface="Consolas" panose="020B0609020204030204" pitchFamily="49" charset="0"/>
              </a:rPr>
              <a:t>saturate</a:t>
            </a:r>
            <a:r>
              <a:rPr lang="fr-CA" dirty="0">
                <a:solidFill>
                  <a:srgbClr val="000000"/>
                </a:solidFill>
                <a:latin typeface="Consolas" panose="020B0609020204030204" pitchFamily="49" charset="0"/>
              </a:rPr>
              <a:t>((</a:t>
            </a:r>
            <a:r>
              <a:rPr lang="fr-CA" dirty="0" err="1">
                <a:solidFill>
                  <a:srgbClr val="000000"/>
                </a:solidFill>
                <a:latin typeface="Consolas" panose="020B0609020204030204" pitchFamily="49" charset="0"/>
              </a:rPr>
              <a:t>cosTheta</a:t>
            </a:r>
            <a:r>
              <a:rPr lang="fr-CA" dirty="0">
                <a:solidFill>
                  <a:srgbClr val="000000"/>
                </a:solidFill>
                <a:latin typeface="Consolas" panose="020B0609020204030204" pitchFamily="49" charset="0"/>
              </a:rPr>
              <a:t> + </a:t>
            </a:r>
            <a:r>
              <a:rPr lang="fr-CA" dirty="0" smtClean="0">
                <a:solidFill>
                  <a:srgbClr val="000000"/>
                </a:solidFill>
                <a:latin typeface="Consolas" panose="020B0609020204030204" pitchFamily="49" charset="0"/>
              </a:rPr>
              <a:t>w) </a:t>
            </a:r>
            <a:r>
              <a:rPr lang="fr-CA" dirty="0">
                <a:solidFill>
                  <a:srgbClr val="000000"/>
                </a:solidFill>
                <a:latin typeface="Consolas" panose="020B0609020204030204" pitchFamily="49" charset="0"/>
              </a:rPr>
              <a:t>/ (1 + </a:t>
            </a:r>
            <a:r>
              <a:rPr lang="fr-CA" dirty="0" smtClean="0">
                <a:solidFill>
                  <a:srgbClr val="000000"/>
                </a:solidFill>
                <a:latin typeface="Consolas" panose="020B0609020204030204" pitchFamily="49" charset="0"/>
              </a:rPr>
              <a:t>w));</a:t>
            </a:r>
            <a:endParaRPr lang="fr-CA" dirty="0">
              <a:solidFill>
                <a:srgbClr val="000000"/>
              </a:solidFill>
              <a:latin typeface="Consolas" panose="020B0609020204030204" pitchFamily="49" charset="0"/>
            </a:endParaRPr>
          </a:p>
          <a:p>
            <a:r>
              <a:rPr lang="en-CA" dirty="0">
                <a:solidFill>
                  <a:srgbClr val="000000"/>
                </a:solidFill>
                <a:latin typeface="Consolas" panose="020B0609020204030204" pitchFamily="49" charset="0"/>
              </a:rPr>
              <a:t>    </a:t>
            </a:r>
            <a:r>
              <a:rPr lang="en-CA" dirty="0">
                <a:solidFill>
                  <a:srgbClr val="0000FF"/>
                </a:solidFill>
                <a:latin typeface="Consolas" panose="020B0609020204030204" pitchFamily="49" charset="0"/>
              </a:rPr>
              <a:t>float</a:t>
            </a:r>
            <a:r>
              <a:rPr lang="en-CA" dirty="0">
                <a:solidFill>
                  <a:srgbClr val="000000"/>
                </a:solidFill>
                <a:latin typeface="Consolas" panose="020B0609020204030204" pitchFamily="49" charset="0"/>
              </a:rPr>
              <a:t>  </a:t>
            </a:r>
            <a:r>
              <a:rPr lang="en-CA" dirty="0" err="1" smtClean="0">
                <a:solidFill>
                  <a:srgbClr val="000000"/>
                </a:solidFill>
                <a:latin typeface="Consolas" panose="020B0609020204030204" pitchFamily="49" charset="0"/>
              </a:rPr>
              <a:t>sinMaximumAngleChange</a:t>
            </a:r>
            <a:r>
              <a:rPr lang="en-CA" dirty="0" smtClean="0">
                <a:solidFill>
                  <a:srgbClr val="000000"/>
                </a:solidFill>
                <a:latin typeface="Consolas" panose="020B0609020204030204" pitchFamily="49" charset="0"/>
              </a:rPr>
              <a:t> </a:t>
            </a:r>
            <a:r>
              <a:rPr lang="en-CA" dirty="0">
                <a:solidFill>
                  <a:srgbClr val="000000"/>
                </a:solidFill>
                <a:latin typeface="Consolas" panose="020B0609020204030204" pitchFamily="49" charset="0"/>
              </a:rPr>
              <a:t>= </a:t>
            </a:r>
            <a:r>
              <a:rPr lang="en-CA" dirty="0" smtClean="0">
                <a:solidFill>
                  <a:srgbClr val="000000"/>
                </a:solidFill>
                <a:latin typeface="Consolas" panose="020B0609020204030204" pitchFamily="49" charset="0"/>
              </a:rPr>
              <a:t>w;</a:t>
            </a:r>
            <a:endParaRPr lang="en-CA" dirty="0">
              <a:solidFill>
                <a:srgbClr val="000000"/>
              </a:solidFill>
              <a:latin typeface="Consolas" panose="020B0609020204030204" pitchFamily="49" charset="0"/>
            </a:endParaRPr>
          </a:p>
          <a:p>
            <a:r>
              <a:rPr lang="en-CA" dirty="0">
                <a:solidFill>
                  <a:srgbClr val="000000"/>
                </a:solidFill>
                <a:latin typeface="Consolas" panose="020B0609020204030204" pitchFamily="49" charset="0"/>
              </a:rPr>
              <a:t>    </a:t>
            </a:r>
            <a:r>
              <a:rPr lang="en-CA" dirty="0">
                <a:solidFill>
                  <a:srgbClr val="0000FF"/>
                </a:solidFill>
                <a:latin typeface="Consolas" panose="020B0609020204030204" pitchFamily="49" charset="0"/>
              </a:rPr>
              <a:t>float</a:t>
            </a:r>
            <a:r>
              <a:rPr lang="en-CA" dirty="0">
                <a:solidFill>
                  <a:srgbClr val="000000"/>
                </a:solidFill>
                <a:latin typeface="Consolas" panose="020B0609020204030204" pitchFamily="49" charset="0"/>
              </a:rPr>
              <a:t>  </a:t>
            </a:r>
            <a:r>
              <a:rPr lang="en-CA" dirty="0" err="1" smtClean="0">
                <a:solidFill>
                  <a:srgbClr val="000000"/>
                </a:solidFill>
                <a:latin typeface="Consolas" panose="020B0609020204030204" pitchFamily="49" charset="0"/>
              </a:rPr>
              <a:t>sinMinimumAngleChange</a:t>
            </a:r>
            <a:r>
              <a:rPr lang="en-CA" dirty="0" smtClean="0">
                <a:solidFill>
                  <a:srgbClr val="000000"/>
                </a:solidFill>
                <a:latin typeface="Consolas" panose="020B0609020204030204" pitchFamily="49" charset="0"/>
              </a:rPr>
              <a:t> </a:t>
            </a:r>
            <a:r>
              <a:rPr lang="en-CA" dirty="0">
                <a:solidFill>
                  <a:srgbClr val="000000"/>
                </a:solidFill>
                <a:latin typeface="Consolas" panose="020B0609020204030204" pitchFamily="49" charset="0"/>
              </a:rPr>
              <a:t>= </a:t>
            </a:r>
            <a:r>
              <a:rPr lang="en-CA" dirty="0" smtClean="0">
                <a:solidFill>
                  <a:srgbClr val="000000"/>
                </a:solidFill>
                <a:latin typeface="Consolas" panose="020B0609020204030204" pitchFamily="49" charset="0"/>
              </a:rPr>
              <a:t>0.0f;</a:t>
            </a:r>
          </a:p>
          <a:p>
            <a:r>
              <a:rPr lang="en-CA" dirty="0">
                <a:solidFill>
                  <a:srgbClr val="000000"/>
                </a:solidFill>
                <a:latin typeface="Consolas" panose="020B0609020204030204" pitchFamily="49" charset="0"/>
              </a:rPr>
              <a:t> </a:t>
            </a:r>
            <a:r>
              <a:rPr lang="en-CA" dirty="0" smtClean="0">
                <a:solidFill>
                  <a:srgbClr val="000000"/>
                </a:solidFill>
                <a:latin typeface="Consolas" panose="020B0609020204030204" pitchFamily="49" charset="0"/>
              </a:rPr>
              <a:t>  </a:t>
            </a:r>
            <a:r>
              <a:rPr lang="fr-CA" dirty="0" smtClean="0">
                <a:solidFill>
                  <a:srgbClr val="000000"/>
                </a:solidFill>
                <a:latin typeface="Consolas" panose="020B0609020204030204" pitchFamily="49" charset="0"/>
              </a:rPr>
              <a:t> </a:t>
            </a:r>
            <a:r>
              <a:rPr lang="fr-CA" dirty="0" err="1">
                <a:solidFill>
                  <a:srgbClr val="0000FF"/>
                </a:solidFill>
                <a:latin typeface="Consolas" panose="020B0609020204030204" pitchFamily="49" charset="0"/>
              </a:rPr>
              <a:t>float</a:t>
            </a:r>
            <a:r>
              <a:rPr lang="fr-CA" dirty="0">
                <a:solidFill>
                  <a:srgbClr val="000000"/>
                </a:solidFill>
                <a:latin typeface="Consolas" panose="020B0609020204030204" pitchFamily="49" charset="0"/>
              </a:rPr>
              <a:t>  </a:t>
            </a:r>
            <a:r>
              <a:rPr lang="fr-CA" dirty="0" err="1" smtClean="0">
                <a:solidFill>
                  <a:srgbClr val="000000"/>
                </a:solidFill>
                <a:latin typeface="Consolas" panose="020B0609020204030204" pitchFamily="49" charset="0"/>
              </a:rPr>
              <a:t>sinPhi</a:t>
            </a:r>
            <a:r>
              <a:rPr lang="fr-CA" dirty="0" smtClean="0">
                <a:solidFill>
                  <a:srgbClr val="000000"/>
                </a:solidFill>
                <a:latin typeface="Consolas" panose="020B0609020204030204" pitchFamily="49" charset="0"/>
              </a:rPr>
              <a:t> </a:t>
            </a:r>
            <a:r>
              <a:rPr lang="fr-CA" dirty="0">
                <a:solidFill>
                  <a:srgbClr val="000000"/>
                </a:solidFill>
                <a:latin typeface="Consolas" panose="020B0609020204030204" pitchFamily="49" charset="0"/>
              </a:rPr>
              <a:t>= </a:t>
            </a:r>
            <a:r>
              <a:rPr lang="fr-CA" dirty="0" err="1" smtClean="0">
                <a:solidFill>
                  <a:srgbClr val="000000"/>
                </a:solidFill>
                <a:latin typeface="Consolas" panose="020B0609020204030204" pitchFamily="49" charset="0"/>
              </a:rPr>
              <a:t>lerp</a:t>
            </a:r>
            <a:r>
              <a:rPr lang="fr-CA" dirty="0" smtClean="0">
                <a:solidFill>
                  <a:srgbClr val="000000"/>
                </a:solidFill>
                <a:latin typeface="Consolas" panose="020B0609020204030204" pitchFamily="49" charset="0"/>
              </a:rPr>
              <a:t>(</a:t>
            </a:r>
            <a:r>
              <a:rPr lang="fr-CA" dirty="0" err="1" smtClean="0">
                <a:solidFill>
                  <a:srgbClr val="000000"/>
                </a:solidFill>
                <a:latin typeface="Consolas" panose="020B0609020204030204" pitchFamily="49" charset="0"/>
              </a:rPr>
              <a:t>sinMaximumAngleChange</a:t>
            </a:r>
            <a:r>
              <a:rPr lang="fr-CA" dirty="0">
                <a:solidFill>
                  <a:srgbClr val="000000"/>
                </a:solidFill>
                <a:latin typeface="Consolas" panose="020B0609020204030204" pitchFamily="49" charset="0"/>
              </a:rPr>
              <a:t>, </a:t>
            </a:r>
            <a:r>
              <a:rPr lang="fr-CA" dirty="0" err="1" smtClean="0">
                <a:solidFill>
                  <a:srgbClr val="000000"/>
                </a:solidFill>
                <a:latin typeface="Consolas" panose="020B0609020204030204" pitchFamily="49" charset="0"/>
              </a:rPr>
              <a:t>sinMinimumAngleChange</a:t>
            </a:r>
            <a:r>
              <a:rPr lang="fr-CA" dirty="0">
                <a:solidFill>
                  <a:srgbClr val="000000"/>
                </a:solidFill>
                <a:latin typeface="Consolas" panose="020B0609020204030204" pitchFamily="49" charset="0"/>
              </a:rPr>
              <a:t>, </a:t>
            </a:r>
            <a:r>
              <a:rPr lang="fr-CA" dirty="0" err="1">
                <a:solidFill>
                  <a:srgbClr val="000000"/>
                </a:solidFill>
                <a:latin typeface="Consolas" panose="020B0609020204030204" pitchFamily="49" charset="0"/>
              </a:rPr>
              <a:t>wrappedCosTheta</a:t>
            </a:r>
            <a:r>
              <a:rPr lang="fr-CA" dirty="0">
                <a:solidFill>
                  <a:srgbClr val="000000"/>
                </a:solidFill>
                <a:latin typeface="Consolas" panose="020B0609020204030204" pitchFamily="49" charset="0"/>
              </a:rPr>
              <a:t>);</a:t>
            </a:r>
          </a:p>
          <a:p>
            <a:r>
              <a:rPr lang="fr-CA" dirty="0">
                <a:solidFill>
                  <a:srgbClr val="000000"/>
                </a:solidFill>
                <a:latin typeface="Consolas" panose="020B0609020204030204" pitchFamily="49" charset="0"/>
              </a:rPr>
              <a:t>    </a:t>
            </a:r>
            <a:r>
              <a:rPr lang="fr-CA" dirty="0" err="1">
                <a:solidFill>
                  <a:srgbClr val="0000FF"/>
                </a:solidFill>
                <a:latin typeface="Consolas" panose="020B0609020204030204" pitchFamily="49" charset="0"/>
              </a:rPr>
              <a:t>float</a:t>
            </a:r>
            <a:r>
              <a:rPr lang="fr-CA" dirty="0">
                <a:solidFill>
                  <a:srgbClr val="000000"/>
                </a:solidFill>
                <a:latin typeface="Consolas" panose="020B0609020204030204" pitchFamily="49" charset="0"/>
              </a:rPr>
              <a:t>  </a:t>
            </a:r>
            <a:r>
              <a:rPr lang="fr-CA" dirty="0" err="1" smtClean="0">
                <a:solidFill>
                  <a:srgbClr val="000000"/>
                </a:solidFill>
                <a:latin typeface="Consolas" panose="020B0609020204030204" pitchFamily="49" charset="0"/>
              </a:rPr>
              <a:t>cosPhi</a:t>
            </a:r>
            <a:r>
              <a:rPr lang="fr-CA" dirty="0" smtClean="0">
                <a:solidFill>
                  <a:srgbClr val="000000"/>
                </a:solidFill>
                <a:latin typeface="Consolas" panose="020B0609020204030204" pitchFamily="49" charset="0"/>
              </a:rPr>
              <a:t> </a:t>
            </a:r>
            <a:r>
              <a:rPr lang="fr-CA" dirty="0">
                <a:solidFill>
                  <a:srgbClr val="000000"/>
                </a:solidFill>
                <a:latin typeface="Consolas" panose="020B0609020204030204" pitchFamily="49" charset="0"/>
              </a:rPr>
              <a:t>= </a:t>
            </a:r>
            <a:r>
              <a:rPr lang="fr-CA" dirty="0" err="1">
                <a:solidFill>
                  <a:srgbClr val="000000"/>
                </a:solidFill>
                <a:latin typeface="Consolas" panose="020B0609020204030204" pitchFamily="49" charset="0"/>
              </a:rPr>
              <a:t>sqrt</a:t>
            </a:r>
            <a:r>
              <a:rPr lang="fr-CA" dirty="0">
                <a:solidFill>
                  <a:srgbClr val="000000"/>
                </a:solidFill>
                <a:latin typeface="Consolas" panose="020B0609020204030204" pitchFamily="49" charset="0"/>
              </a:rPr>
              <a:t>(1.0f - </a:t>
            </a:r>
            <a:r>
              <a:rPr lang="fr-CA" dirty="0" err="1" smtClean="0">
                <a:solidFill>
                  <a:srgbClr val="000000"/>
                </a:solidFill>
                <a:latin typeface="Consolas" panose="020B0609020204030204" pitchFamily="49" charset="0"/>
              </a:rPr>
              <a:t>sinPhi</a:t>
            </a:r>
            <a:r>
              <a:rPr lang="fr-CA" dirty="0" smtClean="0">
                <a:solidFill>
                  <a:srgbClr val="000000"/>
                </a:solidFill>
                <a:latin typeface="Consolas" panose="020B0609020204030204" pitchFamily="49" charset="0"/>
              </a:rPr>
              <a:t> </a:t>
            </a:r>
            <a:r>
              <a:rPr lang="fr-CA" dirty="0">
                <a:solidFill>
                  <a:srgbClr val="000000"/>
                </a:solidFill>
                <a:latin typeface="Consolas" panose="020B0609020204030204" pitchFamily="49" charset="0"/>
              </a:rPr>
              <a:t>* </a:t>
            </a:r>
            <a:r>
              <a:rPr lang="fr-CA" dirty="0" err="1" smtClean="0">
                <a:solidFill>
                  <a:srgbClr val="000000"/>
                </a:solidFill>
                <a:latin typeface="Consolas" panose="020B0609020204030204" pitchFamily="49" charset="0"/>
              </a:rPr>
              <a:t>sinPhi</a:t>
            </a:r>
            <a:r>
              <a:rPr lang="fr-CA" dirty="0">
                <a:solidFill>
                  <a:srgbClr val="000000"/>
                </a:solidFill>
                <a:latin typeface="Consolas" panose="020B0609020204030204" pitchFamily="49" charset="0"/>
              </a:rPr>
              <a:t>);</a:t>
            </a:r>
          </a:p>
          <a:p>
            <a:r>
              <a:rPr lang="pt-BR" dirty="0">
                <a:solidFill>
                  <a:srgbClr val="000000"/>
                </a:solidFill>
                <a:latin typeface="Consolas" panose="020B0609020204030204" pitchFamily="49" charset="0"/>
              </a:rPr>
              <a:t>    </a:t>
            </a:r>
            <a:r>
              <a:rPr lang="pt-BR" dirty="0">
                <a:solidFill>
                  <a:srgbClr val="0000FF"/>
                </a:solidFill>
                <a:latin typeface="Consolas" panose="020B0609020204030204" pitchFamily="49" charset="0"/>
              </a:rPr>
              <a:t>return</a:t>
            </a:r>
            <a:r>
              <a:rPr lang="pt-BR" dirty="0">
                <a:solidFill>
                  <a:srgbClr val="000000"/>
                </a:solidFill>
                <a:latin typeface="Consolas" panose="020B0609020204030204" pitchFamily="49" charset="0"/>
              </a:rPr>
              <a:t> </a:t>
            </a:r>
            <a:r>
              <a:rPr lang="pt-BR" dirty="0" smtClean="0">
                <a:solidFill>
                  <a:srgbClr val="000000"/>
                </a:solidFill>
                <a:latin typeface="Consolas" panose="020B0609020204030204" pitchFamily="49" charset="0"/>
              </a:rPr>
              <a:t>normalize(cosPhi </a:t>
            </a:r>
            <a:r>
              <a:rPr lang="pt-BR" dirty="0">
                <a:solidFill>
                  <a:srgbClr val="000000"/>
                </a:solidFill>
                <a:latin typeface="Consolas" panose="020B0609020204030204" pitchFamily="49" charset="0"/>
              </a:rPr>
              <a:t>* N + sinPhi * cross(cross(N, L), N</a:t>
            </a:r>
            <a:r>
              <a:rPr lang="pt-BR" dirty="0" smtClean="0">
                <a:solidFill>
                  <a:srgbClr val="000000"/>
                </a:solidFill>
                <a:latin typeface="Consolas" panose="020B0609020204030204" pitchFamily="49" charset="0"/>
              </a:rPr>
              <a:t>));</a:t>
            </a:r>
            <a:endParaRPr lang="pt-BR" dirty="0">
              <a:solidFill>
                <a:srgbClr val="000000"/>
              </a:solidFill>
              <a:latin typeface="Consolas" panose="020B0609020204030204" pitchFamily="49" charset="0"/>
            </a:endParaRPr>
          </a:p>
          <a:p>
            <a:r>
              <a:rPr lang="fr-CA" dirty="0">
                <a:solidFill>
                  <a:srgbClr val="000000"/>
                </a:solidFill>
                <a:latin typeface="Consolas" panose="020B0609020204030204" pitchFamily="49" charset="0"/>
              </a:rPr>
              <a:t>}</a:t>
            </a:r>
            <a:endParaRPr lang="fr-CA" dirty="0"/>
          </a:p>
        </p:txBody>
      </p:sp>
      <p:sp>
        <p:nvSpPr>
          <p:cNvPr id="6" name="TextBox 5"/>
          <p:cNvSpPr txBox="1"/>
          <p:nvPr/>
        </p:nvSpPr>
        <p:spPr>
          <a:xfrm>
            <a:off x="3320776" y="5701464"/>
            <a:ext cx="5514012" cy="584775"/>
          </a:xfrm>
          <a:prstGeom prst="rect">
            <a:avLst/>
          </a:prstGeom>
          <a:noFill/>
        </p:spPr>
        <p:txBody>
          <a:bodyPr wrap="square" rtlCol="0">
            <a:spAutoFit/>
          </a:bodyPr>
          <a:lstStyle/>
          <a:p>
            <a:pPr algn="ctr"/>
            <a:r>
              <a:rPr lang="en-GB" sz="3200" dirty="0" smtClean="0">
                <a:solidFill>
                  <a:schemeClr val="bg1"/>
                </a:solidFill>
              </a:rPr>
              <a:t>Axis-angle rotation</a:t>
            </a:r>
            <a:endParaRPr lang="fr-CA" sz="3200" dirty="0">
              <a:solidFill>
                <a:schemeClr val="bg1"/>
              </a:solidFill>
            </a:endParaRPr>
          </a:p>
        </p:txBody>
      </p:sp>
    </p:spTree>
    <p:extLst>
      <p:ext uri="{BB962C8B-B14F-4D97-AF65-F5344CB8AC3E}">
        <p14:creationId xmlns:p14="http://schemas.microsoft.com/office/powerpoint/2010/main" val="92336446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Wrapped diffuse, unnormalised (w = 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966800"/>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blog.stevemcauley.com/wp-content/uploads/wrapped_diffuse_on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1275" y="2966800"/>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ttp://blog.stevemcauley.com/wp-content/uploads/wrapped_diffuse_zer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2325" y="2966800"/>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57705" y="5548508"/>
            <a:ext cx="1927640" cy="523220"/>
          </a:xfrm>
          <a:prstGeom prst="rect">
            <a:avLst/>
          </a:prstGeom>
          <a:noFill/>
        </p:spPr>
        <p:txBody>
          <a:bodyPr wrap="square" rtlCol="0">
            <a:spAutoFit/>
          </a:bodyPr>
          <a:lstStyle/>
          <a:p>
            <a:pPr algn="ctr"/>
            <a:r>
              <a:rPr lang="en-GB" sz="2800" i="1" dirty="0" smtClean="0">
                <a:solidFill>
                  <a:schemeClr val="bg1"/>
                </a:solidFill>
              </a:rPr>
              <a:t>w = 0</a:t>
            </a:r>
            <a:endParaRPr lang="fr-CA" sz="2800" i="1" dirty="0">
              <a:solidFill>
                <a:schemeClr val="bg1"/>
              </a:solidFill>
            </a:endParaRPr>
          </a:p>
        </p:txBody>
      </p:sp>
      <p:sp>
        <p:nvSpPr>
          <p:cNvPr id="8" name="TextBox 7"/>
          <p:cNvSpPr txBox="1"/>
          <p:nvPr/>
        </p:nvSpPr>
        <p:spPr>
          <a:xfrm>
            <a:off x="5132180" y="5548508"/>
            <a:ext cx="1927640" cy="523220"/>
          </a:xfrm>
          <a:prstGeom prst="rect">
            <a:avLst/>
          </a:prstGeom>
          <a:noFill/>
        </p:spPr>
        <p:txBody>
          <a:bodyPr wrap="square" rtlCol="0">
            <a:spAutoFit/>
          </a:bodyPr>
          <a:lstStyle/>
          <a:p>
            <a:pPr algn="ctr"/>
            <a:r>
              <a:rPr lang="en-GB" sz="2800" i="1" dirty="0" smtClean="0">
                <a:solidFill>
                  <a:schemeClr val="bg1"/>
                </a:solidFill>
              </a:rPr>
              <a:t>w = 0.5</a:t>
            </a:r>
            <a:endParaRPr lang="fr-CA" sz="2800" i="1" dirty="0">
              <a:solidFill>
                <a:schemeClr val="bg1"/>
              </a:solidFill>
            </a:endParaRPr>
          </a:p>
        </p:txBody>
      </p:sp>
      <p:sp>
        <p:nvSpPr>
          <p:cNvPr id="9" name="TextBox 8"/>
          <p:cNvSpPr txBox="1"/>
          <p:nvPr/>
        </p:nvSpPr>
        <p:spPr>
          <a:xfrm>
            <a:off x="8706655" y="5548508"/>
            <a:ext cx="1927640" cy="523220"/>
          </a:xfrm>
          <a:prstGeom prst="rect">
            <a:avLst/>
          </a:prstGeom>
          <a:noFill/>
        </p:spPr>
        <p:txBody>
          <a:bodyPr wrap="square" rtlCol="0">
            <a:spAutoFit/>
          </a:bodyPr>
          <a:lstStyle/>
          <a:p>
            <a:pPr algn="ctr"/>
            <a:r>
              <a:rPr lang="en-GB" sz="2800" i="1" dirty="0" smtClean="0">
                <a:solidFill>
                  <a:schemeClr val="bg1"/>
                </a:solidFill>
              </a:rPr>
              <a:t>w = 1.0</a:t>
            </a:r>
            <a:endParaRPr lang="fr-CA" sz="2800" i="1" dirty="0">
              <a:solidFill>
                <a:schemeClr val="bg1"/>
              </a:solidFill>
            </a:endParaRPr>
          </a:p>
        </p:txBody>
      </p:sp>
      <p:sp>
        <p:nvSpPr>
          <p:cNvPr id="11" name="TextBox 10"/>
          <p:cNvSpPr txBox="1"/>
          <p:nvPr/>
        </p:nvSpPr>
        <p:spPr>
          <a:xfrm>
            <a:off x="1918741" y="1540375"/>
            <a:ext cx="8222105" cy="523220"/>
          </a:xfrm>
          <a:prstGeom prst="rect">
            <a:avLst/>
          </a:prstGeom>
          <a:noFill/>
        </p:spPr>
        <p:txBody>
          <a:bodyPr wrap="square" rtlCol="0">
            <a:spAutoFit/>
          </a:bodyPr>
          <a:lstStyle/>
          <a:p>
            <a:pPr algn="ctr"/>
            <a:r>
              <a:rPr lang="en-GB" sz="2800" dirty="0" smtClean="0">
                <a:solidFill>
                  <a:schemeClr val="bg1"/>
                </a:solidFill>
              </a:rPr>
              <a:t>Wrapping the lighting around the sphere adds energy:</a:t>
            </a:r>
            <a:endParaRPr lang="fr-CA" sz="2800" dirty="0">
              <a:solidFill>
                <a:schemeClr val="bg1"/>
              </a:solidFill>
            </a:endParaRPr>
          </a:p>
        </p:txBody>
      </p:sp>
    </p:spTree>
    <p:extLst>
      <p:ext uri="{BB962C8B-B14F-4D97-AF65-F5344CB8AC3E}">
        <p14:creationId xmlns:p14="http://schemas.microsoft.com/office/powerpoint/2010/main" val="46605336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17559" y="6018551"/>
            <a:ext cx="4287039" cy="523220"/>
          </a:xfrm>
          <a:prstGeom prst="rect">
            <a:avLst/>
          </a:prstGeom>
          <a:noFill/>
        </p:spPr>
        <p:txBody>
          <a:bodyPr wrap="square" rtlCol="0">
            <a:spAutoFit/>
          </a:bodyPr>
          <a:lstStyle/>
          <a:p>
            <a:pPr algn="ctr"/>
            <a:r>
              <a:rPr lang="en-GB" sz="2800" dirty="0" smtClean="0">
                <a:solidFill>
                  <a:schemeClr val="bg1"/>
                </a:solidFill>
              </a:rPr>
              <a:t>Surface area of spherical cap</a:t>
            </a:r>
            <a:endParaRPr lang="fr-CA" sz="2800" dirty="0">
              <a:solidFill>
                <a:schemeClr val="bg1"/>
              </a:solidFill>
            </a:endParaRPr>
          </a:p>
        </p:txBody>
      </p:sp>
      <p:pic>
        <p:nvPicPr>
          <p:cNvPr id="7170" name="Picture 2" descr="https://upload.wikimedia.org/wikipedia/commons/thumb/2/2f/Spherical_cap_diagram.tiff/lossless-page1-1011px-Spherical_cap_diagram.tif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7559" y="479682"/>
            <a:ext cx="4287039" cy="430824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1223" y="5152254"/>
            <a:ext cx="5919709" cy="776355"/>
          </a:xfrm>
          <a:prstGeom prst="rect">
            <a:avLst/>
          </a:prstGeom>
        </p:spPr>
      </p:pic>
    </p:spTree>
    <p:extLst>
      <p:ext uri="{BB962C8B-B14F-4D97-AF65-F5344CB8AC3E}">
        <p14:creationId xmlns:p14="http://schemas.microsoft.com/office/powerpoint/2010/main" val="216082749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42622" y="6065673"/>
            <a:ext cx="9236907" cy="523220"/>
          </a:xfrm>
          <a:prstGeom prst="rect">
            <a:avLst/>
          </a:prstGeom>
          <a:noFill/>
        </p:spPr>
        <p:txBody>
          <a:bodyPr wrap="square" rtlCol="0">
            <a:spAutoFit/>
          </a:bodyPr>
          <a:lstStyle/>
          <a:p>
            <a:pPr algn="ctr"/>
            <a:r>
              <a:rPr lang="en-GB" sz="2800" dirty="0" smtClean="0">
                <a:solidFill>
                  <a:schemeClr val="bg1"/>
                </a:solidFill>
              </a:rPr>
              <a:t>Surface area of the extent of wrapped lighting on a unit sphere</a:t>
            </a:r>
            <a:endParaRPr lang="fr-CA" sz="2800" dirty="0">
              <a:solidFill>
                <a:schemeClr val="bg1"/>
              </a:solidFill>
            </a:endParaRPr>
          </a:p>
        </p:txBody>
      </p:sp>
      <p:pic>
        <p:nvPicPr>
          <p:cNvPr id="7170" name="Picture 2" descr="https://upload.wikimedia.org/wikipedia/commons/thumb/2/2f/Spherical_cap_diagram.tiff/lossless-page1-1011px-Spherical_cap_diagram.tiff.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2841" y="1296648"/>
            <a:ext cx="3392052" cy="340882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3559" y="5115340"/>
            <a:ext cx="4650616" cy="780103"/>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9711" y="558384"/>
            <a:ext cx="3212197" cy="503607"/>
          </a:xfrm>
          <a:prstGeom prst="rect">
            <a:avLst/>
          </a:prstGeom>
        </p:spPr>
      </p:pic>
    </p:spTree>
    <p:extLst>
      <p:ext uri="{BB962C8B-B14F-4D97-AF65-F5344CB8AC3E}">
        <p14:creationId xmlns:p14="http://schemas.microsoft.com/office/powerpoint/2010/main" val="110297966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52481" y="269828"/>
            <a:ext cx="4287039" cy="523220"/>
          </a:xfrm>
          <a:prstGeom prst="rect">
            <a:avLst/>
          </a:prstGeom>
          <a:noFill/>
        </p:spPr>
        <p:txBody>
          <a:bodyPr wrap="square" rtlCol="0">
            <a:spAutoFit/>
          </a:bodyPr>
          <a:lstStyle/>
          <a:p>
            <a:pPr algn="ctr"/>
            <a:r>
              <a:rPr lang="en-GB" sz="2800" dirty="0" smtClean="0">
                <a:solidFill>
                  <a:schemeClr val="bg1"/>
                </a:solidFill>
              </a:rPr>
              <a:t>Surface area of hemisphere:</a:t>
            </a:r>
            <a:endParaRPr lang="fr-CA" sz="28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9258" y="1165739"/>
            <a:ext cx="2314047" cy="519771"/>
          </a:xfrm>
          <a:prstGeom prst="rect">
            <a:avLst/>
          </a:prstGeom>
        </p:spPr>
      </p:pic>
      <p:sp>
        <p:nvSpPr>
          <p:cNvPr id="6" name="TextBox 5"/>
          <p:cNvSpPr txBox="1"/>
          <p:nvPr/>
        </p:nvSpPr>
        <p:spPr>
          <a:xfrm>
            <a:off x="1477546" y="2081886"/>
            <a:ext cx="9236907" cy="523220"/>
          </a:xfrm>
          <a:prstGeom prst="rect">
            <a:avLst/>
          </a:prstGeom>
          <a:noFill/>
        </p:spPr>
        <p:txBody>
          <a:bodyPr wrap="square" rtlCol="0">
            <a:spAutoFit/>
          </a:bodyPr>
          <a:lstStyle/>
          <a:p>
            <a:pPr algn="ctr"/>
            <a:r>
              <a:rPr lang="en-GB" sz="2800" dirty="0" smtClean="0">
                <a:solidFill>
                  <a:schemeClr val="bg1"/>
                </a:solidFill>
              </a:rPr>
              <a:t>Surface area of the extent of wrapped lighting on a unit sphere</a:t>
            </a:r>
            <a:endParaRPr lang="fr-CA" sz="2800" dirty="0">
              <a:solidFill>
                <a:schemeClr val="bg1"/>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6930" y="3001482"/>
            <a:ext cx="4718138" cy="791430"/>
          </a:xfrm>
          <a:prstGeom prst="rect">
            <a:avLst/>
          </a:prstGeom>
        </p:spPr>
      </p:pic>
      <p:sp>
        <p:nvSpPr>
          <p:cNvPr id="8" name="TextBox 7"/>
          <p:cNvSpPr txBox="1"/>
          <p:nvPr/>
        </p:nvSpPr>
        <p:spPr>
          <a:xfrm>
            <a:off x="1417584" y="4051803"/>
            <a:ext cx="9236907" cy="523220"/>
          </a:xfrm>
          <a:prstGeom prst="rect">
            <a:avLst/>
          </a:prstGeom>
          <a:noFill/>
        </p:spPr>
        <p:txBody>
          <a:bodyPr wrap="square" rtlCol="0">
            <a:spAutoFit/>
          </a:bodyPr>
          <a:lstStyle/>
          <a:p>
            <a:pPr algn="ctr"/>
            <a:r>
              <a:rPr lang="en-GB" sz="2800" dirty="0" smtClean="0">
                <a:solidFill>
                  <a:schemeClr val="bg1"/>
                </a:solidFill>
              </a:rPr>
              <a:t>Normalisation factor:</a:t>
            </a:r>
            <a:endParaRPr lang="fr-CA" sz="2800" dirty="0">
              <a:solidFill>
                <a:schemeClr val="bg1"/>
              </a:solidFill>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7057" y="4831306"/>
            <a:ext cx="3120781" cy="1455490"/>
          </a:xfrm>
          <a:prstGeom prst="rect">
            <a:avLst/>
          </a:prstGeom>
        </p:spPr>
      </p:pic>
    </p:spTree>
    <p:extLst>
      <p:ext uri="{BB962C8B-B14F-4D97-AF65-F5344CB8AC3E}">
        <p14:creationId xmlns:p14="http://schemas.microsoft.com/office/powerpoint/2010/main" val="291968151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8" descr="http://blog.stevemcauley.com/wp-content/uploads/wrapped_diffuse_zer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2325" y="2966800"/>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557705" y="5548508"/>
            <a:ext cx="1927640" cy="523220"/>
          </a:xfrm>
          <a:prstGeom prst="rect">
            <a:avLst/>
          </a:prstGeom>
          <a:noFill/>
        </p:spPr>
        <p:txBody>
          <a:bodyPr wrap="square" rtlCol="0">
            <a:spAutoFit/>
          </a:bodyPr>
          <a:lstStyle/>
          <a:p>
            <a:pPr algn="ctr"/>
            <a:r>
              <a:rPr lang="en-GB" sz="2800" i="1" dirty="0" smtClean="0">
                <a:solidFill>
                  <a:schemeClr val="bg1"/>
                </a:solidFill>
              </a:rPr>
              <a:t>w = 0</a:t>
            </a:r>
            <a:endParaRPr lang="fr-CA" sz="2800" i="1" dirty="0">
              <a:solidFill>
                <a:schemeClr val="bg1"/>
              </a:solidFill>
            </a:endParaRPr>
          </a:p>
        </p:txBody>
      </p:sp>
      <p:sp>
        <p:nvSpPr>
          <p:cNvPr id="14" name="TextBox 13"/>
          <p:cNvSpPr txBox="1"/>
          <p:nvPr/>
        </p:nvSpPr>
        <p:spPr>
          <a:xfrm>
            <a:off x="5132180" y="5548508"/>
            <a:ext cx="1927640" cy="523220"/>
          </a:xfrm>
          <a:prstGeom prst="rect">
            <a:avLst/>
          </a:prstGeom>
          <a:noFill/>
        </p:spPr>
        <p:txBody>
          <a:bodyPr wrap="square" rtlCol="0">
            <a:spAutoFit/>
          </a:bodyPr>
          <a:lstStyle/>
          <a:p>
            <a:pPr algn="ctr"/>
            <a:r>
              <a:rPr lang="en-GB" sz="2800" i="1" dirty="0" smtClean="0">
                <a:solidFill>
                  <a:schemeClr val="bg1"/>
                </a:solidFill>
              </a:rPr>
              <a:t>w = 0.5</a:t>
            </a:r>
            <a:endParaRPr lang="fr-CA" sz="2800" i="1" dirty="0">
              <a:solidFill>
                <a:schemeClr val="bg1"/>
              </a:solidFill>
            </a:endParaRPr>
          </a:p>
        </p:txBody>
      </p:sp>
      <p:sp>
        <p:nvSpPr>
          <p:cNvPr id="15" name="TextBox 14"/>
          <p:cNvSpPr txBox="1"/>
          <p:nvPr/>
        </p:nvSpPr>
        <p:spPr>
          <a:xfrm>
            <a:off x="8706655" y="5548508"/>
            <a:ext cx="1927640" cy="523220"/>
          </a:xfrm>
          <a:prstGeom prst="rect">
            <a:avLst/>
          </a:prstGeom>
          <a:noFill/>
        </p:spPr>
        <p:txBody>
          <a:bodyPr wrap="square" rtlCol="0">
            <a:spAutoFit/>
          </a:bodyPr>
          <a:lstStyle/>
          <a:p>
            <a:pPr algn="ctr"/>
            <a:r>
              <a:rPr lang="en-GB" sz="2800" i="1" dirty="0" smtClean="0">
                <a:solidFill>
                  <a:schemeClr val="bg1"/>
                </a:solidFill>
              </a:rPr>
              <a:t>w = 1.0</a:t>
            </a:r>
            <a:endParaRPr lang="fr-CA" sz="2800" i="1" dirty="0">
              <a:solidFill>
                <a:schemeClr val="bg1"/>
              </a:solidFill>
            </a:endParaRPr>
          </a:p>
        </p:txBody>
      </p:sp>
      <p:sp>
        <p:nvSpPr>
          <p:cNvPr id="16" name="TextBox 15"/>
          <p:cNvSpPr txBox="1"/>
          <p:nvPr/>
        </p:nvSpPr>
        <p:spPr>
          <a:xfrm>
            <a:off x="1918741" y="1540375"/>
            <a:ext cx="8222105" cy="523220"/>
          </a:xfrm>
          <a:prstGeom prst="rect">
            <a:avLst/>
          </a:prstGeom>
          <a:noFill/>
        </p:spPr>
        <p:txBody>
          <a:bodyPr wrap="square" rtlCol="0">
            <a:spAutoFit/>
          </a:bodyPr>
          <a:lstStyle/>
          <a:p>
            <a:pPr algn="ctr"/>
            <a:r>
              <a:rPr lang="en-GB" sz="2800" dirty="0" smtClean="0">
                <a:solidFill>
                  <a:schemeClr val="bg1"/>
                </a:solidFill>
              </a:rPr>
              <a:t>Normalised lighting:</a:t>
            </a:r>
            <a:endParaRPr lang="fr-CA" sz="2800" dirty="0">
              <a:solidFill>
                <a:schemeClr val="bg1"/>
              </a:solidFill>
            </a:endParaRPr>
          </a:p>
        </p:txBody>
      </p:sp>
      <p:pic>
        <p:nvPicPr>
          <p:cNvPr id="8194" name="Picture 2" descr="Wrapped diffuse, normalised (w = 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0593" y="2966800"/>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blog.stevemcauley.com/wp-content/uploads/wrapped_diffuse_one_normalise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1275" y="2966800"/>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5028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4294" y="419724"/>
            <a:ext cx="1911141" cy="4792222"/>
          </a:xfrm>
          <a:prstGeom prst="rect">
            <a:avLst/>
          </a:prstGeom>
        </p:spPr>
      </p:pic>
      <p:sp>
        <p:nvSpPr>
          <p:cNvPr id="5" name="TextBox 4"/>
          <p:cNvSpPr txBox="1"/>
          <p:nvPr/>
        </p:nvSpPr>
        <p:spPr>
          <a:xfrm>
            <a:off x="589514" y="365900"/>
            <a:ext cx="5696263" cy="3323987"/>
          </a:xfrm>
          <a:prstGeom prst="rect">
            <a:avLst/>
          </a:prstGeom>
          <a:solidFill>
            <a:schemeClr val="bg1"/>
          </a:solidFill>
        </p:spPr>
        <p:txBody>
          <a:bodyPr wrap="square" rtlCol="0">
            <a:spAutoFit/>
          </a:bodyPr>
          <a:lstStyle/>
          <a:p>
            <a:r>
              <a:rPr lang="fr-CA" sz="1000" dirty="0" err="1">
                <a:solidFill>
                  <a:srgbClr val="0000FF"/>
                </a:solidFill>
                <a:latin typeface="Consolas" panose="020B0609020204030204" pitchFamily="49" charset="0"/>
              </a:rPr>
              <a:t>float</a:t>
            </a:r>
            <a:r>
              <a:rPr lang="fr-CA" sz="1000" dirty="0">
                <a:solidFill>
                  <a:srgbClr val="000000"/>
                </a:solidFill>
                <a:latin typeface="Consolas" panose="020B0609020204030204" pitchFamily="49" charset="0"/>
              </a:rPr>
              <a:t> </a:t>
            </a:r>
            <a:r>
              <a:rPr lang="fr-CA" sz="1000" dirty="0" err="1">
                <a:solidFill>
                  <a:srgbClr val="880000"/>
                </a:solidFill>
                <a:latin typeface="Consolas" panose="020B0609020204030204" pitchFamily="49" charset="0"/>
              </a:rPr>
              <a:t>AverageEnergy</a:t>
            </a:r>
            <a:r>
              <a:rPr lang="fr-CA" sz="1000" dirty="0">
                <a:solidFill>
                  <a:srgbClr val="000000"/>
                </a:solidFill>
                <a:latin typeface="Consolas" panose="020B0609020204030204" pitchFamily="49" charset="0"/>
              </a:rPr>
              <a:t>(</a:t>
            </a:r>
            <a:r>
              <a:rPr lang="fr-CA" sz="1000" dirty="0" err="1">
                <a:solidFill>
                  <a:srgbClr val="0000FF"/>
                </a:solidFill>
                <a:latin typeface="Consolas" panose="020B0609020204030204" pitchFamily="49" charset="0"/>
              </a:rPr>
              <a:t>float</a:t>
            </a:r>
            <a:r>
              <a:rPr lang="fr-CA" sz="1000" dirty="0">
                <a:solidFill>
                  <a:srgbClr val="000000"/>
                </a:solidFill>
                <a:latin typeface="Consolas" panose="020B0609020204030204" pitchFamily="49" charset="0"/>
              </a:rPr>
              <a:t> </a:t>
            </a:r>
            <a:r>
              <a:rPr lang="fr-CA" sz="1000" dirty="0">
                <a:solidFill>
                  <a:srgbClr val="000080"/>
                </a:solidFill>
                <a:latin typeface="Consolas" panose="020B0609020204030204" pitchFamily="49" charset="0"/>
              </a:rPr>
              <a:t>alpha</a:t>
            </a:r>
            <a:r>
              <a:rPr lang="fr-CA" sz="1000" dirty="0">
                <a:solidFill>
                  <a:srgbClr val="000000"/>
                </a:solidFill>
                <a:latin typeface="Consolas" panose="020B0609020204030204" pitchFamily="49" charset="0"/>
              </a:rPr>
              <a:t>)</a:t>
            </a:r>
          </a:p>
          <a:p>
            <a:r>
              <a:rPr lang="fr-CA" sz="1000" dirty="0">
                <a:solidFill>
                  <a:srgbClr val="000000"/>
                </a:solidFill>
                <a:latin typeface="Consolas" panose="020B0609020204030204" pitchFamily="49" charset="0"/>
              </a:rPr>
              <a:t>{</a:t>
            </a:r>
          </a:p>
          <a:p>
            <a:r>
              <a:rPr lang="en-CA" sz="1000" dirty="0">
                <a:solidFill>
                  <a:srgbClr val="000000"/>
                </a:solidFill>
                <a:latin typeface="Consolas" panose="020B0609020204030204" pitchFamily="49" charset="0"/>
              </a:rPr>
              <a:t>    </a:t>
            </a:r>
            <a:r>
              <a:rPr lang="en-CA" sz="1000" dirty="0">
                <a:solidFill>
                  <a:srgbClr val="0000FF"/>
                </a:solidFill>
                <a:latin typeface="Consolas" panose="020B0609020204030204" pitchFamily="49" charset="0"/>
              </a:rPr>
              <a:t>static</a:t>
            </a:r>
            <a:r>
              <a:rPr lang="en-CA" sz="1000" dirty="0">
                <a:solidFill>
                  <a:srgbClr val="000000"/>
                </a:solidFill>
                <a:latin typeface="Consolas" panose="020B0609020204030204" pitchFamily="49" charset="0"/>
              </a:rPr>
              <a:t> </a:t>
            </a:r>
            <a:r>
              <a:rPr lang="en-CA" sz="1000" dirty="0" err="1">
                <a:solidFill>
                  <a:srgbClr val="0000FF"/>
                </a:solidFill>
                <a:latin typeface="Consolas" panose="020B0609020204030204" pitchFamily="49" charset="0"/>
              </a:rPr>
              <a:t>const</a:t>
            </a:r>
            <a:r>
              <a:rPr lang="en-CA" sz="1000" dirty="0">
                <a:solidFill>
                  <a:srgbClr val="000000"/>
                </a:solidFill>
                <a:latin typeface="Consolas" panose="020B0609020204030204" pitchFamily="49" charset="0"/>
              </a:rPr>
              <a:t> </a:t>
            </a:r>
            <a:r>
              <a:rPr lang="en-CA" sz="1000" dirty="0" err="1">
                <a:solidFill>
                  <a:srgbClr val="0000FF"/>
                </a:solidFill>
                <a:latin typeface="Consolas" panose="020B0609020204030204" pitchFamily="49" charset="0"/>
              </a:rPr>
              <a:t>int</a:t>
            </a:r>
            <a:r>
              <a:rPr lang="en-CA" sz="1000" dirty="0">
                <a:solidFill>
                  <a:srgbClr val="000000"/>
                </a:solidFill>
                <a:latin typeface="Consolas" panose="020B0609020204030204" pitchFamily="49" charset="0"/>
              </a:rPr>
              <a:t> </a:t>
            </a:r>
            <a:r>
              <a:rPr lang="en-CA" sz="1000" dirty="0" err="1">
                <a:solidFill>
                  <a:srgbClr val="000080"/>
                </a:solidFill>
                <a:latin typeface="Consolas" panose="020B0609020204030204" pitchFamily="49" charset="0"/>
              </a:rPr>
              <a:t>NumBRDFSamples</a:t>
            </a:r>
            <a:r>
              <a:rPr lang="en-CA" sz="1000" dirty="0">
                <a:solidFill>
                  <a:srgbClr val="000000"/>
                </a:solidFill>
                <a:latin typeface="Consolas" panose="020B0609020204030204" pitchFamily="49" charset="0"/>
              </a:rPr>
              <a:t> = 16384;</a:t>
            </a:r>
          </a:p>
          <a:p>
            <a:endParaRPr lang="fr-CA" sz="1000" dirty="0">
              <a:solidFill>
                <a:srgbClr val="000000"/>
              </a:solidFill>
              <a:latin typeface="Consolas" panose="020B0609020204030204" pitchFamily="49" charset="0"/>
            </a:endParaRPr>
          </a:p>
          <a:p>
            <a:r>
              <a:rPr lang="fr-CA" sz="1000" dirty="0">
                <a:solidFill>
                  <a:srgbClr val="000000"/>
                </a:solidFill>
                <a:latin typeface="Consolas" panose="020B0609020204030204" pitchFamily="49" charset="0"/>
              </a:rPr>
              <a:t>    </a:t>
            </a:r>
            <a:r>
              <a:rPr lang="fr-CA" sz="1000" dirty="0" err="1">
                <a:solidFill>
                  <a:srgbClr val="0000FF"/>
                </a:solidFill>
                <a:latin typeface="Consolas" panose="020B0609020204030204" pitchFamily="49" charset="0"/>
              </a:rPr>
              <a:t>float</a:t>
            </a:r>
            <a:r>
              <a:rPr lang="fr-CA" sz="1000" dirty="0">
                <a:solidFill>
                  <a:srgbClr val="000000"/>
                </a:solidFill>
                <a:latin typeface="Consolas" panose="020B0609020204030204" pitchFamily="49" charset="0"/>
              </a:rPr>
              <a:t> </a:t>
            </a:r>
            <a:r>
              <a:rPr lang="fr-CA" sz="1000" dirty="0" err="1">
                <a:solidFill>
                  <a:srgbClr val="000080"/>
                </a:solidFill>
                <a:latin typeface="Consolas" panose="020B0609020204030204" pitchFamily="49" charset="0"/>
              </a:rPr>
              <a:t>averageEnergy</a:t>
            </a:r>
            <a:r>
              <a:rPr lang="fr-CA" sz="1000" dirty="0">
                <a:solidFill>
                  <a:srgbClr val="000000"/>
                </a:solidFill>
                <a:latin typeface="Consolas" panose="020B0609020204030204" pitchFamily="49" charset="0"/>
              </a:rPr>
              <a:t> = 0.0f;</a:t>
            </a:r>
          </a:p>
          <a:p>
            <a:r>
              <a:rPr lang="fr-CA" sz="1000" dirty="0">
                <a:solidFill>
                  <a:srgbClr val="000000"/>
                </a:solidFill>
                <a:latin typeface="Consolas" panose="020B0609020204030204" pitchFamily="49" charset="0"/>
              </a:rPr>
              <a:t>    </a:t>
            </a:r>
            <a:r>
              <a:rPr lang="fr-CA" sz="1000" dirty="0">
                <a:solidFill>
                  <a:srgbClr val="0000FF"/>
                </a:solidFill>
                <a:latin typeface="Consolas" panose="020B0609020204030204" pitchFamily="49" charset="0"/>
              </a:rPr>
              <a:t>for</a:t>
            </a:r>
            <a:r>
              <a:rPr lang="fr-CA" sz="1000" dirty="0">
                <a:solidFill>
                  <a:srgbClr val="000000"/>
                </a:solidFill>
                <a:latin typeface="Consolas" panose="020B0609020204030204" pitchFamily="49" charset="0"/>
              </a:rPr>
              <a:t> (</a:t>
            </a:r>
            <a:r>
              <a:rPr lang="fr-CA" sz="1000" dirty="0" err="1">
                <a:solidFill>
                  <a:srgbClr val="0000FF"/>
                </a:solidFill>
                <a:latin typeface="Consolas" panose="020B0609020204030204" pitchFamily="49" charset="0"/>
              </a:rPr>
              <a:t>int</a:t>
            </a:r>
            <a:r>
              <a:rPr lang="fr-CA" sz="1000" dirty="0">
                <a:solidFill>
                  <a:srgbClr val="000000"/>
                </a:solidFill>
                <a:latin typeface="Consolas" panose="020B0609020204030204" pitchFamily="49" charset="0"/>
              </a:rPr>
              <a:t> </a:t>
            </a:r>
            <a:r>
              <a:rPr lang="fr-CA" sz="1000" dirty="0">
                <a:solidFill>
                  <a:srgbClr val="000080"/>
                </a:solidFill>
                <a:latin typeface="Consolas" panose="020B0609020204030204" pitchFamily="49" charset="0"/>
              </a:rPr>
              <a:t>i</a:t>
            </a:r>
            <a:r>
              <a:rPr lang="fr-CA" sz="1000" dirty="0">
                <a:solidFill>
                  <a:srgbClr val="000000"/>
                </a:solidFill>
                <a:latin typeface="Consolas" panose="020B0609020204030204" pitchFamily="49" charset="0"/>
              </a:rPr>
              <a:t> = 0; </a:t>
            </a:r>
            <a:r>
              <a:rPr lang="fr-CA" sz="1000" dirty="0">
                <a:solidFill>
                  <a:srgbClr val="000080"/>
                </a:solidFill>
                <a:latin typeface="Consolas" panose="020B0609020204030204" pitchFamily="49" charset="0"/>
              </a:rPr>
              <a:t>i</a:t>
            </a:r>
            <a:r>
              <a:rPr lang="fr-CA" sz="1000" dirty="0">
                <a:solidFill>
                  <a:srgbClr val="000000"/>
                </a:solidFill>
                <a:latin typeface="Consolas" panose="020B0609020204030204" pitchFamily="49" charset="0"/>
              </a:rPr>
              <a:t> &lt; </a:t>
            </a:r>
            <a:r>
              <a:rPr lang="fr-CA" sz="1000" dirty="0" err="1">
                <a:solidFill>
                  <a:srgbClr val="000080"/>
                </a:solidFill>
                <a:latin typeface="Consolas" panose="020B0609020204030204" pitchFamily="49" charset="0"/>
              </a:rPr>
              <a:t>NumBRDFSamples</a:t>
            </a:r>
            <a:r>
              <a:rPr lang="fr-CA" sz="1000" dirty="0">
                <a:solidFill>
                  <a:srgbClr val="000000"/>
                </a:solidFill>
                <a:latin typeface="Consolas" panose="020B0609020204030204" pitchFamily="49" charset="0"/>
              </a:rPr>
              <a:t>; ++</a:t>
            </a:r>
            <a:r>
              <a:rPr lang="fr-CA" sz="1000" dirty="0">
                <a:solidFill>
                  <a:srgbClr val="000080"/>
                </a:solidFill>
                <a:latin typeface="Consolas" panose="020B0609020204030204" pitchFamily="49" charset="0"/>
              </a:rPr>
              <a:t>i</a:t>
            </a:r>
            <a:r>
              <a:rPr lang="fr-CA" sz="1000" dirty="0">
                <a:solidFill>
                  <a:srgbClr val="000000"/>
                </a:solidFill>
                <a:latin typeface="Consolas" panose="020B0609020204030204" pitchFamily="49" charset="0"/>
              </a:rPr>
              <a:t>)</a:t>
            </a:r>
          </a:p>
          <a:p>
            <a:r>
              <a:rPr lang="fr-CA" sz="1000" dirty="0">
                <a:solidFill>
                  <a:srgbClr val="000000"/>
                </a:solidFill>
                <a:latin typeface="Consolas" panose="020B0609020204030204" pitchFamily="49" charset="0"/>
              </a:rPr>
              <a:t>    {</a:t>
            </a:r>
          </a:p>
          <a:p>
            <a:r>
              <a:rPr lang="fr-CA" sz="1000" dirty="0">
                <a:solidFill>
                  <a:srgbClr val="000000"/>
                </a:solidFill>
                <a:latin typeface="Consolas" panose="020B0609020204030204" pitchFamily="49" charset="0"/>
              </a:rPr>
              <a:t>        </a:t>
            </a:r>
            <a:r>
              <a:rPr lang="fr-CA" sz="1000" dirty="0" err="1">
                <a:solidFill>
                  <a:srgbClr val="0000FF"/>
                </a:solidFill>
                <a:latin typeface="Consolas" panose="020B0609020204030204" pitchFamily="49" charset="0"/>
              </a:rPr>
              <a:t>float</a:t>
            </a:r>
            <a:r>
              <a:rPr lang="fr-CA" sz="1000" dirty="0">
                <a:solidFill>
                  <a:srgbClr val="000000"/>
                </a:solidFill>
                <a:latin typeface="Consolas" panose="020B0609020204030204" pitchFamily="49" charset="0"/>
              </a:rPr>
              <a:t> </a:t>
            </a:r>
            <a:r>
              <a:rPr lang="fr-CA" sz="1000" dirty="0">
                <a:solidFill>
                  <a:srgbClr val="000080"/>
                </a:solidFill>
                <a:latin typeface="Consolas" panose="020B0609020204030204" pitchFamily="49" charset="0"/>
              </a:rPr>
              <a:t>u</a:t>
            </a:r>
            <a:r>
              <a:rPr lang="fr-CA" sz="1000" dirty="0">
                <a:solidFill>
                  <a:srgbClr val="000000"/>
                </a:solidFill>
                <a:latin typeface="Consolas" panose="020B0609020204030204" pitchFamily="49" charset="0"/>
              </a:rPr>
              <a:t>, </a:t>
            </a:r>
            <a:r>
              <a:rPr lang="fr-CA" sz="1000" dirty="0">
                <a:solidFill>
                  <a:srgbClr val="000080"/>
                </a:solidFill>
                <a:latin typeface="Consolas" panose="020B0609020204030204" pitchFamily="49" charset="0"/>
              </a:rPr>
              <a:t>v</a:t>
            </a:r>
            <a:r>
              <a:rPr lang="fr-CA" sz="1000" dirty="0">
                <a:solidFill>
                  <a:srgbClr val="000000"/>
                </a:solidFill>
                <a:latin typeface="Consolas" panose="020B0609020204030204" pitchFamily="49" charset="0"/>
              </a:rPr>
              <a:t>;</a:t>
            </a:r>
          </a:p>
          <a:p>
            <a:r>
              <a:rPr lang="fr-CA" sz="1000" dirty="0">
                <a:solidFill>
                  <a:srgbClr val="000000"/>
                </a:solidFill>
                <a:latin typeface="Consolas" panose="020B0609020204030204" pitchFamily="49" charset="0"/>
              </a:rPr>
              <a:t>        </a:t>
            </a:r>
            <a:r>
              <a:rPr lang="fr-CA" sz="1000" dirty="0" err="1">
                <a:solidFill>
                  <a:srgbClr val="880000"/>
                </a:solidFill>
                <a:latin typeface="Consolas" panose="020B0609020204030204" pitchFamily="49" charset="0"/>
              </a:rPr>
              <a:t>GetQuasiRandomSequence</a:t>
            </a:r>
            <a:r>
              <a:rPr lang="fr-CA" sz="1000" dirty="0">
                <a:solidFill>
                  <a:srgbClr val="000000"/>
                </a:solidFill>
                <a:latin typeface="Consolas" panose="020B0609020204030204" pitchFamily="49" charset="0"/>
              </a:rPr>
              <a:t>(</a:t>
            </a:r>
            <a:r>
              <a:rPr lang="fr-CA" sz="1000" dirty="0">
                <a:solidFill>
                  <a:srgbClr val="000080"/>
                </a:solidFill>
                <a:latin typeface="Consolas" panose="020B0609020204030204" pitchFamily="49" charset="0"/>
              </a:rPr>
              <a:t>i</a:t>
            </a:r>
            <a:r>
              <a:rPr lang="fr-CA" sz="1000" dirty="0">
                <a:solidFill>
                  <a:srgbClr val="000000"/>
                </a:solidFill>
                <a:latin typeface="Consolas" panose="020B0609020204030204" pitchFamily="49" charset="0"/>
              </a:rPr>
              <a:t>, </a:t>
            </a:r>
            <a:r>
              <a:rPr lang="fr-CA" sz="1000" dirty="0">
                <a:solidFill>
                  <a:srgbClr val="000080"/>
                </a:solidFill>
                <a:latin typeface="Consolas" panose="020B0609020204030204" pitchFamily="49" charset="0"/>
              </a:rPr>
              <a:t>u</a:t>
            </a:r>
            <a:r>
              <a:rPr lang="fr-CA" sz="1000" dirty="0">
                <a:solidFill>
                  <a:srgbClr val="000000"/>
                </a:solidFill>
                <a:latin typeface="Consolas" panose="020B0609020204030204" pitchFamily="49" charset="0"/>
              </a:rPr>
              <a:t>, </a:t>
            </a:r>
            <a:r>
              <a:rPr lang="fr-CA" sz="1000" dirty="0">
                <a:solidFill>
                  <a:srgbClr val="000080"/>
                </a:solidFill>
                <a:latin typeface="Consolas" panose="020B0609020204030204" pitchFamily="49" charset="0"/>
              </a:rPr>
              <a:t>v</a:t>
            </a:r>
            <a:r>
              <a:rPr lang="fr-CA" sz="1000" dirty="0">
                <a:solidFill>
                  <a:srgbClr val="000000"/>
                </a:solidFill>
                <a:latin typeface="Consolas" panose="020B0609020204030204" pitchFamily="49" charset="0"/>
              </a:rPr>
              <a:t>);</a:t>
            </a:r>
          </a:p>
          <a:p>
            <a:endParaRPr lang="fr-CA" sz="1000" dirty="0">
              <a:solidFill>
                <a:srgbClr val="000000"/>
              </a:solidFill>
              <a:latin typeface="Consolas" panose="020B0609020204030204" pitchFamily="49" charset="0"/>
            </a:endParaRPr>
          </a:p>
          <a:p>
            <a:r>
              <a:rPr lang="fr-CA" sz="1000" dirty="0">
                <a:solidFill>
                  <a:srgbClr val="000000"/>
                </a:solidFill>
                <a:latin typeface="Consolas" panose="020B0609020204030204" pitchFamily="49" charset="0"/>
              </a:rPr>
              <a:t>        </a:t>
            </a:r>
            <a:r>
              <a:rPr lang="fr-CA" sz="1000" dirty="0">
                <a:solidFill>
                  <a:srgbClr val="0000FF"/>
                </a:solidFill>
                <a:latin typeface="Consolas" panose="020B0609020204030204" pitchFamily="49" charset="0"/>
              </a:rPr>
              <a:t>float3</a:t>
            </a:r>
            <a:r>
              <a:rPr lang="fr-CA" sz="1000" dirty="0">
                <a:solidFill>
                  <a:srgbClr val="000000"/>
                </a:solidFill>
                <a:latin typeface="Consolas" panose="020B0609020204030204" pitchFamily="49" charset="0"/>
              </a:rPr>
              <a:t> </a:t>
            </a:r>
            <a:r>
              <a:rPr lang="fr-CA" sz="1000" dirty="0">
                <a:solidFill>
                  <a:srgbClr val="000080"/>
                </a:solidFill>
                <a:latin typeface="Consolas" panose="020B0609020204030204" pitchFamily="49" charset="0"/>
              </a:rPr>
              <a:t>h</a:t>
            </a:r>
            <a:r>
              <a:rPr lang="fr-CA" sz="1000" dirty="0">
                <a:solidFill>
                  <a:srgbClr val="000000"/>
                </a:solidFill>
                <a:latin typeface="Consolas" panose="020B0609020204030204" pitchFamily="49" charset="0"/>
              </a:rPr>
              <a:t> = </a:t>
            </a:r>
            <a:r>
              <a:rPr lang="fr-CA" sz="1000" dirty="0" err="1">
                <a:solidFill>
                  <a:srgbClr val="880000"/>
                </a:solidFill>
                <a:latin typeface="Consolas" panose="020B0609020204030204" pitchFamily="49" charset="0"/>
              </a:rPr>
              <a:t>UniformSampleHemisphere</a:t>
            </a:r>
            <a:r>
              <a:rPr lang="fr-CA" sz="1000" dirty="0">
                <a:solidFill>
                  <a:srgbClr val="000000"/>
                </a:solidFill>
                <a:latin typeface="Consolas" panose="020B0609020204030204" pitchFamily="49" charset="0"/>
              </a:rPr>
              <a:t>(</a:t>
            </a:r>
            <a:r>
              <a:rPr lang="fr-CA" sz="1000" dirty="0">
                <a:solidFill>
                  <a:srgbClr val="000080"/>
                </a:solidFill>
                <a:latin typeface="Consolas" panose="020B0609020204030204" pitchFamily="49" charset="0"/>
              </a:rPr>
              <a:t>u</a:t>
            </a:r>
            <a:r>
              <a:rPr lang="fr-CA" sz="1000" dirty="0">
                <a:solidFill>
                  <a:srgbClr val="000000"/>
                </a:solidFill>
                <a:latin typeface="Consolas" panose="020B0609020204030204" pitchFamily="49" charset="0"/>
              </a:rPr>
              <a:t>, </a:t>
            </a:r>
            <a:r>
              <a:rPr lang="fr-CA" sz="1000" dirty="0">
                <a:solidFill>
                  <a:srgbClr val="000080"/>
                </a:solidFill>
                <a:latin typeface="Consolas" panose="020B0609020204030204" pitchFamily="49" charset="0"/>
              </a:rPr>
              <a:t>v</a:t>
            </a:r>
            <a:r>
              <a:rPr lang="fr-CA" sz="1000" dirty="0">
                <a:solidFill>
                  <a:srgbClr val="000000"/>
                </a:solidFill>
                <a:latin typeface="Consolas" panose="020B0609020204030204" pitchFamily="49" charset="0"/>
              </a:rPr>
              <a:t>);</a:t>
            </a:r>
          </a:p>
          <a:p>
            <a:endParaRPr lang="fr-CA" sz="1000" dirty="0">
              <a:solidFill>
                <a:srgbClr val="000000"/>
              </a:solidFill>
              <a:latin typeface="Consolas" panose="020B0609020204030204" pitchFamily="49" charset="0"/>
            </a:endParaRPr>
          </a:p>
          <a:p>
            <a:r>
              <a:rPr lang="fr-CA" sz="1000" dirty="0">
                <a:solidFill>
                  <a:srgbClr val="000000"/>
                </a:solidFill>
                <a:latin typeface="Consolas" panose="020B0609020204030204" pitchFamily="49" charset="0"/>
              </a:rPr>
              <a:t>        </a:t>
            </a:r>
            <a:r>
              <a:rPr lang="fr-CA" sz="1000" dirty="0" err="1">
                <a:solidFill>
                  <a:srgbClr val="0000FF"/>
                </a:solidFill>
                <a:latin typeface="Consolas" panose="020B0609020204030204" pitchFamily="49" charset="0"/>
              </a:rPr>
              <a:t>float</a:t>
            </a:r>
            <a:r>
              <a:rPr lang="fr-CA" sz="1000" dirty="0">
                <a:solidFill>
                  <a:srgbClr val="000000"/>
                </a:solidFill>
                <a:latin typeface="Consolas" panose="020B0609020204030204" pitchFamily="49" charset="0"/>
              </a:rPr>
              <a:t> </a:t>
            </a:r>
            <a:r>
              <a:rPr lang="fr-CA" sz="1000" dirty="0" err="1">
                <a:solidFill>
                  <a:srgbClr val="000080"/>
                </a:solidFill>
                <a:latin typeface="Consolas" panose="020B0609020204030204" pitchFamily="49" charset="0"/>
              </a:rPr>
              <a:t>isotropicReflectedEnergy</a:t>
            </a:r>
            <a:r>
              <a:rPr lang="fr-CA" sz="1000" dirty="0">
                <a:solidFill>
                  <a:srgbClr val="000000"/>
                </a:solidFill>
                <a:latin typeface="Consolas" panose="020B0609020204030204" pitchFamily="49" charset="0"/>
              </a:rPr>
              <a:t> = </a:t>
            </a:r>
            <a:r>
              <a:rPr lang="fr-CA" sz="1000" dirty="0" err="1">
                <a:solidFill>
                  <a:srgbClr val="880000"/>
                </a:solidFill>
                <a:latin typeface="Consolas" panose="020B0609020204030204" pitchFamily="49" charset="0"/>
              </a:rPr>
              <a:t>IsotropicReflectedEnergy</a:t>
            </a:r>
            <a:r>
              <a:rPr lang="fr-CA" sz="1000" dirty="0">
                <a:solidFill>
                  <a:srgbClr val="000000"/>
                </a:solidFill>
                <a:latin typeface="Consolas" panose="020B0609020204030204" pitchFamily="49" charset="0"/>
              </a:rPr>
              <a:t>(</a:t>
            </a:r>
            <a:r>
              <a:rPr lang="fr-CA" sz="1000" dirty="0" err="1">
                <a:solidFill>
                  <a:srgbClr val="000080"/>
                </a:solidFill>
                <a:latin typeface="Consolas" panose="020B0609020204030204" pitchFamily="49" charset="0"/>
              </a:rPr>
              <a:t>h</a:t>
            </a:r>
            <a:r>
              <a:rPr lang="fr-CA" sz="1000" dirty="0" err="1">
                <a:solidFill>
                  <a:srgbClr val="000000"/>
                </a:solidFill>
                <a:latin typeface="Consolas" panose="020B0609020204030204" pitchFamily="49" charset="0"/>
              </a:rPr>
              <a:t>.</a:t>
            </a:r>
            <a:r>
              <a:rPr lang="fr-CA" sz="1000" dirty="0" err="1">
                <a:solidFill>
                  <a:srgbClr val="000080"/>
                </a:solidFill>
                <a:latin typeface="Consolas" panose="020B0609020204030204" pitchFamily="49" charset="0"/>
              </a:rPr>
              <a:t>z</a:t>
            </a:r>
            <a:r>
              <a:rPr lang="fr-CA" sz="1000" dirty="0">
                <a:solidFill>
                  <a:srgbClr val="000000"/>
                </a:solidFill>
                <a:latin typeface="Consolas" panose="020B0609020204030204" pitchFamily="49" charset="0"/>
              </a:rPr>
              <a:t>, </a:t>
            </a:r>
            <a:r>
              <a:rPr lang="fr-CA" sz="1000" dirty="0">
                <a:solidFill>
                  <a:srgbClr val="000080"/>
                </a:solidFill>
                <a:latin typeface="Consolas" panose="020B0609020204030204" pitchFamily="49" charset="0"/>
              </a:rPr>
              <a:t>alpha</a:t>
            </a:r>
            <a:r>
              <a:rPr lang="fr-CA" sz="1000" dirty="0">
                <a:solidFill>
                  <a:srgbClr val="000000"/>
                </a:solidFill>
                <a:latin typeface="Consolas" panose="020B0609020204030204" pitchFamily="49" charset="0"/>
              </a:rPr>
              <a:t>);</a:t>
            </a:r>
          </a:p>
          <a:p>
            <a:r>
              <a:rPr lang="fr-CA" sz="1000" dirty="0">
                <a:solidFill>
                  <a:srgbClr val="000000"/>
                </a:solidFill>
                <a:latin typeface="Consolas" panose="020B0609020204030204" pitchFamily="49" charset="0"/>
              </a:rPr>
              <a:t>        </a:t>
            </a:r>
            <a:r>
              <a:rPr lang="fr-CA" sz="1000" dirty="0" err="1">
                <a:solidFill>
                  <a:srgbClr val="000080"/>
                </a:solidFill>
                <a:latin typeface="Consolas" panose="020B0609020204030204" pitchFamily="49" charset="0"/>
              </a:rPr>
              <a:t>averageEnergy</a:t>
            </a:r>
            <a:r>
              <a:rPr lang="fr-CA" sz="1000" dirty="0">
                <a:solidFill>
                  <a:srgbClr val="000000"/>
                </a:solidFill>
                <a:latin typeface="Consolas" panose="020B0609020204030204" pitchFamily="49" charset="0"/>
              </a:rPr>
              <a:t> += </a:t>
            </a:r>
            <a:r>
              <a:rPr lang="fr-CA" sz="1000" dirty="0" err="1">
                <a:solidFill>
                  <a:srgbClr val="000080"/>
                </a:solidFill>
                <a:latin typeface="Consolas" panose="020B0609020204030204" pitchFamily="49" charset="0"/>
              </a:rPr>
              <a:t>isotropicReflectedEnergy</a:t>
            </a:r>
            <a:r>
              <a:rPr lang="fr-CA" sz="1000" dirty="0">
                <a:solidFill>
                  <a:srgbClr val="000000"/>
                </a:solidFill>
                <a:latin typeface="Consolas" panose="020B0609020204030204" pitchFamily="49" charset="0"/>
              </a:rPr>
              <a:t> * </a:t>
            </a:r>
            <a:r>
              <a:rPr lang="fr-CA" sz="1000" dirty="0" err="1">
                <a:solidFill>
                  <a:srgbClr val="000080"/>
                </a:solidFill>
                <a:latin typeface="Consolas" panose="020B0609020204030204" pitchFamily="49" charset="0"/>
              </a:rPr>
              <a:t>h</a:t>
            </a:r>
            <a:r>
              <a:rPr lang="fr-CA" sz="1000" dirty="0" err="1">
                <a:solidFill>
                  <a:srgbClr val="000000"/>
                </a:solidFill>
                <a:latin typeface="Consolas" panose="020B0609020204030204" pitchFamily="49" charset="0"/>
              </a:rPr>
              <a:t>.</a:t>
            </a:r>
            <a:r>
              <a:rPr lang="fr-CA" sz="1000" dirty="0" err="1">
                <a:solidFill>
                  <a:srgbClr val="000080"/>
                </a:solidFill>
                <a:latin typeface="Consolas" panose="020B0609020204030204" pitchFamily="49" charset="0"/>
              </a:rPr>
              <a:t>z</a:t>
            </a:r>
            <a:r>
              <a:rPr lang="fr-CA" sz="1000" dirty="0">
                <a:solidFill>
                  <a:srgbClr val="000000"/>
                </a:solidFill>
                <a:latin typeface="Consolas" panose="020B0609020204030204" pitchFamily="49" charset="0"/>
              </a:rPr>
              <a:t>;</a:t>
            </a:r>
          </a:p>
          <a:p>
            <a:r>
              <a:rPr lang="fr-CA" sz="1000" dirty="0">
                <a:solidFill>
                  <a:srgbClr val="000000"/>
                </a:solidFill>
                <a:latin typeface="Consolas" panose="020B0609020204030204" pitchFamily="49" charset="0"/>
              </a:rPr>
              <a:t>    }</a:t>
            </a:r>
          </a:p>
          <a:p>
            <a:endParaRPr lang="fr-CA" sz="1000" dirty="0">
              <a:solidFill>
                <a:srgbClr val="000000"/>
              </a:solidFill>
              <a:latin typeface="Consolas" panose="020B0609020204030204" pitchFamily="49" charset="0"/>
            </a:endParaRPr>
          </a:p>
          <a:p>
            <a:r>
              <a:rPr lang="fr-CA" sz="1000" dirty="0">
                <a:solidFill>
                  <a:srgbClr val="000000"/>
                </a:solidFill>
                <a:latin typeface="Consolas" panose="020B0609020204030204" pitchFamily="49" charset="0"/>
              </a:rPr>
              <a:t>    </a:t>
            </a:r>
            <a:r>
              <a:rPr lang="fr-CA" sz="1000" dirty="0" err="1">
                <a:solidFill>
                  <a:srgbClr val="000080"/>
                </a:solidFill>
                <a:latin typeface="Consolas" panose="020B0609020204030204" pitchFamily="49" charset="0"/>
              </a:rPr>
              <a:t>averageEnergy</a:t>
            </a:r>
            <a:r>
              <a:rPr lang="fr-CA" sz="1000" dirty="0">
                <a:solidFill>
                  <a:srgbClr val="000000"/>
                </a:solidFill>
                <a:latin typeface="Consolas" panose="020B0609020204030204" pitchFamily="49" charset="0"/>
              </a:rPr>
              <a:t> *= 2.0f;</a:t>
            </a:r>
          </a:p>
          <a:p>
            <a:r>
              <a:rPr lang="fr-CA" sz="1000" dirty="0">
                <a:solidFill>
                  <a:srgbClr val="000000"/>
                </a:solidFill>
                <a:latin typeface="Consolas" panose="020B0609020204030204" pitchFamily="49" charset="0"/>
              </a:rPr>
              <a:t>    </a:t>
            </a:r>
            <a:r>
              <a:rPr lang="fr-CA" sz="1000" dirty="0" err="1">
                <a:solidFill>
                  <a:srgbClr val="000080"/>
                </a:solidFill>
                <a:latin typeface="Consolas" panose="020B0609020204030204" pitchFamily="49" charset="0"/>
              </a:rPr>
              <a:t>averageEnergy</a:t>
            </a:r>
            <a:r>
              <a:rPr lang="fr-CA" sz="1000" dirty="0">
                <a:solidFill>
                  <a:srgbClr val="000000"/>
                </a:solidFill>
                <a:latin typeface="Consolas" panose="020B0609020204030204" pitchFamily="49" charset="0"/>
              </a:rPr>
              <a:t> /= </a:t>
            </a:r>
            <a:r>
              <a:rPr lang="fr-CA" sz="1000" dirty="0" err="1">
                <a:solidFill>
                  <a:srgbClr val="000080"/>
                </a:solidFill>
                <a:latin typeface="Consolas" panose="020B0609020204030204" pitchFamily="49" charset="0"/>
              </a:rPr>
              <a:t>NumBRDFSamples</a:t>
            </a:r>
            <a:r>
              <a:rPr lang="fr-CA" sz="1000" dirty="0">
                <a:solidFill>
                  <a:srgbClr val="000000"/>
                </a:solidFill>
                <a:latin typeface="Consolas" panose="020B0609020204030204" pitchFamily="49" charset="0"/>
              </a:rPr>
              <a:t>;</a:t>
            </a:r>
          </a:p>
          <a:p>
            <a:endParaRPr lang="fr-CA" sz="1000" dirty="0">
              <a:solidFill>
                <a:srgbClr val="000000"/>
              </a:solidFill>
              <a:latin typeface="Consolas" panose="020B0609020204030204" pitchFamily="49" charset="0"/>
            </a:endParaRPr>
          </a:p>
          <a:p>
            <a:r>
              <a:rPr lang="fr-CA" sz="1000" dirty="0">
                <a:solidFill>
                  <a:srgbClr val="000000"/>
                </a:solidFill>
                <a:latin typeface="Consolas" panose="020B0609020204030204" pitchFamily="49" charset="0"/>
              </a:rPr>
              <a:t>    </a:t>
            </a:r>
            <a:r>
              <a:rPr lang="fr-CA" sz="1000" dirty="0">
                <a:solidFill>
                  <a:srgbClr val="0000FF"/>
                </a:solidFill>
                <a:latin typeface="Consolas" panose="020B0609020204030204" pitchFamily="49" charset="0"/>
              </a:rPr>
              <a:t>return</a:t>
            </a:r>
            <a:r>
              <a:rPr lang="fr-CA" sz="1000" dirty="0">
                <a:solidFill>
                  <a:srgbClr val="000000"/>
                </a:solidFill>
                <a:latin typeface="Consolas" panose="020B0609020204030204" pitchFamily="49" charset="0"/>
              </a:rPr>
              <a:t> </a:t>
            </a:r>
            <a:r>
              <a:rPr lang="fr-CA" sz="1000" dirty="0" err="1">
                <a:solidFill>
                  <a:srgbClr val="000080"/>
                </a:solidFill>
                <a:latin typeface="Consolas" panose="020B0609020204030204" pitchFamily="49" charset="0"/>
              </a:rPr>
              <a:t>averageEnergy</a:t>
            </a:r>
            <a:r>
              <a:rPr lang="fr-CA" sz="1000" dirty="0">
                <a:solidFill>
                  <a:srgbClr val="000000"/>
                </a:solidFill>
                <a:latin typeface="Consolas" panose="020B0609020204030204" pitchFamily="49" charset="0"/>
              </a:rPr>
              <a:t>;</a:t>
            </a:r>
          </a:p>
          <a:p>
            <a:r>
              <a:rPr lang="fr-CA" sz="1000" dirty="0">
                <a:solidFill>
                  <a:srgbClr val="000000"/>
                </a:solidFill>
                <a:latin typeface="Consolas" panose="020B0609020204030204" pitchFamily="49" charset="0"/>
              </a:rPr>
              <a:t>}</a:t>
            </a:r>
            <a:endParaRPr lang="fr-CA" sz="10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0" y="4077961"/>
            <a:ext cx="4002725" cy="2497314"/>
          </a:xfrm>
          <a:prstGeom prst="rect">
            <a:avLst/>
          </a:prstGeom>
        </p:spPr>
      </p:pic>
      <p:sp>
        <p:nvSpPr>
          <p:cNvPr id="6" name="TextBox 5"/>
          <p:cNvSpPr txBox="1"/>
          <p:nvPr/>
        </p:nvSpPr>
        <p:spPr>
          <a:xfrm>
            <a:off x="2516476" y="5034230"/>
            <a:ext cx="840698" cy="584775"/>
          </a:xfrm>
          <a:prstGeom prst="rect">
            <a:avLst/>
          </a:prstGeom>
          <a:noFill/>
        </p:spPr>
        <p:txBody>
          <a:bodyPr wrap="square" rtlCol="0">
            <a:spAutoFit/>
          </a:bodyPr>
          <a:lstStyle/>
          <a:p>
            <a:r>
              <a:rPr lang="en-GB" sz="3200" dirty="0" err="1" smtClean="0">
                <a:solidFill>
                  <a:schemeClr val="bg1"/>
                </a:solidFill>
              </a:rPr>
              <a:t>E</a:t>
            </a:r>
            <a:r>
              <a:rPr lang="en-GB" sz="3200" baseline="-25000" dirty="0" err="1" smtClean="0">
                <a:solidFill>
                  <a:schemeClr val="bg1"/>
                </a:solidFill>
              </a:rPr>
              <a:t>avg</a:t>
            </a:r>
            <a:endParaRPr lang="en-GB" sz="3200" baseline="-25000" dirty="0" smtClean="0">
              <a:solidFill>
                <a:schemeClr val="bg1"/>
              </a:solidFill>
            </a:endParaRPr>
          </a:p>
        </p:txBody>
      </p:sp>
      <p:sp>
        <p:nvSpPr>
          <p:cNvPr id="8" name="Right Arrow 7"/>
          <p:cNvSpPr/>
          <p:nvPr/>
        </p:nvSpPr>
        <p:spPr>
          <a:xfrm rot="1237695">
            <a:off x="6633317" y="2275232"/>
            <a:ext cx="2383436" cy="47968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CA"/>
          </a:p>
        </p:txBody>
      </p:sp>
      <p:sp>
        <p:nvSpPr>
          <p:cNvPr id="9" name="Right Arrow 8"/>
          <p:cNvSpPr/>
          <p:nvPr/>
        </p:nvSpPr>
        <p:spPr>
          <a:xfrm rot="8879366">
            <a:off x="7914773" y="4902516"/>
            <a:ext cx="1195070" cy="476301"/>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18401477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096703" y="5907938"/>
            <a:ext cx="5998630" cy="646331"/>
          </a:xfrm>
          <a:prstGeom prst="rect">
            <a:avLst/>
          </a:prstGeom>
        </p:spPr>
        <p:txBody>
          <a:bodyPr wrap="none">
            <a:spAutoFit/>
          </a:bodyPr>
          <a:lstStyle/>
          <a:p>
            <a:pPr algn="ctr"/>
            <a:r>
              <a:rPr lang="en-GB" sz="3600" dirty="0" err="1" smtClean="0">
                <a:solidFill>
                  <a:schemeClr val="bg1"/>
                </a:solidFill>
              </a:rPr>
              <a:t>Multiscattering</a:t>
            </a:r>
            <a:r>
              <a:rPr lang="en-GB" sz="3600" dirty="0" smtClean="0">
                <a:solidFill>
                  <a:schemeClr val="bg1"/>
                </a:solidFill>
              </a:rPr>
              <a:t> Diffuse, w = 0.0</a:t>
            </a:r>
            <a:endParaRPr lang="fr-CA" sz="2000"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12192000" cy="2032000"/>
          </a:xfrm>
          <a:prstGeom prst="rect">
            <a:avLst/>
          </a:prstGeom>
        </p:spPr>
      </p:pic>
    </p:spTree>
    <p:extLst>
      <p:ext uri="{BB962C8B-B14F-4D97-AF65-F5344CB8AC3E}">
        <p14:creationId xmlns:p14="http://schemas.microsoft.com/office/powerpoint/2010/main" val="204174847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96703" y="5907938"/>
            <a:ext cx="5998630" cy="646331"/>
          </a:xfrm>
          <a:prstGeom prst="rect">
            <a:avLst/>
          </a:prstGeom>
        </p:spPr>
        <p:txBody>
          <a:bodyPr wrap="none">
            <a:spAutoFit/>
          </a:bodyPr>
          <a:lstStyle/>
          <a:p>
            <a:pPr algn="ctr"/>
            <a:r>
              <a:rPr lang="en-GB" sz="3600" dirty="0" err="1" smtClean="0">
                <a:solidFill>
                  <a:schemeClr val="bg1"/>
                </a:solidFill>
              </a:rPr>
              <a:t>Multiscattering</a:t>
            </a:r>
            <a:r>
              <a:rPr lang="en-GB" sz="3600" dirty="0" smtClean="0">
                <a:solidFill>
                  <a:schemeClr val="bg1"/>
                </a:solidFill>
              </a:rPr>
              <a:t> Diffuse, w = 0.5</a:t>
            </a:r>
            <a:endParaRPr lang="fr-CA" sz="20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12192000" cy="2032000"/>
          </a:xfrm>
          <a:prstGeom prst="rect">
            <a:avLst/>
          </a:prstGeom>
        </p:spPr>
      </p:pic>
    </p:spTree>
    <p:extLst>
      <p:ext uri="{BB962C8B-B14F-4D97-AF65-F5344CB8AC3E}">
        <p14:creationId xmlns:p14="http://schemas.microsoft.com/office/powerpoint/2010/main" val="206138187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96705" y="5907938"/>
            <a:ext cx="5998630" cy="646331"/>
          </a:xfrm>
          <a:prstGeom prst="rect">
            <a:avLst/>
          </a:prstGeom>
        </p:spPr>
        <p:txBody>
          <a:bodyPr wrap="none">
            <a:spAutoFit/>
          </a:bodyPr>
          <a:lstStyle/>
          <a:p>
            <a:pPr algn="ctr"/>
            <a:r>
              <a:rPr lang="en-GB" sz="3600" dirty="0" err="1" smtClean="0">
                <a:solidFill>
                  <a:schemeClr val="bg1"/>
                </a:solidFill>
              </a:rPr>
              <a:t>Multiscattering</a:t>
            </a:r>
            <a:r>
              <a:rPr lang="en-GB" sz="3600" dirty="0" smtClean="0">
                <a:solidFill>
                  <a:schemeClr val="bg1"/>
                </a:solidFill>
              </a:rPr>
              <a:t> Diffuse, w = 1.0</a:t>
            </a:r>
            <a:endParaRPr lang="fr-CA" sz="2000"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12192000" cy="2032000"/>
          </a:xfrm>
          <a:prstGeom prst="rect">
            <a:avLst/>
          </a:prstGeom>
        </p:spPr>
      </p:pic>
    </p:spTree>
    <p:extLst>
      <p:ext uri="{BB962C8B-B14F-4D97-AF65-F5344CB8AC3E}">
        <p14:creationId xmlns:p14="http://schemas.microsoft.com/office/powerpoint/2010/main" val="423431320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33649" y="5907938"/>
            <a:ext cx="3724738" cy="646331"/>
          </a:xfrm>
          <a:prstGeom prst="rect">
            <a:avLst/>
          </a:prstGeom>
        </p:spPr>
        <p:txBody>
          <a:bodyPr wrap="none">
            <a:spAutoFit/>
          </a:bodyPr>
          <a:lstStyle/>
          <a:p>
            <a:pPr algn="ctr"/>
            <a:r>
              <a:rPr lang="en-GB" sz="3600" dirty="0" smtClean="0">
                <a:solidFill>
                  <a:schemeClr val="bg1"/>
                </a:solidFill>
              </a:rPr>
              <a:t>Area Light, w = 0.0</a:t>
            </a:r>
            <a:endParaRPr lang="fr-CA" sz="20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12192000" cy="2032000"/>
          </a:xfrm>
          <a:prstGeom prst="rect">
            <a:avLst/>
          </a:prstGeom>
        </p:spPr>
      </p:pic>
    </p:spTree>
    <p:extLst>
      <p:ext uri="{BB962C8B-B14F-4D97-AF65-F5344CB8AC3E}">
        <p14:creationId xmlns:p14="http://schemas.microsoft.com/office/powerpoint/2010/main" val="296878829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33649" y="5907938"/>
            <a:ext cx="3724738" cy="646331"/>
          </a:xfrm>
          <a:prstGeom prst="rect">
            <a:avLst/>
          </a:prstGeom>
        </p:spPr>
        <p:txBody>
          <a:bodyPr wrap="none">
            <a:spAutoFit/>
          </a:bodyPr>
          <a:lstStyle/>
          <a:p>
            <a:pPr algn="ctr"/>
            <a:r>
              <a:rPr lang="en-GB" sz="3600" dirty="0" smtClean="0">
                <a:solidFill>
                  <a:schemeClr val="bg1"/>
                </a:solidFill>
              </a:rPr>
              <a:t>Area Light, w = 0.5</a:t>
            </a:r>
            <a:endParaRPr lang="fr-CA" sz="20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12192000" cy="2032000"/>
          </a:xfrm>
          <a:prstGeom prst="rect">
            <a:avLst/>
          </a:prstGeom>
        </p:spPr>
      </p:pic>
    </p:spTree>
    <p:extLst>
      <p:ext uri="{BB962C8B-B14F-4D97-AF65-F5344CB8AC3E}">
        <p14:creationId xmlns:p14="http://schemas.microsoft.com/office/powerpoint/2010/main" val="385789216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33649" y="5907938"/>
            <a:ext cx="3724738" cy="646331"/>
          </a:xfrm>
          <a:prstGeom prst="rect">
            <a:avLst/>
          </a:prstGeom>
        </p:spPr>
        <p:txBody>
          <a:bodyPr wrap="none">
            <a:spAutoFit/>
          </a:bodyPr>
          <a:lstStyle/>
          <a:p>
            <a:pPr algn="ctr"/>
            <a:r>
              <a:rPr lang="en-GB" sz="3600" dirty="0" smtClean="0">
                <a:solidFill>
                  <a:schemeClr val="bg1"/>
                </a:solidFill>
              </a:rPr>
              <a:t>Area Light, w = 1.0</a:t>
            </a:r>
            <a:endParaRPr lang="fr-CA" sz="20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12192000" cy="2032000"/>
          </a:xfrm>
          <a:prstGeom prst="rect">
            <a:avLst/>
          </a:prstGeom>
        </p:spPr>
      </p:pic>
    </p:spTree>
    <p:extLst>
      <p:ext uri="{BB962C8B-B14F-4D97-AF65-F5344CB8AC3E}">
        <p14:creationId xmlns:p14="http://schemas.microsoft.com/office/powerpoint/2010/main" val="414944461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71626" y="1105287"/>
            <a:ext cx="9048749" cy="5139869"/>
          </a:xfrm>
          <a:prstGeom prst="rect">
            <a:avLst/>
          </a:prstGeom>
          <a:noFill/>
        </p:spPr>
        <p:txBody>
          <a:bodyPr wrap="square" rtlCol="0">
            <a:spAutoFit/>
          </a:bodyPr>
          <a:lstStyle/>
          <a:p>
            <a:r>
              <a:rPr lang="en-GB" sz="3600" dirty="0" smtClean="0">
                <a:solidFill>
                  <a:schemeClr val="accent2"/>
                </a:solidFill>
              </a:rPr>
              <a:t>Problems:</a:t>
            </a:r>
          </a:p>
          <a:p>
            <a:endParaRPr lang="en-GB" sz="3600" dirty="0">
              <a:solidFill>
                <a:schemeClr val="bg1"/>
              </a:solidFill>
            </a:endParaRPr>
          </a:p>
          <a:p>
            <a:pPr marL="742950" indent="-742950">
              <a:buAutoNum type="arabicPeriod"/>
            </a:pPr>
            <a:r>
              <a:rPr lang="en-GB" sz="3200" dirty="0" smtClean="0">
                <a:solidFill>
                  <a:schemeClr val="bg1"/>
                </a:solidFill>
              </a:rPr>
              <a:t>No implementation for cloth</a:t>
            </a:r>
          </a:p>
          <a:p>
            <a:pPr marL="742950" indent="-742950">
              <a:buAutoNum type="arabicPeriod"/>
            </a:pPr>
            <a:r>
              <a:rPr lang="en-GB" sz="3200" dirty="0" smtClean="0">
                <a:solidFill>
                  <a:schemeClr val="bg1"/>
                </a:solidFill>
              </a:rPr>
              <a:t>No implementation for </a:t>
            </a:r>
            <a:r>
              <a:rPr lang="en-GB" sz="3200" dirty="0" err="1" smtClean="0">
                <a:solidFill>
                  <a:schemeClr val="bg1"/>
                </a:solidFill>
              </a:rPr>
              <a:t>multiscattering</a:t>
            </a:r>
            <a:r>
              <a:rPr lang="en-GB" sz="3200" dirty="0" smtClean="0">
                <a:solidFill>
                  <a:schemeClr val="bg1"/>
                </a:solidFill>
              </a:rPr>
              <a:t> diffuse</a:t>
            </a:r>
          </a:p>
          <a:p>
            <a:pPr marL="742950" indent="-742950">
              <a:buFontTx/>
              <a:buAutoNum type="arabicPeriod"/>
            </a:pPr>
            <a:r>
              <a:rPr lang="en-GB" sz="3200" dirty="0">
                <a:solidFill>
                  <a:schemeClr val="bg1"/>
                </a:solidFill>
              </a:rPr>
              <a:t>No implementation for </a:t>
            </a:r>
            <a:r>
              <a:rPr lang="en-GB" sz="3200" dirty="0" err="1">
                <a:solidFill>
                  <a:schemeClr val="bg1"/>
                </a:solidFill>
              </a:rPr>
              <a:t>multiscattering</a:t>
            </a:r>
            <a:r>
              <a:rPr lang="en-GB" sz="3200" dirty="0">
                <a:solidFill>
                  <a:schemeClr val="bg1"/>
                </a:solidFill>
              </a:rPr>
              <a:t> specular</a:t>
            </a:r>
          </a:p>
          <a:p>
            <a:pPr marL="742950" indent="-742950">
              <a:buFontTx/>
              <a:buAutoNum type="arabicPeriod"/>
            </a:pPr>
            <a:r>
              <a:rPr lang="en-GB" sz="3200" dirty="0" smtClean="0">
                <a:solidFill>
                  <a:schemeClr val="bg1"/>
                </a:solidFill>
              </a:rPr>
              <a:t>How </a:t>
            </a:r>
            <a:r>
              <a:rPr lang="en-GB" sz="3200" dirty="0">
                <a:solidFill>
                  <a:schemeClr val="bg1"/>
                </a:solidFill>
              </a:rPr>
              <a:t>to combine LTCs with wrapped diffuse</a:t>
            </a:r>
          </a:p>
          <a:p>
            <a:pPr marL="742950" indent="-742950">
              <a:buFontTx/>
              <a:buAutoNum type="arabicPeriod"/>
            </a:pPr>
            <a:r>
              <a:rPr lang="en-GB" sz="3200" dirty="0">
                <a:solidFill>
                  <a:srgbClr val="FFC000"/>
                </a:solidFill>
              </a:rPr>
              <a:t>How to combine LTCs with pre-integrated skin scattering</a:t>
            </a:r>
          </a:p>
          <a:p>
            <a:pPr marL="742950" indent="-742950">
              <a:buAutoNum type="arabicPeriod"/>
            </a:pPr>
            <a:r>
              <a:rPr lang="en-GB" sz="3200" dirty="0" smtClean="0">
                <a:solidFill>
                  <a:schemeClr val="bg1"/>
                </a:solidFill>
              </a:rPr>
              <a:t>No implementation of </a:t>
            </a:r>
            <a:r>
              <a:rPr lang="en-GB" sz="3200" dirty="0" err="1" smtClean="0">
                <a:solidFill>
                  <a:schemeClr val="bg1"/>
                </a:solidFill>
              </a:rPr>
              <a:t>Marschner</a:t>
            </a:r>
            <a:r>
              <a:rPr lang="en-GB" sz="3200" dirty="0" smtClean="0">
                <a:solidFill>
                  <a:schemeClr val="bg1"/>
                </a:solidFill>
              </a:rPr>
              <a:t> approximation for hair</a:t>
            </a:r>
          </a:p>
        </p:txBody>
      </p:sp>
    </p:spTree>
    <p:extLst>
      <p:ext uri="{BB962C8B-B14F-4D97-AF65-F5344CB8AC3E}">
        <p14:creationId xmlns:p14="http://schemas.microsoft.com/office/powerpoint/2010/main" val="187477716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7036" y="2047613"/>
            <a:ext cx="3157928" cy="3157928"/>
          </a:xfrm>
          <a:prstGeom prst="rect">
            <a:avLst/>
          </a:prstGeom>
        </p:spPr>
      </p:pic>
      <p:sp>
        <p:nvSpPr>
          <p:cNvPr id="7" name="TextBox 6"/>
          <p:cNvSpPr txBox="1"/>
          <p:nvPr/>
        </p:nvSpPr>
        <p:spPr>
          <a:xfrm>
            <a:off x="4517036" y="5211809"/>
            <a:ext cx="3157928" cy="400110"/>
          </a:xfrm>
          <a:prstGeom prst="rect">
            <a:avLst/>
          </a:prstGeom>
          <a:noFill/>
        </p:spPr>
        <p:txBody>
          <a:bodyPr wrap="square" rtlCol="0">
            <a:spAutoFit/>
          </a:bodyPr>
          <a:lstStyle/>
          <a:p>
            <a:pPr algn="ctr"/>
            <a:r>
              <a:rPr lang="en-GB" sz="2000" i="1" dirty="0">
                <a:solidFill>
                  <a:schemeClr val="accent4"/>
                </a:solidFill>
                <a:latin typeface="Georgia" panose="02040502050405020303" pitchFamily="18" charset="0"/>
              </a:rPr>
              <a:t>c</a:t>
            </a:r>
            <a:r>
              <a:rPr lang="en-GB" sz="2000" i="1" dirty="0" smtClean="0">
                <a:solidFill>
                  <a:schemeClr val="accent4"/>
                </a:solidFill>
                <a:latin typeface="Georgia" panose="02040502050405020303" pitchFamily="18" charset="0"/>
              </a:rPr>
              <a:t>os theta</a:t>
            </a:r>
            <a:endParaRPr lang="fr-CA" sz="2000" i="1" dirty="0">
              <a:solidFill>
                <a:schemeClr val="accent4"/>
              </a:solidFill>
              <a:latin typeface="Georgia" panose="02040502050405020303" pitchFamily="18" charset="0"/>
            </a:endParaRPr>
          </a:p>
        </p:txBody>
      </p:sp>
      <p:sp>
        <p:nvSpPr>
          <p:cNvPr id="8" name="TextBox 7"/>
          <p:cNvSpPr txBox="1"/>
          <p:nvPr/>
        </p:nvSpPr>
        <p:spPr>
          <a:xfrm rot="16200000">
            <a:off x="6280666" y="3426522"/>
            <a:ext cx="3157928" cy="400110"/>
          </a:xfrm>
          <a:prstGeom prst="rect">
            <a:avLst/>
          </a:prstGeom>
          <a:noFill/>
        </p:spPr>
        <p:txBody>
          <a:bodyPr wrap="square" rtlCol="0">
            <a:spAutoFit/>
          </a:bodyPr>
          <a:lstStyle/>
          <a:p>
            <a:pPr algn="ctr"/>
            <a:r>
              <a:rPr lang="en-GB" sz="2000" i="1" dirty="0" smtClean="0">
                <a:solidFill>
                  <a:schemeClr val="accent4"/>
                </a:solidFill>
                <a:latin typeface="Georgia" panose="02040502050405020303" pitchFamily="18" charset="0"/>
              </a:rPr>
              <a:t>curvature</a:t>
            </a:r>
            <a:endParaRPr lang="fr-CA" i="1" dirty="0">
              <a:solidFill>
                <a:schemeClr val="accent4"/>
              </a:solidFill>
              <a:latin typeface="Georgia" panose="02040502050405020303" pitchFamily="18" charset="0"/>
            </a:endParaRPr>
          </a:p>
        </p:txBody>
      </p:sp>
      <p:sp>
        <p:nvSpPr>
          <p:cNvPr id="10" name="TextBox 9"/>
          <p:cNvSpPr txBox="1"/>
          <p:nvPr/>
        </p:nvSpPr>
        <p:spPr>
          <a:xfrm>
            <a:off x="3952481" y="6018551"/>
            <a:ext cx="4287039" cy="523220"/>
          </a:xfrm>
          <a:prstGeom prst="rect">
            <a:avLst/>
          </a:prstGeom>
          <a:noFill/>
        </p:spPr>
        <p:txBody>
          <a:bodyPr wrap="square" rtlCol="0">
            <a:spAutoFit/>
          </a:bodyPr>
          <a:lstStyle/>
          <a:p>
            <a:pPr algn="ctr"/>
            <a:r>
              <a:rPr lang="en-GB" sz="2800" dirty="0" smtClean="0">
                <a:solidFill>
                  <a:schemeClr val="bg1"/>
                </a:solidFill>
              </a:rPr>
              <a:t>[Penner11]</a:t>
            </a:r>
            <a:endParaRPr lang="fr-CA" sz="2800" dirty="0">
              <a:solidFill>
                <a:schemeClr val="bg1"/>
              </a:solidFill>
            </a:endParaRPr>
          </a:p>
        </p:txBody>
      </p:sp>
      <p:sp>
        <p:nvSpPr>
          <p:cNvPr id="11" name="TextBox 10"/>
          <p:cNvSpPr txBox="1"/>
          <p:nvPr/>
        </p:nvSpPr>
        <p:spPr>
          <a:xfrm>
            <a:off x="662140" y="594795"/>
            <a:ext cx="10518024" cy="1077218"/>
          </a:xfrm>
          <a:prstGeom prst="rect">
            <a:avLst/>
          </a:prstGeom>
          <a:noFill/>
        </p:spPr>
        <p:txBody>
          <a:bodyPr wrap="square" rtlCol="0">
            <a:spAutoFit/>
          </a:bodyPr>
          <a:lstStyle/>
          <a:p>
            <a:r>
              <a:rPr lang="en-GB" sz="3200" dirty="0" smtClean="0">
                <a:solidFill>
                  <a:schemeClr val="accent4"/>
                </a:solidFill>
              </a:rPr>
              <a:t>Pre-integrated scattering:</a:t>
            </a:r>
          </a:p>
          <a:p>
            <a:r>
              <a:rPr lang="en-GB" sz="3200" dirty="0" smtClean="0">
                <a:solidFill>
                  <a:schemeClr val="bg1"/>
                </a:solidFill>
              </a:rPr>
              <a:t>Integrate Lambert diffuse over spheres of different curvatures</a:t>
            </a:r>
            <a:endParaRPr lang="fr-CA" sz="3200" dirty="0">
              <a:solidFill>
                <a:schemeClr val="bg1"/>
              </a:solidFill>
            </a:endParaRPr>
          </a:p>
        </p:txBody>
      </p:sp>
    </p:spTree>
    <p:extLst>
      <p:ext uri="{BB962C8B-B14F-4D97-AF65-F5344CB8AC3E}">
        <p14:creationId xmlns:p14="http://schemas.microsoft.com/office/powerpoint/2010/main" val="225470537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7036" y="2041345"/>
            <a:ext cx="3157928" cy="3157928"/>
          </a:xfrm>
          <a:prstGeom prst="rect">
            <a:avLst/>
          </a:prstGeom>
        </p:spPr>
      </p:pic>
      <p:sp>
        <p:nvSpPr>
          <p:cNvPr id="10" name="TextBox 9"/>
          <p:cNvSpPr txBox="1"/>
          <p:nvPr/>
        </p:nvSpPr>
        <p:spPr>
          <a:xfrm>
            <a:off x="3952481" y="6018551"/>
            <a:ext cx="4287039" cy="523220"/>
          </a:xfrm>
          <a:prstGeom prst="rect">
            <a:avLst/>
          </a:prstGeom>
          <a:noFill/>
        </p:spPr>
        <p:txBody>
          <a:bodyPr wrap="square" rtlCol="0">
            <a:spAutoFit/>
          </a:bodyPr>
          <a:lstStyle/>
          <a:p>
            <a:pPr algn="ctr"/>
            <a:r>
              <a:rPr lang="en-GB" sz="2800" dirty="0" smtClean="0">
                <a:solidFill>
                  <a:schemeClr val="bg1"/>
                </a:solidFill>
              </a:rPr>
              <a:t>[Penner11]</a:t>
            </a:r>
            <a:endParaRPr lang="fr-CA" sz="2800" dirty="0">
              <a:solidFill>
                <a:schemeClr val="bg1"/>
              </a:solidFill>
            </a:endParaRPr>
          </a:p>
        </p:txBody>
      </p:sp>
      <p:sp>
        <p:nvSpPr>
          <p:cNvPr id="13" name="TextBox 12"/>
          <p:cNvSpPr txBox="1"/>
          <p:nvPr/>
        </p:nvSpPr>
        <p:spPr>
          <a:xfrm>
            <a:off x="662140" y="594795"/>
            <a:ext cx="10518024" cy="1077218"/>
          </a:xfrm>
          <a:prstGeom prst="rect">
            <a:avLst/>
          </a:prstGeom>
          <a:noFill/>
        </p:spPr>
        <p:txBody>
          <a:bodyPr wrap="square" rtlCol="0">
            <a:spAutoFit/>
          </a:bodyPr>
          <a:lstStyle/>
          <a:p>
            <a:r>
              <a:rPr lang="en-GB" sz="3200" dirty="0" smtClean="0">
                <a:solidFill>
                  <a:schemeClr val="accent4"/>
                </a:solidFill>
              </a:rPr>
              <a:t>Pre-integrated scattering for </a:t>
            </a:r>
            <a:r>
              <a:rPr lang="en-GB" sz="3200" dirty="0" err="1" smtClean="0">
                <a:solidFill>
                  <a:schemeClr val="accent4"/>
                </a:solidFill>
              </a:rPr>
              <a:t>multiscattering</a:t>
            </a:r>
            <a:r>
              <a:rPr lang="en-GB" sz="3200" dirty="0" smtClean="0">
                <a:solidFill>
                  <a:schemeClr val="accent4"/>
                </a:solidFill>
              </a:rPr>
              <a:t> diffuse BRDF:</a:t>
            </a:r>
          </a:p>
          <a:p>
            <a:r>
              <a:rPr lang="en-GB" sz="3200" dirty="0" smtClean="0">
                <a:solidFill>
                  <a:schemeClr val="bg1"/>
                </a:solidFill>
              </a:rPr>
              <a:t>4D LUT required – adding view angle and roughness</a:t>
            </a:r>
          </a:p>
        </p:txBody>
      </p:sp>
      <p:sp>
        <p:nvSpPr>
          <p:cNvPr id="14" name="TextBox 13"/>
          <p:cNvSpPr txBox="1"/>
          <p:nvPr/>
        </p:nvSpPr>
        <p:spPr>
          <a:xfrm>
            <a:off x="4517036" y="5211809"/>
            <a:ext cx="3157928" cy="400110"/>
          </a:xfrm>
          <a:prstGeom prst="rect">
            <a:avLst/>
          </a:prstGeom>
          <a:noFill/>
        </p:spPr>
        <p:txBody>
          <a:bodyPr wrap="square" rtlCol="0">
            <a:spAutoFit/>
          </a:bodyPr>
          <a:lstStyle/>
          <a:p>
            <a:pPr algn="ctr"/>
            <a:r>
              <a:rPr lang="en-GB" sz="2000" i="1" dirty="0">
                <a:solidFill>
                  <a:schemeClr val="accent4"/>
                </a:solidFill>
                <a:latin typeface="Georgia" panose="02040502050405020303" pitchFamily="18" charset="0"/>
              </a:rPr>
              <a:t>c</a:t>
            </a:r>
            <a:r>
              <a:rPr lang="en-GB" sz="2000" i="1" dirty="0" smtClean="0">
                <a:solidFill>
                  <a:schemeClr val="accent4"/>
                </a:solidFill>
                <a:latin typeface="Georgia" panose="02040502050405020303" pitchFamily="18" charset="0"/>
              </a:rPr>
              <a:t>os theta</a:t>
            </a:r>
            <a:endParaRPr lang="fr-CA" sz="2000" i="1" dirty="0">
              <a:solidFill>
                <a:schemeClr val="accent4"/>
              </a:solidFill>
              <a:latin typeface="Georgia" panose="02040502050405020303" pitchFamily="18" charset="0"/>
            </a:endParaRPr>
          </a:p>
        </p:txBody>
      </p:sp>
      <p:sp>
        <p:nvSpPr>
          <p:cNvPr id="15" name="TextBox 14"/>
          <p:cNvSpPr txBox="1"/>
          <p:nvPr/>
        </p:nvSpPr>
        <p:spPr>
          <a:xfrm rot="16200000">
            <a:off x="6280666" y="3426522"/>
            <a:ext cx="3157928" cy="400110"/>
          </a:xfrm>
          <a:prstGeom prst="rect">
            <a:avLst/>
          </a:prstGeom>
          <a:noFill/>
        </p:spPr>
        <p:txBody>
          <a:bodyPr wrap="square" rtlCol="0">
            <a:spAutoFit/>
          </a:bodyPr>
          <a:lstStyle/>
          <a:p>
            <a:pPr algn="ctr"/>
            <a:r>
              <a:rPr lang="en-GB" sz="2000" i="1" dirty="0" smtClean="0">
                <a:solidFill>
                  <a:schemeClr val="accent4"/>
                </a:solidFill>
                <a:latin typeface="Georgia" panose="02040502050405020303" pitchFamily="18" charset="0"/>
              </a:rPr>
              <a:t>curvature</a:t>
            </a:r>
            <a:endParaRPr lang="fr-CA" i="1" dirty="0">
              <a:solidFill>
                <a:schemeClr val="accent4"/>
              </a:solidFill>
              <a:latin typeface="Georgia" panose="02040502050405020303" pitchFamily="18" charset="0"/>
            </a:endParaRPr>
          </a:p>
        </p:txBody>
      </p:sp>
    </p:spTree>
    <p:extLst>
      <p:ext uri="{BB962C8B-B14F-4D97-AF65-F5344CB8AC3E}">
        <p14:creationId xmlns:p14="http://schemas.microsoft.com/office/powerpoint/2010/main" val="257272595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952481" y="6018551"/>
            <a:ext cx="4287039" cy="523220"/>
          </a:xfrm>
          <a:prstGeom prst="rect">
            <a:avLst/>
          </a:prstGeom>
          <a:noFill/>
        </p:spPr>
        <p:txBody>
          <a:bodyPr wrap="square" rtlCol="0">
            <a:spAutoFit/>
          </a:bodyPr>
          <a:lstStyle/>
          <a:p>
            <a:pPr algn="ctr"/>
            <a:r>
              <a:rPr lang="en-GB" sz="2800" dirty="0" smtClean="0">
                <a:solidFill>
                  <a:schemeClr val="bg1"/>
                </a:solidFill>
              </a:rPr>
              <a:t>[Jimenez12]</a:t>
            </a:r>
            <a:endParaRPr lang="fr-CA" sz="2800" dirty="0">
              <a:solidFill>
                <a:schemeClr val="bg1"/>
              </a:solidFill>
            </a:endParaRPr>
          </a:p>
        </p:txBody>
      </p:sp>
      <p:pic>
        <p:nvPicPr>
          <p:cNvPr id="9"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66603" y="1218024"/>
            <a:ext cx="9458793" cy="4608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2593335" y="502646"/>
            <a:ext cx="7005330" cy="523220"/>
          </a:xfrm>
          <a:prstGeom prst="rect">
            <a:avLst/>
          </a:prstGeom>
          <a:noFill/>
        </p:spPr>
        <p:txBody>
          <a:bodyPr wrap="square" rtlCol="0">
            <a:spAutoFit/>
          </a:bodyPr>
          <a:lstStyle/>
          <a:p>
            <a:pPr algn="ctr"/>
            <a:r>
              <a:rPr lang="en-GB" sz="2800" dirty="0" smtClean="0">
                <a:solidFill>
                  <a:schemeClr val="bg1"/>
                </a:solidFill>
              </a:rPr>
              <a:t>Separable Screen-Space Subsurface Scattering</a:t>
            </a:r>
            <a:endParaRPr lang="fr-CA" sz="2800" dirty="0">
              <a:solidFill>
                <a:schemeClr val="bg1"/>
              </a:solidFill>
            </a:endParaRPr>
          </a:p>
        </p:txBody>
      </p:sp>
    </p:spTree>
    <p:extLst>
      <p:ext uri="{BB962C8B-B14F-4D97-AF65-F5344CB8AC3E}">
        <p14:creationId xmlns:p14="http://schemas.microsoft.com/office/powerpoint/2010/main" val="38240889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14007" y="1521502"/>
            <a:ext cx="3335311" cy="2398426"/>
          </a:xfrm>
          <a:prstGeom prst="rect">
            <a:avLst/>
          </a:prstGeom>
          <a:noFill/>
        </p:spPr>
        <p:txBody>
          <a:bodyPr wrap="square" rtlCol="0">
            <a:spAutoFit/>
          </a:bodyPr>
          <a:lstStyle/>
          <a:p>
            <a:endParaRPr lang="fr-CA" dirty="0"/>
          </a:p>
        </p:txBody>
      </p:sp>
      <p:sp>
        <p:nvSpPr>
          <p:cNvPr id="5" name="Rectangle 4"/>
          <p:cNvSpPr/>
          <p:nvPr/>
        </p:nvSpPr>
        <p:spPr>
          <a:xfrm>
            <a:off x="2192312" y="2904265"/>
            <a:ext cx="6800538" cy="2031325"/>
          </a:xfrm>
          <a:prstGeom prst="rect">
            <a:avLst/>
          </a:prstGeom>
          <a:solidFill>
            <a:schemeClr val="bg1"/>
          </a:solidFill>
        </p:spPr>
        <p:txBody>
          <a:bodyPr wrap="square">
            <a:spAutoFit/>
          </a:bodyPr>
          <a:lstStyle/>
          <a:p>
            <a:r>
              <a:rPr lang="fr-CA" dirty="0" err="1">
                <a:solidFill>
                  <a:srgbClr val="0000FF"/>
                </a:solidFill>
                <a:latin typeface="Consolas" panose="020B0609020204030204" pitchFamily="49" charset="0"/>
              </a:rPr>
              <a:t>float</a:t>
            </a:r>
            <a:r>
              <a:rPr lang="fr-CA" dirty="0">
                <a:solidFill>
                  <a:srgbClr val="000000"/>
                </a:solidFill>
                <a:latin typeface="Consolas" panose="020B0609020204030204" pitchFamily="49" charset="0"/>
              </a:rPr>
              <a:t> </a:t>
            </a:r>
            <a:r>
              <a:rPr lang="fr-CA" dirty="0" err="1">
                <a:solidFill>
                  <a:srgbClr val="000000"/>
                </a:solidFill>
                <a:latin typeface="Consolas" panose="020B0609020204030204" pitchFamily="49" charset="0"/>
              </a:rPr>
              <a:t>AverageEnergy</a:t>
            </a:r>
            <a:r>
              <a:rPr lang="fr-CA" dirty="0">
                <a:solidFill>
                  <a:srgbClr val="000000"/>
                </a:solidFill>
                <a:latin typeface="Consolas" panose="020B0609020204030204" pitchFamily="49" charset="0"/>
              </a:rPr>
              <a:t>(</a:t>
            </a:r>
            <a:r>
              <a:rPr lang="fr-CA" dirty="0" err="1">
                <a:solidFill>
                  <a:srgbClr val="0000FF"/>
                </a:solidFill>
                <a:latin typeface="Consolas" panose="020B0609020204030204" pitchFamily="49" charset="0"/>
              </a:rPr>
              <a:t>float</a:t>
            </a:r>
            <a:r>
              <a:rPr lang="fr-CA" dirty="0">
                <a:solidFill>
                  <a:srgbClr val="000000"/>
                </a:solidFill>
                <a:latin typeface="Consolas" panose="020B0609020204030204" pitchFamily="49" charset="0"/>
              </a:rPr>
              <a:t> </a:t>
            </a:r>
            <a:r>
              <a:rPr lang="fr-CA" dirty="0" err="1">
                <a:solidFill>
                  <a:srgbClr val="000000"/>
                </a:solidFill>
                <a:latin typeface="Consolas" panose="020B0609020204030204" pitchFamily="49" charset="0"/>
              </a:rPr>
              <a:t>smoothness</a:t>
            </a:r>
            <a:r>
              <a:rPr lang="fr-CA" dirty="0">
                <a:solidFill>
                  <a:srgbClr val="000000"/>
                </a:solidFill>
                <a:latin typeface="Consolas" panose="020B0609020204030204" pitchFamily="49" charset="0"/>
              </a:rPr>
              <a:t>)</a:t>
            </a:r>
          </a:p>
          <a:p>
            <a:r>
              <a:rPr lang="fr-CA" dirty="0">
                <a:solidFill>
                  <a:srgbClr val="000000"/>
                </a:solidFill>
                <a:latin typeface="Consolas" panose="020B0609020204030204" pitchFamily="49" charset="0"/>
              </a:rPr>
              <a:t>{</a:t>
            </a:r>
          </a:p>
          <a:p>
            <a:r>
              <a:rPr lang="en-CA" dirty="0">
                <a:solidFill>
                  <a:srgbClr val="000000"/>
                </a:solidFill>
                <a:latin typeface="Consolas" panose="020B0609020204030204" pitchFamily="49" charset="0"/>
              </a:rPr>
              <a:t>    </a:t>
            </a:r>
            <a:r>
              <a:rPr lang="en-CA" dirty="0">
                <a:solidFill>
                  <a:srgbClr val="0000FF"/>
                </a:solidFill>
                <a:latin typeface="Consolas" panose="020B0609020204030204" pitchFamily="49" charset="0"/>
              </a:rPr>
              <a:t>float</a:t>
            </a:r>
            <a:r>
              <a:rPr lang="en-CA" dirty="0">
                <a:solidFill>
                  <a:srgbClr val="000000"/>
                </a:solidFill>
                <a:latin typeface="Consolas" panose="020B0609020204030204" pitchFamily="49" charset="0"/>
              </a:rPr>
              <a:t> r = -0.0761947f - 0.383026f * smoothness;</a:t>
            </a:r>
          </a:p>
          <a:p>
            <a:r>
              <a:rPr lang="fr-CA" dirty="0">
                <a:solidFill>
                  <a:srgbClr val="000000"/>
                </a:solidFill>
                <a:latin typeface="Consolas" panose="020B0609020204030204" pitchFamily="49" charset="0"/>
              </a:rPr>
              <a:t>          r = 1.04997f + </a:t>
            </a:r>
            <a:r>
              <a:rPr lang="fr-CA" dirty="0" err="1">
                <a:solidFill>
                  <a:srgbClr val="000000"/>
                </a:solidFill>
                <a:latin typeface="Consolas" panose="020B0609020204030204" pitchFamily="49" charset="0"/>
              </a:rPr>
              <a:t>smoothness</a:t>
            </a:r>
            <a:r>
              <a:rPr lang="fr-CA" dirty="0">
                <a:solidFill>
                  <a:srgbClr val="000000"/>
                </a:solidFill>
                <a:latin typeface="Consolas" panose="020B0609020204030204" pitchFamily="49" charset="0"/>
              </a:rPr>
              <a:t> * r;</a:t>
            </a:r>
          </a:p>
          <a:p>
            <a:r>
              <a:rPr lang="fr-CA" dirty="0">
                <a:solidFill>
                  <a:srgbClr val="000000"/>
                </a:solidFill>
                <a:latin typeface="Consolas" panose="020B0609020204030204" pitchFamily="49" charset="0"/>
              </a:rPr>
              <a:t>          r = 0.409255f + </a:t>
            </a:r>
            <a:r>
              <a:rPr lang="fr-CA" dirty="0" err="1">
                <a:solidFill>
                  <a:srgbClr val="000000"/>
                </a:solidFill>
                <a:latin typeface="Consolas" panose="020B0609020204030204" pitchFamily="49" charset="0"/>
              </a:rPr>
              <a:t>smoothness</a:t>
            </a:r>
            <a:r>
              <a:rPr lang="fr-CA" dirty="0">
                <a:solidFill>
                  <a:srgbClr val="000000"/>
                </a:solidFill>
                <a:latin typeface="Consolas" panose="020B0609020204030204" pitchFamily="49" charset="0"/>
              </a:rPr>
              <a:t> * r;</a:t>
            </a:r>
          </a:p>
          <a:p>
            <a:r>
              <a:rPr lang="fr-CA" dirty="0">
                <a:solidFill>
                  <a:srgbClr val="000000"/>
                </a:solidFill>
                <a:latin typeface="Consolas" panose="020B0609020204030204" pitchFamily="49" charset="0"/>
              </a:rPr>
              <a:t>    </a:t>
            </a:r>
            <a:r>
              <a:rPr lang="fr-CA" dirty="0">
                <a:solidFill>
                  <a:srgbClr val="0000FF"/>
                </a:solidFill>
                <a:latin typeface="Consolas" panose="020B0609020204030204" pitchFamily="49" charset="0"/>
              </a:rPr>
              <a:t>return</a:t>
            </a:r>
            <a:r>
              <a:rPr lang="fr-CA" dirty="0">
                <a:solidFill>
                  <a:srgbClr val="000000"/>
                </a:solidFill>
                <a:latin typeface="Consolas" panose="020B0609020204030204" pitchFamily="49" charset="0"/>
              </a:rPr>
              <a:t> min(0.999f, r);</a:t>
            </a:r>
          </a:p>
          <a:p>
            <a:r>
              <a:rPr lang="fr-CA" dirty="0">
                <a:solidFill>
                  <a:srgbClr val="000000"/>
                </a:solidFill>
                <a:latin typeface="Consolas" panose="020B0609020204030204" pitchFamily="49" charset="0"/>
              </a:rPr>
              <a:t>}</a:t>
            </a:r>
            <a:endParaRPr lang="fr-CA" dirty="0"/>
          </a:p>
        </p:txBody>
      </p:sp>
      <p:sp>
        <p:nvSpPr>
          <p:cNvPr id="6" name="Rectangle 5"/>
          <p:cNvSpPr/>
          <p:nvPr/>
        </p:nvSpPr>
        <p:spPr>
          <a:xfrm>
            <a:off x="2192312" y="5258100"/>
            <a:ext cx="8651823" cy="1200329"/>
          </a:xfrm>
          <a:prstGeom prst="rect">
            <a:avLst/>
          </a:prstGeom>
          <a:solidFill>
            <a:schemeClr val="bg1"/>
          </a:solidFill>
        </p:spPr>
        <p:txBody>
          <a:bodyPr wrap="square">
            <a:spAutoFit/>
          </a:bodyPr>
          <a:lstStyle/>
          <a:p>
            <a:r>
              <a:rPr lang="fr-CA" dirty="0">
                <a:solidFill>
                  <a:srgbClr val="0000FF"/>
                </a:solidFill>
                <a:latin typeface="Consolas" panose="020B0609020204030204" pitchFamily="49" charset="0"/>
              </a:rPr>
              <a:t>float3</a:t>
            </a:r>
            <a:r>
              <a:rPr lang="fr-CA" dirty="0">
                <a:solidFill>
                  <a:srgbClr val="000000"/>
                </a:solidFill>
                <a:latin typeface="Consolas" panose="020B0609020204030204" pitchFamily="49" charset="0"/>
              </a:rPr>
              <a:t> </a:t>
            </a:r>
            <a:r>
              <a:rPr lang="fr-CA" dirty="0" err="1">
                <a:solidFill>
                  <a:srgbClr val="000000"/>
                </a:solidFill>
                <a:latin typeface="Consolas" panose="020B0609020204030204" pitchFamily="49" charset="0"/>
              </a:rPr>
              <a:t>AverageFresnel</a:t>
            </a:r>
            <a:r>
              <a:rPr lang="fr-CA" dirty="0">
                <a:solidFill>
                  <a:srgbClr val="000000"/>
                </a:solidFill>
                <a:latin typeface="Consolas" panose="020B0609020204030204" pitchFamily="49" charset="0"/>
              </a:rPr>
              <a:t>(</a:t>
            </a:r>
            <a:r>
              <a:rPr lang="fr-CA" dirty="0">
                <a:solidFill>
                  <a:srgbClr val="0000FF"/>
                </a:solidFill>
                <a:latin typeface="Consolas" panose="020B0609020204030204" pitchFamily="49" charset="0"/>
              </a:rPr>
              <a:t>float3</a:t>
            </a:r>
            <a:r>
              <a:rPr lang="fr-CA" dirty="0">
                <a:solidFill>
                  <a:srgbClr val="000000"/>
                </a:solidFill>
                <a:latin typeface="Consolas" panose="020B0609020204030204" pitchFamily="49" charset="0"/>
              </a:rPr>
              <a:t> </a:t>
            </a:r>
            <a:r>
              <a:rPr lang="fr-CA" dirty="0" err="1">
                <a:solidFill>
                  <a:srgbClr val="000000"/>
                </a:solidFill>
                <a:latin typeface="Consolas" panose="020B0609020204030204" pitchFamily="49" charset="0"/>
              </a:rPr>
              <a:t>specularColor</a:t>
            </a:r>
            <a:r>
              <a:rPr lang="fr-CA" dirty="0">
                <a:solidFill>
                  <a:srgbClr val="000000"/>
                </a:solidFill>
                <a:latin typeface="Consolas" panose="020B0609020204030204" pitchFamily="49" charset="0"/>
              </a:rPr>
              <a:t>)</a:t>
            </a:r>
          </a:p>
          <a:p>
            <a:r>
              <a:rPr lang="fr-CA" dirty="0">
                <a:solidFill>
                  <a:srgbClr val="000000"/>
                </a:solidFill>
                <a:latin typeface="Consolas" panose="020B0609020204030204" pitchFamily="49" charset="0"/>
              </a:rPr>
              <a:t>{</a:t>
            </a:r>
          </a:p>
          <a:p>
            <a:r>
              <a:rPr lang="en-CA" dirty="0">
                <a:solidFill>
                  <a:srgbClr val="000000"/>
                </a:solidFill>
                <a:latin typeface="Consolas" panose="020B0609020204030204" pitchFamily="49" charset="0"/>
              </a:rPr>
              <a:t>    </a:t>
            </a:r>
            <a:r>
              <a:rPr lang="en-CA" dirty="0">
                <a:solidFill>
                  <a:srgbClr val="0000FF"/>
                </a:solidFill>
                <a:latin typeface="Consolas" panose="020B0609020204030204" pitchFamily="49" charset="0"/>
              </a:rPr>
              <a:t>return</a:t>
            </a:r>
            <a:r>
              <a:rPr lang="en-CA" dirty="0">
                <a:solidFill>
                  <a:srgbClr val="000000"/>
                </a:solidFill>
                <a:latin typeface="Consolas" panose="020B0609020204030204" pitchFamily="49" charset="0"/>
              </a:rPr>
              <a:t> </a:t>
            </a:r>
            <a:r>
              <a:rPr lang="en-CA" dirty="0" err="1">
                <a:solidFill>
                  <a:srgbClr val="000000"/>
                </a:solidFill>
                <a:latin typeface="Consolas" panose="020B0609020204030204" pitchFamily="49" charset="0"/>
              </a:rPr>
              <a:t>specularColor</a:t>
            </a:r>
            <a:r>
              <a:rPr lang="en-CA" dirty="0">
                <a:solidFill>
                  <a:srgbClr val="000000"/>
                </a:solidFill>
                <a:latin typeface="Consolas" panose="020B0609020204030204" pitchFamily="49" charset="0"/>
              </a:rPr>
              <a:t> + (1.0f - </a:t>
            </a:r>
            <a:r>
              <a:rPr lang="en-CA" dirty="0" err="1">
                <a:solidFill>
                  <a:srgbClr val="000000"/>
                </a:solidFill>
                <a:latin typeface="Consolas" panose="020B0609020204030204" pitchFamily="49" charset="0"/>
              </a:rPr>
              <a:t>specularColor</a:t>
            </a:r>
            <a:r>
              <a:rPr lang="en-CA" dirty="0">
                <a:solidFill>
                  <a:srgbClr val="000000"/>
                </a:solidFill>
                <a:latin typeface="Consolas" panose="020B0609020204030204" pitchFamily="49" charset="0"/>
              </a:rPr>
              <a:t>) * (1.0f / 21.0f</a:t>
            </a:r>
            <a:r>
              <a:rPr lang="en-CA" dirty="0" smtClean="0">
                <a:solidFill>
                  <a:srgbClr val="000000"/>
                </a:solidFill>
                <a:latin typeface="Consolas" panose="020B0609020204030204" pitchFamily="49" charset="0"/>
              </a:rPr>
              <a:t>);</a:t>
            </a:r>
          </a:p>
          <a:p>
            <a:r>
              <a:rPr lang="fr-CA" dirty="0" smtClean="0">
                <a:solidFill>
                  <a:srgbClr val="000000"/>
                </a:solidFill>
                <a:latin typeface="Consolas" panose="020B0609020204030204" pitchFamily="49" charset="0"/>
              </a:rPr>
              <a:t>}</a:t>
            </a:r>
            <a:endParaRPr lang="fr-CA"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2312" y="462913"/>
            <a:ext cx="2206359" cy="2206359"/>
          </a:xfrm>
          <a:prstGeom prst="rect">
            <a:avLst/>
          </a:prstGeom>
        </p:spPr>
      </p:pic>
      <p:sp>
        <p:nvSpPr>
          <p:cNvPr id="9" name="TextBox 8"/>
          <p:cNvSpPr txBox="1"/>
          <p:nvPr/>
        </p:nvSpPr>
        <p:spPr>
          <a:xfrm>
            <a:off x="673309" y="5467741"/>
            <a:ext cx="840698" cy="584775"/>
          </a:xfrm>
          <a:prstGeom prst="rect">
            <a:avLst/>
          </a:prstGeom>
          <a:noFill/>
        </p:spPr>
        <p:txBody>
          <a:bodyPr wrap="square" rtlCol="0">
            <a:spAutoFit/>
          </a:bodyPr>
          <a:lstStyle/>
          <a:p>
            <a:r>
              <a:rPr lang="en-GB" sz="3200" dirty="0" err="1" smtClean="0">
                <a:solidFill>
                  <a:schemeClr val="bg1"/>
                </a:solidFill>
              </a:rPr>
              <a:t>F</a:t>
            </a:r>
            <a:r>
              <a:rPr lang="en-GB" sz="3200" baseline="-25000" dirty="0" err="1" smtClean="0">
                <a:solidFill>
                  <a:schemeClr val="bg1"/>
                </a:solidFill>
              </a:rPr>
              <a:t>avg</a:t>
            </a:r>
            <a:endParaRPr lang="en-GB" sz="3200" baseline="-25000" dirty="0" smtClean="0">
              <a:solidFill>
                <a:schemeClr val="bg1"/>
              </a:solidFill>
            </a:endParaRPr>
          </a:p>
        </p:txBody>
      </p:sp>
      <p:sp>
        <p:nvSpPr>
          <p:cNvPr id="10" name="TextBox 9"/>
          <p:cNvSpPr txBox="1"/>
          <p:nvPr/>
        </p:nvSpPr>
        <p:spPr>
          <a:xfrm>
            <a:off x="725151" y="3550596"/>
            <a:ext cx="840698" cy="584775"/>
          </a:xfrm>
          <a:prstGeom prst="rect">
            <a:avLst/>
          </a:prstGeom>
          <a:noFill/>
        </p:spPr>
        <p:txBody>
          <a:bodyPr wrap="square" rtlCol="0">
            <a:spAutoFit/>
          </a:bodyPr>
          <a:lstStyle/>
          <a:p>
            <a:r>
              <a:rPr lang="en-GB" sz="3200" dirty="0" err="1" smtClean="0">
                <a:solidFill>
                  <a:schemeClr val="bg1"/>
                </a:solidFill>
              </a:rPr>
              <a:t>E</a:t>
            </a:r>
            <a:r>
              <a:rPr lang="en-GB" sz="3200" baseline="-25000" dirty="0" err="1" smtClean="0">
                <a:solidFill>
                  <a:schemeClr val="bg1"/>
                </a:solidFill>
              </a:rPr>
              <a:t>avg</a:t>
            </a:r>
            <a:endParaRPr lang="en-GB" sz="3200" baseline="-25000" dirty="0" smtClean="0">
              <a:solidFill>
                <a:schemeClr val="bg1"/>
              </a:solidFill>
            </a:endParaRPr>
          </a:p>
        </p:txBody>
      </p:sp>
      <p:sp>
        <p:nvSpPr>
          <p:cNvPr id="11" name="TextBox 10"/>
          <p:cNvSpPr txBox="1"/>
          <p:nvPr/>
        </p:nvSpPr>
        <p:spPr>
          <a:xfrm>
            <a:off x="562132" y="1273704"/>
            <a:ext cx="1291027" cy="584775"/>
          </a:xfrm>
          <a:prstGeom prst="rect">
            <a:avLst/>
          </a:prstGeom>
          <a:noFill/>
        </p:spPr>
        <p:txBody>
          <a:bodyPr wrap="square" rtlCol="0">
            <a:spAutoFit/>
          </a:bodyPr>
          <a:lstStyle/>
          <a:p>
            <a:r>
              <a:rPr lang="en-GB" sz="3200" dirty="0" smtClean="0">
                <a:solidFill>
                  <a:schemeClr val="bg1"/>
                </a:solidFill>
              </a:rPr>
              <a:t>1-E(</a:t>
            </a:r>
            <a:r>
              <a:rPr lang="el-GR" sz="3200" dirty="0" smtClean="0">
                <a:solidFill>
                  <a:schemeClr val="bg1"/>
                </a:solidFill>
                <a:latin typeface="Times New Roman" panose="02020603050405020304" pitchFamily="18" charset="0"/>
                <a:cs typeface="Times New Roman" panose="02020603050405020304" pitchFamily="18" charset="0"/>
              </a:rPr>
              <a:t>μ</a:t>
            </a:r>
            <a:r>
              <a:rPr lang="en-GB" sz="3200" dirty="0" smtClean="0">
                <a:solidFill>
                  <a:schemeClr val="bg1"/>
                </a:solidFill>
              </a:rPr>
              <a:t>)</a:t>
            </a:r>
            <a:endParaRPr lang="en-GB" sz="3200" baseline="-25000" dirty="0" smtClean="0">
              <a:solidFill>
                <a:schemeClr val="bg1"/>
              </a:solidFill>
            </a:endParaRPr>
          </a:p>
        </p:txBody>
      </p:sp>
    </p:spTree>
    <p:extLst>
      <p:ext uri="{BB962C8B-B14F-4D97-AF65-F5344CB8AC3E}">
        <p14:creationId xmlns:p14="http://schemas.microsoft.com/office/powerpoint/2010/main" val="231805867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1207" y="644160"/>
            <a:ext cx="8443834" cy="5629223"/>
          </a:xfrm>
          <a:prstGeom prst="rect">
            <a:avLst/>
          </a:prstGeom>
        </p:spPr>
      </p:pic>
    </p:spTree>
    <p:extLst>
      <p:ext uri="{BB962C8B-B14F-4D97-AF65-F5344CB8AC3E}">
        <p14:creationId xmlns:p14="http://schemas.microsoft.com/office/powerpoint/2010/main" val="115311383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71626" y="1105287"/>
            <a:ext cx="9048749" cy="5139869"/>
          </a:xfrm>
          <a:prstGeom prst="rect">
            <a:avLst/>
          </a:prstGeom>
          <a:noFill/>
        </p:spPr>
        <p:txBody>
          <a:bodyPr wrap="square" rtlCol="0">
            <a:spAutoFit/>
          </a:bodyPr>
          <a:lstStyle/>
          <a:p>
            <a:r>
              <a:rPr lang="en-GB" sz="3600" dirty="0" smtClean="0">
                <a:solidFill>
                  <a:schemeClr val="accent2"/>
                </a:solidFill>
              </a:rPr>
              <a:t>Problems:</a:t>
            </a:r>
          </a:p>
          <a:p>
            <a:endParaRPr lang="en-GB" sz="3600" dirty="0">
              <a:solidFill>
                <a:schemeClr val="bg1"/>
              </a:solidFill>
            </a:endParaRPr>
          </a:p>
          <a:p>
            <a:pPr marL="742950" indent="-742950">
              <a:buAutoNum type="arabicPeriod"/>
            </a:pPr>
            <a:r>
              <a:rPr lang="en-GB" sz="3200" dirty="0" smtClean="0">
                <a:solidFill>
                  <a:schemeClr val="bg1"/>
                </a:solidFill>
              </a:rPr>
              <a:t>No implementation for cloth</a:t>
            </a:r>
          </a:p>
          <a:p>
            <a:pPr marL="742950" indent="-742950">
              <a:buAutoNum type="arabicPeriod"/>
            </a:pPr>
            <a:r>
              <a:rPr lang="en-GB" sz="3200" dirty="0" smtClean="0">
                <a:solidFill>
                  <a:schemeClr val="bg1"/>
                </a:solidFill>
              </a:rPr>
              <a:t>No implementation for </a:t>
            </a:r>
            <a:r>
              <a:rPr lang="en-GB" sz="3200" dirty="0" err="1" smtClean="0">
                <a:solidFill>
                  <a:schemeClr val="bg1"/>
                </a:solidFill>
              </a:rPr>
              <a:t>multiscattering</a:t>
            </a:r>
            <a:r>
              <a:rPr lang="en-GB" sz="3200" dirty="0" smtClean="0">
                <a:solidFill>
                  <a:schemeClr val="bg1"/>
                </a:solidFill>
              </a:rPr>
              <a:t> diffuse</a:t>
            </a:r>
          </a:p>
          <a:p>
            <a:pPr marL="742950" indent="-742950">
              <a:buFontTx/>
              <a:buAutoNum type="arabicPeriod"/>
            </a:pPr>
            <a:r>
              <a:rPr lang="en-GB" sz="3200" dirty="0">
                <a:solidFill>
                  <a:schemeClr val="bg1"/>
                </a:solidFill>
              </a:rPr>
              <a:t>No implementation for </a:t>
            </a:r>
            <a:r>
              <a:rPr lang="en-GB" sz="3200" dirty="0" err="1">
                <a:solidFill>
                  <a:schemeClr val="bg1"/>
                </a:solidFill>
              </a:rPr>
              <a:t>multiscattering</a:t>
            </a:r>
            <a:r>
              <a:rPr lang="en-GB" sz="3200" dirty="0">
                <a:solidFill>
                  <a:schemeClr val="bg1"/>
                </a:solidFill>
              </a:rPr>
              <a:t> specular</a:t>
            </a:r>
          </a:p>
          <a:p>
            <a:pPr marL="742950" indent="-742950">
              <a:buFontTx/>
              <a:buAutoNum type="arabicPeriod"/>
            </a:pPr>
            <a:r>
              <a:rPr lang="en-GB" sz="3200" dirty="0" smtClean="0">
                <a:solidFill>
                  <a:schemeClr val="bg1"/>
                </a:solidFill>
              </a:rPr>
              <a:t>How </a:t>
            </a:r>
            <a:r>
              <a:rPr lang="en-GB" sz="3200" dirty="0">
                <a:solidFill>
                  <a:schemeClr val="bg1"/>
                </a:solidFill>
              </a:rPr>
              <a:t>to combine LTCs with wrapped diffuse</a:t>
            </a:r>
          </a:p>
          <a:p>
            <a:pPr marL="742950" indent="-742950">
              <a:buFontTx/>
              <a:buAutoNum type="arabicPeriod"/>
            </a:pPr>
            <a:r>
              <a:rPr lang="en-GB" sz="3200" dirty="0">
                <a:solidFill>
                  <a:schemeClr val="bg1"/>
                </a:solidFill>
              </a:rPr>
              <a:t>How to combine LTCs with pre-integrated skin scattering</a:t>
            </a:r>
          </a:p>
          <a:p>
            <a:pPr marL="742950" indent="-742950">
              <a:buAutoNum type="arabicPeriod"/>
            </a:pPr>
            <a:r>
              <a:rPr lang="en-GB" sz="3200" dirty="0" smtClean="0">
                <a:solidFill>
                  <a:srgbClr val="FFC000"/>
                </a:solidFill>
              </a:rPr>
              <a:t>No implementation of </a:t>
            </a:r>
            <a:r>
              <a:rPr lang="en-GB" sz="3200" dirty="0" err="1" smtClean="0">
                <a:solidFill>
                  <a:srgbClr val="FFC000"/>
                </a:solidFill>
              </a:rPr>
              <a:t>Marschner</a:t>
            </a:r>
            <a:r>
              <a:rPr lang="en-GB" sz="3200" dirty="0" smtClean="0">
                <a:solidFill>
                  <a:srgbClr val="FFC000"/>
                </a:solidFill>
              </a:rPr>
              <a:t> approximation for hair</a:t>
            </a:r>
          </a:p>
        </p:txBody>
      </p:sp>
    </p:spTree>
    <p:extLst>
      <p:ext uri="{BB962C8B-B14F-4D97-AF65-F5344CB8AC3E}">
        <p14:creationId xmlns:p14="http://schemas.microsoft.com/office/powerpoint/2010/main" val="26486580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1207" y="644160"/>
            <a:ext cx="8443834" cy="5629223"/>
          </a:xfrm>
          <a:prstGeom prst="rect">
            <a:avLst/>
          </a:prstGeom>
        </p:spPr>
      </p:pic>
    </p:spTree>
    <p:extLst>
      <p:ext uri="{BB962C8B-B14F-4D97-AF65-F5344CB8AC3E}">
        <p14:creationId xmlns:p14="http://schemas.microsoft.com/office/powerpoint/2010/main" val="287893225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69218" y="1228398"/>
            <a:ext cx="8853565" cy="3662541"/>
          </a:xfrm>
          <a:prstGeom prst="rect">
            <a:avLst/>
          </a:prstGeom>
          <a:noFill/>
        </p:spPr>
        <p:txBody>
          <a:bodyPr wrap="square" rtlCol="0">
            <a:spAutoFit/>
          </a:bodyPr>
          <a:lstStyle/>
          <a:p>
            <a:r>
              <a:rPr lang="en-GB" sz="3600" dirty="0" smtClean="0">
                <a:solidFill>
                  <a:schemeClr val="accent2"/>
                </a:solidFill>
              </a:rPr>
              <a:t>Remember this problem?</a:t>
            </a:r>
          </a:p>
          <a:p>
            <a:endParaRPr lang="en-GB" sz="3600" dirty="0">
              <a:solidFill>
                <a:schemeClr val="bg1"/>
              </a:solidFill>
            </a:endParaRPr>
          </a:p>
          <a:p>
            <a:pPr marL="742950" indent="-742950">
              <a:buAutoNum type="arabicPeriod"/>
            </a:pPr>
            <a:r>
              <a:rPr lang="en-GB" sz="3200" dirty="0" smtClean="0">
                <a:solidFill>
                  <a:schemeClr val="bg1"/>
                </a:solidFill>
              </a:rPr>
              <a:t>No </a:t>
            </a:r>
            <a:r>
              <a:rPr lang="en-GB" sz="3200" dirty="0" err="1" smtClean="0">
                <a:solidFill>
                  <a:schemeClr val="bg1"/>
                </a:solidFill>
              </a:rPr>
              <a:t>multiscattering</a:t>
            </a:r>
            <a:r>
              <a:rPr lang="en-GB" sz="3200" dirty="0" smtClean="0">
                <a:solidFill>
                  <a:schemeClr val="bg1"/>
                </a:solidFill>
              </a:rPr>
              <a:t> indirect specular</a:t>
            </a:r>
          </a:p>
          <a:p>
            <a:pPr marL="742950" indent="-742950">
              <a:buFontTx/>
              <a:buAutoNum type="arabicPeriod"/>
            </a:pPr>
            <a:r>
              <a:rPr lang="en-GB" sz="3200" dirty="0" smtClean="0">
                <a:solidFill>
                  <a:schemeClr val="bg1"/>
                </a:solidFill>
              </a:rPr>
              <a:t>No </a:t>
            </a:r>
            <a:r>
              <a:rPr lang="en-GB" sz="3200" dirty="0" err="1" smtClean="0">
                <a:solidFill>
                  <a:schemeClr val="bg1"/>
                </a:solidFill>
              </a:rPr>
              <a:t>multiscattering</a:t>
            </a:r>
            <a:r>
              <a:rPr lang="en-GB" sz="3200" dirty="0" smtClean="0">
                <a:solidFill>
                  <a:schemeClr val="bg1"/>
                </a:solidFill>
              </a:rPr>
              <a:t> specular on hair</a:t>
            </a:r>
          </a:p>
          <a:p>
            <a:pPr marL="742950" indent="-742950">
              <a:buFontTx/>
              <a:buAutoNum type="arabicPeriod"/>
            </a:pPr>
            <a:r>
              <a:rPr lang="en-GB" sz="3200" dirty="0" smtClean="0">
                <a:solidFill>
                  <a:schemeClr val="accent2">
                    <a:lumMod val="60000"/>
                    <a:lumOff val="40000"/>
                  </a:schemeClr>
                </a:solidFill>
              </a:rPr>
              <a:t>No </a:t>
            </a:r>
            <a:r>
              <a:rPr lang="en-GB" sz="3200" dirty="0" err="1">
                <a:solidFill>
                  <a:schemeClr val="accent2">
                    <a:lumMod val="60000"/>
                    <a:lumOff val="40000"/>
                  </a:schemeClr>
                </a:solidFill>
              </a:rPr>
              <a:t>multiscattering</a:t>
            </a:r>
            <a:r>
              <a:rPr lang="en-GB" sz="3200" dirty="0">
                <a:solidFill>
                  <a:schemeClr val="accent2">
                    <a:lumMod val="60000"/>
                    <a:lumOff val="40000"/>
                  </a:schemeClr>
                </a:solidFill>
              </a:rPr>
              <a:t> indirect </a:t>
            </a:r>
            <a:r>
              <a:rPr lang="en-GB" sz="3200" dirty="0" smtClean="0">
                <a:solidFill>
                  <a:schemeClr val="accent2">
                    <a:lumMod val="60000"/>
                    <a:lumOff val="40000"/>
                  </a:schemeClr>
                </a:solidFill>
              </a:rPr>
              <a:t>diffuse</a:t>
            </a:r>
          </a:p>
          <a:p>
            <a:pPr marL="742950" indent="-742950">
              <a:buFontTx/>
              <a:buAutoNum type="arabicPeriod"/>
            </a:pPr>
            <a:r>
              <a:rPr lang="en-GB" sz="3200" dirty="0" smtClean="0">
                <a:solidFill>
                  <a:schemeClr val="bg1"/>
                </a:solidFill>
              </a:rPr>
              <a:t>No </a:t>
            </a:r>
            <a:r>
              <a:rPr lang="en-GB" sz="3200" dirty="0" err="1" smtClean="0">
                <a:solidFill>
                  <a:schemeClr val="bg1"/>
                </a:solidFill>
              </a:rPr>
              <a:t>multiscattering</a:t>
            </a:r>
            <a:r>
              <a:rPr lang="en-GB" sz="3200" dirty="0" smtClean="0">
                <a:solidFill>
                  <a:schemeClr val="bg1"/>
                </a:solidFill>
              </a:rPr>
              <a:t> diffuse on skin</a:t>
            </a:r>
          </a:p>
          <a:p>
            <a:pPr marL="742950" indent="-742950">
              <a:buAutoNum type="arabicPeriod"/>
            </a:pPr>
            <a:r>
              <a:rPr lang="en-GB" sz="3200" dirty="0" smtClean="0">
                <a:solidFill>
                  <a:schemeClr val="bg1"/>
                </a:solidFill>
              </a:rPr>
              <a:t>No </a:t>
            </a:r>
            <a:r>
              <a:rPr lang="en-GB" sz="3200" dirty="0" err="1" smtClean="0">
                <a:solidFill>
                  <a:schemeClr val="bg1"/>
                </a:solidFill>
              </a:rPr>
              <a:t>multiscattering</a:t>
            </a:r>
            <a:r>
              <a:rPr lang="en-GB" sz="3200" dirty="0" smtClean="0">
                <a:solidFill>
                  <a:schemeClr val="bg1"/>
                </a:solidFill>
              </a:rPr>
              <a:t> wrapped diffuse</a:t>
            </a:r>
          </a:p>
        </p:txBody>
      </p:sp>
    </p:spTree>
    <p:extLst>
      <p:ext uri="{BB962C8B-B14F-4D97-AF65-F5344CB8AC3E}">
        <p14:creationId xmlns:p14="http://schemas.microsoft.com/office/powerpoint/2010/main" val="374784753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descr="https://eheitzresearch.files.wordpress.com/2016/04/ltc_cosine.png?w=2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1357" y="2214073"/>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04543" y="2648443"/>
            <a:ext cx="6798039" cy="1569660"/>
          </a:xfrm>
          <a:prstGeom prst="rect">
            <a:avLst/>
          </a:prstGeom>
          <a:noFill/>
        </p:spPr>
        <p:txBody>
          <a:bodyPr wrap="square" rtlCol="0">
            <a:spAutoFit/>
          </a:bodyPr>
          <a:lstStyle/>
          <a:p>
            <a:r>
              <a:rPr lang="en-GB" sz="3200" dirty="0" smtClean="0">
                <a:solidFill>
                  <a:schemeClr val="bg1"/>
                </a:solidFill>
              </a:rPr>
              <a:t>We have a spherical harmonic projection for a clamped cosine distribution…</a:t>
            </a:r>
          </a:p>
        </p:txBody>
      </p:sp>
    </p:spTree>
    <p:extLst>
      <p:ext uri="{BB962C8B-B14F-4D97-AF65-F5344CB8AC3E}">
        <p14:creationId xmlns:p14="http://schemas.microsoft.com/office/powerpoint/2010/main" val="68893800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504543" y="2648443"/>
            <a:ext cx="6798039" cy="1077218"/>
          </a:xfrm>
          <a:prstGeom prst="rect">
            <a:avLst/>
          </a:prstGeom>
          <a:noFill/>
        </p:spPr>
        <p:txBody>
          <a:bodyPr wrap="square" rtlCol="0">
            <a:spAutoFit/>
          </a:bodyPr>
          <a:lstStyle/>
          <a:p>
            <a:r>
              <a:rPr lang="en-GB" sz="3200" dirty="0" smtClean="0">
                <a:solidFill>
                  <a:schemeClr val="bg1"/>
                </a:solidFill>
              </a:rPr>
              <a:t>…and we have a mapping from an LTC to a clamped cosine distribution.</a:t>
            </a:r>
          </a:p>
        </p:txBody>
      </p:sp>
      <p:pic>
        <p:nvPicPr>
          <p:cNvPr id="4" name="Picture 2" descr="https://eheitzresearch.files.wordpress.com/2016/04/ltc_isotropic.gif?w=25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21357" y="2207563"/>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54445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993" y="1843951"/>
            <a:ext cx="9142015" cy="3416320"/>
          </a:xfrm>
          <a:prstGeom prst="rect">
            <a:avLst/>
          </a:prstGeom>
          <a:noFill/>
        </p:spPr>
        <p:txBody>
          <a:bodyPr wrap="square" rtlCol="0">
            <a:spAutoFit/>
          </a:bodyPr>
          <a:lstStyle/>
          <a:p>
            <a:r>
              <a:rPr lang="en-GB" sz="3600" dirty="0" smtClean="0">
                <a:solidFill>
                  <a:schemeClr val="accent2"/>
                </a:solidFill>
              </a:rPr>
              <a:t>LTCs for Spherical Harmonics</a:t>
            </a:r>
          </a:p>
          <a:p>
            <a:endParaRPr lang="en-GB" sz="3600" dirty="0" smtClean="0">
              <a:solidFill>
                <a:schemeClr val="bg1"/>
              </a:solidFill>
            </a:endParaRPr>
          </a:p>
          <a:p>
            <a:pPr marL="742950" indent="-742950">
              <a:buFont typeface="+mj-lt"/>
              <a:buAutoNum type="arabicPeriod"/>
            </a:pPr>
            <a:r>
              <a:rPr lang="en-GB" sz="3600" dirty="0" smtClean="0">
                <a:solidFill>
                  <a:schemeClr val="bg1"/>
                </a:solidFill>
              </a:rPr>
              <a:t>Treat SH bands as “area light source”</a:t>
            </a:r>
          </a:p>
          <a:p>
            <a:pPr marL="742950" indent="-742950">
              <a:buFont typeface="+mj-lt"/>
              <a:buAutoNum type="arabicPeriod"/>
            </a:pPr>
            <a:r>
              <a:rPr lang="en-GB" sz="3600" dirty="0" smtClean="0">
                <a:solidFill>
                  <a:schemeClr val="bg1"/>
                </a:solidFill>
              </a:rPr>
              <a:t>Rotate SH bands by LTC inverse matrix</a:t>
            </a:r>
          </a:p>
          <a:p>
            <a:pPr marL="742950" indent="-742950">
              <a:buFont typeface="+mj-lt"/>
              <a:buAutoNum type="arabicPeriod"/>
            </a:pPr>
            <a:r>
              <a:rPr lang="en-GB" sz="3600" dirty="0" smtClean="0">
                <a:solidFill>
                  <a:schemeClr val="bg1"/>
                </a:solidFill>
              </a:rPr>
              <a:t>Evaluate SH with cosine lobe</a:t>
            </a:r>
          </a:p>
          <a:p>
            <a:pPr marL="742950" indent="-742950">
              <a:buFont typeface="+mj-lt"/>
              <a:buAutoNum type="arabicPeriod"/>
            </a:pPr>
            <a:r>
              <a:rPr lang="en-GB" sz="3600" dirty="0" smtClean="0">
                <a:solidFill>
                  <a:schemeClr val="bg1"/>
                </a:solidFill>
              </a:rPr>
              <a:t>Scale result by BRDF magnitude</a:t>
            </a:r>
            <a:endParaRPr lang="en-GB" sz="3600" dirty="0">
              <a:solidFill>
                <a:schemeClr val="bg1"/>
              </a:solidFill>
            </a:endParaRPr>
          </a:p>
        </p:txBody>
      </p:sp>
    </p:spTree>
    <p:extLst>
      <p:ext uri="{BB962C8B-B14F-4D97-AF65-F5344CB8AC3E}">
        <p14:creationId xmlns:p14="http://schemas.microsoft.com/office/powerpoint/2010/main" val="155069993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993" y="1843951"/>
            <a:ext cx="9142015" cy="3416320"/>
          </a:xfrm>
          <a:prstGeom prst="rect">
            <a:avLst/>
          </a:prstGeom>
          <a:noFill/>
        </p:spPr>
        <p:txBody>
          <a:bodyPr wrap="square" rtlCol="0">
            <a:spAutoFit/>
          </a:bodyPr>
          <a:lstStyle/>
          <a:p>
            <a:r>
              <a:rPr lang="en-GB" sz="3600" dirty="0" smtClean="0">
                <a:solidFill>
                  <a:schemeClr val="accent2"/>
                </a:solidFill>
              </a:rPr>
              <a:t>LTCs for Spherical Harmonics</a:t>
            </a:r>
          </a:p>
          <a:p>
            <a:endParaRPr lang="en-GB" sz="3600" dirty="0" smtClean="0">
              <a:solidFill>
                <a:schemeClr val="bg1"/>
              </a:solidFill>
            </a:endParaRPr>
          </a:p>
          <a:p>
            <a:pPr marL="742950" indent="-742950">
              <a:buFont typeface="+mj-lt"/>
              <a:buAutoNum type="arabicPeriod"/>
            </a:pPr>
            <a:r>
              <a:rPr lang="en-GB" sz="3600" dirty="0" smtClean="0">
                <a:solidFill>
                  <a:schemeClr val="bg1"/>
                </a:solidFill>
              </a:rPr>
              <a:t>Treat SH bands as “area light source”</a:t>
            </a:r>
          </a:p>
          <a:p>
            <a:pPr marL="742950" indent="-742950">
              <a:buFont typeface="+mj-lt"/>
              <a:buAutoNum type="arabicPeriod"/>
            </a:pPr>
            <a:r>
              <a:rPr lang="en-GB" sz="3600" dirty="0" smtClean="0">
                <a:solidFill>
                  <a:schemeClr val="bg1"/>
                </a:solidFill>
              </a:rPr>
              <a:t>Rotate </a:t>
            </a:r>
            <a:r>
              <a:rPr lang="en-GB" sz="3600" dirty="0" smtClean="0">
                <a:solidFill>
                  <a:schemeClr val="accent2">
                    <a:lumMod val="60000"/>
                    <a:lumOff val="40000"/>
                  </a:schemeClr>
                </a:solidFill>
              </a:rPr>
              <a:t>cosine lobe</a:t>
            </a:r>
            <a:r>
              <a:rPr lang="en-GB" sz="3600" dirty="0" smtClean="0">
                <a:solidFill>
                  <a:schemeClr val="bg1"/>
                </a:solidFill>
              </a:rPr>
              <a:t> by LTC inverse matrix</a:t>
            </a:r>
          </a:p>
          <a:p>
            <a:pPr marL="742950" indent="-742950">
              <a:buFont typeface="+mj-lt"/>
              <a:buAutoNum type="arabicPeriod"/>
            </a:pPr>
            <a:r>
              <a:rPr lang="en-GB" sz="3600" dirty="0" smtClean="0">
                <a:solidFill>
                  <a:schemeClr val="bg1"/>
                </a:solidFill>
              </a:rPr>
              <a:t>Evaluate SH with cosine lobe</a:t>
            </a:r>
          </a:p>
          <a:p>
            <a:pPr marL="742950" indent="-742950">
              <a:buFont typeface="+mj-lt"/>
              <a:buAutoNum type="arabicPeriod"/>
            </a:pPr>
            <a:r>
              <a:rPr lang="en-GB" sz="3600" dirty="0" smtClean="0">
                <a:solidFill>
                  <a:schemeClr val="bg1"/>
                </a:solidFill>
              </a:rPr>
              <a:t>Scale result by BRDF magnitude</a:t>
            </a:r>
            <a:endParaRPr lang="en-GB" sz="3600" dirty="0">
              <a:solidFill>
                <a:schemeClr val="bg1"/>
              </a:solidFill>
            </a:endParaRPr>
          </a:p>
        </p:txBody>
      </p:sp>
    </p:spTree>
    <p:extLst>
      <p:ext uri="{BB962C8B-B14F-4D97-AF65-F5344CB8AC3E}">
        <p14:creationId xmlns:p14="http://schemas.microsoft.com/office/powerpoint/2010/main" val="64811387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3956" y="612845"/>
            <a:ext cx="10404088" cy="5632311"/>
          </a:xfrm>
          <a:prstGeom prst="rect">
            <a:avLst/>
          </a:prstGeom>
          <a:solidFill>
            <a:schemeClr val="bg1"/>
          </a:solidFill>
        </p:spPr>
        <p:txBody>
          <a:bodyPr wrap="square" rtlCol="0">
            <a:spAutoFit/>
          </a:bodyPr>
          <a:lstStyle/>
          <a:p>
            <a:r>
              <a:rPr lang="fr-CA" dirty="0" smtClean="0">
                <a:solidFill>
                  <a:srgbClr val="0000FF"/>
                </a:solidFill>
                <a:latin typeface="Consolas" panose="020B0609020204030204" pitchFamily="49" charset="0"/>
              </a:rPr>
              <a:t>float2</a:t>
            </a:r>
            <a:r>
              <a:rPr lang="fr-CA" dirty="0" smtClean="0">
                <a:solidFill>
                  <a:srgbClr val="000000"/>
                </a:solidFill>
                <a:latin typeface="Consolas" panose="020B0609020204030204" pitchFamily="49" charset="0"/>
              </a:rPr>
              <a:t> </a:t>
            </a:r>
            <a:r>
              <a:rPr lang="fr-CA" dirty="0" err="1">
                <a:solidFill>
                  <a:srgbClr val="000000"/>
                </a:solidFill>
                <a:latin typeface="Consolas" panose="020B0609020204030204" pitchFamily="49" charset="0"/>
              </a:rPr>
              <a:t>uv</a:t>
            </a:r>
            <a:r>
              <a:rPr lang="fr-CA" dirty="0">
                <a:solidFill>
                  <a:srgbClr val="000000"/>
                </a:solidFill>
                <a:latin typeface="Consolas" panose="020B0609020204030204" pitchFamily="49" charset="0"/>
              </a:rPr>
              <a:t> = </a:t>
            </a:r>
            <a:r>
              <a:rPr lang="fr-CA" dirty="0" err="1">
                <a:solidFill>
                  <a:srgbClr val="000000"/>
                </a:solidFill>
                <a:latin typeface="Consolas" panose="020B0609020204030204" pitchFamily="49" charset="0"/>
              </a:rPr>
              <a:t>LTCTextureCoordinates</a:t>
            </a:r>
            <a:r>
              <a:rPr lang="fr-CA" dirty="0">
                <a:solidFill>
                  <a:srgbClr val="000000"/>
                </a:solidFill>
                <a:latin typeface="Consolas" panose="020B0609020204030204" pitchFamily="49" charset="0"/>
              </a:rPr>
              <a:t>(</a:t>
            </a:r>
            <a:r>
              <a:rPr lang="fr-CA" dirty="0" err="1">
                <a:solidFill>
                  <a:srgbClr val="000000"/>
                </a:solidFill>
                <a:latin typeface="Consolas" panose="020B0609020204030204" pitchFamily="49" charset="0"/>
              </a:rPr>
              <a:t>nDotV</a:t>
            </a:r>
            <a:r>
              <a:rPr lang="fr-CA" dirty="0">
                <a:solidFill>
                  <a:srgbClr val="000000"/>
                </a:solidFill>
                <a:latin typeface="Consolas" panose="020B0609020204030204" pitchFamily="49" charset="0"/>
              </a:rPr>
              <a:t>, </a:t>
            </a:r>
            <a:r>
              <a:rPr lang="fr-CA" dirty="0" err="1">
                <a:solidFill>
                  <a:srgbClr val="000000"/>
                </a:solidFill>
                <a:latin typeface="Consolas" panose="020B0609020204030204" pitchFamily="49" charset="0"/>
              </a:rPr>
              <a:t>smoothness</a:t>
            </a:r>
            <a:r>
              <a:rPr lang="fr-CA" dirty="0">
                <a:solidFill>
                  <a:srgbClr val="000000"/>
                </a:solidFill>
                <a:latin typeface="Consolas" panose="020B0609020204030204" pitchFamily="49" charset="0"/>
              </a:rPr>
              <a:t>);</a:t>
            </a:r>
          </a:p>
          <a:p>
            <a:r>
              <a:rPr lang="fr-CA" dirty="0" smtClean="0">
                <a:solidFill>
                  <a:srgbClr val="0000FF"/>
                </a:solidFill>
                <a:latin typeface="Consolas" panose="020B0609020204030204" pitchFamily="49" charset="0"/>
              </a:rPr>
              <a:t>float4</a:t>
            </a:r>
            <a:r>
              <a:rPr lang="fr-CA" dirty="0" smtClean="0">
                <a:solidFill>
                  <a:srgbClr val="000000"/>
                </a:solidFill>
                <a:latin typeface="Consolas" panose="020B0609020204030204" pitchFamily="49" charset="0"/>
              </a:rPr>
              <a:t> </a:t>
            </a:r>
            <a:r>
              <a:rPr lang="fr-CA" dirty="0">
                <a:solidFill>
                  <a:srgbClr val="000000"/>
                </a:solidFill>
                <a:latin typeface="Consolas" panose="020B0609020204030204" pitchFamily="49" charset="0"/>
              </a:rPr>
              <a:t>t1 = </a:t>
            </a:r>
            <a:r>
              <a:rPr lang="fr-CA" dirty="0" err="1">
                <a:solidFill>
                  <a:srgbClr val="000000"/>
                </a:solidFill>
                <a:latin typeface="Consolas" panose="020B0609020204030204" pitchFamily="49" charset="0"/>
              </a:rPr>
              <a:t>LTCMSDiffuseInvMatrixTexture.SampleLevel</a:t>
            </a:r>
            <a:r>
              <a:rPr lang="fr-CA" dirty="0">
                <a:solidFill>
                  <a:srgbClr val="000000"/>
                </a:solidFill>
                <a:latin typeface="Consolas" panose="020B0609020204030204" pitchFamily="49" charset="0"/>
              </a:rPr>
              <a:t>(Clamp, </a:t>
            </a:r>
            <a:r>
              <a:rPr lang="fr-CA" dirty="0" err="1">
                <a:solidFill>
                  <a:srgbClr val="000000"/>
                </a:solidFill>
                <a:latin typeface="Consolas" panose="020B0609020204030204" pitchFamily="49" charset="0"/>
              </a:rPr>
              <a:t>uv</a:t>
            </a:r>
            <a:r>
              <a:rPr lang="fr-CA" dirty="0">
                <a:solidFill>
                  <a:srgbClr val="000000"/>
                </a:solidFill>
                <a:latin typeface="Consolas" panose="020B0609020204030204" pitchFamily="49" charset="0"/>
              </a:rPr>
              <a:t>, 0);</a:t>
            </a:r>
          </a:p>
          <a:p>
            <a:r>
              <a:rPr lang="fr-CA" dirty="0" smtClean="0">
                <a:solidFill>
                  <a:srgbClr val="0000FF"/>
                </a:solidFill>
                <a:latin typeface="Consolas" panose="020B0609020204030204" pitchFamily="49" charset="0"/>
              </a:rPr>
              <a:t>float2</a:t>
            </a:r>
            <a:r>
              <a:rPr lang="fr-CA" dirty="0" smtClean="0">
                <a:solidFill>
                  <a:srgbClr val="000000"/>
                </a:solidFill>
                <a:latin typeface="Consolas" panose="020B0609020204030204" pitchFamily="49" charset="0"/>
              </a:rPr>
              <a:t> </a:t>
            </a:r>
            <a:r>
              <a:rPr lang="fr-CA" dirty="0">
                <a:solidFill>
                  <a:srgbClr val="000000"/>
                </a:solidFill>
                <a:latin typeface="Consolas" panose="020B0609020204030204" pitchFamily="49" charset="0"/>
              </a:rPr>
              <a:t>t2 = </a:t>
            </a:r>
            <a:r>
              <a:rPr lang="fr-CA" dirty="0" err="1">
                <a:solidFill>
                  <a:srgbClr val="000000"/>
                </a:solidFill>
                <a:latin typeface="Consolas" panose="020B0609020204030204" pitchFamily="49" charset="0"/>
              </a:rPr>
              <a:t>LTCMSDiffuseMagFresnelTexture.SampleLevel</a:t>
            </a:r>
            <a:r>
              <a:rPr lang="fr-CA" dirty="0">
                <a:solidFill>
                  <a:srgbClr val="000000"/>
                </a:solidFill>
                <a:latin typeface="Consolas" panose="020B0609020204030204" pitchFamily="49" charset="0"/>
              </a:rPr>
              <a:t>(Clamp, </a:t>
            </a:r>
            <a:r>
              <a:rPr lang="fr-CA" dirty="0" err="1">
                <a:solidFill>
                  <a:srgbClr val="000000"/>
                </a:solidFill>
                <a:latin typeface="Consolas" panose="020B0609020204030204" pitchFamily="49" charset="0"/>
              </a:rPr>
              <a:t>uv</a:t>
            </a:r>
            <a:r>
              <a:rPr lang="fr-CA" dirty="0">
                <a:solidFill>
                  <a:srgbClr val="000000"/>
                </a:solidFill>
                <a:latin typeface="Consolas" panose="020B0609020204030204" pitchFamily="49" charset="0"/>
              </a:rPr>
              <a:t> 0).</a:t>
            </a:r>
            <a:r>
              <a:rPr lang="fr-CA" dirty="0" err="1">
                <a:solidFill>
                  <a:srgbClr val="000000"/>
                </a:solidFill>
                <a:latin typeface="Consolas" panose="020B0609020204030204" pitchFamily="49" charset="0"/>
              </a:rPr>
              <a:t>rg</a:t>
            </a:r>
            <a:r>
              <a:rPr lang="fr-CA" dirty="0">
                <a:solidFill>
                  <a:srgbClr val="000000"/>
                </a:solidFill>
                <a:latin typeface="Consolas" panose="020B0609020204030204" pitchFamily="49" charset="0"/>
              </a:rPr>
              <a:t>;</a:t>
            </a:r>
          </a:p>
          <a:p>
            <a:endParaRPr lang="en-CA" dirty="0" smtClean="0">
              <a:solidFill>
                <a:srgbClr val="0000FF"/>
              </a:solidFill>
              <a:latin typeface="Consolas" panose="020B0609020204030204" pitchFamily="49" charset="0"/>
            </a:endParaRPr>
          </a:p>
          <a:p>
            <a:r>
              <a:rPr lang="en-CA" dirty="0">
                <a:solidFill>
                  <a:srgbClr val="008000"/>
                </a:solidFill>
                <a:latin typeface="Consolas" panose="020B0609020204030204" pitchFamily="49" charset="0"/>
              </a:rPr>
              <a:t>// </a:t>
            </a:r>
            <a:r>
              <a:rPr lang="en-GB" dirty="0" smtClean="0">
                <a:solidFill>
                  <a:srgbClr val="008000"/>
                </a:solidFill>
                <a:latin typeface="Consolas" panose="020B0609020204030204" pitchFamily="49" charset="0"/>
              </a:rPr>
              <a:t>construct inverse matrix, mapping from BRDF to clamped cosine distribution</a:t>
            </a:r>
            <a:endParaRPr lang="fr-CA" dirty="0">
              <a:latin typeface="Consolas" panose="020B0609020204030204" pitchFamily="49" charset="0"/>
            </a:endParaRPr>
          </a:p>
          <a:p>
            <a:r>
              <a:rPr lang="en-CA" dirty="0" smtClean="0">
                <a:solidFill>
                  <a:srgbClr val="0000FF"/>
                </a:solidFill>
                <a:latin typeface="Consolas" panose="020B0609020204030204" pitchFamily="49" charset="0"/>
              </a:rPr>
              <a:t>float3x3</a:t>
            </a:r>
            <a:r>
              <a:rPr lang="en-CA" dirty="0" smtClean="0">
                <a:solidFill>
                  <a:srgbClr val="000000"/>
                </a:solidFill>
                <a:latin typeface="Consolas" panose="020B0609020204030204" pitchFamily="49" charset="0"/>
              </a:rPr>
              <a:t> </a:t>
            </a:r>
            <a:r>
              <a:rPr lang="en-CA" dirty="0" err="1" smtClean="0">
                <a:solidFill>
                  <a:srgbClr val="000000"/>
                </a:solidFill>
                <a:latin typeface="Consolas" panose="020B0609020204030204" pitchFamily="49" charset="0"/>
              </a:rPr>
              <a:t>Minv</a:t>
            </a:r>
            <a:r>
              <a:rPr lang="en-CA" dirty="0" smtClean="0">
                <a:solidFill>
                  <a:srgbClr val="000000"/>
                </a:solidFill>
                <a:latin typeface="Consolas" panose="020B0609020204030204" pitchFamily="49" charset="0"/>
              </a:rPr>
              <a:t> </a:t>
            </a:r>
            <a:r>
              <a:rPr lang="en-CA" dirty="0">
                <a:solidFill>
                  <a:srgbClr val="000000"/>
                </a:solidFill>
                <a:latin typeface="Consolas" panose="020B0609020204030204" pitchFamily="49" charset="0"/>
              </a:rPr>
              <a:t>= </a:t>
            </a:r>
            <a:r>
              <a:rPr lang="en-CA" dirty="0" err="1" smtClean="0">
                <a:solidFill>
                  <a:srgbClr val="000000"/>
                </a:solidFill>
                <a:latin typeface="Consolas" panose="020B0609020204030204" pitchFamily="49" charset="0"/>
              </a:rPr>
              <a:t>LTCInverseMatrix</a:t>
            </a:r>
            <a:r>
              <a:rPr lang="en-CA" dirty="0" smtClean="0">
                <a:solidFill>
                  <a:srgbClr val="000000"/>
                </a:solidFill>
                <a:latin typeface="Consolas" panose="020B0609020204030204" pitchFamily="49" charset="0"/>
              </a:rPr>
              <a:t>(t1);</a:t>
            </a:r>
            <a:endParaRPr lang="en-CA" dirty="0">
              <a:solidFill>
                <a:srgbClr val="000000"/>
              </a:solidFill>
              <a:latin typeface="Consolas" panose="020B0609020204030204" pitchFamily="49" charset="0"/>
            </a:endParaRPr>
          </a:p>
          <a:p>
            <a:endParaRPr lang="en-GB" dirty="0" smtClean="0">
              <a:solidFill>
                <a:srgbClr val="000000"/>
              </a:solidFill>
              <a:latin typeface="Consolas" panose="020B0609020204030204" pitchFamily="49" charset="0"/>
            </a:endParaRPr>
          </a:p>
          <a:p>
            <a:r>
              <a:rPr lang="en-CA" dirty="0" smtClean="0">
                <a:solidFill>
                  <a:srgbClr val="008000"/>
                </a:solidFill>
                <a:latin typeface="Consolas" panose="020B0609020204030204" pitchFamily="49" charset="0"/>
              </a:rPr>
              <a:t>// </a:t>
            </a:r>
            <a:r>
              <a:rPr lang="en-CA" dirty="0">
                <a:solidFill>
                  <a:srgbClr val="008000"/>
                </a:solidFill>
                <a:latin typeface="Consolas" panose="020B0609020204030204" pitchFamily="49" charset="0"/>
              </a:rPr>
              <a:t>construct orthonormal basis around N</a:t>
            </a:r>
            <a:endParaRPr lang="en-CA" dirty="0">
              <a:solidFill>
                <a:srgbClr val="000000"/>
              </a:solidFill>
              <a:latin typeface="Consolas" panose="020B0609020204030204" pitchFamily="49" charset="0"/>
            </a:endParaRPr>
          </a:p>
          <a:p>
            <a:r>
              <a:rPr lang="fr-CA" dirty="0" smtClean="0">
                <a:solidFill>
                  <a:srgbClr val="0000FF"/>
                </a:solidFill>
                <a:latin typeface="Consolas" panose="020B0609020204030204" pitchFamily="49" charset="0"/>
              </a:rPr>
              <a:t>float3</a:t>
            </a:r>
            <a:r>
              <a:rPr lang="fr-CA" dirty="0" smtClean="0">
                <a:solidFill>
                  <a:srgbClr val="000000"/>
                </a:solidFill>
                <a:latin typeface="Consolas" panose="020B0609020204030204" pitchFamily="49" charset="0"/>
              </a:rPr>
              <a:t> </a:t>
            </a:r>
            <a:r>
              <a:rPr lang="fr-CA" dirty="0">
                <a:solidFill>
                  <a:srgbClr val="000000"/>
                </a:solidFill>
                <a:latin typeface="Consolas" panose="020B0609020204030204" pitchFamily="49" charset="0"/>
              </a:rPr>
              <a:t>T1, T2;</a:t>
            </a:r>
          </a:p>
          <a:p>
            <a:r>
              <a:rPr lang="pt-BR" dirty="0" smtClean="0">
                <a:solidFill>
                  <a:srgbClr val="000000"/>
                </a:solidFill>
                <a:latin typeface="Consolas" panose="020B0609020204030204" pitchFamily="49" charset="0"/>
              </a:rPr>
              <a:t>T1 </a:t>
            </a:r>
            <a:r>
              <a:rPr lang="pt-BR" dirty="0">
                <a:solidFill>
                  <a:srgbClr val="000000"/>
                </a:solidFill>
                <a:latin typeface="Consolas" panose="020B0609020204030204" pitchFamily="49" charset="0"/>
              </a:rPr>
              <a:t>= normalize(V - N * dot(V, N));</a:t>
            </a:r>
          </a:p>
          <a:p>
            <a:r>
              <a:rPr lang="fr-CA" dirty="0" smtClean="0">
                <a:solidFill>
                  <a:srgbClr val="000000"/>
                </a:solidFill>
                <a:latin typeface="Consolas" panose="020B0609020204030204" pitchFamily="49" charset="0"/>
              </a:rPr>
              <a:t>T2 </a:t>
            </a:r>
            <a:r>
              <a:rPr lang="fr-CA" dirty="0">
                <a:solidFill>
                  <a:srgbClr val="000000"/>
                </a:solidFill>
                <a:latin typeface="Consolas" panose="020B0609020204030204" pitchFamily="49" charset="0"/>
              </a:rPr>
              <a:t>= </a:t>
            </a:r>
            <a:r>
              <a:rPr lang="fr-CA" dirty="0" err="1">
                <a:solidFill>
                  <a:srgbClr val="000000"/>
                </a:solidFill>
                <a:latin typeface="Consolas" panose="020B0609020204030204" pitchFamily="49" charset="0"/>
              </a:rPr>
              <a:t>normalize</a:t>
            </a:r>
            <a:r>
              <a:rPr lang="fr-CA" dirty="0">
                <a:solidFill>
                  <a:srgbClr val="000000"/>
                </a:solidFill>
                <a:latin typeface="Consolas" panose="020B0609020204030204" pitchFamily="49" charset="0"/>
              </a:rPr>
              <a:t>(cross(N, T1));</a:t>
            </a:r>
            <a:endParaRPr lang="en-GB" dirty="0" smtClean="0">
              <a:solidFill>
                <a:srgbClr val="000000"/>
              </a:solidFill>
              <a:latin typeface="Consolas" panose="020B0609020204030204" pitchFamily="49" charset="0"/>
            </a:endParaRPr>
          </a:p>
          <a:p>
            <a:endParaRPr lang="en-GB" dirty="0">
              <a:solidFill>
                <a:srgbClr val="000000"/>
              </a:solidFill>
              <a:latin typeface="Consolas" panose="020B0609020204030204" pitchFamily="49" charset="0"/>
            </a:endParaRPr>
          </a:p>
          <a:p>
            <a:r>
              <a:rPr lang="fr-CA" dirty="0" smtClean="0">
                <a:solidFill>
                  <a:srgbClr val="0000FF"/>
                </a:solidFill>
                <a:latin typeface="Consolas" panose="020B0609020204030204" pitchFamily="49" charset="0"/>
              </a:rPr>
              <a:t>float3x3</a:t>
            </a:r>
            <a:r>
              <a:rPr lang="fr-CA" dirty="0">
                <a:solidFill>
                  <a:srgbClr val="000000"/>
                </a:solidFill>
                <a:latin typeface="Consolas" panose="020B0609020204030204" pitchFamily="49" charset="0"/>
              </a:rPr>
              <a:t> </a:t>
            </a:r>
            <a:r>
              <a:rPr lang="fr-CA" dirty="0" smtClean="0">
                <a:solidFill>
                  <a:srgbClr val="000000"/>
                </a:solidFill>
                <a:latin typeface="Consolas" panose="020B0609020204030204" pitchFamily="49" charset="0"/>
              </a:rPr>
              <a:t>R = </a:t>
            </a:r>
            <a:r>
              <a:rPr lang="fr-CA" dirty="0" smtClean="0">
                <a:solidFill>
                  <a:srgbClr val="0000FF"/>
                </a:solidFill>
                <a:latin typeface="Consolas" panose="020B0609020204030204" pitchFamily="49" charset="0"/>
              </a:rPr>
              <a:t>float3x3</a:t>
            </a:r>
            <a:r>
              <a:rPr lang="fr-CA" dirty="0" smtClean="0">
                <a:solidFill>
                  <a:srgbClr val="000000"/>
                </a:solidFill>
                <a:latin typeface="Consolas" panose="020B0609020204030204" pitchFamily="49" charset="0"/>
              </a:rPr>
              <a:t>(T1, T2, N);</a:t>
            </a:r>
            <a:endParaRPr lang="en-GB" dirty="0" smtClean="0">
              <a:solidFill>
                <a:srgbClr val="000000"/>
              </a:solidFill>
              <a:latin typeface="Consolas" panose="020B0609020204030204" pitchFamily="49" charset="0"/>
            </a:endParaRPr>
          </a:p>
          <a:p>
            <a:endParaRPr lang="en-GB" dirty="0" smtClean="0">
              <a:solidFill>
                <a:srgbClr val="000000"/>
              </a:solidFill>
              <a:latin typeface="Consolas" panose="020B0609020204030204" pitchFamily="49" charset="0"/>
            </a:endParaRPr>
          </a:p>
          <a:p>
            <a:r>
              <a:rPr lang="fr-CA" dirty="0" smtClean="0">
                <a:solidFill>
                  <a:srgbClr val="0000FF"/>
                </a:solidFill>
                <a:latin typeface="Consolas" panose="020B0609020204030204" pitchFamily="49" charset="0"/>
              </a:rPr>
              <a:t>float3 </a:t>
            </a:r>
            <a:r>
              <a:rPr lang="en-GB" dirty="0" err="1" smtClean="0">
                <a:solidFill>
                  <a:srgbClr val="000000"/>
                </a:solidFill>
                <a:latin typeface="Consolas" panose="020B0609020204030204" pitchFamily="49" charset="0"/>
              </a:rPr>
              <a:t>cosineLobeNormal</a:t>
            </a:r>
            <a:r>
              <a:rPr lang="en-GB" dirty="0" smtClean="0">
                <a:solidFill>
                  <a:srgbClr val="000000"/>
                </a:solidFill>
                <a:latin typeface="Consolas" panose="020B0609020204030204" pitchFamily="49" charset="0"/>
              </a:rPr>
              <a:t> = </a:t>
            </a:r>
            <a:r>
              <a:rPr lang="en-GB" dirty="0" err="1" smtClean="0">
                <a:solidFill>
                  <a:srgbClr val="000000"/>
                </a:solidFill>
                <a:latin typeface="Consolas" panose="020B0609020204030204" pitchFamily="49" charset="0"/>
              </a:rPr>
              <a:t>mul</a:t>
            </a:r>
            <a:r>
              <a:rPr lang="en-GB" dirty="0" smtClean="0">
                <a:solidFill>
                  <a:srgbClr val="000000"/>
                </a:solidFill>
                <a:latin typeface="Consolas" panose="020B0609020204030204" pitchFamily="49" charset="0"/>
              </a:rPr>
              <a:t>(</a:t>
            </a:r>
            <a:r>
              <a:rPr lang="fr-CA" dirty="0">
                <a:solidFill>
                  <a:srgbClr val="0000FF"/>
                </a:solidFill>
                <a:latin typeface="Consolas" panose="020B0609020204030204" pitchFamily="49" charset="0"/>
              </a:rPr>
              <a:t>float3</a:t>
            </a:r>
            <a:r>
              <a:rPr lang="en-GB" dirty="0">
                <a:solidFill>
                  <a:srgbClr val="000000"/>
                </a:solidFill>
                <a:latin typeface="Consolas" panose="020B0609020204030204" pitchFamily="49" charset="0"/>
              </a:rPr>
              <a:t>(0.0f, 0.0f, 1.0f), </a:t>
            </a:r>
            <a:r>
              <a:rPr lang="en-GB" dirty="0" err="1">
                <a:solidFill>
                  <a:srgbClr val="000000"/>
                </a:solidFill>
                <a:latin typeface="Consolas" panose="020B0609020204030204" pitchFamily="49" charset="0"/>
              </a:rPr>
              <a:t>mul</a:t>
            </a:r>
            <a:r>
              <a:rPr lang="en-GB" dirty="0">
                <a:solidFill>
                  <a:srgbClr val="000000"/>
                </a:solidFill>
                <a:latin typeface="Consolas" panose="020B0609020204030204" pitchFamily="49" charset="0"/>
              </a:rPr>
              <a:t>(</a:t>
            </a:r>
            <a:r>
              <a:rPr lang="en-GB" dirty="0" err="1">
                <a:solidFill>
                  <a:srgbClr val="000000"/>
                </a:solidFill>
                <a:latin typeface="Consolas" panose="020B0609020204030204" pitchFamily="49" charset="0"/>
              </a:rPr>
              <a:t>Minv</a:t>
            </a:r>
            <a:r>
              <a:rPr lang="en-GB" dirty="0">
                <a:solidFill>
                  <a:srgbClr val="000000"/>
                </a:solidFill>
                <a:latin typeface="Consolas" panose="020B0609020204030204" pitchFamily="49" charset="0"/>
              </a:rPr>
              <a:t>, R</a:t>
            </a:r>
            <a:r>
              <a:rPr lang="en-GB" dirty="0" smtClean="0">
                <a:solidFill>
                  <a:srgbClr val="000000"/>
                </a:solidFill>
                <a:latin typeface="Consolas" panose="020B0609020204030204" pitchFamily="49" charset="0"/>
              </a:rPr>
              <a:t>));</a:t>
            </a:r>
            <a:endParaRPr lang="en-GB" dirty="0">
              <a:solidFill>
                <a:srgbClr val="000000"/>
              </a:solidFill>
              <a:latin typeface="Consolas" panose="020B0609020204030204" pitchFamily="49" charset="0"/>
            </a:endParaRPr>
          </a:p>
          <a:p>
            <a:endParaRPr lang="en-GB" dirty="0">
              <a:solidFill>
                <a:srgbClr val="000000"/>
              </a:solidFill>
              <a:latin typeface="Consolas" panose="020B0609020204030204" pitchFamily="49" charset="0"/>
            </a:endParaRPr>
          </a:p>
          <a:p>
            <a:r>
              <a:rPr lang="fr-CA" dirty="0" smtClean="0">
                <a:latin typeface="Consolas" panose="020B0609020204030204" pitchFamily="49" charset="0"/>
              </a:rPr>
              <a:t>SH3Coeffs</a:t>
            </a:r>
            <a:r>
              <a:rPr lang="fr-CA" dirty="0" smtClean="0">
                <a:solidFill>
                  <a:srgbClr val="0000FF"/>
                </a:solidFill>
                <a:latin typeface="Consolas" panose="020B0609020204030204" pitchFamily="49" charset="0"/>
              </a:rPr>
              <a:t> </a:t>
            </a:r>
            <a:r>
              <a:rPr lang="en-GB" dirty="0" smtClean="0">
                <a:solidFill>
                  <a:srgbClr val="000000"/>
                </a:solidFill>
                <a:latin typeface="Consolas" panose="020B0609020204030204" pitchFamily="49" charset="0"/>
              </a:rPr>
              <a:t>shCosineLobe3 = SH3EvalCosineLobe(</a:t>
            </a:r>
            <a:r>
              <a:rPr lang="en-GB" dirty="0" err="1" smtClean="0">
                <a:solidFill>
                  <a:srgbClr val="000000"/>
                </a:solidFill>
                <a:latin typeface="Consolas" panose="020B0609020204030204" pitchFamily="49" charset="0"/>
              </a:rPr>
              <a:t>cosineLobeNormal</a:t>
            </a:r>
            <a:r>
              <a:rPr lang="en-GB" dirty="0" smtClean="0">
                <a:solidFill>
                  <a:srgbClr val="000000"/>
                </a:solidFill>
                <a:latin typeface="Consolas" panose="020B0609020204030204" pitchFamily="49" charset="0"/>
              </a:rPr>
              <a:t>);</a:t>
            </a:r>
            <a:endParaRPr lang="en-GB" dirty="0">
              <a:solidFill>
                <a:srgbClr val="000000"/>
              </a:solidFill>
              <a:latin typeface="Consolas" panose="020B0609020204030204" pitchFamily="49" charset="0"/>
            </a:endParaRPr>
          </a:p>
          <a:p>
            <a:endParaRPr lang="en-GB" dirty="0" smtClean="0">
              <a:solidFill>
                <a:srgbClr val="000000"/>
              </a:solidFill>
              <a:latin typeface="Consolas" panose="020B0609020204030204" pitchFamily="49" charset="0"/>
            </a:endParaRPr>
          </a:p>
          <a:p>
            <a:r>
              <a:rPr lang="en-CA" dirty="0" smtClean="0">
                <a:solidFill>
                  <a:srgbClr val="008000"/>
                </a:solidFill>
                <a:latin typeface="Consolas" panose="020B0609020204030204" pitchFamily="49" charset="0"/>
              </a:rPr>
              <a:t>// evaluate SH and scale </a:t>
            </a:r>
            <a:r>
              <a:rPr lang="en-CA" dirty="0">
                <a:solidFill>
                  <a:srgbClr val="008000"/>
                </a:solidFill>
                <a:latin typeface="Consolas" panose="020B0609020204030204" pitchFamily="49" charset="0"/>
              </a:rPr>
              <a:t>by the BRDF magnitude</a:t>
            </a:r>
            <a:endParaRPr lang="fr-CA" dirty="0">
              <a:latin typeface="Consolas" panose="020B0609020204030204" pitchFamily="49" charset="0"/>
            </a:endParaRPr>
          </a:p>
          <a:p>
            <a:r>
              <a:rPr lang="en-CA" dirty="0" smtClean="0">
                <a:solidFill>
                  <a:srgbClr val="0000FF"/>
                </a:solidFill>
                <a:latin typeface="Consolas" panose="020B0609020204030204" pitchFamily="49" charset="0"/>
              </a:rPr>
              <a:t>return</a:t>
            </a:r>
            <a:r>
              <a:rPr lang="en-CA" dirty="0" smtClean="0">
                <a:solidFill>
                  <a:srgbClr val="000000"/>
                </a:solidFill>
                <a:latin typeface="Consolas" panose="020B0609020204030204" pitchFamily="49" charset="0"/>
              </a:rPr>
              <a:t> SH3DotClamped(</a:t>
            </a:r>
            <a:r>
              <a:rPr lang="en-CA" dirty="0" err="1" smtClean="0">
                <a:solidFill>
                  <a:srgbClr val="000000"/>
                </a:solidFill>
                <a:latin typeface="Consolas" panose="020B0609020204030204" pitchFamily="49" charset="0"/>
              </a:rPr>
              <a:t>shR</a:t>
            </a:r>
            <a:r>
              <a:rPr lang="en-CA" dirty="0" smtClean="0">
                <a:solidFill>
                  <a:srgbClr val="000000"/>
                </a:solidFill>
                <a:latin typeface="Consolas" panose="020B0609020204030204" pitchFamily="49" charset="0"/>
              </a:rPr>
              <a:t>, </a:t>
            </a:r>
            <a:r>
              <a:rPr lang="en-CA" dirty="0" err="1" smtClean="0">
                <a:solidFill>
                  <a:srgbClr val="000000"/>
                </a:solidFill>
                <a:latin typeface="Consolas" panose="020B0609020204030204" pitchFamily="49" charset="0"/>
              </a:rPr>
              <a:t>shG</a:t>
            </a:r>
            <a:r>
              <a:rPr lang="en-CA" dirty="0" smtClean="0">
                <a:solidFill>
                  <a:srgbClr val="000000"/>
                </a:solidFill>
                <a:latin typeface="Consolas" panose="020B0609020204030204" pitchFamily="49" charset="0"/>
              </a:rPr>
              <a:t>, </a:t>
            </a:r>
            <a:r>
              <a:rPr lang="en-CA" dirty="0" err="1" smtClean="0">
                <a:solidFill>
                  <a:srgbClr val="000000"/>
                </a:solidFill>
                <a:latin typeface="Consolas" panose="020B0609020204030204" pitchFamily="49" charset="0"/>
              </a:rPr>
              <a:t>shB</a:t>
            </a:r>
            <a:r>
              <a:rPr lang="en-CA" dirty="0" smtClean="0">
                <a:solidFill>
                  <a:srgbClr val="000000"/>
                </a:solidFill>
                <a:latin typeface="Consolas" panose="020B0609020204030204" pitchFamily="49" charset="0"/>
              </a:rPr>
              <a:t>, shCosineLobe3) </a:t>
            </a:r>
            <a:r>
              <a:rPr lang="en-CA" dirty="0">
                <a:solidFill>
                  <a:srgbClr val="000000"/>
                </a:solidFill>
                <a:latin typeface="Consolas" panose="020B0609020204030204" pitchFamily="49" charset="0"/>
              </a:rPr>
              <a:t>* t2.x</a:t>
            </a:r>
            <a:r>
              <a:rPr lang="en-CA" dirty="0" smtClean="0">
                <a:solidFill>
                  <a:srgbClr val="000000"/>
                </a:solidFill>
                <a:latin typeface="Consolas" panose="020B0609020204030204" pitchFamily="49" charset="0"/>
              </a:rPr>
              <a:t>;</a:t>
            </a:r>
            <a:endParaRPr lang="fr-CA" dirty="0">
              <a:latin typeface="Consolas" panose="020B0609020204030204" pitchFamily="49" charset="0"/>
            </a:endParaRPr>
          </a:p>
        </p:txBody>
      </p:sp>
    </p:spTree>
    <p:extLst>
      <p:ext uri="{BB962C8B-B14F-4D97-AF65-F5344CB8AC3E}">
        <p14:creationId xmlns:p14="http://schemas.microsoft.com/office/powerpoint/2010/main" val="304869409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716205" y="5907938"/>
            <a:ext cx="4759636" cy="646331"/>
          </a:xfrm>
          <a:prstGeom prst="rect">
            <a:avLst/>
          </a:prstGeom>
        </p:spPr>
        <p:txBody>
          <a:bodyPr wrap="none">
            <a:spAutoFit/>
          </a:bodyPr>
          <a:lstStyle/>
          <a:p>
            <a:pPr algn="ctr"/>
            <a:r>
              <a:rPr lang="en-GB" sz="3600" dirty="0" smtClean="0">
                <a:solidFill>
                  <a:schemeClr val="bg1"/>
                </a:solidFill>
              </a:rPr>
              <a:t>Lambert Indirect Diffuse</a:t>
            </a:r>
            <a:endParaRPr lang="fr-CA" sz="2000"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12192000" cy="2032000"/>
          </a:xfrm>
          <a:prstGeom prst="rect">
            <a:avLst/>
          </a:prstGeom>
        </p:spPr>
      </p:pic>
    </p:spTree>
    <p:extLst>
      <p:ext uri="{BB962C8B-B14F-4D97-AF65-F5344CB8AC3E}">
        <p14:creationId xmlns:p14="http://schemas.microsoft.com/office/powerpoint/2010/main" val="12743681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24824" y="5804068"/>
            <a:ext cx="5942352" cy="646331"/>
          </a:xfrm>
          <a:prstGeom prst="rect">
            <a:avLst/>
          </a:prstGeom>
          <a:noFill/>
        </p:spPr>
        <p:txBody>
          <a:bodyPr wrap="square" rtlCol="0">
            <a:spAutoFit/>
          </a:bodyPr>
          <a:lstStyle/>
          <a:p>
            <a:pPr algn="ctr"/>
            <a:r>
              <a:rPr lang="en-GB" sz="3600" dirty="0" err="1" smtClean="0">
                <a:solidFill>
                  <a:schemeClr val="bg1"/>
                </a:solidFill>
              </a:rPr>
              <a:t>Multiscattering</a:t>
            </a:r>
            <a:r>
              <a:rPr lang="en-GB" sz="3600" dirty="0" smtClean="0">
                <a:solidFill>
                  <a:schemeClr val="bg1"/>
                </a:solidFill>
              </a:rPr>
              <a:t> Specular Off</a:t>
            </a:r>
            <a:endParaRPr lang="fr-CA" sz="3600" dirty="0">
              <a:solidFill>
                <a:schemeClr val="bg1"/>
              </a:solidFill>
            </a:endParaRPr>
          </a:p>
        </p:txBody>
      </p:sp>
      <p:sp>
        <p:nvSpPr>
          <p:cNvPr id="5" name="TextBox 4"/>
          <p:cNvSpPr txBox="1"/>
          <p:nvPr/>
        </p:nvSpPr>
        <p:spPr>
          <a:xfrm>
            <a:off x="3746292" y="814842"/>
            <a:ext cx="4699417" cy="646331"/>
          </a:xfrm>
          <a:prstGeom prst="rect">
            <a:avLst/>
          </a:prstGeom>
          <a:noFill/>
        </p:spPr>
        <p:txBody>
          <a:bodyPr wrap="square" rtlCol="0">
            <a:spAutoFit/>
          </a:bodyPr>
          <a:lstStyle/>
          <a:p>
            <a:pPr algn="ctr"/>
            <a:r>
              <a:rPr lang="en-GB" sz="3600" dirty="0" smtClean="0">
                <a:solidFill>
                  <a:schemeClr val="bg1"/>
                </a:solidFill>
              </a:rPr>
              <a:t>Dielectrics</a:t>
            </a:r>
            <a:endParaRPr lang="fr-CA" sz="3600"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12192000" cy="2032000"/>
          </a:xfrm>
          <a:prstGeom prst="rect">
            <a:avLst/>
          </a:prstGeom>
        </p:spPr>
      </p:pic>
    </p:spTree>
    <p:extLst>
      <p:ext uri="{BB962C8B-B14F-4D97-AF65-F5344CB8AC3E}">
        <p14:creationId xmlns:p14="http://schemas.microsoft.com/office/powerpoint/2010/main" val="387693716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07353" y="5907938"/>
            <a:ext cx="7177350" cy="646331"/>
          </a:xfrm>
          <a:prstGeom prst="rect">
            <a:avLst/>
          </a:prstGeom>
        </p:spPr>
        <p:txBody>
          <a:bodyPr wrap="none">
            <a:spAutoFit/>
          </a:bodyPr>
          <a:lstStyle/>
          <a:p>
            <a:pPr algn="ctr"/>
            <a:r>
              <a:rPr lang="en-GB" sz="3600" dirty="0" err="1" smtClean="0">
                <a:solidFill>
                  <a:schemeClr val="bg1"/>
                </a:solidFill>
              </a:rPr>
              <a:t>Multiscattering</a:t>
            </a:r>
            <a:r>
              <a:rPr lang="en-GB" sz="3600" dirty="0" smtClean="0">
                <a:solidFill>
                  <a:schemeClr val="bg1"/>
                </a:solidFill>
              </a:rPr>
              <a:t> BRDF Indirect Diffuse</a:t>
            </a:r>
            <a:endParaRPr lang="fr-CA" sz="2000"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12192000" cy="2032000"/>
          </a:xfrm>
          <a:prstGeom prst="rect">
            <a:avLst/>
          </a:prstGeom>
        </p:spPr>
      </p:pic>
    </p:spTree>
    <p:extLst>
      <p:ext uri="{BB962C8B-B14F-4D97-AF65-F5344CB8AC3E}">
        <p14:creationId xmlns:p14="http://schemas.microsoft.com/office/powerpoint/2010/main" val="170681435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30052" y="5907938"/>
            <a:ext cx="2931956" cy="646331"/>
          </a:xfrm>
          <a:prstGeom prst="rect">
            <a:avLst/>
          </a:prstGeom>
        </p:spPr>
        <p:txBody>
          <a:bodyPr wrap="none">
            <a:spAutoFit/>
          </a:bodyPr>
          <a:lstStyle/>
          <a:p>
            <a:pPr algn="ctr"/>
            <a:r>
              <a:rPr lang="en-GB" sz="3600" dirty="0" smtClean="0">
                <a:solidFill>
                  <a:schemeClr val="bg1"/>
                </a:solidFill>
              </a:rPr>
              <a:t>Ground Truth*</a:t>
            </a:r>
            <a:endParaRPr lang="fr-CA" sz="20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12192000" cy="2032000"/>
          </a:xfrm>
          <a:prstGeom prst="rect">
            <a:avLst/>
          </a:prstGeom>
        </p:spPr>
      </p:pic>
    </p:spTree>
    <p:extLst>
      <p:ext uri="{BB962C8B-B14F-4D97-AF65-F5344CB8AC3E}">
        <p14:creationId xmlns:p14="http://schemas.microsoft.com/office/powerpoint/2010/main" val="44890998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07353" y="5907938"/>
            <a:ext cx="7177350" cy="646331"/>
          </a:xfrm>
          <a:prstGeom prst="rect">
            <a:avLst/>
          </a:prstGeom>
        </p:spPr>
        <p:txBody>
          <a:bodyPr wrap="none">
            <a:spAutoFit/>
          </a:bodyPr>
          <a:lstStyle/>
          <a:p>
            <a:pPr algn="ctr"/>
            <a:r>
              <a:rPr lang="en-GB" sz="3600" dirty="0" err="1" smtClean="0">
                <a:solidFill>
                  <a:schemeClr val="bg1"/>
                </a:solidFill>
              </a:rPr>
              <a:t>Multiscattering</a:t>
            </a:r>
            <a:r>
              <a:rPr lang="en-GB" sz="3600" dirty="0" smtClean="0">
                <a:solidFill>
                  <a:schemeClr val="bg1"/>
                </a:solidFill>
              </a:rPr>
              <a:t> BRDF Indirect Diffuse</a:t>
            </a:r>
            <a:endParaRPr lang="fr-CA" sz="20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12192000" cy="2032000"/>
          </a:xfrm>
          <a:prstGeom prst="rect">
            <a:avLst/>
          </a:prstGeom>
        </p:spPr>
      </p:pic>
    </p:spTree>
    <p:extLst>
      <p:ext uri="{BB962C8B-B14F-4D97-AF65-F5344CB8AC3E}">
        <p14:creationId xmlns:p14="http://schemas.microsoft.com/office/powerpoint/2010/main" val="325941472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43247" y="5907938"/>
            <a:ext cx="6305572" cy="646331"/>
          </a:xfrm>
          <a:prstGeom prst="rect">
            <a:avLst/>
          </a:prstGeom>
        </p:spPr>
        <p:txBody>
          <a:bodyPr wrap="none">
            <a:spAutoFit/>
          </a:bodyPr>
          <a:lstStyle/>
          <a:p>
            <a:pPr algn="ctr"/>
            <a:r>
              <a:rPr lang="en-GB" sz="3600" dirty="0" smtClean="0">
                <a:solidFill>
                  <a:schemeClr val="bg1"/>
                </a:solidFill>
              </a:rPr>
              <a:t>Scaling by BRDF Magnitude Only</a:t>
            </a:r>
            <a:endParaRPr lang="fr-CA" sz="20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12192000" cy="2032000"/>
          </a:xfrm>
          <a:prstGeom prst="rect">
            <a:avLst/>
          </a:prstGeom>
        </p:spPr>
      </p:pic>
    </p:spTree>
    <p:extLst>
      <p:ext uri="{BB962C8B-B14F-4D97-AF65-F5344CB8AC3E}">
        <p14:creationId xmlns:p14="http://schemas.microsoft.com/office/powerpoint/2010/main" val="379127422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09813" y="1012954"/>
            <a:ext cx="7572374" cy="4832092"/>
          </a:xfrm>
          <a:prstGeom prst="rect">
            <a:avLst/>
          </a:prstGeom>
          <a:noFill/>
        </p:spPr>
        <p:txBody>
          <a:bodyPr wrap="square" rtlCol="0">
            <a:spAutoFit/>
          </a:bodyPr>
          <a:lstStyle/>
          <a:p>
            <a:r>
              <a:rPr lang="en-GB" sz="3600" dirty="0" smtClean="0">
                <a:solidFill>
                  <a:schemeClr val="accent2"/>
                </a:solidFill>
              </a:rPr>
              <a:t>Problems Solved:</a:t>
            </a:r>
          </a:p>
          <a:p>
            <a:endParaRPr lang="en-GB" sz="3600" dirty="0">
              <a:solidFill>
                <a:schemeClr val="bg1"/>
              </a:solidFill>
            </a:endParaRPr>
          </a:p>
          <a:p>
            <a:pPr marL="742950" indent="-742950">
              <a:buAutoNum type="arabicPeriod"/>
            </a:pPr>
            <a:r>
              <a:rPr lang="en-GB" sz="3200" dirty="0" err="1" smtClean="0">
                <a:solidFill>
                  <a:schemeClr val="bg1"/>
                </a:solidFill>
              </a:rPr>
              <a:t>Multiscattering</a:t>
            </a:r>
            <a:r>
              <a:rPr lang="en-GB" sz="3200" dirty="0" smtClean="0">
                <a:solidFill>
                  <a:schemeClr val="bg1"/>
                </a:solidFill>
              </a:rPr>
              <a:t> diffuse</a:t>
            </a:r>
          </a:p>
          <a:p>
            <a:pPr marL="1657350" lvl="2" indent="-742950">
              <a:buFont typeface="Arial" panose="020B0604020202020204" pitchFamily="34" charset="0"/>
              <a:buChar char="•"/>
            </a:pPr>
            <a:r>
              <a:rPr lang="en-GB" sz="2800" dirty="0" smtClean="0">
                <a:solidFill>
                  <a:schemeClr val="bg1">
                    <a:lumMod val="95000"/>
                  </a:schemeClr>
                </a:solidFill>
              </a:rPr>
              <a:t>Direct, indirect and wrapped lighting</a:t>
            </a:r>
          </a:p>
          <a:p>
            <a:pPr marL="742950" indent="-742950">
              <a:buAutoNum type="arabicPeriod"/>
            </a:pPr>
            <a:r>
              <a:rPr lang="en-GB" sz="3200" dirty="0" err="1" smtClean="0">
                <a:solidFill>
                  <a:schemeClr val="bg1"/>
                </a:solidFill>
              </a:rPr>
              <a:t>Multiscattering</a:t>
            </a:r>
            <a:r>
              <a:rPr lang="en-GB" sz="3200" dirty="0" smtClean="0">
                <a:solidFill>
                  <a:schemeClr val="bg1"/>
                </a:solidFill>
              </a:rPr>
              <a:t> specular</a:t>
            </a:r>
          </a:p>
          <a:p>
            <a:pPr marL="1657350" lvl="2" indent="-742950">
              <a:buFont typeface="Arial" panose="020B0604020202020204" pitchFamily="34" charset="0"/>
              <a:buChar char="•"/>
            </a:pPr>
            <a:r>
              <a:rPr lang="en-GB" sz="2800" dirty="0" smtClean="0">
                <a:solidFill>
                  <a:schemeClr val="bg1">
                    <a:lumMod val="95000"/>
                  </a:schemeClr>
                </a:solidFill>
              </a:rPr>
              <a:t>Direct and indirect lighting</a:t>
            </a:r>
          </a:p>
          <a:p>
            <a:pPr marL="742950" indent="-742950">
              <a:buAutoNum type="arabicPeriod"/>
            </a:pPr>
            <a:r>
              <a:rPr lang="en-GB" sz="3200" dirty="0" smtClean="0">
                <a:solidFill>
                  <a:schemeClr val="bg1"/>
                </a:solidFill>
              </a:rPr>
              <a:t>Area lights</a:t>
            </a:r>
            <a:endParaRPr lang="en-GB" sz="3200" dirty="0">
              <a:solidFill>
                <a:schemeClr val="bg1"/>
              </a:solidFill>
            </a:endParaRPr>
          </a:p>
          <a:p>
            <a:pPr marL="1657350" lvl="2" indent="-742950">
              <a:buFont typeface="Arial" panose="020B0604020202020204" pitchFamily="34" charset="0"/>
              <a:buChar char="•"/>
            </a:pPr>
            <a:r>
              <a:rPr lang="en-GB" sz="2800" dirty="0" err="1" smtClean="0">
                <a:solidFill>
                  <a:schemeClr val="bg1">
                    <a:lumMod val="95000"/>
                  </a:schemeClr>
                </a:solidFill>
              </a:rPr>
              <a:t>Multiscattering</a:t>
            </a:r>
            <a:r>
              <a:rPr lang="en-GB" sz="2800" dirty="0">
                <a:solidFill>
                  <a:schemeClr val="bg1">
                    <a:lumMod val="95000"/>
                  </a:schemeClr>
                </a:solidFill>
              </a:rPr>
              <a:t> </a:t>
            </a:r>
            <a:r>
              <a:rPr lang="en-GB" sz="2800" dirty="0" smtClean="0">
                <a:solidFill>
                  <a:schemeClr val="bg1">
                    <a:lumMod val="95000"/>
                  </a:schemeClr>
                </a:solidFill>
              </a:rPr>
              <a:t>diffuse and specular</a:t>
            </a:r>
          </a:p>
          <a:p>
            <a:pPr marL="1657350" lvl="2" indent="-742950">
              <a:buFont typeface="Arial" panose="020B0604020202020204" pitchFamily="34" charset="0"/>
              <a:buChar char="•"/>
            </a:pPr>
            <a:r>
              <a:rPr lang="en-GB" sz="2800" dirty="0" smtClean="0">
                <a:solidFill>
                  <a:schemeClr val="bg1">
                    <a:lumMod val="95000"/>
                  </a:schemeClr>
                </a:solidFill>
              </a:rPr>
              <a:t>Cloth</a:t>
            </a:r>
          </a:p>
          <a:p>
            <a:pPr marL="1657350" lvl="2" indent="-742950">
              <a:buFont typeface="Arial" panose="020B0604020202020204" pitchFamily="34" charset="0"/>
              <a:buChar char="•"/>
            </a:pPr>
            <a:r>
              <a:rPr lang="en-GB" sz="2800" dirty="0" smtClean="0">
                <a:solidFill>
                  <a:schemeClr val="bg1">
                    <a:lumMod val="95000"/>
                  </a:schemeClr>
                </a:solidFill>
              </a:rPr>
              <a:t>Wrapped lighting</a:t>
            </a:r>
          </a:p>
        </p:txBody>
      </p:sp>
    </p:spTree>
    <p:extLst>
      <p:ext uri="{BB962C8B-B14F-4D97-AF65-F5344CB8AC3E}">
        <p14:creationId xmlns:p14="http://schemas.microsoft.com/office/powerpoint/2010/main" val="304375095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09813" y="1413064"/>
            <a:ext cx="7572374" cy="4031873"/>
          </a:xfrm>
          <a:prstGeom prst="rect">
            <a:avLst/>
          </a:prstGeom>
          <a:noFill/>
        </p:spPr>
        <p:txBody>
          <a:bodyPr wrap="square" rtlCol="0">
            <a:spAutoFit/>
          </a:bodyPr>
          <a:lstStyle/>
          <a:p>
            <a:r>
              <a:rPr lang="en-GB" sz="3600" dirty="0" smtClean="0">
                <a:solidFill>
                  <a:schemeClr val="accent2"/>
                </a:solidFill>
              </a:rPr>
              <a:t>Problems Remaining:</a:t>
            </a:r>
          </a:p>
          <a:p>
            <a:endParaRPr lang="en-GB" sz="3600" dirty="0">
              <a:solidFill>
                <a:schemeClr val="bg1"/>
              </a:solidFill>
            </a:endParaRPr>
          </a:p>
          <a:p>
            <a:pPr marL="742950" indent="-742950">
              <a:buAutoNum type="arabicPeriod"/>
            </a:pPr>
            <a:r>
              <a:rPr lang="en-GB" sz="3200" dirty="0" smtClean="0">
                <a:solidFill>
                  <a:schemeClr val="bg1"/>
                </a:solidFill>
              </a:rPr>
              <a:t>Hair</a:t>
            </a:r>
            <a:endParaRPr lang="en-GB" sz="2800" dirty="0">
              <a:solidFill>
                <a:schemeClr val="bg1"/>
              </a:solidFill>
            </a:endParaRPr>
          </a:p>
          <a:p>
            <a:pPr marL="1657350" lvl="2" indent="-742950">
              <a:buFont typeface="Arial" panose="020B0604020202020204" pitchFamily="34" charset="0"/>
              <a:buChar char="•"/>
            </a:pPr>
            <a:r>
              <a:rPr lang="en-GB" sz="2800" dirty="0" smtClean="0">
                <a:solidFill>
                  <a:schemeClr val="bg1">
                    <a:lumMod val="95000"/>
                  </a:schemeClr>
                </a:solidFill>
              </a:rPr>
              <a:t>Area lighting</a:t>
            </a:r>
          </a:p>
          <a:p>
            <a:pPr marL="1657350" lvl="2" indent="-742950">
              <a:buFont typeface="Arial" panose="020B0604020202020204" pitchFamily="34" charset="0"/>
              <a:buChar char="•"/>
            </a:pPr>
            <a:r>
              <a:rPr lang="en-GB" sz="2800" dirty="0" err="1" smtClean="0">
                <a:solidFill>
                  <a:schemeClr val="bg1">
                    <a:lumMod val="95000"/>
                  </a:schemeClr>
                </a:solidFill>
              </a:rPr>
              <a:t>Multiscattering</a:t>
            </a:r>
            <a:r>
              <a:rPr lang="en-GB" sz="2800" dirty="0" smtClean="0">
                <a:solidFill>
                  <a:schemeClr val="bg1">
                    <a:lumMod val="95000"/>
                  </a:schemeClr>
                </a:solidFill>
              </a:rPr>
              <a:t> diffuse and specular</a:t>
            </a:r>
          </a:p>
          <a:p>
            <a:pPr marL="742950" indent="-742950">
              <a:buFont typeface="+mj-lt"/>
              <a:buAutoNum type="arabicPeriod"/>
            </a:pPr>
            <a:r>
              <a:rPr lang="en-GB" sz="3200" dirty="0" smtClean="0">
                <a:solidFill>
                  <a:schemeClr val="bg1"/>
                </a:solidFill>
              </a:rPr>
              <a:t>Skin</a:t>
            </a:r>
          </a:p>
          <a:p>
            <a:pPr marL="1657350" lvl="2" indent="-742950">
              <a:buFont typeface="Arial" panose="020B0604020202020204" pitchFamily="34" charset="0"/>
              <a:buChar char="•"/>
            </a:pPr>
            <a:r>
              <a:rPr lang="en-GB" sz="2800" dirty="0" smtClean="0">
                <a:solidFill>
                  <a:schemeClr val="bg1">
                    <a:lumMod val="95000"/>
                  </a:schemeClr>
                </a:solidFill>
              </a:rPr>
              <a:t>Diffuse area lighting</a:t>
            </a:r>
          </a:p>
          <a:p>
            <a:pPr marL="1657350" lvl="2" indent="-742950">
              <a:buFont typeface="Arial" panose="020B0604020202020204" pitchFamily="34" charset="0"/>
              <a:buChar char="•"/>
            </a:pPr>
            <a:r>
              <a:rPr lang="en-GB" sz="2800" dirty="0" err="1" smtClean="0">
                <a:solidFill>
                  <a:schemeClr val="bg1">
                    <a:lumMod val="95000"/>
                  </a:schemeClr>
                </a:solidFill>
              </a:rPr>
              <a:t>Multiscattering</a:t>
            </a:r>
            <a:r>
              <a:rPr lang="en-GB" sz="2800" dirty="0" smtClean="0">
                <a:solidFill>
                  <a:schemeClr val="bg1">
                    <a:lumMod val="95000"/>
                  </a:schemeClr>
                </a:solidFill>
              </a:rPr>
              <a:t> diffuse</a:t>
            </a:r>
          </a:p>
        </p:txBody>
      </p:sp>
    </p:spTree>
    <p:extLst>
      <p:ext uri="{BB962C8B-B14F-4D97-AF65-F5344CB8AC3E}">
        <p14:creationId xmlns:p14="http://schemas.microsoft.com/office/powerpoint/2010/main" val="7113458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5454" y="5804068"/>
            <a:ext cx="10601093" cy="646331"/>
          </a:xfrm>
          <a:prstGeom prst="rect">
            <a:avLst/>
          </a:prstGeom>
          <a:noFill/>
        </p:spPr>
        <p:txBody>
          <a:bodyPr wrap="square" rtlCol="0">
            <a:spAutoFit/>
          </a:bodyPr>
          <a:lstStyle/>
          <a:p>
            <a:pPr algn="ctr"/>
            <a:r>
              <a:rPr lang="en-GB" sz="3600" dirty="0" smtClean="0">
                <a:solidFill>
                  <a:schemeClr val="bg1"/>
                </a:solidFill>
              </a:rPr>
              <a:t>What have we learned?</a:t>
            </a:r>
            <a:endParaRPr lang="fr-CA" sz="3600" dirty="0">
              <a:solidFill>
                <a:schemeClr val="bg1"/>
              </a:solidFill>
            </a:endParaRPr>
          </a:p>
        </p:txBody>
      </p:sp>
      <p:pic>
        <p:nvPicPr>
          <p:cNvPr id="45058" name="Picture 2" descr="Pile of Covered Boo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4487" y="575385"/>
            <a:ext cx="7843026" cy="5228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78303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5454" y="5804068"/>
            <a:ext cx="10601093" cy="646331"/>
          </a:xfrm>
          <a:prstGeom prst="rect">
            <a:avLst/>
          </a:prstGeom>
          <a:noFill/>
        </p:spPr>
        <p:txBody>
          <a:bodyPr wrap="square" rtlCol="0">
            <a:spAutoFit/>
          </a:bodyPr>
          <a:lstStyle/>
          <a:p>
            <a:pPr algn="ctr"/>
            <a:r>
              <a:rPr lang="en-GB" sz="3600" dirty="0" smtClean="0">
                <a:solidFill>
                  <a:schemeClr val="bg1"/>
                </a:solidFill>
              </a:rPr>
              <a:t>Takeaway #1: Source code is invaluable</a:t>
            </a:r>
            <a:endParaRPr lang="fr-CA" sz="3600" dirty="0">
              <a:solidFill>
                <a:schemeClr val="bg1"/>
              </a:solidFill>
            </a:endParaRPr>
          </a:p>
        </p:txBody>
      </p:sp>
      <p:pic>
        <p:nvPicPr>
          <p:cNvPr id="47106" name="Picture 2" descr="action, background, cod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1803" y="438472"/>
            <a:ext cx="8048394" cy="5365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30121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5454" y="5804068"/>
            <a:ext cx="10601093" cy="646331"/>
          </a:xfrm>
          <a:prstGeom prst="rect">
            <a:avLst/>
          </a:prstGeom>
          <a:noFill/>
        </p:spPr>
        <p:txBody>
          <a:bodyPr wrap="square" rtlCol="0">
            <a:spAutoFit/>
          </a:bodyPr>
          <a:lstStyle/>
          <a:p>
            <a:pPr algn="ctr"/>
            <a:r>
              <a:rPr lang="en-GB" sz="3600" dirty="0" smtClean="0">
                <a:solidFill>
                  <a:schemeClr val="bg1"/>
                </a:solidFill>
              </a:rPr>
              <a:t>Takeaway #2: Separate insight from implementation</a:t>
            </a:r>
            <a:endParaRPr lang="fr-CA" sz="3600" dirty="0">
              <a:solidFill>
                <a:schemeClr val="bg1"/>
              </a:solidFill>
            </a:endParaRPr>
          </a:p>
        </p:txBody>
      </p:sp>
      <p:pic>
        <p:nvPicPr>
          <p:cNvPr id="48130" name="Picture 2" descr="Brown Handle Magnifying Gl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2199" y="653366"/>
            <a:ext cx="6867602" cy="5150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16464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5454" y="5804068"/>
            <a:ext cx="10601093" cy="646331"/>
          </a:xfrm>
          <a:prstGeom prst="rect">
            <a:avLst/>
          </a:prstGeom>
          <a:noFill/>
        </p:spPr>
        <p:txBody>
          <a:bodyPr wrap="square" rtlCol="0">
            <a:spAutoFit/>
          </a:bodyPr>
          <a:lstStyle/>
          <a:p>
            <a:pPr algn="ctr"/>
            <a:r>
              <a:rPr lang="en-GB" sz="3600" dirty="0" smtClean="0">
                <a:solidFill>
                  <a:schemeClr val="bg1"/>
                </a:solidFill>
              </a:rPr>
              <a:t>Takeaway #3: Build on successful existing work</a:t>
            </a:r>
            <a:endParaRPr lang="fr-CA" sz="3600" dirty="0">
              <a:solidFill>
                <a:schemeClr val="bg1"/>
              </a:solidFill>
            </a:endParaRPr>
          </a:p>
        </p:txBody>
      </p:sp>
      <p:pic>
        <p:nvPicPr>
          <p:cNvPr id="46082" name="Picture 2" descr="Toddler Piling Cub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0338" y="657083"/>
            <a:ext cx="3431323" cy="5146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626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24824" y="5804068"/>
            <a:ext cx="5942352" cy="646331"/>
          </a:xfrm>
          <a:prstGeom prst="rect">
            <a:avLst/>
          </a:prstGeom>
          <a:noFill/>
        </p:spPr>
        <p:txBody>
          <a:bodyPr wrap="square" rtlCol="0">
            <a:spAutoFit/>
          </a:bodyPr>
          <a:lstStyle/>
          <a:p>
            <a:pPr algn="ctr"/>
            <a:r>
              <a:rPr lang="en-GB" sz="3600" dirty="0" err="1" smtClean="0">
                <a:solidFill>
                  <a:schemeClr val="bg1"/>
                </a:solidFill>
              </a:rPr>
              <a:t>Multiscattering</a:t>
            </a:r>
            <a:r>
              <a:rPr lang="en-GB" sz="3600" dirty="0" smtClean="0">
                <a:solidFill>
                  <a:schemeClr val="bg1"/>
                </a:solidFill>
              </a:rPr>
              <a:t> Specular On</a:t>
            </a:r>
            <a:endParaRPr lang="fr-CA" sz="3600" dirty="0">
              <a:solidFill>
                <a:schemeClr val="bg1"/>
              </a:solidFill>
            </a:endParaRPr>
          </a:p>
        </p:txBody>
      </p:sp>
      <p:sp>
        <p:nvSpPr>
          <p:cNvPr id="4" name="TextBox 3"/>
          <p:cNvSpPr txBox="1"/>
          <p:nvPr/>
        </p:nvSpPr>
        <p:spPr>
          <a:xfrm>
            <a:off x="3746292" y="814842"/>
            <a:ext cx="4699417" cy="646331"/>
          </a:xfrm>
          <a:prstGeom prst="rect">
            <a:avLst/>
          </a:prstGeom>
          <a:noFill/>
        </p:spPr>
        <p:txBody>
          <a:bodyPr wrap="square" rtlCol="0">
            <a:spAutoFit/>
          </a:bodyPr>
          <a:lstStyle/>
          <a:p>
            <a:pPr algn="ctr"/>
            <a:r>
              <a:rPr lang="en-GB" sz="3600" dirty="0" smtClean="0">
                <a:solidFill>
                  <a:schemeClr val="bg1"/>
                </a:solidFill>
              </a:rPr>
              <a:t>Dielectrics</a:t>
            </a:r>
            <a:endParaRPr lang="fr-CA" sz="3600"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12192000" cy="2032000"/>
          </a:xfrm>
          <a:prstGeom prst="rect">
            <a:avLst/>
          </a:prstGeom>
        </p:spPr>
      </p:pic>
    </p:spTree>
    <p:extLst>
      <p:ext uri="{BB962C8B-B14F-4D97-AF65-F5344CB8AC3E}">
        <p14:creationId xmlns:p14="http://schemas.microsoft.com/office/powerpoint/2010/main" val="411330660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0224" y="5804068"/>
            <a:ext cx="10831552" cy="646331"/>
          </a:xfrm>
          <a:prstGeom prst="rect">
            <a:avLst/>
          </a:prstGeom>
          <a:noFill/>
        </p:spPr>
        <p:txBody>
          <a:bodyPr wrap="square" rtlCol="0">
            <a:spAutoFit/>
          </a:bodyPr>
          <a:lstStyle/>
          <a:p>
            <a:pPr algn="ctr"/>
            <a:r>
              <a:rPr lang="en-GB" sz="3600" dirty="0" smtClean="0">
                <a:solidFill>
                  <a:schemeClr val="bg1"/>
                </a:solidFill>
              </a:rPr>
              <a:t>Takeaway #4: Never underestimate implementation time</a:t>
            </a:r>
            <a:endParaRPr lang="fr-CA" sz="3600" dirty="0">
              <a:solidFill>
                <a:schemeClr val="bg1"/>
              </a:solidFill>
            </a:endParaRPr>
          </a:p>
        </p:txBody>
      </p:sp>
      <p:pic>
        <p:nvPicPr>
          <p:cNvPr id="45058" name="Picture 2" descr="Big Ben Clockf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6632" y="606941"/>
            <a:ext cx="7798736" cy="5197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49879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36880" y="5804068"/>
            <a:ext cx="9118240" cy="646331"/>
          </a:xfrm>
          <a:prstGeom prst="rect">
            <a:avLst/>
          </a:prstGeom>
          <a:noFill/>
        </p:spPr>
        <p:txBody>
          <a:bodyPr wrap="square" rtlCol="0">
            <a:spAutoFit/>
          </a:bodyPr>
          <a:lstStyle/>
          <a:p>
            <a:pPr algn="ctr"/>
            <a:r>
              <a:rPr lang="en-GB" sz="3600" smtClean="0">
                <a:solidFill>
                  <a:schemeClr val="bg1"/>
                </a:solidFill>
              </a:rPr>
              <a:t>Epilogue: Implementation </a:t>
            </a:r>
            <a:r>
              <a:rPr lang="en-GB" sz="3600" dirty="0" smtClean="0">
                <a:solidFill>
                  <a:schemeClr val="bg1"/>
                </a:solidFill>
              </a:rPr>
              <a:t>Details for Area Lights</a:t>
            </a:r>
            <a:endParaRPr lang="fr-CA" sz="3600"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12192000" cy="2032000"/>
          </a:xfrm>
          <a:prstGeom prst="rect">
            <a:avLst/>
          </a:prstGeom>
        </p:spPr>
      </p:pic>
    </p:spTree>
    <p:extLst>
      <p:ext uri="{BB962C8B-B14F-4D97-AF65-F5344CB8AC3E}">
        <p14:creationId xmlns:p14="http://schemas.microsoft.com/office/powerpoint/2010/main" val="2807135164"/>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69218" y="1228398"/>
            <a:ext cx="8853565" cy="4462760"/>
          </a:xfrm>
          <a:prstGeom prst="rect">
            <a:avLst/>
          </a:prstGeom>
          <a:noFill/>
        </p:spPr>
        <p:txBody>
          <a:bodyPr wrap="square" rtlCol="0">
            <a:spAutoFit/>
          </a:bodyPr>
          <a:lstStyle/>
          <a:p>
            <a:r>
              <a:rPr lang="en-GB" sz="3600" dirty="0" smtClean="0">
                <a:solidFill>
                  <a:schemeClr val="accent2"/>
                </a:solidFill>
              </a:rPr>
              <a:t>Goals:</a:t>
            </a:r>
          </a:p>
          <a:p>
            <a:endParaRPr lang="en-GB" sz="3600" dirty="0">
              <a:solidFill>
                <a:schemeClr val="bg1"/>
              </a:solidFill>
            </a:endParaRPr>
          </a:p>
          <a:p>
            <a:pPr marL="742950" indent="-742950">
              <a:buFont typeface="+mj-lt"/>
              <a:buAutoNum type="arabicPeriod"/>
            </a:pPr>
            <a:r>
              <a:rPr lang="en-GB" sz="3600" dirty="0" smtClean="0">
                <a:solidFill>
                  <a:schemeClr val="bg1"/>
                </a:solidFill>
              </a:rPr>
              <a:t>Control over performance</a:t>
            </a:r>
          </a:p>
          <a:p>
            <a:pPr marL="1200150" lvl="1" indent="-742950">
              <a:buFont typeface="Arial" panose="020B0604020202020204" pitchFamily="34" charset="0"/>
              <a:buChar char="•"/>
            </a:pPr>
            <a:r>
              <a:rPr lang="en-GB" sz="3600" dirty="0" smtClean="0">
                <a:solidFill>
                  <a:schemeClr val="bg1">
                    <a:lumMod val="85000"/>
                  </a:schemeClr>
                </a:solidFill>
              </a:rPr>
              <a:t>Radius falloff</a:t>
            </a:r>
          </a:p>
          <a:p>
            <a:pPr marL="1200150" lvl="1" indent="-742950">
              <a:buFont typeface="Arial" panose="020B0604020202020204" pitchFamily="34" charset="0"/>
              <a:buChar char="•"/>
            </a:pPr>
            <a:r>
              <a:rPr lang="en-GB" sz="3600" dirty="0" smtClean="0">
                <a:solidFill>
                  <a:schemeClr val="bg1">
                    <a:lumMod val="85000"/>
                  </a:schemeClr>
                </a:solidFill>
              </a:rPr>
              <a:t>Cone angle falloff</a:t>
            </a:r>
          </a:p>
          <a:p>
            <a:pPr marL="1200150" lvl="1" indent="-742950">
              <a:buFont typeface="Arial" panose="020B0604020202020204" pitchFamily="34" charset="0"/>
              <a:buChar char="•"/>
            </a:pPr>
            <a:endParaRPr lang="en-GB" sz="3600" dirty="0">
              <a:solidFill>
                <a:schemeClr val="bg1">
                  <a:lumMod val="85000"/>
                </a:schemeClr>
              </a:solidFill>
            </a:endParaRPr>
          </a:p>
          <a:p>
            <a:pPr marL="742950" indent="-742950">
              <a:buAutoNum type="arabicPeriod"/>
            </a:pPr>
            <a:r>
              <a:rPr lang="en-GB" sz="3600" dirty="0" smtClean="0">
                <a:solidFill>
                  <a:schemeClr val="bg1"/>
                </a:solidFill>
              </a:rPr>
              <a:t>Fall back </a:t>
            </a:r>
            <a:r>
              <a:rPr lang="en-GB" sz="3600" dirty="0">
                <a:solidFill>
                  <a:schemeClr val="bg1"/>
                </a:solidFill>
              </a:rPr>
              <a:t>to point lights</a:t>
            </a:r>
          </a:p>
          <a:p>
            <a:pPr marL="1200150" lvl="1" indent="-742950">
              <a:buFont typeface="Arial" panose="020B0604020202020204" pitchFamily="34" charset="0"/>
              <a:buChar char="•"/>
            </a:pPr>
            <a:r>
              <a:rPr lang="en-GB" sz="3200" dirty="0">
                <a:solidFill>
                  <a:schemeClr val="bg1"/>
                </a:solidFill>
              </a:rPr>
              <a:t>Omni or spot </a:t>
            </a:r>
            <a:r>
              <a:rPr lang="en-GB" sz="3200" dirty="0" smtClean="0">
                <a:solidFill>
                  <a:schemeClr val="bg1"/>
                </a:solidFill>
              </a:rPr>
              <a:t>light</a:t>
            </a:r>
            <a:endParaRPr lang="en-GB" sz="3200" dirty="0">
              <a:solidFill>
                <a:schemeClr val="bg1">
                  <a:lumMod val="85000"/>
                </a:schemeClr>
              </a:solidFill>
            </a:endParaRPr>
          </a:p>
        </p:txBody>
      </p:sp>
    </p:spTree>
    <p:extLst>
      <p:ext uri="{BB962C8B-B14F-4D97-AF65-F5344CB8AC3E}">
        <p14:creationId xmlns:p14="http://schemas.microsoft.com/office/powerpoint/2010/main" val="3031562715"/>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69218" y="1228398"/>
            <a:ext cx="8853565" cy="4462760"/>
          </a:xfrm>
          <a:prstGeom prst="rect">
            <a:avLst/>
          </a:prstGeom>
          <a:noFill/>
        </p:spPr>
        <p:txBody>
          <a:bodyPr wrap="square" rtlCol="0">
            <a:spAutoFit/>
          </a:bodyPr>
          <a:lstStyle/>
          <a:p>
            <a:r>
              <a:rPr lang="en-GB" sz="3600" dirty="0" smtClean="0">
                <a:solidFill>
                  <a:schemeClr val="accent2"/>
                </a:solidFill>
              </a:rPr>
              <a:t>Goals:</a:t>
            </a:r>
          </a:p>
          <a:p>
            <a:endParaRPr lang="en-GB" sz="3600" dirty="0">
              <a:solidFill>
                <a:schemeClr val="bg1"/>
              </a:solidFill>
            </a:endParaRPr>
          </a:p>
          <a:p>
            <a:pPr marL="742950" indent="-742950">
              <a:buFont typeface="+mj-lt"/>
              <a:buAutoNum type="arabicPeriod"/>
            </a:pPr>
            <a:r>
              <a:rPr lang="en-GB" sz="3600" dirty="0" smtClean="0">
                <a:solidFill>
                  <a:schemeClr val="accent2">
                    <a:lumMod val="60000"/>
                    <a:lumOff val="40000"/>
                  </a:schemeClr>
                </a:solidFill>
              </a:rPr>
              <a:t>Control over performance</a:t>
            </a:r>
          </a:p>
          <a:p>
            <a:pPr marL="1200150" lvl="1" indent="-742950">
              <a:buFont typeface="Arial" panose="020B0604020202020204" pitchFamily="34" charset="0"/>
              <a:buChar char="•"/>
            </a:pPr>
            <a:r>
              <a:rPr lang="en-GB" sz="3600" dirty="0" smtClean="0">
                <a:solidFill>
                  <a:schemeClr val="bg1">
                    <a:lumMod val="85000"/>
                  </a:schemeClr>
                </a:solidFill>
              </a:rPr>
              <a:t>Radius falloff</a:t>
            </a:r>
          </a:p>
          <a:p>
            <a:pPr marL="1200150" lvl="1" indent="-742950">
              <a:buFont typeface="Arial" panose="020B0604020202020204" pitchFamily="34" charset="0"/>
              <a:buChar char="•"/>
            </a:pPr>
            <a:r>
              <a:rPr lang="en-GB" sz="3600" dirty="0" smtClean="0">
                <a:solidFill>
                  <a:schemeClr val="bg1">
                    <a:lumMod val="85000"/>
                  </a:schemeClr>
                </a:solidFill>
              </a:rPr>
              <a:t>Cone angle falloff</a:t>
            </a:r>
          </a:p>
          <a:p>
            <a:pPr marL="1200150" lvl="1" indent="-742950">
              <a:buFont typeface="Arial" panose="020B0604020202020204" pitchFamily="34" charset="0"/>
              <a:buChar char="•"/>
            </a:pPr>
            <a:endParaRPr lang="en-GB" sz="3600" dirty="0">
              <a:solidFill>
                <a:schemeClr val="bg1">
                  <a:lumMod val="85000"/>
                </a:schemeClr>
              </a:solidFill>
            </a:endParaRPr>
          </a:p>
          <a:p>
            <a:pPr marL="742950" indent="-742950">
              <a:buAutoNum type="arabicPeriod"/>
            </a:pPr>
            <a:r>
              <a:rPr lang="en-GB" sz="3600" dirty="0" smtClean="0">
                <a:solidFill>
                  <a:schemeClr val="bg1"/>
                </a:solidFill>
              </a:rPr>
              <a:t>Fall back </a:t>
            </a:r>
            <a:r>
              <a:rPr lang="en-GB" sz="3600" dirty="0">
                <a:solidFill>
                  <a:schemeClr val="bg1"/>
                </a:solidFill>
              </a:rPr>
              <a:t>to point lights</a:t>
            </a:r>
          </a:p>
          <a:p>
            <a:pPr marL="1200150" lvl="1" indent="-742950">
              <a:buFont typeface="Arial" panose="020B0604020202020204" pitchFamily="34" charset="0"/>
              <a:buChar char="•"/>
            </a:pPr>
            <a:r>
              <a:rPr lang="en-GB" sz="3200" dirty="0">
                <a:solidFill>
                  <a:schemeClr val="bg1"/>
                </a:solidFill>
              </a:rPr>
              <a:t>Omni or spot </a:t>
            </a:r>
            <a:r>
              <a:rPr lang="en-GB" sz="3200" dirty="0" smtClean="0">
                <a:solidFill>
                  <a:schemeClr val="bg1"/>
                </a:solidFill>
              </a:rPr>
              <a:t>light</a:t>
            </a:r>
            <a:endParaRPr lang="en-GB" sz="3200" dirty="0">
              <a:solidFill>
                <a:schemeClr val="bg1">
                  <a:lumMod val="85000"/>
                </a:schemeClr>
              </a:solidFill>
            </a:endParaRPr>
          </a:p>
        </p:txBody>
      </p:sp>
    </p:spTree>
    <p:extLst>
      <p:ext uri="{BB962C8B-B14F-4D97-AF65-F5344CB8AC3E}">
        <p14:creationId xmlns:p14="http://schemas.microsoft.com/office/powerpoint/2010/main" val="390752876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15478" y="5804068"/>
            <a:ext cx="7561045" cy="646331"/>
          </a:xfrm>
          <a:prstGeom prst="rect">
            <a:avLst/>
          </a:prstGeom>
          <a:noFill/>
        </p:spPr>
        <p:txBody>
          <a:bodyPr wrap="square" rtlCol="0">
            <a:spAutoFit/>
          </a:bodyPr>
          <a:lstStyle/>
          <a:p>
            <a:pPr algn="ctr"/>
            <a:r>
              <a:rPr lang="en-GB" sz="3600" dirty="0" smtClean="0">
                <a:solidFill>
                  <a:schemeClr val="bg1"/>
                </a:solidFill>
              </a:rPr>
              <a:t>Windowing Function [Karis13]</a:t>
            </a:r>
            <a:endParaRPr lang="fr-CA" sz="3600" dirty="0">
              <a:solidFill>
                <a:schemeClr val="bg1"/>
              </a:solidFill>
            </a:endParaRPr>
          </a:p>
        </p:txBody>
      </p:sp>
      <p:sp>
        <p:nvSpPr>
          <p:cNvPr id="5" name="Sun 4"/>
          <p:cNvSpPr/>
          <p:nvPr/>
        </p:nvSpPr>
        <p:spPr>
          <a:xfrm>
            <a:off x="2479426" y="3143396"/>
            <a:ext cx="816964" cy="764498"/>
          </a:xfrm>
          <a:prstGeom prst="su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9424" y="2488811"/>
            <a:ext cx="5891630" cy="1771919"/>
          </a:xfrm>
          <a:prstGeom prst="rect">
            <a:avLst/>
          </a:prstGeom>
        </p:spPr>
      </p:pic>
      <p:sp>
        <p:nvSpPr>
          <p:cNvPr id="9" name="Oval 8"/>
          <p:cNvSpPr/>
          <p:nvPr/>
        </p:nvSpPr>
        <p:spPr>
          <a:xfrm>
            <a:off x="694332" y="1365645"/>
            <a:ext cx="4320000" cy="4320000"/>
          </a:xfrm>
          <a:prstGeom prst="ellipse">
            <a:avLst/>
          </a:prstGeom>
          <a:no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3" name="Straight Arrow Connector 12"/>
          <p:cNvCxnSpPr>
            <a:endCxn id="9" idx="6"/>
          </p:cNvCxnSpPr>
          <p:nvPr/>
        </p:nvCxnSpPr>
        <p:spPr>
          <a:xfrm>
            <a:off x="2854332" y="3525645"/>
            <a:ext cx="2160000" cy="0"/>
          </a:xfrm>
          <a:prstGeom prst="straightConnector1">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858322" y="2877014"/>
            <a:ext cx="460918" cy="707886"/>
          </a:xfrm>
          <a:prstGeom prst="rect">
            <a:avLst/>
          </a:prstGeom>
          <a:noFill/>
        </p:spPr>
        <p:txBody>
          <a:bodyPr wrap="square" rtlCol="0">
            <a:spAutoFit/>
          </a:bodyPr>
          <a:lstStyle/>
          <a:p>
            <a:r>
              <a:rPr lang="en-GB" sz="4000" i="1" dirty="0">
                <a:solidFill>
                  <a:schemeClr val="bg1"/>
                </a:solidFill>
              </a:rPr>
              <a:t>r</a:t>
            </a:r>
            <a:endParaRPr lang="fr-CA" sz="4000" i="1" dirty="0">
              <a:solidFill>
                <a:schemeClr val="bg1"/>
              </a:solidFill>
            </a:endParaRPr>
          </a:p>
        </p:txBody>
      </p:sp>
    </p:spTree>
    <p:extLst>
      <p:ext uri="{BB962C8B-B14F-4D97-AF65-F5344CB8AC3E}">
        <p14:creationId xmlns:p14="http://schemas.microsoft.com/office/powerpoint/2010/main" val="169124052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15478" y="5804068"/>
            <a:ext cx="7561045" cy="646331"/>
          </a:xfrm>
          <a:prstGeom prst="rect">
            <a:avLst/>
          </a:prstGeom>
          <a:noFill/>
        </p:spPr>
        <p:txBody>
          <a:bodyPr wrap="square" rtlCol="0">
            <a:spAutoFit/>
          </a:bodyPr>
          <a:lstStyle/>
          <a:p>
            <a:pPr algn="ctr"/>
            <a:r>
              <a:rPr lang="en-GB" sz="3600" dirty="0" smtClean="0">
                <a:solidFill>
                  <a:schemeClr val="bg1"/>
                </a:solidFill>
              </a:rPr>
              <a:t>Cone Falloff</a:t>
            </a:r>
            <a:endParaRPr lang="fr-CA" sz="3600"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0387" y="2787803"/>
            <a:ext cx="6185535" cy="1619365"/>
          </a:xfrm>
          <a:prstGeom prst="rect">
            <a:avLst/>
          </a:prstGeom>
        </p:spPr>
      </p:pic>
      <p:grpSp>
        <p:nvGrpSpPr>
          <p:cNvPr id="23" name="Group 22"/>
          <p:cNvGrpSpPr/>
          <p:nvPr/>
        </p:nvGrpSpPr>
        <p:grpSpPr>
          <a:xfrm>
            <a:off x="594731" y="716815"/>
            <a:ext cx="4320000" cy="4338970"/>
            <a:chOff x="594731" y="441757"/>
            <a:chExt cx="4320000" cy="4338970"/>
          </a:xfrm>
        </p:grpSpPr>
        <p:sp>
          <p:nvSpPr>
            <p:cNvPr id="5" name="Sun 4"/>
            <p:cNvSpPr/>
            <p:nvPr/>
          </p:nvSpPr>
          <p:spPr>
            <a:xfrm>
              <a:off x="2346249" y="1158478"/>
              <a:ext cx="816964" cy="764498"/>
            </a:xfrm>
            <a:prstGeom prst="su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3" name="Straight Connector 2"/>
            <p:cNvCxnSpPr/>
            <p:nvPr/>
          </p:nvCxnSpPr>
          <p:spPr>
            <a:xfrm flipH="1">
              <a:off x="594731" y="1540727"/>
              <a:ext cx="2160000" cy="3240000"/>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754731" y="1540727"/>
              <a:ext cx="2160000" cy="3240000"/>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314731" y="1540727"/>
              <a:ext cx="1440000" cy="324000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754731" y="1540727"/>
              <a:ext cx="1440000" cy="324000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9" name="Arc 18"/>
            <p:cNvSpPr/>
            <p:nvPr/>
          </p:nvSpPr>
          <p:spPr>
            <a:xfrm>
              <a:off x="2107579" y="893956"/>
              <a:ext cx="1294303" cy="1293542"/>
            </a:xfrm>
            <a:prstGeom prst="arc">
              <a:avLst>
                <a:gd name="adj1" fmla="val 3946812"/>
                <a:gd name="adj2" fmla="val 6894604"/>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20" name="Arc 19"/>
            <p:cNvSpPr/>
            <p:nvPr/>
          </p:nvSpPr>
          <p:spPr>
            <a:xfrm>
              <a:off x="1494730" y="441757"/>
              <a:ext cx="2520000" cy="2520000"/>
            </a:xfrm>
            <a:prstGeom prst="arc">
              <a:avLst>
                <a:gd name="adj1" fmla="val 3164731"/>
                <a:gd name="adj2" fmla="val 7606669"/>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21" name="TextBox 20"/>
            <p:cNvSpPr txBox="1"/>
            <p:nvPr/>
          </p:nvSpPr>
          <p:spPr>
            <a:xfrm>
              <a:off x="2524271" y="2806784"/>
              <a:ext cx="460918" cy="707886"/>
            </a:xfrm>
            <a:prstGeom prst="rect">
              <a:avLst/>
            </a:prstGeom>
            <a:noFill/>
          </p:spPr>
          <p:txBody>
            <a:bodyPr wrap="square" rtlCol="0">
              <a:spAutoFit/>
            </a:bodyPr>
            <a:lstStyle/>
            <a:p>
              <a:r>
                <a:rPr lang="el-GR" sz="4000" i="1" dirty="0" smtClean="0">
                  <a:solidFill>
                    <a:schemeClr val="bg1"/>
                  </a:solidFill>
                  <a:latin typeface="Times New Roman" panose="02020603050405020304" pitchFamily="18" charset="0"/>
                  <a:cs typeface="Times New Roman" panose="02020603050405020304" pitchFamily="18" charset="0"/>
                </a:rPr>
                <a:t>φ</a:t>
              </a:r>
              <a:endParaRPr lang="fr-CA" sz="4000" i="1" dirty="0">
                <a:solidFill>
                  <a:schemeClr val="bg1"/>
                </a:solidFill>
              </a:endParaRPr>
            </a:p>
          </p:txBody>
        </p:sp>
        <p:sp>
          <p:nvSpPr>
            <p:cNvPr id="22" name="TextBox 21"/>
            <p:cNvSpPr txBox="1"/>
            <p:nvPr/>
          </p:nvSpPr>
          <p:spPr>
            <a:xfrm>
              <a:off x="2524271" y="2135068"/>
              <a:ext cx="460918" cy="707886"/>
            </a:xfrm>
            <a:prstGeom prst="rect">
              <a:avLst/>
            </a:prstGeom>
            <a:noFill/>
          </p:spPr>
          <p:txBody>
            <a:bodyPr wrap="square" rtlCol="0">
              <a:spAutoFit/>
            </a:bodyPr>
            <a:lstStyle/>
            <a:p>
              <a:r>
                <a:rPr lang="el-GR" sz="4000" i="1" dirty="0">
                  <a:solidFill>
                    <a:schemeClr val="bg1"/>
                  </a:solidFill>
                  <a:latin typeface="Times New Roman" panose="02020603050405020304" pitchFamily="18" charset="0"/>
                  <a:cs typeface="Times New Roman" panose="02020603050405020304" pitchFamily="18" charset="0"/>
                </a:rPr>
                <a:t>θ</a:t>
              </a:r>
              <a:endParaRPr lang="fr-CA" sz="4000" i="1" dirty="0">
                <a:solidFill>
                  <a:schemeClr val="bg1"/>
                </a:solidFill>
              </a:endParaRPr>
            </a:p>
          </p:txBody>
        </p:sp>
      </p:grpSp>
      <p:sp>
        <p:nvSpPr>
          <p:cNvPr id="2" name="TextBox 1"/>
          <p:cNvSpPr txBox="1"/>
          <p:nvPr/>
        </p:nvSpPr>
        <p:spPr>
          <a:xfrm>
            <a:off x="1739590" y="5323758"/>
            <a:ext cx="2200507" cy="830997"/>
          </a:xfrm>
          <a:prstGeom prst="rect">
            <a:avLst/>
          </a:prstGeom>
          <a:noFill/>
        </p:spPr>
        <p:txBody>
          <a:bodyPr wrap="square" rtlCol="0">
            <a:spAutoFit/>
          </a:bodyPr>
          <a:lstStyle/>
          <a:p>
            <a:r>
              <a:rPr lang="el-GR" sz="2400" i="1" dirty="0" smtClean="0">
                <a:solidFill>
                  <a:schemeClr val="bg1"/>
                </a:solidFill>
                <a:latin typeface="Times New Roman" panose="02020603050405020304" pitchFamily="18" charset="0"/>
                <a:cs typeface="Times New Roman" panose="02020603050405020304" pitchFamily="18" charset="0"/>
              </a:rPr>
              <a:t>θ</a:t>
            </a:r>
            <a:r>
              <a:rPr lang="en-GB" sz="2400" i="1" dirty="0" smtClean="0">
                <a:solidFill>
                  <a:schemeClr val="bg1"/>
                </a:solidFill>
                <a:latin typeface="Times New Roman" panose="02020603050405020304" pitchFamily="18" charset="0"/>
                <a:cs typeface="Times New Roman" panose="02020603050405020304" pitchFamily="18" charset="0"/>
              </a:rPr>
              <a:t> = inner angle</a:t>
            </a:r>
            <a:endParaRPr lang="fr-CA" sz="2400" i="1" dirty="0">
              <a:solidFill>
                <a:schemeClr val="bg1"/>
              </a:solidFill>
            </a:endParaRPr>
          </a:p>
          <a:p>
            <a:r>
              <a:rPr lang="el-GR" sz="2400" i="1" dirty="0" smtClean="0">
                <a:solidFill>
                  <a:schemeClr val="bg1"/>
                </a:solidFill>
                <a:latin typeface="Times New Roman" panose="02020603050405020304" pitchFamily="18" charset="0"/>
                <a:cs typeface="Times New Roman" panose="02020603050405020304" pitchFamily="18" charset="0"/>
              </a:rPr>
              <a:t>φ</a:t>
            </a:r>
            <a:r>
              <a:rPr lang="en-GB" sz="2400" i="1" dirty="0" smtClean="0">
                <a:solidFill>
                  <a:schemeClr val="bg1"/>
                </a:solidFill>
                <a:latin typeface="Times New Roman" panose="02020603050405020304" pitchFamily="18" charset="0"/>
                <a:cs typeface="Times New Roman" panose="02020603050405020304" pitchFamily="18" charset="0"/>
              </a:rPr>
              <a:t> = outer angle</a:t>
            </a:r>
            <a:endParaRPr lang="fr-CA" sz="2400" i="1" dirty="0">
              <a:solidFill>
                <a:schemeClr val="bg1"/>
              </a:solidFill>
            </a:endParaRPr>
          </a:p>
        </p:txBody>
      </p:sp>
    </p:spTree>
    <p:extLst>
      <p:ext uri="{BB962C8B-B14F-4D97-AF65-F5344CB8AC3E}">
        <p14:creationId xmlns:p14="http://schemas.microsoft.com/office/powerpoint/2010/main" val="311550271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15478" y="5804068"/>
            <a:ext cx="7561045" cy="646331"/>
          </a:xfrm>
          <a:prstGeom prst="rect">
            <a:avLst/>
          </a:prstGeom>
          <a:noFill/>
        </p:spPr>
        <p:txBody>
          <a:bodyPr wrap="square" rtlCol="0">
            <a:spAutoFit/>
          </a:bodyPr>
          <a:lstStyle/>
          <a:p>
            <a:pPr algn="ctr"/>
            <a:r>
              <a:rPr lang="en-GB" sz="3600" dirty="0" smtClean="0">
                <a:solidFill>
                  <a:schemeClr val="bg1"/>
                </a:solidFill>
              </a:rPr>
              <a:t>Inverse Square Law</a:t>
            </a:r>
            <a:endParaRPr lang="fr-CA" sz="3600"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3915" y="2472532"/>
            <a:ext cx="857143" cy="2038095"/>
          </a:xfrm>
          <a:prstGeom prst="rect">
            <a:avLst/>
          </a:prstGeom>
        </p:spPr>
      </p:pic>
      <p:grpSp>
        <p:nvGrpSpPr>
          <p:cNvPr id="27" name="Group 26"/>
          <p:cNvGrpSpPr/>
          <p:nvPr/>
        </p:nvGrpSpPr>
        <p:grpSpPr>
          <a:xfrm>
            <a:off x="1405554" y="1123945"/>
            <a:ext cx="1819847" cy="4610110"/>
            <a:chOff x="1423383" y="1193958"/>
            <a:chExt cx="1819847" cy="4610110"/>
          </a:xfrm>
        </p:grpSpPr>
        <p:sp>
          <p:nvSpPr>
            <p:cNvPr id="5" name="Sun 4"/>
            <p:cNvSpPr/>
            <p:nvPr/>
          </p:nvSpPr>
          <p:spPr>
            <a:xfrm>
              <a:off x="1906996" y="1193958"/>
              <a:ext cx="816964" cy="764498"/>
            </a:xfrm>
            <a:prstGeom prst="su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Rectangle 1"/>
            <p:cNvSpPr/>
            <p:nvPr/>
          </p:nvSpPr>
          <p:spPr>
            <a:xfrm>
              <a:off x="1961776" y="3334161"/>
              <a:ext cx="720000" cy="720000"/>
            </a:xfrm>
            <a:prstGeom prst="rect">
              <a:avLst/>
            </a:prstGeom>
            <a:noFill/>
            <a:ln w="38100">
              <a:solidFill>
                <a:schemeClr val="bg1"/>
              </a:solidFill>
            </a:ln>
            <a:scene3d>
              <a:camera prst="orthographicFront">
                <a:rot lat="3720545" lon="18793152" rev="19006844"/>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Rectangle 8"/>
            <p:cNvSpPr/>
            <p:nvPr/>
          </p:nvSpPr>
          <p:spPr>
            <a:xfrm>
              <a:off x="1504467" y="5084068"/>
              <a:ext cx="720000" cy="720000"/>
            </a:xfrm>
            <a:prstGeom prst="rect">
              <a:avLst/>
            </a:prstGeom>
            <a:noFill/>
            <a:ln w="38100">
              <a:solidFill>
                <a:schemeClr val="bg1"/>
              </a:solidFill>
            </a:ln>
            <a:scene3d>
              <a:camera prst="orthographicFront">
                <a:rot lat="3720545" lon="18793152" rev="19006844"/>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Rectangle 9"/>
            <p:cNvSpPr/>
            <p:nvPr/>
          </p:nvSpPr>
          <p:spPr>
            <a:xfrm>
              <a:off x="2190755" y="5084068"/>
              <a:ext cx="720000" cy="720000"/>
            </a:xfrm>
            <a:prstGeom prst="rect">
              <a:avLst/>
            </a:prstGeom>
            <a:noFill/>
            <a:ln w="38100">
              <a:solidFill>
                <a:schemeClr val="bg1"/>
              </a:solidFill>
            </a:ln>
            <a:scene3d>
              <a:camera prst="orthographicFront">
                <a:rot lat="3720545" lon="18793152" rev="19006844"/>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Rectangle 10"/>
            <p:cNvSpPr/>
            <p:nvPr/>
          </p:nvSpPr>
          <p:spPr>
            <a:xfrm>
              <a:off x="1755857" y="4820156"/>
              <a:ext cx="720000" cy="720000"/>
            </a:xfrm>
            <a:prstGeom prst="rect">
              <a:avLst/>
            </a:prstGeom>
            <a:noFill/>
            <a:ln w="38100">
              <a:solidFill>
                <a:schemeClr val="bg1"/>
              </a:solidFill>
            </a:ln>
            <a:scene3d>
              <a:camera prst="orthographicFront">
                <a:rot lat="3720545" lon="18793152" rev="19006844"/>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Rectangle 11"/>
            <p:cNvSpPr/>
            <p:nvPr/>
          </p:nvSpPr>
          <p:spPr>
            <a:xfrm>
              <a:off x="2442145" y="4820156"/>
              <a:ext cx="720000" cy="720000"/>
            </a:xfrm>
            <a:prstGeom prst="rect">
              <a:avLst/>
            </a:prstGeom>
            <a:noFill/>
            <a:ln w="38100">
              <a:solidFill>
                <a:schemeClr val="bg1"/>
              </a:solidFill>
            </a:ln>
            <a:scene3d>
              <a:camera prst="orthographicFront">
                <a:rot lat="3720545" lon="18793152" rev="19006844"/>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3" name="Straight Connector 12"/>
            <p:cNvCxnSpPr/>
            <p:nvPr/>
          </p:nvCxnSpPr>
          <p:spPr>
            <a:xfrm flipH="1">
              <a:off x="1423383" y="2158044"/>
              <a:ext cx="892095" cy="3382112"/>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887883" y="2174237"/>
              <a:ext cx="427595" cy="2877446"/>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328073" y="2174237"/>
              <a:ext cx="915157" cy="2877446"/>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328073" y="2174237"/>
              <a:ext cx="440360" cy="3398304"/>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96385482"/>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3915" y="2472532"/>
            <a:ext cx="857143" cy="2038095"/>
          </a:xfrm>
          <a:prstGeom prst="rect">
            <a:avLst/>
          </a:prstGeom>
        </p:spPr>
      </p:pic>
      <p:grpSp>
        <p:nvGrpSpPr>
          <p:cNvPr id="27" name="Group 26"/>
          <p:cNvGrpSpPr/>
          <p:nvPr/>
        </p:nvGrpSpPr>
        <p:grpSpPr>
          <a:xfrm>
            <a:off x="1423383" y="1123945"/>
            <a:ext cx="1819847" cy="4610110"/>
            <a:chOff x="1423383" y="1193958"/>
            <a:chExt cx="1819847" cy="4610110"/>
          </a:xfrm>
        </p:grpSpPr>
        <p:sp>
          <p:nvSpPr>
            <p:cNvPr id="5" name="Sun 4"/>
            <p:cNvSpPr/>
            <p:nvPr/>
          </p:nvSpPr>
          <p:spPr>
            <a:xfrm>
              <a:off x="1906996" y="1193958"/>
              <a:ext cx="816964" cy="764498"/>
            </a:xfrm>
            <a:prstGeom prst="su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 name="Rectangle 1"/>
            <p:cNvSpPr/>
            <p:nvPr/>
          </p:nvSpPr>
          <p:spPr>
            <a:xfrm>
              <a:off x="1961776" y="3334161"/>
              <a:ext cx="720000" cy="720000"/>
            </a:xfrm>
            <a:prstGeom prst="rect">
              <a:avLst/>
            </a:prstGeom>
            <a:noFill/>
            <a:ln w="38100">
              <a:solidFill>
                <a:schemeClr val="bg1"/>
              </a:solidFill>
            </a:ln>
            <a:scene3d>
              <a:camera prst="orthographicFront">
                <a:rot lat="3720545" lon="18793152" rev="19006844"/>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Rectangle 8"/>
            <p:cNvSpPr/>
            <p:nvPr/>
          </p:nvSpPr>
          <p:spPr>
            <a:xfrm>
              <a:off x="1504467" y="5084068"/>
              <a:ext cx="720000" cy="720000"/>
            </a:xfrm>
            <a:prstGeom prst="rect">
              <a:avLst/>
            </a:prstGeom>
            <a:noFill/>
            <a:ln w="38100">
              <a:solidFill>
                <a:schemeClr val="bg1"/>
              </a:solidFill>
            </a:ln>
            <a:scene3d>
              <a:camera prst="orthographicFront">
                <a:rot lat="3720545" lon="18793152" rev="19006844"/>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Rectangle 9"/>
            <p:cNvSpPr/>
            <p:nvPr/>
          </p:nvSpPr>
          <p:spPr>
            <a:xfrm>
              <a:off x="2190755" y="5084068"/>
              <a:ext cx="720000" cy="720000"/>
            </a:xfrm>
            <a:prstGeom prst="rect">
              <a:avLst/>
            </a:prstGeom>
            <a:noFill/>
            <a:ln w="38100">
              <a:solidFill>
                <a:schemeClr val="bg1"/>
              </a:solidFill>
            </a:ln>
            <a:scene3d>
              <a:camera prst="orthographicFront">
                <a:rot lat="3720545" lon="18793152" rev="19006844"/>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Rectangle 10"/>
            <p:cNvSpPr/>
            <p:nvPr/>
          </p:nvSpPr>
          <p:spPr>
            <a:xfrm>
              <a:off x="1755857" y="4820156"/>
              <a:ext cx="720000" cy="720000"/>
            </a:xfrm>
            <a:prstGeom prst="rect">
              <a:avLst/>
            </a:prstGeom>
            <a:noFill/>
            <a:ln w="38100">
              <a:solidFill>
                <a:schemeClr val="bg1"/>
              </a:solidFill>
            </a:ln>
            <a:scene3d>
              <a:camera prst="orthographicFront">
                <a:rot lat="3720545" lon="18793152" rev="19006844"/>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Rectangle 11"/>
            <p:cNvSpPr/>
            <p:nvPr/>
          </p:nvSpPr>
          <p:spPr>
            <a:xfrm>
              <a:off x="2442145" y="4820156"/>
              <a:ext cx="720000" cy="720000"/>
            </a:xfrm>
            <a:prstGeom prst="rect">
              <a:avLst/>
            </a:prstGeom>
            <a:noFill/>
            <a:ln w="38100">
              <a:solidFill>
                <a:schemeClr val="bg1"/>
              </a:solidFill>
            </a:ln>
            <a:scene3d>
              <a:camera prst="orthographicFront">
                <a:rot lat="3720545" lon="18793152" rev="19006844"/>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3" name="Straight Connector 12"/>
            <p:cNvCxnSpPr/>
            <p:nvPr/>
          </p:nvCxnSpPr>
          <p:spPr>
            <a:xfrm flipH="1">
              <a:off x="1423383" y="2158044"/>
              <a:ext cx="892095" cy="3382112"/>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887883" y="2174237"/>
              <a:ext cx="427595" cy="2877446"/>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328073" y="2174237"/>
              <a:ext cx="915157" cy="2877446"/>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328073" y="2174237"/>
              <a:ext cx="440360" cy="3398304"/>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3" name="Cross 2"/>
          <p:cNvSpPr/>
          <p:nvPr/>
        </p:nvSpPr>
        <p:spPr>
          <a:xfrm rot="2700000">
            <a:off x="7192829" y="1708201"/>
            <a:ext cx="3600000" cy="3600000"/>
          </a:xfrm>
          <a:prstGeom prst="plus">
            <a:avLst>
              <a:gd name="adj" fmla="val 47450"/>
            </a:avLst>
          </a:prstGeom>
          <a:solidFill>
            <a:srgbClr val="C0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TextBox 15"/>
          <p:cNvSpPr txBox="1"/>
          <p:nvPr/>
        </p:nvSpPr>
        <p:spPr>
          <a:xfrm>
            <a:off x="988742" y="5804068"/>
            <a:ext cx="10214517" cy="646331"/>
          </a:xfrm>
          <a:prstGeom prst="rect">
            <a:avLst/>
          </a:prstGeom>
          <a:noFill/>
        </p:spPr>
        <p:txBody>
          <a:bodyPr wrap="square" rtlCol="0">
            <a:spAutoFit/>
          </a:bodyPr>
          <a:lstStyle/>
          <a:p>
            <a:pPr algn="ctr"/>
            <a:r>
              <a:rPr lang="en-GB" sz="3600" dirty="0" smtClean="0">
                <a:solidFill>
                  <a:schemeClr val="bg1"/>
                </a:solidFill>
              </a:rPr>
              <a:t>Accounted for in integration over the hemisphere</a:t>
            </a:r>
            <a:endParaRPr lang="fr-CA" sz="3600" dirty="0">
              <a:solidFill>
                <a:schemeClr val="bg1"/>
              </a:solidFill>
            </a:endParaRPr>
          </a:p>
        </p:txBody>
      </p:sp>
    </p:spTree>
    <p:extLst>
      <p:ext uri="{BB962C8B-B14F-4D97-AF65-F5344CB8AC3E}">
        <p14:creationId xmlns:p14="http://schemas.microsoft.com/office/powerpoint/2010/main" val="2804112024"/>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69218" y="1228398"/>
            <a:ext cx="8853565" cy="4462760"/>
          </a:xfrm>
          <a:prstGeom prst="rect">
            <a:avLst/>
          </a:prstGeom>
          <a:noFill/>
        </p:spPr>
        <p:txBody>
          <a:bodyPr wrap="square" rtlCol="0">
            <a:spAutoFit/>
          </a:bodyPr>
          <a:lstStyle/>
          <a:p>
            <a:r>
              <a:rPr lang="en-GB" sz="3600" dirty="0" smtClean="0">
                <a:solidFill>
                  <a:schemeClr val="accent2"/>
                </a:solidFill>
              </a:rPr>
              <a:t>Goals:</a:t>
            </a:r>
          </a:p>
          <a:p>
            <a:endParaRPr lang="en-GB" sz="3600" dirty="0">
              <a:solidFill>
                <a:schemeClr val="bg1"/>
              </a:solidFill>
            </a:endParaRPr>
          </a:p>
          <a:p>
            <a:pPr marL="742950" indent="-742950">
              <a:buFont typeface="+mj-lt"/>
              <a:buAutoNum type="arabicPeriod"/>
            </a:pPr>
            <a:r>
              <a:rPr lang="en-GB" sz="3600" dirty="0" smtClean="0">
                <a:solidFill>
                  <a:schemeClr val="bg1"/>
                </a:solidFill>
              </a:rPr>
              <a:t>Control over performance</a:t>
            </a:r>
          </a:p>
          <a:p>
            <a:pPr marL="1200150" lvl="1" indent="-742950">
              <a:buFont typeface="Arial" panose="020B0604020202020204" pitchFamily="34" charset="0"/>
              <a:buChar char="•"/>
            </a:pPr>
            <a:r>
              <a:rPr lang="en-GB" sz="3600" dirty="0" smtClean="0">
                <a:solidFill>
                  <a:schemeClr val="bg1">
                    <a:lumMod val="85000"/>
                  </a:schemeClr>
                </a:solidFill>
              </a:rPr>
              <a:t>Radius falloff</a:t>
            </a:r>
          </a:p>
          <a:p>
            <a:pPr marL="1200150" lvl="1" indent="-742950">
              <a:buFont typeface="Arial" panose="020B0604020202020204" pitchFamily="34" charset="0"/>
              <a:buChar char="•"/>
            </a:pPr>
            <a:r>
              <a:rPr lang="en-GB" sz="3600" dirty="0" smtClean="0">
                <a:solidFill>
                  <a:schemeClr val="bg1">
                    <a:lumMod val="85000"/>
                  </a:schemeClr>
                </a:solidFill>
              </a:rPr>
              <a:t>Cone angle falloff</a:t>
            </a:r>
          </a:p>
          <a:p>
            <a:pPr marL="1200150" lvl="1" indent="-742950">
              <a:buFont typeface="Arial" panose="020B0604020202020204" pitchFamily="34" charset="0"/>
              <a:buChar char="•"/>
            </a:pPr>
            <a:endParaRPr lang="en-GB" sz="3600" dirty="0">
              <a:solidFill>
                <a:schemeClr val="bg1">
                  <a:lumMod val="85000"/>
                </a:schemeClr>
              </a:solidFill>
            </a:endParaRPr>
          </a:p>
          <a:p>
            <a:pPr marL="742950" indent="-742950">
              <a:buAutoNum type="arabicPeriod"/>
            </a:pPr>
            <a:r>
              <a:rPr lang="en-GB" sz="3600" dirty="0" smtClean="0">
                <a:solidFill>
                  <a:schemeClr val="accent2">
                    <a:lumMod val="60000"/>
                    <a:lumOff val="40000"/>
                  </a:schemeClr>
                </a:solidFill>
              </a:rPr>
              <a:t>Fall back </a:t>
            </a:r>
            <a:r>
              <a:rPr lang="en-GB" sz="3600" dirty="0">
                <a:solidFill>
                  <a:schemeClr val="accent2">
                    <a:lumMod val="60000"/>
                    <a:lumOff val="40000"/>
                  </a:schemeClr>
                </a:solidFill>
              </a:rPr>
              <a:t>to point lights</a:t>
            </a:r>
          </a:p>
          <a:p>
            <a:pPr marL="1200150" lvl="1" indent="-742950">
              <a:buFont typeface="Arial" panose="020B0604020202020204" pitchFamily="34" charset="0"/>
              <a:buChar char="•"/>
            </a:pPr>
            <a:r>
              <a:rPr lang="en-GB" sz="3200" dirty="0">
                <a:solidFill>
                  <a:schemeClr val="bg1"/>
                </a:solidFill>
              </a:rPr>
              <a:t>Omni or spot </a:t>
            </a:r>
            <a:r>
              <a:rPr lang="en-GB" sz="3200" dirty="0" smtClean="0">
                <a:solidFill>
                  <a:schemeClr val="bg1"/>
                </a:solidFill>
              </a:rPr>
              <a:t>light</a:t>
            </a:r>
            <a:endParaRPr lang="en-GB" sz="3200" dirty="0">
              <a:solidFill>
                <a:schemeClr val="bg1">
                  <a:lumMod val="85000"/>
                </a:schemeClr>
              </a:solidFill>
            </a:endParaRPr>
          </a:p>
        </p:txBody>
      </p:sp>
    </p:spTree>
    <p:extLst>
      <p:ext uri="{BB962C8B-B14F-4D97-AF65-F5344CB8AC3E}">
        <p14:creationId xmlns:p14="http://schemas.microsoft.com/office/powerpoint/2010/main" val="1181598533"/>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2079857" y="-90000"/>
            <a:ext cx="8032286" cy="6155472"/>
            <a:chOff x="3101070" y="7437"/>
            <a:chExt cx="8032286" cy="6155472"/>
          </a:xfrm>
        </p:grpSpPr>
        <p:sp>
          <p:nvSpPr>
            <p:cNvPr id="4" name="Rectangle 3"/>
            <p:cNvSpPr/>
            <p:nvPr/>
          </p:nvSpPr>
          <p:spPr>
            <a:xfrm>
              <a:off x="3665038" y="2274848"/>
              <a:ext cx="1457093" cy="1918010"/>
            </a:xfrm>
            <a:prstGeom prst="rect">
              <a:avLst/>
            </a:prstGeom>
            <a:noFill/>
            <a:ln w="38100">
              <a:solidFill>
                <a:schemeClr val="bg1"/>
              </a:solidFill>
              <a:prstDash val="solid"/>
            </a:ln>
            <a:scene3d>
              <a:camera prst="orthographicFront">
                <a:rot lat="1500000" lon="1739998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6" name="Straight Connector 5"/>
            <p:cNvCxnSpPr/>
            <p:nvPr/>
          </p:nvCxnSpPr>
          <p:spPr>
            <a:xfrm flipV="1">
              <a:off x="4423308" y="379144"/>
              <a:ext cx="5679688" cy="2936493"/>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4423309" y="1390188"/>
              <a:ext cx="5233638" cy="1925447"/>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423309" y="3315633"/>
              <a:ext cx="5872984" cy="758279"/>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423309" y="3315633"/>
              <a:ext cx="5233638" cy="2282282"/>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6" name="Sun 25"/>
            <p:cNvSpPr/>
            <p:nvPr/>
          </p:nvSpPr>
          <p:spPr>
            <a:xfrm>
              <a:off x="3101070" y="2933384"/>
              <a:ext cx="816964" cy="764498"/>
            </a:xfrm>
            <a:prstGeom prst="su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2" name="Oval 31"/>
            <p:cNvSpPr/>
            <p:nvPr/>
          </p:nvSpPr>
          <p:spPr>
            <a:xfrm>
              <a:off x="8724695" y="7437"/>
              <a:ext cx="2408661" cy="6155472"/>
            </a:xfrm>
            <a:prstGeom prst="ellipse">
              <a:avLst/>
            </a:prstGeom>
            <a:noFill/>
            <a:ln w="38100">
              <a:solidFill>
                <a:schemeClr val="bg1"/>
              </a:solidFill>
              <a:prstDash val="dash"/>
            </a:ln>
            <a:scene3d>
              <a:camera prst="orthographicFront">
                <a:rot lat="1500000" lon="174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11" name="TextBox 10"/>
          <p:cNvSpPr txBox="1"/>
          <p:nvPr/>
        </p:nvSpPr>
        <p:spPr>
          <a:xfrm>
            <a:off x="988742" y="5804068"/>
            <a:ext cx="10214517" cy="646331"/>
          </a:xfrm>
          <a:prstGeom prst="rect">
            <a:avLst/>
          </a:prstGeom>
          <a:noFill/>
        </p:spPr>
        <p:txBody>
          <a:bodyPr wrap="square" rtlCol="0">
            <a:spAutoFit/>
          </a:bodyPr>
          <a:lstStyle/>
          <a:p>
            <a:pPr algn="ctr"/>
            <a:r>
              <a:rPr lang="en-GB" sz="3600" dirty="0" smtClean="0">
                <a:solidFill>
                  <a:schemeClr val="bg1"/>
                </a:solidFill>
              </a:rPr>
              <a:t>Quad light falls back to spot light</a:t>
            </a:r>
            <a:endParaRPr lang="fr-CA" sz="3600" dirty="0">
              <a:solidFill>
                <a:schemeClr val="bg1"/>
              </a:solidFill>
            </a:endParaRPr>
          </a:p>
        </p:txBody>
      </p:sp>
    </p:spTree>
    <p:extLst>
      <p:ext uri="{BB962C8B-B14F-4D97-AF65-F5344CB8AC3E}">
        <p14:creationId xmlns:p14="http://schemas.microsoft.com/office/powerpoint/2010/main" val="2693698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24824" y="5804068"/>
            <a:ext cx="5942352" cy="646331"/>
          </a:xfrm>
          <a:prstGeom prst="rect">
            <a:avLst/>
          </a:prstGeom>
          <a:noFill/>
        </p:spPr>
        <p:txBody>
          <a:bodyPr wrap="square" rtlCol="0">
            <a:spAutoFit/>
          </a:bodyPr>
          <a:lstStyle/>
          <a:p>
            <a:pPr algn="ctr"/>
            <a:r>
              <a:rPr lang="en-GB" sz="3600" dirty="0" err="1" smtClean="0">
                <a:solidFill>
                  <a:schemeClr val="bg1"/>
                </a:solidFill>
              </a:rPr>
              <a:t>Multiscattering</a:t>
            </a:r>
            <a:r>
              <a:rPr lang="en-GB" sz="3600" dirty="0" smtClean="0">
                <a:solidFill>
                  <a:schemeClr val="bg1"/>
                </a:solidFill>
              </a:rPr>
              <a:t> Specular Off</a:t>
            </a:r>
            <a:endParaRPr lang="fr-CA" sz="3600" dirty="0">
              <a:solidFill>
                <a:schemeClr val="bg1"/>
              </a:solidFill>
            </a:endParaRPr>
          </a:p>
        </p:txBody>
      </p:sp>
      <p:sp>
        <p:nvSpPr>
          <p:cNvPr id="5" name="TextBox 4"/>
          <p:cNvSpPr txBox="1"/>
          <p:nvPr/>
        </p:nvSpPr>
        <p:spPr>
          <a:xfrm>
            <a:off x="3746292" y="814842"/>
            <a:ext cx="4699417" cy="646331"/>
          </a:xfrm>
          <a:prstGeom prst="rect">
            <a:avLst/>
          </a:prstGeom>
          <a:noFill/>
        </p:spPr>
        <p:txBody>
          <a:bodyPr wrap="square" rtlCol="0">
            <a:spAutoFit/>
          </a:bodyPr>
          <a:lstStyle/>
          <a:p>
            <a:pPr algn="ctr"/>
            <a:r>
              <a:rPr lang="en-GB" sz="3600" dirty="0" smtClean="0">
                <a:solidFill>
                  <a:schemeClr val="bg1"/>
                </a:solidFill>
              </a:rPr>
              <a:t>Metals</a:t>
            </a:r>
            <a:endParaRPr lang="fr-CA" sz="3600"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12192000" cy="2032000"/>
          </a:xfrm>
          <a:prstGeom prst="rect">
            <a:avLst/>
          </a:prstGeom>
        </p:spPr>
      </p:pic>
    </p:spTree>
    <p:extLst>
      <p:ext uri="{BB962C8B-B14F-4D97-AF65-F5344CB8AC3E}">
        <p14:creationId xmlns:p14="http://schemas.microsoft.com/office/powerpoint/2010/main" val="2342513296"/>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p:cNvGrpSpPr/>
          <p:nvPr/>
        </p:nvGrpSpPr>
        <p:grpSpPr>
          <a:xfrm>
            <a:off x="2232251" y="-90000"/>
            <a:ext cx="7727499" cy="6155472"/>
            <a:chOff x="1034373" y="185854"/>
            <a:chExt cx="7727499" cy="6155472"/>
          </a:xfrm>
        </p:grpSpPr>
        <p:grpSp>
          <p:nvGrpSpPr>
            <p:cNvPr id="25" name="Group 24"/>
            <p:cNvGrpSpPr/>
            <p:nvPr/>
          </p:nvGrpSpPr>
          <p:grpSpPr>
            <a:xfrm>
              <a:off x="2051824" y="557561"/>
              <a:ext cx="5880410" cy="5218771"/>
              <a:chOff x="1204331" y="594732"/>
              <a:chExt cx="5880410" cy="5218771"/>
            </a:xfrm>
          </p:grpSpPr>
          <p:sp>
            <p:nvSpPr>
              <p:cNvPr id="4" name="Rectangle 3"/>
              <p:cNvSpPr/>
              <p:nvPr/>
            </p:nvSpPr>
            <p:spPr>
              <a:xfrm>
                <a:off x="2943921" y="2341756"/>
                <a:ext cx="1457093" cy="1918010"/>
              </a:xfrm>
              <a:prstGeom prst="rect">
                <a:avLst/>
              </a:prstGeom>
              <a:noFill/>
              <a:ln w="38100">
                <a:solidFill>
                  <a:schemeClr val="bg1"/>
                </a:solidFill>
                <a:prstDash val="solid"/>
              </a:ln>
              <a:scene3d>
                <a:camera prst="orthographicFront">
                  <a:rot lat="1500000" lon="1739998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6" name="Straight Connector 5"/>
              <p:cNvCxnSpPr/>
              <p:nvPr/>
            </p:nvCxnSpPr>
            <p:spPr>
              <a:xfrm flipV="1">
                <a:off x="1204331" y="594732"/>
                <a:ext cx="5679688" cy="2936493"/>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204332" y="1605776"/>
                <a:ext cx="5233638" cy="1925447"/>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204332" y="3531221"/>
                <a:ext cx="5880409" cy="735982"/>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204332" y="3531221"/>
                <a:ext cx="5233638" cy="2282282"/>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26" name="Sun 25"/>
            <p:cNvSpPr/>
            <p:nvPr/>
          </p:nvSpPr>
          <p:spPr>
            <a:xfrm>
              <a:off x="1034373" y="3111801"/>
              <a:ext cx="816964" cy="764498"/>
            </a:xfrm>
            <a:prstGeom prst="su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2" name="Oval 31"/>
            <p:cNvSpPr/>
            <p:nvPr/>
          </p:nvSpPr>
          <p:spPr>
            <a:xfrm>
              <a:off x="6353211" y="185854"/>
              <a:ext cx="2408661" cy="6155472"/>
            </a:xfrm>
            <a:prstGeom prst="ellipse">
              <a:avLst/>
            </a:prstGeom>
            <a:noFill/>
            <a:ln w="38100">
              <a:solidFill>
                <a:schemeClr val="bg1"/>
              </a:solidFill>
              <a:prstDash val="dash"/>
            </a:ln>
            <a:scene3d>
              <a:camera prst="orthographicFront">
                <a:rot lat="1500000" lon="174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cxnSp>
        <p:nvCxnSpPr>
          <p:cNvPr id="3" name="Straight Arrow Connector 2"/>
          <p:cNvCxnSpPr/>
          <p:nvPr/>
        </p:nvCxnSpPr>
        <p:spPr>
          <a:xfrm flipV="1">
            <a:off x="3249702" y="4787595"/>
            <a:ext cx="2192093" cy="22302"/>
          </a:xfrm>
          <a:prstGeom prst="straightConnector1">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100528" y="4933116"/>
            <a:ext cx="2490439" cy="461665"/>
          </a:xfrm>
          <a:prstGeom prst="rect">
            <a:avLst/>
          </a:prstGeom>
          <a:noFill/>
        </p:spPr>
        <p:txBody>
          <a:bodyPr wrap="square" rtlCol="0">
            <a:spAutoFit/>
          </a:bodyPr>
          <a:lstStyle/>
          <a:p>
            <a:r>
              <a:rPr lang="en-GB" sz="2400" i="1" dirty="0" smtClean="0">
                <a:solidFill>
                  <a:schemeClr val="bg1"/>
                </a:solidFill>
                <a:latin typeface="Times New Roman" panose="02020603050405020304" pitchFamily="18" charset="0"/>
                <a:cs typeface="Times New Roman" panose="02020603050405020304" pitchFamily="18" charset="0"/>
              </a:rPr>
              <a:t>projector distance</a:t>
            </a:r>
            <a:endParaRPr lang="fr-CA" sz="2400" i="1" dirty="0">
              <a:solidFill>
                <a:schemeClr val="bg1"/>
              </a:solidFill>
            </a:endParaRPr>
          </a:p>
        </p:txBody>
      </p:sp>
      <p:sp>
        <p:nvSpPr>
          <p:cNvPr id="19" name="TextBox 18"/>
          <p:cNvSpPr txBox="1"/>
          <p:nvPr/>
        </p:nvSpPr>
        <p:spPr>
          <a:xfrm>
            <a:off x="988742" y="5804068"/>
            <a:ext cx="10214517" cy="646331"/>
          </a:xfrm>
          <a:prstGeom prst="rect">
            <a:avLst/>
          </a:prstGeom>
          <a:noFill/>
        </p:spPr>
        <p:txBody>
          <a:bodyPr wrap="square" rtlCol="0">
            <a:spAutoFit/>
          </a:bodyPr>
          <a:lstStyle/>
          <a:p>
            <a:pPr algn="ctr"/>
            <a:r>
              <a:rPr lang="en-GB" sz="3600" dirty="0" smtClean="0">
                <a:solidFill>
                  <a:schemeClr val="bg1"/>
                </a:solidFill>
              </a:rPr>
              <a:t>Move projector position behind the light source</a:t>
            </a:r>
            <a:endParaRPr lang="fr-CA" sz="3600" dirty="0">
              <a:solidFill>
                <a:schemeClr val="bg1"/>
              </a:solidFill>
            </a:endParaRPr>
          </a:p>
        </p:txBody>
      </p:sp>
    </p:spTree>
    <p:extLst>
      <p:ext uri="{BB962C8B-B14F-4D97-AF65-F5344CB8AC3E}">
        <p14:creationId xmlns:p14="http://schemas.microsoft.com/office/powerpoint/2010/main" val="1259119530"/>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p:cNvGrpSpPr/>
          <p:nvPr/>
        </p:nvGrpSpPr>
        <p:grpSpPr>
          <a:xfrm>
            <a:off x="2232251" y="-90000"/>
            <a:ext cx="7727499" cy="6155472"/>
            <a:chOff x="1034373" y="185854"/>
            <a:chExt cx="7727499" cy="6155472"/>
          </a:xfrm>
        </p:grpSpPr>
        <p:grpSp>
          <p:nvGrpSpPr>
            <p:cNvPr id="25" name="Group 24"/>
            <p:cNvGrpSpPr/>
            <p:nvPr/>
          </p:nvGrpSpPr>
          <p:grpSpPr>
            <a:xfrm>
              <a:off x="2051824" y="557561"/>
              <a:ext cx="5880410" cy="5218771"/>
              <a:chOff x="1204331" y="594732"/>
              <a:chExt cx="5880410" cy="5218771"/>
            </a:xfrm>
          </p:grpSpPr>
          <p:sp>
            <p:nvSpPr>
              <p:cNvPr id="4" name="Rectangle 3"/>
              <p:cNvSpPr/>
              <p:nvPr/>
            </p:nvSpPr>
            <p:spPr>
              <a:xfrm>
                <a:off x="2943921" y="2341756"/>
                <a:ext cx="1457093" cy="1918010"/>
              </a:xfrm>
              <a:prstGeom prst="rect">
                <a:avLst/>
              </a:prstGeom>
              <a:noFill/>
              <a:ln w="38100">
                <a:solidFill>
                  <a:schemeClr val="bg1"/>
                </a:solidFill>
                <a:prstDash val="solid"/>
              </a:ln>
              <a:scene3d>
                <a:camera prst="orthographicFront">
                  <a:rot lat="1500000" lon="1739998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6" name="Straight Connector 5"/>
              <p:cNvCxnSpPr/>
              <p:nvPr/>
            </p:nvCxnSpPr>
            <p:spPr>
              <a:xfrm flipV="1">
                <a:off x="1204331" y="594732"/>
                <a:ext cx="5679688" cy="2936493"/>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204332" y="1605776"/>
                <a:ext cx="5233638" cy="1925447"/>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204332" y="3531221"/>
                <a:ext cx="5880409" cy="735982"/>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204332" y="3531221"/>
                <a:ext cx="5233638" cy="2282282"/>
              </a:xfrm>
              <a:prstGeom prst="line">
                <a:avLst/>
              </a:prstGeom>
              <a:ln w="254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26" name="Sun 25"/>
            <p:cNvSpPr/>
            <p:nvPr/>
          </p:nvSpPr>
          <p:spPr>
            <a:xfrm>
              <a:off x="1034373" y="3111801"/>
              <a:ext cx="816964" cy="764498"/>
            </a:xfrm>
            <a:prstGeom prst="su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32" name="Oval 31"/>
            <p:cNvSpPr/>
            <p:nvPr/>
          </p:nvSpPr>
          <p:spPr>
            <a:xfrm>
              <a:off x="6353211" y="185854"/>
              <a:ext cx="2408661" cy="6155472"/>
            </a:xfrm>
            <a:prstGeom prst="ellipse">
              <a:avLst/>
            </a:prstGeom>
            <a:noFill/>
            <a:ln w="38100">
              <a:solidFill>
                <a:schemeClr val="bg1"/>
              </a:solidFill>
              <a:prstDash val="dash"/>
            </a:ln>
            <a:scene3d>
              <a:camera prst="orthographicFront">
                <a:rot lat="1500000" lon="174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cxnSp>
        <p:nvCxnSpPr>
          <p:cNvPr id="3" name="Straight Arrow Connector 2"/>
          <p:cNvCxnSpPr/>
          <p:nvPr/>
        </p:nvCxnSpPr>
        <p:spPr>
          <a:xfrm flipV="1">
            <a:off x="3249702" y="4787595"/>
            <a:ext cx="2192093" cy="22302"/>
          </a:xfrm>
          <a:prstGeom prst="straightConnector1">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100528" y="4933116"/>
            <a:ext cx="2490439" cy="461665"/>
          </a:xfrm>
          <a:prstGeom prst="rect">
            <a:avLst/>
          </a:prstGeom>
          <a:noFill/>
        </p:spPr>
        <p:txBody>
          <a:bodyPr wrap="square" rtlCol="0">
            <a:spAutoFit/>
          </a:bodyPr>
          <a:lstStyle/>
          <a:p>
            <a:r>
              <a:rPr lang="en-GB" sz="2400" i="1" dirty="0" smtClean="0">
                <a:solidFill>
                  <a:schemeClr val="bg1"/>
                </a:solidFill>
                <a:latin typeface="Times New Roman" panose="02020603050405020304" pitchFamily="18" charset="0"/>
                <a:cs typeface="Times New Roman" panose="02020603050405020304" pitchFamily="18" charset="0"/>
              </a:rPr>
              <a:t>projector distance</a:t>
            </a:r>
            <a:endParaRPr lang="fr-CA" sz="2400" i="1" dirty="0">
              <a:solidFill>
                <a:schemeClr val="bg1"/>
              </a:solidFill>
            </a:endParaRPr>
          </a:p>
        </p:txBody>
      </p:sp>
      <p:sp>
        <p:nvSpPr>
          <p:cNvPr id="19" name="TextBox 18"/>
          <p:cNvSpPr txBox="1"/>
          <p:nvPr/>
        </p:nvSpPr>
        <p:spPr>
          <a:xfrm>
            <a:off x="211873" y="5803200"/>
            <a:ext cx="11768254" cy="646331"/>
          </a:xfrm>
          <a:prstGeom prst="rect">
            <a:avLst/>
          </a:prstGeom>
          <a:noFill/>
        </p:spPr>
        <p:txBody>
          <a:bodyPr wrap="square" rtlCol="0">
            <a:spAutoFit/>
          </a:bodyPr>
          <a:lstStyle/>
          <a:p>
            <a:pPr algn="ctr"/>
            <a:r>
              <a:rPr lang="en-GB" sz="3600" dirty="0" smtClean="0">
                <a:solidFill>
                  <a:schemeClr val="bg1"/>
                </a:solidFill>
              </a:rPr>
              <a:t>Use cone apex for cone angle fall off for spot and quad light</a:t>
            </a:r>
            <a:endParaRPr lang="fr-CA" sz="3600" dirty="0">
              <a:solidFill>
                <a:schemeClr val="bg1"/>
              </a:solidFill>
            </a:endParaRPr>
          </a:p>
        </p:txBody>
      </p:sp>
    </p:spTree>
    <p:extLst>
      <p:ext uri="{BB962C8B-B14F-4D97-AF65-F5344CB8AC3E}">
        <p14:creationId xmlns:p14="http://schemas.microsoft.com/office/powerpoint/2010/main" val="1048650747"/>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0098" y="1373312"/>
            <a:ext cx="4342857" cy="2800000"/>
          </a:xfrm>
          <a:prstGeom prst="rect">
            <a:avLst/>
          </a:prstGeom>
        </p:spPr>
      </p:pic>
      <p:grpSp>
        <p:nvGrpSpPr>
          <p:cNvPr id="22" name="Group 21"/>
          <p:cNvGrpSpPr/>
          <p:nvPr/>
        </p:nvGrpSpPr>
        <p:grpSpPr>
          <a:xfrm>
            <a:off x="808361" y="-992566"/>
            <a:ext cx="4680000" cy="5580000"/>
            <a:chOff x="406917" y="-524215"/>
            <a:chExt cx="4680000" cy="5580000"/>
          </a:xfrm>
        </p:grpSpPr>
        <p:grpSp>
          <p:nvGrpSpPr>
            <p:cNvPr id="2" name="Group 1"/>
            <p:cNvGrpSpPr/>
            <p:nvPr/>
          </p:nvGrpSpPr>
          <p:grpSpPr>
            <a:xfrm>
              <a:off x="406917" y="-524215"/>
              <a:ext cx="4680000" cy="5580000"/>
              <a:chOff x="406917" y="-799273"/>
              <a:chExt cx="4680000" cy="5580000"/>
            </a:xfrm>
          </p:grpSpPr>
          <p:sp>
            <p:nvSpPr>
              <p:cNvPr id="3" name="Sun 2"/>
              <p:cNvSpPr/>
              <p:nvPr/>
            </p:nvSpPr>
            <p:spPr>
              <a:xfrm>
                <a:off x="2346249" y="1158478"/>
                <a:ext cx="816964" cy="764498"/>
              </a:xfrm>
              <a:prstGeom prst="su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4" name="Straight Connector 3"/>
              <p:cNvCxnSpPr/>
              <p:nvPr/>
            </p:nvCxnSpPr>
            <p:spPr>
              <a:xfrm flipH="1">
                <a:off x="594731" y="1540727"/>
                <a:ext cx="2160000" cy="3240000"/>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2754731" y="1540727"/>
                <a:ext cx="2160000" cy="3240000"/>
              </a:xfrm>
              <a:prstGeom prst="line">
                <a:avLst/>
              </a:prstGeom>
              <a:ln w="381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9" name="Arc 8"/>
              <p:cNvSpPr/>
              <p:nvPr/>
            </p:nvSpPr>
            <p:spPr>
              <a:xfrm>
                <a:off x="406917" y="-799273"/>
                <a:ext cx="4680000" cy="4680000"/>
              </a:xfrm>
              <a:prstGeom prst="arc">
                <a:avLst>
                  <a:gd name="adj1" fmla="val 3332876"/>
                  <a:gd name="adj2" fmla="val 7436890"/>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10" name="TextBox 9"/>
              <p:cNvSpPr txBox="1"/>
              <p:nvPr/>
            </p:nvSpPr>
            <p:spPr>
              <a:xfrm>
                <a:off x="2524272" y="3795650"/>
                <a:ext cx="460918" cy="707886"/>
              </a:xfrm>
              <a:prstGeom prst="rect">
                <a:avLst/>
              </a:prstGeom>
              <a:noFill/>
            </p:spPr>
            <p:txBody>
              <a:bodyPr wrap="square" rtlCol="0">
                <a:spAutoFit/>
              </a:bodyPr>
              <a:lstStyle/>
              <a:p>
                <a:r>
                  <a:rPr lang="el-GR" sz="4000" i="1" dirty="0" smtClean="0">
                    <a:solidFill>
                      <a:schemeClr val="bg1"/>
                    </a:solidFill>
                    <a:latin typeface="Times New Roman" panose="02020603050405020304" pitchFamily="18" charset="0"/>
                    <a:cs typeface="Times New Roman" panose="02020603050405020304" pitchFamily="18" charset="0"/>
                  </a:rPr>
                  <a:t>φ</a:t>
                </a:r>
                <a:endParaRPr lang="fr-CA" sz="4000" i="1" dirty="0">
                  <a:solidFill>
                    <a:schemeClr val="bg1"/>
                  </a:solidFill>
                </a:endParaRPr>
              </a:p>
            </p:txBody>
          </p:sp>
        </p:grpSp>
        <p:grpSp>
          <p:nvGrpSpPr>
            <p:cNvPr id="21" name="Group 20"/>
            <p:cNvGrpSpPr/>
            <p:nvPr/>
          </p:nvGrpSpPr>
          <p:grpSpPr>
            <a:xfrm>
              <a:off x="1970049" y="1815785"/>
              <a:ext cx="2117939" cy="1656711"/>
              <a:chOff x="1970049" y="1815785"/>
              <a:chExt cx="2117939" cy="1656711"/>
            </a:xfrm>
          </p:grpSpPr>
          <p:cxnSp>
            <p:nvCxnSpPr>
              <p:cNvPr id="14" name="Straight Connector 13"/>
              <p:cNvCxnSpPr/>
              <p:nvPr/>
            </p:nvCxnSpPr>
            <p:spPr>
              <a:xfrm flipV="1">
                <a:off x="1970049" y="2995961"/>
                <a:ext cx="1568605" cy="1487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3679506" y="1815785"/>
                <a:ext cx="37567" cy="1162146"/>
              </a:xfrm>
              <a:prstGeom prst="straightConnector1">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766563" y="2166025"/>
                <a:ext cx="321425" cy="461665"/>
              </a:xfrm>
              <a:prstGeom prst="rect">
                <a:avLst/>
              </a:prstGeom>
              <a:noFill/>
            </p:spPr>
            <p:txBody>
              <a:bodyPr wrap="square" rtlCol="0">
                <a:spAutoFit/>
              </a:bodyPr>
              <a:lstStyle/>
              <a:p>
                <a:r>
                  <a:rPr lang="en-GB" sz="2400" i="1" dirty="0" smtClean="0">
                    <a:solidFill>
                      <a:schemeClr val="bg1"/>
                    </a:solidFill>
                    <a:latin typeface="Times New Roman" panose="02020603050405020304" pitchFamily="18" charset="0"/>
                    <a:cs typeface="Times New Roman" panose="02020603050405020304" pitchFamily="18" charset="0"/>
                  </a:rPr>
                  <a:t>p</a:t>
                </a:r>
                <a:endParaRPr lang="fr-CA" sz="2400" i="1" dirty="0">
                  <a:solidFill>
                    <a:schemeClr val="bg1"/>
                  </a:solidFill>
                </a:endParaRPr>
              </a:p>
            </p:txBody>
          </p:sp>
          <p:sp>
            <p:nvSpPr>
              <p:cNvPr id="20" name="TextBox 19"/>
              <p:cNvSpPr txBox="1"/>
              <p:nvPr/>
            </p:nvSpPr>
            <p:spPr>
              <a:xfrm>
                <a:off x="2582545" y="3010831"/>
                <a:ext cx="321425" cy="461665"/>
              </a:xfrm>
              <a:prstGeom prst="rect">
                <a:avLst/>
              </a:prstGeom>
              <a:noFill/>
            </p:spPr>
            <p:txBody>
              <a:bodyPr wrap="square" rtlCol="0">
                <a:spAutoFit/>
              </a:bodyPr>
              <a:lstStyle/>
              <a:p>
                <a:r>
                  <a:rPr lang="en-GB" sz="2400" i="1" dirty="0" smtClean="0">
                    <a:solidFill>
                      <a:schemeClr val="bg1"/>
                    </a:solidFill>
                    <a:latin typeface="Times New Roman" panose="02020603050405020304" pitchFamily="18" charset="0"/>
                    <a:cs typeface="Times New Roman" panose="02020603050405020304" pitchFamily="18" charset="0"/>
                  </a:rPr>
                  <a:t>d</a:t>
                </a:r>
                <a:endParaRPr lang="fr-CA" sz="2400" i="1" dirty="0">
                  <a:solidFill>
                    <a:schemeClr val="bg1"/>
                  </a:solidFill>
                </a:endParaRPr>
              </a:p>
            </p:txBody>
          </p:sp>
        </p:grpSp>
      </p:grpSp>
      <p:sp>
        <p:nvSpPr>
          <p:cNvPr id="23" name="TextBox 22"/>
          <p:cNvSpPr txBox="1"/>
          <p:nvPr/>
        </p:nvSpPr>
        <p:spPr>
          <a:xfrm>
            <a:off x="988742" y="5371779"/>
            <a:ext cx="10214517" cy="1200329"/>
          </a:xfrm>
          <a:prstGeom prst="rect">
            <a:avLst/>
          </a:prstGeom>
          <a:noFill/>
        </p:spPr>
        <p:txBody>
          <a:bodyPr wrap="square" rtlCol="0">
            <a:spAutoFit/>
          </a:bodyPr>
          <a:lstStyle/>
          <a:p>
            <a:pPr algn="ctr"/>
            <a:r>
              <a:rPr lang="en-GB" sz="3600" dirty="0" smtClean="0">
                <a:solidFill>
                  <a:schemeClr val="bg1"/>
                </a:solidFill>
              </a:rPr>
              <a:t>Calculate the projector distance p from outer angle and light source diameter</a:t>
            </a:r>
            <a:endParaRPr lang="fr-CA" sz="3600" dirty="0">
              <a:solidFill>
                <a:schemeClr val="bg1"/>
              </a:solidFill>
            </a:endParaRPr>
          </a:p>
        </p:txBody>
      </p:sp>
    </p:spTree>
    <p:extLst>
      <p:ext uri="{BB962C8B-B14F-4D97-AF65-F5344CB8AC3E}">
        <p14:creationId xmlns:p14="http://schemas.microsoft.com/office/powerpoint/2010/main" val="3372875291"/>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1629512" y="1867405"/>
            <a:ext cx="3060000" cy="3060000"/>
            <a:chOff x="1629512" y="1867405"/>
            <a:chExt cx="3060000" cy="3060000"/>
          </a:xfrm>
        </p:grpSpPr>
        <p:sp>
          <p:nvSpPr>
            <p:cNvPr id="6" name="Rectangle 5"/>
            <p:cNvSpPr/>
            <p:nvPr/>
          </p:nvSpPr>
          <p:spPr>
            <a:xfrm>
              <a:off x="2081561" y="2318429"/>
              <a:ext cx="2160000" cy="2160000"/>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25" name="Straight Arrow Connector 24"/>
            <p:cNvCxnSpPr/>
            <p:nvPr/>
          </p:nvCxnSpPr>
          <p:spPr>
            <a:xfrm flipV="1">
              <a:off x="2133600" y="2378927"/>
              <a:ext cx="2051824" cy="2036956"/>
            </a:xfrm>
            <a:prstGeom prst="straightConnector1">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1629512" y="1867405"/>
              <a:ext cx="3060000" cy="3060000"/>
            </a:xfrm>
            <a:prstGeom prst="ellipse">
              <a:avLst/>
            </a:prstGeom>
            <a:noFill/>
            <a:ln w="317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grpSp>
        <p:nvGrpSpPr>
          <p:cNvPr id="16" name="Group 15"/>
          <p:cNvGrpSpPr/>
          <p:nvPr/>
        </p:nvGrpSpPr>
        <p:grpSpPr>
          <a:xfrm>
            <a:off x="7041849" y="1687405"/>
            <a:ext cx="3420000" cy="3420000"/>
            <a:chOff x="7041849" y="1687405"/>
            <a:chExt cx="3420000" cy="3420000"/>
          </a:xfrm>
        </p:grpSpPr>
        <p:sp>
          <p:nvSpPr>
            <p:cNvPr id="19" name="Rectangle 18"/>
            <p:cNvSpPr/>
            <p:nvPr/>
          </p:nvSpPr>
          <p:spPr>
            <a:xfrm>
              <a:off x="7140497" y="2858429"/>
              <a:ext cx="3240000" cy="1080000"/>
            </a:xfrm>
            <a:prstGeom prst="rect">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26" name="Straight Arrow Connector 25"/>
            <p:cNvCxnSpPr/>
            <p:nvPr/>
          </p:nvCxnSpPr>
          <p:spPr>
            <a:xfrm flipV="1">
              <a:off x="7199971" y="2921620"/>
              <a:ext cx="3103756" cy="955287"/>
            </a:xfrm>
            <a:prstGeom prst="straightConnector1">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7041849" y="1687405"/>
              <a:ext cx="3420000" cy="3420000"/>
            </a:xfrm>
            <a:prstGeom prst="ellipse">
              <a:avLst/>
            </a:prstGeom>
            <a:noFill/>
            <a:ln w="317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
        <p:nvSpPr>
          <p:cNvPr id="29" name="TextBox 28"/>
          <p:cNvSpPr txBox="1"/>
          <p:nvPr/>
        </p:nvSpPr>
        <p:spPr>
          <a:xfrm>
            <a:off x="988742" y="5804068"/>
            <a:ext cx="10214517" cy="646331"/>
          </a:xfrm>
          <a:prstGeom prst="rect">
            <a:avLst/>
          </a:prstGeom>
          <a:noFill/>
        </p:spPr>
        <p:txBody>
          <a:bodyPr wrap="square" rtlCol="0">
            <a:spAutoFit/>
          </a:bodyPr>
          <a:lstStyle/>
          <a:p>
            <a:pPr algn="ctr"/>
            <a:r>
              <a:rPr lang="en-GB" sz="3600" dirty="0" smtClean="0">
                <a:solidFill>
                  <a:schemeClr val="bg1"/>
                </a:solidFill>
              </a:rPr>
              <a:t>Worse fit for non-square light source shapes</a:t>
            </a:r>
            <a:endParaRPr lang="fr-CA" sz="3600" dirty="0">
              <a:solidFill>
                <a:schemeClr val="bg1"/>
              </a:solidFill>
            </a:endParaRPr>
          </a:p>
        </p:txBody>
      </p:sp>
      <p:sp>
        <p:nvSpPr>
          <p:cNvPr id="30" name="TextBox 29"/>
          <p:cNvSpPr txBox="1"/>
          <p:nvPr/>
        </p:nvSpPr>
        <p:spPr>
          <a:xfrm>
            <a:off x="988741" y="375263"/>
            <a:ext cx="10214517" cy="646331"/>
          </a:xfrm>
          <a:prstGeom prst="rect">
            <a:avLst/>
          </a:prstGeom>
          <a:noFill/>
        </p:spPr>
        <p:txBody>
          <a:bodyPr wrap="square" rtlCol="0">
            <a:spAutoFit/>
          </a:bodyPr>
          <a:lstStyle/>
          <a:p>
            <a:pPr algn="ctr"/>
            <a:r>
              <a:rPr lang="en-GB" sz="3600" dirty="0" smtClean="0">
                <a:solidFill>
                  <a:schemeClr val="bg1"/>
                </a:solidFill>
              </a:rPr>
              <a:t>Cone fits around quad light source</a:t>
            </a:r>
            <a:endParaRPr lang="fr-CA" sz="3600" dirty="0">
              <a:solidFill>
                <a:schemeClr val="bg1"/>
              </a:solidFill>
            </a:endParaRPr>
          </a:p>
        </p:txBody>
      </p:sp>
      <p:sp>
        <p:nvSpPr>
          <p:cNvPr id="31" name="TextBox 30"/>
          <p:cNvSpPr txBox="1"/>
          <p:nvPr/>
        </p:nvSpPr>
        <p:spPr>
          <a:xfrm>
            <a:off x="2998799" y="3359351"/>
            <a:ext cx="321425" cy="461665"/>
          </a:xfrm>
          <a:prstGeom prst="rect">
            <a:avLst/>
          </a:prstGeom>
          <a:noFill/>
        </p:spPr>
        <p:txBody>
          <a:bodyPr wrap="square" rtlCol="0">
            <a:spAutoFit/>
          </a:bodyPr>
          <a:lstStyle/>
          <a:p>
            <a:r>
              <a:rPr lang="en-GB" sz="2400" i="1" dirty="0" smtClean="0">
                <a:solidFill>
                  <a:schemeClr val="bg1"/>
                </a:solidFill>
                <a:latin typeface="Times New Roman" panose="02020603050405020304" pitchFamily="18" charset="0"/>
                <a:cs typeface="Times New Roman" panose="02020603050405020304" pitchFamily="18" charset="0"/>
              </a:rPr>
              <a:t>d</a:t>
            </a:r>
            <a:endParaRPr lang="fr-CA" sz="2400" i="1" dirty="0">
              <a:solidFill>
                <a:schemeClr val="bg1"/>
              </a:solidFill>
            </a:endParaRPr>
          </a:p>
        </p:txBody>
      </p:sp>
      <p:sp>
        <p:nvSpPr>
          <p:cNvPr id="32" name="TextBox 31"/>
          <p:cNvSpPr txBox="1"/>
          <p:nvPr/>
        </p:nvSpPr>
        <p:spPr>
          <a:xfrm>
            <a:off x="8591136" y="3359351"/>
            <a:ext cx="321425" cy="461665"/>
          </a:xfrm>
          <a:prstGeom prst="rect">
            <a:avLst/>
          </a:prstGeom>
          <a:noFill/>
        </p:spPr>
        <p:txBody>
          <a:bodyPr wrap="square" rtlCol="0">
            <a:spAutoFit/>
          </a:bodyPr>
          <a:lstStyle/>
          <a:p>
            <a:r>
              <a:rPr lang="en-GB" sz="2400" i="1" dirty="0" smtClean="0">
                <a:solidFill>
                  <a:schemeClr val="bg1"/>
                </a:solidFill>
                <a:latin typeface="Times New Roman" panose="02020603050405020304" pitchFamily="18" charset="0"/>
                <a:cs typeface="Times New Roman" panose="02020603050405020304" pitchFamily="18" charset="0"/>
              </a:rPr>
              <a:t>d</a:t>
            </a:r>
            <a:endParaRPr lang="fr-CA" sz="2400" i="1" dirty="0">
              <a:solidFill>
                <a:schemeClr val="bg1"/>
              </a:solidFill>
            </a:endParaRPr>
          </a:p>
        </p:txBody>
      </p:sp>
    </p:spTree>
    <p:extLst>
      <p:ext uri="{BB962C8B-B14F-4D97-AF65-F5344CB8AC3E}">
        <p14:creationId xmlns:p14="http://schemas.microsoft.com/office/powerpoint/2010/main" val="2685789597"/>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988742" y="5804068"/>
            <a:ext cx="10214517" cy="646331"/>
          </a:xfrm>
          <a:prstGeom prst="rect">
            <a:avLst/>
          </a:prstGeom>
          <a:noFill/>
        </p:spPr>
        <p:txBody>
          <a:bodyPr wrap="square" rtlCol="0">
            <a:spAutoFit/>
          </a:bodyPr>
          <a:lstStyle/>
          <a:p>
            <a:pPr algn="ctr"/>
            <a:r>
              <a:rPr lang="en-GB" sz="3600" dirty="0" smtClean="0">
                <a:solidFill>
                  <a:schemeClr val="bg1"/>
                </a:solidFill>
              </a:rPr>
              <a:t>Quad </a:t>
            </a:r>
            <a:r>
              <a:rPr lang="en-GB" sz="3600" dirty="0">
                <a:solidFill>
                  <a:schemeClr val="bg1"/>
                </a:solidFill>
              </a:rPr>
              <a:t>light, 100° outer angle, 90° inner angle</a:t>
            </a:r>
            <a:endParaRPr lang="fr-CA" sz="36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12192000" cy="4572000"/>
          </a:xfrm>
          <a:prstGeom prst="rect">
            <a:avLst/>
          </a:prstGeom>
        </p:spPr>
      </p:pic>
    </p:spTree>
    <p:extLst>
      <p:ext uri="{BB962C8B-B14F-4D97-AF65-F5344CB8AC3E}">
        <p14:creationId xmlns:p14="http://schemas.microsoft.com/office/powerpoint/2010/main" val="328840411"/>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988742" y="5804068"/>
            <a:ext cx="10214517" cy="646331"/>
          </a:xfrm>
          <a:prstGeom prst="rect">
            <a:avLst/>
          </a:prstGeom>
          <a:noFill/>
        </p:spPr>
        <p:txBody>
          <a:bodyPr wrap="square" rtlCol="0">
            <a:spAutoFit/>
          </a:bodyPr>
          <a:lstStyle/>
          <a:p>
            <a:pPr algn="ctr"/>
            <a:r>
              <a:rPr lang="en-GB" sz="3600" dirty="0" smtClean="0">
                <a:solidFill>
                  <a:schemeClr val="bg1"/>
                </a:solidFill>
              </a:rPr>
              <a:t>Fall back, 100° outer angle</a:t>
            </a:r>
            <a:r>
              <a:rPr lang="en-GB" sz="3600" dirty="0">
                <a:solidFill>
                  <a:schemeClr val="bg1"/>
                </a:solidFill>
              </a:rPr>
              <a:t>, </a:t>
            </a:r>
            <a:r>
              <a:rPr lang="en-GB" sz="3600" dirty="0" smtClean="0">
                <a:solidFill>
                  <a:schemeClr val="bg1"/>
                </a:solidFill>
              </a:rPr>
              <a:t>90° </a:t>
            </a:r>
            <a:r>
              <a:rPr lang="en-GB" sz="3600" dirty="0">
                <a:solidFill>
                  <a:schemeClr val="bg1"/>
                </a:solidFill>
              </a:rPr>
              <a:t>inner </a:t>
            </a:r>
            <a:r>
              <a:rPr lang="en-GB" sz="3600" dirty="0" smtClean="0">
                <a:solidFill>
                  <a:schemeClr val="bg1"/>
                </a:solidFill>
              </a:rPr>
              <a:t>angle</a:t>
            </a:r>
            <a:endParaRPr lang="fr-CA" sz="3600"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12192000" cy="4572000"/>
          </a:xfrm>
          <a:prstGeom prst="rect">
            <a:avLst/>
          </a:prstGeom>
        </p:spPr>
      </p:pic>
    </p:spTree>
    <p:extLst>
      <p:ext uri="{BB962C8B-B14F-4D97-AF65-F5344CB8AC3E}">
        <p14:creationId xmlns:p14="http://schemas.microsoft.com/office/powerpoint/2010/main" val="154577698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988742" y="5804068"/>
            <a:ext cx="10214517" cy="646331"/>
          </a:xfrm>
          <a:prstGeom prst="rect">
            <a:avLst/>
          </a:prstGeom>
          <a:noFill/>
        </p:spPr>
        <p:txBody>
          <a:bodyPr wrap="square" rtlCol="0">
            <a:spAutoFit/>
          </a:bodyPr>
          <a:lstStyle/>
          <a:p>
            <a:pPr algn="ctr"/>
            <a:r>
              <a:rPr lang="en-GB" sz="3600" dirty="0" smtClean="0">
                <a:solidFill>
                  <a:schemeClr val="bg1"/>
                </a:solidFill>
              </a:rPr>
              <a:t>Quad </a:t>
            </a:r>
            <a:r>
              <a:rPr lang="en-GB" sz="3600" dirty="0">
                <a:solidFill>
                  <a:schemeClr val="bg1"/>
                </a:solidFill>
              </a:rPr>
              <a:t>light, </a:t>
            </a:r>
            <a:r>
              <a:rPr lang="en-GB" sz="3600" dirty="0" smtClean="0">
                <a:solidFill>
                  <a:schemeClr val="bg1"/>
                </a:solidFill>
              </a:rPr>
              <a:t>120</a:t>
            </a:r>
            <a:r>
              <a:rPr lang="en-GB" sz="3600" dirty="0">
                <a:solidFill>
                  <a:schemeClr val="bg1"/>
                </a:solidFill>
              </a:rPr>
              <a:t>° outer angle, </a:t>
            </a:r>
            <a:r>
              <a:rPr lang="en-GB" sz="3600" dirty="0" smtClean="0">
                <a:solidFill>
                  <a:schemeClr val="bg1"/>
                </a:solidFill>
              </a:rPr>
              <a:t>110</a:t>
            </a:r>
            <a:r>
              <a:rPr lang="en-GB" sz="3600" dirty="0">
                <a:solidFill>
                  <a:schemeClr val="bg1"/>
                </a:solidFill>
              </a:rPr>
              <a:t>° inner angle</a:t>
            </a:r>
            <a:endParaRPr lang="fr-CA" sz="36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12192000" cy="4572000"/>
          </a:xfrm>
          <a:prstGeom prst="rect">
            <a:avLst/>
          </a:prstGeom>
        </p:spPr>
      </p:pic>
    </p:spTree>
    <p:extLst>
      <p:ext uri="{BB962C8B-B14F-4D97-AF65-F5344CB8AC3E}">
        <p14:creationId xmlns:p14="http://schemas.microsoft.com/office/powerpoint/2010/main" val="3512115772"/>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988742" y="5804068"/>
            <a:ext cx="10214517" cy="646331"/>
          </a:xfrm>
          <a:prstGeom prst="rect">
            <a:avLst/>
          </a:prstGeom>
          <a:noFill/>
        </p:spPr>
        <p:txBody>
          <a:bodyPr wrap="square" rtlCol="0">
            <a:spAutoFit/>
          </a:bodyPr>
          <a:lstStyle/>
          <a:p>
            <a:pPr algn="ctr"/>
            <a:r>
              <a:rPr lang="en-GB" sz="3600" dirty="0" smtClean="0">
                <a:solidFill>
                  <a:schemeClr val="bg1"/>
                </a:solidFill>
              </a:rPr>
              <a:t>Fall back, 120° outer angle</a:t>
            </a:r>
            <a:r>
              <a:rPr lang="en-GB" sz="3600" dirty="0">
                <a:solidFill>
                  <a:schemeClr val="bg1"/>
                </a:solidFill>
              </a:rPr>
              <a:t>, </a:t>
            </a:r>
            <a:r>
              <a:rPr lang="en-GB" sz="3600" dirty="0" smtClean="0">
                <a:solidFill>
                  <a:schemeClr val="bg1"/>
                </a:solidFill>
              </a:rPr>
              <a:t>110° </a:t>
            </a:r>
            <a:r>
              <a:rPr lang="en-GB" sz="3600" dirty="0">
                <a:solidFill>
                  <a:schemeClr val="bg1"/>
                </a:solidFill>
              </a:rPr>
              <a:t>inner </a:t>
            </a:r>
            <a:r>
              <a:rPr lang="en-GB" sz="3600" dirty="0" smtClean="0">
                <a:solidFill>
                  <a:schemeClr val="bg1"/>
                </a:solidFill>
              </a:rPr>
              <a:t>angle</a:t>
            </a:r>
            <a:endParaRPr lang="fr-CA" sz="36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12192000" cy="4572000"/>
          </a:xfrm>
          <a:prstGeom prst="rect">
            <a:avLst/>
          </a:prstGeom>
        </p:spPr>
      </p:pic>
    </p:spTree>
    <p:extLst>
      <p:ext uri="{BB962C8B-B14F-4D97-AF65-F5344CB8AC3E}">
        <p14:creationId xmlns:p14="http://schemas.microsoft.com/office/powerpoint/2010/main" val="2521721920"/>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988742" y="5804068"/>
            <a:ext cx="10214517" cy="646331"/>
          </a:xfrm>
          <a:prstGeom prst="rect">
            <a:avLst/>
          </a:prstGeom>
          <a:noFill/>
        </p:spPr>
        <p:txBody>
          <a:bodyPr wrap="square" rtlCol="0">
            <a:spAutoFit/>
          </a:bodyPr>
          <a:lstStyle/>
          <a:p>
            <a:pPr algn="ctr"/>
            <a:r>
              <a:rPr lang="en-GB" sz="3600" dirty="0" smtClean="0">
                <a:solidFill>
                  <a:schemeClr val="bg1"/>
                </a:solidFill>
              </a:rPr>
              <a:t>Quad </a:t>
            </a:r>
            <a:r>
              <a:rPr lang="en-GB" sz="3600" dirty="0">
                <a:solidFill>
                  <a:schemeClr val="bg1"/>
                </a:solidFill>
              </a:rPr>
              <a:t>light, </a:t>
            </a:r>
            <a:r>
              <a:rPr lang="en-GB" sz="3600" dirty="0" smtClean="0">
                <a:solidFill>
                  <a:schemeClr val="bg1"/>
                </a:solidFill>
              </a:rPr>
              <a:t>140</a:t>
            </a:r>
            <a:r>
              <a:rPr lang="en-GB" sz="3600" dirty="0">
                <a:solidFill>
                  <a:schemeClr val="bg1"/>
                </a:solidFill>
              </a:rPr>
              <a:t>° outer angle, </a:t>
            </a:r>
            <a:r>
              <a:rPr lang="en-GB" sz="3600" dirty="0" smtClean="0">
                <a:solidFill>
                  <a:schemeClr val="bg1"/>
                </a:solidFill>
              </a:rPr>
              <a:t>130</a:t>
            </a:r>
            <a:r>
              <a:rPr lang="en-GB" sz="3600" dirty="0">
                <a:solidFill>
                  <a:schemeClr val="bg1"/>
                </a:solidFill>
              </a:rPr>
              <a:t>° inner angle</a:t>
            </a:r>
            <a:endParaRPr lang="fr-CA" sz="36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12192000" cy="4572000"/>
          </a:xfrm>
          <a:prstGeom prst="rect">
            <a:avLst/>
          </a:prstGeom>
        </p:spPr>
      </p:pic>
    </p:spTree>
    <p:extLst>
      <p:ext uri="{BB962C8B-B14F-4D97-AF65-F5344CB8AC3E}">
        <p14:creationId xmlns:p14="http://schemas.microsoft.com/office/powerpoint/2010/main" val="2078094084"/>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988742" y="5804068"/>
            <a:ext cx="10214517" cy="646331"/>
          </a:xfrm>
          <a:prstGeom prst="rect">
            <a:avLst/>
          </a:prstGeom>
          <a:noFill/>
        </p:spPr>
        <p:txBody>
          <a:bodyPr wrap="square" rtlCol="0">
            <a:spAutoFit/>
          </a:bodyPr>
          <a:lstStyle/>
          <a:p>
            <a:pPr algn="ctr"/>
            <a:r>
              <a:rPr lang="en-GB" sz="3600" dirty="0" smtClean="0">
                <a:solidFill>
                  <a:schemeClr val="bg1"/>
                </a:solidFill>
              </a:rPr>
              <a:t>Fall back, 140° outer angle</a:t>
            </a:r>
            <a:r>
              <a:rPr lang="en-GB" sz="3600" dirty="0">
                <a:solidFill>
                  <a:schemeClr val="bg1"/>
                </a:solidFill>
              </a:rPr>
              <a:t>, </a:t>
            </a:r>
            <a:r>
              <a:rPr lang="en-GB" sz="3600" dirty="0" smtClean="0">
                <a:solidFill>
                  <a:schemeClr val="bg1"/>
                </a:solidFill>
              </a:rPr>
              <a:t>130° </a:t>
            </a:r>
            <a:r>
              <a:rPr lang="en-GB" sz="3600" dirty="0">
                <a:solidFill>
                  <a:schemeClr val="bg1"/>
                </a:solidFill>
              </a:rPr>
              <a:t>inner </a:t>
            </a:r>
            <a:r>
              <a:rPr lang="en-GB" sz="3600" dirty="0" smtClean="0">
                <a:solidFill>
                  <a:schemeClr val="bg1"/>
                </a:solidFill>
              </a:rPr>
              <a:t>angle</a:t>
            </a:r>
            <a:endParaRPr lang="fr-CA" sz="36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0"/>
            <a:ext cx="12192000" cy="4572000"/>
          </a:xfrm>
          <a:prstGeom prst="rect">
            <a:avLst/>
          </a:prstGeom>
        </p:spPr>
      </p:pic>
    </p:spTree>
    <p:extLst>
      <p:ext uri="{BB962C8B-B14F-4D97-AF65-F5344CB8AC3E}">
        <p14:creationId xmlns:p14="http://schemas.microsoft.com/office/powerpoint/2010/main" val="21377970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24824" y="5804068"/>
            <a:ext cx="5942352" cy="646331"/>
          </a:xfrm>
          <a:prstGeom prst="rect">
            <a:avLst/>
          </a:prstGeom>
          <a:noFill/>
        </p:spPr>
        <p:txBody>
          <a:bodyPr wrap="square" rtlCol="0">
            <a:spAutoFit/>
          </a:bodyPr>
          <a:lstStyle/>
          <a:p>
            <a:pPr algn="ctr"/>
            <a:r>
              <a:rPr lang="en-GB" sz="3600" dirty="0" err="1" smtClean="0">
                <a:solidFill>
                  <a:schemeClr val="bg1"/>
                </a:solidFill>
              </a:rPr>
              <a:t>Multiscattering</a:t>
            </a:r>
            <a:r>
              <a:rPr lang="en-GB" sz="3600" dirty="0" smtClean="0">
                <a:solidFill>
                  <a:schemeClr val="bg1"/>
                </a:solidFill>
              </a:rPr>
              <a:t> Specular On</a:t>
            </a:r>
            <a:endParaRPr lang="fr-CA" sz="3600" dirty="0">
              <a:solidFill>
                <a:schemeClr val="bg1"/>
              </a:solidFill>
            </a:endParaRPr>
          </a:p>
        </p:txBody>
      </p:sp>
      <p:sp>
        <p:nvSpPr>
          <p:cNvPr id="5" name="TextBox 4"/>
          <p:cNvSpPr txBox="1"/>
          <p:nvPr/>
        </p:nvSpPr>
        <p:spPr>
          <a:xfrm>
            <a:off x="3746292" y="814842"/>
            <a:ext cx="4699417" cy="646331"/>
          </a:xfrm>
          <a:prstGeom prst="rect">
            <a:avLst/>
          </a:prstGeom>
          <a:noFill/>
        </p:spPr>
        <p:txBody>
          <a:bodyPr wrap="square" rtlCol="0">
            <a:spAutoFit/>
          </a:bodyPr>
          <a:lstStyle/>
          <a:p>
            <a:pPr algn="ctr"/>
            <a:r>
              <a:rPr lang="en-GB" sz="3600" dirty="0" smtClean="0">
                <a:solidFill>
                  <a:schemeClr val="bg1"/>
                </a:solidFill>
              </a:rPr>
              <a:t>Metals</a:t>
            </a:r>
            <a:endParaRPr lang="fr-CA" sz="36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12192000" cy="2032000"/>
          </a:xfrm>
          <a:prstGeom prst="rect">
            <a:avLst/>
          </a:prstGeom>
        </p:spPr>
      </p:pic>
    </p:spTree>
    <p:extLst>
      <p:ext uri="{BB962C8B-B14F-4D97-AF65-F5344CB8AC3E}">
        <p14:creationId xmlns:p14="http://schemas.microsoft.com/office/powerpoint/2010/main" val="2754490683"/>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Thank You Led Sign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0077" y="625051"/>
            <a:ext cx="8411847" cy="5607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9902614"/>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References</a:t>
            </a:r>
            <a:endParaRPr lang="fr-CA" dirty="0"/>
          </a:p>
        </p:txBody>
      </p:sp>
      <p:sp>
        <p:nvSpPr>
          <p:cNvPr id="3" name="Content Placeholder 2"/>
          <p:cNvSpPr>
            <a:spLocks noGrp="1"/>
          </p:cNvSpPr>
          <p:nvPr>
            <p:ph idx="1"/>
          </p:nvPr>
        </p:nvSpPr>
        <p:spPr/>
        <p:txBody>
          <a:bodyPr>
            <a:normAutofit lnSpcReduction="10000"/>
          </a:bodyPr>
          <a:lstStyle/>
          <a:p>
            <a:pPr marL="0" indent="0">
              <a:buNone/>
            </a:pPr>
            <a:r>
              <a:rPr lang="en-GB" sz="1400" dirty="0" smtClean="0"/>
              <a:t>[Ashikhmin00]	</a:t>
            </a:r>
            <a:r>
              <a:rPr lang="en-GB" sz="1400" i="1" dirty="0" smtClean="0"/>
              <a:t>A </a:t>
            </a:r>
            <a:r>
              <a:rPr lang="en-GB" sz="1400" i="1" dirty="0" err="1" smtClean="0"/>
              <a:t>Microfaced</a:t>
            </a:r>
            <a:r>
              <a:rPr lang="en-GB" sz="1400" i="1" dirty="0" smtClean="0"/>
              <a:t>-based BRDF Generator</a:t>
            </a:r>
            <a:r>
              <a:rPr lang="en-GB" sz="1400" dirty="0" smtClean="0"/>
              <a:t>, Michael </a:t>
            </a:r>
            <a:r>
              <a:rPr lang="en-GB" sz="1400" dirty="0" err="1" smtClean="0"/>
              <a:t>Ashikhmin</a:t>
            </a:r>
            <a:r>
              <a:rPr lang="en-GB" sz="1400" dirty="0" smtClean="0"/>
              <a:t> et. al., SIGGRAPH 2000</a:t>
            </a:r>
          </a:p>
          <a:p>
            <a:pPr marL="0" indent="0">
              <a:buNone/>
            </a:pPr>
            <a:r>
              <a:rPr lang="en-GB" sz="1400" dirty="0" smtClean="0"/>
              <a:t>[Burley12]		</a:t>
            </a:r>
            <a:r>
              <a:rPr lang="en-GB" sz="1400" i="1" dirty="0" smtClean="0"/>
              <a:t>Physically Based Shading at Disney</a:t>
            </a:r>
            <a:r>
              <a:rPr lang="en-GB" sz="1400" dirty="0" smtClean="0"/>
              <a:t>, Brent Burley, SIGGRAPH 2012</a:t>
            </a:r>
          </a:p>
          <a:p>
            <a:pPr marL="0" indent="0">
              <a:buNone/>
            </a:pPr>
            <a:r>
              <a:rPr lang="en-GB" sz="1400" dirty="0" smtClean="0"/>
              <a:t>[Chan18]		</a:t>
            </a:r>
            <a:r>
              <a:rPr lang="en-GB" sz="1400" i="1" dirty="0" smtClean="0"/>
              <a:t>Material Advances in Call of Duty: WWII</a:t>
            </a:r>
            <a:r>
              <a:rPr lang="en-GB" sz="1400" dirty="0" smtClean="0"/>
              <a:t>, Danny Chan, SIGGRAPH 2018</a:t>
            </a:r>
          </a:p>
          <a:p>
            <a:pPr marL="0" indent="0">
              <a:buNone/>
            </a:pPr>
            <a:r>
              <a:rPr lang="en-GB" sz="1400" dirty="0" smtClean="0"/>
              <a:t>[FdezAgüera19]	</a:t>
            </a:r>
            <a:r>
              <a:rPr lang="en-GB" sz="1400" i="1" dirty="0" smtClean="0"/>
              <a:t>A Multiple-Scattering </a:t>
            </a:r>
            <a:r>
              <a:rPr lang="en-GB" sz="1400" i="1" dirty="0" err="1" smtClean="0"/>
              <a:t>Microfacet</a:t>
            </a:r>
            <a:r>
              <a:rPr lang="en-GB" sz="1400" i="1" dirty="0" smtClean="0"/>
              <a:t> Model for Real-Time Image-based Lighting</a:t>
            </a:r>
            <a:r>
              <a:rPr lang="en-GB" sz="1400" dirty="0" smtClean="0"/>
              <a:t>, Carmelo J. </a:t>
            </a:r>
            <a:r>
              <a:rPr lang="en-GB" sz="1400" dirty="0" err="1" smtClean="0"/>
              <a:t>Fdez-Agüera</a:t>
            </a:r>
            <a:r>
              <a:rPr lang="en-GB" sz="1400" dirty="0" smtClean="0"/>
              <a:t>, JCGT Vol. 8, No. 1</a:t>
            </a:r>
          </a:p>
          <a:p>
            <a:pPr marL="0" indent="0">
              <a:buNone/>
            </a:pPr>
            <a:r>
              <a:rPr lang="en-GB" sz="1400" dirty="0" smtClean="0"/>
              <a:t>[Heitz16a]		</a:t>
            </a:r>
            <a:r>
              <a:rPr lang="en-GB" sz="1400" i="1" dirty="0" smtClean="0"/>
              <a:t>Multiple-Scattering </a:t>
            </a:r>
            <a:r>
              <a:rPr lang="en-GB" sz="1400" i="1" dirty="0" err="1" smtClean="0"/>
              <a:t>Microfacet</a:t>
            </a:r>
            <a:r>
              <a:rPr lang="en-GB" sz="1400" i="1" dirty="0" smtClean="0"/>
              <a:t> BSDFs with the Smith Model</a:t>
            </a:r>
            <a:r>
              <a:rPr lang="en-GB" sz="1400" dirty="0" smtClean="0"/>
              <a:t>, Eric </a:t>
            </a:r>
            <a:r>
              <a:rPr lang="en-GB" sz="1400" dirty="0" err="1" smtClean="0"/>
              <a:t>Heitz</a:t>
            </a:r>
            <a:r>
              <a:rPr lang="en-GB" sz="1400" dirty="0" smtClean="0"/>
              <a:t> et. al., SIGGRAPH 2016</a:t>
            </a:r>
          </a:p>
          <a:p>
            <a:pPr marL="0" indent="0">
              <a:buNone/>
            </a:pPr>
            <a:r>
              <a:rPr lang="en-GB" sz="1400" dirty="0" smtClean="0"/>
              <a:t>[Heitz16b]		</a:t>
            </a:r>
            <a:r>
              <a:rPr lang="en-GB" sz="1400" i="1" dirty="0" smtClean="0"/>
              <a:t>Real-Time Polygonal-Light Shading with Linearly Transformed Cosines</a:t>
            </a:r>
            <a:r>
              <a:rPr lang="en-GB" sz="1400" dirty="0" smtClean="0"/>
              <a:t>, Eric </a:t>
            </a:r>
            <a:r>
              <a:rPr lang="en-GB" sz="1400" dirty="0" err="1" smtClean="0"/>
              <a:t>Heitz</a:t>
            </a:r>
            <a:r>
              <a:rPr lang="en-GB" sz="1400" dirty="0" smtClean="0"/>
              <a:t> et. al., SIGGRAPH 2016</a:t>
            </a:r>
          </a:p>
          <a:p>
            <a:pPr marL="0" indent="0">
              <a:buNone/>
            </a:pPr>
            <a:r>
              <a:rPr lang="en-GB" sz="1400" dirty="0" smtClean="0"/>
              <a:t>[Hill16]		</a:t>
            </a:r>
            <a:r>
              <a:rPr lang="en-GB" sz="1400" i="1" dirty="0" smtClean="0"/>
              <a:t>LTC Fresnel Approximation</a:t>
            </a:r>
            <a:r>
              <a:rPr lang="en-GB" sz="1400" dirty="0" smtClean="0"/>
              <a:t>, Stephen Hill, Tech Report,</a:t>
            </a:r>
          </a:p>
          <a:p>
            <a:pPr marL="0" indent="0">
              <a:buNone/>
            </a:pPr>
            <a:r>
              <a:rPr lang="en-GB" sz="1400" dirty="0" smtClean="0"/>
              <a:t>		</a:t>
            </a:r>
            <a:r>
              <a:rPr lang="fr-CA" sz="1400" dirty="0" smtClean="0">
                <a:hlinkClick r:id="rId3"/>
              </a:rPr>
              <a:t>https</a:t>
            </a:r>
            <a:r>
              <a:rPr lang="fr-CA" sz="1400" dirty="0">
                <a:hlinkClick r:id="rId3"/>
              </a:rPr>
              <a:t>://blog.selfshadow.com/publications/s2016-advances/s2016_ltc_fresnel.pdf</a:t>
            </a:r>
            <a:endParaRPr lang="en-GB" sz="1400" dirty="0" smtClean="0"/>
          </a:p>
          <a:p>
            <a:pPr marL="0" indent="0">
              <a:buNone/>
            </a:pPr>
            <a:r>
              <a:rPr lang="en-GB" sz="1400" dirty="0" smtClean="0"/>
              <a:t>[Jimenez12]		</a:t>
            </a:r>
            <a:r>
              <a:rPr lang="en-US" sz="1400" i="1" dirty="0" smtClean="0"/>
              <a:t>Separable </a:t>
            </a:r>
            <a:r>
              <a:rPr lang="en-US" sz="1400" i="1" dirty="0"/>
              <a:t>Subsurface Scattering and Photorealistic Eyes </a:t>
            </a:r>
            <a:r>
              <a:rPr lang="en-US" sz="1400" i="1" dirty="0" smtClean="0"/>
              <a:t>Rendering, </a:t>
            </a:r>
            <a:r>
              <a:rPr lang="en-US" sz="1400" dirty="0" smtClean="0"/>
              <a:t>Jorge Jimenez, SIGGRAPH 2012</a:t>
            </a:r>
            <a:endParaRPr lang="en-GB" sz="1400" dirty="0" smtClean="0"/>
          </a:p>
          <a:p>
            <a:pPr marL="0" indent="0">
              <a:buNone/>
            </a:pPr>
            <a:r>
              <a:rPr lang="en-GB" sz="1400" dirty="0" smtClean="0"/>
              <a:t>[Karis13]		</a:t>
            </a:r>
            <a:r>
              <a:rPr lang="en-GB" sz="1400" i="1" dirty="0" smtClean="0"/>
              <a:t>Real Shading in Unreal Engine 4</a:t>
            </a:r>
            <a:r>
              <a:rPr lang="en-GB" sz="1400" dirty="0" smtClean="0"/>
              <a:t>, Brian Karis, SIGGRAPH 2013</a:t>
            </a:r>
          </a:p>
          <a:p>
            <a:pPr marL="0" indent="0">
              <a:buNone/>
            </a:pPr>
            <a:r>
              <a:rPr lang="en-GB" sz="1400" dirty="0" smtClean="0"/>
              <a:t>[Kulla17]		</a:t>
            </a:r>
            <a:r>
              <a:rPr lang="en-GB" sz="1400" i="1" dirty="0" smtClean="0"/>
              <a:t>Revisiting Physically Based Shading at </a:t>
            </a:r>
            <a:r>
              <a:rPr lang="en-GB" sz="1400" i="1" dirty="0" err="1" smtClean="0"/>
              <a:t>Imageworks</a:t>
            </a:r>
            <a:r>
              <a:rPr lang="en-GB" sz="1400" dirty="0" smtClean="0"/>
              <a:t>, Christopher </a:t>
            </a:r>
            <a:r>
              <a:rPr lang="en-GB" sz="1400" dirty="0" err="1" smtClean="0"/>
              <a:t>Kulla</a:t>
            </a:r>
            <a:r>
              <a:rPr lang="en-GB" sz="1400" dirty="0" smtClean="0"/>
              <a:t> &amp; Alejandro </a:t>
            </a:r>
            <a:r>
              <a:rPr lang="en-GB" sz="1400" dirty="0" err="1" smtClean="0"/>
              <a:t>Conty</a:t>
            </a:r>
            <a:r>
              <a:rPr lang="en-GB" sz="1400" dirty="0" smtClean="0"/>
              <a:t>, SIGGRAPH 2017</a:t>
            </a:r>
          </a:p>
          <a:p>
            <a:pPr marL="0" indent="0">
              <a:buNone/>
            </a:pPr>
            <a:r>
              <a:rPr lang="en-GB" sz="1400" dirty="0" smtClean="0"/>
              <a:t>[Lagarde14]		</a:t>
            </a:r>
            <a:r>
              <a:rPr lang="en-GB" sz="1400" i="1" dirty="0" smtClean="0"/>
              <a:t>Moving Frostbite to PBR</a:t>
            </a:r>
            <a:r>
              <a:rPr lang="en-GB" sz="1400" dirty="0" smtClean="0"/>
              <a:t>, </a:t>
            </a:r>
            <a:r>
              <a:rPr lang="en-GB" sz="1400" dirty="0" err="1" smtClean="0"/>
              <a:t>Sébastien</a:t>
            </a:r>
            <a:r>
              <a:rPr lang="en-GB" sz="1400" dirty="0" smtClean="0"/>
              <a:t> </a:t>
            </a:r>
            <a:r>
              <a:rPr lang="en-GB" sz="1400" dirty="0" err="1" smtClean="0"/>
              <a:t>Lagarde</a:t>
            </a:r>
            <a:r>
              <a:rPr lang="en-GB" sz="1400" dirty="0" smtClean="0"/>
              <a:t> &amp; Charles De </a:t>
            </a:r>
            <a:r>
              <a:rPr lang="en-GB" sz="1400" dirty="0" err="1" smtClean="0"/>
              <a:t>Rousiers</a:t>
            </a:r>
            <a:r>
              <a:rPr lang="en-GB" sz="1400" dirty="0" smtClean="0"/>
              <a:t>, SIGGRAPH 2014</a:t>
            </a:r>
          </a:p>
          <a:p>
            <a:pPr marL="0" indent="0">
              <a:buNone/>
            </a:pPr>
            <a:r>
              <a:rPr lang="en-GB" sz="1400" dirty="0" smtClean="0"/>
              <a:t>[Penner11]		</a:t>
            </a:r>
            <a:r>
              <a:rPr lang="en-GB" sz="1400" i="1" dirty="0" smtClean="0"/>
              <a:t>Pre-Integrated Skin Shading</a:t>
            </a:r>
            <a:r>
              <a:rPr lang="en-GB" sz="1400" dirty="0" smtClean="0"/>
              <a:t>, Eric </a:t>
            </a:r>
            <a:r>
              <a:rPr lang="en-GB" sz="1400" dirty="0" err="1" smtClean="0"/>
              <a:t>Penner</a:t>
            </a:r>
            <a:r>
              <a:rPr lang="en-GB" sz="1400" dirty="0" smtClean="0"/>
              <a:t>, SIGGRAPH 2011</a:t>
            </a:r>
          </a:p>
          <a:p>
            <a:pPr marL="0" indent="0">
              <a:buNone/>
            </a:pPr>
            <a:r>
              <a:rPr lang="en-GB" sz="1400" dirty="0" smtClean="0"/>
              <a:t>[Turquin19]		</a:t>
            </a:r>
            <a:r>
              <a:rPr lang="en-GB" sz="1400" i="1" dirty="0" smtClean="0"/>
              <a:t>Practical Multiple Scattering Compensation for </a:t>
            </a:r>
            <a:r>
              <a:rPr lang="en-GB" sz="1400" i="1" dirty="0" err="1" smtClean="0"/>
              <a:t>Microfacet</a:t>
            </a:r>
            <a:r>
              <a:rPr lang="en-GB" sz="1400" i="1" dirty="0" smtClean="0"/>
              <a:t> Models</a:t>
            </a:r>
            <a:r>
              <a:rPr lang="en-GB" sz="1400" dirty="0" smtClean="0"/>
              <a:t>, Emmanuel </a:t>
            </a:r>
            <a:r>
              <a:rPr lang="en-GB" sz="1400" dirty="0" err="1" smtClean="0"/>
              <a:t>Turquin</a:t>
            </a:r>
            <a:r>
              <a:rPr lang="en-GB" sz="1400" dirty="0" smtClean="0"/>
              <a:t>, Tech Report, 				</a:t>
            </a:r>
            <a:r>
              <a:rPr lang="en-GB" sz="1400" dirty="0" smtClean="0">
                <a:hlinkClick r:id="rId4"/>
              </a:rPr>
              <a:t>http://blog.selfshadow.com/publications/turquin/ms_comp_final.pdf</a:t>
            </a:r>
            <a:endParaRPr lang="en-GB" sz="1400" dirty="0" smtClean="0"/>
          </a:p>
          <a:p>
            <a:pPr marL="0" indent="0">
              <a:buNone/>
            </a:pPr>
            <a:endParaRPr lang="en-GB" sz="1400" dirty="0" smtClean="0"/>
          </a:p>
          <a:p>
            <a:pPr marL="0" indent="0">
              <a:buNone/>
            </a:pPr>
            <a:endParaRPr lang="fr-CA" sz="1400" dirty="0"/>
          </a:p>
        </p:txBody>
      </p:sp>
    </p:spTree>
    <p:extLst>
      <p:ext uri="{BB962C8B-B14F-4D97-AF65-F5344CB8AC3E}">
        <p14:creationId xmlns:p14="http://schemas.microsoft.com/office/powerpoint/2010/main" val="17677444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746292" y="5804068"/>
            <a:ext cx="4699417" cy="646331"/>
          </a:xfrm>
          <a:prstGeom prst="rect">
            <a:avLst/>
          </a:prstGeom>
          <a:noFill/>
        </p:spPr>
        <p:txBody>
          <a:bodyPr wrap="square" rtlCol="0">
            <a:spAutoFit/>
          </a:bodyPr>
          <a:lstStyle/>
          <a:p>
            <a:pPr algn="ctr"/>
            <a:r>
              <a:rPr lang="en-GB" sz="3600" dirty="0" err="1" smtClean="0">
                <a:solidFill>
                  <a:schemeClr val="bg1"/>
                </a:solidFill>
              </a:rPr>
              <a:t>Multiscattering</a:t>
            </a:r>
            <a:r>
              <a:rPr lang="en-GB" sz="3600" dirty="0" smtClean="0">
                <a:solidFill>
                  <a:schemeClr val="bg1"/>
                </a:solidFill>
              </a:rPr>
              <a:t> Diffuse</a:t>
            </a:r>
            <a:endParaRPr lang="fr-CA" sz="3600"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12192000" cy="2032000"/>
          </a:xfrm>
          <a:prstGeom prst="rect">
            <a:avLst/>
          </a:prstGeom>
        </p:spPr>
      </p:pic>
    </p:spTree>
    <p:extLst>
      <p:ext uri="{BB962C8B-B14F-4D97-AF65-F5344CB8AC3E}">
        <p14:creationId xmlns:p14="http://schemas.microsoft.com/office/powerpoint/2010/main" val="42585681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31954" y="1851285"/>
            <a:ext cx="9061554" cy="3908762"/>
          </a:xfrm>
          <a:prstGeom prst="rect">
            <a:avLst/>
          </a:prstGeom>
          <a:noFill/>
        </p:spPr>
        <p:txBody>
          <a:bodyPr wrap="square" rtlCol="0">
            <a:spAutoFit/>
          </a:bodyPr>
          <a:lstStyle/>
          <a:p>
            <a:r>
              <a:rPr lang="en-GB" sz="3200" dirty="0" smtClean="0">
                <a:solidFill>
                  <a:schemeClr val="accent2"/>
                </a:solidFill>
              </a:rPr>
              <a:t>Goals:</a:t>
            </a:r>
          </a:p>
          <a:p>
            <a:r>
              <a:rPr lang="en-GB" sz="2400" i="1" dirty="0" smtClean="0">
                <a:solidFill>
                  <a:schemeClr val="accent2">
                    <a:lumMod val="60000"/>
                    <a:lumOff val="40000"/>
                  </a:schemeClr>
                </a:solidFill>
                <a:latin typeface="Georgia" panose="02040502050405020303" pitchFamily="18" charset="0"/>
              </a:rPr>
              <a:t>Improvements to </a:t>
            </a:r>
            <a:r>
              <a:rPr lang="en-GB" sz="2400" i="1" dirty="0" err="1" smtClean="0">
                <a:solidFill>
                  <a:schemeClr val="accent2">
                    <a:lumMod val="60000"/>
                    <a:lumOff val="40000"/>
                  </a:schemeClr>
                </a:solidFill>
                <a:latin typeface="Georgia" panose="02040502050405020303" pitchFamily="18" charset="0"/>
              </a:rPr>
              <a:t>Lambertian</a:t>
            </a:r>
            <a:r>
              <a:rPr lang="en-GB" sz="2400" i="1" dirty="0" smtClean="0">
                <a:solidFill>
                  <a:schemeClr val="accent2">
                    <a:lumMod val="60000"/>
                    <a:lumOff val="40000"/>
                  </a:schemeClr>
                </a:solidFill>
                <a:latin typeface="Georgia" panose="02040502050405020303" pitchFamily="18" charset="0"/>
              </a:rPr>
              <a:t> diffuse</a:t>
            </a:r>
          </a:p>
          <a:p>
            <a:endParaRPr lang="en-GB" sz="3200" dirty="0" smtClean="0">
              <a:solidFill>
                <a:schemeClr val="bg1"/>
              </a:solidFill>
            </a:endParaRPr>
          </a:p>
          <a:p>
            <a:pPr marL="514350" indent="-514350">
              <a:buAutoNum type="arabicPeriod"/>
            </a:pPr>
            <a:r>
              <a:rPr lang="en-GB" sz="3200" dirty="0" err="1" smtClean="0">
                <a:solidFill>
                  <a:schemeClr val="bg1"/>
                </a:solidFill>
              </a:rPr>
              <a:t>Multiscattering</a:t>
            </a:r>
            <a:r>
              <a:rPr lang="en-GB" sz="3200" dirty="0" smtClean="0">
                <a:solidFill>
                  <a:schemeClr val="bg1"/>
                </a:solidFill>
              </a:rPr>
              <a:t> is taken into account</a:t>
            </a:r>
          </a:p>
          <a:p>
            <a:pPr marL="514350" indent="-514350">
              <a:buAutoNum type="arabicPeriod"/>
            </a:pPr>
            <a:r>
              <a:rPr lang="en-GB" sz="3200" dirty="0" smtClean="0">
                <a:solidFill>
                  <a:schemeClr val="bg1"/>
                </a:solidFill>
              </a:rPr>
              <a:t>Diffuse reacts to surface roughness</a:t>
            </a:r>
          </a:p>
          <a:p>
            <a:pPr marL="514350" indent="-514350">
              <a:buFontTx/>
              <a:buAutoNum type="arabicPeriod"/>
            </a:pPr>
            <a:r>
              <a:rPr lang="en-GB" sz="3200" dirty="0" smtClean="0">
                <a:solidFill>
                  <a:schemeClr val="bg1"/>
                </a:solidFill>
              </a:rPr>
              <a:t>Diffuse depends on the distribution of </a:t>
            </a:r>
            <a:r>
              <a:rPr lang="en-GB" sz="3200" dirty="0" err="1" smtClean="0">
                <a:solidFill>
                  <a:schemeClr val="bg1"/>
                </a:solidFill>
              </a:rPr>
              <a:t>normals</a:t>
            </a:r>
            <a:endParaRPr lang="en-GB" sz="3200" dirty="0" smtClean="0">
              <a:solidFill>
                <a:schemeClr val="bg1"/>
              </a:solidFill>
            </a:endParaRPr>
          </a:p>
          <a:p>
            <a:pPr marL="514350" indent="-514350">
              <a:buAutoNum type="arabicPeriod"/>
            </a:pPr>
            <a:r>
              <a:rPr lang="en-GB" sz="3200" dirty="0" smtClean="0">
                <a:solidFill>
                  <a:schemeClr val="bg1"/>
                </a:solidFill>
              </a:rPr>
              <a:t>Diffuse and specular are energy conserving</a:t>
            </a:r>
          </a:p>
          <a:p>
            <a:pPr marL="514350" indent="-514350">
              <a:buAutoNum type="arabicPeriod"/>
            </a:pPr>
            <a:endParaRPr lang="fr-CA" sz="3200" dirty="0">
              <a:solidFill>
                <a:schemeClr val="bg1"/>
              </a:solidFill>
            </a:endParaRPr>
          </a:p>
        </p:txBody>
      </p:sp>
    </p:spTree>
    <p:extLst>
      <p:ext uri="{BB962C8B-B14F-4D97-AF65-F5344CB8AC3E}">
        <p14:creationId xmlns:p14="http://schemas.microsoft.com/office/powerpoint/2010/main" val="40844397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advances.realtimerendering.com/s2018/index_files/image02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4079" y="1005839"/>
            <a:ext cx="7463843" cy="42103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24821" y="5856534"/>
            <a:ext cx="9742358" cy="646331"/>
          </a:xfrm>
          <a:prstGeom prst="rect">
            <a:avLst/>
          </a:prstGeom>
          <a:noFill/>
        </p:spPr>
        <p:txBody>
          <a:bodyPr wrap="square" rtlCol="0">
            <a:spAutoFit/>
          </a:bodyPr>
          <a:lstStyle/>
          <a:p>
            <a:pPr algn="ctr"/>
            <a:r>
              <a:rPr lang="en-GB" sz="3600" dirty="0" smtClean="0">
                <a:solidFill>
                  <a:schemeClr val="bg1"/>
                </a:solidFill>
              </a:rPr>
              <a:t>Material Advances in Call of Duty: WWII [Chan18]</a:t>
            </a:r>
            <a:endParaRPr lang="fr-CA" sz="3600" dirty="0">
              <a:solidFill>
                <a:schemeClr val="bg1"/>
              </a:solidFill>
            </a:endParaRPr>
          </a:p>
        </p:txBody>
      </p:sp>
    </p:spTree>
    <p:extLst>
      <p:ext uri="{BB962C8B-B14F-4D97-AF65-F5344CB8AC3E}">
        <p14:creationId xmlns:p14="http://schemas.microsoft.com/office/powerpoint/2010/main" val="32809180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4596" y="4512649"/>
            <a:ext cx="10800412" cy="1323439"/>
          </a:xfrm>
          <a:prstGeom prst="rect">
            <a:avLst/>
          </a:prstGeom>
          <a:noFill/>
        </p:spPr>
        <p:txBody>
          <a:bodyPr wrap="square" rtlCol="0">
            <a:spAutoFit/>
          </a:bodyPr>
          <a:lstStyle/>
          <a:p>
            <a:r>
              <a:rPr lang="en-GB" sz="4000" b="1" dirty="0" smtClean="0">
                <a:solidFill>
                  <a:schemeClr val="bg1"/>
                </a:solidFill>
              </a:rPr>
              <a:t>A Journey Through Implementing</a:t>
            </a:r>
          </a:p>
          <a:p>
            <a:r>
              <a:rPr lang="en-GB" sz="4000" b="1" dirty="0" err="1" smtClean="0">
                <a:solidFill>
                  <a:schemeClr val="bg1"/>
                </a:solidFill>
              </a:rPr>
              <a:t>Multiscattering</a:t>
            </a:r>
            <a:r>
              <a:rPr lang="en-GB" sz="4000" b="1" dirty="0" smtClean="0">
                <a:solidFill>
                  <a:schemeClr val="bg1"/>
                </a:solidFill>
              </a:rPr>
              <a:t> BRDFs &amp; Area Lights</a:t>
            </a:r>
            <a:endParaRPr lang="fr-CA" sz="4000" b="1"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12192000" cy="2032000"/>
          </a:xfrm>
          <a:prstGeom prst="rect">
            <a:avLst/>
          </a:prstGeom>
        </p:spPr>
      </p:pic>
      <p:sp>
        <p:nvSpPr>
          <p:cNvPr id="5" name="TextBox 4"/>
          <p:cNvSpPr txBox="1"/>
          <p:nvPr/>
        </p:nvSpPr>
        <p:spPr>
          <a:xfrm>
            <a:off x="244596" y="5836088"/>
            <a:ext cx="10800412" cy="646331"/>
          </a:xfrm>
          <a:prstGeom prst="rect">
            <a:avLst/>
          </a:prstGeom>
          <a:noFill/>
        </p:spPr>
        <p:txBody>
          <a:bodyPr wrap="square" rtlCol="0">
            <a:spAutoFit/>
          </a:bodyPr>
          <a:lstStyle/>
          <a:p>
            <a:r>
              <a:rPr lang="en-GB" sz="3600" i="1" dirty="0" smtClean="0">
                <a:solidFill>
                  <a:schemeClr val="bg1"/>
                </a:solidFill>
              </a:rPr>
              <a:t>Stephen McAuley</a:t>
            </a:r>
            <a:endParaRPr lang="fr-CA" sz="3600" i="1" dirty="0">
              <a:solidFill>
                <a:schemeClr val="bg1"/>
              </a:solidFill>
            </a:endParaRPr>
          </a:p>
        </p:txBody>
      </p:sp>
    </p:spTree>
    <p:extLst>
      <p:ext uri="{BB962C8B-B14F-4D97-AF65-F5344CB8AC3E}">
        <p14:creationId xmlns:p14="http://schemas.microsoft.com/office/powerpoint/2010/main" val="37931667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388" y="1262640"/>
            <a:ext cx="10813224" cy="4332721"/>
          </a:xfrm>
          <a:prstGeom prst="rect">
            <a:avLst/>
          </a:prstGeom>
        </p:spPr>
      </p:pic>
    </p:spTree>
    <p:extLst>
      <p:ext uri="{BB962C8B-B14F-4D97-AF65-F5344CB8AC3E}">
        <p14:creationId xmlns:p14="http://schemas.microsoft.com/office/powerpoint/2010/main" val="41628796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7081" y="974360"/>
            <a:ext cx="10965305" cy="5078313"/>
          </a:xfrm>
          <a:prstGeom prst="rect">
            <a:avLst/>
          </a:prstGeom>
          <a:solidFill>
            <a:schemeClr val="bg1"/>
          </a:solidFill>
        </p:spPr>
        <p:txBody>
          <a:bodyPr wrap="square" rtlCol="0">
            <a:spAutoFit/>
          </a:bodyPr>
          <a:lstStyle/>
          <a:p>
            <a:r>
              <a:rPr lang="fr-CA" dirty="0" err="1">
                <a:solidFill>
                  <a:srgbClr val="0000FF"/>
                </a:solidFill>
                <a:latin typeface="Consolas" panose="020B0609020204030204" pitchFamily="49" charset="0"/>
              </a:rPr>
              <a:t>float</a:t>
            </a:r>
            <a:r>
              <a:rPr lang="fr-CA" dirty="0">
                <a:solidFill>
                  <a:srgbClr val="000000"/>
                </a:solidFill>
                <a:latin typeface="Consolas" panose="020B0609020204030204" pitchFamily="49" charset="0"/>
              </a:rPr>
              <a:t> </a:t>
            </a:r>
            <a:r>
              <a:rPr lang="fr-CA" dirty="0" err="1" smtClean="0">
                <a:solidFill>
                  <a:srgbClr val="000000"/>
                </a:solidFill>
                <a:latin typeface="Consolas" panose="020B0609020204030204" pitchFamily="49" charset="0"/>
              </a:rPr>
              <a:t>MultiScatteringDiffuseBRDF</a:t>
            </a:r>
            <a:r>
              <a:rPr lang="fr-CA" dirty="0" smtClean="0">
                <a:solidFill>
                  <a:srgbClr val="000000"/>
                </a:solidFill>
                <a:latin typeface="Consolas" panose="020B0609020204030204" pitchFamily="49" charset="0"/>
              </a:rPr>
              <a:t>(</a:t>
            </a:r>
            <a:r>
              <a:rPr lang="fr-CA" dirty="0" err="1">
                <a:solidFill>
                  <a:srgbClr val="0000FF"/>
                </a:solidFill>
                <a:latin typeface="Consolas" panose="020B0609020204030204" pitchFamily="49" charset="0"/>
              </a:rPr>
              <a:t>float</a:t>
            </a:r>
            <a:r>
              <a:rPr lang="fr-CA" dirty="0" smtClean="0">
                <a:solidFill>
                  <a:srgbClr val="000000"/>
                </a:solidFill>
                <a:latin typeface="Consolas" panose="020B0609020204030204" pitchFamily="49" charset="0"/>
              </a:rPr>
              <a:t> </a:t>
            </a:r>
            <a:r>
              <a:rPr lang="fr-CA" dirty="0" err="1" smtClean="0">
                <a:solidFill>
                  <a:srgbClr val="000000"/>
                </a:solidFill>
                <a:latin typeface="Consolas" panose="020B0609020204030204" pitchFamily="49" charset="0"/>
              </a:rPr>
              <a:t>lDotH</a:t>
            </a:r>
            <a:r>
              <a:rPr lang="fr-CA" dirty="0" smtClean="0">
                <a:solidFill>
                  <a:srgbClr val="000000"/>
                </a:solidFill>
                <a:latin typeface="Consolas" panose="020B0609020204030204" pitchFamily="49" charset="0"/>
              </a:rPr>
              <a:t>, </a:t>
            </a:r>
            <a:r>
              <a:rPr lang="fr-CA" dirty="0" err="1">
                <a:solidFill>
                  <a:srgbClr val="0000FF"/>
                </a:solidFill>
                <a:latin typeface="Consolas" panose="020B0609020204030204" pitchFamily="49" charset="0"/>
              </a:rPr>
              <a:t>float</a:t>
            </a:r>
            <a:r>
              <a:rPr lang="fr-CA" dirty="0" smtClean="0">
                <a:solidFill>
                  <a:srgbClr val="000000"/>
                </a:solidFill>
                <a:latin typeface="Consolas" panose="020B0609020204030204" pitchFamily="49" charset="0"/>
              </a:rPr>
              <a:t> </a:t>
            </a:r>
            <a:r>
              <a:rPr lang="fr-CA" dirty="0" err="1" smtClean="0">
                <a:solidFill>
                  <a:srgbClr val="000000"/>
                </a:solidFill>
                <a:latin typeface="Consolas" panose="020B0609020204030204" pitchFamily="49" charset="0"/>
              </a:rPr>
              <a:t>nDotL</a:t>
            </a:r>
            <a:r>
              <a:rPr lang="fr-CA" dirty="0" smtClean="0">
                <a:solidFill>
                  <a:srgbClr val="000000"/>
                </a:solidFill>
                <a:latin typeface="Consolas" panose="020B0609020204030204" pitchFamily="49" charset="0"/>
              </a:rPr>
              <a:t>, </a:t>
            </a:r>
            <a:r>
              <a:rPr lang="fr-CA" dirty="0" err="1">
                <a:solidFill>
                  <a:srgbClr val="0000FF"/>
                </a:solidFill>
                <a:latin typeface="Consolas" panose="020B0609020204030204" pitchFamily="49" charset="0"/>
              </a:rPr>
              <a:t>float</a:t>
            </a:r>
            <a:r>
              <a:rPr lang="fr-CA" dirty="0" smtClean="0">
                <a:solidFill>
                  <a:srgbClr val="000000"/>
                </a:solidFill>
                <a:latin typeface="Consolas" panose="020B0609020204030204" pitchFamily="49" charset="0"/>
              </a:rPr>
              <a:t> </a:t>
            </a:r>
            <a:r>
              <a:rPr lang="fr-CA" dirty="0" err="1" smtClean="0">
                <a:solidFill>
                  <a:srgbClr val="000000"/>
                </a:solidFill>
                <a:latin typeface="Consolas" panose="020B0609020204030204" pitchFamily="49" charset="0"/>
              </a:rPr>
              <a:t>nDotV</a:t>
            </a:r>
            <a:r>
              <a:rPr lang="fr-CA" dirty="0" smtClean="0">
                <a:solidFill>
                  <a:srgbClr val="000000"/>
                </a:solidFill>
                <a:latin typeface="Consolas" panose="020B0609020204030204" pitchFamily="49" charset="0"/>
              </a:rPr>
              <a:t>,</a:t>
            </a:r>
          </a:p>
          <a:p>
            <a:r>
              <a:rPr lang="fr-CA" dirty="0">
                <a:solidFill>
                  <a:srgbClr val="000000"/>
                </a:solidFill>
                <a:latin typeface="Consolas" panose="020B0609020204030204" pitchFamily="49" charset="0"/>
              </a:rPr>
              <a:t> </a:t>
            </a:r>
            <a:r>
              <a:rPr lang="fr-CA" dirty="0" smtClean="0">
                <a:solidFill>
                  <a:srgbClr val="000000"/>
                </a:solidFill>
                <a:latin typeface="Consolas" panose="020B0609020204030204" pitchFamily="49" charset="0"/>
              </a:rPr>
              <a:t>                                </a:t>
            </a:r>
            <a:r>
              <a:rPr lang="fr-CA" dirty="0" err="1" smtClean="0">
                <a:solidFill>
                  <a:srgbClr val="0000FF"/>
                </a:solidFill>
                <a:latin typeface="Consolas" panose="020B0609020204030204" pitchFamily="49" charset="0"/>
              </a:rPr>
              <a:t>float</a:t>
            </a:r>
            <a:r>
              <a:rPr lang="fr-CA" dirty="0" smtClean="0">
                <a:solidFill>
                  <a:srgbClr val="000000"/>
                </a:solidFill>
                <a:latin typeface="Consolas" panose="020B0609020204030204" pitchFamily="49" charset="0"/>
              </a:rPr>
              <a:t> </a:t>
            </a:r>
            <a:r>
              <a:rPr lang="fr-CA" dirty="0" err="1" smtClean="0">
                <a:solidFill>
                  <a:srgbClr val="000000"/>
                </a:solidFill>
                <a:latin typeface="Consolas" panose="020B0609020204030204" pitchFamily="49" charset="0"/>
              </a:rPr>
              <a:t>nDotH</a:t>
            </a:r>
            <a:r>
              <a:rPr lang="fr-CA" dirty="0" smtClean="0">
                <a:solidFill>
                  <a:srgbClr val="000000"/>
                </a:solidFill>
                <a:latin typeface="Consolas" panose="020B0609020204030204" pitchFamily="49" charset="0"/>
              </a:rPr>
              <a:t>, </a:t>
            </a:r>
            <a:r>
              <a:rPr lang="fr-CA" dirty="0" err="1" smtClean="0">
                <a:solidFill>
                  <a:srgbClr val="0000FF"/>
                </a:solidFill>
                <a:latin typeface="Consolas" panose="020B0609020204030204" pitchFamily="49" charset="0"/>
              </a:rPr>
              <a:t>float</a:t>
            </a:r>
            <a:r>
              <a:rPr lang="fr-CA" dirty="0" smtClean="0">
                <a:solidFill>
                  <a:srgbClr val="000000"/>
                </a:solidFill>
                <a:latin typeface="Consolas" panose="020B0609020204030204" pitchFamily="49" charset="0"/>
              </a:rPr>
              <a:t> </a:t>
            </a:r>
            <a:r>
              <a:rPr lang="fr-CA" dirty="0" err="1">
                <a:solidFill>
                  <a:srgbClr val="000000"/>
                </a:solidFill>
                <a:latin typeface="Consolas" panose="020B0609020204030204" pitchFamily="49" charset="0"/>
              </a:rPr>
              <a:t>smoothness</a:t>
            </a:r>
            <a:r>
              <a:rPr lang="fr-CA" dirty="0">
                <a:solidFill>
                  <a:srgbClr val="000000"/>
                </a:solidFill>
                <a:latin typeface="Consolas" panose="020B0609020204030204" pitchFamily="49" charset="0"/>
              </a:rPr>
              <a:t>)</a:t>
            </a:r>
          </a:p>
          <a:p>
            <a:r>
              <a:rPr lang="fr-CA" dirty="0">
                <a:solidFill>
                  <a:srgbClr val="000000"/>
                </a:solidFill>
                <a:latin typeface="Consolas" panose="020B0609020204030204" pitchFamily="49" charset="0"/>
              </a:rPr>
              <a:t>{</a:t>
            </a:r>
          </a:p>
          <a:p>
            <a:r>
              <a:rPr lang="en-CA" dirty="0" smtClean="0">
                <a:solidFill>
                  <a:srgbClr val="000000"/>
                </a:solidFill>
                <a:latin typeface="Consolas" panose="020B0609020204030204" pitchFamily="49" charset="0"/>
              </a:rPr>
              <a:t>    </a:t>
            </a:r>
            <a:r>
              <a:rPr lang="en-CA" dirty="0">
                <a:solidFill>
                  <a:srgbClr val="008000"/>
                </a:solidFill>
                <a:latin typeface="Consolas" panose="020B0609020204030204" pitchFamily="49" charset="0"/>
              </a:rPr>
              <a:t>// Burley to </a:t>
            </a:r>
            <a:r>
              <a:rPr lang="en-CA" dirty="0" err="1">
                <a:solidFill>
                  <a:srgbClr val="008000"/>
                </a:solidFill>
                <a:latin typeface="Consolas" panose="020B0609020204030204" pitchFamily="49" charset="0"/>
              </a:rPr>
              <a:t>CoD</a:t>
            </a:r>
            <a:r>
              <a:rPr lang="en-CA" dirty="0">
                <a:solidFill>
                  <a:srgbClr val="008000"/>
                </a:solidFill>
                <a:latin typeface="Consolas" panose="020B0609020204030204" pitchFamily="49" charset="0"/>
              </a:rPr>
              <a:t> gloss </a:t>
            </a:r>
            <a:r>
              <a:rPr lang="en-CA" dirty="0" err="1">
                <a:solidFill>
                  <a:srgbClr val="008000"/>
                </a:solidFill>
                <a:latin typeface="Consolas" panose="020B0609020204030204" pitchFamily="49" charset="0"/>
              </a:rPr>
              <a:t>reparametrization</a:t>
            </a:r>
            <a:endParaRPr lang="en-CA" dirty="0">
              <a:solidFill>
                <a:srgbClr val="000000"/>
              </a:solidFill>
              <a:latin typeface="Consolas" panose="020B0609020204030204" pitchFamily="49" charset="0"/>
            </a:endParaRPr>
          </a:p>
          <a:p>
            <a:r>
              <a:rPr lang="fr-CA" dirty="0">
                <a:solidFill>
                  <a:srgbClr val="000000"/>
                </a:solidFill>
                <a:latin typeface="Consolas" panose="020B0609020204030204" pitchFamily="49" charset="0"/>
              </a:rPr>
              <a:t>    </a:t>
            </a:r>
            <a:r>
              <a:rPr lang="fr-CA" dirty="0">
                <a:solidFill>
                  <a:srgbClr val="008000"/>
                </a:solidFill>
                <a:latin typeface="Consolas" panose="020B0609020204030204" pitchFamily="49" charset="0"/>
              </a:rPr>
              <a:t>//   </a:t>
            </a:r>
            <a:r>
              <a:rPr lang="fr-CA" dirty="0" err="1">
                <a:solidFill>
                  <a:srgbClr val="008000"/>
                </a:solidFill>
                <a:latin typeface="Consolas" panose="020B0609020204030204" pitchFamily="49" charset="0"/>
              </a:rPr>
              <a:t>CoD</a:t>
            </a:r>
            <a:r>
              <a:rPr lang="fr-CA" dirty="0">
                <a:solidFill>
                  <a:srgbClr val="008000"/>
                </a:solidFill>
                <a:latin typeface="Consolas" panose="020B0609020204030204" pitchFamily="49" charset="0"/>
              </a:rPr>
              <a:t>   :  alpha2 = 2 / (1 + 2^(18g))</a:t>
            </a:r>
            <a:endParaRPr lang="fr-CA" dirty="0">
              <a:solidFill>
                <a:srgbClr val="000000"/>
              </a:solidFill>
              <a:latin typeface="Consolas" panose="020B0609020204030204" pitchFamily="49" charset="0"/>
            </a:endParaRPr>
          </a:p>
          <a:p>
            <a:r>
              <a:rPr lang="en-CA" dirty="0">
                <a:solidFill>
                  <a:srgbClr val="000000"/>
                </a:solidFill>
                <a:latin typeface="Consolas" panose="020B0609020204030204" pitchFamily="49" charset="0"/>
              </a:rPr>
              <a:t>    </a:t>
            </a:r>
            <a:r>
              <a:rPr lang="en-CA" dirty="0">
                <a:solidFill>
                  <a:srgbClr val="008000"/>
                </a:solidFill>
                <a:latin typeface="Consolas" panose="020B0609020204030204" pitchFamily="49" charset="0"/>
              </a:rPr>
              <a:t>//   Burley:  alpha2 = (1 - g)^4</a:t>
            </a:r>
            <a:endParaRPr lang="en-CA" dirty="0">
              <a:solidFill>
                <a:srgbClr val="000000"/>
              </a:solidFill>
              <a:latin typeface="Consolas" panose="020B0609020204030204" pitchFamily="49" charset="0"/>
            </a:endParaRPr>
          </a:p>
          <a:p>
            <a:r>
              <a:rPr lang="en-CA" dirty="0">
                <a:solidFill>
                  <a:srgbClr val="000000"/>
                </a:solidFill>
                <a:latin typeface="Consolas" panose="020B0609020204030204" pitchFamily="49" charset="0"/>
              </a:rPr>
              <a:t>    </a:t>
            </a:r>
            <a:r>
              <a:rPr lang="en-CA" dirty="0">
                <a:solidFill>
                  <a:srgbClr val="0000FF"/>
                </a:solidFill>
                <a:latin typeface="Consolas" panose="020B0609020204030204" pitchFamily="49" charset="0"/>
              </a:rPr>
              <a:t>float</a:t>
            </a:r>
            <a:r>
              <a:rPr lang="en-CA" dirty="0">
                <a:solidFill>
                  <a:srgbClr val="000000"/>
                </a:solidFill>
                <a:latin typeface="Consolas" panose="020B0609020204030204" pitchFamily="49" charset="0"/>
              </a:rPr>
              <a:t> g = saturate(0.18455f * log(2.0f / pow(1.0f - smoothness, 4.0f) - 1.0f));</a:t>
            </a:r>
          </a:p>
          <a:p>
            <a:endParaRPr lang="fr-CA" dirty="0">
              <a:solidFill>
                <a:srgbClr val="000000"/>
              </a:solidFill>
              <a:latin typeface="Consolas" panose="020B0609020204030204" pitchFamily="49" charset="0"/>
            </a:endParaRPr>
          </a:p>
          <a:p>
            <a:r>
              <a:rPr lang="en-CA" dirty="0" smtClean="0">
                <a:solidFill>
                  <a:srgbClr val="0000FF"/>
                </a:solidFill>
                <a:latin typeface="Consolas" panose="020B0609020204030204" pitchFamily="49" charset="0"/>
              </a:rPr>
              <a:t>    float</a:t>
            </a:r>
            <a:r>
              <a:rPr lang="en-CA" dirty="0" smtClean="0">
                <a:solidFill>
                  <a:srgbClr val="000000"/>
                </a:solidFill>
                <a:latin typeface="Consolas" panose="020B0609020204030204" pitchFamily="49" charset="0"/>
              </a:rPr>
              <a:t> </a:t>
            </a:r>
            <a:r>
              <a:rPr lang="en-CA" dirty="0">
                <a:solidFill>
                  <a:srgbClr val="000000"/>
                </a:solidFill>
                <a:latin typeface="Consolas" panose="020B0609020204030204" pitchFamily="49" charset="0"/>
              </a:rPr>
              <a:t>f0 = </a:t>
            </a:r>
            <a:r>
              <a:rPr lang="en-CA" dirty="0" err="1">
                <a:solidFill>
                  <a:srgbClr val="000000"/>
                </a:solidFill>
                <a:latin typeface="Consolas" panose="020B0609020204030204" pitchFamily="49" charset="0"/>
              </a:rPr>
              <a:t>lDotH</a:t>
            </a:r>
            <a:r>
              <a:rPr lang="en-CA" dirty="0">
                <a:solidFill>
                  <a:srgbClr val="000000"/>
                </a:solidFill>
                <a:latin typeface="Consolas" panose="020B0609020204030204" pitchFamily="49" charset="0"/>
              </a:rPr>
              <a:t> + </a:t>
            </a:r>
            <a:r>
              <a:rPr lang="en-CA" dirty="0" smtClean="0">
                <a:solidFill>
                  <a:srgbClr val="000000"/>
                </a:solidFill>
                <a:latin typeface="Consolas" panose="020B0609020204030204" pitchFamily="49" charset="0"/>
              </a:rPr>
              <a:t>pow(1.0f – </a:t>
            </a:r>
            <a:r>
              <a:rPr lang="en-CA" dirty="0" err="1" smtClean="0">
                <a:solidFill>
                  <a:srgbClr val="000000"/>
                </a:solidFill>
                <a:latin typeface="Consolas" panose="020B0609020204030204" pitchFamily="49" charset="0"/>
              </a:rPr>
              <a:t>lDotH</a:t>
            </a:r>
            <a:r>
              <a:rPr lang="en-CA" dirty="0" smtClean="0">
                <a:solidFill>
                  <a:srgbClr val="000000"/>
                </a:solidFill>
                <a:latin typeface="Consolas" panose="020B0609020204030204" pitchFamily="49" charset="0"/>
              </a:rPr>
              <a:t>, 5.0f);</a:t>
            </a:r>
            <a:endParaRPr lang="en-CA" dirty="0">
              <a:solidFill>
                <a:srgbClr val="000000"/>
              </a:solidFill>
              <a:latin typeface="Consolas" panose="020B0609020204030204" pitchFamily="49" charset="0"/>
            </a:endParaRPr>
          </a:p>
          <a:p>
            <a:r>
              <a:rPr lang="fr-CA" dirty="0">
                <a:solidFill>
                  <a:srgbClr val="0000FF"/>
                </a:solidFill>
                <a:latin typeface="Consolas" panose="020B0609020204030204" pitchFamily="49" charset="0"/>
              </a:rPr>
              <a:t> </a:t>
            </a:r>
            <a:r>
              <a:rPr lang="fr-CA" dirty="0" smtClean="0">
                <a:solidFill>
                  <a:srgbClr val="0000FF"/>
                </a:solidFill>
                <a:latin typeface="Consolas" panose="020B0609020204030204" pitchFamily="49" charset="0"/>
              </a:rPr>
              <a:t>   </a:t>
            </a:r>
            <a:r>
              <a:rPr lang="fr-CA" dirty="0" err="1" smtClean="0">
                <a:solidFill>
                  <a:srgbClr val="0000FF"/>
                </a:solidFill>
                <a:latin typeface="Consolas" panose="020B0609020204030204" pitchFamily="49" charset="0"/>
              </a:rPr>
              <a:t>float</a:t>
            </a:r>
            <a:r>
              <a:rPr lang="fr-CA" dirty="0" smtClean="0">
                <a:solidFill>
                  <a:srgbClr val="000000"/>
                </a:solidFill>
                <a:latin typeface="Consolas" panose="020B0609020204030204" pitchFamily="49" charset="0"/>
              </a:rPr>
              <a:t> </a:t>
            </a:r>
            <a:r>
              <a:rPr lang="fr-CA" dirty="0">
                <a:solidFill>
                  <a:srgbClr val="000000"/>
                </a:solidFill>
                <a:latin typeface="Consolas" panose="020B0609020204030204" pitchFamily="49" charset="0"/>
              </a:rPr>
              <a:t>f1 = (1.0f - 0.75f * </a:t>
            </a:r>
            <a:r>
              <a:rPr lang="fr-CA" dirty="0" err="1" smtClean="0">
                <a:solidFill>
                  <a:srgbClr val="000000"/>
                </a:solidFill>
                <a:latin typeface="Consolas" panose="020B0609020204030204" pitchFamily="49" charset="0"/>
              </a:rPr>
              <a:t>pow</a:t>
            </a:r>
            <a:r>
              <a:rPr lang="fr-CA" dirty="0" smtClean="0">
                <a:solidFill>
                  <a:srgbClr val="000000"/>
                </a:solidFill>
                <a:latin typeface="Consolas" panose="020B0609020204030204" pitchFamily="49" charset="0"/>
              </a:rPr>
              <a:t>(1.0f – </a:t>
            </a:r>
            <a:r>
              <a:rPr lang="fr-CA" dirty="0" err="1" smtClean="0">
                <a:solidFill>
                  <a:srgbClr val="000000"/>
                </a:solidFill>
                <a:latin typeface="Consolas" panose="020B0609020204030204" pitchFamily="49" charset="0"/>
              </a:rPr>
              <a:t>nDotL</a:t>
            </a:r>
            <a:r>
              <a:rPr lang="fr-CA" dirty="0" smtClean="0">
                <a:solidFill>
                  <a:srgbClr val="000000"/>
                </a:solidFill>
                <a:latin typeface="Consolas" panose="020B0609020204030204" pitchFamily="49" charset="0"/>
              </a:rPr>
              <a:t>, 5.0f))</a:t>
            </a:r>
          </a:p>
          <a:p>
            <a:r>
              <a:rPr lang="fr-CA" dirty="0">
                <a:solidFill>
                  <a:srgbClr val="000000"/>
                </a:solidFill>
                <a:latin typeface="Consolas" panose="020B0609020204030204" pitchFamily="49" charset="0"/>
              </a:rPr>
              <a:t> </a:t>
            </a:r>
            <a:r>
              <a:rPr lang="fr-CA" dirty="0" smtClean="0">
                <a:solidFill>
                  <a:srgbClr val="000000"/>
                </a:solidFill>
                <a:latin typeface="Consolas" panose="020B0609020204030204" pitchFamily="49" charset="0"/>
              </a:rPr>
              <a:t>            </a:t>
            </a:r>
            <a:r>
              <a:rPr lang="fr-CA" dirty="0">
                <a:solidFill>
                  <a:srgbClr val="000000"/>
                </a:solidFill>
                <a:latin typeface="Consolas" panose="020B0609020204030204" pitchFamily="49" charset="0"/>
              </a:rPr>
              <a:t>* (1.0f - 0.75f * </a:t>
            </a:r>
            <a:r>
              <a:rPr lang="fr-CA" dirty="0" err="1" smtClean="0">
                <a:solidFill>
                  <a:srgbClr val="000000"/>
                </a:solidFill>
                <a:latin typeface="Consolas" panose="020B0609020204030204" pitchFamily="49" charset="0"/>
              </a:rPr>
              <a:t>pow</a:t>
            </a:r>
            <a:r>
              <a:rPr lang="fr-CA" dirty="0" smtClean="0">
                <a:solidFill>
                  <a:srgbClr val="000000"/>
                </a:solidFill>
                <a:latin typeface="Consolas" panose="020B0609020204030204" pitchFamily="49" charset="0"/>
              </a:rPr>
              <a:t>(1.0f – </a:t>
            </a:r>
            <a:r>
              <a:rPr lang="fr-CA" dirty="0" err="1" smtClean="0">
                <a:solidFill>
                  <a:srgbClr val="000000"/>
                </a:solidFill>
                <a:latin typeface="Consolas" panose="020B0609020204030204" pitchFamily="49" charset="0"/>
              </a:rPr>
              <a:t>nDotV</a:t>
            </a:r>
            <a:r>
              <a:rPr lang="fr-CA" dirty="0" smtClean="0">
                <a:solidFill>
                  <a:srgbClr val="000000"/>
                </a:solidFill>
                <a:latin typeface="Consolas" panose="020B0609020204030204" pitchFamily="49" charset="0"/>
              </a:rPr>
              <a:t>, 5.0f));</a:t>
            </a:r>
            <a:endParaRPr lang="fr-CA" dirty="0">
              <a:solidFill>
                <a:srgbClr val="000000"/>
              </a:solidFill>
              <a:latin typeface="Consolas" panose="020B0609020204030204" pitchFamily="49" charset="0"/>
            </a:endParaRPr>
          </a:p>
          <a:p>
            <a:r>
              <a:rPr lang="fr-CA" dirty="0" smtClean="0">
                <a:solidFill>
                  <a:srgbClr val="0000FF"/>
                </a:solidFill>
                <a:latin typeface="Consolas" panose="020B0609020204030204" pitchFamily="49" charset="0"/>
              </a:rPr>
              <a:t>    </a:t>
            </a:r>
            <a:r>
              <a:rPr lang="fr-CA" dirty="0" err="1" smtClean="0">
                <a:solidFill>
                  <a:srgbClr val="0000FF"/>
                </a:solidFill>
                <a:latin typeface="Consolas" panose="020B0609020204030204" pitchFamily="49" charset="0"/>
              </a:rPr>
              <a:t>float</a:t>
            </a:r>
            <a:r>
              <a:rPr lang="fr-CA" dirty="0" smtClean="0">
                <a:solidFill>
                  <a:srgbClr val="000000"/>
                </a:solidFill>
                <a:latin typeface="Consolas" panose="020B0609020204030204" pitchFamily="49" charset="0"/>
              </a:rPr>
              <a:t> </a:t>
            </a:r>
            <a:r>
              <a:rPr lang="fr-CA" dirty="0">
                <a:solidFill>
                  <a:srgbClr val="000000"/>
                </a:solidFill>
                <a:latin typeface="Consolas" panose="020B0609020204030204" pitchFamily="49" charset="0"/>
              </a:rPr>
              <a:t>t = </a:t>
            </a:r>
            <a:r>
              <a:rPr lang="fr-CA" dirty="0" err="1">
                <a:solidFill>
                  <a:srgbClr val="000000"/>
                </a:solidFill>
                <a:latin typeface="Consolas" panose="020B0609020204030204" pitchFamily="49" charset="0"/>
              </a:rPr>
              <a:t>saturate</a:t>
            </a:r>
            <a:r>
              <a:rPr lang="fr-CA" dirty="0">
                <a:solidFill>
                  <a:srgbClr val="000000"/>
                </a:solidFill>
                <a:latin typeface="Consolas" panose="020B0609020204030204" pitchFamily="49" charset="0"/>
              </a:rPr>
              <a:t>(2.2f * g - 0.5f);</a:t>
            </a:r>
          </a:p>
          <a:p>
            <a:r>
              <a:rPr lang="de-DE" dirty="0">
                <a:solidFill>
                  <a:srgbClr val="000000"/>
                </a:solidFill>
                <a:latin typeface="Consolas" panose="020B0609020204030204" pitchFamily="49" charset="0"/>
              </a:rPr>
              <a:t>    </a:t>
            </a:r>
            <a:r>
              <a:rPr lang="de-DE" dirty="0" err="1">
                <a:solidFill>
                  <a:srgbClr val="0000FF"/>
                </a:solidFill>
                <a:latin typeface="Consolas" panose="020B0609020204030204" pitchFamily="49" charset="0"/>
              </a:rPr>
              <a:t>float</a:t>
            </a:r>
            <a:r>
              <a:rPr lang="de-DE" dirty="0">
                <a:solidFill>
                  <a:srgbClr val="000000"/>
                </a:solidFill>
                <a:latin typeface="Consolas" panose="020B0609020204030204" pitchFamily="49" charset="0"/>
              </a:rPr>
              <a:t> </a:t>
            </a:r>
            <a:r>
              <a:rPr lang="de-DE" dirty="0" err="1">
                <a:solidFill>
                  <a:srgbClr val="000000"/>
                </a:solidFill>
                <a:latin typeface="Consolas" panose="020B0609020204030204" pitchFamily="49" charset="0"/>
              </a:rPr>
              <a:t>fd</a:t>
            </a:r>
            <a:r>
              <a:rPr lang="de-DE" dirty="0">
                <a:solidFill>
                  <a:srgbClr val="000000"/>
                </a:solidFill>
                <a:latin typeface="Consolas" panose="020B0609020204030204" pitchFamily="49" charset="0"/>
              </a:rPr>
              <a:t> = f0 + (f1 - f0) * t;</a:t>
            </a:r>
          </a:p>
          <a:p>
            <a:r>
              <a:rPr lang="fr-CA" dirty="0" smtClean="0">
                <a:solidFill>
                  <a:srgbClr val="0000FF"/>
                </a:solidFill>
                <a:latin typeface="Consolas" panose="020B0609020204030204" pitchFamily="49" charset="0"/>
              </a:rPr>
              <a:t>    </a:t>
            </a:r>
            <a:r>
              <a:rPr lang="fr-CA" dirty="0" err="1" smtClean="0">
                <a:solidFill>
                  <a:srgbClr val="0000FF"/>
                </a:solidFill>
                <a:latin typeface="Consolas" panose="020B0609020204030204" pitchFamily="49" charset="0"/>
              </a:rPr>
              <a:t>float</a:t>
            </a:r>
            <a:r>
              <a:rPr lang="fr-CA" dirty="0" smtClean="0">
                <a:solidFill>
                  <a:srgbClr val="000000"/>
                </a:solidFill>
                <a:latin typeface="Consolas" panose="020B0609020204030204" pitchFamily="49" charset="0"/>
              </a:rPr>
              <a:t> </a:t>
            </a:r>
            <a:r>
              <a:rPr lang="fr-CA" dirty="0" err="1">
                <a:solidFill>
                  <a:srgbClr val="000000"/>
                </a:solidFill>
                <a:latin typeface="Consolas" panose="020B0609020204030204" pitchFamily="49" charset="0"/>
              </a:rPr>
              <a:t>fb</a:t>
            </a:r>
            <a:r>
              <a:rPr lang="fr-CA" dirty="0">
                <a:solidFill>
                  <a:srgbClr val="000000"/>
                </a:solidFill>
                <a:latin typeface="Consolas" panose="020B0609020204030204" pitchFamily="49" charset="0"/>
              </a:rPr>
              <a:t> = ((34.5f * g - 59.0f) * g + 24.5f) * </a:t>
            </a:r>
            <a:r>
              <a:rPr lang="fr-CA" dirty="0" err="1" smtClean="0">
                <a:solidFill>
                  <a:srgbClr val="000000"/>
                </a:solidFill>
                <a:latin typeface="Consolas" panose="020B0609020204030204" pitchFamily="49" charset="0"/>
              </a:rPr>
              <a:t>lDotH</a:t>
            </a:r>
            <a:endParaRPr lang="fr-CA" dirty="0" smtClean="0">
              <a:solidFill>
                <a:srgbClr val="000000"/>
              </a:solidFill>
              <a:latin typeface="Consolas" panose="020B0609020204030204" pitchFamily="49" charset="0"/>
            </a:endParaRPr>
          </a:p>
          <a:p>
            <a:r>
              <a:rPr lang="fr-CA" dirty="0">
                <a:solidFill>
                  <a:srgbClr val="000000"/>
                </a:solidFill>
                <a:latin typeface="Consolas" panose="020B0609020204030204" pitchFamily="49" charset="0"/>
              </a:rPr>
              <a:t> </a:t>
            </a:r>
            <a:r>
              <a:rPr lang="fr-CA" dirty="0" smtClean="0">
                <a:solidFill>
                  <a:srgbClr val="000000"/>
                </a:solidFill>
                <a:latin typeface="Consolas" panose="020B0609020204030204" pitchFamily="49" charset="0"/>
              </a:rPr>
              <a:t>            </a:t>
            </a:r>
            <a:r>
              <a:rPr lang="fr-CA" dirty="0">
                <a:solidFill>
                  <a:srgbClr val="000000"/>
                </a:solidFill>
                <a:latin typeface="Consolas" panose="020B0609020204030204" pitchFamily="49" charset="0"/>
              </a:rPr>
              <a:t>* exp2(-max(73.2f * g - 21.2f, 8.9f) * </a:t>
            </a:r>
            <a:r>
              <a:rPr lang="fr-CA" dirty="0" err="1">
                <a:solidFill>
                  <a:srgbClr val="000000"/>
                </a:solidFill>
                <a:latin typeface="Consolas" panose="020B0609020204030204" pitchFamily="49" charset="0"/>
              </a:rPr>
              <a:t>sqrt</a:t>
            </a:r>
            <a:r>
              <a:rPr lang="fr-CA" dirty="0">
                <a:solidFill>
                  <a:srgbClr val="000000"/>
                </a:solidFill>
                <a:latin typeface="Consolas" panose="020B0609020204030204" pitchFamily="49" charset="0"/>
              </a:rPr>
              <a:t>(</a:t>
            </a:r>
            <a:r>
              <a:rPr lang="fr-CA" dirty="0" err="1">
                <a:solidFill>
                  <a:srgbClr val="000000"/>
                </a:solidFill>
                <a:latin typeface="Consolas" panose="020B0609020204030204" pitchFamily="49" charset="0"/>
              </a:rPr>
              <a:t>nDotH</a:t>
            </a:r>
            <a:r>
              <a:rPr lang="fr-CA" dirty="0">
                <a:solidFill>
                  <a:srgbClr val="000000"/>
                </a:solidFill>
                <a:latin typeface="Consolas" panose="020B0609020204030204" pitchFamily="49" charset="0"/>
              </a:rPr>
              <a:t>));</a:t>
            </a:r>
          </a:p>
          <a:p>
            <a:endParaRPr lang="fr-CA" dirty="0">
              <a:solidFill>
                <a:srgbClr val="000000"/>
              </a:solidFill>
              <a:latin typeface="Consolas" panose="020B0609020204030204" pitchFamily="49" charset="0"/>
            </a:endParaRPr>
          </a:p>
          <a:p>
            <a:r>
              <a:rPr lang="fr-CA" dirty="0">
                <a:solidFill>
                  <a:srgbClr val="000000"/>
                </a:solidFill>
                <a:latin typeface="Consolas" panose="020B0609020204030204" pitchFamily="49" charset="0"/>
              </a:rPr>
              <a:t>    </a:t>
            </a:r>
            <a:r>
              <a:rPr lang="fr-CA" dirty="0">
                <a:solidFill>
                  <a:srgbClr val="0000FF"/>
                </a:solidFill>
                <a:latin typeface="Consolas" panose="020B0609020204030204" pitchFamily="49" charset="0"/>
              </a:rPr>
              <a:t>return</a:t>
            </a:r>
            <a:r>
              <a:rPr lang="fr-CA" dirty="0">
                <a:solidFill>
                  <a:srgbClr val="000000"/>
                </a:solidFill>
                <a:latin typeface="Consolas" panose="020B0609020204030204" pitchFamily="49" charset="0"/>
              </a:rPr>
              <a:t> </a:t>
            </a:r>
            <a:r>
              <a:rPr lang="fr-CA" dirty="0" err="1">
                <a:solidFill>
                  <a:srgbClr val="000000"/>
                </a:solidFill>
                <a:latin typeface="Consolas" panose="020B0609020204030204" pitchFamily="49" charset="0"/>
              </a:rPr>
              <a:t>fd</a:t>
            </a:r>
            <a:r>
              <a:rPr lang="fr-CA" dirty="0">
                <a:solidFill>
                  <a:srgbClr val="000000"/>
                </a:solidFill>
                <a:latin typeface="Consolas" panose="020B0609020204030204" pitchFamily="49" charset="0"/>
              </a:rPr>
              <a:t> + </a:t>
            </a:r>
            <a:r>
              <a:rPr lang="fr-CA" dirty="0" err="1">
                <a:solidFill>
                  <a:srgbClr val="000000"/>
                </a:solidFill>
                <a:latin typeface="Consolas" panose="020B0609020204030204" pitchFamily="49" charset="0"/>
              </a:rPr>
              <a:t>fb</a:t>
            </a:r>
            <a:r>
              <a:rPr lang="fr-CA" dirty="0">
                <a:solidFill>
                  <a:srgbClr val="000000"/>
                </a:solidFill>
                <a:latin typeface="Consolas" panose="020B0609020204030204" pitchFamily="49" charset="0"/>
              </a:rPr>
              <a:t>;</a:t>
            </a:r>
          </a:p>
          <a:p>
            <a:r>
              <a:rPr lang="fr-CA" dirty="0">
                <a:solidFill>
                  <a:srgbClr val="000000"/>
                </a:solidFill>
                <a:latin typeface="Consolas" panose="020B0609020204030204" pitchFamily="49" charset="0"/>
              </a:rPr>
              <a:t>}</a:t>
            </a:r>
            <a:endParaRPr lang="fr-CA" dirty="0"/>
          </a:p>
        </p:txBody>
      </p:sp>
    </p:spTree>
    <p:extLst>
      <p:ext uri="{BB962C8B-B14F-4D97-AF65-F5344CB8AC3E}">
        <p14:creationId xmlns:p14="http://schemas.microsoft.com/office/powerpoint/2010/main" val="24853079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37081" y="974360"/>
            <a:ext cx="10965305" cy="5078313"/>
          </a:xfrm>
          <a:prstGeom prst="rect">
            <a:avLst/>
          </a:prstGeom>
          <a:solidFill>
            <a:schemeClr val="bg1"/>
          </a:solidFill>
        </p:spPr>
        <p:txBody>
          <a:bodyPr wrap="square" rtlCol="0">
            <a:spAutoFit/>
          </a:bodyPr>
          <a:lstStyle/>
          <a:p>
            <a:r>
              <a:rPr lang="fr-CA" dirty="0" err="1">
                <a:solidFill>
                  <a:srgbClr val="0000FF"/>
                </a:solidFill>
                <a:latin typeface="Consolas" panose="020B0609020204030204" pitchFamily="49" charset="0"/>
              </a:rPr>
              <a:t>float</a:t>
            </a:r>
            <a:r>
              <a:rPr lang="fr-CA" dirty="0">
                <a:solidFill>
                  <a:srgbClr val="000000"/>
                </a:solidFill>
                <a:latin typeface="Consolas" panose="020B0609020204030204" pitchFamily="49" charset="0"/>
              </a:rPr>
              <a:t> </a:t>
            </a:r>
            <a:r>
              <a:rPr lang="fr-CA" dirty="0" err="1" smtClean="0">
                <a:solidFill>
                  <a:srgbClr val="000000"/>
                </a:solidFill>
                <a:latin typeface="Consolas" panose="020B0609020204030204" pitchFamily="49" charset="0"/>
              </a:rPr>
              <a:t>MultiScatteringDiffuseBRDF</a:t>
            </a:r>
            <a:r>
              <a:rPr lang="fr-CA" dirty="0" smtClean="0">
                <a:solidFill>
                  <a:srgbClr val="000000"/>
                </a:solidFill>
                <a:latin typeface="Consolas" panose="020B0609020204030204" pitchFamily="49" charset="0"/>
              </a:rPr>
              <a:t>(</a:t>
            </a:r>
            <a:r>
              <a:rPr lang="fr-CA" dirty="0" err="1">
                <a:solidFill>
                  <a:srgbClr val="0000FF"/>
                </a:solidFill>
                <a:latin typeface="Consolas" panose="020B0609020204030204" pitchFamily="49" charset="0"/>
              </a:rPr>
              <a:t>float</a:t>
            </a:r>
            <a:r>
              <a:rPr lang="fr-CA" dirty="0" smtClean="0">
                <a:solidFill>
                  <a:srgbClr val="000000"/>
                </a:solidFill>
                <a:latin typeface="Consolas" panose="020B0609020204030204" pitchFamily="49" charset="0"/>
              </a:rPr>
              <a:t> </a:t>
            </a:r>
            <a:r>
              <a:rPr lang="fr-CA" dirty="0" err="1" smtClean="0">
                <a:solidFill>
                  <a:srgbClr val="000000"/>
                </a:solidFill>
                <a:latin typeface="Consolas" panose="020B0609020204030204" pitchFamily="49" charset="0"/>
              </a:rPr>
              <a:t>lDotH</a:t>
            </a:r>
            <a:r>
              <a:rPr lang="fr-CA" dirty="0" smtClean="0">
                <a:solidFill>
                  <a:srgbClr val="000000"/>
                </a:solidFill>
                <a:latin typeface="Consolas" panose="020B0609020204030204" pitchFamily="49" charset="0"/>
              </a:rPr>
              <a:t>, </a:t>
            </a:r>
            <a:r>
              <a:rPr lang="fr-CA" dirty="0" err="1">
                <a:solidFill>
                  <a:srgbClr val="0000FF"/>
                </a:solidFill>
                <a:latin typeface="Consolas" panose="020B0609020204030204" pitchFamily="49" charset="0"/>
              </a:rPr>
              <a:t>float</a:t>
            </a:r>
            <a:r>
              <a:rPr lang="fr-CA" dirty="0" smtClean="0">
                <a:solidFill>
                  <a:srgbClr val="000000"/>
                </a:solidFill>
                <a:latin typeface="Consolas" panose="020B0609020204030204" pitchFamily="49" charset="0"/>
              </a:rPr>
              <a:t> </a:t>
            </a:r>
            <a:r>
              <a:rPr lang="fr-CA" dirty="0" err="1" smtClean="0">
                <a:solidFill>
                  <a:srgbClr val="000000"/>
                </a:solidFill>
                <a:latin typeface="Consolas" panose="020B0609020204030204" pitchFamily="49" charset="0"/>
              </a:rPr>
              <a:t>nDotL</a:t>
            </a:r>
            <a:r>
              <a:rPr lang="fr-CA" dirty="0" smtClean="0">
                <a:solidFill>
                  <a:srgbClr val="000000"/>
                </a:solidFill>
                <a:latin typeface="Consolas" panose="020B0609020204030204" pitchFamily="49" charset="0"/>
              </a:rPr>
              <a:t>, </a:t>
            </a:r>
            <a:r>
              <a:rPr lang="fr-CA" dirty="0" err="1">
                <a:solidFill>
                  <a:srgbClr val="0000FF"/>
                </a:solidFill>
                <a:latin typeface="Consolas" panose="020B0609020204030204" pitchFamily="49" charset="0"/>
              </a:rPr>
              <a:t>float</a:t>
            </a:r>
            <a:r>
              <a:rPr lang="fr-CA" dirty="0" smtClean="0">
                <a:solidFill>
                  <a:srgbClr val="000000"/>
                </a:solidFill>
                <a:latin typeface="Consolas" panose="020B0609020204030204" pitchFamily="49" charset="0"/>
              </a:rPr>
              <a:t> </a:t>
            </a:r>
            <a:r>
              <a:rPr lang="fr-CA" dirty="0" err="1" smtClean="0">
                <a:solidFill>
                  <a:srgbClr val="000000"/>
                </a:solidFill>
                <a:latin typeface="Consolas" panose="020B0609020204030204" pitchFamily="49" charset="0"/>
              </a:rPr>
              <a:t>nDotV</a:t>
            </a:r>
            <a:r>
              <a:rPr lang="fr-CA" dirty="0" smtClean="0">
                <a:solidFill>
                  <a:srgbClr val="000000"/>
                </a:solidFill>
                <a:latin typeface="Consolas" panose="020B0609020204030204" pitchFamily="49" charset="0"/>
              </a:rPr>
              <a:t>,</a:t>
            </a:r>
          </a:p>
          <a:p>
            <a:r>
              <a:rPr lang="fr-CA" dirty="0">
                <a:solidFill>
                  <a:srgbClr val="000000"/>
                </a:solidFill>
                <a:latin typeface="Consolas" panose="020B0609020204030204" pitchFamily="49" charset="0"/>
              </a:rPr>
              <a:t> </a:t>
            </a:r>
            <a:r>
              <a:rPr lang="fr-CA" dirty="0" smtClean="0">
                <a:solidFill>
                  <a:srgbClr val="000000"/>
                </a:solidFill>
                <a:latin typeface="Consolas" panose="020B0609020204030204" pitchFamily="49" charset="0"/>
              </a:rPr>
              <a:t>                                </a:t>
            </a:r>
            <a:r>
              <a:rPr lang="fr-CA" dirty="0" err="1" smtClean="0">
                <a:solidFill>
                  <a:srgbClr val="0000FF"/>
                </a:solidFill>
                <a:latin typeface="Consolas" panose="020B0609020204030204" pitchFamily="49" charset="0"/>
              </a:rPr>
              <a:t>float</a:t>
            </a:r>
            <a:r>
              <a:rPr lang="fr-CA" dirty="0" smtClean="0">
                <a:solidFill>
                  <a:srgbClr val="000000"/>
                </a:solidFill>
                <a:latin typeface="Consolas" panose="020B0609020204030204" pitchFamily="49" charset="0"/>
              </a:rPr>
              <a:t> </a:t>
            </a:r>
            <a:r>
              <a:rPr lang="fr-CA" dirty="0" err="1" smtClean="0">
                <a:solidFill>
                  <a:srgbClr val="000000"/>
                </a:solidFill>
                <a:latin typeface="Consolas" panose="020B0609020204030204" pitchFamily="49" charset="0"/>
              </a:rPr>
              <a:t>nDotH</a:t>
            </a:r>
            <a:r>
              <a:rPr lang="fr-CA" dirty="0" smtClean="0">
                <a:solidFill>
                  <a:srgbClr val="000000"/>
                </a:solidFill>
                <a:latin typeface="Consolas" panose="020B0609020204030204" pitchFamily="49" charset="0"/>
              </a:rPr>
              <a:t>, </a:t>
            </a:r>
            <a:r>
              <a:rPr lang="fr-CA" dirty="0" err="1" smtClean="0">
                <a:solidFill>
                  <a:srgbClr val="0000FF"/>
                </a:solidFill>
                <a:latin typeface="Consolas" panose="020B0609020204030204" pitchFamily="49" charset="0"/>
              </a:rPr>
              <a:t>float</a:t>
            </a:r>
            <a:r>
              <a:rPr lang="fr-CA" dirty="0" smtClean="0">
                <a:solidFill>
                  <a:srgbClr val="000000"/>
                </a:solidFill>
                <a:latin typeface="Consolas" panose="020B0609020204030204" pitchFamily="49" charset="0"/>
              </a:rPr>
              <a:t> </a:t>
            </a:r>
            <a:r>
              <a:rPr lang="fr-CA" dirty="0" err="1">
                <a:solidFill>
                  <a:srgbClr val="000000"/>
                </a:solidFill>
                <a:latin typeface="Consolas" panose="020B0609020204030204" pitchFamily="49" charset="0"/>
              </a:rPr>
              <a:t>smoothness</a:t>
            </a:r>
            <a:r>
              <a:rPr lang="fr-CA" dirty="0">
                <a:solidFill>
                  <a:srgbClr val="000000"/>
                </a:solidFill>
                <a:latin typeface="Consolas" panose="020B0609020204030204" pitchFamily="49" charset="0"/>
              </a:rPr>
              <a:t>)</a:t>
            </a:r>
          </a:p>
          <a:p>
            <a:r>
              <a:rPr lang="fr-CA" dirty="0">
                <a:solidFill>
                  <a:srgbClr val="000000"/>
                </a:solidFill>
                <a:latin typeface="Consolas" panose="020B0609020204030204" pitchFamily="49" charset="0"/>
              </a:rPr>
              <a:t>{</a:t>
            </a:r>
          </a:p>
          <a:p>
            <a:r>
              <a:rPr lang="en-CA" dirty="0" smtClean="0">
                <a:solidFill>
                  <a:srgbClr val="000000"/>
                </a:solidFill>
                <a:latin typeface="Consolas" panose="020B0609020204030204" pitchFamily="49" charset="0"/>
              </a:rPr>
              <a:t>    </a:t>
            </a:r>
            <a:r>
              <a:rPr lang="en-CA" dirty="0">
                <a:solidFill>
                  <a:srgbClr val="008000"/>
                </a:solidFill>
                <a:latin typeface="Consolas" panose="020B0609020204030204" pitchFamily="49" charset="0"/>
              </a:rPr>
              <a:t>// Burley to </a:t>
            </a:r>
            <a:r>
              <a:rPr lang="en-CA" dirty="0" err="1">
                <a:solidFill>
                  <a:srgbClr val="008000"/>
                </a:solidFill>
                <a:latin typeface="Consolas" panose="020B0609020204030204" pitchFamily="49" charset="0"/>
              </a:rPr>
              <a:t>CoD</a:t>
            </a:r>
            <a:r>
              <a:rPr lang="en-CA" dirty="0">
                <a:solidFill>
                  <a:srgbClr val="008000"/>
                </a:solidFill>
                <a:latin typeface="Consolas" panose="020B0609020204030204" pitchFamily="49" charset="0"/>
              </a:rPr>
              <a:t> gloss </a:t>
            </a:r>
            <a:r>
              <a:rPr lang="en-CA" dirty="0" err="1">
                <a:solidFill>
                  <a:srgbClr val="008000"/>
                </a:solidFill>
                <a:latin typeface="Consolas" panose="020B0609020204030204" pitchFamily="49" charset="0"/>
              </a:rPr>
              <a:t>reparametrization</a:t>
            </a:r>
            <a:endParaRPr lang="en-CA" dirty="0">
              <a:solidFill>
                <a:srgbClr val="000000"/>
              </a:solidFill>
              <a:latin typeface="Consolas" panose="020B0609020204030204" pitchFamily="49" charset="0"/>
            </a:endParaRPr>
          </a:p>
          <a:p>
            <a:r>
              <a:rPr lang="fr-CA" dirty="0">
                <a:solidFill>
                  <a:srgbClr val="000000"/>
                </a:solidFill>
                <a:latin typeface="Consolas" panose="020B0609020204030204" pitchFamily="49" charset="0"/>
              </a:rPr>
              <a:t>    </a:t>
            </a:r>
            <a:r>
              <a:rPr lang="fr-CA" dirty="0">
                <a:solidFill>
                  <a:srgbClr val="008000"/>
                </a:solidFill>
                <a:latin typeface="Consolas" panose="020B0609020204030204" pitchFamily="49" charset="0"/>
              </a:rPr>
              <a:t>//   </a:t>
            </a:r>
            <a:r>
              <a:rPr lang="fr-CA" dirty="0" err="1">
                <a:solidFill>
                  <a:srgbClr val="008000"/>
                </a:solidFill>
                <a:latin typeface="Consolas" panose="020B0609020204030204" pitchFamily="49" charset="0"/>
              </a:rPr>
              <a:t>CoD</a:t>
            </a:r>
            <a:r>
              <a:rPr lang="fr-CA" dirty="0">
                <a:solidFill>
                  <a:srgbClr val="008000"/>
                </a:solidFill>
                <a:latin typeface="Consolas" panose="020B0609020204030204" pitchFamily="49" charset="0"/>
              </a:rPr>
              <a:t>   :  alpha2 = 2 / (1 + 2^(18g))</a:t>
            </a:r>
            <a:endParaRPr lang="fr-CA" dirty="0">
              <a:solidFill>
                <a:srgbClr val="000000"/>
              </a:solidFill>
              <a:latin typeface="Consolas" panose="020B0609020204030204" pitchFamily="49" charset="0"/>
            </a:endParaRPr>
          </a:p>
          <a:p>
            <a:r>
              <a:rPr lang="en-CA" dirty="0">
                <a:solidFill>
                  <a:srgbClr val="000000"/>
                </a:solidFill>
                <a:latin typeface="Consolas" panose="020B0609020204030204" pitchFamily="49" charset="0"/>
              </a:rPr>
              <a:t>    </a:t>
            </a:r>
            <a:r>
              <a:rPr lang="en-CA" dirty="0">
                <a:solidFill>
                  <a:srgbClr val="008000"/>
                </a:solidFill>
                <a:latin typeface="Consolas" panose="020B0609020204030204" pitchFamily="49" charset="0"/>
              </a:rPr>
              <a:t>//   Burley:  alpha2 = (1 - g)^4</a:t>
            </a:r>
            <a:endParaRPr lang="en-CA" dirty="0">
              <a:solidFill>
                <a:srgbClr val="000000"/>
              </a:solidFill>
              <a:latin typeface="Consolas" panose="020B0609020204030204" pitchFamily="49" charset="0"/>
            </a:endParaRPr>
          </a:p>
          <a:p>
            <a:r>
              <a:rPr lang="en-CA" dirty="0">
                <a:solidFill>
                  <a:srgbClr val="000000"/>
                </a:solidFill>
                <a:latin typeface="Consolas" panose="020B0609020204030204" pitchFamily="49" charset="0"/>
              </a:rPr>
              <a:t>    </a:t>
            </a:r>
            <a:r>
              <a:rPr lang="en-CA" b="1" dirty="0">
                <a:solidFill>
                  <a:srgbClr val="7030A0"/>
                </a:solidFill>
                <a:latin typeface="Consolas" panose="020B0609020204030204" pitchFamily="49" charset="0"/>
              </a:rPr>
              <a:t>float</a:t>
            </a:r>
            <a:r>
              <a:rPr lang="en-CA" b="1" dirty="0">
                <a:solidFill>
                  <a:srgbClr val="000000"/>
                </a:solidFill>
                <a:latin typeface="Consolas" panose="020B0609020204030204" pitchFamily="49" charset="0"/>
              </a:rPr>
              <a:t> </a:t>
            </a:r>
            <a:r>
              <a:rPr lang="en-CA" b="1" dirty="0">
                <a:solidFill>
                  <a:srgbClr val="FF0000"/>
                </a:solidFill>
                <a:latin typeface="Consolas" panose="020B0609020204030204" pitchFamily="49" charset="0"/>
              </a:rPr>
              <a:t>g = saturate(0.18455f * log(2.0f / pow(1.0f - smoothness, 4.0f) - 1.0f));</a:t>
            </a:r>
          </a:p>
          <a:p>
            <a:endParaRPr lang="fr-CA" dirty="0">
              <a:solidFill>
                <a:srgbClr val="000000"/>
              </a:solidFill>
              <a:latin typeface="Consolas" panose="020B0609020204030204" pitchFamily="49" charset="0"/>
            </a:endParaRPr>
          </a:p>
          <a:p>
            <a:r>
              <a:rPr lang="en-CA" dirty="0" smtClean="0">
                <a:solidFill>
                  <a:srgbClr val="0000FF"/>
                </a:solidFill>
                <a:latin typeface="Consolas" panose="020B0609020204030204" pitchFamily="49" charset="0"/>
              </a:rPr>
              <a:t>    float</a:t>
            </a:r>
            <a:r>
              <a:rPr lang="en-CA" dirty="0" smtClean="0">
                <a:solidFill>
                  <a:srgbClr val="000000"/>
                </a:solidFill>
                <a:latin typeface="Consolas" panose="020B0609020204030204" pitchFamily="49" charset="0"/>
              </a:rPr>
              <a:t> </a:t>
            </a:r>
            <a:r>
              <a:rPr lang="en-CA" dirty="0">
                <a:solidFill>
                  <a:srgbClr val="000000"/>
                </a:solidFill>
                <a:latin typeface="Consolas" panose="020B0609020204030204" pitchFamily="49" charset="0"/>
              </a:rPr>
              <a:t>f0 = </a:t>
            </a:r>
            <a:r>
              <a:rPr lang="en-CA" dirty="0" err="1">
                <a:solidFill>
                  <a:srgbClr val="000000"/>
                </a:solidFill>
                <a:latin typeface="Consolas" panose="020B0609020204030204" pitchFamily="49" charset="0"/>
              </a:rPr>
              <a:t>lDotH</a:t>
            </a:r>
            <a:r>
              <a:rPr lang="en-CA" dirty="0">
                <a:solidFill>
                  <a:srgbClr val="000000"/>
                </a:solidFill>
                <a:latin typeface="Consolas" panose="020B0609020204030204" pitchFamily="49" charset="0"/>
              </a:rPr>
              <a:t> + pow5(1.0f - </a:t>
            </a:r>
            <a:r>
              <a:rPr lang="en-CA" dirty="0" err="1">
                <a:solidFill>
                  <a:srgbClr val="000000"/>
                </a:solidFill>
                <a:latin typeface="Consolas" panose="020B0609020204030204" pitchFamily="49" charset="0"/>
              </a:rPr>
              <a:t>lDotH</a:t>
            </a:r>
            <a:r>
              <a:rPr lang="en-CA" dirty="0">
                <a:solidFill>
                  <a:srgbClr val="000000"/>
                </a:solidFill>
                <a:latin typeface="Consolas" panose="020B0609020204030204" pitchFamily="49" charset="0"/>
              </a:rPr>
              <a:t>);</a:t>
            </a:r>
          </a:p>
          <a:p>
            <a:r>
              <a:rPr lang="fr-CA" dirty="0">
                <a:solidFill>
                  <a:srgbClr val="0000FF"/>
                </a:solidFill>
                <a:latin typeface="Consolas" panose="020B0609020204030204" pitchFamily="49" charset="0"/>
              </a:rPr>
              <a:t> </a:t>
            </a:r>
            <a:r>
              <a:rPr lang="fr-CA" dirty="0" smtClean="0">
                <a:solidFill>
                  <a:srgbClr val="0000FF"/>
                </a:solidFill>
                <a:latin typeface="Consolas" panose="020B0609020204030204" pitchFamily="49" charset="0"/>
              </a:rPr>
              <a:t>   </a:t>
            </a:r>
            <a:r>
              <a:rPr lang="fr-CA" dirty="0" err="1" smtClean="0">
                <a:solidFill>
                  <a:srgbClr val="0000FF"/>
                </a:solidFill>
                <a:latin typeface="Consolas" panose="020B0609020204030204" pitchFamily="49" charset="0"/>
              </a:rPr>
              <a:t>float</a:t>
            </a:r>
            <a:r>
              <a:rPr lang="fr-CA" dirty="0" smtClean="0">
                <a:solidFill>
                  <a:srgbClr val="000000"/>
                </a:solidFill>
                <a:latin typeface="Consolas" panose="020B0609020204030204" pitchFamily="49" charset="0"/>
              </a:rPr>
              <a:t> </a:t>
            </a:r>
            <a:r>
              <a:rPr lang="fr-CA" dirty="0">
                <a:solidFill>
                  <a:srgbClr val="000000"/>
                </a:solidFill>
                <a:latin typeface="Consolas" panose="020B0609020204030204" pitchFamily="49" charset="0"/>
              </a:rPr>
              <a:t>f1 = (1.0f - 0.75f * pow5(1.0f - </a:t>
            </a:r>
            <a:r>
              <a:rPr lang="fr-CA" dirty="0" err="1">
                <a:solidFill>
                  <a:srgbClr val="000000"/>
                </a:solidFill>
                <a:latin typeface="Consolas" panose="020B0609020204030204" pitchFamily="49" charset="0"/>
              </a:rPr>
              <a:t>nDotL</a:t>
            </a:r>
            <a:r>
              <a:rPr lang="fr-CA" dirty="0" smtClean="0">
                <a:solidFill>
                  <a:srgbClr val="000000"/>
                </a:solidFill>
                <a:latin typeface="Consolas" panose="020B0609020204030204" pitchFamily="49" charset="0"/>
              </a:rPr>
              <a:t>))</a:t>
            </a:r>
          </a:p>
          <a:p>
            <a:r>
              <a:rPr lang="fr-CA" dirty="0">
                <a:solidFill>
                  <a:srgbClr val="000000"/>
                </a:solidFill>
                <a:latin typeface="Consolas" panose="020B0609020204030204" pitchFamily="49" charset="0"/>
              </a:rPr>
              <a:t> </a:t>
            </a:r>
            <a:r>
              <a:rPr lang="fr-CA" dirty="0" smtClean="0">
                <a:solidFill>
                  <a:srgbClr val="000000"/>
                </a:solidFill>
                <a:latin typeface="Consolas" panose="020B0609020204030204" pitchFamily="49" charset="0"/>
              </a:rPr>
              <a:t>            </a:t>
            </a:r>
            <a:r>
              <a:rPr lang="fr-CA" dirty="0">
                <a:solidFill>
                  <a:srgbClr val="000000"/>
                </a:solidFill>
                <a:latin typeface="Consolas" panose="020B0609020204030204" pitchFamily="49" charset="0"/>
              </a:rPr>
              <a:t>* (1.0f - 0.75f * pow5(1.0f - </a:t>
            </a:r>
            <a:r>
              <a:rPr lang="fr-CA" dirty="0" err="1">
                <a:solidFill>
                  <a:srgbClr val="000000"/>
                </a:solidFill>
                <a:latin typeface="Consolas" panose="020B0609020204030204" pitchFamily="49" charset="0"/>
              </a:rPr>
              <a:t>nDotV</a:t>
            </a:r>
            <a:r>
              <a:rPr lang="fr-CA" dirty="0">
                <a:solidFill>
                  <a:srgbClr val="000000"/>
                </a:solidFill>
                <a:latin typeface="Consolas" panose="020B0609020204030204" pitchFamily="49" charset="0"/>
              </a:rPr>
              <a:t>));</a:t>
            </a:r>
          </a:p>
          <a:p>
            <a:r>
              <a:rPr lang="fr-CA" dirty="0" smtClean="0">
                <a:solidFill>
                  <a:srgbClr val="0000FF"/>
                </a:solidFill>
                <a:latin typeface="Consolas" panose="020B0609020204030204" pitchFamily="49" charset="0"/>
              </a:rPr>
              <a:t>    </a:t>
            </a:r>
            <a:r>
              <a:rPr lang="fr-CA" dirty="0" err="1" smtClean="0">
                <a:solidFill>
                  <a:srgbClr val="0000FF"/>
                </a:solidFill>
                <a:latin typeface="Consolas" panose="020B0609020204030204" pitchFamily="49" charset="0"/>
              </a:rPr>
              <a:t>float</a:t>
            </a:r>
            <a:r>
              <a:rPr lang="fr-CA" dirty="0" smtClean="0">
                <a:solidFill>
                  <a:srgbClr val="000000"/>
                </a:solidFill>
                <a:latin typeface="Consolas" panose="020B0609020204030204" pitchFamily="49" charset="0"/>
              </a:rPr>
              <a:t> </a:t>
            </a:r>
            <a:r>
              <a:rPr lang="fr-CA" dirty="0">
                <a:solidFill>
                  <a:srgbClr val="000000"/>
                </a:solidFill>
                <a:latin typeface="Consolas" panose="020B0609020204030204" pitchFamily="49" charset="0"/>
              </a:rPr>
              <a:t>t = </a:t>
            </a:r>
            <a:r>
              <a:rPr lang="fr-CA" dirty="0" err="1">
                <a:solidFill>
                  <a:srgbClr val="000000"/>
                </a:solidFill>
                <a:latin typeface="Consolas" panose="020B0609020204030204" pitchFamily="49" charset="0"/>
              </a:rPr>
              <a:t>saturate</a:t>
            </a:r>
            <a:r>
              <a:rPr lang="fr-CA" dirty="0">
                <a:solidFill>
                  <a:srgbClr val="000000"/>
                </a:solidFill>
                <a:latin typeface="Consolas" panose="020B0609020204030204" pitchFamily="49" charset="0"/>
              </a:rPr>
              <a:t>(2.2f * g - 0.5f);</a:t>
            </a:r>
          </a:p>
          <a:p>
            <a:r>
              <a:rPr lang="de-DE" dirty="0">
                <a:solidFill>
                  <a:srgbClr val="000000"/>
                </a:solidFill>
                <a:latin typeface="Consolas" panose="020B0609020204030204" pitchFamily="49" charset="0"/>
              </a:rPr>
              <a:t>    </a:t>
            </a:r>
            <a:r>
              <a:rPr lang="de-DE" dirty="0" err="1">
                <a:solidFill>
                  <a:srgbClr val="0000FF"/>
                </a:solidFill>
                <a:latin typeface="Consolas" panose="020B0609020204030204" pitchFamily="49" charset="0"/>
              </a:rPr>
              <a:t>float</a:t>
            </a:r>
            <a:r>
              <a:rPr lang="de-DE" dirty="0">
                <a:solidFill>
                  <a:srgbClr val="000000"/>
                </a:solidFill>
                <a:latin typeface="Consolas" panose="020B0609020204030204" pitchFamily="49" charset="0"/>
              </a:rPr>
              <a:t> </a:t>
            </a:r>
            <a:r>
              <a:rPr lang="de-DE" dirty="0" err="1">
                <a:solidFill>
                  <a:srgbClr val="000000"/>
                </a:solidFill>
                <a:latin typeface="Consolas" panose="020B0609020204030204" pitchFamily="49" charset="0"/>
              </a:rPr>
              <a:t>fd</a:t>
            </a:r>
            <a:r>
              <a:rPr lang="de-DE" dirty="0">
                <a:solidFill>
                  <a:srgbClr val="000000"/>
                </a:solidFill>
                <a:latin typeface="Consolas" panose="020B0609020204030204" pitchFamily="49" charset="0"/>
              </a:rPr>
              <a:t> = f0 + (f1 - f0) * t;</a:t>
            </a:r>
          </a:p>
          <a:p>
            <a:r>
              <a:rPr lang="fr-CA" dirty="0" smtClean="0">
                <a:solidFill>
                  <a:srgbClr val="0000FF"/>
                </a:solidFill>
                <a:latin typeface="Consolas" panose="020B0609020204030204" pitchFamily="49" charset="0"/>
              </a:rPr>
              <a:t>    </a:t>
            </a:r>
            <a:r>
              <a:rPr lang="fr-CA" dirty="0" err="1" smtClean="0">
                <a:solidFill>
                  <a:srgbClr val="0000FF"/>
                </a:solidFill>
                <a:latin typeface="Consolas" panose="020B0609020204030204" pitchFamily="49" charset="0"/>
              </a:rPr>
              <a:t>float</a:t>
            </a:r>
            <a:r>
              <a:rPr lang="fr-CA" dirty="0" smtClean="0">
                <a:solidFill>
                  <a:srgbClr val="000000"/>
                </a:solidFill>
                <a:latin typeface="Consolas" panose="020B0609020204030204" pitchFamily="49" charset="0"/>
              </a:rPr>
              <a:t> </a:t>
            </a:r>
            <a:r>
              <a:rPr lang="fr-CA" dirty="0" err="1">
                <a:solidFill>
                  <a:srgbClr val="000000"/>
                </a:solidFill>
                <a:latin typeface="Consolas" panose="020B0609020204030204" pitchFamily="49" charset="0"/>
              </a:rPr>
              <a:t>fb</a:t>
            </a:r>
            <a:r>
              <a:rPr lang="fr-CA" dirty="0">
                <a:solidFill>
                  <a:srgbClr val="000000"/>
                </a:solidFill>
                <a:latin typeface="Consolas" panose="020B0609020204030204" pitchFamily="49" charset="0"/>
              </a:rPr>
              <a:t> = ((34.5f * g - 59.0f) * g + 24.5f) * </a:t>
            </a:r>
            <a:r>
              <a:rPr lang="fr-CA" dirty="0" err="1" smtClean="0">
                <a:solidFill>
                  <a:srgbClr val="000000"/>
                </a:solidFill>
                <a:latin typeface="Consolas" panose="020B0609020204030204" pitchFamily="49" charset="0"/>
              </a:rPr>
              <a:t>lDotH</a:t>
            </a:r>
            <a:endParaRPr lang="fr-CA" dirty="0" smtClean="0">
              <a:solidFill>
                <a:srgbClr val="000000"/>
              </a:solidFill>
              <a:latin typeface="Consolas" panose="020B0609020204030204" pitchFamily="49" charset="0"/>
            </a:endParaRPr>
          </a:p>
          <a:p>
            <a:r>
              <a:rPr lang="fr-CA" dirty="0">
                <a:solidFill>
                  <a:srgbClr val="000000"/>
                </a:solidFill>
                <a:latin typeface="Consolas" panose="020B0609020204030204" pitchFamily="49" charset="0"/>
              </a:rPr>
              <a:t> </a:t>
            </a:r>
            <a:r>
              <a:rPr lang="fr-CA" dirty="0" smtClean="0">
                <a:solidFill>
                  <a:srgbClr val="000000"/>
                </a:solidFill>
                <a:latin typeface="Consolas" panose="020B0609020204030204" pitchFamily="49" charset="0"/>
              </a:rPr>
              <a:t>            </a:t>
            </a:r>
            <a:r>
              <a:rPr lang="fr-CA" dirty="0">
                <a:solidFill>
                  <a:srgbClr val="000000"/>
                </a:solidFill>
                <a:latin typeface="Consolas" panose="020B0609020204030204" pitchFamily="49" charset="0"/>
              </a:rPr>
              <a:t>* exp2(-max(73.2f * g - 21.2f, 8.9f) * </a:t>
            </a:r>
            <a:r>
              <a:rPr lang="fr-CA" dirty="0" err="1">
                <a:solidFill>
                  <a:srgbClr val="000000"/>
                </a:solidFill>
                <a:latin typeface="Consolas" panose="020B0609020204030204" pitchFamily="49" charset="0"/>
              </a:rPr>
              <a:t>sqrt</a:t>
            </a:r>
            <a:r>
              <a:rPr lang="fr-CA" dirty="0">
                <a:solidFill>
                  <a:srgbClr val="000000"/>
                </a:solidFill>
                <a:latin typeface="Consolas" panose="020B0609020204030204" pitchFamily="49" charset="0"/>
              </a:rPr>
              <a:t>(</a:t>
            </a:r>
            <a:r>
              <a:rPr lang="fr-CA" dirty="0" err="1">
                <a:solidFill>
                  <a:srgbClr val="000000"/>
                </a:solidFill>
                <a:latin typeface="Consolas" panose="020B0609020204030204" pitchFamily="49" charset="0"/>
              </a:rPr>
              <a:t>nDotH</a:t>
            </a:r>
            <a:r>
              <a:rPr lang="fr-CA" dirty="0">
                <a:solidFill>
                  <a:srgbClr val="000000"/>
                </a:solidFill>
                <a:latin typeface="Consolas" panose="020B0609020204030204" pitchFamily="49" charset="0"/>
              </a:rPr>
              <a:t>));</a:t>
            </a:r>
          </a:p>
          <a:p>
            <a:endParaRPr lang="fr-CA" dirty="0">
              <a:solidFill>
                <a:srgbClr val="000000"/>
              </a:solidFill>
              <a:latin typeface="Consolas" panose="020B0609020204030204" pitchFamily="49" charset="0"/>
            </a:endParaRPr>
          </a:p>
          <a:p>
            <a:r>
              <a:rPr lang="fr-CA" dirty="0">
                <a:solidFill>
                  <a:srgbClr val="000000"/>
                </a:solidFill>
                <a:latin typeface="Consolas" panose="020B0609020204030204" pitchFamily="49" charset="0"/>
              </a:rPr>
              <a:t>    </a:t>
            </a:r>
            <a:r>
              <a:rPr lang="fr-CA" dirty="0">
                <a:solidFill>
                  <a:srgbClr val="0000FF"/>
                </a:solidFill>
                <a:latin typeface="Consolas" panose="020B0609020204030204" pitchFamily="49" charset="0"/>
              </a:rPr>
              <a:t>return</a:t>
            </a:r>
            <a:r>
              <a:rPr lang="fr-CA" dirty="0">
                <a:solidFill>
                  <a:srgbClr val="000000"/>
                </a:solidFill>
                <a:latin typeface="Consolas" panose="020B0609020204030204" pitchFamily="49" charset="0"/>
              </a:rPr>
              <a:t> </a:t>
            </a:r>
            <a:r>
              <a:rPr lang="fr-CA" dirty="0" err="1">
                <a:solidFill>
                  <a:srgbClr val="000000"/>
                </a:solidFill>
                <a:latin typeface="Consolas" panose="020B0609020204030204" pitchFamily="49" charset="0"/>
              </a:rPr>
              <a:t>fd</a:t>
            </a:r>
            <a:r>
              <a:rPr lang="fr-CA" dirty="0">
                <a:solidFill>
                  <a:srgbClr val="000000"/>
                </a:solidFill>
                <a:latin typeface="Consolas" panose="020B0609020204030204" pitchFamily="49" charset="0"/>
              </a:rPr>
              <a:t> + </a:t>
            </a:r>
            <a:r>
              <a:rPr lang="fr-CA" dirty="0" err="1">
                <a:solidFill>
                  <a:srgbClr val="000000"/>
                </a:solidFill>
                <a:latin typeface="Consolas" panose="020B0609020204030204" pitchFamily="49" charset="0"/>
              </a:rPr>
              <a:t>fb</a:t>
            </a:r>
            <a:r>
              <a:rPr lang="fr-CA" dirty="0">
                <a:solidFill>
                  <a:srgbClr val="000000"/>
                </a:solidFill>
                <a:latin typeface="Consolas" panose="020B0609020204030204" pitchFamily="49" charset="0"/>
              </a:rPr>
              <a:t>;</a:t>
            </a:r>
          </a:p>
          <a:p>
            <a:r>
              <a:rPr lang="fr-CA" dirty="0">
                <a:solidFill>
                  <a:srgbClr val="000000"/>
                </a:solidFill>
                <a:latin typeface="Consolas" panose="020B0609020204030204" pitchFamily="49" charset="0"/>
              </a:rPr>
              <a:t>}</a:t>
            </a:r>
            <a:endParaRPr lang="fr-CA" dirty="0"/>
          </a:p>
        </p:txBody>
      </p:sp>
    </p:spTree>
    <p:extLst>
      <p:ext uri="{BB962C8B-B14F-4D97-AF65-F5344CB8AC3E}">
        <p14:creationId xmlns:p14="http://schemas.microsoft.com/office/powerpoint/2010/main" val="36652807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46292" y="5804068"/>
            <a:ext cx="4699417" cy="646331"/>
          </a:xfrm>
          <a:prstGeom prst="rect">
            <a:avLst/>
          </a:prstGeom>
          <a:noFill/>
        </p:spPr>
        <p:txBody>
          <a:bodyPr wrap="square" rtlCol="0">
            <a:spAutoFit/>
          </a:bodyPr>
          <a:lstStyle/>
          <a:p>
            <a:pPr algn="ctr"/>
            <a:r>
              <a:rPr lang="en-GB" sz="3600" dirty="0" smtClean="0">
                <a:solidFill>
                  <a:schemeClr val="bg1"/>
                </a:solidFill>
              </a:rPr>
              <a:t>Lambert Diffuse</a:t>
            </a:r>
            <a:endParaRPr lang="fr-CA" sz="36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12192000" cy="2032000"/>
          </a:xfrm>
          <a:prstGeom prst="rect">
            <a:avLst/>
          </a:prstGeom>
        </p:spPr>
      </p:pic>
    </p:spTree>
    <p:extLst>
      <p:ext uri="{BB962C8B-B14F-4D97-AF65-F5344CB8AC3E}">
        <p14:creationId xmlns:p14="http://schemas.microsoft.com/office/powerpoint/2010/main" val="2171185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46292" y="5804068"/>
            <a:ext cx="4699417" cy="646331"/>
          </a:xfrm>
          <a:prstGeom prst="rect">
            <a:avLst/>
          </a:prstGeom>
          <a:noFill/>
        </p:spPr>
        <p:txBody>
          <a:bodyPr wrap="square" rtlCol="0">
            <a:spAutoFit/>
          </a:bodyPr>
          <a:lstStyle/>
          <a:p>
            <a:pPr algn="ctr"/>
            <a:r>
              <a:rPr lang="en-GB" sz="3600" dirty="0" err="1" smtClean="0">
                <a:solidFill>
                  <a:schemeClr val="bg1"/>
                </a:solidFill>
              </a:rPr>
              <a:t>Multiscattering</a:t>
            </a:r>
            <a:r>
              <a:rPr lang="en-GB" sz="3600" dirty="0" smtClean="0">
                <a:solidFill>
                  <a:schemeClr val="bg1"/>
                </a:solidFill>
              </a:rPr>
              <a:t> Diffuse</a:t>
            </a:r>
            <a:endParaRPr lang="fr-CA" sz="3600"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12192000" cy="2032000"/>
          </a:xfrm>
          <a:prstGeom prst="rect">
            <a:avLst/>
          </a:prstGeom>
        </p:spPr>
      </p:pic>
    </p:spTree>
    <p:extLst>
      <p:ext uri="{BB962C8B-B14F-4D97-AF65-F5344CB8AC3E}">
        <p14:creationId xmlns:p14="http://schemas.microsoft.com/office/powerpoint/2010/main" val="820266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46292" y="5804068"/>
            <a:ext cx="4699417" cy="646331"/>
          </a:xfrm>
          <a:prstGeom prst="rect">
            <a:avLst/>
          </a:prstGeom>
          <a:noFill/>
        </p:spPr>
        <p:txBody>
          <a:bodyPr wrap="square" rtlCol="0">
            <a:spAutoFit/>
          </a:bodyPr>
          <a:lstStyle/>
          <a:p>
            <a:pPr algn="ctr"/>
            <a:r>
              <a:rPr lang="en-GB" sz="3600" dirty="0" smtClean="0">
                <a:solidFill>
                  <a:schemeClr val="bg1"/>
                </a:solidFill>
              </a:rPr>
              <a:t>Difference x8</a:t>
            </a:r>
            <a:endParaRPr lang="fr-CA" sz="36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12192000" cy="2032000"/>
          </a:xfrm>
          <a:prstGeom prst="rect">
            <a:avLst/>
          </a:prstGeom>
        </p:spPr>
      </p:pic>
    </p:spTree>
    <p:extLst>
      <p:ext uri="{BB962C8B-B14F-4D97-AF65-F5344CB8AC3E}">
        <p14:creationId xmlns:p14="http://schemas.microsoft.com/office/powerpoint/2010/main" val="5018288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og, Blue Sky, C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9590" y="532150"/>
            <a:ext cx="7992821" cy="52702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338994" y="5971287"/>
            <a:ext cx="5514012" cy="584775"/>
          </a:xfrm>
          <a:prstGeom prst="rect">
            <a:avLst/>
          </a:prstGeom>
          <a:noFill/>
        </p:spPr>
        <p:txBody>
          <a:bodyPr wrap="square" rtlCol="0">
            <a:spAutoFit/>
          </a:bodyPr>
          <a:lstStyle/>
          <a:p>
            <a:pPr algn="ctr"/>
            <a:r>
              <a:rPr lang="en-GB" sz="3200" dirty="0" smtClean="0">
                <a:solidFill>
                  <a:schemeClr val="bg1"/>
                </a:solidFill>
              </a:rPr>
              <a:t>“Are we there yet?”</a:t>
            </a:r>
            <a:endParaRPr lang="fr-CA" sz="3200" dirty="0">
              <a:solidFill>
                <a:schemeClr val="bg1"/>
              </a:solidFill>
            </a:endParaRPr>
          </a:p>
        </p:txBody>
      </p:sp>
    </p:spTree>
    <p:extLst>
      <p:ext uri="{BB962C8B-B14F-4D97-AF65-F5344CB8AC3E}">
        <p14:creationId xmlns:p14="http://schemas.microsoft.com/office/powerpoint/2010/main" val="29992792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685239552"/>
              </p:ext>
            </p:extLst>
          </p:nvPr>
        </p:nvGraphicFramePr>
        <p:xfrm>
          <a:off x="527825" y="876210"/>
          <a:ext cx="11136351" cy="5105580"/>
        </p:xfrm>
        <a:graphic>
          <a:graphicData uri="http://schemas.openxmlformats.org/drawingml/2006/table">
            <a:tbl>
              <a:tblPr firstRow="1" bandRow="1">
                <a:tableStyleId>{5C22544A-7EE6-4342-B048-85BDC9FD1C3A}</a:tableStyleId>
              </a:tblPr>
              <a:tblGrid>
                <a:gridCol w="2307193">
                  <a:extLst>
                    <a:ext uri="{9D8B030D-6E8A-4147-A177-3AD203B41FA5}">
                      <a16:colId xmlns:a16="http://schemas.microsoft.com/office/drawing/2014/main" val="4124078325"/>
                    </a:ext>
                  </a:extLst>
                </a:gridCol>
                <a:gridCol w="5104475">
                  <a:extLst>
                    <a:ext uri="{9D8B030D-6E8A-4147-A177-3AD203B41FA5}">
                      <a16:colId xmlns:a16="http://schemas.microsoft.com/office/drawing/2014/main" val="4194006968"/>
                    </a:ext>
                  </a:extLst>
                </a:gridCol>
                <a:gridCol w="3724683">
                  <a:extLst>
                    <a:ext uri="{9D8B030D-6E8A-4147-A177-3AD203B41FA5}">
                      <a16:colId xmlns:a16="http://schemas.microsoft.com/office/drawing/2014/main" val="860403595"/>
                    </a:ext>
                  </a:extLst>
                </a:gridCol>
              </a:tblGrid>
              <a:tr h="604580">
                <a:tc>
                  <a:txBody>
                    <a:bodyPr/>
                    <a:lstStyle/>
                    <a:p>
                      <a:pPr algn="ctr"/>
                      <a:r>
                        <a:rPr lang="en-GB" sz="2400" dirty="0" smtClean="0"/>
                        <a:t>Surface</a:t>
                      </a:r>
                      <a:r>
                        <a:rPr lang="en-GB" sz="2400" baseline="0" dirty="0" smtClean="0"/>
                        <a:t> Type</a:t>
                      </a:r>
                      <a:endParaRPr lang="fr-CA" sz="2400" dirty="0"/>
                    </a:p>
                  </a:txBody>
                  <a:tcPr anchor="ctr"/>
                </a:tc>
                <a:tc>
                  <a:txBody>
                    <a:bodyPr/>
                    <a:lstStyle/>
                    <a:p>
                      <a:pPr algn="ctr"/>
                      <a:r>
                        <a:rPr lang="en-GB" sz="2400" dirty="0" smtClean="0"/>
                        <a:t>Diffuse</a:t>
                      </a:r>
                      <a:r>
                        <a:rPr lang="en-GB" sz="2400" baseline="0" dirty="0" smtClean="0"/>
                        <a:t> BRDF</a:t>
                      </a:r>
                      <a:endParaRPr lang="fr-CA" sz="2400" dirty="0"/>
                    </a:p>
                  </a:txBody>
                  <a:tcPr anchor="ctr"/>
                </a:tc>
                <a:tc>
                  <a:txBody>
                    <a:bodyPr/>
                    <a:lstStyle/>
                    <a:p>
                      <a:pPr algn="ctr"/>
                      <a:r>
                        <a:rPr lang="en-GB" sz="2400" dirty="0" smtClean="0"/>
                        <a:t>Specular BRDF</a:t>
                      </a:r>
                      <a:endParaRPr lang="fr-CA" sz="2400" dirty="0"/>
                    </a:p>
                  </a:txBody>
                  <a:tcPr anchor="ctr"/>
                </a:tc>
                <a:extLst>
                  <a:ext uri="{0D108BD9-81ED-4DB2-BD59-A6C34878D82A}">
                    <a16:rowId xmlns:a16="http://schemas.microsoft.com/office/drawing/2014/main" val="1754464259"/>
                  </a:ext>
                </a:extLst>
              </a:tr>
              <a:tr h="604580">
                <a:tc>
                  <a:txBody>
                    <a:bodyPr/>
                    <a:lstStyle/>
                    <a:p>
                      <a:r>
                        <a:rPr lang="en-GB" sz="2400" dirty="0" smtClean="0"/>
                        <a:t>Skin</a:t>
                      </a:r>
                      <a:endParaRPr lang="fr-CA" sz="2400" dirty="0"/>
                    </a:p>
                  </a:txBody>
                  <a:tcPr/>
                </a:tc>
                <a:tc>
                  <a:txBody>
                    <a:bodyPr/>
                    <a:lstStyle/>
                    <a:p>
                      <a:r>
                        <a:rPr lang="en-GB" sz="2400" dirty="0" smtClean="0"/>
                        <a:t>Pre-Integrated Subsurface Scattering (Lambert)</a:t>
                      </a:r>
                      <a:endParaRPr lang="fr-CA" sz="2400" dirty="0"/>
                    </a:p>
                  </a:txBody>
                  <a:tcPr/>
                </a:tc>
                <a:tc>
                  <a:txBody>
                    <a:bodyPr/>
                    <a:lstStyle/>
                    <a:p>
                      <a:r>
                        <a:rPr lang="en-GB" sz="2400" dirty="0" smtClean="0"/>
                        <a:t>GGX</a:t>
                      </a:r>
                      <a:endParaRPr lang="fr-CA" sz="2400" dirty="0"/>
                    </a:p>
                  </a:txBody>
                  <a:tcPr/>
                </a:tc>
                <a:extLst>
                  <a:ext uri="{0D108BD9-81ED-4DB2-BD59-A6C34878D82A}">
                    <a16:rowId xmlns:a16="http://schemas.microsoft.com/office/drawing/2014/main" val="2478319886"/>
                  </a:ext>
                </a:extLst>
              </a:tr>
              <a:tr h="604580">
                <a:tc>
                  <a:txBody>
                    <a:bodyPr/>
                    <a:lstStyle/>
                    <a:p>
                      <a:r>
                        <a:rPr lang="en-GB" sz="2400" dirty="0" smtClean="0"/>
                        <a:t>Hair</a:t>
                      </a:r>
                      <a:endParaRPr lang="fr-CA" sz="2400" dirty="0"/>
                    </a:p>
                  </a:txBody>
                  <a:tcPr/>
                </a:tc>
                <a:tc>
                  <a:txBody>
                    <a:bodyPr/>
                    <a:lstStyle/>
                    <a:p>
                      <a:r>
                        <a:rPr lang="en-GB" sz="2400" dirty="0" smtClean="0"/>
                        <a:t>Lambert</a:t>
                      </a:r>
                      <a:endParaRPr lang="fr-CA" sz="2400" dirty="0"/>
                    </a:p>
                  </a:txBody>
                  <a:tcPr/>
                </a:tc>
                <a:tc>
                  <a:txBody>
                    <a:bodyPr/>
                    <a:lstStyle/>
                    <a:p>
                      <a:r>
                        <a:rPr lang="en-GB" sz="2400" dirty="0" smtClean="0"/>
                        <a:t>Modified </a:t>
                      </a:r>
                      <a:r>
                        <a:rPr lang="en-GB" sz="2400" dirty="0" err="1" smtClean="0"/>
                        <a:t>Marschner</a:t>
                      </a:r>
                      <a:endParaRPr lang="fr-CA" sz="2400" dirty="0"/>
                    </a:p>
                  </a:txBody>
                  <a:tcPr/>
                </a:tc>
                <a:extLst>
                  <a:ext uri="{0D108BD9-81ED-4DB2-BD59-A6C34878D82A}">
                    <a16:rowId xmlns:a16="http://schemas.microsoft.com/office/drawing/2014/main" val="924130179"/>
                  </a:ext>
                </a:extLst>
              </a:tr>
              <a:tr h="604580">
                <a:tc>
                  <a:txBody>
                    <a:bodyPr/>
                    <a:lstStyle/>
                    <a:p>
                      <a:r>
                        <a:rPr lang="en-GB" sz="2400" dirty="0" smtClean="0"/>
                        <a:t>Car Paint</a:t>
                      </a:r>
                      <a:endParaRPr lang="fr-CA" sz="2400" dirty="0"/>
                    </a:p>
                  </a:txBody>
                  <a:tcPr/>
                </a:tc>
                <a:tc>
                  <a:txBody>
                    <a:bodyPr/>
                    <a:lstStyle/>
                    <a:p>
                      <a:r>
                        <a:rPr lang="en-GB" sz="2400" dirty="0" smtClean="0"/>
                        <a:t>Lambert</a:t>
                      </a:r>
                      <a:endParaRPr lang="fr-CA" sz="2400" dirty="0"/>
                    </a:p>
                  </a:txBody>
                  <a:tcPr/>
                </a:tc>
                <a:tc>
                  <a:txBody>
                    <a:bodyPr/>
                    <a:lstStyle/>
                    <a:p>
                      <a:r>
                        <a:rPr lang="en-GB" sz="2400" dirty="0" smtClean="0"/>
                        <a:t>Two</a:t>
                      </a:r>
                      <a:r>
                        <a:rPr lang="en-GB" sz="2400" baseline="0" dirty="0" smtClean="0"/>
                        <a:t> GGX lobes</a:t>
                      </a:r>
                    </a:p>
                    <a:p>
                      <a:r>
                        <a:rPr lang="en-GB" sz="2400" baseline="0" dirty="0" smtClean="0"/>
                        <a:t>(Top layer and bottom layer)</a:t>
                      </a:r>
                      <a:endParaRPr lang="fr-CA" sz="2400" dirty="0"/>
                    </a:p>
                  </a:txBody>
                  <a:tcPr/>
                </a:tc>
                <a:extLst>
                  <a:ext uri="{0D108BD9-81ED-4DB2-BD59-A6C34878D82A}">
                    <a16:rowId xmlns:a16="http://schemas.microsoft.com/office/drawing/2014/main" val="3635979902"/>
                  </a:ext>
                </a:extLst>
              </a:tr>
              <a:tr h="604580">
                <a:tc>
                  <a:txBody>
                    <a:bodyPr/>
                    <a:lstStyle/>
                    <a:p>
                      <a:r>
                        <a:rPr lang="en-GB" sz="2400" dirty="0" smtClean="0"/>
                        <a:t>Cloth</a:t>
                      </a:r>
                      <a:endParaRPr lang="fr-CA" sz="2400" dirty="0"/>
                    </a:p>
                  </a:txBody>
                  <a:tcPr/>
                </a:tc>
                <a:tc>
                  <a:txBody>
                    <a:bodyPr/>
                    <a:lstStyle/>
                    <a:p>
                      <a:r>
                        <a:rPr lang="en-GB" sz="2400" dirty="0" smtClean="0"/>
                        <a:t>Lambert</a:t>
                      </a:r>
                      <a:endParaRPr lang="fr-CA" sz="2400" dirty="0"/>
                    </a:p>
                  </a:txBody>
                  <a:tcPr/>
                </a:tc>
                <a:tc>
                  <a:txBody>
                    <a:bodyPr/>
                    <a:lstStyle/>
                    <a:p>
                      <a:r>
                        <a:rPr lang="en-GB" sz="2400" dirty="0" err="1" smtClean="0"/>
                        <a:t>Ashikhmin</a:t>
                      </a:r>
                      <a:r>
                        <a:rPr lang="en-GB" sz="2400" baseline="0" dirty="0" smtClean="0"/>
                        <a:t> Cloth +</a:t>
                      </a:r>
                    </a:p>
                    <a:p>
                      <a:r>
                        <a:rPr lang="en-GB" sz="2400" baseline="0" dirty="0" smtClean="0"/>
                        <a:t>Disney Sheen</a:t>
                      </a:r>
                      <a:endParaRPr lang="fr-CA" sz="2400" dirty="0"/>
                    </a:p>
                  </a:txBody>
                  <a:tcPr/>
                </a:tc>
                <a:extLst>
                  <a:ext uri="{0D108BD9-81ED-4DB2-BD59-A6C34878D82A}">
                    <a16:rowId xmlns:a16="http://schemas.microsoft.com/office/drawing/2014/main" val="736776964"/>
                  </a:ext>
                </a:extLst>
              </a:tr>
              <a:tr h="604580">
                <a:tc>
                  <a:txBody>
                    <a:bodyPr/>
                    <a:lstStyle/>
                    <a:p>
                      <a:r>
                        <a:rPr lang="en-GB" sz="2400" dirty="0" smtClean="0"/>
                        <a:t>Translucent</a:t>
                      </a:r>
                      <a:endParaRPr lang="fr-CA" sz="2400" dirty="0"/>
                    </a:p>
                  </a:txBody>
                  <a:tcPr/>
                </a:tc>
                <a:tc>
                  <a:txBody>
                    <a:bodyPr/>
                    <a:lstStyle/>
                    <a:p>
                      <a:r>
                        <a:rPr lang="en-GB" sz="2400" dirty="0" smtClean="0"/>
                        <a:t>Two</a:t>
                      </a:r>
                      <a:r>
                        <a:rPr lang="en-GB" sz="2400" baseline="0" dirty="0" smtClean="0"/>
                        <a:t> wrapped Lambert lobes</a:t>
                      </a:r>
                    </a:p>
                    <a:p>
                      <a:r>
                        <a:rPr lang="en-GB" sz="2400" baseline="0" dirty="0" smtClean="0"/>
                        <a:t>(Front and back)</a:t>
                      </a:r>
                      <a:endParaRPr lang="fr-CA" sz="2400" dirty="0"/>
                    </a:p>
                  </a:txBody>
                  <a:tcPr/>
                </a:tc>
                <a:tc>
                  <a:txBody>
                    <a:bodyPr/>
                    <a:lstStyle/>
                    <a:p>
                      <a:r>
                        <a:rPr lang="en-GB" sz="2400" dirty="0" smtClean="0"/>
                        <a:t>GGX</a:t>
                      </a:r>
                      <a:endParaRPr lang="fr-CA" sz="2400" dirty="0"/>
                    </a:p>
                  </a:txBody>
                  <a:tcPr/>
                </a:tc>
                <a:extLst>
                  <a:ext uri="{0D108BD9-81ED-4DB2-BD59-A6C34878D82A}">
                    <a16:rowId xmlns:a16="http://schemas.microsoft.com/office/drawing/2014/main" val="1687758491"/>
                  </a:ext>
                </a:extLst>
              </a:tr>
              <a:tr h="604580">
                <a:tc>
                  <a:txBody>
                    <a:bodyPr/>
                    <a:lstStyle/>
                    <a:p>
                      <a:r>
                        <a:rPr lang="en-GB" sz="2400" dirty="0" smtClean="0"/>
                        <a:t>Default</a:t>
                      </a:r>
                      <a:endParaRPr lang="fr-CA" sz="2400" dirty="0"/>
                    </a:p>
                  </a:txBody>
                  <a:tcPr/>
                </a:tc>
                <a:tc>
                  <a:txBody>
                    <a:bodyPr/>
                    <a:lstStyle/>
                    <a:p>
                      <a:r>
                        <a:rPr lang="en-GB" sz="2400" dirty="0" smtClean="0"/>
                        <a:t>Lambert</a:t>
                      </a:r>
                      <a:endParaRPr lang="fr-CA" sz="2400" dirty="0"/>
                    </a:p>
                  </a:txBody>
                  <a:tcPr/>
                </a:tc>
                <a:tc>
                  <a:txBody>
                    <a:bodyPr/>
                    <a:lstStyle/>
                    <a:p>
                      <a:r>
                        <a:rPr lang="en-GB" sz="2400" dirty="0" smtClean="0"/>
                        <a:t>GGX</a:t>
                      </a:r>
                      <a:endParaRPr lang="fr-CA" sz="2400" dirty="0"/>
                    </a:p>
                  </a:txBody>
                  <a:tcPr/>
                </a:tc>
                <a:extLst>
                  <a:ext uri="{0D108BD9-81ED-4DB2-BD59-A6C34878D82A}">
                    <a16:rowId xmlns:a16="http://schemas.microsoft.com/office/drawing/2014/main" val="4031230889"/>
                  </a:ext>
                </a:extLst>
              </a:tr>
            </a:tbl>
          </a:graphicData>
        </a:graphic>
      </p:graphicFrame>
    </p:spTree>
    <p:extLst>
      <p:ext uri="{BB962C8B-B14F-4D97-AF65-F5344CB8AC3E}">
        <p14:creationId xmlns:p14="http://schemas.microsoft.com/office/powerpoint/2010/main" val="3875535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571083461"/>
              </p:ext>
            </p:extLst>
          </p:nvPr>
        </p:nvGraphicFramePr>
        <p:xfrm>
          <a:off x="1377846" y="2230060"/>
          <a:ext cx="9436308" cy="2397880"/>
        </p:xfrm>
        <a:graphic>
          <a:graphicData uri="http://schemas.openxmlformats.org/drawingml/2006/table">
            <a:tbl>
              <a:tblPr firstRow="1" bandRow="1">
                <a:tableStyleId>{21E4AEA4-8DFA-4A89-87EB-49C32662AFE0}</a:tableStyleId>
              </a:tblPr>
              <a:tblGrid>
                <a:gridCol w="2064164">
                  <a:extLst>
                    <a:ext uri="{9D8B030D-6E8A-4147-A177-3AD203B41FA5}">
                      <a16:colId xmlns:a16="http://schemas.microsoft.com/office/drawing/2014/main" val="4124078325"/>
                    </a:ext>
                  </a:extLst>
                </a:gridCol>
                <a:gridCol w="3761678">
                  <a:extLst>
                    <a:ext uri="{9D8B030D-6E8A-4147-A177-3AD203B41FA5}">
                      <a16:colId xmlns:a16="http://schemas.microsoft.com/office/drawing/2014/main" val="4194006968"/>
                    </a:ext>
                  </a:extLst>
                </a:gridCol>
                <a:gridCol w="3610466">
                  <a:extLst>
                    <a:ext uri="{9D8B030D-6E8A-4147-A177-3AD203B41FA5}">
                      <a16:colId xmlns:a16="http://schemas.microsoft.com/office/drawing/2014/main" val="860403595"/>
                    </a:ext>
                  </a:extLst>
                </a:gridCol>
              </a:tblGrid>
              <a:tr h="604580">
                <a:tc>
                  <a:txBody>
                    <a:bodyPr/>
                    <a:lstStyle/>
                    <a:p>
                      <a:pPr algn="ctr"/>
                      <a:r>
                        <a:rPr lang="en-GB" sz="2400" dirty="0" smtClean="0"/>
                        <a:t>Light</a:t>
                      </a:r>
                      <a:r>
                        <a:rPr lang="en-GB" sz="2400" baseline="0" dirty="0" smtClean="0"/>
                        <a:t> Type</a:t>
                      </a:r>
                      <a:endParaRPr lang="fr-CA" sz="2400" dirty="0"/>
                    </a:p>
                  </a:txBody>
                  <a:tcPr anchor="ctr"/>
                </a:tc>
                <a:tc>
                  <a:txBody>
                    <a:bodyPr/>
                    <a:lstStyle/>
                    <a:p>
                      <a:pPr algn="ctr"/>
                      <a:r>
                        <a:rPr lang="en-GB" sz="2400" dirty="0" smtClean="0"/>
                        <a:t>Diffuse Evaluation</a:t>
                      </a:r>
                      <a:endParaRPr lang="fr-CA" sz="2400" dirty="0"/>
                    </a:p>
                  </a:txBody>
                  <a:tcPr anchor="ctr"/>
                </a:tc>
                <a:tc>
                  <a:txBody>
                    <a:bodyPr/>
                    <a:lstStyle/>
                    <a:p>
                      <a:pPr algn="ctr"/>
                      <a:r>
                        <a:rPr lang="en-GB" sz="2400" dirty="0" smtClean="0"/>
                        <a:t>Specular Evaluation</a:t>
                      </a:r>
                      <a:endParaRPr lang="fr-CA" sz="2400" dirty="0"/>
                    </a:p>
                  </a:txBody>
                  <a:tcPr anchor="ctr"/>
                </a:tc>
                <a:extLst>
                  <a:ext uri="{0D108BD9-81ED-4DB2-BD59-A6C34878D82A}">
                    <a16:rowId xmlns:a16="http://schemas.microsoft.com/office/drawing/2014/main" val="1754464259"/>
                  </a:ext>
                </a:extLst>
              </a:tr>
              <a:tr h="604580">
                <a:tc>
                  <a:txBody>
                    <a:bodyPr/>
                    <a:lstStyle/>
                    <a:p>
                      <a:r>
                        <a:rPr lang="en-GB" sz="2400" dirty="0" smtClean="0"/>
                        <a:t>Direct</a:t>
                      </a:r>
                      <a:endParaRPr lang="fr-CA" sz="2400" dirty="0"/>
                    </a:p>
                  </a:txBody>
                  <a:tcPr/>
                </a:tc>
                <a:tc>
                  <a:txBody>
                    <a:bodyPr/>
                    <a:lstStyle/>
                    <a:p>
                      <a:r>
                        <a:rPr lang="en-GB" sz="2400" dirty="0" smtClean="0"/>
                        <a:t>Analytic</a:t>
                      </a:r>
                      <a:endParaRPr lang="fr-CA"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t>Analytic</a:t>
                      </a:r>
                      <a:endParaRPr lang="fr-CA" sz="2400" dirty="0" smtClean="0"/>
                    </a:p>
                  </a:txBody>
                  <a:tcPr/>
                </a:tc>
                <a:extLst>
                  <a:ext uri="{0D108BD9-81ED-4DB2-BD59-A6C34878D82A}">
                    <a16:rowId xmlns:a16="http://schemas.microsoft.com/office/drawing/2014/main" val="2478319886"/>
                  </a:ext>
                </a:extLst>
              </a:tr>
              <a:tr h="604580">
                <a:tc>
                  <a:txBody>
                    <a:bodyPr/>
                    <a:lstStyle/>
                    <a:p>
                      <a:r>
                        <a:rPr lang="en-GB" sz="2400" dirty="0" smtClean="0"/>
                        <a:t>Indirect</a:t>
                      </a:r>
                      <a:endParaRPr lang="fr-CA" sz="2400" dirty="0"/>
                    </a:p>
                  </a:txBody>
                  <a:tcPr/>
                </a:tc>
                <a:tc>
                  <a:txBody>
                    <a:bodyPr/>
                    <a:lstStyle/>
                    <a:p>
                      <a:r>
                        <a:rPr lang="en-GB" sz="2400" dirty="0" smtClean="0"/>
                        <a:t>Spherical</a:t>
                      </a:r>
                      <a:r>
                        <a:rPr lang="en-GB" sz="2400" baseline="0" dirty="0" smtClean="0"/>
                        <a:t> Harmonics</a:t>
                      </a:r>
                    </a:p>
                  </a:txBody>
                  <a:tcPr/>
                </a:tc>
                <a:tc>
                  <a:txBody>
                    <a:bodyPr/>
                    <a:lstStyle/>
                    <a:p>
                      <a:r>
                        <a:rPr lang="en-GB" sz="2400" dirty="0" smtClean="0"/>
                        <a:t>Screen-Space Reflections</a:t>
                      </a:r>
                    </a:p>
                    <a:p>
                      <a:r>
                        <a:rPr lang="en-GB" sz="2400" dirty="0" smtClean="0"/>
                        <a:t>Pre-Integrated Cube</a:t>
                      </a:r>
                      <a:r>
                        <a:rPr lang="en-GB" sz="2400" baseline="0" dirty="0" smtClean="0"/>
                        <a:t> Maps</a:t>
                      </a:r>
                    </a:p>
                    <a:p>
                      <a:r>
                        <a:rPr lang="en-GB" sz="2400" baseline="0" dirty="0" smtClean="0"/>
                        <a:t>Pre-Integrated BRDF</a:t>
                      </a:r>
                      <a:endParaRPr lang="fr-CA" sz="2400" dirty="0"/>
                    </a:p>
                  </a:txBody>
                  <a:tcPr/>
                </a:tc>
                <a:extLst>
                  <a:ext uri="{0D108BD9-81ED-4DB2-BD59-A6C34878D82A}">
                    <a16:rowId xmlns:a16="http://schemas.microsoft.com/office/drawing/2014/main" val="924130179"/>
                  </a:ext>
                </a:extLst>
              </a:tr>
            </a:tbl>
          </a:graphicData>
        </a:graphic>
      </p:graphicFrame>
    </p:spTree>
    <p:extLst>
      <p:ext uri="{BB962C8B-B14F-4D97-AF65-F5344CB8AC3E}">
        <p14:creationId xmlns:p14="http://schemas.microsoft.com/office/powerpoint/2010/main" val="14925164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69218" y="1228398"/>
            <a:ext cx="8853565" cy="3662541"/>
          </a:xfrm>
          <a:prstGeom prst="rect">
            <a:avLst/>
          </a:prstGeom>
          <a:noFill/>
        </p:spPr>
        <p:txBody>
          <a:bodyPr wrap="square" rtlCol="0">
            <a:spAutoFit/>
          </a:bodyPr>
          <a:lstStyle/>
          <a:p>
            <a:r>
              <a:rPr lang="en-GB" sz="3600" dirty="0" smtClean="0">
                <a:solidFill>
                  <a:schemeClr val="accent2"/>
                </a:solidFill>
              </a:rPr>
              <a:t>Problems:</a:t>
            </a:r>
          </a:p>
          <a:p>
            <a:endParaRPr lang="en-GB" sz="3600" dirty="0">
              <a:solidFill>
                <a:schemeClr val="bg1"/>
              </a:solidFill>
            </a:endParaRPr>
          </a:p>
          <a:p>
            <a:pPr marL="742950" indent="-742950">
              <a:buAutoNum type="arabicPeriod"/>
            </a:pPr>
            <a:r>
              <a:rPr lang="en-GB" sz="3200" dirty="0" smtClean="0">
                <a:solidFill>
                  <a:schemeClr val="bg1"/>
                </a:solidFill>
              </a:rPr>
              <a:t>No </a:t>
            </a:r>
            <a:r>
              <a:rPr lang="en-GB" sz="3200" dirty="0" err="1" smtClean="0">
                <a:solidFill>
                  <a:schemeClr val="bg1"/>
                </a:solidFill>
              </a:rPr>
              <a:t>multiscattering</a:t>
            </a:r>
            <a:r>
              <a:rPr lang="en-GB" sz="3200" dirty="0" smtClean="0">
                <a:solidFill>
                  <a:schemeClr val="bg1"/>
                </a:solidFill>
              </a:rPr>
              <a:t> indirect specular</a:t>
            </a:r>
          </a:p>
          <a:p>
            <a:pPr marL="742950" indent="-742950">
              <a:buFontTx/>
              <a:buAutoNum type="arabicPeriod"/>
            </a:pPr>
            <a:r>
              <a:rPr lang="en-GB" sz="3200" dirty="0" smtClean="0">
                <a:solidFill>
                  <a:schemeClr val="bg1"/>
                </a:solidFill>
              </a:rPr>
              <a:t>No </a:t>
            </a:r>
            <a:r>
              <a:rPr lang="en-GB" sz="3200" dirty="0" err="1">
                <a:solidFill>
                  <a:schemeClr val="bg1"/>
                </a:solidFill>
              </a:rPr>
              <a:t>multiscattering</a:t>
            </a:r>
            <a:r>
              <a:rPr lang="en-GB" sz="3200" dirty="0">
                <a:solidFill>
                  <a:schemeClr val="bg1"/>
                </a:solidFill>
              </a:rPr>
              <a:t> specular on hair</a:t>
            </a:r>
          </a:p>
          <a:p>
            <a:pPr marL="742950" indent="-742950">
              <a:buFontTx/>
              <a:buAutoNum type="arabicPeriod"/>
            </a:pPr>
            <a:r>
              <a:rPr lang="en-GB" sz="3200" dirty="0" smtClean="0">
                <a:solidFill>
                  <a:schemeClr val="bg1"/>
                </a:solidFill>
              </a:rPr>
              <a:t>No </a:t>
            </a:r>
            <a:r>
              <a:rPr lang="en-GB" sz="3200" dirty="0" err="1">
                <a:solidFill>
                  <a:schemeClr val="bg1"/>
                </a:solidFill>
              </a:rPr>
              <a:t>multiscattering</a:t>
            </a:r>
            <a:r>
              <a:rPr lang="en-GB" sz="3200" dirty="0">
                <a:solidFill>
                  <a:schemeClr val="bg1"/>
                </a:solidFill>
              </a:rPr>
              <a:t> indirect diffuse</a:t>
            </a:r>
          </a:p>
          <a:p>
            <a:pPr marL="742950" indent="-742950">
              <a:buFontTx/>
              <a:buAutoNum type="arabicPeriod"/>
            </a:pPr>
            <a:r>
              <a:rPr lang="en-GB" sz="3200" dirty="0">
                <a:solidFill>
                  <a:schemeClr val="bg1"/>
                </a:solidFill>
              </a:rPr>
              <a:t>No </a:t>
            </a:r>
            <a:r>
              <a:rPr lang="en-GB" sz="3200" dirty="0" err="1">
                <a:solidFill>
                  <a:schemeClr val="bg1"/>
                </a:solidFill>
              </a:rPr>
              <a:t>multiscattering</a:t>
            </a:r>
            <a:r>
              <a:rPr lang="en-GB" sz="3200" dirty="0">
                <a:solidFill>
                  <a:schemeClr val="bg1"/>
                </a:solidFill>
              </a:rPr>
              <a:t> diffuse on skin</a:t>
            </a:r>
          </a:p>
          <a:p>
            <a:pPr marL="742950" indent="-742950">
              <a:buAutoNum type="arabicPeriod"/>
            </a:pPr>
            <a:r>
              <a:rPr lang="en-GB" sz="3200" dirty="0" smtClean="0">
                <a:solidFill>
                  <a:schemeClr val="bg1"/>
                </a:solidFill>
              </a:rPr>
              <a:t>No </a:t>
            </a:r>
            <a:r>
              <a:rPr lang="en-GB" sz="3200" dirty="0" err="1" smtClean="0">
                <a:solidFill>
                  <a:schemeClr val="bg1"/>
                </a:solidFill>
              </a:rPr>
              <a:t>multiscattering</a:t>
            </a:r>
            <a:r>
              <a:rPr lang="en-GB" sz="3200" dirty="0" smtClean="0">
                <a:solidFill>
                  <a:schemeClr val="bg1"/>
                </a:solidFill>
              </a:rPr>
              <a:t> wrapped diffuse</a:t>
            </a:r>
          </a:p>
        </p:txBody>
      </p:sp>
    </p:spTree>
    <p:extLst>
      <p:ext uri="{BB962C8B-B14F-4D97-AF65-F5344CB8AC3E}">
        <p14:creationId xmlns:p14="http://schemas.microsoft.com/office/powerpoint/2010/main" val="22562508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uto, Pkw, Junkyard, Scrap, Rust, Resting Pla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2165" y="387063"/>
            <a:ext cx="9144000" cy="609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7527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69218" y="1228398"/>
            <a:ext cx="8853565" cy="3662541"/>
          </a:xfrm>
          <a:prstGeom prst="rect">
            <a:avLst/>
          </a:prstGeom>
          <a:noFill/>
        </p:spPr>
        <p:txBody>
          <a:bodyPr wrap="square" rtlCol="0">
            <a:spAutoFit/>
          </a:bodyPr>
          <a:lstStyle/>
          <a:p>
            <a:r>
              <a:rPr lang="en-GB" sz="3600" dirty="0" smtClean="0">
                <a:solidFill>
                  <a:schemeClr val="accent2"/>
                </a:solidFill>
              </a:rPr>
              <a:t>Problems:</a:t>
            </a:r>
          </a:p>
          <a:p>
            <a:endParaRPr lang="en-GB" sz="3600" dirty="0">
              <a:solidFill>
                <a:schemeClr val="bg1"/>
              </a:solidFill>
            </a:endParaRPr>
          </a:p>
          <a:p>
            <a:pPr marL="742950" indent="-742950">
              <a:buAutoNum type="arabicPeriod"/>
            </a:pPr>
            <a:r>
              <a:rPr lang="en-GB" sz="3200" dirty="0" smtClean="0">
                <a:solidFill>
                  <a:schemeClr val="accent2">
                    <a:lumMod val="60000"/>
                    <a:lumOff val="40000"/>
                  </a:schemeClr>
                </a:solidFill>
              </a:rPr>
              <a:t>No </a:t>
            </a:r>
            <a:r>
              <a:rPr lang="en-GB" sz="3200" dirty="0" err="1" smtClean="0">
                <a:solidFill>
                  <a:schemeClr val="accent2">
                    <a:lumMod val="60000"/>
                    <a:lumOff val="40000"/>
                  </a:schemeClr>
                </a:solidFill>
              </a:rPr>
              <a:t>multiscattering</a:t>
            </a:r>
            <a:r>
              <a:rPr lang="en-GB" sz="3200" dirty="0" smtClean="0">
                <a:solidFill>
                  <a:schemeClr val="accent2">
                    <a:lumMod val="60000"/>
                    <a:lumOff val="40000"/>
                  </a:schemeClr>
                </a:solidFill>
              </a:rPr>
              <a:t> indirect specular</a:t>
            </a:r>
          </a:p>
          <a:p>
            <a:pPr marL="742950" indent="-742950">
              <a:buAutoNum type="arabicPeriod"/>
            </a:pPr>
            <a:r>
              <a:rPr lang="en-GB" sz="3200" dirty="0" smtClean="0">
                <a:solidFill>
                  <a:schemeClr val="bg1"/>
                </a:solidFill>
              </a:rPr>
              <a:t>No </a:t>
            </a:r>
            <a:r>
              <a:rPr lang="en-GB" sz="3200" dirty="0" err="1" smtClean="0">
                <a:solidFill>
                  <a:schemeClr val="bg1"/>
                </a:solidFill>
              </a:rPr>
              <a:t>multiscattering</a:t>
            </a:r>
            <a:r>
              <a:rPr lang="en-GB" sz="3200" dirty="0" smtClean="0">
                <a:solidFill>
                  <a:schemeClr val="bg1"/>
                </a:solidFill>
              </a:rPr>
              <a:t> wrapped diffuse</a:t>
            </a:r>
          </a:p>
          <a:p>
            <a:pPr marL="742950" indent="-742950">
              <a:buAutoNum type="arabicPeriod"/>
            </a:pPr>
            <a:r>
              <a:rPr lang="en-GB" sz="3200" dirty="0" smtClean="0">
                <a:solidFill>
                  <a:schemeClr val="bg1"/>
                </a:solidFill>
              </a:rPr>
              <a:t>No </a:t>
            </a:r>
            <a:r>
              <a:rPr lang="en-GB" sz="3200" dirty="0" err="1" smtClean="0">
                <a:solidFill>
                  <a:schemeClr val="bg1"/>
                </a:solidFill>
              </a:rPr>
              <a:t>multiscattering</a:t>
            </a:r>
            <a:r>
              <a:rPr lang="en-GB" sz="3200" dirty="0" smtClean="0">
                <a:solidFill>
                  <a:schemeClr val="bg1"/>
                </a:solidFill>
              </a:rPr>
              <a:t> diffuse on skin</a:t>
            </a:r>
          </a:p>
          <a:p>
            <a:pPr marL="742950" indent="-742950">
              <a:buAutoNum type="arabicPeriod"/>
            </a:pPr>
            <a:r>
              <a:rPr lang="en-GB" sz="3200" dirty="0" smtClean="0">
                <a:solidFill>
                  <a:schemeClr val="bg1"/>
                </a:solidFill>
              </a:rPr>
              <a:t>No </a:t>
            </a:r>
            <a:r>
              <a:rPr lang="en-GB" sz="3200" dirty="0" err="1" smtClean="0">
                <a:solidFill>
                  <a:schemeClr val="bg1"/>
                </a:solidFill>
              </a:rPr>
              <a:t>multiscattering</a:t>
            </a:r>
            <a:r>
              <a:rPr lang="en-GB" sz="3200" dirty="0" smtClean="0">
                <a:solidFill>
                  <a:schemeClr val="bg1"/>
                </a:solidFill>
              </a:rPr>
              <a:t> indirect diffuse</a:t>
            </a:r>
          </a:p>
          <a:p>
            <a:pPr marL="742950" indent="-742950">
              <a:buFontTx/>
              <a:buAutoNum type="arabicPeriod"/>
            </a:pPr>
            <a:r>
              <a:rPr lang="en-GB" sz="3200" dirty="0">
                <a:solidFill>
                  <a:schemeClr val="bg1"/>
                </a:solidFill>
              </a:rPr>
              <a:t>No </a:t>
            </a:r>
            <a:r>
              <a:rPr lang="en-GB" sz="3200" dirty="0" err="1">
                <a:solidFill>
                  <a:schemeClr val="bg1"/>
                </a:solidFill>
              </a:rPr>
              <a:t>multiscattering</a:t>
            </a:r>
            <a:r>
              <a:rPr lang="en-GB" sz="3200" dirty="0">
                <a:solidFill>
                  <a:schemeClr val="bg1"/>
                </a:solidFill>
              </a:rPr>
              <a:t> specular on </a:t>
            </a:r>
            <a:r>
              <a:rPr lang="en-GB" sz="3200" dirty="0" smtClean="0">
                <a:solidFill>
                  <a:schemeClr val="bg1"/>
                </a:solidFill>
              </a:rPr>
              <a:t>hair</a:t>
            </a:r>
            <a:endParaRPr lang="en-GB" sz="3200" dirty="0">
              <a:solidFill>
                <a:schemeClr val="bg1"/>
              </a:solidFill>
            </a:endParaRPr>
          </a:p>
        </p:txBody>
      </p:sp>
    </p:spTree>
    <p:extLst>
      <p:ext uri="{BB962C8B-B14F-4D97-AF65-F5344CB8AC3E}">
        <p14:creationId xmlns:p14="http://schemas.microsoft.com/office/powerpoint/2010/main" val="38876135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5537" y="2525321"/>
            <a:ext cx="3960860" cy="297064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8951" y="1105988"/>
            <a:ext cx="8994097" cy="1003972"/>
          </a:xfrm>
          <a:prstGeom prst="rect">
            <a:avLst/>
          </a:prstGeom>
        </p:spPr>
      </p:pic>
      <p:sp>
        <p:nvSpPr>
          <p:cNvPr id="7" name="TextBox 6"/>
          <p:cNvSpPr txBox="1"/>
          <p:nvPr/>
        </p:nvSpPr>
        <p:spPr>
          <a:xfrm>
            <a:off x="3338994" y="5911327"/>
            <a:ext cx="5514012" cy="584775"/>
          </a:xfrm>
          <a:prstGeom prst="rect">
            <a:avLst/>
          </a:prstGeom>
          <a:noFill/>
        </p:spPr>
        <p:txBody>
          <a:bodyPr wrap="square" rtlCol="0">
            <a:spAutoFit/>
          </a:bodyPr>
          <a:lstStyle/>
          <a:p>
            <a:pPr algn="ctr"/>
            <a:r>
              <a:rPr lang="en-GB" sz="3200" dirty="0" smtClean="0">
                <a:solidFill>
                  <a:schemeClr val="bg1"/>
                </a:solidFill>
              </a:rPr>
              <a:t>Indirect specular</a:t>
            </a:r>
            <a:endParaRPr lang="fr-CA" sz="3200" dirty="0">
              <a:solidFill>
                <a:schemeClr val="bg1"/>
              </a:solidFill>
            </a:endParaRPr>
          </a:p>
        </p:txBody>
      </p:sp>
      <p:sp>
        <p:nvSpPr>
          <p:cNvPr id="8" name="Rounded Rectangle 7"/>
          <p:cNvSpPr/>
          <p:nvPr/>
        </p:nvSpPr>
        <p:spPr>
          <a:xfrm>
            <a:off x="3882453" y="1274164"/>
            <a:ext cx="1131758" cy="68954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10" name="Straight Arrow Connector 9"/>
          <p:cNvCxnSpPr>
            <a:stCxn id="8" idx="2"/>
          </p:cNvCxnSpPr>
          <p:nvPr/>
        </p:nvCxnSpPr>
        <p:spPr>
          <a:xfrm flipH="1">
            <a:off x="4444584" y="1963711"/>
            <a:ext cx="3748" cy="56161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24298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1100606"/>
            <a:ext cx="10058400" cy="84906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7665" y="2784232"/>
            <a:ext cx="2420911" cy="2420911"/>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8376" y="2599705"/>
            <a:ext cx="3960860" cy="2970645"/>
          </a:xfrm>
          <a:prstGeom prst="rect">
            <a:avLst/>
          </a:prstGeom>
        </p:spPr>
      </p:pic>
      <p:sp>
        <p:nvSpPr>
          <p:cNvPr id="5" name="TextBox 4"/>
          <p:cNvSpPr txBox="1"/>
          <p:nvPr/>
        </p:nvSpPr>
        <p:spPr>
          <a:xfrm>
            <a:off x="3137284" y="5911327"/>
            <a:ext cx="5917432" cy="584775"/>
          </a:xfrm>
          <a:prstGeom prst="rect">
            <a:avLst/>
          </a:prstGeom>
          <a:noFill/>
        </p:spPr>
        <p:txBody>
          <a:bodyPr wrap="square" rtlCol="0">
            <a:spAutoFit/>
          </a:bodyPr>
          <a:lstStyle/>
          <a:p>
            <a:pPr algn="ctr"/>
            <a:r>
              <a:rPr lang="en-GB" sz="3200" dirty="0" smtClean="0">
                <a:solidFill>
                  <a:schemeClr val="bg1"/>
                </a:solidFill>
              </a:rPr>
              <a:t>Split-Sum Approximation [Karis13]</a:t>
            </a:r>
            <a:endParaRPr lang="fr-CA" sz="3200" dirty="0">
              <a:solidFill>
                <a:schemeClr val="bg1"/>
              </a:solidFill>
            </a:endParaRPr>
          </a:p>
        </p:txBody>
      </p:sp>
      <p:sp>
        <p:nvSpPr>
          <p:cNvPr id="6" name="Rounded Rectangle 5"/>
          <p:cNvSpPr/>
          <p:nvPr/>
        </p:nvSpPr>
        <p:spPr>
          <a:xfrm>
            <a:off x="2525843" y="996846"/>
            <a:ext cx="3380281" cy="110927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Rounded Rectangle 6"/>
          <p:cNvSpPr/>
          <p:nvPr/>
        </p:nvSpPr>
        <p:spPr>
          <a:xfrm>
            <a:off x="5906124" y="996846"/>
            <a:ext cx="5343994" cy="110927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cxnSp>
        <p:nvCxnSpPr>
          <p:cNvPr id="8" name="Straight Arrow Connector 7"/>
          <p:cNvCxnSpPr>
            <a:stCxn id="6" idx="2"/>
          </p:cNvCxnSpPr>
          <p:nvPr/>
        </p:nvCxnSpPr>
        <p:spPr>
          <a:xfrm flipH="1">
            <a:off x="4212236" y="2106118"/>
            <a:ext cx="3748" cy="34097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7" idx="2"/>
          </p:cNvCxnSpPr>
          <p:nvPr/>
        </p:nvCxnSpPr>
        <p:spPr>
          <a:xfrm>
            <a:off x="8578121" y="2106118"/>
            <a:ext cx="0" cy="3371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64171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5545" y="2896659"/>
            <a:ext cx="2420911" cy="2420911"/>
          </a:xfrm>
          <a:prstGeom prst="rect">
            <a:avLst/>
          </a:prstGeom>
        </p:spPr>
      </p:pic>
      <p:sp>
        <p:nvSpPr>
          <p:cNvPr id="5" name="TextBox 4"/>
          <p:cNvSpPr txBox="1"/>
          <p:nvPr/>
        </p:nvSpPr>
        <p:spPr>
          <a:xfrm>
            <a:off x="3338994" y="5911327"/>
            <a:ext cx="5514012" cy="584775"/>
          </a:xfrm>
          <a:prstGeom prst="rect">
            <a:avLst/>
          </a:prstGeom>
          <a:noFill/>
        </p:spPr>
        <p:txBody>
          <a:bodyPr wrap="square" rtlCol="0">
            <a:spAutoFit/>
          </a:bodyPr>
          <a:lstStyle/>
          <a:p>
            <a:pPr algn="ctr"/>
            <a:r>
              <a:rPr lang="en-GB" sz="3200" dirty="0" smtClean="0">
                <a:solidFill>
                  <a:schemeClr val="bg1"/>
                </a:solidFill>
              </a:rPr>
              <a:t>Environment Map BRDF</a:t>
            </a:r>
            <a:endParaRPr lang="fr-CA" sz="3200" dirty="0">
              <a:solidFill>
                <a:schemeClr val="bg1"/>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1000788"/>
            <a:ext cx="10058400" cy="1065995"/>
          </a:xfrm>
          <a:prstGeom prst="rect">
            <a:avLst/>
          </a:prstGeom>
        </p:spPr>
      </p:pic>
    </p:spTree>
    <p:extLst>
      <p:ext uri="{BB962C8B-B14F-4D97-AF65-F5344CB8AC3E}">
        <p14:creationId xmlns:p14="http://schemas.microsoft.com/office/powerpoint/2010/main" val="29228417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5545" y="2896659"/>
            <a:ext cx="2420911" cy="2420911"/>
          </a:xfrm>
          <a:prstGeom prst="rect">
            <a:avLst/>
          </a:prstGeom>
        </p:spPr>
      </p:pic>
      <p:sp>
        <p:nvSpPr>
          <p:cNvPr id="7" name="TextBox 6"/>
          <p:cNvSpPr txBox="1"/>
          <p:nvPr/>
        </p:nvSpPr>
        <p:spPr>
          <a:xfrm>
            <a:off x="3338994" y="5911327"/>
            <a:ext cx="5514012" cy="584775"/>
          </a:xfrm>
          <a:prstGeom prst="rect">
            <a:avLst/>
          </a:prstGeom>
          <a:noFill/>
        </p:spPr>
        <p:txBody>
          <a:bodyPr wrap="square" rtlCol="0">
            <a:spAutoFit/>
          </a:bodyPr>
          <a:lstStyle/>
          <a:p>
            <a:pPr algn="ctr"/>
            <a:r>
              <a:rPr lang="en-GB" sz="3200" dirty="0" smtClean="0">
                <a:solidFill>
                  <a:schemeClr val="bg1"/>
                </a:solidFill>
              </a:rPr>
              <a:t>Environment Map BRDF</a:t>
            </a:r>
            <a:endParaRPr lang="fr-CA" sz="3200" dirty="0">
              <a:solidFill>
                <a:schemeClr val="bg1"/>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664" y="1190792"/>
            <a:ext cx="11146672" cy="600838"/>
          </a:xfrm>
          <a:prstGeom prst="rect">
            <a:avLst/>
          </a:prstGeom>
        </p:spPr>
      </p:pic>
    </p:spTree>
    <p:extLst>
      <p:ext uri="{BB962C8B-B14F-4D97-AF65-F5344CB8AC3E}">
        <p14:creationId xmlns:p14="http://schemas.microsoft.com/office/powerpoint/2010/main" val="21376465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830" y="2970019"/>
            <a:ext cx="10058400" cy="917963"/>
          </a:xfrm>
          <a:prstGeom prst="rect">
            <a:avLst/>
          </a:prstGeom>
        </p:spPr>
      </p:pic>
      <p:sp>
        <p:nvSpPr>
          <p:cNvPr id="5" name="TextBox 4"/>
          <p:cNvSpPr txBox="1"/>
          <p:nvPr/>
        </p:nvSpPr>
        <p:spPr>
          <a:xfrm>
            <a:off x="2490866" y="5911327"/>
            <a:ext cx="7210269" cy="584775"/>
          </a:xfrm>
          <a:prstGeom prst="rect">
            <a:avLst/>
          </a:prstGeom>
          <a:noFill/>
        </p:spPr>
        <p:txBody>
          <a:bodyPr wrap="square" rtlCol="0">
            <a:spAutoFit/>
          </a:bodyPr>
          <a:lstStyle/>
          <a:p>
            <a:pPr algn="ctr"/>
            <a:r>
              <a:rPr lang="en-GB" sz="3200" dirty="0" err="1" smtClean="0">
                <a:solidFill>
                  <a:schemeClr val="bg1"/>
                </a:solidFill>
              </a:rPr>
              <a:t>Multiscattering</a:t>
            </a:r>
            <a:r>
              <a:rPr lang="en-GB" sz="3200" dirty="0" smtClean="0">
                <a:solidFill>
                  <a:schemeClr val="bg1"/>
                </a:solidFill>
              </a:rPr>
              <a:t> Environment Map BRDF</a:t>
            </a:r>
            <a:endParaRPr lang="fr-CA" sz="3200" dirty="0">
              <a:solidFill>
                <a:schemeClr val="bg1"/>
              </a:solidFill>
            </a:endParaRPr>
          </a:p>
        </p:txBody>
      </p:sp>
    </p:spTree>
    <p:extLst>
      <p:ext uri="{BB962C8B-B14F-4D97-AF65-F5344CB8AC3E}">
        <p14:creationId xmlns:p14="http://schemas.microsoft.com/office/powerpoint/2010/main" val="1676698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2985336"/>
            <a:ext cx="10058400" cy="887328"/>
          </a:xfrm>
          <a:prstGeom prst="rect">
            <a:avLst/>
          </a:prstGeom>
        </p:spPr>
      </p:pic>
      <p:sp>
        <p:nvSpPr>
          <p:cNvPr id="5" name="TextBox 4"/>
          <p:cNvSpPr txBox="1"/>
          <p:nvPr/>
        </p:nvSpPr>
        <p:spPr>
          <a:xfrm>
            <a:off x="2490866" y="5911327"/>
            <a:ext cx="7210269" cy="584775"/>
          </a:xfrm>
          <a:prstGeom prst="rect">
            <a:avLst/>
          </a:prstGeom>
          <a:noFill/>
        </p:spPr>
        <p:txBody>
          <a:bodyPr wrap="square" rtlCol="0">
            <a:spAutoFit/>
          </a:bodyPr>
          <a:lstStyle/>
          <a:p>
            <a:pPr algn="ctr"/>
            <a:r>
              <a:rPr lang="en-GB" sz="3200" dirty="0" err="1" smtClean="0">
                <a:solidFill>
                  <a:schemeClr val="bg1"/>
                </a:solidFill>
              </a:rPr>
              <a:t>Multiscattering</a:t>
            </a:r>
            <a:r>
              <a:rPr lang="en-GB" sz="3200" dirty="0" smtClean="0">
                <a:solidFill>
                  <a:schemeClr val="bg1"/>
                </a:solidFill>
              </a:rPr>
              <a:t> Environment Map BRDF</a:t>
            </a:r>
            <a:endParaRPr lang="fr-CA" sz="3200" dirty="0">
              <a:solidFill>
                <a:schemeClr val="bg1"/>
              </a:solidFill>
            </a:endParaRPr>
          </a:p>
        </p:txBody>
      </p:sp>
    </p:spTree>
    <p:extLst>
      <p:ext uri="{BB962C8B-B14F-4D97-AF65-F5344CB8AC3E}">
        <p14:creationId xmlns:p14="http://schemas.microsoft.com/office/powerpoint/2010/main" val="13206006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3033324"/>
            <a:ext cx="10058400" cy="941379"/>
          </a:xfrm>
          <a:prstGeom prst="rect">
            <a:avLst/>
          </a:prstGeom>
        </p:spPr>
      </p:pic>
      <p:sp>
        <p:nvSpPr>
          <p:cNvPr id="5" name="TextBox 4"/>
          <p:cNvSpPr txBox="1"/>
          <p:nvPr/>
        </p:nvSpPr>
        <p:spPr>
          <a:xfrm>
            <a:off x="2490866" y="5911327"/>
            <a:ext cx="7210269" cy="584775"/>
          </a:xfrm>
          <a:prstGeom prst="rect">
            <a:avLst/>
          </a:prstGeom>
          <a:noFill/>
        </p:spPr>
        <p:txBody>
          <a:bodyPr wrap="square" rtlCol="0">
            <a:spAutoFit/>
          </a:bodyPr>
          <a:lstStyle/>
          <a:p>
            <a:pPr algn="ctr"/>
            <a:r>
              <a:rPr lang="en-GB" sz="3200" dirty="0" err="1" smtClean="0">
                <a:solidFill>
                  <a:schemeClr val="bg1"/>
                </a:solidFill>
              </a:rPr>
              <a:t>Multiscattering</a:t>
            </a:r>
            <a:r>
              <a:rPr lang="en-GB" sz="3200" dirty="0" smtClean="0">
                <a:solidFill>
                  <a:schemeClr val="bg1"/>
                </a:solidFill>
              </a:rPr>
              <a:t> Environment Map BRDF</a:t>
            </a:r>
            <a:endParaRPr lang="fr-CA" sz="3200" dirty="0">
              <a:solidFill>
                <a:schemeClr val="bg1"/>
              </a:solidFill>
            </a:endParaRPr>
          </a:p>
        </p:txBody>
      </p:sp>
    </p:spTree>
    <p:extLst>
      <p:ext uri="{BB962C8B-B14F-4D97-AF65-F5344CB8AC3E}">
        <p14:creationId xmlns:p14="http://schemas.microsoft.com/office/powerpoint/2010/main" val="20619701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90866" y="5911327"/>
            <a:ext cx="7210269" cy="584775"/>
          </a:xfrm>
          <a:prstGeom prst="rect">
            <a:avLst/>
          </a:prstGeom>
          <a:noFill/>
        </p:spPr>
        <p:txBody>
          <a:bodyPr wrap="square" rtlCol="0">
            <a:spAutoFit/>
          </a:bodyPr>
          <a:lstStyle/>
          <a:p>
            <a:pPr algn="ctr"/>
            <a:r>
              <a:rPr lang="en-GB" sz="3200" dirty="0" err="1" smtClean="0">
                <a:solidFill>
                  <a:schemeClr val="bg1"/>
                </a:solidFill>
              </a:rPr>
              <a:t>Multiscattering</a:t>
            </a:r>
            <a:r>
              <a:rPr lang="en-GB" sz="3200" dirty="0" smtClean="0">
                <a:solidFill>
                  <a:schemeClr val="bg1"/>
                </a:solidFill>
              </a:rPr>
              <a:t> Environment Map BRDF</a:t>
            </a:r>
            <a:endParaRPr lang="fr-CA" sz="3200"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045" y="2055959"/>
            <a:ext cx="2420911" cy="2420911"/>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5982" y="2054708"/>
            <a:ext cx="2422162" cy="2422162"/>
          </a:xfrm>
          <a:prstGeom prst="rect">
            <a:avLst/>
          </a:prstGeom>
        </p:spPr>
      </p:pic>
      <p:sp>
        <p:nvSpPr>
          <p:cNvPr id="7" name="Right Arrow 6"/>
          <p:cNvSpPr/>
          <p:nvPr/>
        </p:nvSpPr>
        <p:spPr>
          <a:xfrm>
            <a:off x="5044359" y="3099691"/>
            <a:ext cx="2383436" cy="47968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4480492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90866" y="5911327"/>
            <a:ext cx="7210269" cy="584775"/>
          </a:xfrm>
          <a:prstGeom prst="rect">
            <a:avLst/>
          </a:prstGeom>
          <a:noFill/>
        </p:spPr>
        <p:txBody>
          <a:bodyPr wrap="square" rtlCol="0">
            <a:spAutoFit/>
          </a:bodyPr>
          <a:lstStyle/>
          <a:p>
            <a:pPr algn="ctr"/>
            <a:r>
              <a:rPr lang="en-GB" sz="3200" dirty="0" smtClean="0">
                <a:solidFill>
                  <a:schemeClr val="bg1"/>
                </a:solidFill>
              </a:rPr>
              <a:t>Environment Map BRDF</a:t>
            </a:r>
            <a:endParaRPr lang="fr-CA" sz="32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12192000" cy="2032000"/>
          </a:xfrm>
          <a:prstGeom prst="rect">
            <a:avLst/>
          </a:prstGeom>
        </p:spPr>
      </p:pic>
    </p:spTree>
    <p:extLst>
      <p:ext uri="{BB962C8B-B14F-4D97-AF65-F5344CB8AC3E}">
        <p14:creationId xmlns:p14="http://schemas.microsoft.com/office/powerpoint/2010/main" val="13120762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52481" y="6018551"/>
            <a:ext cx="4287039" cy="523220"/>
          </a:xfrm>
          <a:prstGeom prst="rect">
            <a:avLst/>
          </a:prstGeom>
          <a:noFill/>
        </p:spPr>
        <p:txBody>
          <a:bodyPr wrap="square" rtlCol="0">
            <a:spAutoFit/>
          </a:bodyPr>
          <a:lstStyle/>
          <a:p>
            <a:pPr algn="ctr"/>
            <a:r>
              <a:rPr lang="en-GB" sz="2800" dirty="0" smtClean="0">
                <a:solidFill>
                  <a:schemeClr val="bg1"/>
                </a:solidFill>
              </a:rPr>
              <a:t>[Heitz16a]</a:t>
            </a:r>
            <a:endParaRPr lang="fr-CA" sz="2800" dirty="0">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388" y="1262640"/>
            <a:ext cx="10813224" cy="4332721"/>
          </a:xfrm>
          <a:prstGeom prst="rect">
            <a:avLst/>
          </a:prstGeom>
        </p:spPr>
      </p:pic>
    </p:spTree>
    <p:extLst>
      <p:ext uri="{BB962C8B-B14F-4D97-AF65-F5344CB8AC3E}">
        <p14:creationId xmlns:p14="http://schemas.microsoft.com/office/powerpoint/2010/main" val="40749249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90866" y="5911327"/>
            <a:ext cx="7210269" cy="584775"/>
          </a:xfrm>
          <a:prstGeom prst="rect">
            <a:avLst/>
          </a:prstGeom>
          <a:noFill/>
        </p:spPr>
        <p:txBody>
          <a:bodyPr wrap="square" rtlCol="0">
            <a:spAutoFit/>
          </a:bodyPr>
          <a:lstStyle/>
          <a:p>
            <a:pPr algn="ctr"/>
            <a:r>
              <a:rPr lang="en-GB" sz="3200" dirty="0" err="1" smtClean="0">
                <a:solidFill>
                  <a:schemeClr val="bg1"/>
                </a:solidFill>
              </a:rPr>
              <a:t>Multiscattering</a:t>
            </a:r>
            <a:r>
              <a:rPr lang="en-GB" sz="3200" dirty="0" smtClean="0">
                <a:solidFill>
                  <a:schemeClr val="bg1"/>
                </a:solidFill>
              </a:rPr>
              <a:t> Environment Map BRDF</a:t>
            </a:r>
            <a:endParaRPr lang="fr-CA" sz="32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12192000" cy="2032000"/>
          </a:xfrm>
          <a:prstGeom prst="rect">
            <a:avLst/>
          </a:prstGeom>
        </p:spPr>
      </p:pic>
    </p:spTree>
    <p:extLst>
      <p:ext uri="{BB962C8B-B14F-4D97-AF65-F5344CB8AC3E}">
        <p14:creationId xmlns:p14="http://schemas.microsoft.com/office/powerpoint/2010/main" val="402325351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52881357"/>
              </p:ext>
            </p:extLst>
          </p:nvPr>
        </p:nvGraphicFramePr>
        <p:xfrm>
          <a:off x="3419646" y="929391"/>
          <a:ext cx="5352707" cy="5035498"/>
        </p:xfrm>
        <a:graphic>
          <a:graphicData uri="http://schemas.openxmlformats.org/presentationml/2006/ole">
            <mc:AlternateContent xmlns:mc="http://schemas.openxmlformats.org/markup-compatibility/2006">
              <mc:Choice xmlns:v="urn:schemas-microsoft-com:vml" Requires="v">
                <p:oleObj spid="_x0000_s2211" name="Image" r:id="rId4" imgW="12190320" imgH="11466360" progId="Photoshop.Image.11">
                  <p:embed/>
                </p:oleObj>
              </mc:Choice>
              <mc:Fallback>
                <p:oleObj name="Image" r:id="rId4" imgW="12190320" imgH="11466360" progId="Photoshop.Image.11">
                  <p:embed/>
                  <p:pic>
                    <p:nvPicPr>
                      <p:cNvPr id="0" name=""/>
                      <p:cNvPicPr/>
                      <p:nvPr/>
                    </p:nvPicPr>
                    <p:blipFill>
                      <a:blip r:embed="rId5"/>
                      <a:stretch>
                        <a:fillRect/>
                      </a:stretch>
                    </p:blipFill>
                    <p:spPr>
                      <a:xfrm>
                        <a:off x="3419646" y="929391"/>
                        <a:ext cx="5352707" cy="5035498"/>
                      </a:xfrm>
                      <a:prstGeom prst="rect">
                        <a:avLst/>
                      </a:prstGeom>
                    </p:spPr>
                  </p:pic>
                </p:oleObj>
              </mc:Fallback>
            </mc:AlternateContent>
          </a:graphicData>
        </a:graphic>
      </p:graphicFrame>
      <p:sp>
        <p:nvSpPr>
          <p:cNvPr id="3" name="TextBox 2"/>
          <p:cNvSpPr txBox="1"/>
          <p:nvPr/>
        </p:nvSpPr>
        <p:spPr>
          <a:xfrm>
            <a:off x="3952481" y="6018551"/>
            <a:ext cx="4287039" cy="523220"/>
          </a:xfrm>
          <a:prstGeom prst="rect">
            <a:avLst/>
          </a:prstGeom>
          <a:noFill/>
        </p:spPr>
        <p:txBody>
          <a:bodyPr wrap="square" rtlCol="0">
            <a:spAutoFit/>
          </a:bodyPr>
          <a:lstStyle/>
          <a:p>
            <a:pPr algn="ctr"/>
            <a:r>
              <a:rPr lang="en-GB" sz="2800" dirty="0" smtClean="0">
                <a:solidFill>
                  <a:schemeClr val="bg1"/>
                </a:solidFill>
              </a:rPr>
              <a:t>[FdezAgüera19]</a:t>
            </a:r>
            <a:endParaRPr lang="fr-CA" sz="2800" dirty="0">
              <a:solidFill>
                <a:schemeClr val="bg1"/>
              </a:solidFill>
            </a:endParaRPr>
          </a:p>
        </p:txBody>
      </p:sp>
    </p:spTree>
    <p:extLst>
      <p:ext uri="{BB962C8B-B14F-4D97-AF65-F5344CB8AC3E}">
        <p14:creationId xmlns:p14="http://schemas.microsoft.com/office/powerpoint/2010/main" val="2450110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82052" y="686832"/>
            <a:ext cx="11032761" cy="1077218"/>
          </a:xfrm>
          <a:prstGeom prst="rect">
            <a:avLst/>
          </a:prstGeom>
          <a:noFill/>
        </p:spPr>
        <p:txBody>
          <a:bodyPr wrap="square" rtlCol="0">
            <a:spAutoFit/>
          </a:bodyPr>
          <a:lstStyle/>
          <a:p>
            <a:r>
              <a:rPr lang="en-GB" sz="3200" dirty="0" smtClean="0">
                <a:solidFill>
                  <a:schemeClr val="bg1"/>
                </a:solidFill>
              </a:rPr>
              <a:t>The paper observes that the single-scattering energy is in fact the sum of the </a:t>
            </a:r>
            <a:r>
              <a:rPr lang="en-GB" sz="3200" dirty="0" smtClean="0">
                <a:solidFill>
                  <a:srgbClr val="FF0000"/>
                </a:solidFill>
              </a:rPr>
              <a:t>red</a:t>
            </a:r>
            <a:r>
              <a:rPr lang="en-GB" sz="3200" dirty="0" smtClean="0">
                <a:solidFill>
                  <a:schemeClr val="bg1"/>
                </a:solidFill>
              </a:rPr>
              <a:t> and </a:t>
            </a:r>
            <a:r>
              <a:rPr lang="en-GB" sz="3200" dirty="0" smtClean="0">
                <a:solidFill>
                  <a:srgbClr val="00B050"/>
                </a:solidFill>
              </a:rPr>
              <a:t>green</a:t>
            </a:r>
            <a:r>
              <a:rPr lang="en-GB" sz="3200" dirty="0" smtClean="0">
                <a:solidFill>
                  <a:schemeClr val="bg1"/>
                </a:solidFill>
              </a:rPr>
              <a:t> channels in our environment BRDF:</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292" y="3062966"/>
            <a:ext cx="7510071" cy="1207392"/>
          </a:xfrm>
          <a:prstGeom prst="rect">
            <a:avLst/>
          </a:prstGeom>
        </p:spPr>
      </p:pic>
      <p:sp>
        <p:nvSpPr>
          <p:cNvPr id="8" name="TextBox 7"/>
          <p:cNvSpPr txBox="1"/>
          <p:nvPr/>
        </p:nvSpPr>
        <p:spPr>
          <a:xfrm>
            <a:off x="682052" y="5268826"/>
            <a:ext cx="11032761" cy="584775"/>
          </a:xfrm>
          <a:prstGeom prst="rect">
            <a:avLst/>
          </a:prstGeom>
          <a:noFill/>
        </p:spPr>
        <p:txBody>
          <a:bodyPr wrap="square" rtlCol="0">
            <a:spAutoFit/>
          </a:bodyPr>
          <a:lstStyle/>
          <a:p>
            <a:r>
              <a:rPr lang="en-GB" sz="3200" dirty="0" smtClean="0">
                <a:solidFill>
                  <a:schemeClr val="bg1"/>
                </a:solidFill>
              </a:rPr>
              <a:t>It also observes that </a:t>
            </a:r>
            <a:r>
              <a:rPr lang="en-GB" sz="3200" dirty="0" err="1" smtClean="0">
                <a:solidFill>
                  <a:schemeClr val="bg1"/>
                </a:solidFill>
              </a:rPr>
              <a:t>E</a:t>
            </a:r>
            <a:r>
              <a:rPr lang="en-GB" sz="3200" baseline="-25000" dirty="0" err="1" smtClean="0">
                <a:solidFill>
                  <a:schemeClr val="bg1"/>
                </a:solidFill>
              </a:rPr>
              <a:t>avg</a:t>
            </a:r>
            <a:r>
              <a:rPr lang="en-GB" sz="3200" dirty="0" smtClean="0">
                <a:solidFill>
                  <a:schemeClr val="bg1"/>
                </a:solidFill>
              </a:rPr>
              <a:t> can be approximated as E(</a:t>
            </a:r>
            <a:r>
              <a:rPr lang="el-GR" sz="3200" dirty="0">
                <a:solidFill>
                  <a:schemeClr val="bg1"/>
                </a:solidFill>
                <a:latin typeface="Times New Roman" panose="02020603050405020304" pitchFamily="18" charset="0"/>
                <a:cs typeface="Times New Roman" panose="02020603050405020304" pitchFamily="18" charset="0"/>
              </a:rPr>
              <a:t>μ</a:t>
            </a:r>
            <a:r>
              <a:rPr lang="en-GB" sz="3200" dirty="0" smtClean="0">
                <a:solidFill>
                  <a:schemeClr val="bg1"/>
                </a:solidFill>
              </a:rPr>
              <a:t>)</a:t>
            </a:r>
            <a:endParaRPr lang="en-GB" sz="3200" baseline="-25000"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3902" y="2456206"/>
            <a:ext cx="2420911" cy="2420911"/>
          </a:xfrm>
          <a:prstGeom prst="rect">
            <a:avLst/>
          </a:prstGeom>
        </p:spPr>
      </p:pic>
    </p:spTree>
    <p:extLst>
      <p:ext uri="{BB962C8B-B14F-4D97-AF65-F5344CB8AC3E}">
        <p14:creationId xmlns:p14="http://schemas.microsoft.com/office/powerpoint/2010/main" val="28123439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82052" y="686832"/>
            <a:ext cx="11032761" cy="1077218"/>
          </a:xfrm>
          <a:prstGeom prst="rect">
            <a:avLst/>
          </a:prstGeom>
          <a:noFill/>
        </p:spPr>
        <p:txBody>
          <a:bodyPr wrap="square" rtlCol="0">
            <a:spAutoFit/>
          </a:bodyPr>
          <a:lstStyle/>
          <a:p>
            <a:r>
              <a:rPr lang="en-GB" sz="3200" dirty="0" smtClean="0">
                <a:solidFill>
                  <a:schemeClr val="bg1"/>
                </a:solidFill>
              </a:rPr>
              <a:t>Given that </a:t>
            </a:r>
            <a:r>
              <a:rPr lang="en-GB" sz="3200" dirty="0" err="1" smtClean="0">
                <a:solidFill>
                  <a:schemeClr val="bg1"/>
                </a:solidFill>
              </a:rPr>
              <a:t>F</a:t>
            </a:r>
            <a:r>
              <a:rPr lang="en-GB" sz="3200" baseline="-25000" dirty="0" err="1" smtClean="0">
                <a:solidFill>
                  <a:schemeClr val="bg1"/>
                </a:solidFill>
              </a:rPr>
              <a:t>avg</a:t>
            </a:r>
            <a:r>
              <a:rPr lang="en-GB" sz="3200" dirty="0" smtClean="0">
                <a:solidFill>
                  <a:schemeClr val="bg1"/>
                </a:solidFill>
              </a:rPr>
              <a:t> can be calculated analytically, and multiply-scattered light is diffuse, we get the following formula:</a:t>
            </a:r>
          </a:p>
        </p:txBody>
      </p:sp>
      <p:sp>
        <p:nvSpPr>
          <p:cNvPr id="3" name="TextBox 2"/>
          <p:cNvSpPr txBox="1"/>
          <p:nvPr/>
        </p:nvSpPr>
        <p:spPr>
          <a:xfrm>
            <a:off x="940632" y="2256020"/>
            <a:ext cx="10515600" cy="3416320"/>
          </a:xfrm>
          <a:prstGeom prst="rect">
            <a:avLst/>
          </a:prstGeom>
          <a:solidFill>
            <a:schemeClr val="bg1"/>
          </a:solidFill>
        </p:spPr>
        <p:txBody>
          <a:bodyPr wrap="square" rtlCol="0">
            <a:spAutoFit/>
          </a:bodyPr>
          <a:lstStyle/>
          <a:p>
            <a:r>
              <a:rPr lang="fr-CA" sz="2400" dirty="0" smtClean="0">
                <a:solidFill>
                  <a:srgbClr val="0000FF"/>
                </a:solidFill>
                <a:latin typeface="Consolas" panose="020B0609020204030204" pitchFamily="49" charset="0"/>
              </a:rPr>
              <a:t>float2</a:t>
            </a:r>
            <a:r>
              <a:rPr lang="fr-CA" sz="2400" dirty="0" smtClean="0">
                <a:solidFill>
                  <a:srgbClr val="000000"/>
                </a:solidFill>
                <a:latin typeface="Consolas" panose="020B0609020204030204" pitchFamily="49" charset="0"/>
              </a:rPr>
              <a:t> </a:t>
            </a:r>
            <a:r>
              <a:rPr lang="fr-CA" sz="2400" dirty="0" err="1">
                <a:solidFill>
                  <a:srgbClr val="000000"/>
                </a:solidFill>
                <a:latin typeface="Consolas" panose="020B0609020204030204" pitchFamily="49" charset="0"/>
              </a:rPr>
              <a:t>FssEss</a:t>
            </a:r>
            <a:r>
              <a:rPr lang="fr-CA" sz="2400" dirty="0">
                <a:solidFill>
                  <a:srgbClr val="000000"/>
                </a:solidFill>
                <a:latin typeface="Consolas" panose="020B0609020204030204" pitchFamily="49" charset="0"/>
              </a:rPr>
              <a:t> = </a:t>
            </a:r>
            <a:r>
              <a:rPr lang="fr-CA" sz="2400" dirty="0" err="1">
                <a:solidFill>
                  <a:srgbClr val="000000"/>
                </a:solidFill>
                <a:latin typeface="Consolas" panose="020B0609020204030204" pitchFamily="49" charset="0"/>
              </a:rPr>
              <a:t>envBRDF.x</a:t>
            </a:r>
            <a:r>
              <a:rPr lang="fr-CA" sz="2400" dirty="0">
                <a:solidFill>
                  <a:srgbClr val="000000"/>
                </a:solidFill>
                <a:latin typeface="Consolas" panose="020B0609020204030204" pitchFamily="49" charset="0"/>
              </a:rPr>
              <a:t> + F0 * </a:t>
            </a:r>
            <a:r>
              <a:rPr lang="fr-CA" sz="2400" dirty="0" err="1">
                <a:solidFill>
                  <a:srgbClr val="000000"/>
                </a:solidFill>
                <a:latin typeface="Consolas" panose="020B0609020204030204" pitchFamily="49" charset="0"/>
              </a:rPr>
              <a:t>envBRDF.y</a:t>
            </a:r>
            <a:r>
              <a:rPr lang="fr-CA" sz="2400" dirty="0">
                <a:solidFill>
                  <a:srgbClr val="000000"/>
                </a:solidFill>
                <a:latin typeface="Consolas" panose="020B0609020204030204" pitchFamily="49" charset="0"/>
              </a:rPr>
              <a:t>;</a:t>
            </a:r>
          </a:p>
          <a:p>
            <a:r>
              <a:rPr lang="fr-CA" sz="2400" dirty="0" err="1" smtClean="0">
                <a:solidFill>
                  <a:srgbClr val="0000FF"/>
                </a:solidFill>
                <a:latin typeface="Consolas" panose="020B0609020204030204" pitchFamily="49" charset="0"/>
              </a:rPr>
              <a:t>float</a:t>
            </a:r>
            <a:r>
              <a:rPr lang="fr-CA" sz="2400" dirty="0" smtClean="0">
                <a:solidFill>
                  <a:srgbClr val="000000"/>
                </a:solidFill>
                <a:latin typeface="Consolas" panose="020B0609020204030204" pitchFamily="49" charset="0"/>
              </a:rPr>
              <a:t>  </a:t>
            </a:r>
            <a:r>
              <a:rPr lang="fr-CA" sz="2400" dirty="0" err="1">
                <a:solidFill>
                  <a:srgbClr val="000000"/>
                </a:solidFill>
                <a:latin typeface="Consolas" panose="020B0609020204030204" pitchFamily="49" charset="0"/>
              </a:rPr>
              <a:t>Ess</a:t>
            </a:r>
            <a:r>
              <a:rPr lang="fr-CA" sz="2400" dirty="0">
                <a:solidFill>
                  <a:srgbClr val="000000"/>
                </a:solidFill>
                <a:latin typeface="Consolas" panose="020B0609020204030204" pitchFamily="49" charset="0"/>
              </a:rPr>
              <a:t>    = </a:t>
            </a:r>
            <a:r>
              <a:rPr lang="fr-CA" sz="2400" dirty="0" err="1">
                <a:solidFill>
                  <a:srgbClr val="000000"/>
                </a:solidFill>
                <a:latin typeface="Consolas" panose="020B0609020204030204" pitchFamily="49" charset="0"/>
              </a:rPr>
              <a:t>envBRDF.x</a:t>
            </a:r>
            <a:r>
              <a:rPr lang="fr-CA" sz="2400" dirty="0">
                <a:solidFill>
                  <a:srgbClr val="000000"/>
                </a:solidFill>
                <a:latin typeface="Consolas" panose="020B0609020204030204" pitchFamily="49" charset="0"/>
              </a:rPr>
              <a:t> + </a:t>
            </a:r>
            <a:r>
              <a:rPr lang="fr-CA" sz="2400" dirty="0" err="1">
                <a:solidFill>
                  <a:srgbClr val="000000"/>
                </a:solidFill>
                <a:latin typeface="Consolas" panose="020B0609020204030204" pitchFamily="49" charset="0"/>
              </a:rPr>
              <a:t>envBRDF.y</a:t>
            </a:r>
            <a:r>
              <a:rPr lang="fr-CA" sz="2400" dirty="0">
                <a:solidFill>
                  <a:srgbClr val="000000"/>
                </a:solidFill>
                <a:latin typeface="Consolas" panose="020B0609020204030204" pitchFamily="49" charset="0"/>
              </a:rPr>
              <a:t>;</a:t>
            </a:r>
          </a:p>
          <a:p>
            <a:r>
              <a:rPr lang="fr-CA" sz="2400" dirty="0" err="1" smtClean="0">
                <a:solidFill>
                  <a:srgbClr val="0000FF"/>
                </a:solidFill>
                <a:latin typeface="Consolas" panose="020B0609020204030204" pitchFamily="49" charset="0"/>
              </a:rPr>
              <a:t>float</a:t>
            </a:r>
            <a:r>
              <a:rPr lang="fr-CA" sz="2400" dirty="0" smtClean="0">
                <a:solidFill>
                  <a:srgbClr val="000000"/>
                </a:solidFill>
                <a:latin typeface="Consolas" panose="020B0609020204030204" pitchFamily="49" charset="0"/>
              </a:rPr>
              <a:t>  </a:t>
            </a:r>
            <a:r>
              <a:rPr lang="fr-CA" sz="2400" dirty="0">
                <a:solidFill>
                  <a:srgbClr val="000000"/>
                </a:solidFill>
                <a:latin typeface="Consolas" panose="020B0609020204030204" pitchFamily="49" charset="0"/>
              </a:rPr>
              <a:t>Ems    = 1.0f - </a:t>
            </a:r>
            <a:r>
              <a:rPr lang="fr-CA" sz="2400" dirty="0" err="1">
                <a:solidFill>
                  <a:srgbClr val="000000"/>
                </a:solidFill>
                <a:latin typeface="Consolas" panose="020B0609020204030204" pitchFamily="49" charset="0"/>
              </a:rPr>
              <a:t>Ess</a:t>
            </a:r>
            <a:r>
              <a:rPr lang="fr-CA" sz="2400" dirty="0">
                <a:solidFill>
                  <a:srgbClr val="000000"/>
                </a:solidFill>
                <a:latin typeface="Consolas" panose="020B0609020204030204" pitchFamily="49" charset="0"/>
              </a:rPr>
              <a:t>;</a:t>
            </a:r>
          </a:p>
          <a:p>
            <a:r>
              <a:rPr lang="en-CA" sz="2400" dirty="0" smtClean="0">
                <a:solidFill>
                  <a:srgbClr val="0000FF"/>
                </a:solidFill>
                <a:latin typeface="Consolas" panose="020B0609020204030204" pitchFamily="49" charset="0"/>
              </a:rPr>
              <a:t>float</a:t>
            </a:r>
            <a:r>
              <a:rPr lang="en-CA" sz="2400" dirty="0" smtClean="0">
                <a:solidFill>
                  <a:srgbClr val="000000"/>
                </a:solidFill>
                <a:latin typeface="Consolas" panose="020B0609020204030204" pitchFamily="49" charset="0"/>
              </a:rPr>
              <a:t>  </a:t>
            </a:r>
            <a:r>
              <a:rPr lang="en-CA" sz="2400" dirty="0" err="1">
                <a:solidFill>
                  <a:srgbClr val="000000"/>
                </a:solidFill>
                <a:latin typeface="Consolas" panose="020B0609020204030204" pitchFamily="49" charset="0"/>
              </a:rPr>
              <a:t>Favg</a:t>
            </a:r>
            <a:r>
              <a:rPr lang="en-CA" sz="2400" dirty="0">
                <a:solidFill>
                  <a:srgbClr val="000000"/>
                </a:solidFill>
                <a:latin typeface="Consolas" panose="020B0609020204030204" pitchFamily="49" charset="0"/>
              </a:rPr>
              <a:t>   = F0 + (1.0f / 21.0f) * (1.0f - F0);</a:t>
            </a:r>
          </a:p>
          <a:p>
            <a:r>
              <a:rPr lang="fr-CA" sz="2400" dirty="0" err="1" smtClean="0">
                <a:solidFill>
                  <a:srgbClr val="0000FF"/>
                </a:solidFill>
                <a:latin typeface="Consolas" panose="020B0609020204030204" pitchFamily="49" charset="0"/>
              </a:rPr>
              <a:t>float</a:t>
            </a:r>
            <a:r>
              <a:rPr lang="fr-CA" sz="2400" dirty="0" smtClean="0">
                <a:solidFill>
                  <a:srgbClr val="000000"/>
                </a:solidFill>
                <a:latin typeface="Consolas" panose="020B0609020204030204" pitchFamily="49" charset="0"/>
              </a:rPr>
              <a:t>  </a:t>
            </a:r>
            <a:r>
              <a:rPr lang="fr-CA" sz="2400" dirty="0" err="1">
                <a:solidFill>
                  <a:srgbClr val="000000"/>
                </a:solidFill>
                <a:latin typeface="Consolas" panose="020B0609020204030204" pitchFamily="49" charset="0"/>
              </a:rPr>
              <a:t>Fms</a:t>
            </a:r>
            <a:r>
              <a:rPr lang="fr-CA" sz="2400" dirty="0">
                <a:solidFill>
                  <a:srgbClr val="000000"/>
                </a:solidFill>
                <a:latin typeface="Consolas" panose="020B0609020204030204" pitchFamily="49" charset="0"/>
              </a:rPr>
              <a:t>    = </a:t>
            </a:r>
            <a:r>
              <a:rPr lang="fr-CA" sz="2400" dirty="0" err="1">
                <a:solidFill>
                  <a:srgbClr val="000000"/>
                </a:solidFill>
                <a:latin typeface="Consolas" panose="020B0609020204030204" pitchFamily="49" charset="0"/>
              </a:rPr>
              <a:t>FssEss</a:t>
            </a:r>
            <a:r>
              <a:rPr lang="fr-CA" sz="2400" dirty="0">
                <a:solidFill>
                  <a:srgbClr val="000000"/>
                </a:solidFill>
                <a:latin typeface="Consolas" panose="020B0609020204030204" pitchFamily="49" charset="0"/>
              </a:rPr>
              <a:t> * </a:t>
            </a:r>
            <a:r>
              <a:rPr lang="fr-CA" sz="2400" dirty="0" err="1">
                <a:solidFill>
                  <a:srgbClr val="000000"/>
                </a:solidFill>
                <a:latin typeface="Consolas" panose="020B0609020204030204" pitchFamily="49" charset="0"/>
              </a:rPr>
              <a:t>Favg</a:t>
            </a:r>
            <a:r>
              <a:rPr lang="fr-CA" sz="2400" dirty="0">
                <a:solidFill>
                  <a:srgbClr val="000000"/>
                </a:solidFill>
                <a:latin typeface="Consolas" panose="020B0609020204030204" pitchFamily="49" charset="0"/>
              </a:rPr>
              <a:t> / (1.0f - </a:t>
            </a:r>
            <a:r>
              <a:rPr lang="fr-CA" sz="2400" dirty="0" err="1">
                <a:solidFill>
                  <a:srgbClr val="000000"/>
                </a:solidFill>
                <a:latin typeface="Consolas" panose="020B0609020204030204" pitchFamily="49" charset="0"/>
              </a:rPr>
              <a:t>Favg</a:t>
            </a:r>
            <a:r>
              <a:rPr lang="fr-CA" sz="2400" dirty="0">
                <a:solidFill>
                  <a:srgbClr val="000000"/>
                </a:solidFill>
                <a:latin typeface="Consolas" panose="020B0609020204030204" pitchFamily="49" charset="0"/>
              </a:rPr>
              <a:t> * (1.0f - </a:t>
            </a:r>
            <a:r>
              <a:rPr lang="fr-CA" sz="2400" dirty="0" err="1">
                <a:solidFill>
                  <a:srgbClr val="000000"/>
                </a:solidFill>
                <a:latin typeface="Consolas" panose="020B0609020204030204" pitchFamily="49" charset="0"/>
              </a:rPr>
              <a:t>Ess</a:t>
            </a:r>
            <a:r>
              <a:rPr lang="fr-CA" sz="2400" dirty="0">
                <a:solidFill>
                  <a:srgbClr val="000000"/>
                </a:solidFill>
                <a:latin typeface="Consolas" panose="020B0609020204030204" pitchFamily="49" charset="0"/>
              </a:rPr>
              <a:t>));</a:t>
            </a:r>
          </a:p>
          <a:p>
            <a:r>
              <a:rPr lang="fr-CA" sz="2400" dirty="0" err="1" smtClean="0">
                <a:solidFill>
                  <a:srgbClr val="0000FF"/>
                </a:solidFill>
                <a:latin typeface="Consolas" panose="020B0609020204030204" pitchFamily="49" charset="0"/>
              </a:rPr>
              <a:t>float</a:t>
            </a:r>
            <a:r>
              <a:rPr lang="fr-CA" sz="2400" dirty="0">
                <a:solidFill>
                  <a:srgbClr val="000000"/>
                </a:solidFill>
                <a:latin typeface="Consolas" panose="020B0609020204030204" pitchFamily="49" charset="0"/>
              </a:rPr>
              <a:t> </a:t>
            </a:r>
            <a:r>
              <a:rPr lang="fr-CA" sz="2400" dirty="0" smtClean="0">
                <a:solidFill>
                  <a:srgbClr val="000000"/>
                </a:solidFill>
                <a:latin typeface="Consolas" panose="020B0609020204030204" pitchFamily="49" charset="0"/>
              </a:rPr>
              <a:t> </a:t>
            </a:r>
            <a:r>
              <a:rPr lang="fr-CA" sz="2400" dirty="0" err="1" smtClean="0">
                <a:solidFill>
                  <a:srgbClr val="000000"/>
                </a:solidFill>
                <a:latin typeface="Consolas" panose="020B0609020204030204" pitchFamily="49" charset="0"/>
              </a:rPr>
              <a:t>Lss</a:t>
            </a:r>
            <a:r>
              <a:rPr lang="fr-CA" sz="2400" dirty="0" smtClean="0">
                <a:solidFill>
                  <a:srgbClr val="000000"/>
                </a:solidFill>
                <a:latin typeface="Consolas" panose="020B0609020204030204" pitchFamily="49" charset="0"/>
              </a:rPr>
              <a:t>    = </a:t>
            </a:r>
            <a:r>
              <a:rPr lang="fr-CA" sz="2400" dirty="0" err="1" smtClean="0">
                <a:solidFill>
                  <a:srgbClr val="000000"/>
                </a:solidFill>
                <a:latin typeface="Consolas" panose="020B0609020204030204" pitchFamily="49" charset="0"/>
              </a:rPr>
              <a:t>FssEss</a:t>
            </a:r>
            <a:r>
              <a:rPr lang="fr-CA" sz="2400" dirty="0" smtClean="0">
                <a:solidFill>
                  <a:srgbClr val="000000"/>
                </a:solidFill>
                <a:latin typeface="Consolas" panose="020B0609020204030204" pitchFamily="49" charset="0"/>
              </a:rPr>
              <a:t> * radiance;</a:t>
            </a:r>
          </a:p>
          <a:p>
            <a:r>
              <a:rPr lang="fr-CA" sz="2400" dirty="0" err="1">
                <a:solidFill>
                  <a:srgbClr val="0000FF"/>
                </a:solidFill>
                <a:latin typeface="Consolas" panose="020B0609020204030204" pitchFamily="49" charset="0"/>
              </a:rPr>
              <a:t>float</a:t>
            </a:r>
            <a:r>
              <a:rPr lang="fr-CA" sz="2400" dirty="0">
                <a:solidFill>
                  <a:srgbClr val="000000"/>
                </a:solidFill>
                <a:latin typeface="Consolas" panose="020B0609020204030204" pitchFamily="49" charset="0"/>
              </a:rPr>
              <a:t>  </a:t>
            </a:r>
            <a:r>
              <a:rPr lang="fr-CA" sz="2400" dirty="0" err="1" smtClean="0">
                <a:solidFill>
                  <a:srgbClr val="000000"/>
                </a:solidFill>
                <a:latin typeface="Consolas" panose="020B0609020204030204" pitchFamily="49" charset="0"/>
              </a:rPr>
              <a:t>Lms</a:t>
            </a:r>
            <a:r>
              <a:rPr lang="fr-CA" sz="2400" dirty="0" smtClean="0">
                <a:solidFill>
                  <a:srgbClr val="000000"/>
                </a:solidFill>
                <a:latin typeface="Consolas" panose="020B0609020204030204" pitchFamily="49" charset="0"/>
              </a:rPr>
              <a:t>    </a:t>
            </a:r>
            <a:r>
              <a:rPr lang="fr-CA" sz="2400" dirty="0">
                <a:solidFill>
                  <a:srgbClr val="000000"/>
                </a:solidFill>
                <a:latin typeface="Consolas" panose="020B0609020204030204" pitchFamily="49" charset="0"/>
              </a:rPr>
              <a:t>= </a:t>
            </a:r>
            <a:r>
              <a:rPr lang="fr-CA" sz="2400" dirty="0" err="1" smtClean="0">
                <a:solidFill>
                  <a:srgbClr val="000000"/>
                </a:solidFill>
                <a:latin typeface="Consolas" panose="020B0609020204030204" pitchFamily="49" charset="0"/>
              </a:rPr>
              <a:t>Fms</a:t>
            </a:r>
            <a:r>
              <a:rPr lang="fr-CA" sz="2400" dirty="0" smtClean="0">
                <a:solidFill>
                  <a:srgbClr val="000000"/>
                </a:solidFill>
                <a:latin typeface="Consolas" panose="020B0609020204030204" pitchFamily="49" charset="0"/>
              </a:rPr>
              <a:t> * Ems </a:t>
            </a:r>
            <a:r>
              <a:rPr lang="fr-CA" sz="2400" dirty="0">
                <a:solidFill>
                  <a:srgbClr val="000000"/>
                </a:solidFill>
                <a:latin typeface="Consolas" panose="020B0609020204030204" pitchFamily="49" charset="0"/>
              </a:rPr>
              <a:t>* </a:t>
            </a:r>
            <a:r>
              <a:rPr lang="fr-CA" sz="2400" dirty="0" err="1" smtClean="0">
                <a:solidFill>
                  <a:srgbClr val="000000"/>
                </a:solidFill>
                <a:latin typeface="Consolas" panose="020B0609020204030204" pitchFamily="49" charset="0"/>
              </a:rPr>
              <a:t>irradiance</a:t>
            </a:r>
            <a:r>
              <a:rPr lang="fr-CA" sz="2400" dirty="0" smtClean="0">
                <a:solidFill>
                  <a:srgbClr val="000000"/>
                </a:solidFill>
                <a:latin typeface="Consolas" panose="020B0609020204030204" pitchFamily="49" charset="0"/>
              </a:rPr>
              <a:t>;</a:t>
            </a:r>
          </a:p>
          <a:p>
            <a:endParaRPr lang="fr-CA" sz="2400" dirty="0">
              <a:solidFill>
                <a:srgbClr val="000000"/>
              </a:solidFill>
              <a:latin typeface="Consolas" panose="020B0609020204030204" pitchFamily="49" charset="0"/>
            </a:endParaRPr>
          </a:p>
          <a:p>
            <a:r>
              <a:rPr lang="en-CA" sz="2400" dirty="0" smtClean="0">
                <a:solidFill>
                  <a:srgbClr val="0000FF"/>
                </a:solidFill>
                <a:latin typeface="Consolas" panose="020B0609020204030204" pitchFamily="49" charset="0"/>
              </a:rPr>
              <a:t>return</a:t>
            </a:r>
            <a:r>
              <a:rPr lang="en-CA" sz="2400" dirty="0" smtClean="0">
                <a:solidFill>
                  <a:srgbClr val="000000"/>
                </a:solidFill>
                <a:latin typeface="Consolas" panose="020B0609020204030204" pitchFamily="49" charset="0"/>
              </a:rPr>
              <a:t> </a:t>
            </a:r>
            <a:r>
              <a:rPr lang="en-CA" sz="2400" dirty="0" err="1" smtClean="0">
                <a:solidFill>
                  <a:srgbClr val="000000"/>
                </a:solidFill>
                <a:latin typeface="Consolas" panose="020B0609020204030204" pitchFamily="49" charset="0"/>
              </a:rPr>
              <a:t>Lss</a:t>
            </a:r>
            <a:r>
              <a:rPr lang="en-CA" sz="2400" dirty="0" smtClean="0">
                <a:solidFill>
                  <a:srgbClr val="000000"/>
                </a:solidFill>
                <a:latin typeface="Consolas" panose="020B0609020204030204" pitchFamily="49" charset="0"/>
              </a:rPr>
              <a:t> + </a:t>
            </a:r>
            <a:r>
              <a:rPr lang="en-CA" sz="2400" dirty="0" err="1" smtClean="0">
                <a:solidFill>
                  <a:srgbClr val="000000"/>
                </a:solidFill>
                <a:latin typeface="Consolas" panose="020B0609020204030204" pitchFamily="49" charset="0"/>
              </a:rPr>
              <a:t>Lms</a:t>
            </a:r>
            <a:r>
              <a:rPr lang="en-CA" sz="2400" dirty="0" smtClean="0">
                <a:solidFill>
                  <a:srgbClr val="000000"/>
                </a:solidFill>
                <a:latin typeface="Consolas" panose="020B0609020204030204" pitchFamily="49" charset="0"/>
              </a:rPr>
              <a:t>;</a:t>
            </a:r>
            <a:endParaRPr lang="fr-CA" sz="2400" dirty="0"/>
          </a:p>
        </p:txBody>
      </p:sp>
    </p:spTree>
    <p:extLst>
      <p:ext uri="{BB962C8B-B14F-4D97-AF65-F5344CB8AC3E}">
        <p14:creationId xmlns:p14="http://schemas.microsoft.com/office/powerpoint/2010/main" val="29399966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82052" y="686832"/>
            <a:ext cx="11032761" cy="1077218"/>
          </a:xfrm>
          <a:prstGeom prst="rect">
            <a:avLst/>
          </a:prstGeom>
          <a:noFill/>
        </p:spPr>
        <p:txBody>
          <a:bodyPr wrap="square" rtlCol="0">
            <a:spAutoFit/>
          </a:bodyPr>
          <a:lstStyle/>
          <a:p>
            <a:r>
              <a:rPr lang="en-GB" sz="3200" dirty="0" smtClean="0">
                <a:solidFill>
                  <a:schemeClr val="bg1"/>
                </a:solidFill>
              </a:rPr>
              <a:t>Given that </a:t>
            </a:r>
            <a:r>
              <a:rPr lang="en-GB" sz="3200" dirty="0" err="1" smtClean="0">
                <a:solidFill>
                  <a:schemeClr val="bg1"/>
                </a:solidFill>
              </a:rPr>
              <a:t>F</a:t>
            </a:r>
            <a:r>
              <a:rPr lang="en-GB" sz="3200" baseline="-25000" dirty="0" err="1" smtClean="0">
                <a:solidFill>
                  <a:schemeClr val="bg1"/>
                </a:solidFill>
              </a:rPr>
              <a:t>avg</a:t>
            </a:r>
            <a:r>
              <a:rPr lang="en-GB" sz="3200" dirty="0" smtClean="0">
                <a:solidFill>
                  <a:schemeClr val="bg1"/>
                </a:solidFill>
              </a:rPr>
              <a:t> can be calculated analytically, and multiply-scattered light is diffuse, we get the following formula:</a:t>
            </a:r>
          </a:p>
        </p:txBody>
      </p:sp>
      <p:sp>
        <p:nvSpPr>
          <p:cNvPr id="3" name="TextBox 2"/>
          <p:cNvSpPr txBox="1"/>
          <p:nvPr/>
        </p:nvSpPr>
        <p:spPr>
          <a:xfrm>
            <a:off x="940632" y="2256020"/>
            <a:ext cx="10515600" cy="3416320"/>
          </a:xfrm>
          <a:prstGeom prst="rect">
            <a:avLst/>
          </a:prstGeom>
          <a:solidFill>
            <a:schemeClr val="bg1"/>
          </a:solidFill>
        </p:spPr>
        <p:txBody>
          <a:bodyPr wrap="square" rtlCol="0">
            <a:spAutoFit/>
          </a:bodyPr>
          <a:lstStyle/>
          <a:p>
            <a:r>
              <a:rPr lang="fr-CA" sz="2400" dirty="0" smtClean="0">
                <a:solidFill>
                  <a:srgbClr val="0000FF"/>
                </a:solidFill>
                <a:latin typeface="Consolas" panose="020B0609020204030204" pitchFamily="49" charset="0"/>
              </a:rPr>
              <a:t>float2</a:t>
            </a:r>
            <a:r>
              <a:rPr lang="fr-CA" sz="2400" dirty="0" smtClean="0">
                <a:solidFill>
                  <a:srgbClr val="000000"/>
                </a:solidFill>
                <a:latin typeface="Consolas" panose="020B0609020204030204" pitchFamily="49" charset="0"/>
              </a:rPr>
              <a:t> </a:t>
            </a:r>
            <a:r>
              <a:rPr lang="fr-CA" sz="2400" dirty="0" err="1">
                <a:solidFill>
                  <a:srgbClr val="000000"/>
                </a:solidFill>
                <a:latin typeface="Consolas" panose="020B0609020204030204" pitchFamily="49" charset="0"/>
              </a:rPr>
              <a:t>FssEss</a:t>
            </a:r>
            <a:r>
              <a:rPr lang="fr-CA" sz="2400" dirty="0">
                <a:solidFill>
                  <a:srgbClr val="000000"/>
                </a:solidFill>
                <a:latin typeface="Consolas" panose="020B0609020204030204" pitchFamily="49" charset="0"/>
              </a:rPr>
              <a:t> = </a:t>
            </a:r>
            <a:r>
              <a:rPr lang="fr-CA" sz="2400" dirty="0" err="1">
                <a:solidFill>
                  <a:srgbClr val="000000"/>
                </a:solidFill>
                <a:latin typeface="Consolas" panose="020B0609020204030204" pitchFamily="49" charset="0"/>
              </a:rPr>
              <a:t>envBRDF.x</a:t>
            </a:r>
            <a:r>
              <a:rPr lang="fr-CA" sz="2400" dirty="0">
                <a:solidFill>
                  <a:srgbClr val="000000"/>
                </a:solidFill>
                <a:latin typeface="Consolas" panose="020B0609020204030204" pitchFamily="49" charset="0"/>
              </a:rPr>
              <a:t> + F0 * </a:t>
            </a:r>
            <a:r>
              <a:rPr lang="fr-CA" sz="2400" dirty="0" err="1">
                <a:solidFill>
                  <a:srgbClr val="000000"/>
                </a:solidFill>
                <a:latin typeface="Consolas" panose="020B0609020204030204" pitchFamily="49" charset="0"/>
              </a:rPr>
              <a:t>envBRDF.y</a:t>
            </a:r>
            <a:r>
              <a:rPr lang="fr-CA" sz="2400" dirty="0">
                <a:solidFill>
                  <a:srgbClr val="000000"/>
                </a:solidFill>
                <a:latin typeface="Consolas" panose="020B0609020204030204" pitchFamily="49" charset="0"/>
              </a:rPr>
              <a:t>;</a:t>
            </a:r>
          </a:p>
          <a:p>
            <a:r>
              <a:rPr lang="fr-CA" sz="2400" dirty="0" err="1" smtClean="0">
                <a:solidFill>
                  <a:srgbClr val="0000FF"/>
                </a:solidFill>
                <a:latin typeface="Consolas" panose="020B0609020204030204" pitchFamily="49" charset="0"/>
              </a:rPr>
              <a:t>float</a:t>
            </a:r>
            <a:r>
              <a:rPr lang="fr-CA" sz="2400" dirty="0" smtClean="0">
                <a:solidFill>
                  <a:srgbClr val="000000"/>
                </a:solidFill>
                <a:latin typeface="Consolas" panose="020B0609020204030204" pitchFamily="49" charset="0"/>
              </a:rPr>
              <a:t>  </a:t>
            </a:r>
            <a:r>
              <a:rPr lang="fr-CA" sz="2400" dirty="0" err="1">
                <a:solidFill>
                  <a:srgbClr val="000000"/>
                </a:solidFill>
                <a:latin typeface="Consolas" panose="020B0609020204030204" pitchFamily="49" charset="0"/>
              </a:rPr>
              <a:t>Ess</a:t>
            </a:r>
            <a:r>
              <a:rPr lang="fr-CA" sz="2400" dirty="0">
                <a:solidFill>
                  <a:srgbClr val="000000"/>
                </a:solidFill>
                <a:latin typeface="Consolas" panose="020B0609020204030204" pitchFamily="49" charset="0"/>
              </a:rPr>
              <a:t>    = </a:t>
            </a:r>
            <a:r>
              <a:rPr lang="fr-CA" sz="2400" dirty="0" err="1">
                <a:solidFill>
                  <a:srgbClr val="000000"/>
                </a:solidFill>
                <a:latin typeface="Consolas" panose="020B0609020204030204" pitchFamily="49" charset="0"/>
              </a:rPr>
              <a:t>envBRDF.x</a:t>
            </a:r>
            <a:r>
              <a:rPr lang="fr-CA" sz="2400" dirty="0">
                <a:solidFill>
                  <a:srgbClr val="000000"/>
                </a:solidFill>
                <a:latin typeface="Consolas" panose="020B0609020204030204" pitchFamily="49" charset="0"/>
              </a:rPr>
              <a:t> + </a:t>
            </a:r>
            <a:r>
              <a:rPr lang="fr-CA" sz="2400" dirty="0" err="1">
                <a:solidFill>
                  <a:srgbClr val="000000"/>
                </a:solidFill>
                <a:latin typeface="Consolas" panose="020B0609020204030204" pitchFamily="49" charset="0"/>
              </a:rPr>
              <a:t>envBRDF.y</a:t>
            </a:r>
            <a:r>
              <a:rPr lang="fr-CA" sz="2400" dirty="0">
                <a:solidFill>
                  <a:srgbClr val="000000"/>
                </a:solidFill>
                <a:latin typeface="Consolas" panose="020B0609020204030204" pitchFamily="49" charset="0"/>
              </a:rPr>
              <a:t>;</a:t>
            </a:r>
          </a:p>
          <a:p>
            <a:r>
              <a:rPr lang="fr-CA" sz="2400" dirty="0" err="1" smtClean="0">
                <a:solidFill>
                  <a:srgbClr val="0000FF"/>
                </a:solidFill>
                <a:latin typeface="Consolas" panose="020B0609020204030204" pitchFamily="49" charset="0"/>
              </a:rPr>
              <a:t>float</a:t>
            </a:r>
            <a:r>
              <a:rPr lang="fr-CA" sz="2400" dirty="0" smtClean="0">
                <a:solidFill>
                  <a:srgbClr val="000000"/>
                </a:solidFill>
                <a:latin typeface="Consolas" panose="020B0609020204030204" pitchFamily="49" charset="0"/>
              </a:rPr>
              <a:t>  </a:t>
            </a:r>
            <a:r>
              <a:rPr lang="fr-CA" sz="2400" dirty="0">
                <a:solidFill>
                  <a:srgbClr val="000000"/>
                </a:solidFill>
                <a:latin typeface="Consolas" panose="020B0609020204030204" pitchFamily="49" charset="0"/>
              </a:rPr>
              <a:t>Ems    = 1.0f - </a:t>
            </a:r>
            <a:r>
              <a:rPr lang="fr-CA" sz="2400" dirty="0" err="1">
                <a:solidFill>
                  <a:srgbClr val="000000"/>
                </a:solidFill>
                <a:latin typeface="Consolas" panose="020B0609020204030204" pitchFamily="49" charset="0"/>
              </a:rPr>
              <a:t>Ess</a:t>
            </a:r>
            <a:r>
              <a:rPr lang="fr-CA" sz="2400" dirty="0">
                <a:solidFill>
                  <a:srgbClr val="000000"/>
                </a:solidFill>
                <a:latin typeface="Consolas" panose="020B0609020204030204" pitchFamily="49" charset="0"/>
              </a:rPr>
              <a:t>;</a:t>
            </a:r>
          </a:p>
          <a:p>
            <a:r>
              <a:rPr lang="en-CA" sz="2400" dirty="0" smtClean="0">
                <a:solidFill>
                  <a:srgbClr val="0000FF"/>
                </a:solidFill>
                <a:latin typeface="Consolas" panose="020B0609020204030204" pitchFamily="49" charset="0"/>
              </a:rPr>
              <a:t>float</a:t>
            </a:r>
            <a:r>
              <a:rPr lang="en-CA" sz="2400" dirty="0" smtClean="0">
                <a:solidFill>
                  <a:srgbClr val="000000"/>
                </a:solidFill>
                <a:latin typeface="Consolas" panose="020B0609020204030204" pitchFamily="49" charset="0"/>
              </a:rPr>
              <a:t>  </a:t>
            </a:r>
            <a:r>
              <a:rPr lang="en-CA" sz="2400" dirty="0" err="1">
                <a:solidFill>
                  <a:srgbClr val="000000"/>
                </a:solidFill>
                <a:latin typeface="Consolas" panose="020B0609020204030204" pitchFamily="49" charset="0"/>
              </a:rPr>
              <a:t>Favg</a:t>
            </a:r>
            <a:r>
              <a:rPr lang="en-CA" sz="2400" dirty="0">
                <a:solidFill>
                  <a:srgbClr val="000000"/>
                </a:solidFill>
                <a:latin typeface="Consolas" panose="020B0609020204030204" pitchFamily="49" charset="0"/>
              </a:rPr>
              <a:t>   = F0 + (1.0f / 21.0f) * (1.0f - F0);</a:t>
            </a:r>
          </a:p>
          <a:p>
            <a:r>
              <a:rPr lang="fr-CA" sz="2400" dirty="0" err="1" smtClean="0">
                <a:solidFill>
                  <a:srgbClr val="0000FF"/>
                </a:solidFill>
                <a:latin typeface="Consolas" panose="020B0609020204030204" pitchFamily="49" charset="0"/>
              </a:rPr>
              <a:t>float</a:t>
            </a:r>
            <a:r>
              <a:rPr lang="fr-CA" sz="2400" dirty="0" smtClean="0">
                <a:solidFill>
                  <a:srgbClr val="000000"/>
                </a:solidFill>
                <a:latin typeface="Consolas" panose="020B0609020204030204" pitchFamily="49" charset="0"/>
              </a:rPr>
              <a:t>  </a:t>
            </a:r>
            <a:r>
              <a:rPr lang="fr-CA" sz="2400" dirty="0" err="1">
                <a:solidFill>
                  <a:srgbClr val="000000"/>
                </a:solidFill>
                <a:latin typeface="Consolas" panose="020B0609020204030204" pitchFamily="49" charset="0"/>
              </a:rPr>
              <a:t>Fms</a:t>
            </a:r>
            <a:r>
              <a:rPr lang="fr-CA" sz="2400" dirty="0">
                <a:solidFill>
                  <a:srgbClr val="000000"/>
                </a:solidFill>
                <a:latin typeface="Consolas" panose="020B0609020204030204" pitchFamily="49" charset="0"/>
              </a:rPr>
              <a:t>    = </a:t>
            </a:r>
            <a:r>
              <a:rPr lang="fr-CA" sz="2400" dirty="0" err="1">
                <a:solidFill>
                  <a:srgbClr val="000000"/>
                </a:solidFill>
                <a:latin typeface="Consolas" panose="020B0609020204030204" pitchFamily="49" charset="0"/>
              </a:rPr>
              <a:t>FssEss</a:t>
            </a:r>
            <a:r>
              <a:rPr lang="fr-CA" sz="2400" dirty="0">
                <a:solidFill>
                  <a:srgbClr val="000000"/>
                </a:solidFill>
                <a:latin typeface="Consolas" panose="020B0609020204030204" pitchFamily="49" charset="0"/>
              </a:rPr>
              <a:t> * </a:t>
            </a:r>
            <a:r>
              <a:rPr lang="fr-CA" sz="2400" dirty="0" err="1">
                <a:solidFill>
                  <a:srgbClr val="000000"/>
                </a:solidFill>
                <a:latin typeface="Consolas" panose="020B0609020204030204" pitchFamily="49" charset="0"/>
              </a:rPr>
              <a:t>Favg</a:t>
            </a:r>
            <a:r>
              <a:rPr lang="fr-CA" sz="2400" dirty="0">
                <a:solidFill>
                  <a:srgbClr val="000000"/>
                </a:solidFill>
                <a:latin typeface="Consolas" panose="020B0609020204030204" pitchFamily="49" charset="0"/>
              </a:rPr>
              <a:t> / (1.0f - </a:t>
            </a:r>
            <a:r>
              <a:rPr lang="fr-CA" sz="2400" dirty="0" err="1">
                <a:solidFill>
                  <a:srgbClr val="000000"/>
                </a:solidFill>
                <a:latin typeface="Consolas" panose="020B0609020204030204" pitchFamily="49" charset="0"/>
              </a:rPr>
              <a:t>Favg</a:t>
            </a:r>
            <a:r>
              <a:rPr lang="fr-CA" sz="2400" dirty="0">
                <a:solidFill>
                  <a:srgbClr val="000000"/>
                </a:solidFill>
                <a:latin typeface="Consolas" panose="020B0609020204030204" pitchFamily="49" charset="0"/>
              </a:rPr>
              <a:t> * (1.0f - </a:t>
            </a:r>
            <a:r>
              <a:rPr lang="fr-CA" sz="2400" dirty="0" err="1">
                <a:solidFill>
                  <a:srgbClr val="000000"/>
                </a:solidFill>
                <a:latin typeface="Consolas" panose="020B0609020204030204" pitchFamily="49" charset="0"/>
              </a:rPr>
              <a:t>Ess</a:t>
            </a:r>
            <a:r>
              <a:rPr lang="fr-CA" sz="2400" dirty="0">
                <a:solidFill>
                  <a:srgbClr val="000000"/>
                </a:solidFill>
                <a:latin typeface="Consolas" panose="020B0609020204030204" pitchFamily="49" charset="0"/>
              </a:rPr>
              <a:t>));</a:t>
            </a:r>
          </a:p>
          <a:p>
            <a:r>
              <a:rPr lang="fr-CA" sz="2400" dirty="0" err="1" smtClean="0">
                <a:solidFill>
                  <a:srgbClr val="0000FF"/>
                </a:solidFill>
                <a:latin typeface="Consolas" panose="020B0609020204030204" pitchFamily="49" charset="0"/>
              </a:rPr>
              <a:t>float</a:t>
            </a:r>
            <a:r>
              <a:rPr lang="fr-CA" sz="2400" dirty="0">
                <a:solidFill>
                  <a:srgbClr val="000000"/>
                </a:solidFill>
                <a:latin typeface="Consolas" panose="020B0609020204030204" pitchFamily="49" charset="0"/>
              </a:rPr>
              <a:t> </a:t>
            </a:r>
            <a:r>
              <a:rPr lang="fr-CA" sz="2400" dirty="0" smtClean="0">
                <a:solidFill>
                  <a:srgbClr val="000000"/>
                </a:solidFill>
                <a:latin typeface="Consolas" panose="020B0609020204030204" pitchFamily="49" charset="0"/>
              </a:rPr>
              <a:t> </a:t>
            </a:r>
            <a:r>
              <a:rPr lang="fr-CA" sz="2400" dirty="0" err="1" smtClean="0">
                <a:solidFill>
                  <a:srgbClr val="000000"/>
                </a:solidFill>
                <a:latin typeface="Consolas" panose="020B0609020204030204" pitchFamily="49" charset="0"/>
              </a:rPr>
              <a:t>Lss</a:t>
            </a:r>
            <a:r>
              <a:rPr lang="fr-CA" sz="2400" dirty="0" smtClean="0">
                <a:solidFill>
                  <a:srgbClr val="000000"/>
                </a:solidFill>
                <a:latin typeface="Consolas" panose="020B0609020204030204" pitchFamily="49" charset="0"/>
              </a:rPr>
              <a:t>    = </a:t>
            </a:r>
            <a:r>
              <a:rPr lang="fr-CA" sz="2400" dirty="0" err="1" smtClean="0">
                <a:solidFill>
                  <a:srgbClr val="000000"/>
                </a:solidFill>
                <a:latin typeface="Consolas" panose="020B0609020204030204" pitchFamily="49" charset="0"/>
              </a:rPr>
              <a:t>FssEss</a:t>
            </a:r>
            <a:r>
              <a:rPr lang="fr-CA" sz="2400" dirty="0" smtClean="0">
                <a:solidFill>
                  <a:srgbClr val="000000"/>
                </a:solidFill>
                <a:latin typeface="Consolas" panose="020B0609020204030204" pitchFamily="49" charset="0"/>
              </a:rPr>
              <a:t> * radiance;</a:t>
            </a:r>
          </a:p>
          <a:p>
            <a:r>
              <a:rPr lang="fr-CA" sz="2400" dirty="0" err="1">
                <a:solidFill>
                  <a:srgbClr val="0000FF"/>
                </a:solidFill>
                <a:latin typeface="Consolas" panose="020B0609020204030204" pitchFamily="49" charset="0"/>
              </a:rPr>
              <a:t>float</a:t>
            </a:r>
            <a:r>
              <a:rPr lang="fr-CA" sz="2400" dirty="0">
                <a:solidFill>
                  <a:srgbClr val="000000"/>
                </a:solidFill>
                <a:latin typeface="Consolas" panose="020B0609020204030204" pitchFamily="49" charset="0"/>
              </a:rPr>
              <a:t>  </a:t>
            </a:r>
            <a:r>
              <a:rPr lang="fr-CA" sz="2400" dirty="0" err="1" smtClean="0">
                <a:solidFill>
                  <a:srgbClr val="000000"/>
                </a:solidFill>
                <a:latin typeface="Consolas" panose="020B0609020204030204" pitchFamily="49" charset="0"/>
              </a:rPr>
              <a:t>Lms</a:t>
            </a:r>
            <a:r>
              <a:rPr lang="fr-CA" sz="2400" dirty="0" smtClean="0">
                <a:solidFill>
                  <a:srgbClr val="000000"/>
                </a:solidFill>
                <a:latin typeface="Consolas" panose="020B0609020204030204" pitchFamily="49" charset="0"/>
              </a:rPr>
              <a:t>    </a:t>
            </a:r>
            <a:r>
              <a:rPr lang="fr-CA" sz="2400" dirty="0">
                <a:solidFill>
                  <a:srgbClr val="000000"/>
                </a:solidFill>
                <a:latin typeface="Consolas" panose="020B0609020204030204" pitchFamily="49" charset="0"/>
              </a:rPr>
              <a:t>= </a:t>
            </a:r>
            <a:r>
              <a:rPr lang="fr-CA" sz="2400" dirty="0" err="1" smtClean="0">
                <a:solidFill>
                  <a:srgbClr val="000000"/>
                </a:solidFill>
                <a:latin typeface="Consolas" panose="020B0609020204030204" pitchFamily="49" charset="0"/>
              </a:rPr>
              <a:t>Fms</a:t>
            </a:r>
            <a:r>
              <a:rPr lang="fr-CA" sz="2400" dirty="0" smtClean="0">
                <a:solidFill>
                  <a:srgbClr val="000000"/>
                </a:solidFill>
                <a:latin typeface="Consolas" panose="020B0609020204030204" pitchFamily="49" charset="0"/>
              </a:rPr>
              <a:t> * Ems </a:t>
            </a:r>
            <a:r>
              <a:rPr lang="fr-CA" sz="2400" dirty="0">
                <a:solidFill>
                  <a:srgbClr val="000000"/>
                </a:solidFill>
                <a:latin typeface="Consolas" panose="020B0609020204030204" pitchFamily="49" charset="0"/>
              </a:rPr>
              <a:t>* </a:t>
            </a:r>
            <a:r>
              <a:rPr lang="fr-CA" sz="2400" b="1" dirty="0" smtClean="0">
                <a:solidFill>
                  <a:srgbClr val="FF0000"/>
                </a:solidFill>
                <a:latin typeface="Consolas" panose="020B0609020204030204" pitchFamily="49" charset="0"/>
              </a:rPr>
              <a:t>radiance</a:t>
            </a:r>
            <a:r>
              <a:rPr lang="fr-CA" sz="2400" dirty="0" smtClean="0">
                <a:solidFill>
                  <a:srgbClr val="000000"/>
                </a:solidFill>
                <a:latin typeface="Consolas" panose="020B0609020204030204" pitchFamily="49" charset="0"/>
              </a:rPr>
              <a:t>;</a:t>
            </a:r>
          </a:p>
          <a:p>
            <a:endParaRPr lang="fr-CA" sz="2400" dirty="0">
              <a:solidFill>
                <a:srgbClr val="000000"/>
              </a:solidFill>
              <a:latin typeface="Consolas" panose="020B0609020204030204" pitchFamily="49" charset="0"/>
            </a:endParaRPr>
          </a:p>
          <a:p>
            <a:r>
              <a:rPr lang="en-CA" sz="2400" dirty="0" smtClean="0">
                <a:solidFill>
                  <a:srgbClr val="0000FF"/>
                </a:solidFill>
                <a:latin typeface="Consolas" panose="020B0609020204030204" pitchFamily="49" charset="0"/>
              </a:rPr>
              <a:t>return</a:t>
            </a:r>
            <a:r>
              <a:rPr lang="en-CA" sz="2400" dirty="0" smtClean="0">
                <a:solidFill>
                  <a:srgbClr val="000000"/>
                </a:solidFill>
                <a:latin typeface="Consolas" panose="020B0609020204030204" pitchFamily="49" charset="0"/>
              </a:rPr>
              <a:t> </a:t>
            </a:r>
            <a:r>
              <a:rPr lang="en-CA" sz="2400" dirty="0" err="1" smtClean="0">
                <a:solidFill>
                  <a:srgbClr val="000000"/>
                </a:solidFill>
                <a:latin typeface="Consolas" panose="020B0609020204030204" pitchFamily="49" charset="0"/>
              </a:rPr>
              <a:t>Lss</a:t>
            </a:r>
            <a:r>
              <a:rPr lang="en-CA" sz="2400" dirty="0" smtClean="0">
                <a:solidFill>
                  <a:srgbClr val="000000"/>
                </a:solidFill>
                <a:latin typeface="Consolas" panose="020B0609020204030204" pitchFamily="49" charset="0"/>
              </a:rPr>
              <a:t> + </a:t>
            </a:r>
            <a:r>
              <a:rPr lang="en-CA" sz="2400" dirty="0" err="1" smtClean="0">
                <a:solidFill>
                  <a:srgbClr val="000000"/>
                </a:solidFill>
                <a:latin typeface="Consolas" panose="020B0609020204030204" pitchFamily="49" charset="0"/>
              </a:rPr>
              <a:t>Lms</a:t>
            </a:r>
            <a:r>
              <a:rPr lang="en-CA" sz="2400" dirty="0" smtClean="0">
                <a:solidFill>
                  <a:srgbClr val="000000"/>
                </a:solidFill>
                <a:latin typeface="Consolas" panose="020B0609020204030204" pitchFamily="49" charset="0"/>
              </a:rPr>
              <a:t>;</a:t>
            </a:r>
            <a:endParaRPr lang="fr-CA" sz="2400" dirty="0"/>
          </a:p>
        </p:txBody>
      </p:sp>
    </p:spTree>
    <p:extLst>
      <p:ext uri="{BB962C8B-B14F-4D97-AF65-F5344CB8AC3E}">
        <p14:creationId xmlns:p14="http://schemas.microsoft.com/office/powerpoint/2010/main" val="4724280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90866" y="5911327"/>
            <a:ext cx="7210269" cy="584775"/>
          </a:xfrm>
          <a:prstGeom prst="rect">
            <a:avLst/>
          </a:prstGeom>
          <a:noFill/>
        </p:spPr>
        <p:txBody>
          <a:bodyPr wrap="square" rtlCol="0">
            <a:spAutoFit/>
          </a:bodyPr>
          <a:lstStyle/>
          <a:p>
            <a:pPr algn="ctr"/>
            <a:r>
              <a:rPr lang="en-GB" sz="3200" dirty="0" smtClean="0">
                <a:solidFill>
                  <a:schemeClr val="bg1"/>
                </a:solidFill>
              </a:rPr>
              <a:t>Single Scattering</a:t>
            </a:r>
            <a:endParaRPr lang="fr-CA" sz="32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12192000" cy="2032000"/>
          </a:xfrm>
          <a:prstGeom prst="rect">
            <a:avLst/>
          </a:prstGeom>
        </p:spPr>
      </p:pic>
    </p:spTree>
    <p:extLst>
      <p:ext uri="{BB962C8B-B14F-4D97-AF65-F5344CB8AC3E}">
        <p14:creationId xmlns:p14="http://schemas.microsoft.com/office/powerpoint/2010/main" val="17688661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90866" y="5911327"/>
            <a:ext cx="7210269" cy="584775"/>
          </a:xfrm>
          <a:prstGeom prst="rect">
            <a:avLst/>
          </a:prstGeom>
          <a:noFill/>
        </p:spPr>
        <p:txBody>
          <a:bodyPr wrap="square" rtlCol="0">
            <a:spAutoFit/>
          </a:bodyPr>
          <a:lstStyle/>
          <a:p>
            <a:pPr algn="ctr"/>
            <a:r>
              <a:rPr lang="en-GB" sz="3200" dirty="0" err="1" smtClean="0">
                <a:solidFill>
                  <a:schemeClr val="bg1"/>
                </a:solidFill>
              </a:rPr>
              <a:t>Fdez-Agüera</a:t>
            </a:r>
            <a:endParaRPr lang="fr-CA" sz="3200"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12192000" cy="2032000"/>
          </a:xfrm>
          <a:prstGeom prst="rect">
            <a:avLst/>
          </a:prstGeom>
        </p:spPr>
      </p:pic>
    </p:spTree>
    <p:extLst>
      <p:ext uri="{BB962C8B-B14F-4D97-AF65-F5344CB8AC3E}">
        <p14:creationId xmlns:p14="http://schemas.microsoft.com/office/powerpoint/2010/main" val="18638703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90866" y="5911327"/>
            <a:ext cx="7210269" cy="584775"/>
          </a:xfrm>
          <a:prstGeom prst="rect">
            <a:avLst/>
          </a:prstGeom>
          <a:noFill/>
        </p:spPr>
        <p:txBody>
          <a:bodyPr wrap="square" rtlCol="0">
            <a:spAutoFit/>
          </a:bodyPr>
          <a:lstStyle/>
          <a:p>
            <a:pPr algn="ctr"/>
            <a:r>
              <a:rPr lang="en-GB" sz="3200" dirty="0" smtClean="0">
                <a:solidFill>
                  <a:schemeClr val="bg1"/>
                </a:solidFill>
              </a:rPr>
              <a:t>Approximation to </a:t>
            </a:r>
            <a:r>
              <a:rPr lang="en-GB" sz="3200" dirty="0" err="1" smtClean="0">
                <a:solidFill>
                  <a:schemeClr val="bg1"/>
                </a:solidFill>
              </a:rPr>
              <a:t>Fdez-Agüera</a:t>
            </a:r>
            <a:endParaRPr lang="fr-CA" sz="32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12192000" cy="2032000"/>
          </a:xfrm>
          <a:prstGeom prst="rect">
            <a:avLst/>
          </a:prstGeom>
        </p:spPr>
      </p:pic>
    </p:spTree>
    <p:extLst>
      <p:ext uri="{BB962C8B-B14F-4D97-AF65-F5344CB8AC3E}">
        <p14:creationId xmlns:p14="http://schemas.microsoft.com/office/powerpoint/2010/main" val="25383658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82052" y="686832"/>
            <a:ext cx="11032761" cy="584775"/>
          </a:xfrm>
          <a:prstGeom prst="rect">
            <a:avLst/>
          </a:prstGeom>
          <a:noFill/>
        </p:spPr>
        <p:txBody>
          <a:bodyPr wrap="square" rtlCol="0">
            <a:spAutoFit/>
          </a:bodyPr>
          <a:lstStyle/>
          <a:p>
            <a:r>
              <a:rPr lang="en-GB" sz="3200" dirty="0" smtClean="0">
                <a:solidFill>
                  <a:schemeClr val="bg1"/>
                </a:solidFill>
              </a:rPr>
              <a:t>This gives a </a:t>
            </a:r>
            <a:r>
              <a:rPr lang="en-GB" sz="3200" dirty="0" err="1" smtClean="0">
                <a:solidFill>
                  <a:schemeClr val="bg1"/>
                </a:solidFill>
              </a:rPr>
              <a:t>multiscattering</a:t>
            </a:r>
            <a:r>
              <a:rPr lang="en-GB" sz="3200" dirty="0" smtClean="0">
                <a:solidFill>
                  <a:schemeClr val="bg1"/>
                </a:solidFill>
              </a:rPr>
              <a:t> formula for the environment BRDF as: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281" y="2757736"/>
            <a:ext cx="10058400" cy="1342529"/>
          </a:xfrm>
          <a:prstGeom prst="rect">
            <a:avLst/>
          </a:prstGeom>
        </p:spPr>
      </p:pic>
    </p:spTree>
    <p:extLst>
      <p:ext uri="{BB962C8B-B14F-4D97-AF65-F5344CB8AC3E}">
        <p14:creationId xmlns:p14="http://schemas.microsoft.com/office/powerpoint/2010/main" val="270237075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692431"/>
            <a:ext cx="10058400" cy="1473138"/>
          </a:xfrm>
          <a:prstGeom prst="rect">
            <a:avLst/>
          </a:prstGeom>
        </p:spPr>
      </p:pic>
      <p:sp>
        <p:nvSpPr>
          <p:cNvPr id="6" name="TextBox 5"/>
          <p:cNvSpPr txBox="1"/>
          <p:nvPr/>
        </p:nvSpPr>
        <p:spPr>
          <a:xfrm>
            <a:off x="3952481" y="6018551"/>
            <a:ext cx="4287039" cy="523220"/>
          </a:xfrm>
          <a:prstGeom prst="rect">
            <a:avLst/>
          </a:prstGeom>
          <a:noFill/>
        </p:spPr>
        <p:txBody>
          <a:bodyPr wrap="square" rtlCol="0">
            <a:spAutoFit/>
          </a:bodyPr>
          <a:lstStyle/>
          <a:p>
            <a:pPr algn="ctr"/>
            <a:r>
              <a:rPr lang="en-GB" sz="2800" dirty="0" smtClean="0">
                <a:solidFill>
                  <a:schemeClr val="bg1"/>
                </a:solidFill>
              </a:rPr>
              <a:t>[Turquin19]</a:t>
            </a:r>
            <a:endParaRPr lang="fr-CA" sz="2800" dirty="0">
              <a:solidFill>
                <a:schemeClr val="bg1"/>
              </a:solidFill>
            </a:endParaRPr>
          </a:p>
        </p:txBody>
      </p:sp>
    </p:spTree>
    <p:extLst>
      <p:ext uri="{BB962C8B-B14F-4D97-AF65-F5344CB8AC3E}">
        <p14:creationId xmlns:p14="http://schemas.microsoft.com/office/powerpoint/2010/main" val="4061886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6748" y="2187900"/>
            <a:ext cx="10122176" cy="2756274"/>
          </a:xfrm>
          <a:prstGeom prst="rect">
            <a:avLst/>
          </a:prstGeom>
        </p:spPr>
      </p:pic>
      <p:sp>
        <p:nvSpPr>
          <p:cNvPr id="3" name="TextBox 2"/>
          <p:cNvSpPr txBox="1"/>
          <p:nvPr/>
        </p:nvSpPr>
        <p:spPr>
          <a:xfrm>
            <a:off x="3952481" y="6018551"/>
            <a:ext cx="4287039" cy="523220"/>
          </a:xfrm>
          <a:prstGeom prst="rect">
            <a:avLst/>
          </a:prstGeom>
          <a:noFill/>
        </p:spPr>
        <p:txBody>
          <a:bodyPr wrap="square" rtlCol="0">
            <a:spAutoFit/>
          </a:bodyPr>
          <a:lstStyle/>
          <a:p>
            <a:pPr algn="ctr"/>
            <a:r>
              <a:rPr lang="en-GB" sz="2800" dirty="0" smtClean="0">
                <a:solidFill>
                  <a:schemeClr val="bg1"/>
                </a:solidFill>
              </a:rPr>
              <a:t>[Kulla17]</a:t>
            </a:r>
            <a:endParaRPr lang="fr-CA" sz="2800" dirty="0">
              <a:solidFill>
                <a:schemeClr val="bg1"/>
              </a:solidFill>
            </a:endParaRPr>
          </a:p>
        </p:txBody>
      </p:sp>
    </p:spTree>
    <p:extLst>
      <p:ext uri="{BB962C8B-B14F-4D97-AF65-F5344CB8AC3E}">
        <p14:creationId xmlns:p14="http://schemas.microsoft.com/office/powerpoint/2010/main" val="270245715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90866" y="5911327"/>
            <a:ext cx="7210269" cy="584775"/>
          </a:xfrm>
          <a:prstGeom prst="rect">
            <a:avLst/>
          </a:prstGeom>
          <a:noFill/>
        </p:spPr>
        <p:txBody>
          <a:bodyPr wrap="square" rtlCol="0">
            <a:spAutoFit/>
          </a:bodyPr>
          <a:lstStyle/>
          <a:p>
            <a:pPr algn="ctr"/>
            <a:r>
              <a:rPr lang="en-GB" sz="3200" dirty="0" smtClean="0">
                <a:solidFill>
                  <a:schemeClr val="bg1"/>
                </a:solidFill>
              </a:rPr>
              <a:t>Approximation to </a:t>
            </a:r>
            <a:r>
              <a:rPr lang="en-GB" sz="3200" dirty="0" err="1" smtClean="0">
                <a:solidFill>
                  <a:schemeClr val="bg1"/>
                </a:solidFill>
              </a:rPr>
              <a:t>Fdez-Agüera</a:t>
            </a:r>
            <a:endParaRPr lang="fr-CA" sz="32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12192000" cy="2032000"/>
          </a:xfrm>
          <a:prstGeom prst="rect">
            <a:avLst/>
          </a:prstGeom>
        </p:spPr>
      </p:pic>
    </p:spTree>
    <p:extLst>
      <p:ext uri="{BB962C8B-B14F-4D97-AF65-F5344CB8AC3E}">
        <p14:creationId xmlns:p14="http://schemas.microsoft.com/office/powerpoint/2010/main" val="25198609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90866" y="5911327"/>
            <a:ext cx="7210269" cy="584775"/>
          </a:xfrm>
          <a:prstGeom prst="rect">
            <a:avLst/>
          </a:prstGeom>
          <a:noFill/>
        </p:spPr>
        <p:txBody>
          <a:bodyPr wrap="square" rtlCol="0">
            <a:spAutoFit/>
          </a:bodyPr>
          <a:lstStyle/>
          <a:p>
            <a:pPr algn="ctr"/>
            <a:r>
              <a:rPr lang="en-GB" sz="3200" dirty="0" err="1" smtClean="0">
                <a:solidFill>
                  <a:schemeClr val="bg1"/>
                </a:solidFill>
              </a:rPr>
              <a:t>Turquin</a:t>
            </a:r>
            <a:endParaRPr lang="fr-CA" sz="3200"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12192000" cy="2032000"/>
          </a:xfrm>
          <a:prstGeom prst="rect">
            <a:avLst/>
          </a:prstGeom>
        </p:spPr>
      </p:pic>
    </p:spTree>
    <p:extLst>
      <p:ext uri="{BB962C8B-B14F-4D97-AF65-F5344CB8AC3E}">
        <p14:creationId xmlns:p14="http://schemas.microsoft.com/office/powerpoint/2010/main" val="360054809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90866" y="5911327"/>
            <a:ext cx="7210269" cy="584775"/>
          </a:xfrm>
          <a:prstGeom prst="rect">
            <a:avLst/>
          </a:prstGeom>
          <a:noFill/>
        </p:spPr>
        <p:txBody>
          <a:bodyPr wrap="square" rtlCol="0">
            <a:spAutoFit/>
          </a:bodyPr>
          <a:lstStyle/>
          <a:p>
            <a:pPr algn="ctr"/>
            <a:r>
              <a:rPr lang="en-GB" sz="3200" dirty="0" err="1" smtClean="0">
                <a:solidFill>
                  <a:schemeClr val="bg1"/>
                </a:solidFill>
              </a:rPr>
              <a:t>Multiscattered</a:t>
            </a:r>
            <a:r>
              <a:rPr lang="en-GB" sz="3200" dirty="0" smtClean="0">
                <a:solidFill>
                  <a:schemeClr val="bg1"/>
                </a:solidFill>
              </a:rPr>
              <a:t> Specular [Kulla17]</a:t>
            </a:r>
            <a:endParaRPr lang="fr-CA" sz="3200"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12192000" cy="2032000"/>
          </a:xfrm>
          <a:prstGeom prst="rect">
            <a:avLst/>
          </a:prstGeom>
        </p:spPr>
      </p:pic>
    </p:spTree>
    <p:extLst>
      <p:ext uri="{BB962C8B-B14F-4D97-AF65-F5344CB8AC3E}">
        <p14:creationId xmlns:p14="http://schemas.microsoft.com/office/powerpoint/2010/main" val="193267092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90866" y="5911327"/>
            <a:ext cx="7210269" cy="584775"/>
          </a:xfrm>
          <a:prstGeom prst="rect">
            <a:avLst/>
          </a:prstGeom>
          <a:noFill/>
        </p:spPr>
        <p:txBody>
          <a:bodyPr wrap="square" rtlCol="0">
            <a:spAutoFit/>
          </a:bodyPr>
          <a:lstStyle/>
          <a:p>
            <a:pPr algn="ctr"/>
            <a:r>
              <a:rPr lang="en-GB" sz="3200" dirty="0" smtClean="0">
                <a:solidFill>
                  <a:schemeClr val="bg1"/>
                </a:solidFill>
              </a:rPr>
              <a:t>Approximation to </a:t>
            </a:r>
            <a:r>
              <a:rPr lang="en-GB" sz="3200" dirty="0" err="1" smtClean="0">
                <a:solidFill>
                  <a:schemeClr val="bg1"/>
                </a:solidFill>
              </a:rPr>
              <a:t>Fdez-Agüera</a:t>
            </a:r>
            <a:endParaRPr lang="fr-CA" sz="3200"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12192000" cy="2032000"/>
          </a:xfrm>
          <a:prstGeom prst="rect">
            <a:avLst/>
          </a:prstGeom>
        </p:spPr>
      </p:pic>
    </p:spTree>
    <p:extLst>
      <p:ext uri="{BB962C8B-B14F-4D97-AF65-F5344CB8AC3E}">
        <p14:creationId xmlns:p14="http://schemas.microsoft.com/office/powerpoint/2010/main" val="8123327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90866" y="5911327"/>
            <a:ext cx="7210269" cy="584775"/>
          </a:xfrm>
          <a:prstGeom prst="rect">
            <a:avLst/>
          </a:prstGeom>
          <a:noFill/>
        </p:spPr>
        <p:txBody>
          <a:bodyPr wrap="square" rtlCol="0">
            <a:spAutoFit/>
          </a:bodyPr>
          <a:lstStyle/>
          <a:p>
            <a:pPr algn="ctr"/>
            <a:r>
              <a:rPr lang="en-GB" sz="3200" dirty="0" err="1" smtClean="0">
                <a:solidFill>
                  <a:schemeClr val="bg1"/>
                </a:solidFill>
              </a:rPr>
              <a:t>Turquin</a:t>
            </a:r>
            <a:endParaRPr lang="fr-CA" sz="32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12192000" cy="2032000"/>
          </a:xfrm>
          <a:prstGeom prst="rect">
            <a:avLst/>
          </a:prstGeom>
        </p:spPr>
      </p:pic>
    </p:spTree>
    <p:extLst>
      <p:ext uri="{BB962C8B-B14F-4D97-AF65-F5344CB8AC3E}">
        <p14:creationId xmlns:p14="http://schemas.microsoft.com/office/powerpoint/2010/main" val="153606215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descr="Black Steam Train on Buil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2041" y="388249"/>
            <a:ext cx="5067919" cy="6081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81341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649" y="2342998"/>
            <a:ext cx="11650701" cy="2172003"/>
          </a:xfrm>
          <a:prstGeom prst="rect">
            <a:avLst/>
          </a:prstGeom>
        </p:spPr>
      </p:pic>
      <p:sp>
        <p:nvSpPr>
          <p:cNvPr id="8" name="Rounded Rectangle 7"/>
          <p:cNvSpPr/>
          <p:nvPr/>
        </p:nvSpPr>
        <p:spPr>
          <a:xfrm>
            <a:off x="1798821" y="2818152"/>
            <a:ext cx="262328" cy="30729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9" name="Rounded Rectangle 8"/>
          <p:cNvSpPr/>
          <p:nvPr/>
        </p:nvSpPr>
        <p:spPr>
          <a:xfrm>
            <a:off x="5301523" y="3615129"/>
            <a:ext cx="262328" cy="30729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78201221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2698084328"/>
              </p:ext>
            </p:extLst>
          </p:nvPr>
        </p:nvGraphicFramePr>
        <p:xfrm>
          <a:off x="1509713" y="571500"/>
          <a:ext cx="9172575" cy="5715000"/>
        </p:xfrm>
        <a:graphic>
          <a:graphicData uri="http://schemas.openxmlformats.org/presentationml/2006/ole">
            <mc:AlternateContent xmlns:mc="http://schemas.openxmlformats.org/markup-compatibility/2006">
              <mc:Choice xmlns:v="urn:schemas-microsoft-com:vml" Requires="v">
                <p:oleObj spid="_x0000_s1183" name="Image" r:id="rId4" imgW="12190320" imgH="7593480" progId="Photoshop.Image.11">
                  <p:embed/>
                </p:oleObj>
              </mc:Choice>
              <mc:Fallback>
                <p:oleObj name="Image" r:id="rId4" imgW="12190320" imgH="7593480" progId="Photoshop.Image.11">
                  <p:embed/>
                  <p:pic>
                    <p:nvPicPr>
                      <p:cNvPr id="0" name=""/>
                      <p:cNvPicPr/>
                      <p:nvPr/>
                    </p:nvPicPr>
                    <p:blipFill>
                      <a:blip r:embed="rId5"/>
                      <a:stretch>
                        <a:fillRect/>
                      </a:stretch>
                    </p:blipFill>
                    <p:spPr>
                      <a:xfrm>
                        <a:off x="1509713" y="571500"/>
                        <a:ext cx="9172575" cy="5715000"/>
                      </a:xfrm>
                      <a:prstGeom prst="rect">
                        <a:avLst/>
                      </a:prstGeom>
                    </p:spPr>
                  </p:pic>
                </p:oleObj>
              </mc:Fallback>
            </mc:AlternateContent>
          </a:graphicData>
        </a:graphic>
      </p:graphicFrame>
      <p:sp>
        <p:nvSpPr>
          <p:cNvPr id="5" name="Rounded Rectangle 4"/>
          <p:cNvSpPr/>
          <p:nvPr/>
        </p:nvSpPr>
        <p:spPr>
          <a:xfrm>
            <a:off x="3957404" y="3181663"/>
            <a:ext cx="3207894" cy="49467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141557536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69218" y="1228398"/>
            <a:ext cx="8853565" cy="3662541"/>
          </a:xfrm>
          <a:prstGeom prst="rect">
            <a:avLst/>
          </a:prstGeom>
          <a:noFill/>
        </p:spPr>
        <p:txBody>
          <a:bodyPr wrap="square" rtlCol="0">
            <a:spAutoFit/>
          </a:bodyPr>
          <a:lstStyle/>
          <a:p>
            <a:r>
              <a:rPr lang="en-GB" sz="3600" dirty="0" smtClean="0">
                <a:solidFill>
                  <a:schemeClr val="accent2"/>
                </a:solidFill>
              </a:rPr>
              <a:t>Problems:</a:t>
            </a:r>
          </a:p>
          <a:p>
            <a:endParaRPr lang="en-GB" sz="3600" dirty="0">
              <a:solidFill>
                <a:schemeClr val="bg1"/>
              </a:solidFill>
            </a:endParaRPr>
          </a:p>
          <a:p>
            <a:pPr marL="742950" indent="-742950">
              <a:buAutoNum type="arabicPeriod"/>
            </a:pPr>
            <a:r>
              <a:rPr lang="en-GB" sz="3200" dirty="0" smtClean="0">
                <a:solidFill>
                  <a:schemeClr val="bg1"/>
                </a:solidFill>
              </a:rPr>
              <a:t>No </a:t>
            </a:r>
            <a:r>
              <a:rPr lang="en-GB" sz="3200" dirty="0" err="1" smtClean="0">
                <a:solidFill>
                  <a:schemeClr val="bg1"/>
                </a:solidFill>
              </a:rPr>
              <a:t>multiscattering</a:t>
            </a:r>
            <a:r>
              <a:rPr lang="en-GB" sz="3200" dirty="0" smtClean="0">
                <a:solidFill>
                  <a:schemeClr val="bg1"/>
                </a:solidFill>
              </a:rPr>
              <a:t> indirect specular</a:t>
            </a:r>
          </a:p>
          <a:p>
            <a:pPr marL="742950" indent="-742950">
              <a:buFontTx/>
              <a:buAutoNum type="arabicPeriod"/>
            </a:pPr>
            <a:r>
              <a:rPr lang="en-GB" sz="3200" dirty="0" smtClean="0">
                <a:solidFill>
                  <a:schemeClr val="accent2">
                    <a:lumMod val="60000"/>
                    <a:lumOff val="40000"/>
                  </a:schemeClr>
                </a:solidFill>
              </a:rPr>
              <a:t>No </a:t>
            </a:r>
            <a:r>
              <a:rPr lang="en-GB" sz="3200" dirty="0" err="1">
                <a:solidFill>
                  <a:schemeClr val="accent2">
                    <a:lumMod val="60000"/>
                    <a:lumOff val="40000"/>
                  </a:schemeClr>
                </a:solidFill>
              </a:rPr>
              <a:t>multiscattering</a:t>
            </a:r>
            <a:r>
              <a:rPr lang="en-GB" sz="3200" dirty="0">
                <a:solidFill>
                  <a:schemeClr val="accent2">
                    <a:lumMod val="60000"/>
                    <a:lumOff val="40000"/>
                  </a:schemeClr>
                </a:solidFill>
              </a:rPr>
              <a:t> specular on hair</a:t>
            </a:r>
          </a:p>
          <a:p>
            <a:pPr marL="742950" indent="-742950">
              <a:buFontTx/>
              <a:buAutoNum type="arabicPeriod"/>
            </a:pPr>
            <a:r>
              <a:rPr lang="en-GB" sz="3200" dirty="0" smtClean="0">
                <a:solidFill>
                  <a:schemeClr val="bg1"/>
                </a:solidFill>
              </a:rPr>
              <a:t>No </a:t>
            </a:r>
            <a:r>
              <a:rPr lang="en-GB" sz="3200" dirty="0" err="1">
                <a:solidFill>
                  <a:schemeClr val="bg1"/>
                </a:solidFill>
              </a:rPr>
              <a:t>multiscattering</a:t>
            </a:r>
            <a:r>
              <a:rPr lang="en-GB" sz="3200" dirty="0">
                <a:solidFill>
                  <a:schemeClr val="bg1"/>
                </a:solidFill>
              </a:rPr>
              <a:t> indirect diffuse</a:t>
            </a:r>
          </a:p>
          <a:p>
            <a:pPr marL="742950" indent="-742950">
              <a:buFontTx/>
              <a:buAutoNum type="arabicPeriod"/>
            </a:pPr>
            <a:r>
              <a:rPr lang="en-GB" sz="3200" dirty="0">
                <a:solidFill>
                  <a:schemeClr val="bg1"/>
                </a:solidFill>
              </a:rPr>
              <a:t>No </a:t>
            </a:r>
            <a:r>
              <a:rPr lang="en-GB" sz="3200" dirty="0" err="1">
                <a:solidFill>
                  <a:schemeClr val="bg1"/>
                </a:solidFill>
              </a:rPr>
              <a:t>multiscattering</a:t>
            </a:r>
            <a:r>
              <a:rPr lang="en-GB" sz="3200" dirty="0">
                <a:solidFill>
                  <a:schemeClr val="bg1"/>
                </a:solidFill>
              </a:rPr>
              <a:t> diffuse on skin</a:t>
            </a:r>
          </a:p>
          <a:p>
            <a:pPr marL="742950" indent="-742950">
              <a:buAutoNum type="arabicPeriod"/>
            </a:pPr>
            <a:r>
              <a:rPr lang="en-GB" sz="3200" dirty="0" smtClean="0">
                <a:solidFill>
                  <a:schemeClr val="bg1"/>
                </a:solidFill>
              </a:rPr>
              <a:t>No </a:t>
            </a:r>
            <a:r>
              <a:rPr lang="en-GB" sz="3200" dirty="0" err="1" smtClean="0">
                <a:solidFill>
                  <a:schemeClr val="bg1"/>
                </a:solidFill>
              </a:rPr>
              <a:t>multiscattering</a:t>
            </a:r>
            <a:r>
              <a:rPr lang="en-GB" sz="3200" dirty="0" smtClean="0">
                <a:solidFill>
                  <a:schemeClr val="bg1"/>
                </a:solidFill>
              </a:rPr>
              <a:t> wrapped diffuse</a:t>
            </a:r>
          </a:p>
        </p:txBody>
      </p:sp>
    </p:spTree>
    <p:extLst>
      <p:ext uri="{BB962C8B-B14F-4D97-AF65-F5344CB8AC3E}">
        <p14:creationId xmlns:p14="http://schemas.microsoft.com/office/powerpoint/2010/main" val="65964108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1207" y="644160"/>
            <a:ext cx="8443834" cy="5629223"/>
          </a:xfrm>
          <a:prstGeom prst="rect">
            <a:avLst/>
          </a:prstGeom>
        </p:spPr>
      </p:pic>
    </p:spTree>
    <p:extLst>
      <p:ext uri="{BB962C8B-B14F-4D97-AF65-F5344CB8AC3E}">
        <p14:creationId xmlns:p14="http://schemas.microsoft.com/office/powerpoint/2010/main" val="22424624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51482" y="875197"/>
            <a:ext cx="9061554" cy="1077218"/>
          </a:xfrm>
          <a:prstGeom prst="rect">
            <a:avLst/>
          </a:prstGeom>
          <a:noFill/>
        </p:spPr>
        <p:txBody>
          <a:bodyPr wrap="square" rtlCol="0">
            <a:spAutoFit/>
          </a:bodyPr>
          <a:lstStyle/>
          <a:p>
            <a:r>
              <a:rPr lang="en-GB" sz="3200" dirty="0" smtClean="0">
                <a:solidFill>
                  <a:schemeClr val="bg1"/>
                </a:solidFill>
              </a:rPr>
              <a:t>If the energy reflected for a given BRDF </a:t>
            </a:r>
            <a:r>
              <a:rPr lang="en-GB" sz="3200" i="1" dirty="0" smtClean="0">
                <a:solidFill>
                  <a:schemeClr val="bg1"/>
                </a:solidFill>
              </a:rPr>
              <a:t>f</a:t>
            </a:r>
            <a:r>
              <a:rPr lang="en-GB" sz="3200" dirty="0" smtClean="0">
                <a:solidFill>
                  <a:schemeClr val="bg1"/>
                </a:solidFill>
              </a:rPr>
              <a:t> and a viewing direction is: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8494" y="2146138"/>
            <a:ext cx="7727527" cy="1242352"/>
          </a:xfrm>
          <a:prstGeom prst="rect">
            <a:avLst/>
          </a:prstGeom>
        </p:spPr>
      </p:pic>
      <p:sp>
        <p:nvSpPr>
          <p:cNvPr id="6" name="TextBox 5"/>
          <p:cNvSpPr txBox="1"/>
          <p:nvPr/>
        </p:nvSpPr>
        <p:spPr>
          <a:xfrm>
            <a:off x="1551481" y="3587952"/>
            <a:ext cx="9061554" cy="1077218"/>
          </a:xfrm>
          <a:prstGeom prst="rect">
            <a:avLst/>
          </a:prstGeom>
          <a:noFill/>
        </p:spPr>
        <p:txBody>
          <a:bodyPr wrap="square" rtlCol="0">
            <a:spAutoFit/>
          </a:bodyPr>
          <a:lstStyle/>
          <a:p>
            <a:r>
              <a:rPr lang="en-GB" sz="3200" dirty="0" smtClean="0">
                <a:solidFill>
                  <a:schemeClr val="bg1"/>
                </a:solidFill>
              </a:rPr>
              <a:t>Then find a </a:t>
            </a:r>
            <a:r>
              <a:rPr lang="en-GB" sz="3200" dirty="0" err="1" smtClean="0">
                <a:solidFill>
                  <a:schemeClr val="bg1"/>
                </a:solidFill>
              </a:rPr>
              <a:t>multiscattering</a:t>
            </a:r>
            <a:r>
              <a:rPr lang="en-GB" sz="3200" dirty="0" smtClean="0">
                <a:solidFill>
                  <a:schemeClr val="bg1"/>
                </a:solidFill>
              </a:rPr>
              <a:t> BRDF </a:t>
            </a:r>
            <a:r>
              <a:rPr lang="en-GB" sz="3200" i="1" dirty="0" err="1" smtClean="0">
                <a:solidFill>
                  <a:schemeClr val="bg1"/>
                </a:solidFill>
              </a:rPr>
              <a:t>f</a:t>
            </a:r>
            <a:r>
              <a:rPr lang="en-GB" sz="3200" i="1" baseline="-25000" dirty="0" err="1" smtClean="0">
                <a:solidFill>
                  <a:schemeClr val="bg1"/>
                </a:solidFill>
              </a:rPr>
              <a:t>ms</a:t>
            </a:r>
            <a:r>
              <a:rPr lang="en-GB" sz="3200" dirty="0" smtClean="0">
                <a:solidFill>
                  <a:schemeClr val="bg1"/>
                </a:solidFill>
              </a:rPr>
              <a:t> such that energy is preserved:</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495" y="4824566"/>
            <a:ext cx="10058400" cy="1201487"/>
          </a:xfrm>
          <a:prstGeom prst="rect">
            <a:avLst/>
          </a:prstGeom>
        </p:spPr>
      </p:pic>
    </p:spTree>
    <p:extLst>
      <p:ext uri="{BB962C8B-B14F-4D97-AF65-F5344CB8AC3E}">
        <p14:creationId xmlns:p14="http://schemas.microsoft.com/office/powerpoint/2010/main" val="311728469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69218" y="1228398"/>
            <a:ext cx="8853565" cy="3662541"/>
          </a:xfrm>
          <a:prstGeom prst="rect">
            <a:avLst/>
          </a:prstGeom>
          <a:noFill/>
        </p:spPr>
        <p:txBody>
          <a:bodyPr wrap="square" rtlCol="0">
            <a:spAutoFit/>
          </a:bodyPr>
          <a:lstStyle/>
          <a:p>
            <a:r>
              <a:rPr lang="en-GB" sz="3600" dirty="0" smtClean="0">
                <a:solidFill>
                  <a:schemeClr val="accent2"/>
                </a:solidFill>
              </a:rPr>
              <a:t>Problems:</a:t>
            </a:r>
          </a:p>
          <a:p>
            <a:endParaRPr lang="en-GB" sz="3600" dirty="0">
              <a:solidFill>
                <a:schemeClr val="bg1"/>
              </a:solidFill>
            </a:endParaRPr>
          </a:p>
          <a:p>
            <a:pPr marL="742950" indent="-742950">
              <a:buAutoNum type="arabicPeriod"/>
            </a:pPr>
            <a:r>
              <a:rPr lang="en-GB" sz="3200" dirty="0" smtClean="0">
                <a:solidFill>
                  <a:schemeClr val="bg1"/>
                </a:solidFill>
              </a:rPr>
              <a:t>No </a:t>
            </a:r>
            <a:r>
              <a:rPr lang="en-GB" sz="3200" dirty="0" err="1" smtClean="0">
                <a:solidFill>
                  <a:schemeClr val="bg1"/>
                </a:solidFill>
              </a:rPr>
              <a:t>multiscattering</a:t>
            </a:r>
            <a:r>
              <a:rPr lang="en-GB" sz="3200" dirty="0" smtClean="0">
                <a:solidFill>
                  <a:schemeClr val="bg1"/>
                </a:solidFill>
              </a:rPr>
              <a:t> indirect specular</a:t>
            </a:r>
          </a:p>
          <a:p>
            <a:pPr marL="742950" indent="-742950">
              <a:buFontTx/>
              <a:buAutoNum type="arabicPeriod"/>
            </a:pPr>
            <a:r>
              <a:rPr lang="en-GB" sz="3200" dirty="0" smtClean="0">
                <a:solidFill>
                  <a:schemeClr val="bg1"/>
                </a:solidFill>
              </a:rPr>
              <a:t>No </a:t>
            </a:r>
            <a:r>
              <a:rPr lang="en-GB" sz="3200" dirty="0" err="1">
                <a:solidFill>
                  <a:schemeClr val="bg1"/>
                </a:solidFill>
              </a:rPr>
              <a:t>multiscattering</a:t>
            </a:r>
            <a:r>
              <a:rPr lang="en-GB" sz="3200" dirty="0">
                <a:solidFill>
                  <a:schemeClr val="bg1"/>
                </a:solidFill>
              </a:rPr>
              <a:t> specular on hair</a:t>
            </a:r>
          </a:p>
          <a:p>
            <a:pPr marL="742950" indent="-742950">
              <a:buFontTx/>
              <a:buAutoNum type="arabicPeriod"/>
            </a:pPr>
            <a:r>
              <a:rPr lang="en-GB" sz="3200" dirty="0" smtClean="0">
                <a:solidFill>
                  <a:schemeClr val="accent2">
                    <a:lumMod val="60000"/>
                    <a:lumOff val="40000"/>
                  </a:schemeClr>
                </a:solidFill>
              </a:rPr>
              <a:t>No </a:t>
            </a:r>
            <a:r>
              <a:rPr lang="en-GB" sz="3200" dirty="0" err="1">
                <a:solidFill>
                  <a:schemeClr val="accent2">
                    <a:lumMod val="60000"/>
                    <a:lumOff val="40000"/>
                  </a:schemeClr>
                </a:solidFill>
              </a:rPr>
              <a:t>multiscattering</a:t>
            </a:r>
            <a:r>
              <a:rPr lang="en-GB" sz="3200" dirty="0">
                <a:solidFill>
                  <a:schemeClr val="accent2">
                    <a:lumMod val="60000"/>
                    <a:lumOff val="40000"/>
                  </a:schemeClr>
                </a:solidFill>
              </a:rPr>
              <a:t> indirect diffuse</a:t>
            </a:r>
          </a:p>
          <a:p>
            <a:pPr marL="742950" indent="-742950">
              <a:buFontTx/>
              <a:buAutoNum type="arabicPeriod"/>
            </a:pPr>
            <a:r>
              <a:rPr lang="en-GB" sz="3200" dirty="0">
                <a:solidFill>
                  <a:schemeClr val="accent2">
                    <a:lumMod val="60000"/>
                    <a:lumOff val="40000"/>
                  </a:schemeClr>
                </a:solidFill>
              </a:rPr>
              <a:t>No </a:t>
            </a:r>
            <a:r>
              <a:rPr lang="en-GB" sz="3200" dirty="0" err="1">
                <a:solidFill>
                  <a:schemeClr val="accent2">
                    <a:lumMod val="60000"/>
                    <a:lumOff val="40000"/>
                  </a:schemeClr>
                </a:solidFill>
              </a:rPr>
              <a:t>multiscattering</a:t>
            </a:r>
            <a:r>
              <a:rPr lang="en-GB" sz="3200" dirty="0">
                <a:solidFill>
                  <a:schemeClr val="accent2">
                    <a:lumMod val="60000"/>
                    <a:lumOff val="40000"/>
                  </a:schemeClr>
                </a:solidFill>
              </a:rPr>
              <a:t> diffuse on skin</a:t>
            </a:r>
          </a:p>
          <a:p>
            <a:pPr marL="742950" indent="-742950">
              <a:buAutoNum type="arabicPeriod"/>
            </a:pPr>
            <a:r>
              <a:rPr lang="en-GB" sz="3200" dirty="0" smtClean="0">
                <a:solidFill>
                  <a:schemeClr val="accent2">
                    <a:lumMod val="60000"/>
                    <a:lumOff val="40000"/>
                  </a:schemeClr>
                </a:solidFill>
              </a:rPr>
              <a:t>No </a:t>
            </a:r>
            <a:r>
              <a:rPr lang="en-GB" sz="3200" dirty="0" err="1" smtClean="0">
                <a:solidFill>
                  <a:schemeClr val="accent2">
                    <a:lumMod val="60000"/>
                    <a:lumOff val="40000"/>
                  </a:schemeClr>
                </a:solidFill>
              </a:rPr>
              <a:t>multiscattering</a:t>
            </a:r>
            <a:r>
              <a:rPr lang="en-GB" sz="3200" dirty="0" smtClean="0">
                <a:solidFill>
                  <a:schemeClr val="accent2">
                    <a:lumMod val="60000"/>
                    <a:lumOff val="40000"/>
                  </a:schemeClr>
                </a:solidFill>
              </a:rPr>
              <a:t> wrapped diffuse</a:t>
            </a:r>
          </a:p>
        </p:txBody>
      </p:sp>
    </p:spTree>
    <p:extLst>
      <p:ext uri="{BB962C8B-B14F-4D97-AF65-F5344CB8AC3E}">
        <p14:creationId xmlns:p14="http://schemas.microsoft.com/office/powerpoint/2010/main" val="8540686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46292" y="5804068"/>
            <a:ext cx="4699417" cy="646331"/>
          </a:xfrm>
          <a:prstGeom prst="rect">
            <a:avLst/>
          </a:prstGeom>
          <a:noFill/>
        </p:spPr>
        <p:txBody>
          <a:bodyPr wrap="square" rtlCol="0">
            <a:spAutoFit/>
          </a:bodyPr>
          <a:lstStyle/>
          <a:p>
            <a:pPr algn="ctr"/>
            <a:r>
              <a:rPr lang="en-GB" sz="3600" dirty="0" smtClean="0">
                <a:solidFill>
                  <a:schemeClr val="bg1"/>
                </a:solidFill>
              </a:rPr>
              <a:t>Area Lights</a:t>
            </a:r>
            <a:endParaRPr lang="fr-CA" sz="3600"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12192000" cy="2032000"/>
          </a:xfrm>
          <a:prstGeom prst="rect">
            <a:avLst/>
          </a:prstGeom>
        </p:spPr>
      </p:pic>
    </p:spTree>
    <p:extLst>
      <p:ext uri="{BB962C8B-B14F-4D97-AF65-F5344CB8AC3E}">
        <p14:creationId xmlns:p14="http://schemas.microsoft.com/office/powerpoint/2010/main" val="202439992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69218" y="1228398"/>
            <a:ext cx="8853565" cy="4401205"/>
          </a:xfrm>
          <a:prstGeom prst="rect">
            <a:avLst/>
          </a:prstGeom>
          <a:noFill/>
        </p:spPr>
        <p:txBody>
          <a:bodyPr wrap="square" rtlCol="0">
            <a:spAutoFit/>
          </a:bodyPr>
          <a:lstStyle/>
          <a:p>
            <a:r>
              <a:rPr lang="en-GB" sz="3600" dirty="0" smtClean="0">
                <a:solidFill>
                  <a:schemeClr val="accent2"/>
                </a:solidFill>
              </a:rPr>
              <a:t>Goals:</a:t>
            </a:r>
          </a:p>
          <a:p>
            <a:endParaRPr lang="en-GB" sz="3600" dirty="0">
              <a:solidFill>
                <a:schemeClr val="bg1"/>
              </a:solidFill>
            </a:endParaRPr>
          </a:p>
          <a:p>
            <a:pPr marL="742950" indent="-742950">
              <a:buAutoNum type="arabicPeriod"/>
            </a:pPr>
            <a:r>
              <a:rPr lang="en-GB" sz="3600" dirty="0" smtClean="0">
                <a:solidFill>
                  <a:schemeClr val="bg1"/>
                </a:solidFill>
              </a:rPr>
              <a:t>Improve cinematic lighting:</a:t>
            </a:r>
          </a:p>
          <a:p>
            <a:pPr marL="1200150" lvl="1" indent="-742950">
              <a:buFont typeface="Arial" panose="020B0604020202020204" pitchFamily="34" charset="0"/>
              <a:buChar char="•"/>
            </a:pPr>
            <a:r>
              <a:rPr lang="en-GB" sz="3200" dirty="0" smtClean="0">
                <a:solidFill>
                  <a:schemeClr val="bg1">
                    <a:lumMod val="85000"/>
                  </a:schemeClr>
                </a:solidFill>
              </a:rPr>
              <a:t>Softer light falloffs</a:t>
            </a:r>
          </a:p>
          <a:p>
            <a:pPr marL="1200150" lvl="1" indent="-742950">
              <a:buFont typeface="Arial" panose="020B0604020202020204" pitchFamily="34" charset="0"/>
              <a:buChar char="•"/>
            </a:pPr>
            <a:endParaRPr lang="en-GB" sz="3200" dirty="0">
              <a:solidFill>
                <a:schemeClr val="bg1"/>
              </a:solidFill>
            </a:endParaRPr>
          </a:p>
          <a:p>
            <a:pPr marL="742950" indent="-742950">
              <a:buFont typeface="+mj-lt"/>
              <a:buAutoNum type="arabicPeriod"/>
            </a:pPr>
            <a:r>
              <a:rPr lang="en-GB" sz="3600" dirty="0" smtClean="0">
                <a:solidFill>
                  <a:schemeClr val="bg1"/>
                </a:solidFill>
              </a:rPr>
              <a:t>More realistic specular response:</a:t>
            </a:r>
          </a:p>
          <a:p>
            <a:pPr marL="1200150" lvl="1" indent="-742950">
              <a:buFont typeface="Arial" panose="020B0604020202020204" pitchFamily="34" charset="0"/>
              <a:buChar char="•"/>
            </a:pPr>
            <a:r>
              <a:rPr lang="en-GB" sz="3600" dirty="0" smtClean="0">
                <a:solidFill>
                  <a:schemeClr val="bg1">
                    <a:lumMod val="85000"/>
                  </a:schemeClr>
                </a:solidFill>
              </a:rPr>
              <a:t>Broader, more visible highlights</a:t>
            </a:r>
          </a:p>
          <a:p>
            <a:pPr marL="1200150" lvl="1" indent="-742950">
              <a:buFont typeface="Arial" panose="020B0604020202020204" pitchFamily="34" charset="0"/>
              <a:buChar char="•"/>
            </a:pPr>
            <a:r>
              <a:rPr lang="en-GB" sz="3600" dirty="0" smtClean="0">
                <a:solidFill>
                  <a:schemeClr val="bg1">
                    <a:lumMod val="85000"/>
                  </a:schemeClr>
                </a:solidFill>
              </a:rPr>
              <a:t>Artists authoring smoother materials </a:t>
            </a:r>
          </a:p>
        </p:txBody>
      </p:sp>
    </p:spTree>
    <p:extLst>
      <p:ext uri="{BB962C8B-B14F-4D97-AF65-F5344CB8AC3E}">
        <p14:creationId xmlns:p14="http://schemas.microsoft.com/office/powerpoint/2010/main" val="267646104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835" y="1289471"/>
            <a:ext cx="10273259" cy="4635087"/>
          </a:xfrm>
          <a:prstGeom prst="rect">
            <a:avLst/>
          </a:prstGeom>
        </p:spPr>
      </p:pic>
      <p:sp>
        <p:nvSpPr>
          <p:cNvPr id="3" name="TextBox 2"/>
          <p:cNvSpPr txBox="1"/>
          <p:nvPr/>
        </p:nvSpPr>
        <p:spPr>
          <a:xfrm>
            <a:off x="3717559" y="6018551"/>
            <a:ext cx="4287039" cy="523220"/>
          </a:xfrm>
          <a:prstGeom prst="rect">
            <a:avLst/>
          </a:prstGeom>
          <a:noFill/>
        </p:spPr>
        <p:txBody>
          <a:bodyPr wrap="square" rtlCol="0">
            <a:spAutoFit/>
          </a:bodyPr>
          <a:lstStyle/>
          <a:p>
            <a:pPr algn="ctr"/>
            <a:r>
              <a:rPr lang="en-GB" sz="2800" dirty="0" smtClean="0">
                <a:solidFill>
                  <a:schemeClr val="bg1"/>
                </a:solidFill>
              </a:rPr>
              <a:t>[Heitz16b]</a:t>
            </a:r>
            <a:endParaRPr lang="fr-CA" sz="2800" dirty="0">
              <a:solidFill>
                <a:schemeClr val="bg1"/>
              </a:solidFill>
            </a:endParaRPr>
          </a:p>
        </p:txBody>
      </p:sp>
    </p:spTree>
    <p:extLst>
      <p:ext uri="{BB962C8B-B14F-4D97-AF65-F5344CB8AC3E}">
        <p14:creationId xmlns:p14="http://schemas.microsoft.com/office/powerpoint/2010/main" val="141481669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99435" y="1720840"/>
            <a:ext cx="9993130" cy="3416320"/>
          </a:xfrm>
          <a:prstGeom prst="rect">
            <a:avLst/>
          </a:prstGeom>
          <a:noFill/>
        </p:spPr>
        <p:txBody>
          <a:bodyPr wrap="square" rtlCol="0">
            <a:spAutoFit/>
          </a:bodyPr>
          <a:lstStyle/>
          <a:p>
            <a:r>
              <a:rPr lang="en-GB" sz="3600" dirty="0" smtClean="0">
                <a:solidFill>
                  <a:schemeClr val="accent2"/>
                </a:solidFill>
              </a:rPr>
              <a:t>Why LTCs?</a:t>
            </a:r>
          </a:p>
          <a:p>
            <a:endParaRPr lang="en-GB" sz="3600" dirty="0">
              <a:solidFill>
                <a:schemeClr val="bg1"/>
              </a:solidFill>
            </a:endParaRPr>
          </a:p>
          <a:p>
            <a:pPr marL="742950" indent="-742950">
              <a:buAutoNum type="arabicPeriod"/>
            </a:pPr>
            <a:r>
              <a:rPr lang="en-GB" sz="3600" dirty="0" smtClean="0">
                <a:solidFill>
                  <a:schemeClr val="bg1"/>
                </a:solidFill>
              </a:rPr>
              <a:t>Fast to implement</a:t>
            </a:r>
          </a:p>
          <a:p>
            <a:pPr marL="742950" indent="-742950">
              <a:buAutoNum type="arabicPeriod"/>
            </a:pPr>
            <a:r>
              <a:rPr lang="en-GB" sz="3600" dirty="0" smtClean="0">
                <a:solidFill>
                  <a:schemeClr val="bg1"/>
                </a:solidFill>
              </a:rPr>
              <a:t>Full source code and demos available</a:t>
            </a:r>
          </a:p>
          <a:p>
            <a:pPr marL="742950" indent="-742950">
              <a:buAutoNum type="arabicPeriod"/>
            </a:pPr>
            <a:r>
              <a:rPr lang="en-GB" sz="3600" dirty="0" smtClean="0">
                <a:solidFill>
                  <a:schemeClr val="bg1"/>
                </a:solidFill>
              </a:rPr>
              <a:t>Flexibility in performance and light types</a:t>
            </a:r>
          </a:p>
          <a:p>
            <a:pPr marL="742950" indent="-742950">
              <a:buAutoNum type="arabicPeriod"/>
            </a:pPr>
            <a:r>
              <a:rPr lang="en-GB" sz="3600" dirty="0" smtClean="0">
                <a:solidFill>
                  <a:schemeClr val="bg1"/>
                </a:solidFill>
              </a:rPr>
              <a:t>Performant and robust</a:t>
            </a:r>
          </a:p>
        </p:txBody>
      </p:sp>
    </p:spTree>
    <p:extLst>
      <p:ext uri="{BB962C8B-B14F-4D97-AF65-F5344CB8AC3E}">
        <p14:creationId xmlns:p14="http://schemas.microsoft.com/office/powerpoint/2010/main" val="287922896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339653" y="8086208"/>
            <a:ext cx="1731364" cy="646331"/>
          </a:xfrm>
          <a:prstGeom prst="rect">
            <a:avLst/>
          </a:prstGeom>
          <a:noFill/>
        </p:spPr>
        <p:txBody>
          <a:bodyPr wrap="square" rtlCol="0">
            <a:spAutoFit/>
          </a:bodyPr>
          <a:lstStyle/>
          <a:p>
            <a:r>
              <a:rPr lang="en-GB" dirty="0" smtClean="0">
                <a:solidFill>
                  <a:schemeClr val="bg1"/>
                </a:solidFill>
              </a:rPr>
              <a:t>Integrating a LTC over a</a:t>
            </a:r>
            <a:endParaRPr lang="fr-CA" dirty="0">
              <a:solidFill>
                <a:schemeClr val="bg1"/>
              </a:solidFill>
            </a:endParaRPr>
          </a:p>
        </p:txBody>
      </p:sp>
      <p:pic>
        <p:nvPicPr>
          <p:cNvPr id="11276" name="Picture 12" descr="https://eheitzresearch.files.wordpress.com/2016/04/ltc_cosine.png?w=2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1357" y="2214073"/>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04543" y="2648443"/>
            <a:ext cx="6798039" cy="1569660"/>
          </a:xfrm>
          <a:prstGeom prst="rect">
            <a:avLst/>
          </a:prstGeom>
          <a:noFill/>
        </p:spPr>
        <p:txBody>
          <a:bodyPr wrap="square" rtlCol="0">
            <a:spAutoFit/>
          </a:bodyPr>
          <a:lstStyle/>
          <a:p>
            <a:r>
              <a:rPr lang="en-GB" sz="3200" dirty="0" smtClean="0">
                <a:solidFill>
                  <a:schemeClr val="bg1"/>
                </a:solidFill>
              </a:rPr>
              <a:t>A clamped cosine distribution can be analytically integrated over polygonal shapes</a:t>
            </a:r>
          </a:p>
        </p:txBody>
      </p:sp>
    </p:spTree>
    <p:extLst>
      <p:ext uri="{BB962C8B-B14F-4D97-AF65-F5344CB8AC3E}">
        <p14:creationId xmlns:p14="http://schemas.microsoft.com/office/powerpoint/2010/main" val="199194878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339653" y="8086208"/>
            <a:ext cx="1731364" cy="646331"/>
          </a:xfrm>
          <a:prstGeom prst="rect">
            <a:avLst/>
          </a:prstGeom>
          <a:noFill/>
        </p:spPr>
        <p:txBody>
          <a:bodyPr wrap="square" rtlCol="0">
            <a:spAutoFit/>
          </a:bodyPr>
          <a:lstStyle/>
          <a:p>
            <a:r>
              <a:rPr lang="en-GB" dirty="0" smtClean="0">
                <a:solidFill>
                  <a:schemeClr val="bg1"/>
                </a:solidFill>
              </a:rPr>
              <a:t>Integrating a LTC over a</a:t>
            </a:r>
            <a:endParaRPr lang="fr-CA" dirty="0">
              <a:solidFill>
                <a:schemeClr val="bg1"/>
              </a:solidFill>
            </a:endParaRPr>
          </a:p>
        </p:txBody>
      </p:sp>
      <p:sp>
        <p:nvSpPr>
          <p:cNvPr id="6" name="TextBox 5"/>
          <p:cNvSpPr txBox="1"/>
          <p:nvPr/>
        </p:nvSpPr>
        <p:spPr>
          <a:xfrm>
            <a:off x="4504543" y="2648443"/>
            <a:ext cx="6798039" cy="1077218"/>
          </a:xfrm>
          <a:prstGeom prst="rect">
            <a:avLst/>
          </a:prstGeom>
          <a:noFill/>
        </p:spPr>
        <p:txBody>
          <a:bodyPr wrap="square" rtlCol="0">
            <a:spAutoFit/>
          </a:bodyPr>
          <a:lstStyle/>
          <a:p>
            <a:r>
              <a:rPr lang="en-GB" sz="3200" dirty="0" smtClean="0">
                <a:solidFill>
                  <a:schemeClr val="bg1"/>
                </a:solidFill>
              </a:rPr>
              <a:t>We can linearly transform this distribution to approximate BRDFs</a:t>
            </a:r>
          </a:p>
        </p:txBody>
      </p:sp>
      <p:pic>
        <p:nvPicPr>
          <p:cNvPr id="16386" name="Picture 2" descr="https://eheitzresearch.files.wordpress.com/2016/04/ltc_isotropic.gif?w=25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21357" y="2207563"/>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08077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339653" y="8086208"/>
            <a:ext cx="1731364" cy="646331"/>
          </a:xfrm>
          <a:prstGeom prst="rect">
            <a:avLst/>
          </a:prstGeom>
          <a:noFill/>
        </p:spPr>
        <p:txBody>
          <a:bodyPr wrap="square" rtlCol="0">
            <a:spAutoFit/>
          </a:bodyPr>
          <a:lstStyle/>
          <a:p>
            <a:r>
              <a:rPr lang="en-GB" dirty="0" smtClean="0">
                <a:solidFill>
                  <a:schemeClr val="bg1"/>
                </a:solidFill>
              </a:rPr>
              <a:t>Integrating a LTC over a</a:t>
            </a:r>
            <a:endParaRPr lang="fr-CA" dirty="0">
              <a:solidFill>
                <a:schemeClr val="bg1"/>
              </a:solidFill>
            </a:endParaRPr>
          </a:p>
        </p:txBody>
      </p:sp>
      <p:sp>
        <p:nvSpPr>
          <p:cNvPr id="6" name="TextBox 5"/>
          <p:cNvSpPr txBox="1"/>
          <p:nvPr/>
        </p:nvSpPr>
        <p:spPr>
          <a:xfrm>
            <a:off x="4467068" y="2343245"/>
            <a:ext cx="6798039" cy="2062103"/>
          </a:xfrm>
          <a:prstGeom prst="rect">
            <a:avLst/>
          </a:prstGeom>
          <a:noFill/>
        </p:spPr>
        <p:txBody>
          <a:bodyPr wrap="square" rtlCol="0">
            <a:spAutoFit/>
          </a:bodyPr>
          <a:lstStyle/>
          <a:p>
            <a:r>
              <a:rPr lang="en-GB" sz="3200" dirty="0">
                <a:solidFill>
                  <a:schemeClr val="bg1"/>
                </a:solidFill>
              </a:rPr>
              <a:t>I</a:t>
            </a:r>
            <a:r>
              <a:rPr lang="en-GB" sz="3200" dirty="0" smtClean="0">
                <a:solidFill>
                  <a:schemeClr val="bg1"/>
                </a:solidFill>
              </a:rPr>
              <a:t>ntegrating a polygon over an LTC becomes integrating a polygon over the analytically solvable clamped cosine distribution</a:t>
            </a:r>
          </a:p>
        </p:txBody>
      </p:sp>
      <p:pic>
        <p:nvPicPr>
          <p:cNvPr id="7" name="Picture 4" descr="https://eheitzresearch.files.wordpress.com/2016/04/ltc_integration1.png?w=2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8839" y="2177582"/>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71653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339653" y="8086208"/>
            <a:ext cx="1731364" cy="646331"/>
          </a:xfrm>
          <a:prstGeom prst="rect">
            <a:avLst/>
          </a:prstGeom>
          <a:noFill/>
        </p:spPr>
        <p:txBody>
          <a:bodyPr wrap="square" rtlCol="0">
            <a:spAutoFit/>
          </a:bodyPr>
          <a:lstStyle/>
          <a:p>
            <a:r>
              <a:rPr lang="en-GB" dirty="0" smtClean="0">
                <a:solidFill>
                  <a:schemeClr val="bg1"/>
                </a:solidFill>
              </a:rPr>
              <a:t>Integrating a LTC over a</a:t>
            </a:r>
            <a:endParaRPr lang="fr-CA" dirty="0">
              <a:solidFill>
                <a:schemeClr val="bg1"/>
              </a:solidFill>
            </a:endParaRPr>
          </a:p>
        </p:txBody>
      </p:sp>
      <p:sp>
        <p:nvSpPr>
          <p:cNvPr id="8" name="TextBox 7"/>
          <p:cNvSpPr txBox="1"/>
          <p:nvPr/>
        </p:nvSpPr>
        <p:spPr>
          <a:xfrm>
            <a:off x="3717559" y="6018551"/>
            <a:ext cx="4287039" cy="523220"/>
          </a:xfrm>
          <a:prstGeom prst="rect">
            <a:avLst/>
          </a:prstGeom>
          <a:noFill/>
        </p:spPr>
        <p:txBody>
          <a:bodyPr wrap="square" rtlCol="0">
            <a:spAutoFit/>
          </a:bodyPr>
          <a:lstStyle/>
          <a:p>
            <a:pPr algn="ctr"/>
            <a:r>
              <a:rPr lang="en-GB" sz="2800" dirty="0" smtClean="0">
                <a:solidFill>
                  <a:schemeClr val="bg1"/>
                </a:solidFill>
              </a:rPr>
              <a:t>[Hill16]</a:t>
            </a:r>
            <a:endParaRPr lang="fr-CA" sz="2800" dirty="0">
              <a:solidFill>
                <a:schemeClr val="bg1"/>
              </a:solidFill>
            </a:endParaRPr>
          </a:p>
        </p:txBody>
      </p:sp>
      <p:sp>
        <p:nvSpPr>
          <p:cNvPr id="9" name="TextBox 8"/>
          <p:cNvSpPr txBox="1"/>
          <p:nvPr/>
        </p:nvSpPr>
        <p:spPr>
          <a:xfrm>
            <a:off x="682052" y="686832"/>
            <a:ext cx="11032761" cy="5016758"/>
          </a:xfrm>
          <a:prstGeom prst="rect">
            <a:avLst/>
          </a:prstGeom>
          <a:noFill/>
        </p:spPr>
        <p:txBody>
          <a:bodyPr wrap="square" rtlCol="0">
            <a:spAutoFit/>
          </a:bodyPr>
          <a:lstStyle/>
          <a:p>
            <a:r>
              <a:rPr lang="en-GB" sz="3200" dirty="0" smtClean="0">
                <a:solidFill>
                  <a:schemeClr val="accent2"/>
                </a:solidFill>
              </a:rPr>
              <a:t>Q. LTCs always integrate to 1, but what about the actual magnitude of the BRDF?</a:t>
            </a:r>
          </a:p>
          <a:p>
            <a:endParaRPr lang="en-GB" sz="3200" dirty="0">
              <a:solidFill>
                <a:schemeClr val="bg1"/>
              </a:solidFill>
            </a:endParaRPr>
          </a:p>
          <a:p>
            <a:pPr marL="514350" indent="-514350">
              <a:buAutoNum type="alphaUcPeriod"/>
            </a:pPr>
            <a:r>
              <a:rPr lang="en-GB" sz="3200" dirty="0" smtClean="0">
                <a:solidFill>
                  <a:schemeClr val="bg1"/>
                </a:solidFill>
              </a:rPr>
              <a:t>Integrate </a:t>
            </a:r>
            <a:r>
              <a:rPr lang="en-GB" sz="3200" dirty="0">
                <a:solidFill>
                  <a:schemeClr val="bg1"/>
                </a:solidFill>
              </a:rPr>
              <a:t>the BRDF and store the magnitude in a </a:t>
            </a:r>
            <a:r>
              <a:rPr lang="en-GB" sz="3200" dirty="0" smtClean="0">
                <a:solidFill>
                  <a:schemeClr val="bg1"/>
                </a:solidFill>
              </a:rPr>
              <a:t>LUT.</a:t>
            </a:r>
          </a:p>
          <a:p>
            <a:pPr marL="514350" indent="-514350">
              <a:buAutoNum type="alphaUcPeriod"/>
            </a:pPr>
            <a:endParaRPr lang="en-GB" sz="3200" dirty="0">
              <a:solidFill>
                <a:schemeClr val="bg1"/>
              </a:solidFill>
            </a:endParaRPr>
          </a:p>
          <a:p>
            <a:pPr marL="514350" indent="-514350">
              <a:buAutoNum type="alphaUcPeriod"/>
            </a:pPr>
            <a:endParaRPr lang="en-GB" sz="3200" dirty="0" smtClean="0">
              <a:solidFill>
                <a:schemeClr val="bg1"/>
              </a:solidFill>
            </a:endParaRPr>
          </a:p>
          <a:p>
            <a:pPr marL="514350" indent="-514350">
              <a:buAutoNum type="alphaUcPeriod"/>
            </a:pPr>
            <a:endParaRPr lang="en-GB" sz="3200" dirty="0">
              <a:solidFill>
                <a:schemeClr val="bg1"/>
              </a:solidFill>
            </a:endParaRPr>
          </a:p>
          <a:p>
            <a:pPr marL="514350" indent="-514350">
              <a:buAutoNum type="alphaUcPeriod"/>
            </a:pPr>
            <a:endParaRPr lang="en-GB" sz="3200" dirty="0" smtClean="0">
              <a:solidFill>
                <a:schemeClr val="bg1"/>
              </a:solidFill>
            </a:endParaRPr>
          </a:p>
          <a:p>
            <a:pPr marL="514350" indent="-514350">
              <a:buAutoNum type="alphaUcPeriod"/>
            </a:pPr>
            <a:endParaRPr lang="en-GB" sz="3200" dirty="0">
              <a:solidFill>
                <a:schemeClr val="bg1"/>
              </a:solidFill>
            </a:endParaRPr>
          </a:p>
          <a:p>
            <a:r>
              <a:rPr lang="en-GB" sz="3200" dirty="0" smtClean="0">
                <a:solidFill>
                  <a:schemeClr val="bg1"/>
                </a:solidFill>
              </a:rPr>
              <a:t>Separate out Fresnel so we can take F</a:t>
            </a:r>
            <a:r>
              <a:rPr lang="en-GB" sz="3200" baseline="-25000" dirty="0" smtClean="0">
                <a:solidFill>
                  <a:schemeClr val="bg1"/>
                </a:solidFill>
              </a:rPr>
              <a:t>0</a:t>
            </a:r>
            <a:r>
              <a:rPr lang="en-GB" sz="3200" dirty="0" smtClean="0">
                <a:solidFill>
                  <a:schemeClr val="bg1"/>
                </a:solidFill>
              </a:rPr>
              <a:t> into account.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9563" y="3422795"/>
            <a:ext cx="6663029" cy="1215692"/>
          </a:xfrm>
          <a:prstGeom prst="rect">
            <a:avLst/>
          </a:prstGeom>
        </p:spPr>
      </p:pic>
    </p:spTree>
    <p:extLst>
      <p:ext uri="{BB962C8B-B14F-4D97-AF65-F5344CB8AC3E}">
        <p14:creationId xmlns:p14="http://schemas.microsoft.com/office/powerpoint/2010/main" val="191920899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339653" y="8086208"/>
            <a:ext cx="1731364" cy="646331"/>
          </a:xfrm>
          <a:prstGeom prst="rect">
            <a:avLst/>
          </a:prstGeom>
          <a:noFill/>
        </p:spPr>
        <p:txBody>
          <a:bodyPr wrap="square" rtlCol="0">
            <a:spAutoFit/>
          </a:bodyPr>
          <a:lstStyle/>
          <a:p>
            <a:r>
              <a:rPr lang="en-GB" dirty="0" smtClean="0">
                <a:solidFill>
                  <a:schemeClr val="bg1"/>
                </a:solidFill>
              </a:rPr>
              <a:t>Integrating a LTC over a</a:t>
            </a:r>
            <a:endParaRPr lang="fr-CA" dirty="0">
              <a:solidFill>
                <a:schemeClr val="bg1"/>
              </a:solidFill>
            </a:endParaRPr>
          </a:p>
        </p:txBody>
      </p:sp>
      <p:sp>
        <p:nvSpPr>
          <p:cNvPr id="8" name="TextBox 7"/>
          <p:cNvSpPr txBox="1"/>
          <p:nvPr/>
        </p:nvSpPr>
        <p:spPr>
          <a:xfrm>
            <a:off x="3952481" y="6018551"/>
            <a:ext cx="4287039" cy="523220"/>
          </a:xfrm>
          <a:prstGeom prst="rect">
            <a:avLst/>
          </a:prstGeom>
          <a:noFill/>
        </p:spPr>
        <p:txBody>
          <a:bodyPr wrap="square" rtlCol="0">
            <a:spAutoFit/>
          </a:bodyPr>
          <a:lstStyle/>
          <a:p>
            <a:pPr algn="ctr"/>
            <a:r>
              <a:rPr lang="en-GB" sz="2800" dirty="0" smtClean="0">
                <a:solidFill>
                  <a:schemeClr val="bg1"/>
                </a:solidFill>
              </a:rPr>
              <a:t>[Hill2016]</a:t>
            </a:r>
            <a:endParaRPr lang="fr-CA" sz="2800" dirty="0">
              <a:solidFill>
                <a:schemeClr val="bg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1605367"/>
            <a:ext cx="10058400" cy="830251"/>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4183" y="3082835"/>
            <a:ext cx="2288498" cy="2288498"/>
          </a:xfrm>
          <a:prstGeom prst="rect">
            <a:avLst/>
          </a:prstGeom>
        </p:spPr>
      </p:pic>
      <p:sp>
        <p:nvSpPr>
          <p:cNvPr id="12" name="TextBox 11"/>
          <p:cNvSpPr txBox="1"/>
          <p:nvPr/>
        </p:nvSpPr>
        <p:spPr>
          <a:xfrm>
            <a:off x="682052" y="686832"/>
            <a:ext cx="11032761" cy="584775"/>
          </a:xfrm>
          <a:prstGeom prst="rect">
            <a:avLst/>
          </a:prstGeom>
          <a:noFill/>
        </p:spPr>
        <p:txBody>
          <a:bodyPr wrap="square" rtlCol="0">
            <a:spAutoFit/>
          </a:bodyPr>
          <a:lstStyle/>
          <a:p>
            <a:r>
              <a:rPr lang="en-GB" sz="3200" dirty="0" smtClean="0">
                <a:solidFill>
                  <a:schemeClr val="bg1"/>
                </a:solidFill>
              </a:rPr>
              <a:t>Apply </a:t>
            </a:r>
            <a:r>
              <a:rPr lang="en-GB" sz="3200" dirty="0" err="1" smtClean="0">
                <a:solidFill>
                  <a:schemeClr val="bg1"/>
                </a:solidFill>
              </a:rPr>
              <a:t>Schlick’s</a:t>
            </a:r>
            <a:r>
              <a:rPr lang="en-GB" sz="3200" dirty="0" smtClean="0">
                <a:solidFill>
                  <a:schemeClr val="bg1"/>
                </a:solidFill>
              </a:rPr>
              <a:t> approximation to Fresnel to get two components:</a:t>
            </a:r>
            <a:endParaRPr lang="en-GB" sz="3200" dirty="0">
              <a:solidFill>
                <a:schemeClr val="bg1"/>
              </a:solidFill>
            </a:endParaRPr>
          </a:p>
        </p:txBody>
      </p:sp>
    </p:spTree>
    <p:extLst>
      <p:ext uri="{BB962C8B-B14F-4D97-AF65-F5344CB8AC3E}">
        <p14:creationId xmlns:p14="http://schemas.microsoft.com/office/powerpoint/2010/main" val="14457635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7113" y="5534544"/>
            <a:ext cx="3575537" cy="94883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6778" y="4529499"/>
            <a:ext cx="5501488" cy="88447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6609" y="1933045"/>
            <a:ext cx="9076544" cy="1418034"/>
          </a:xfrm>
          <a:prstGeom prst="rect">
            <a:avLst/>
          </a:prstGeom>
        </p:spPr>
      </p:pic>
      <p:sp>
        <p:nvSpPr>
          <p:cNvPr id="7" name="TextBox 6"/>
          <p:cNvSpPr txBox="1"/>
          <p:nvPr/>
        </p:nvSpPr>
        <p:spPr>
          <a:xfrm>
            <a:off x="1551482" y="875197"/>
            <a:ext cx="9061554" cy="584775"/>
          </a:xfrm>
          <a:prstGeom prst="rect">
            <a:avLst/>
          </a:prstGeom>
          <a:noFill/>
        </p:spPr>
        <p:txBody>
          <a:bodyPr wrap="square" rtlCol="0">
            <a:spAutoFit/>
          </a:bodyPr>
          <a:lstStyle/>
          <a:p>
            <a:r>
              <a:rPr lang="en-GB" sz="3200" dirty="0" smtClean="0">
                <a:solidFill>
                  <a:schemeClr val="bg1"/>
                </a:solidFill>
              </a:rPr>
              <a:t>The following BRDF fits that equation:</a:t>
            </a:r>
          </a:p>
        </p:txBody>
      </p:sp>
      <p:sp>
        <p:nvSpPr>
          <p:cNvPr id="8" name="TextBox 7"/>
          <p:cNvSpPr txBox="1"/>
          <p:nvPr/>
        </p:nvSpPr>
        <p:spPr>
          <a:xfrm>
            <a:off x="1551482" y="3824152"/>
            <a:ext cx="9061554" cy="584775"/>
          </a:xfrm>
          <a:prstGeom prst="rect">
            <a:avLst/>
          </a:prstGeom>
          <a:noFill/>
        </p:spPr>
        <p:txBody>
          <a:bodyPr wrap="square" rtlCol="0">
            <a:spAutoFit/>
          </a:bodyPr>
          <a:lstStyle/>
          <a:p>
            <a:r>
              <a:rPr lang="en-GB" sz="3200" dirty="0" smtClean="0">
                <a:solidFill>
                  <a:schemeClr val="bg1"/>
                </a:solidFill>
              </a:rPr>
              <a:t>Where:</a:t>
            </a:r>
          </a:p>
        </p:txBody>
      </p:sp>
    </p:spTree>
    <p:extLst>
      <p:ext uri="{BB962C8B-B14F-4D97-AF65-F5344CB8AC3E}">
        <p14:creationId xmlns:p14="http://schemas.microsoft.com/office/powerpoint/2010/main" val="321160815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74583" y="506637"/>
            <a:ext cx="7909653" cy="5755422"/>
          </a:xfrm>
          <a:prstGeom prst="rect">
            <a:avLst/>
          </a:prstGeom>
          <a:noFill/>
        </p:spPr>
        <p:txBody>
          <a:bodyPr wrap="square" rtlCol="0">
            <a:spAutoFit/>
          </a:bodyPr>
          <a:lstStyle/>
          <a:p>
            <a:r>
              <a:rPr lang="en-GB" sz="3600" dirty="0" smtClean="0">
                <a:solidFill>
                  <a:schemeClr val="accent2"/>
                </a:solidFill>
              </a:rPr>
              <a:t>Implementation:</a:t>
            </a:r>
          </a:p>
          <a:p>
            <a:endParaRPr lang="en-GB" sz="3600" dirty="0">
              <a:solidFill>
                <a:schemeClr val="bg1"/>
              </a:solidFill>
            </a:endParaRPr>
          </a:p>
          <a:p>
            <a:pPr marL="742950" indent="-742950">
              <a:buAutoNum type="arabicPeriod"/>
            </a:pPr>
            <a:r>
              <a:rPr lang="en-GB" sz="3600" dirty="0" smtClean="0">
                <a:solidFill>
                  <a:schemeClr val="bg1"/>
                </a:solidFill>
              </a:rPr>
              <a:t>Offline, generate look up tables:</a:t>
            </a:r>
          </a:p>
          <a:p>
            <a:pPr marL="1200150" lvl="1" indent="-742950">
              <a:buFont typeface="Arial" panose="020B0604020202020204" pitchFamily="34" charset="0"/>
              <a:buChar char="•"/>
            </a:pPr>
            <a:r>
              <a:rPr lang="en-GB" sz="3200" dirty="0" smtClean="0">
                <a:solidFill>
                  <a:schemeClr val="bg1">
                    <a:lumMod val="85000"/>
                  </a:schemeClr>
                </a:solidFill>
              </a:rPr>
              <a:t>Inverse matrix transform</a:t>
            </a:r>
          </a:p>
          <a:p>
            <a:pPr marL="1200150" lvl="1" indent="-742950">
              <a:buFont typeface="Arial" panose="020B0604020202020204" pitchFamily="34" charset="0"/>
              <a:buChar char="•"/>
            </a:pPr>
            <a:r>
              <a:rPr lang="en-GB" sz="3200" dirty="0" smtClean="0">
                <a:solidFill>
                  <a:schemeClr val="bg1">
                    <a:lumMod val="85000"/>
                  </a:schemeClr>
                </a:solidFill>
              </a:rPr>
              <a:t>Magnitude and Fresnel</a:t>
            </a:r>
          </a:p>
          <a:p>
            <a:pPr marL="742950" indent="-742950">
              <a:buFont typeface="+mj-lt"/>
              <a:buAutoNum type="arabicPeriod"/>
            </a:pPr>
            <a:r>
              <a:rPr lang="en-GB" sz="3600" dirty="0" smtClean="0">
                <a:solidFill>
                  <a:schemeClr val="bg1"/>
                </a:solidFill>
              </a:rPr>
              <a:t>In the </a:t>
            </a:r>
            <a:r>
              <a:rPr lang="en-GB" sz="3600" dirty="0" err="1" smtClean="0">
                <a:solidFill>
                  <a:schemeClr val="bg1"/>
                </a:solidFill>
              </a:rPr>
              <a:t>shader</a:t>
            </a:r>
            <a:r>
              <a:rPr lang="en-GB" sz="3600" dirty="0" smtClean="0">
                <a:solidFill>
                  <a:schemeClr val="bg1"/>
                </a:solidFill>
              </a:rPr>
              <a:t>:</a:t>
            </a:r>
          </a:p>
          <a:p>
            <a:pPr marL="1200150" lvl="1" indent="-742950">
              <a:buFont typeface="Arial" panose="020B0604020202020204" pitchFamily="34" charset="0"/>
              <a:buChar char="•"/>
            </a:pPr>
            <a:r>
              <a:rPr lang="en-GB" sz="3200" dirty="0" smtClean="0">
                <a:solidFill>
                  <a:schemeClr val="bg1">
                    <a:lumMod val="85000"/>
                  </a:schemeClr>
                </a:solidFill>
              </a:rPr>
              <a:t>Calculate area light coordinates</a:t>
            </a:r>
          </a:p>
          <a:p>
            <a:pPr marL="1200150" lvl="1" indent="-742950">
              <a:buFont typeface="Arial" panose="020B0604020202020204" pitchFamily="34" charset="0"/>
              <a:buChar char="•"/>
            </a:pPr>
            <a:r>
              <a:rPr lang="en-GB" sz="3200" dirty="0" smtClean="0">
                <a:solidFill>
                  <a:schemeClr val="bg1">
                    <a:lumMod val="85000"/>
                  </a:schemeClr>
                </a:solidFill>
              </a:rPr>
              <a:t>Apply inverse transform</a:t>
            </a:r>
          </a:p>
          <a:p>
            <a:pPr marL="1200150" lvl="1" indent="-742950">
              <a:buFont typeface="Arial" panose="020B0604020202020204" pitchFamily="34" charset="0"/>
              <a:buChar char="•"/>
            </a:pPr>
            <a:r>
              <a:rPr lang="en-GB" sz="3200" dirty="0" smtClean="0">
                <a:solidFill>
                  <a:schemeClr val="bg1">
                    <a:lumMod val="85000"/>
                  </a:schemeClr>
                </a:solidFill>
              </a:rPr>
              <a:t>Integrate polygon over sphere with a clamped cosine distribution</a:t>
            </a:r>
          </a:p>
          <a:p>
            <a:pPr marL="1200150" lvl="1" indent="-742950">
              <a:buFont typeface="Arial" panose="020B0604020202020204" pitchFamily="34" charset="0"/>
              <a:buChar char="•"/>
            </a:pPr>
            <a:r>
              <a:rPr lang="en-GB" sz="3200" dirty="0" smtClean="0">
                <a:solidFill>
                  <a:schemeClr val="bg1">
                    <a:lumMod val="85000"/>
                  </a:schemeClr>
                </a:solidFill>
              </a:rPr>
              <a:t>Scale by BRDF magnitude and Fresnel</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1773" y="506637"/>
            <a:ext cx="2288498" cy="228849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1773" y="3481784"/>
            <a:ext cx="2288498" cy="2288498"/>
          </a:xfrm>
          <a:prstGeom prst="rect">
            <a:avLst/>
          </a:prstGeom>
        </p:spPr>
      </p:pic>
      <p:sp>
        <p:nvSpPr>
          <p:cNvPr id="6" name="TextBox 5"/>
          <p:cNvSpPr txBox="1"/>
          <p:nvPr/>
        </p:nvSpPr>
        <p:spPr>
          <a:xfrm>
            <a:off x="9021773" y="2795135"/>
            <a:ext cx="2288498" cy="369332"/>
          </a:xfrm>
          <a:prstGeom prst="rect">
            <a:avLst/>
          </a:prstGeom>
          <a:noFill/>
        </p:spPr>
        <p:txBody>
          <a:bodyPr wrap="square" rtlCol="0">
            <a:spAutoFit/>
          </a:bodyPr>
          <a:lstStyle/>
          <a:p>
            <a:pPr algn="ctr"/>
            <a:r>
              <a:rPr lang="en-GB" i="1" dirty="0" smtClean="0">
                <a:solidFill>
                  <a:schemeClr val="accent2">
                    <a:lumMod val="60000"/>
                    <a:lumOff val="40000"/>
                  </a:schemeClr>
                </a:solidFill>
                <a:latin typeface="Georgia" panose="02040502050405020303" pitchFamily="18" charset="0"/>
              </a:rPr>
              <a:t>Inverse Matrix LUT</a:t>
            </a:r>
            <a:endParaRPr lang="fr-CA" i="1" dirty="0">
              <a:solidFill>
                <a:schemeClr val="accent2">
                  <a:lumMod val="60000"/>
                  <a:lumOff val="40000"/>
                </a:schemeClr>
              </a:solidFill>
              <a:latin typeface="Georgia" panose="02040502050405020303" pitchFamily="18" charset="0"/>
            </a:endParaRPr>
          </a:p>
        </p:txBody>
      </p:sp>
      <p:sp>
        <p:nvSpPr>
          <p:cNvPr id="7" name="TextBox 6"/>
          <p:cNvSpPr txBox="1"/>
          <p:nvPr/>
        </p:nvSpPr>
        <p:spPr>
          <a:xfrm>
            <a:off x="9021772" y="5770282"/>
            <a:ext cx="2288499" cy="646331"/>
          </a:xfrm>
          <a:prstGeom prst="rect">
            <a:avLst/>
          </a:prstGeom>
          <a:noFill/>
        </p:spPr>
        <p:txBody>
          <a:bodyPr wrap="square" rtlCol="0">
            <a:spAutoFit/>
          </a:bodyPr>
          <a:lstStyle/>
          <a:p>
            <a:pPr algn="ctr"/>
            <a:r>
              <a:rPr lang="en-GB" i="1" dirty="0" smtClean="0">
                <a:solidFill>
                  <a:schemeClr val="accent2">
                    <a:lumMod val="60000"/>
                    <a:lumOff val="40000"/>
                  </a:schemeClr>
                </a:solidFill>
                <a:latin typeface="Georgia" panose="02040502050405020303" pitchFamily="18" charset="0"/>
              </a:rPr>
              <a:t>Magnitude and Fresnel LUT</a:t>
            </a:r>
            <a:endParaRPr lang="fr-CA" i="1" dirty="0">
              <a:solidFill>
                <a:schemeClr val="accent2">
                  <a:lumMod val="60000"/>
                  <a:lumOff val="40000"/>
                </a:schemeClr>
              </a:solidFill>
              <a:latin typeface="Georgia" panose="02040502050405020303" pitchFamily="18" charset="0"/>
            </a:endParaRPr>
          </a:p>
        </p:txBody>
      </p:sp>
    </p:spTree>
    <p:extLst>
      <p:ext uri="{BB962C8B-B14F-4D97-AF65-F5344CB8AC3E}">
        <p14:creationId xmlns:p14="http://schemas.microsoft.com/office/powerpoint/2010/main" val="192623713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46292" y="5804068"/>
            <a:ext cx="4699417" cy="646331"/>
          </a:xfrm>
          <a:prstGeom prst="rect">
            <a:avLst/>
          </a:prstGeom>
          <a:noFill/>
        </p:spPr>
        <p:txBody>
          <a:bodyPr wrap="square" rtlCol="0">
            <a:spAutoFit/>
          </a:bodyPr>
          <a:lstStyle/>
          <a:p>
            <a:pPr algn="ctr"/>
            <a:r>
              <a:rPr lang="en-GB" sz="3600" dirty="0" smtClean="0">
                <a:solidFill>
                  <a:schemeClr val="bg1"/>
                </a:solidFill>
              </a:rPr>
              <a:t>Point Light</a:t>
            </a:r>
            <a:endParaRPr lang="fr-CA" sz="3600"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12192000" cy="2032000"/>
          </a:xfrm>
          <a:prstGeom prst="rect">
            <a:avLst/>
          </a:prstGeom>
        </p:spPr>
      </p:pic>
    </p:spTree>
    <p:extLst>
      <p:ext uri="{BB962C8B-B14F-4D97-AF65-F5344CB8AC3E}">
        <p14:creationId xmlns:p14="http://schemas.microsoft.com/office/powerpoint/2010/main" val="223582257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46292" y="5804068"/>
            <a:ext cx="4699417" cy="646331"/>
          </a:xfrm>
          <a:prstGeom prst="rect">
            <a:avLst/>
          </a:prstGeom>
          <a:noFill/>
        </p:spPr>
        <p:txBody>
          <a:bodyPr wrap="square" rtlCol="0">
            <a:spAutoFit/>
          </a:bodyPr>
          <a:lstStyle/>
          <a:p>
            <a:pPr algn="ctr"/>
            <a:r>
              <a:rPr lang="en-GB" sz="3600" dirty="0" smtClean="0">
                <a:solidFill>
                  <a:schemeClr val="bg1"/>
                </a:solidFill>
              </a:rPr>
              <a:t>Quad Light</a:t>
            </a:r>
            <a:endParaRPr lang="fr-CA" sz="36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12192000" cy="2032000"/>
          </a:xfrm>
          <a:prstGeom prst="rect">
            <a:avLst/>
          </a:prstGeom>
        </p:spPr>
      </p:pic>
    </p:spTree>
    <p:extLst>
      <p:ext uri="{BB962C8B-B14F-4D97-AF65-F5344CB8AC3E}">
        <p14:creationId xmlns:p14="http://schemas.microsoft.com/office/powerpoint/2010/main" val="174802553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746292" y="5804068"/>
            <a:ext cx="4699417" cy="646331"/>
          </a:xfrm>
          <a:prstGeom prst="rect">
            <a:avLst/>
          </a:prstGeom>
          <a:noFill/>
        </p:spPr>
        <p:txBody>
          <a:bodyPr wrap="square" rtlCol="0">
            <a:spAutoFit/>
          </a:bodyPr>
          <a:lstStyle/>
          <a:p>
            <a:pPr algn="ctr"/>
            <a:r>
              <a:rPr lang="en-GB" sz="3600" dirty="0" smtClean="0">
                <a:solidFill>
                  <a:schemeClr val="bg1"/>
                </a:solidFill>
              </a:rPr>
              <a:t>Disk Light</a:t>
            </a:r>
            <a:endParaRPr lang="fr-CA" sz="3600"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12192000" cy="2032000"/>
          </a:xfrm>
          <a:prstGeom prst="rect">
            <a:avLst/>
          </a:prstGeom>
        </p:spPr>
      </p:pic>
    </p:spTree>
    <p:extLst>
      <p:ext uri="{BB962C8B-B14F-4D97-AF65-F5344CB8AC3E}">
        <p14:creationId xmlns:p14="http://schemas.microsoft.com/office/powerpoint/2010/main" val="281352315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og, Blue Sky, C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9590" y="532150"/>
            <a:ext cx="7992821" cy="52702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338994" y="5971287"/>
            <a:ext cx="5514012" cy="584775"/>
          </a:xfrm>
          <a:prstGeom prst="rect">
            <a:avLst/>
          </a:prstGeom>
          <a:noFill/>
        </p:spPr>
        <p:txBody>
          <a:bodyPr wrap="square" rtlCol="0">
            <a:spAutoFit/>
          </a:bodyPr>
          <a:lstStyle/>
          <a:p>
            <a:pPr algn="ctr"/>
            <a:r>
              <a:rPr lang="en-GB" sz="3200" dirty="0" smtClean="0">
                <a:solidFill>
                  <a:schemeClr val="bg1"/>
                </a:solidFill>
              </a:rPr>
              <a:t>“Are we there yet?”</a:t>
            </a:r>
            <a:endParaRPr lang="fr-CA" sz="3200" dirty="0">
              <a:solidFill>
                <a:schemeClr val="bg1"/>
              </a:solidFill>
            </a:endParaRPr>
          </a:p>
        </p:txBody>
      </p:sp>
    </p:spTree>
    <p:extLst>
      <p:ext uri="{BB962C8B-B14F-4D97-AF65-F5344CB8AC3E}">
        <p14:creationId xmlns:p14="http://schemas.microsoft.com/office/powerpoint/2010/main" val="182658717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139188463"/>
              </p:ext>
            </p:extLst>
          </p:nvPr>
        </p:nvGraphicFramePr>
        <p:xfrm>
          <a:off x="527825" y="876210"/>
          <a:ext cx="11136351" cy="5105580"/>
        </p:xfrm>
        <a:graphic>
          <a:graphicData uri="http://schemas.openxmlformats.org/drawingml/2006/table">
            <a:tbl>
              <a:tblPr firstRow="1" bandRow="1">
                <a:tableStyleId>{5C22544A-7EE6-4342-B048-85BDC9FD1C3A}</a:tableStyleId>
              </a:tblPr>
              <a:tblGrid>
                <a:gridCol w="2307193">
                  <a:extLst>
                    <a:ext uri="{9D8B030D-6E8A-4147-A177-3AD203B41FA5}">
                      <a16:colId xmlns:a16="http://schemas.microsoft.com/office/drawing/2014/main" val="4124078325"/>
                    </a:ext>
                  </a:extLst>
                </a:gridCol>
                <a:gridCol w="5104475">
                  <a:extLst>
                    <a:ext uri="{9D8B030D-6E8A-4147-A177-3AD203B41FA5}">
                      <a16:colId xmlns:a16="http://schemas.microsoft.com/office/drawing/2014/main" val="4194006968"/>
                    </a:ext>
                  </a:extLst>
                </a:gridCol>
                <a:gridCol w="3724683">
                  <a:extLst>
                    <a:ext uri="{9D8B030D-6E8A-4147-A177-3AD203B41FA5}">
                      <a16:colId xmlns:a16="http://schemas.microsoft.com/office/drawing/2014/main" val="860403595"/>
                    </a:ext>
                  </a:extLst>
                </a:gridCol>
              </a:tblGrid>
              <a:tr h="604580">
                <a:tc>
                  <a:txBody>
                    <a:bodyPr/>
                    <a:lstStyle/>
                    <a:p>
                      <a:pPr algn="ctr"/>
                      <a:r>
                        <a:rPr lang="en-GB" sz="2400" dirty="0" smtClean="0"/>
                        <a:t>Surface</a:t>
                      </a:r>
                      <a:r>
                        <a:rPr lang="en-GB" sz="2400" baseline="0" dirty="0" smtClean="0"/>
                        <a:t> Type</a:t>
                      </a:r>
                      <a:endParaRPr lang="fr-CA" sz="2400" dirty="0"/>
                    </a:p>
                  </a:txBody>
                  <a:tcPr anchor="ctr"/>
                </a:tc>
                <a:tc>
                  <a:txBody>
                    <a:bodyPr/>
                    <a:lstStyle/>
                    <a:p>
                      <a:pPr algn="ctr"/>
                      <a:r>
                        <a:rPr lang="en-GB" sz="2400" dirty="0" smtClean="0"/>
                        <a:t>Diffuse</a:t>
                      </a:r>
                      <a:r>
                        <a:rPr lang="en-GB" sz="2400" baseline="0" dirty="0" smtClean="0"/>
                        <a:t> BRDF</a:t>
                      </a:r>
                      <a:endParaRPr lang="fr-CA" sz="2400" dirty="0"/>
                    </a:p>
                  </a:txBody>
                  <a:tcPr anchor="ctr"/>
                </a:tc>
                <a:tc>
                  <a:txBody>
                    <a:bodyPr/>
                    <a:lstStyle/>
                    <a:p>
                      <a:pPr algn="ctr"/>
                      <a:r>
                        <a:rPr lang="en-GB" sz="2400" dirty="0" smtClean="0"/>
                        <a:t>Specular BRDF</a:t>
                      </a:r>
                      <a:endParaRPr lang="fr-CA" sz="2400" dirty="0"/>
                    </a:p>
                  </a:txBody>
                  <a:tcPr anchor="ctr"/>
                </a:tc>
                <a:extLst>
                  <a:ext uri="{0D108BD9-81ED-4DB2-BD59-A6C34878D82A}">
                    <a16:rowId xmlns:a16="http://schemas.microsoft.com/office/drawing/2014/main" val="1754464259"/>
                  </a:ext>
                </a:extLst>
              </a:tr>
              <a:tr h="604580">
                <a:tc>
                  <a:txBody>
                    <a:bodyPr/>
                    <a:lstStyle/>
                    <a:p>
                      <a:r>
                        <a:rPr lang="en-GB" sz="2400" dirty="0" smtClean="0"/>
                        <a:t>Skin</a:t>
                      </a:r>
                      <a:endParaRPr lang="fr-CA" sz="2400" dirty="0"/>
                    </a:p>
                  </a:txBody>
                  <a:tcPr/>
                </a:tc>
                <a:tc>
                  <a:txBody>
                    <a:bodyPr/>
                    <a:lstStyle/>
                    <a:p>
                      <a:r>
                        <a:rPr lang="en-GB" sz="2400" dirty="0" smtClean="0"/>
                        <a:t>Pre-Integrated Subsurface Scattering (Lambert)</a:t>
                      </a:r>
                      <a:endParaRPr lang="fr-CA" sz="2400" dirty="0"/>
                    </a:p>
                  </a:txBody>
                  <a:tcPr/>
                </a:tc>
                <a:tc>
                  <a:txBody>
                    <a:bodyPr/>
                    <a:lstStyle/>
                    <a:p>
                      <a:r>
                        <a:rPr lang="en-GB" sz="2400" dirty="0" smtClean="0"/>
                        <a:t>GGX</a:t>
                      </a:r>
                      <a:endParaRPr lang="fr-CA" sz="2400" dirty="0"/>
                    </a:p>
                  </a:txBody>
                  <a:tcPr/>
                </a:tc>
                <a:extLst>
                  <a:ext uri="{0D108BD9-81ED-4DB2-BD59-A6C34878D82A}">
                    <a16:rowId xmlns:a16="http://schemas.microsoft.com/office/drawing/2014/main" val="2478319886"/>
                  </a:ext>
                </a:extLst>
              </a:tr>
              <a:tr h="604580">
                <a:tc>
                  <a:txBody>
                    <a:bodyPr/>
                    <a:lstStyle/>
                    <a:p>
                      <a:r>
                        <a:rPr lang="en-GB" sz="2400" dirty="0" smtClean="0"/>
                        <a:t>Hair</a:t>
                      </a:r>
                      <a:endParaRPr lang="fr-CA" sz="2400" dirty="0"/>
                    </a:p>
                  </a:txBody>
                  <a:tcPr/>
                </a:tc>
                <a:tc>
                  <a:txBody>
                    <a:bodyPr/>
                    <a:lstStyle/>
                    <a:p>
                      <a:r>
                        <a:rPr lang="en-GB" sz="2400" dirty="0" smtClean="0"/>
                        <a:t>Lambert</a:t>
                      </a:r>
                      <a:endParaRPr lang="fr-CA" sz="2400" dirty="0"/>
                    </a:p>
                  </a:txBody>
                  <a:tcPr/>
                </a:tc>
                <a:tc>
                  <a:txBody>
                    <a:bodyPr/>
                    <a:lstStyle/>
                    <a:p>
                      <a:r>
                        <a:rPr lang="en-GB" sz="2400" dirty="0" smtClean="0"/>
                        <a:t>Modified </a:t>
                      </a:r>
                      <a:r>
                        <a:rPr lang="en-GB" sz="2400" dirty="0" err="1" smtClean="0"/>
                        <a:t>Marschner</a:t>
                      </a:r>
                      <a:endParaRPr lang="fr-CA" sz="2400" dirty="0"/>
                    </a:p>
                  </a:txBody>
                  <a:tcPr/>
                </a:tc>
                <a:extLst>
                  <a:ext uri="{0D108BD9-81ED-4DB2-BD59-A6C34878D82A}">
                    <a16:rowId xmlns:a16="http://schemas.microsoft.com/office/drawing/2014/main" val="924130179"/>
                  </a:ext>
                </a:extLst>
              </a:tr>
              <a:tr h="604580">
                <a:tc>
                  <a:txBody>
                    <a:bodyPr/>
                    <a:lstStyle/>
                    <a:p>
                      <a:r>
                        <a:rPr lang="en-GB" sz="2400" dirty="0" smtClean="0"/>
                        <a:t>Car Paint</a:t>
                      </a:r>
                      <a:endParaRPr lang="fr-CA" sz="2400" dirty="0"/>
                    </a:p>
                  </a:txBody>
                  <a:tcPr/>
                </a:tc>
                <a:tc>
                  <a:txBody>
                    <a:bodyPr/>
                    <a:lstStyle/>
                    <a:p>
                      <a:r>
                        <a:rPr lang="en-GB" sz="2400" dirty="0" smtClean="0"/>
                        <a:t>Lambert</a:t>
                      </a:r>
                      <a:endParaRPr lang="fr-CA" sz="2400" dirty="0"/>
                    </a:p>
                  </a:txBody>
                  <a:tcPr/>
                </a:tc>
                <a:tc>
                  <a:txBody>
                    <a:bodyPr/>
                    <a:lstStyle/>
                    <a:p>
                      <a:r>
                        <a:rPr lang="en-GB" sz="2400" dirty="0" smtClean="0"/>
                        <a:t>Two</a:t>
                      </a:r>
                      <a:r>
                        <a:rPr lang="en-GB" sz="2400" baseline="0" dirty="0" smtClean="0"/>
                        <a:t> GGX lobes</a:t>
                      </a:r>
                    </a:p>
                    <a:p>
                      <a:r>
                        <a:rPr lang="en-GB" sz="2400" baseline="0" dirty="0" smtClean="0"/>
                        <a:t>(Top layer and bottom layer)</a:t>
                      </a:r>
                      <a:endParaRPr lang="fr-CA" sz="2400" dirty="0"/>
                    </a:p>
                  </a:txBody>
                  <a:tcPr/>
                </a:tc>
                <a:extLst>
                  <a:ext uri="{0D108BD9-81ED-4DB2-BD59-A6C34878D82A}">
                    <a16:rowId xmlns:a16="http://schemas.microsoft.com/office/drawing/2014/main" val="3635979902"/>
                  </a:ext>
                </a:extLst>
              </a:tr>
              <a:tr h="604580">
                <a:tc>
                  <a:txBody>
                    <a:bodyPr/>
                    <a:lstStyle/>
                    <a:p>
                      <a:r>
                        <a:rPr lang="en-GB" sz="2400" dirty="0" smtClean="0"/>
                        <a:t>Cloth</a:t>
                      </a:r>
                      <a:endParaRPr lang="fr-CA" sz="2400" dirty="0"/>
                    </a:p>
                  </a:txBody>
                  <a:tcPr/>
                </a:tc>
                <a:tc>
                  <a:txBody>
                    <a:bodyPr/>
                    <a:lstStyle/>
                    <a:p>
                      <a:r>
                        <a:rPr lang="en-GB" sz="2400" dirty="0" smtClean="0"/>
                        <a:t>Lambert</a:t>
                      </a:r>
                      <a:endParaRPr lang="fr-CA" sz="2400" dirty="0"/>
                    </a:p>
                  </a:txBody>
                  <a:tcPr/>
                </a:tc>
                <a:tc>
                  <a:txBody>
                    <a:bodyPr/>
                    <a:lstStyle/>
                    <a:p>
                      <a:r>
                        <a:rPr lang="en-GB" sz="2400" dirty="0" err="1" smtClean="0"/>
                        <a:t>Ashikhmin</a:t>
                      </a:r>
                      <a:r>
                        <a:rPr lang="en-GB" sz="2400" baseline="0" dirty="0" smtClean="0"/>
                        <a:t> Cloth + Disney Sheen</a:t>
                      </a:r>
                      <a:endParaRPr lang="fr-CA" sz="2400" dirty="0"/>
                    </a:p>
                  </a:txBody>
                  <a:tcPr/>
                </a:tc>
                <a:extLst>
                  <a:ext uri="{0D108BD9-81ED-4DB2-BD59-A6C34878D82A}">
                    <a16:rowId xmlns:a16="http://schemas.microsoft.com/office/drawing/2014/main" val="736776964"/>
                  </a:ext>
                </a:extLst>
              </a:tr>
              <a:tr h="604580">
                <a:tc>
                  <a:txBody>
                    <a:bodyPr/>
                    <a:lstStyle/>
                    <a:p>
                      <a:r>
                        <a:rPr lang="en-GB" sz="2400" dirty="0" smtClean="0"/>
                        <a:t>Translucent</a:t>
                      </a:r>
                      <a:endParaRPr lang="fr-CA" sz="2400" dirty="0"/>
                    </a:p>
                  </a:txBody>
                  <a:tcPr/>
                </a:tc>
                <a:tc>
                  <a:txBody>
                    <a:bodyPr/>
                    <a:lstStyle/>
                    <a:p>
                      <a:r>
                        <a:rPr lang="en-GB" sz="2400" dirty="0" smtClean="0"/>
                        <a:t>Two</a:t>
                      </a:r>
                      <a:r>
                        <a:rPr lang="en-GB" sz="2400" baseline="0" dirty="0" smtClean="0"/>
                        <a:t> wrapped Lambert lobes</a:t>
                      </a:r>
                    </a:p>
                    <a:p>
                      <a:r>
                        <a:rPr lang="en-GB" sz="2400" baseline="0" dirty="0" smtClean="0"/>
                        <a:t>(Front and back)</a:t>
                      </a:r>
                      <a:endParaRPr lang="fr-CA" sz="2400" dirty="0"/>
                    </a:p>
                  </a:txBody>
                  <a:tcPr/>
                </a:tc>
                <a:tc>
                  <a:txBody>
                    <a:bodyPr/>
                    <a:lstStyle/>
                    <a:p>
                      <a:r>
                        <a:rPr lang="en-GB" sz="2400" dirty="0" smtClean="0"/>
                        <a:t>GGX</a:t>
                      </a:r>
                      <a:endParaRPr lang="fr-CA" sz="2400" dirty="0"/>
                    </a:p>
                  </a:txBody>
                  <a:tcPr/>
                </a:tc>
                <a:extLst>
                  <a:ext uri="{0D108BD9-81ED-4DB2-BD59-A6C34878D82A}">
                    <a16:rowId xmlns:a16="http://schemas.microsoft.com/office/drawing/2014/main" val="1687758491"/>
                  </a:ext>
                </a:extLst>
              </a:tr>
              <a:tr h="604580">
                <a:tc>
                  <a:txBody>
                    <a:bodyPr/>
                    <a:lstStyle/>
                    <a:p>
                      <a:r>
                        <a:rPr lang="en-GB" sz="2400" dirty="0" smtClean="0"/>
                        <a:t>Default</a:t>
                      </a:r>
                      <a:endParaRPr lang="fr-CA" sz="2400" dirty="0"/>
                    </a:p>
                  </a:txBody>
                  <a:tcPr/>
                </a:tc>
                <a:tc>
                  <a:txBody>
                    <a:bodyPr/>
                    <a:lstStyle/>
                    <a:p>
                      <a:r>
                        <a:rPr lang="en-GB" sz="2400" dirty="0" smtClean="0"/>
                        <a:t>Lambert</a:t>
                      </a:r>
                      <a:endParaRPr lang="fr-CA" sz="2400" dirty="0"/>
                    </a:p>
                  </a:txBody>
                  <a:tcPr/>
                </a:tc>
                <a:tc>
                  <a:txBody>
                    <a:bodyPr/>
                    <a:lstStyle/>
                    <a:p>
                      <a:r>
                        <a:rPr lang="en-GB" sz="2400" dirty="0" smtClean="0"/>
                        <a:t>GGX</a:t>
                      </a:r>
                      <a:endParaRPr lang="fr-CA" sz="2400" dirty="0"/>
                    </a:p>
                  </a:txBody>
                  <a:tcPr/>
                </a:tc>
                <a:extLst>
                  <a:ext uri="{0D108BD9-81ED-4DB2-BD59-A6C34878D82A}">
                    <a16:rowId xmlns:a16="http://schemas.microsoft.com/office/drawing/2014/main" val="4031230889"/>
                  </a:ext>
                </a:extLst>
              </a:tr>
            </a:tbl>
          </a:graphicData>
        </a:graphic>
      </p:graphicFrame>
    </p:spTree>
    <p:extLst>
      <p:ext uri="{BB962C8B-B14F-4D97-AF65-F5344CB8AC3E}">
        <p14:creationId xmlns:p14="http://schemas.microsoft.com/office/powerpoint/2010/main" val="352755655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9208288"/>
              </p:ext>
            </p:extLst>
          </p:nvPr>
        </p:nvGraphicFramePr>
        <p:xfrm>
          <a:off x="527825" y="584140"/>
          <a:ext cx="11136351" cy="5689720"/>
        </p:xfrm>
        <a:graphic>
          <a:graphicData uri="http://schemas.openxmlformats.org/drawingml/2006/table">
            <a:tbl>
              <a:tblPr firstRow="1" bandRow="1">
                <a:tableStyleId>{5C22544A-7EE6-4342-B048-85BDC9FD1C3A}</a:tableStyleId>
              </a:tblPr>
              <a:tblGrid>
                <a:gridCol w="2307193">
                  <a:extLst>
                    <a:ext uri="{9D8B030D-6E8A-4147-A177-3AD203B41FA5}">
                      <a16:colId xmlns:a16="http://schemas.microsoft.com/office/drawing/2014/main" val="4124078325"/>
                    </a:ext>
                  </a:extLst>
                </a:gridCol>
                <a:gridCol w="5104475">
                  <a:extLst>
                    <a:ext uri="{9D8B030D-6E8A-4147-A177-3AD203B41FA5}">
                      <a16:colId xmlns:a16="http://schemas.microsoft.com/office/drawing/2014/main" val="4194006968"/>
                    </a:ext>
                  </a:extLst>
                </a:gridCol>
                <a:gridCol w="3724683">
                  <a:extLst>
                    <a:ext uri="{9D8B030D-6E8A-4147-A177-3AD203B41FA5}">
                      <a16:colId xmlns:a16="http://schemas.microsoft.com/office/drawing/2014/main" val="860403595"/>
                    </a:ext>
                  </a:extLst>
                </a:gridCol>
              </a:tblGrid>
              <a:tr h="604580">
                <a:tc>
                  <a:txBody>
                    <a:bodyPr/>
                    <a:lstStyle/>
                    <a:p>
                      <a:pPr algn="ctr"/>
                      <a:r>
                        <a:rPr lang="en-GB" sz="2400" dirty="0" smtClean="0"/>
                        <a:t>Surface</a:t>
                      </a:r>
                      <a:r>
                        <a:rPr lang="en-GB" sz="2400" baseline="0" dirty="0" smtClean="0"/>
                        <a:t> Type</a:t>
                      </a:r>
                      <a:endParaRPr lang="fr-CA" sz="2400" dirty="0"/>
                    </a:p>
                  </a:txBody>
                  <a:tcPr anchor="ctr"/>
                </a:tc>
                <a:tc>
                  <a:txBody>
                    <a:bodyPr/>
                    <a:lstStyle/>
                    <a:p>
                      <a:pPr algn="ctr"/>
                      <a:r>
                        <a:rPr lang="en-GB" sz="2400" dirty="0" smtClean="0"/>
                        <a:t>Diffuse</a:t>
                      </a:r>
                      <a:r>
                        <a:rPr lang="en-GB" sz="2400" baseline="0" dirty="0" smtClean="0"/>
                        <a:t> BRDF</a:t>
                      </a:r>
                      <a:endParaRPr lang="fr-CA" sz="2400" dirty="0"/>
                    </a:p>
                  </a:txBody>
                  <a:tcPr anchor="ctr"/>
                </a:tc>
                <a:tc>
                  <a:txBody>
                    <a:bodyPr/>
                    <a:lstStyle/>
                    <a:p>
                      <a:pPr algn="ctr"/>
                      <a:r>
                        <a:rPr lang="en-GB" sz="2400" dirty="0" smtClean="0"/>
                        <a:t>Specular BRDF</a:t>
                      </a:r>
                      <a:endParaRPr lang="fr-CA" sz="2400" dirty="0"/>
                    </a:p>
                  </a:txBody>
                  <a:tcPr anchor="ctr"/>
                </a:tc>
                <a:extLst>
                  <a:ext uri="{0D108BD9-81ED-4DB2-BD59-A6C34878D82A}">
                    <a16:rowId xmlns:a16="http://schemas.microsoft.com/office/drawing/2014/main" val="1754464259"/>
                  </a:ext>
                </a:extLst>
              </a:tr>
              <a:tr h="604580">
                <a:tc>
                  <a:txBody>
                    <a:bodyPr/>
                    <a:lstStyle/>
                    <a:p>
                      <a:r>
                        <a:rPr lang="en-GB" sz="2400" dirty="0" smtClean="0"/>
                        <a:t>Skin</a:t>
                      </a:r>
                      <a:endParaRPr lang="fr-CA" sz="2400" dirty="0"/>
                    </a:p>
                  </a:txBody>
                  <a:tcPr/>
                </a:tc>
                <a:tc>
                  <a:txBody>
                    <a:bodyPr/>
                    <a:lstStyle/>
                    <a:p>
                      <a:r>
                        <a:rPr lang="en-GB" sz="2400" dirty="0" smtClean="0"/>
                        <a:t>Pre-Integrated Subsurface Scattering (Lambert)</a:t>
                      </a:r>
                      <a:endParaRPr lang="fr-CA" sz="2400" dirty="0"/>
                    </a:p>
                  </a:txBody>
                  <a:tcPr/>
                </a:tc>
                <a:tc>
                  <a:txBody>
                    <a:bodyPr/>
                    <a:lstStyle/>
                    <a:p>
                      <a:r>
                        <a:rPr lang="en-GB" sz="2400" dirty="0" smtClean="0"/>
                        <a:t>GGX + </a:t>
                      </a:r>
                      <a:r>
                        <a:rPr lang="en-GB" sz="2400" dirty="0" err="1" smtClean="0"/>
                        <a:t>Multiscattering</a:t>
                      </a:r>
                      <a:r>
                        <a:rPr lang="en-GB" sz="2400" dirty="0" smtClean="0"/>
                        <a:t> Lobe</a:t>
                      </a:r>
                      <a:endParaRPr lang="fr-CA" sz="2400" dirty="0"/>
                    </a:p>
                  </a:txBody>
                  <a:tcPr/>
                </a:tc>
                <a:extLst>
                  <a:ext uri="{0D108BD9-81ED-4DB2-BD59-A6C34878D82A}">
                    <a16:rowId xmlns:a16="http://schemas.microsoft.com/office/drawing/2014/main" val="2478319886"/>
                  </a:ext>
                </a:extLst>
              </a:tr>
              <a:tr h="604580">
                <a:tc>
                  <a:txBody>
                    <a:bodyPr/>
                    <a:lstStyle/>
                    <a:p>
                      <a:r>
                        <a:rPr lang="en-GB" sz="2400" dirty="0" smtClean="0"/>
                        <a:t>Hair</a:t>
                      </a:r>
                      <a:endParaRPr lang="fr-CA" sz="2400" dirty="0"/>
                    </a:p>
                  </a:txBody>
                  <a:tcPr/>
                </a:tc>
                <a:tc>
                  <a:txBody>
                    <a:bodyPr/>
                    <a:lstStyle/>
                    <a:p>
                      <a:r>
                        <a:rPr lang="en-GB" sz="2400" dirty="0" err="1" smtClean="0"/>
                        <a:t>Multiscattering</a:t>
                      </a:r>
                      <a:r>
                        <a:rPr lang="en-GB" sz="2400" baseline="0" dirty="0" smtClean="0"/>
                        <a:t> Diffuse</a:t>
                      </a:r>
                      <a:endParaRPr lang="fr-CA" sz="2400" dirty="0"/>
                    </a:p>
                  </a:txBody>
                  <a:tcPr/>
                </a:tc>
                <a:tc>
                  <a:txBody>
                    <a:bodyPr/>
                    <a:lstStyle/>
                    <a:p>
                      <a:r>
                        <a:rPr lang="en-GB" sz="2400" dirty="0" smtClean="0"/>
                        <a:t>Modified </a:t>
                      </a:r>
                      <a:r>
                        <a:rPr lang="en-GB" sz="2400" dirty="0" err="1" smtClean="0"/>
                        <a:t>Marschner</a:t>
                      </a:r>
                      <a:r>
                        <a:rPr lang="en-GB" sz="2400" dirty="0" smtClean="0"/>
                        <a:t> + ???</a:t>
                      </a:r>
                      <a:endParaRPr lang="fr-CA" sz="2400" dirty="0"/>
                    </a:p>
                  </a:txBody>
                  <a:tcPr/>
                </a:tc>
                <a:extLst>
                  <a:ext uri="{0D108BD9-81ED-4DB2-BD59-A6C34878D82A}">
                    <a16:rowId xmlns:a16="http://schemas.microsoft.com/office/drawing/2014/main" val="924130179"/>
                  </a:ext>
                </a:extLst>
              </a:tr>
              <a:tr h="604580">
                <a:tc>
                  <a:txBody>
                    <a:bodyPr/>
                    <a:lstStyle/>
                    <a:p>
                      <a:r>
                        <a:rPr lang="en-GB" sz="2400" dirty="0" smtClean="0"/>
                        <a:t>Car Paint</a:t>
                      </a:r>
                      <a:endParaRPr lang="fr-CA"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smtClean="0"/>
                        <a:t>Multiscattering</a:t>
                      </a:r>
                      <a:r>
                        <a:rPr lang="en-GB" sz="2400" baseline="0" dirty="0" smtClean="0"/>
                        <a:t> Diffuse</a:t>
                      </a:r>
                      <a:endParaRPr lang="fr-CA" sz="2400" dirty="0" smtClean="0"/>
                    </a:p>
                    <a:p>
                      <a:endParaRPr lang="fr-CA"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t>Two</a:t>
                      </a:r>
                      <a:r>
                        <a:rPr lang="en-GB" sz="2400" baseline="0" dirty="0" smtClean="0"/>
                        <a:t> GGX</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t>+ </a:t>
                      </a:r>
                      <a:r>
                        <a:rPr lang="en-GB" sz="2400" dirty="0" err="1" smtClean="0"/>
                        <a:t>Multiscattering</a:t>
                      </a:r>
                      <a:r>
                        <a:rPr lang="en-GB" sz="2400" dirty="0" smtClean="0"/>
                        <a:t> Lobe</a:t>
                      </a:r>
                      <a:r>
                        <a:rPr lang="en-GB" sz="2400" baseline="0" dirty="0" smtClean="0"/>
                        <a:t>s</a:t>
                      </a:r>
                    </a:p>
                    <a:p>
                      <a:r>
                        <a:rPr lang="en-GB" sz="2400" baseline="0" dirty="0" smtClean="0"/>
                        <a:t>(Top layer and bottom layer)</a:t>
                      </a:r>
                      <a:endParaRPr lang="fr-CA" sz="2400" dirty="0"/>
                    </a:p>
                  </a:txBody>
                  <a:tcPr/>
                </a:tc>
                <a:extLst>
                  <a:ext uri="{0D108BD9-81ED-4DB2-BD59-A6C34878D82A}">
                    <a16:rowId xmlns:a16="http://schemas.microsoft.com/office/drawing/2014/main" val="3635979902"/>
                  </a:ext>
                </a:extLst>
              </a:tr>
              <a:tr h="604580">
                <a:tc>
                  <a:txBody>
                    <a:bodyPr/>
                    <a:lstStyle/>
                    <a:p>
                      <a:r>
                        <a:rPr lang="en-GB" sz="2400" dirty="0" smtClean="0"/>
                        <a:t>Cloth</a:t>
                      </a:r>
                      <a:endParaRPr lang="fr-CA"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smtClean="0"/>
                        <a:t>Multiscattering</a:t>
                      </a:r>
                      <a:r>
                        <a:rPr lang="en-GB" sz="2400" baseline="0" dirty="0" smtClean="0"/>
                        <a:t> Diffuse</a:t>
                      </a:r>
                      <a:endParaRPr lang="fr-CA" sz="2400" dirty="0" smtClean="0"/>
                    </a:p>
                    <a:p>
                      <a:endParaRPr lang="fr-CA" sz="2400" dirty="0"/>
                    </a:p>
                  </a:txBody>
                  <a:tcPr/>
                </a:tc>
                <a:tc>
                  <a:txBody>
                    <a:bodyPr/>
                    <a:lstStyle/>
                    <a:p>
                      <a:r>
                        <a:rPr lang="en-GB" sz="2400" dirty="0" err="1" smtClean="0"/>
                        <a:t>Ashikhmin</a:t>
                      </a:r>
                      <a:r>
                        <a:rPr lang="en-GB" sz="2400" baseline="0" dirty="0" smtClean="0"/>
                        <a:t> Cloth + Disney Sheen</a:t>
                      </a:r>
                      <a:endParaRPr lang="fr-CA" sz="2400" dirty="0"/>
                    </a:p>
                  </a:txBody>
                  <a:tcPr/>
                </a:tc>
                <a:extLst>
                  <a:ext uri="{0D108BD9-81ED-4DB2-BD59-A6C34878D82A}">
                    <a16:rowId xmlns:a16="http://schemas.microsoft.com/office/drawing/2014/main" val="736776964"/>
                  </a:ext>
                </a:extLst>
              </a:tr>
              <a:tr h="604580">
                <a:tc>
                  <a:txBody>
                    <a:bodyPr/>
                    <a:lstStyle/>
                    <a:p>
                      <a:r>
                        <a:rPr lang="en-GB" sz="2400" dirty="0" smtClean="0"/>
                        <a:t>Translucent</a:t>
                      </a:r>
                      <a:endParaRPr lang="fr-CA" sz="2400" dirty="0"/>
                    </a:p>
                  </a:txBody>
                  <a:tcPr/>
                </a:tc>
                <a:tc>
                  <a:txBody>
                    <a:bodyPr/>
                    <a:lstStyle/>
                    <a:p>
                      <a:r>
                        <a:rPr lang="en-GB" sz="2400" dirty="0" smtClean="0"/>
                        <a:t>Two</a:t>
                      </a:r>
                      <a:r>
                        <a:rPr lang="en-GB" sz="2400" baseline="0" dirty="0" smtClean="0"/>
                        <a:t> wrapped Lambert lobes</a:t>
                      </a:r>
                    </a:p>
                    <a:p>
                      <a:r>
                        <a:rPr lang="en-GB" sz="2400" baseline="0" dirty="0" smtClean="0"/>
                        <a:t>(Front and back)</a:t>
                      </a:r>
                      <a:endParaRPr lang="fr-CA"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t>GGX + </a:t>
                      </a:r>
                      <a:r>
                        <a:rPr lang="en-GB" sz="2400" dirty="0" err="1" smtClean="0"/>
                        <a:t>Multiscattering</a:t>
                      </a:r>
                      <a:r>
                        <a:rPr lang="en-GB" sz="2400" dirty="0" smtClean="0"/>
                        <a:t> Lobe</a:t>
                      </a:r>
                      <a:endParaRPr lang="fr-CA" sz="2400" dirty="0" smtClean="0"/>
                    </a:p>
                  </a:txBody>
                  <a:tcPr/>
                </a:tc>
                <a:extLst>
                  <a:ext uri="{0D108BD9-81ED-4DB2-BD59-A6C34878D82A}">
                    <a16:rowId xmlns:a16="http://schemas.microsoft.com/office/drawing/2014/main" val="1687758491"/>
                  </a:ext>
                </a:extLst>
              </a:tr>
              <a:tr h="604580">
                <a:tc>
                  <a:txBody>
                    <a:bodyPr/>
                    <a:lstStyle/>
                    <a:p>
                      <a:r>
                        <a:rPr lang="en-GB" sz="2400" dirty="0" smtClean="0"/>
                        <a:t>Default</a:t>
                      </a:r>
                      <a:endParaRPr lang="fr-CA"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smtClean="0"/>
                        <a:t>Multiscattering</a:t>
                      </a:r>
                      <a:r>
                        <a:rPr lang="en-GB" sz="2400" baseline="0" dirty="0" smtClean="0"/>
                        <a:t> Diffuse</a:t>
                      </a:r>
                      <a:endParaRPr lang="fr-CA" sz="2400" dirty="0" smtClean="0"/>
                    </a:p>
                    <a:p>
                      <a:endParaRPr lang="fr-CA"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t>GGX + </a:t>
                      </a:r>
                      <a:r>
                        <a:rPr lang="en-GB" sz="2400" dirty="0" err="1" smtClean="0"/>
                        <a:t>Multiscattering</a:t>
                      </a:r>
                      <a:r>
                        <a:rPr lang="en-GB" sz="2400" dirty="0" smtClean="0"/>
                        <a:t> Lobe</a:t>
                      </a:r>
                      <a:endParaRPr lang="fr-CA" sz="2400" dirty="0" smtClean="0"/>
                    </a:p>
                  </a:txBody>
                  <a:tcPr/>
                </a:tc>
                <a:extLst>
                  <a:ext uri="{0D108BD9-81ED-4DB2-BD59-A6C34878D82A}">
                    <a16:rowId xmlns:a16="http://schemas.microsoft.com/office/drawing/2014/main" val="4031230889"/>
                  </a:ext>
                </a:extLst>
              </a:tr>
            </a:tbl>
          </a:graphicData>
        </a:graphic>
      </p:graphicFrame>
    </p:spTree>
    <p:extLst>
      <p:ext uri="{BB962C8B-B14F-4D97-AF65-F5344CB8AC3E}">
        <p14:creationId xmlns:p14="http://schemas.microsoft.com/office/powerpoint/2010/main" val="303392190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87471946"/>
              </p:ext>
            </p:extLst>
          </p:nvPr>
        </p:nvGraphicFramePr>
        <p:xfrm>
          <a:off x="1377846" y="1818580"/>
          <a:ext cx="9436308" cy="3220840"/>
        </p:xfrm>
        <a:graphic>
          <a:graphicData uri="http://schemas.openxmlformats.org/drawingml/2006/table">
            <a:tbl>
              <a:tblPr firstRow="1" bandRow="1">
                <a:tableStyleId>{21E4AEA4-8DFA-4A89-87EB-49C32662AFE0}</a:tableStyleId>
              </a:tblPr>
              <a:tblGrid>
                <a:gridCol w="2064164">
                  <a:extLst>
                    <a:ext uri="{9D8B030D-6E8A-4147-A177-3AD203B41FA5}">
                      <a16:colId xmlns:a16="http://schemas.microsoft.com/office/drawing/2014/main" val="4124078325"/>
                    </a:ext>
                  </a:extLst>
                </a:gridCol>
                <a:gridCol w="3761678">
                  <a:extLst>
                    <a:ext uri="{9D8B030D-6E8A-4147-A177-3AD203B41FA5}">
                      <a16:colId xmlns:a16="http://schemas.microsoft.com/office/drawing/2014/main" val="4194006968"/>
                    </a:ext>
                  </a:extLst>
                </a:gridCol>
                <a:gridCol w="3610466">
                  <a:extLst>
                    <a:ext uri="{9D8B030D-6E8A-4147-A177-3AD203B41FA5}">
                      <a16:colId xmlns:a16="http://schemas.microsoft.com/office/drawing/2014/main" val="860403595"/>
                    </a:ext>
                  </a:extLst>
                </a:gridCol>
              </a:tblGrid>
              <a:tr h="604580">
                <a:tc>
                  <a:txBody>
                    <a:bodyPr/>
                    <a:lstStyle/>
                    <a:p>
                      <a:pPr algn="ctr"/>
                      <a:r>
                        <a:rPr lang="en-GB" sz="2400" dirty="0" smtClean="0"/>
                        <a:t>Light</a:t>
                      </a:r>
                      <a:r>
                        <a:rPr lang="en-GB" sz="2400" baseline="0" dirty="0" smtClean="0"/>
                        <a:t> Type</a:t>
                      </a:r>
                      <a:endParaRPr lang="fr-CA" sz="2400" dirty="0"/>
                    </a:p>
                  </a:txBody>
                  <a:tcPr anchor="ctr"/>
                </a:tc>
                <a:tc>
                  <a:txBody>
                    <a:bodyPr/>
                    <a:lstStyle/>
                    <a:p>
                      <a:pPr algn="ctr"/>
                      <a:r>
                        <a:rPr lang="en-GB" sz="2400" dirty="0" smtClean="0"/>
                        <a:t>Diffuse Evaluation</a:t>
                      </a:r>
                      <a:endParaRPr lang="fr-CA" sz="2400" dirty="0"/>
                    </a:p>
                  </a:txBody>
                  <a:tcPr anchor="ctr"/>
                </a:tc>
                <a:tc>
                  <a:txBody>
                    <a:bodyPr/>
                    <a:lstStyle/>
                    <a:p>
                      <a:pPr algn="ctr"/>
                      <a:r>
                        <a:rPr lang="en-GB" sz="2400" dirty="0" smtClean="0"/>
                        <a:t>Specular Evaluation</a:t>
                      </a:r>
                      <a:endParaRPr lang="fr-CA" sz="2400" dirty="0"/>
                    </a:p>
                  </a:txBody>
                  <a:tcPr anchor="ctr"/>
                </a:tc>
                <a:extLst>
                  <a:ext uri="{0D108BD9-81ED-4DB2-BD59-A6C34878D82A}">
                    <a16:rowId xmlns:a16="http://schemas.microsoft.com/office/drawing/2014/main" val="1754464259"/>
                  </a:ext>
                </a:extLst>
              </a:tr>
              <a:tr h="604580">
                <a:tc>
                  <a:txBody>
                    <a:bodyPr/>
                    <a:lstStyle/>
                    <a:p>
                      <a:r>
                        <a:rPr lang="en-GB" sz="2400" dirty="0" smtClean="0"/>
                        <a:t>Area</a:t>
                      </a:r>
                      <a:endParaRPr lang="fr-CA" sz="2400" dirty="0"/>
                    </a:p>
                  </a:txBody>
                  <a:tcPr/>
                </a:tc>
                <a:tc>
                  <a:txBody>
                    <a:bodyPr/>
                    <a:lstStyle/>
                    <a:p>
                      <a:r>
                        <a:rPr lang="en-GB" sz="2400" dirty="0" smtClean="0"/>
                        <a:t>Analytic</a:t>
                      </a:r>
                      <a:r>
                        <a:rPr lang="en-GB" sz="2400" baseline="0" dirty="0" smtClean="0"/>
                        <a:t> with</a:t>
                      </a:r>
                    </a:p>
                    <a:p>
                      <a:r>
                        <a:rPr lang="en-GB" sz="2400" baseline="0" dirty="0" smtClean="0"/>
                        <a:t>Pre-Integrated BRDF</a:t>
                      </a:r>
                      <a:endParaRPr lang="fr-CA"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t>Analytic</a:t>
                      </a:r>
                      <a:r>
                        <a:rPr lang="en-GB" sz="2400" baseline="0" dirty="0" smtClean="0"/>
                        <a:t> with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aseline="0" dirty="0" smtClean="0"/>
                        <a:t>Pre-Integrated BRDF</a:t>
                      </a:r>
                      <a:endParaRPr lang="fr-CA" sz="2400" dirty="0" smtClean="0"/>
                    </a:p>
                  </a:txBody>
                  <a:tcPr/>
                </a:tc>
                <a:extLst>
                  <a:ext uri="{0D108BD9-81ED-4DB2-BD59-A6C34878D82A}">
                    <a16:rowId xmlns:a16="http://schemas.microsoft.com/office/drawing/2014/main" val="3098748188"/>
                  </a:ext>
                </a:extLst>
              </a:tr>
              <a:tr h="604580">
                <a:tc>
                  <a:txBody>
                    <a:bodyPr/>
                    <a:lstStyle/>
                    <a:p>
                      <a:r>
                        <a:rPr lang="en-GB" sz="2400" dirty="0" smtClean="0"/>
                        <a:t>Direct</a:t>
                      </a:r>
                      <a:endParaRPr lang="fr-CA" sz="2400" dirty="0"/>
                    </a:p>
                  </a:txBody>
                  <a:tcPr/>
                </a:tc>
                <a:tc>
                  <a:txBody>
                    <a:bodyPr/>
                    <a:lstStyle/>
                    <a:p>
                      <a:r>
                        <a:rPr lang="en-GB" sz="2400" dirty="0" smtClean="0"/>
                        <a:t>Analytic</a:t>
                      </a:r>
                      <a:endParaRPr lang="fr-CA"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smtClean="0"/>
                        <a:t>Analytic</a:t>
                      </a:r>
                      <a:endParaRPr lang="fr-CA" sz="2400" dirty="0" smtClean="0"/>
                    </a:p>
                  </a:txBody>
                  <a:tcPr/>
                </a:tc>
                <a:extLst>
                  <a:ext uri="{0D108BD9-81ED-4DB2-BD59-A6C34878D82A}">
                    <a16:rowId xmlns:a16="http://schemas.microsoft.com/office/drawing/2014/main" val="2478319886"/>
                  </a:ext>
                </a:extLst>
              </a:tr>
              <a:tr h="604580">
                <a:tc>
                  <a:txBody>
                    <a:bodyPr/>
                    <a:lstStyle/>
                    <a:p>
                      <a:r>
                        <a:rPr lang="en-GB" sz="2400" dirty="0" smtClean="0"/>
                        <a:t>Indirect</a:t>
                      </a:r>
                      <a:endParaRPr lang="fr-CA" sz="2400" dirty="0"/>
                    </a:p>
                  </a:txBody>
                  <a:tcPr/>
                </a:tc>
                <a:tc>
                  <a:txBody>
                    <a:bodyPr/>
                    <a:lstStyle/>
                    <a:p>
                      <a:r>
                        <a:rPr lang="en-GB" sz="2400" dirty="0" smtClean="0"/>
                        <a:t>Spherical</a:t>
                      </a:r>
                      <a:r>
                        <a:rPr lang="en-GB" sz="2400" baseline="0" dirty="0" smtClean="0"/>
                        <a:t> Harmonics</a:t>
                      </a:r>
                    </a:p>
                  </a:txBody>
                  <a:tcPr/>
                </a:tc>
                <a:tc>
                  <a:txBody>
                    <a:bodyPr/>
                    <a:lstStyle/>
                    <a:p>
                      <a:r>
                        <a:rPr lang="en-GB" sz="2400" dirty="0" smtClean="0"/>
                        <a:t>Screen-Space Reflections</a:t>
                      </a:r>
                    </a:p>
                    <a:p>
                      <a:r>
                        <a:rPr lang="en-GB" sz="2400" dirty="0" smtClean="0"/>
                        <a:t>Pre-Integrated Cube</a:t>
                      </a:r>
                      <a:r>
                        <a:rPr lang="en-GB" sz="2400" baseline="0" dirty="0" smtClean="0"/>
                        <a:t> Maps</a:t>
                      </a:r>
                    </a:p>
                    <a:p>
                      <a:r>
                        <a:rPr lang="en-GB" sz="2400" baseline="0" dirty="0" smtClean="0"/>
                        <a:t>Pre-Integrated BRDF</a:t>
                      </a:r>
                      <a:endParaRPr lang="fr-CA" sz="2400" dirty="0"/>
                    </a:p>
                  </a:txBody>
                  <a:tcPr/>
                </a:tc>
                <a:extLst>
                  <a:ext uri="{0D108BD9-81ED-4DB2-BD59-A6C34878D82A}">
                    <a16:rowId xmlns:a16="http://schemas.microsoft.com/office/drawing/2014/main" val="924130179"/>
                  </a:ext>
                </a:extLst>
              </a:tr>
            </a:tbl>
          </a:graphicData>
        </a:graphic>
      </p:graphicFrame>
    </p:spTree>
    <p:extLst>
      <p:ext uri="{BB962C8B-B14F-4D97-AF65-F5344CB8AC3E}">
        <p14:creationId xmlns:p14="http://schemas.microsoft.com/office/powerpoint/2010/main" val="308352348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71626" y="1105287"/>
            <a:ext cx="9048749" cy="5139869"/>
          </a:xfrm>
          <a:prstGeom prst="rect">
            <a:avLst/>
          </a:prstGeom>
          <a:noFill/>
        </p:spPr>
        <p:txBody>
          <a:bodyPr wrap="square" rtlCol="0">
            <a:spAutoFit/>
          </a:bodyPr>
          <a:lstStyle/>
          <a:p>
            <a:r>
              <a:rPr lang="en-GB" sz="3600" dirty="0" smtClean="0">
                <a:solidFill>
                  <a:schemeClr val="accent2"/>
                </a:solidFill>
              </a:rPr>
              <a:t>Problems:</a:t>
            </a:r>
          </a:p>
          <a:p>
            <a:endParaRPr lang="en-GB" sz="3600" dirty="0">
              <a:solidFill>
                <a:schemeClr val="bg1"/>
              </a:solidFill>
            </a:endParaRPr>
          </a:p>
          <a:p>
            <a:pPr marL="742950" indent="-742950">
              <a:buAutoNum type="arabicPeriod"/>
            </a:pPr>
            <a:r>
              <a:rPr lang="en-GB" sz="3200" dirty="0" smtClean="0">
                <a:solidFill>
                  <a:schemeClr val="bg1"/>
                </a:solidFill>
              </a:rPr>
              <a:t>No implementation for cloth</a:t>
            </a:r>
          </a:p>
          <a:p>
            <a:pPr marL="742950" indent="-742950">
              <a:buAutoNum type="arabicPeriod"/>
            </a:pPr>
            <a:r>
              <a:rPr lang="en-GB" sz="3200" dirty="0" smtClean="0">
                <a:solidFill>
                  <a:schemeClr val="bg1"/>
                </a:solidFill>
              </a:rPr>
              <a:t>No implementation for </a:t>
            </a:r>
            <a:r>
              <a:rPr lang="en-GB" sz="3200" dirty="0" err="1" smtClean="0">
                <a:solidFill>
                  <a:schemeClr val="bg1"/>
                </a:solidFill>
              </a:rPr>
              <a:t>multiscattering</a:t>
            </a:r>
            <a:r>
              <a:rPr lang="en-GB" sz="3200" dirty="0" smtClean="0">
                <a:solidFill>
                  <a:schemeClr val="bg1"/>
                </a:solidFill>
              </a:rPr>
              <a:t> diffuse</a:t>
            </a:r>
          </a:p>
          <a:p>
            <a:pPr marL="742950" indent="-742950">
              <a:buFontTx/>
              <a:buAutoNum type="arabicPeriod"/>
            </a:pPr>
            <a:r>
              <a:rPr lang="en-GB" sz="3200" dirty="0">
                <a:solidFill>
                  <a:schemeClr val="bg1"/>
                </a:solidFill>
              </a:rPr>
              <a:t>No implementation for </a:t>
            </a:r>
            <a:r>
              <a:rPr lang="en-GB" sz="3200" dirty="0" err="1">
                <a:solidFill>
                  <a:schemeClr val="bg1"/>
                </a:solidFill>
              </a:rPr>
              <a:t>multiscattering</a:t>
            </a:r>
            <a:r>
              <a:rPr lang="en-GB" sz="3200" dirty="0">
                <a:solidFill>
                  <a:schemeClr val="bg1"/>
                </a:solidFill>
              </a:rPr>
              <a:t> specular</a:t>
            </a:r>
          </a:p>
          <a:p>
            <a:pPr marL="742950" indent="-742950">
              <a:buFontTx/>
              <a:buAutoNum type="arabicPeriod"/>
            </a:pPr>
            <a:r>
              <a:rPr lang="en-GB" sz="3200" dirty="0" smtClean="0">
                <a:solidFill>
                  <a:schemeClr val="bg1"/>
                </a:solidFill>
              </a:rPr>
              <a:t>How </a:t>
            </a:r>
            <a:r>
              <a:rPr lang="en-GB" sz="3200" dirty="0">
                <a:solidFill>
                  <a:schemeClr val="bg1"/>
                </a:solidFill>
              </a:rPr>
              <a:t>to combine LTCs with wrapped diffuse</a:t>
            </a:r>
          </a:p>
          <a:p>
            <a:pPr marL="742950" indent="-742950">
              <a:buFontTx/>
              <a:buAutoNum type="arabicPeriod"/>
            </a:pPr>
            <a:r>
              <a:rPr lang="en-GB" sz="3200" dirty="0">
                <a:solidFill>
                  <a:schemeClr val="bg1"/>
                </a:solidFill>
              </a:rPr>
              <a:t>How to combine LTCs with pre-integrated skin </a:t>
            </a:r>
            <a:r>
              <a:rPr lang="en-GB" sz="3200" dirty="0" smtClean="0">
                <a:solidFill>
                  <a:schemeClr val="bg1"/>
                </a:solidFill>
              </a:rPr>
              <a:t>scattering</a:t>
            </a:r>
          </a:p>
          <a:p>
            <a:pPr marL="742950" indent="-742950">
              <a:buAutoNum type="arabicPeriod"/>
            </a:pPr>
            <a:r>
              <a:rPr lang="en-GB" sz="3200" dirty="0" smtClean="0">
                <a:solidFill>
                  <a:schemeClr val="bg1"/>
                </a:solidFill>
              </a:rPr>
              <a:t>No implementation of </a:t>
            </a:r>
            <a:r>
              <a:rPr lang="en-GB" sz="3200" dirty="0" err="1" smtClean="0">
                <a:solidFill>
                  <a:schemeClr val="bg1"/>
                </a:solidFill>
              </a:rPr>
              <a:t>Marschner</a:t>
            </a:r>
            <a:r>
              <a:rPr lang="en-GB" sz="3200" dirty="0" smtClean="0">
                <a:solidFill>
                  <a:schemeClr val="bg1"/>
                </a:solidFill>
              </a:rPr>
              <a:t> approximation for hair</a:t>
            </a:r>
          </a:p>
        </p:txBody>
      </p:sp>
    </p:spTree>
    <p:extLst>
      <p:ext uri="{BB962C8B-B14F-4D97-AF65-F5344CB8AC3E}">
        <p14:creationId xmlns:p14="http://schemas.microsoft.com/office/powerpoint/2010/main" val="143089505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44032" y="5532389"/>
            <a:ext cx="4303935" cy="954107"/>
          </a:xfrm>
          <a:prstGeom prst="rect">
            <a:avLst/>
          </a:prstGeom>
        </p:spPr>
        <p:txBody>
          <a:bodyPr wrap="none">
            <a:spAutoFit/>
          </a:bodyPr>
          <a:lstStyle/>
          <a:p>
            <a:pPr algn="ctr"/>
            <a:r>
              <a:rPr lang="en-GB" sz="3600" dirty="0" smtClean="0">
                <a:solidFill>
                  <a:schemeClr val="bg1"/>
                </a:solidFill>
              </a:rPr>
              <a:t>Source code available!</a:t>
            </a:r>
            <a:endParaRPr lang="fr-CA" sz="3600" dirty="0" smtClean="0">
              <a:solidFill>
                <a:schemeClr val="bg1"/>
              </a:solidFill>
              <a:hlinkClick r:id="rId3"/>
            </a:endParaRPr>
          </a:p>
          <a:p>
            <a:pPr algn="ctr"/>
            <a:r>
              <a:rPr lang="fr-CA" sz="2000" dirty="0" smtClean="0">
                <a:solidFill>
                  <a:schemeClr val="bg1"/>
                </a:solidFill>
                <a:hlinkClick r:id="rId3"/>
              </a:rPr>
              <a:t>https</a:t>
            </a:r>
            <a:r>
              <a:rPr lang="fr-CA" sz="2000" dirty="0">
                <a:solidFill>
                  <a:schemeClr val="bg1"/>
                </a:solidFill>
                <a:hlinkClick r:id="rId3"/>
              </a:rPr>
              <a:t>://github.com/selfshadow/ltc_code</a:t>
            </a:r>
            <a:endParaRPr lang="fr-CA" sz="2000" dirty="0">
              <a:solidFill>
                <a:schemeClr val="bg1"/>
              </a:solidFill>
            </a:endParaRPr>
          </a:p>
        </p:txBody>
      </p:sp>
      <p:pic>
        <p:nvPicPr>
          <p:cNvPr id="7170" name="Picture 2" descr="https://www.goodfreephotos.com/cache/holidays/new-year-s-day/colorful-fireworks-on-new-years-day-over-the-city-celebrat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3319" y="678112"/>
            <a:ext cx="7065363" cy="4707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800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7151" y="5240547"/>
            <a:ext cx="4073081" cy="109319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7364" y="2935396"/>
            <a:ext cx="3958766" cy="1299548"/>
          </a:xfrm>
          <a:prstGeom prst="rect">
            <a:avLst/>
          </a:prstGeom>
        </p:spPr>
      </p:pic>
      <p:sp>
        <p:nvSpPr>
          <p:cNvPr id="8" name="TextBox 7"/>
          <p:cNvSpPr txBox="1"/>
          <p:nvPr/>
        </p:nvSpPr>
        <p:spPr>
          <a:xfrm>
            <a:off x="1272915" y="980129"/>
            <a:ext cx="9061554" cy="1569660"/>
          </a:xfrm>
          <a:prstGeom prst="rect">
            <a:avLst/>
          </a:prstGeom>
          <a:noFill/>
        </p:spPr>
        <p:txBody>
          <a:bodyPr wrap="square" rtlCol="0">
            <a:spAutoFit/>
          </a:bodyPr>
          <a:lstStyle/>
          <a:p>
            <a:r>
              <a:rPr lang="en-GB" sz="3200" dirty="0" smtClean="0">
                <a:solidFill>
                  <a:schemeClr val="bg1"/>
                </a:solidFill>
              </a:rPr>
              <a:t>In fact, that only holds for 100% reflective </a:t>
            </a:r>
            <a:r>
              <a:rPr lang="en-GB" sz="3200" dirty="0" err="1" smtClean="0">
                <a:solidFill>
                  <a:schemeClr val="bg1"/>
                </a:solidFill>
              </a:rPr>
              <a:t>microfacets</a:t>
            </a:r>
            <a:r>
              <a:rPr lang="en-GB" sz="3200" dirty="0" smtClean="0">
                <a:solidFill>
                  <a:schemeClr val="bg1"/>
                </a:solidFill>
              </a:rPr>
              <a:t>. Energy </a:t>
            </a:r>
            <a:r>
              <a:rPr lang="en-GB" sz="3200" i="1" dirty="0" smtClean="0">
                <a:solidFill>
                  <a:schemeClr val="bg1"/>
                </a:solidFill>
              </a:rPr>
              <a:t>is</a:t>
            </a:r>
            <a:r>
              <a:rPr lang="en-GB" sz="3200" dirty="0" smtClean="0">
                <a:solidFill>
                  <a:schemeClr val="bg1"/>
                </a:solidFill>
              </a:rPr>
              <a:t> lost between each bounce.</a:t>
            </a:r>
          </a:p>
          <a:p>
            <a:r>
              <a:rPr lang="en-GB" sz="3200" dirty="0" smtClean="0">
                <a:solidFill>
                  <a:schemeClr val="bg1"/>
                </a:solidFill>
              </a:rPr>
              <a:t>Sum the loss and scale </a:t>
            </a:r>
            <a:r>
              <a:rPr lang="en-GB" sz="3200" i="1" dirty="0" err="1" smtClean="0">
                <a:solidFill>
                  <a:schemeClr val="bg1"/>
                </a:solidFill>
              </a:rPr>
              <a:t>f</a:t>
            </a:r>
            <a:r>
              <a:rPr lang="en-GB" sz="3200" i="1" baseline="-25000" dirty="0" err="1" smtClean="0">
                <a:solidFill>
                  <a:schemeClr val="bg1"/>
                </a:solidFill>
              </a:rPr>
              <a:t>ms</a:t>
            </a:r>
            <a:r>
              <a:rPr lang="en-GB" sz="3200" dirty="0" smtClean="0">
                <a:solidFill>
                  <a:schemeClr val="bg1"/>
                </a:solidFill>
              </a:rPr>
              <a:t> by:</a:t>
            </a:r>
          </a:p>
        </p:txBody>
      </p:sp>
      <p:sp>
        <p:nvSpPr>
          <p:cNvPr id="9" name="TextBox 8"/>
          <p:cNvSpPr txBox="1"/>
          <p:nvPr/>
        </p:nvSpPr>
        <p:spPr>
          <a:xfrm>
            <a:off x="1272915" y="4445358"/>
            <a:ext cx="9061554" cy="584775"/>
          </a:xfrm>
          <a:prstGeom prst="rect">
            <a:avLst/>
          </a:prstGeom>
          <a:noFill/>
        </p:spPr>
        <p:txBody>
          <a:bodyPr wrap="square" rtlCol="0">
            <a:spAutoFit/>
          </a:bodyPr>
          <a:lstStyle/>
          <a:p>
            <a:r>
              <a:rPr lang="en-GB" sz="3200" dirty="0" smtClean="0">
                <a:solidFill>
                  <a:schemeClr val="bg1"/>
                </a:solidFill>
              </a:rPr>
              <a:t>Where:</a:t>
            </a:r>
          </a:p>
        </p:txBody>
      </p:sp>
    </p:spTree>
    <p:extLst>
      <p:ext uri="{BB962C8B-B14F-4D97-AF65-F5344CB8AC3E}">
        <p14:creationId xmlns:p14="http://schemas.microsoft.com/office/powerpoint/2010/main" val="389409055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71626" y="1105287"/>
            <a:ext cx="9048749" cy="5139869"/>
          </a:xfrm>
          <a:prstGeom prst="rect">
            <a:avLst/>
          </a:prstGeom>
          <a:noFill/>
        </p:spPr>
        <p:txBody>
          <a:bodyPr wrap="square" rtlCol="0">
            <a:spAutoFit/>
          </a:bodyPr>
          <a:lstStyle/>
          <a:p>
            <a:r>
              <a:rPr lang="en-GB" sz="3600" dirty="0" smtClean="0">
                <a:solidFill>
                  <a:schemeClr val="accent2"/>
                </a:solidFill>
              </a:rPr>
              <a:t>Problems:</a:t>
            </a:r>
          </a:p>
          <a:p>
            <a:endParaRPr lang="en-GB" sz="3600" dirty="0">
              <a:solidFill>
                <a:schemeClr val="bg1"/>
              </a:solidFill>
            </a:endParaRPr>
          </a:p>
          <a:p>
            <a:pPr marL="742950" indent="-742950">
              <a:buAutoNum type="arabicPeriod"/>
            </a:pPr>
            <a:r>
              <a:rPr lang="en-GB" sz="3200" dirty="0" smtClean="0">
                <a:solidFill>
                  <a:schemeClr val="accent4"/>
                </a:solidFill>
              </a:rPr>
              <a:t>No implementation for cloth</a:t>
            </a:r>
          </a:p>
          <a:p>
            <a:pPr marL="742950" indent="-742950">
              <a:buAutoNum type="arabicPeriod"/>
            </a:pPr>
            <a:r>
              <a:rPr lang="en-GB" sz="3200" dirty="0" smtClean="0">
                <a:solidFill>
                  <a:schemeClr val="accent4"/>
                </a:solidFill>
              </a:rPr>
              <a:t>No implementation for </a:t>
            </a:r>
            <a:r>
              <a:rPr lang="en-GB" sz="3200" dirty="0" err="1" smtClean="0">
                <a:solidFill>
                  <a:schemeClr val="accent4"/>
                </a:solidFill>
              </a:rPr>
              <a:t>multiscattering</a:t>
            </a:r>
            <a:r>
              <a:rPr lang="en-GB" sz="3200" dirty="0" smtClean="0">
                <a:solidFill>
                  <a:schemeClr val="accent4"/>
                </a:solidFill>
              </a:rPr>
              <a:t> diffuse</a:t>
            </a:r>
          </a:p>
          <a:p>
            <a:pPr marL="742950" indent="-742950">
              <a:buFontTx/>
              <a:buAutoNum type="arabicPeriod"/>
            </a:pPr>
            <a:r>
              <a:rPr lang="en-GB" sz="3200" dirty="0" smtClean="0">
                <a:solidFill>
                  <a:schemeClr val="bg1"/>
                </a:solidFill>
              </a:rPr>
              <a:t>No </a:t>
            </a:r>
            <a:r>
              <a:rPr lang="en-GB" sz="3200" dirty="0">
                <a:solidFill>
                  <a:schemeClr val="bg1"/>
                </a:solidFill>
              </a:rPr>
              <a:t>implementation for </a:t>
            </a:r>
            <a:r>
              <a:rPr lang="en-GB" sz="3200" dirty="0" err="1">
                <a:solidFill>
                  <a:schemeClr val="bg1"/>
                </a:solidFill>
              </a:rPr>
              <a:t>multiscattering</a:t>
            </a:r>
            <a:r>
              <a:rPr lang="en-GB" sz="3200" dirty="0">
                <a:solidFill>
                  <a:schemeClr val="bg1"/>
                </a:solidFill>
              </a:rPr>
              <a:t> specular</a:t>
            </a:r>
          </a:p>
          <a:p>
            <a:pPr marL="742950" indent="-742950">
              <a:buFontTx/>
              <a:buAutoNum type="arabicPeriod"/>
            </a:pPr>
            <a:r>
              <a:rPr lang="en-GB" sz="3200" dirty="0" smtClean="0">
                <a:solidFill>
                  <a:schemeClr val="bg1"/>
                </a:solidFill>
              </a:rPr>
              <a:t>How </a:t>
            </a:r>
            <a:r>
              <a:rPr lang="en-GB" sz="3200" dirty="0">
                <a:solidFill>
                  <a:schemeClr val="bg1"/>
                </a:solidFill>
              </a:rPr>
              <a:t>to combine LTCs with wrapped diffuse</a:t>
            </a:r>
          </a:p>
          <a:p>
            <a:pPr marL="742950" indent="-742950">
              <a:buFontTx/>
              <a:buAutoNum type="arabicPeriod"/>
            </a:pPr>
            <a:r>
              <a:rPr lang="en-GB" sz="3200" dirty="0">
                <a:solidFill>
                  <a:schemeClr val="bg1"/>
                </a:solidFill>
              </a:rPr>
              <a:t>How to combine LTCs with pre-integrated skin scattering</a:t>
            </a:r>
          </a:p>
          <a:p>
            <a:pPr marL="742950" indent="-742950">
              <a:buAutoNum type="arabicPeriod"/>
            </a:pPr>
            <a:r>
              <a:rPr lang="en-GB" sz="3200" dirty="0" smtClean="0">
                <a:solidFill>
                  <a:schemeClr val="bg1"/>
                </a:solidFill>
              </a:rPr>
              <a:t>No implementation of </a:t>
            </a:r>
            <a:r>
              <a:rPr lang="en-GB" sz="3200" dirty="0" err="1" smtClean="0">
                <a:solidFill>
                  <a:schemeClr val="bg1"/>
                </a:solidFill>
              </a:rPr>
              <a:t>Marschner</a:t>
            </a:r>
            <a:r>
              <a:rPr lang="en-GB" sz="3200" dirty="0" smtClean="0">
                <a:solidFill>
                  <a:schemeClr val="bg1"/>
                </a:solidFill>
              </a:rPr>
              <a:t> approximation for hair</a:t>
            </a:r>
          </a:p>
        </p:txBody>
      </p:sp>
    </p:spTree>
    <p:extLst>
      <p:ext uri="{BB962C8B-B14F-4D97-AF65-F5344CB8AC3E}">
        <p14:creationId xmlns:p14="http://schemas.microsoft.com/office/powerpoint/2010/main" val="106109686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8588" y="2284751"/>
            <a:ext cx="2288498" cy="228849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4915" y="2284751"/>
            <a:ext cx="2288498" cy="2288498"/>
          </a:xfrm>
          <a:prstGeom prst="rect">
            <a:avLst/>
          </a:prstGeom>
        </p:spPr>
      </p:pic>
      <p:sp>
        <p:nvSpPr>
          <p:cNvPr id="6" name="TextBox 5"/>
          <p:cNvSpPr txBox="1"/>
          <p:nvPr/>
        </p:nvSpPr>
        <p:spPr>
          <a:xfrm>
            <a:off x="3018587" y="1915419"/>
            <a:ext cx="2288498" cy="369332"/>
          </a:xfrm>
          <a:prstGeom prst="rect">
            <a:avLst/>
          </a:prstGeom>
          <a:noFill/>
        </p:spPr>
        <p:txBody>
          <a:bodyPr wrap="square" rtlCol="0">
            <a:spAutoFit/>
          </a:bodyPr>
          <a:lstStyle/>
          <a:p>
            <a:pPr algn="ctr"/>
            <a:r>
              <a:rPr lang="en-GB" i="1" dirty="0" smtClean="0">
                <a:solidFill>
                  <a:schemeClr val="accent2">
                    <a:lumMod val="60000"/>
                    <a:lumOff val="40000"/>
                  </a:schemeClr>
                </a:solidFill>
                <a:latin typeface="Georgia" panose="02040502050405020303" pitchFamily="18" charset="0"/>
              </a:rPr>
              <a:t>Inverse Matrix LUT</a:t>
            </a:r>
            <a:endParaRPr lang="fr-CA" i="1" dirty="0">
              <a:solidFill>
                <a:schemeClr val="accent2">
                  <a:lumMod val="60000"/>
                  <a:lumOff val="40000"/>
                </a:schemeClr>
              </a:solidFill>
              <a:latin typeface="Georgia" panose="02040502050405020303" pitchFamily="18" charset="0"/>
            </a:endParaRPr>
          </a:p>
        </p:txBody>
      </p:sp>
      <p:sp>
        <p:nvSpPr>
          <p:cNvPr id="7" name="TextBox 6"/>
          <p:cNvSpPr txBox="1"/>
          <p:nvPr/>
        </p:nvSpPr>
        <p:spPr>
          <a:xfrm>
            <a:off x="6884914" y="1638420"/>
            <a:ext cx="2288499" cy="646331"/>
          </a:xfrm>
          <a:prstGeom prst="rect">
            <a:avLst/>
          </a:prstGeom>
          <a:noFill/>
        </p:spPr>
        <p:txBody>
          <a:bodyPr wrap="square" rtlCol="0">
            <a:spAutoFit/>
          </a:bodyPr>
          <a:lstStyle/>
          <a:p>
            <a:pPr algn="ctr"/>
            <a:r>
              <a:rPr lang="en-GB" i="1" dirty="0" smtClean="0">
                <a:solidFill>
                  <a:schemeClr val="accent2">
                    <a:lumMod val="60000"/>
                    <a:lumOff val="40000"/>
                  </a:schemeClr>
                </a:solidFill>
                <a:latin typeface="Georgia" panose="02040502050405020303" pitchFamily="18" charset="0"/>
              </a:rPr>
              <a:t>Magnitude and Fresnel LUT</a:t>
            </a:r>
            <a:endParaRPr lang="fr-CA" i="1" dirty="0">
              <a:solidFill>
                <a:schemeClr val="accent2">
                  <a:lumMod val="60000"/>
                  <a:lumOff val="40000"/>
                </a:schemeClr>
              </a:solidFill>
              <a:latin typeface="Georgia" panose="02040502050405020303" pitchFamily="18" charset="0"/>
            </a:endParaRPr>
          </a:p>
        </p:txBody>
      </p:sp>
      <p:sp>
        <p:nvSpPr>
          <p:cNvPr id="8" name="Rectangle 7"/>
          <p:cNvSpPr/>
          <p:nvPr/>
        </p:nvSpPr>
        <p:spPr>
          <a:xfrm>
            <a:off x="3018587" y="5907938"/>
            <a:ext cx="6154826" cy="646331"/>
          </a:xfrm>
          <a:prstGeom prst="rect">
            <a:avLst/>
          </a:prstGeom>
        </p:spPr>
        <p:txBody>
          <a:bodyPr wrap="none">
            <a:spAutoFit/>
          </a:bodyPr>
          <a:lstStyle/>
          <a:p>
            <a:pPr algn="ctr"/>
            <a:r>
              <a:rPr lang="en-GB" sz="3600" dirty="0" smtClean="0">
                <a:solidFill>
                  <a:schemeClr val="bg1"/>
                </a:solidFill>
              </a:rPr>
              <a:t>LTCs for </a:t>
            </a:r>
            <a:r>
              <a:rPr lang="en-GB" sz="3600" dirty="0" err="1" smtClean="0">
                <a:solidFill>
                  <a:schemeClr val="bg1"/>
                </a:solidFill>
              </a:rPr>
              <a:t>Multiscattering</a:t>
            </a:r>
            <a:r>
              <a:rPr lang="en-GB" sz="3600" dirty="0" smtClean="0">
                <a:solidFill>
                  <a:schemeClr val="bg1"/>
                </a:solidFill>
              </a:rPr>
              <a:t> Diffuse</a:t>
            </a:r>
            <a:endParaRPr lang="fr-CA" sz="2000" dirty="0">
              <a:solidFill>
                <a:schemeClr val="bg1"/>
              </a:solidFill>
            </a:endParaRPr>
          </a:p>
        </p:txBody>
      </p:sp>
    </p:spTree>
    <p:extLst>
      <p:ext uri="{BB962C8B-B14F-4D97-AF65-F5344CB8AC3E}">
        <p14:creationId xmlns:p14="http://schemas.microsoft.com/office/powerpoint/2010/main" val="217929784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497040" y="5907938"/>
            <a:ext cx="3197928" cy="646331"/>
          </a:xfrm>
          <a:prstGeom prst="rect">
            <a:avLst/>
          </a:prstGeom>
        </p:spPr>
        <p:txBody>
          <a:bodyPr wrap="none">
            <a:spAutoFit/>
          </a:bodyPr>
          <a:lstStyle/>
          <a:p>
            <a:pPr algn="ctr"/>
            <a:r>
              <a:rPr lang="en-GB" sz="3600" dirty="0" smtClean="0">
                <a:solidFill>
                  <a:schemeClr val="bg1"/>
                </a:solidFill>
              </a:rPr>
              <a:t>Lambert Diffuse</a:t>
            </a:r>
            <a:endParaRPr lang="fr-CA" sz="2000"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12195720" cy="2032620"/>
          </a:xfrm>
          <a:prstGeom prst="rect">
            <a:avLst/>
          </a:prstGeom>
        </p:spPr>
      </p:pic>
    </p:spTree>
    <p:extLst>
      <p:ext uri="{BB962C8B-B14F-4D97-AF65-F5344CB8AC3E}">
        <p14:creationId xmlns:p14="http://schemas.microsoft.com/office/powerpoint/2010/main" val="138238829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902931" y="5907938"/>
            <a:ext cx="4386137" cy="646331"/>
          </a:xfrm>
          <a:prstGeom prst="rect">
            <a:avLst/>
          </a:prstGeom>
        </p:spPr>
        <p:txBody>
          <a:bodyPr wrap="none">
            <a:spAutoFit/>
          </a:bodyPr>
          <a:lstStyle/>
          <a:p>
            <a:pPr algn="ctr"/>
            <a:r>
              <a:rPr lang="en-GB" sz="3600" dirty="0" err="1" smtClean="0">
                <a:solidFill>
                  <a:schemeClr val="bg1"/>
                </a:solidFill>
              </a:rPr>
              <a:t>Multiscattering</a:t>
            </a:r>
            <a:r>
              <a:rPr lang="en-GB" sz="3600" dirty="0" smtClean="0">
                <a:solidFill>
                  <a:schemeClr val="bg1"/>
                </a:solidFill>
              </a:rPr>
              <a:t> Diffuse</a:t>
            </a:r>
            <a:endParaRPr lang="fr-CA" sz="2000"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12192000" cy="2032000"/>
          </a:xfrm>
          <a:prstGeom prst="rect">
            <a:avLst/>
          </a:prstGeom>
        </p:spPr>
      </p:pic>
    </p:spTree>
    <p:extLst>
      <p:ext uri="{BB962C8B-B14F-4D97-AF65-F5344CB8AC3E}">
        <p14:creationId xmlns:p14="http://schemas.microsoft.com/office/powerpoint/2010/main" val="144582252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0400" y="2280486"/>
            <a:ext cx="2288498" cy="228849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6800" y="2284751"/>
            <a:ext cx="2288498" cy="2288498"/>
          </a:xfrm>
          <a:prstGeom prst="rect">
            <a:avLst/>
          </a:prstGeom>
        </p:spPr>
      </p:pic>
      <p:sp>
        <p:nvSpPr>
          <p:cNvPr id="9" name="TextBox 8"/>
          <p:cNvSpPr txBox="1"/>
          <p:nvPr/>
        </p:nvSpPr>
        <p:spPr>
          <a:xfrm>
            <a:off x="3020400" y="1911154"/>
            <a:ext cx="2288498" cy="369332"/>
          </a:xfrm>
          <a:prstGeom prst="rect">
            <a:avLst/>
          </a:prstGeom>
          <a:noFill/>
        </p:spPr>
        <p:txBody>
          <a:bodyPr wrap="square" rtlCol="0">
            <a:spAutoFit/>
          </a:bodyPr>
          <a:lstStyle/>
          <a:p>
            <a:pPr algn="ctr"/>
            <a:r>
              <a:rPr lang="en-GB" i="1" dirty="0" smtClean="0">
                <a:solidFill>
                  <a:schemeClr val="accent2">
                    <a:lumMod val="60000"/>
                    <a:lumOff val="40000"/>
                  </a:schemeClr>
                </a:solidFill>
                <a:latin typeface="Georgia" panose="02040502050405020303" pitchFamily="18" charset="0"/>
              </a:rPr>
              <a:t>Inverse Matrix LUT</a:t>
            </a:r>
            <a:endParaRPr lang="fr-CA" i="1" dirty="0">
              <a:solidFill>
                <a:schemeClr val="accent2">
                  <a:lumMod val="60000"/>
                  <a:lumOff val="40000"/>
                </a:schemeClr>
              </a:solidFill>
              <a:latin typeface="Georgia" panose="02040502050405020303" pitchFamily="18" charset="0"/>
            </a:endParaRPr>
          </a:p>
        </p:txBody>
      </p:sp>
      <p:sp>
        <p:nvSpPr>
          <p:cNvPr id="10" name="TextBox 9"/>
          <p:cNvSpPr txBox="1"/>
          <p:nvPr/>
        </p:nvSpPr>
        <p:spPr>
          <a:xfrm>
            <a:off x="6886800" y="1634155"/>
            <a:ext cx="2288499" cy="646331"/>
          </a:xfrm>
          <a:prstGeom prst="rect">
            <a:avLst/>
          </a:prstGeom>
          <a:noFill/>
        </p:spPr>
        <p:txBody>
          <a:bodyPr wrap="square" rtlCol="0">
            <a:spAutoFit/>
          </a:bodyPr>
          <a:lstStyle/>
          <a:p>
            <a:pPr algn="ctr"/>
            <a:r>
              <a:rPr lang="en-GB" i="1" dirty="0" smtClean="0">
                <a:solidFill>
                  <a:schemeClr val="accent2">
                    <a:lumMod val="60000"/>
                    <a:lumOff val="40000"/>
                  </a:schemeClr>
                </a:solidFill>
                <a:latin typeface="Georgia" panose="02040502050405020303" pitchFamily="18" charset="0"/>
              </a:rPr>
              <a:t>Magnitude and Fresnel LUT</a:t>
            </a:r>
            <a:endParaRPr lang="fr-CA" i="1" dirty="0">
              <a:solidFill>
                <a:schemeClr val="accent2">
                  <a:lumMod val="60000"/>
                  <a:lumOff val="40000"/>
                </a:schemeClr>
              </a:solidFill>
              <a:latin typeface="Georgia" panose="02040502050405020303" pitchFamily="18" charset="0"/>
            </a:endParaRPr>
          </a:p>
        </p:txBody>
      </p:sp>
      <p:sp>
        <p:nvSpPr>
          <p:cNvPr id="11" name="Rectangle 10"/>
          <p:cNvSpPr/>
          <p:nvPr/>
        </p:nvSpPr>
        <p:spPr>
          <a:xfrm>
            <a:off x="2138417" y="5907938"/>
            <a:ext cx="7915180" cy="646331"/>
          </a:xfrm>
          <a:prstGeom prst="rect">
            <a:avLst/>
          </a:prstGeom>
        </p:spPr>
        <p:txBody>
          <a:bodyPr wrap="none">
            <a:spAutoFit/>
          </a:bodyPr>
          <a:lstStyle/>
          <a:p>
            <a:pPr algn="ctr"/>
            <a:r>
              <a:rPr lang="en-GB" sz="3600" dirty="0" smtClean="0">
                <a:solidFill>
                  <a:schemeClr val="bg1"/>
                </a:solidFill>
              </a:rPr>
              <a:t>LTCs for </a:t>
            </a:r>
            <a:r>
              <a:rPr lang="en-GB" sz="3600" dirty="0" err="1" smtClean="0">
                <a:solidFill>
                  <a:schemeClr val="bg1"/>
                </a:solidFill>
              </a:rPr>
              <a:t>Ashikhmin</a:t>
            </a:r>
            <a:r>
              <a:rPr lang="en-GB" sz="3600" dirty="0" smtClean="0">
                <a:solidFill>
                  <a:schemeClr val="bg1"/>
                </a:solidFill>
              </a:rPr>
              <a:t> Cloth [Ashikhmin00]</a:t>
            </a:r>
            <a:endParaRPr lang="fr-CA" sz="2000" dirty="0">
              <a:solidFill>
                <a:schemeClr val="bg1"/>
              </a:solidFill>
            </a:endParaRPr>
          </a:p>
        </p:txBody>
      </p:sp>
    </p:spTree>
    <p:extLst>
      <p:ext uri="{BB962C8B-B14F-4D97-AF65-F5344CB8AC3E}">
        <p14:creationId xmlns:p14="http://schemas.microsoft.com/office/powerpoint/2010/main" val="7687651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334676" y="5907938"/>
            <a:ext cx="5522666" cy="646331"/>
          </a:xfrm>
          <a:prstGeom prst="rect">
            <a:avLst/>
          </a:prstGeom>
        </p:spPr>
        <p:txBody>
          <a:bodyPr wrap="none">
            <a:spAutoFit/>
          </a:bodyPr>
          <a:lstStyle/>
          <a:p>
            <a:pPr algn="ctr"/>
            <a:r>
              <a:rPr lang="en-GB" sz="3600" dirty="0" err="1" smtClean="0">
                <a:solidFill>
                  <a:schemeClr val="bg1"/>
                </a:solidFill>
              </a:rPr>
              <a:t>Ashikhmin</a:t>
            </a:r>
            <a:r>
              <a:rPr lang="en-GB" sz="3600" dirty="0" smtClean="0">
                <a:solidFill>
                  <a:schemeClr val="bg1"/>
                </a:solidFill>
              </a:rPr>
              <a:t> Cloth: Point Light</a:t>
            </a:r>
            <a:endParaRPr lang="fr-CA" sz="2000"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12192000" cy="2032000"/>
          </a:xfrm>
          <a:prstGeom prst="rect">
            <a:avLst/>
          </a:prstGeom>
        </p:spPr>
      </p:pic>
    </p:spTree>
    <p:extLst>
      <p:ext uri="{BB962C8B-B14F-4D97-AF65-F5344CB8AC3E}">
        <p14:creationId xmlns:p14="http://schemas.microsoft.com/office/powerpoint/2010/main" val="200363276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390330" y="5907938"/>
            <a:ext cx="5411354" cy="646331"/>
          </a:xfrm>
          <a:prstGeom prst="rect">
            <a:avLst/>
          </a:prstGeom>
        </p:spPr>
        <p:txBody>
          <a:bodyPr wrap="none">
            <a:spAutoFit/>
          </a:bodyPr>
          <a:lstStyle/>
          <a:p>
            <a:pPr algn="ctr"/>
            <a:r>
              <a:rPr lang="en-GB" sz="3600" dirty="0" err="1">
                <a:solidFill>
                  <a:schemeClr val="bg1"/>
                </a:solidFill>
              </a:rPr>
              <a:t>Ashikhmin</a:t>
            </a:r>
            <a:r>
              <a:rPr lang="en-GB" sz="3600" dirty="0">
                <a:solidFill>
                  <a:schemeClr val="bg1"/>
                </a:solidFill>
              </a:rPr>
              <a:t> Cloth</a:t>
            </a:r>
            <a:r>
              <a:rPr lang="en-GB" sz="3600" dirty="0" smtClean="0">
                <a:solidFill>
                  <a:schemeClr val="bg1"/>
                </a:solidFill>
              </a:rPr>
              <a:t>: Area Light</a:t>
            </a:r>
            <a:endParaRPr lang="fr-CA" sz="2000"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12192000" cy="2032000"/>
          </a:xfrm>
          <a:prstGeom prst="rect">
            <a:avLst/>
          </a:prstGeom>
        </p:spPr>
      </p:pic>
    </p:spTree>
    <p:extLst>
      <p:ext uri="{BB962C8B-B14F-4D97-AF65-F5344CB8AC3E}">
        <p14:creationId xmlns:p14="http://schemas.microsoft.com/office/powerpoint/2010/main" val="222963269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1238" y="2833762"/>
            <a:ext cx="9209524" cy="1190476"/>
          </a:xfrm>
          <a:prstGeom prst="rect">
            <a:avLst/>
          </a:prstGeom>
        </p:spPr>
      </p:pic>
      <p:sp>
        <p:nvSpPr>
          <p:cNvPr id="5" name="Rectangle 4"/>
          <p:cNvSpPr/>
          <p:nvPr/>
        </p:nvSpPr>
        <p:spPr>
          <a:xfrm>
            <a:off x="3701542" y="5907938"/>
            <a:ext cx="4788940" cy="646331"/>
          </a:xfrm>
          <a:prstGeom prst="rect">
            <a:avLst/>
          </a:prstGeom>
        </p:spPr>
        <p:txBody>
          <a:bodyPr wrap="none">
            <a:spAutoFit/>
          </a:bodyPr>
          <a:lstStyle/>
          <a:p>
            <a:pPr algn="ctr"/>
            <a:r>
              <a:rPr lang="en-GB" sz="3600" dirty="0" smtClean="0">
                <a:solidFill>
                  <a:schemeClr val="bg1"/>
                </a:solidFill>
              </a:rPr>
              <a:t>Disney Sheen [Burley12]</a:t>
            </a:r>
            <a:endParaRPr lang="fr-CA" sz="2000" dirty="0">
              <a:solidFill>
                <a:schemeClr val="bg1"/>
              </a:solidFill>
            </a:endParaRPr>
          </a:p>
        </p:txBody>
      </p:sp>
    </p:spTree>
    <p:extLst>
      <p:ext uri="{BB962C8B-B14F-4D97-AF65-F5344CB8AC3E}">
        <p14:creationId xmlns:p14="http://schemas.microsoft.com/office/powerpoint/2010/main" val="11508090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115794" y="5226619"/>
            <a:ext cx="2067018" cy="1200329"/>
          </a:xfrm>
          <a:prstGeom prst="rect">
            <a:avLst/>
          </a:prstGeom>
          <a:noFill/>
        </p:spPr>
        <p:txBody>
          <a:bodyPr wrap="square" rtlCol="0">
            <a:spAutoFit/>
          </a:bodyPr>
          <a:lstStyle/>
          <a:p>
            <a:pPr algn="ctr"/>
            <a:r>
              <a:rPr lang="en-GB" i="1" dirty="0" smtClean="0">
                <a:solidFill>
                  <a:schemeClr val="accent2">
                    <a:lumMod val="60000"/>
                    <a:lumOff val="40000"/>
                  </a:schemeClr>
                </a:solidFill>
                <a:latin typeface="Georgia" panose="02040502050405020303" pitchFamily="18" charset="0"/>
              </a:rPr>
              <a:t>Magnitude and Fresnel LUT for </a:t>
            </a:r>
            <a:r>
              <a:rPr lang="en-GB" i="1" dirty="0" err="1" smtClean="0">
                <a:solidFill>
                  <a:schemeClr val="accent2">
                    <a:lumMod val="60000"/>
                    <a:lumOff val="40000"/>
                  </a:schemeClr>
                </a:solidFill>
                <a:latin typeface="Georgia" panose="02040502050405020303" pitchFamily="18" charset="0"/>
              </a:rPr>
              <a:t>Multiscattering</a:t>
            </a:r>
            <a:r>
              <a:rPr lang="en-GB" i="1" dirty="0" smtClean="0">
                <a:solidFill>
                  <a:schemeClr val="accent2">
                    <a:lumMod val="60000"/>
                    <a:lumOff val="40000"/>
                  </a:schemeClr>
                </a:solidFill>
                <a:latin typeface="Georgia" panose="02040502050405020303" pitchFamily="18" charset="0"/>
              </a:rPr>
              <a:t> Diffuse</a:t>
            </a:r>
            <a:endParaRPr lang="fr-CA" i="1" dirty="0">
              <a:solidFill>
                <a:schemeClr val="accent2">
                  <a:lumMod val="60000"/>
                  <a:lumOff val="40000"/>
                </a:schemeClr>
              </a:solidFill>
              <a:latin typeface="Georgia" panose="02040502050405020303" pitchFamily="18"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2419" y="5129994"/>
            <a:ext cx="1393580" cy="139358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2448" y="4348702"/>
            <a:ext cx="7947103" cy="547447"/>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2419" y="1055559"/>
            <a:ext cx="6872868" cy="1145478"/>
          </a:xfrm>
          <a:prstGeom prst="rect">
            <a:avLst/>
          </a:prstGeom>
        </p:spPr>
      </p:pic>
      <p:sp>
        <p:nvSpPr>
          <p:cNvPr id="13" name="Rectangle 12"/>
          <p:cNvSpPr/>
          <p:nvPr/>
        </p:nvSpPr>
        <p:spPr>
          <a:xfrm>
            <a:off x="1072986" y="1305132"/>
            <a:ext cx="3197928" cy="646331"/>
          </a:xfrm>
          <a:prstGeom prst="rect">
            <a:avLst/>
          </a:prstGeom>
        </p:spPr>
        <p:txBody>
          <a:bodyPr wrap="none">
            <a:spAutoFit/>
          </a:bodyPr>
          <a:lstStyle/>
          <a:p>
            <a:pPr algn="ctr"/>
            <a:r>
              <a:rPr lang="en-GB" sz="3600" dirty="0" smtClean="0">
                <a:solidFill>
                  <a:schemeClr val="bg1"/>
                </a:solidFill>
              </a:rPr>
              <a:t>Lambert Diffuse</a:t>
            </a:r>
            <a:endParaRPr lang="fr-CA" sz="2000" dirty="0">
              <a:solidFill>
                <a:schemeClr val="bg1"/>
              </a:solidFill>
            </a:endParaRPr>
          </a:p>
        </p:txBody>
      </p:sp>
      <p:sp>
        <p:nvSpPr>
          <p:cNvPr id="14" name="TextBox 13"/>
          <p:cNvSpPr txBox="1"/>
          <p:nvPr/>
        </p:nvSpPr>
        <p:spPr>
          <a:xfrm>
            <a:off x="5843239" y="2828836"/>
            <a:ext cx="505522" cy="1200329"/>
          </a:xfrm>
          <a:prstGeom prst="rect">
            <a:avLst/>
          </a:prstGeom>
          <a:noFill/>
        </p:spPr>
        <p:txBody>
          <a:bodyPr wrap="square" rtlCol="0">
            <a:spAutoFit/>
          </a:bodyPr>
          <a:lstStyle/>
          <a:p>
            <a:pPr algn="ctr"/>
            <a:r>
              <a:rPr lang="en-GB" sz="7200" dirty="0" smtClean="0">
                <a:solidFill>
                  <a:schemeClr val="bg1"/>
                </a:solidFill>
              </a:rPr>
              <a:t>X</a:t>
            </a:r>
            <a:endParaRPr lang="fr-CA" sz="7200" dirty="0">
              <a:solidFill>
                <a:schemeClr val="bg1"/>
              </a:solidFill>
            </a:endParaRPr>
          </a:p>
        </p:txBody>
      </p:sp>
    </p:spTree>
    <p:extLst>
      <p:ext uri="{BB962C8B-B14F-4D97-AF65-F5344CB8AC3E}">
        <p14:creationId xmlns:p14="http://schemas.microsoft.com/office/powerpoint/2010/main" val="20480829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653162" y="5907938"/>
            <a:ext cx="4885697" cy="646331"/>
          </a:xfrm>
          <a:prstGeom prst="rect">
            <a:avLst/>
          </a:prstGeom>
        </p:spPr>
        <p:txBody>
          <a:bodyPr wrap="none">
            <a:spAutoFit/>
          </a:bodyPr>
          <a:lstStyle/>
          <a:p>
            <a:pPr algn="ctr"/>
            <a:r>
              <a:rPr lang="en-GB" sz="3600" dirty="0" smtClean="0">
                <a:solidFill>
                  <a:schemeClr val="bg1"/>
                </a:solidFill>
              </a:rPr>
              <a:t>Disney Sheen: Point Light</a:t>
            </a:r>
            <a:endParaRPr lang="fr-CA" sz="20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12192000" cy="2032000"/>
          </a:xfrm>
          <a:prstGeom prst="rect">
            <a:avLst/>
          </a:prstGeom>
        </p:spPr>
      </p:pic>
    </p:spTree>
    <p:extLst>
      <p:ext uri="{BB962C8B-B14F-4D97-AF65-F5344CB8AC3E}">
        <p14:creationId xmlns:p14="http://schemas.microsoft.com/office/powerpoint/2010/main" val="8288369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1954" y="1851285"/>
            <a:ext cx="3987384" cy="2985433"/>
          </a:xfrm>
          <a:prstGeom prst="rect">
            <a:avLst/>
          </a:prstGeom>
          <a:noFill/>
        </p:spPr>
        <p:txBody>
          <a:bodyPr wrap="square" rtlCol="0">
            <a:spAutoFit/>
          </a:bodyPr>
          <a:lstStyle/>
          <a:p>
            <a:r>
              <a:rPr lang="en-GB" sz="3200" dirty="0" smtClean="0">
                <a:solidFill>
                  <a:schemeClr val="accent2"/>
                </a:solidFill>
              </a:rPr>
              <a:t>Need to Calculate:</a:t>
            </a:r>
          </a:p>
          <a:p>
            <a:r>
              <a:rPr lang="en-GB" sz="2800" i="1" dirty="0" smtClean="0">
                <a:solidFill>
                  <a:schemeClr val="accent2">
                    <a:lumMod val="60000"/>
                    <a:lumOff val="40000"/>
                  </a:schemeClr>
                </a:solidFill>
                <a:latin typeface="Georgia" panose="02040502050405020303" pitchFamily="18" charset="0"/>
              </a:rPr>
              <a:t>For a given roughness</a:t>
            </a:r>
            <a:endParaRPr lang="en-GB" sz="2800" i="1" dirty="0">
              <a:solidFill>
                <a:schemeClr val="accent2">
                  <a:lumMod val="60000"/>
                  <a:lumOff val="40000"/>
                </a:schemeClr>
              </a:solidFill>
              <a:latin typeface="Georgia" panose="02040502050405020303" pitchFamily="18" charset="0"/>
            </a:endParaRPr>
          </a:p>
          <a:p>
            <a:endParaRPr lang="en-GB" sz="3200" dirty="0" smtClean="0">
              <a:solidFill>
                <a:schemeClr val="bg1"/>
              </a:solidFill>
            </a:endParaRPr>
          </a:p>
          <a:p>
            <a:pPr marL="514350" indent="-514350">
              <a:buFont typeface="Arial" panose="020B0604020202020204" pitchFamily="34" charset="0"/>
              <a:buChar char="•"/>
            </a:pPr>
            <a:r>
              <a:rPr lang="en-GB" sz="3200" dirty="0" smtClean="0">
                <a:solidFill>
                  <a:schemeClr val="bg1"/>
                </a:solidFill>
              </a:rPr>
              <a:t>1-E(</a:t>
            </a:r>
            <a:r>
              <a:rPr lang="el-GR" sz="3200" dirty="0">
                <a:solidFill>
                  <a:schemeClr val="bg1"/>
                </a:solidFill>
                <a:latin typeface="Times New Roman" panose="02020603050405020304" pitchFamily="18" charset="0"/>
                <a:cs typeface="Times New Roman" panose="02020603050405020304" pitchFamily="18" charset="0"/>
              </a:rPr>
              <a:t>μ</a:t>
            </a:r>
            <a:r>
              <a:rPr lang="en-GB" sz="3200" dirty="0">
                <a:solidFill>
                  <a:schemeClr val="bg1"/>
                </a:solidFill>
              </a:rPr>
              <a:t>)</a:t>
            </a:r>
            <a:endParaRPr lang="en-GB" sz="3200" baseline="-25000" dirty="0">
              <a:solidFill>
                <a:schemeClr val="bg1"/>
              </a:solidFill>
            </a:endParaRPr>
          </a:p>
          <a:p>
            <a:pPr marL="514350" indent="-514350">
              <a:buFont typeface="Arial" panose="020B0604020202020204" pitchFamily="34" charset="0"/>
              <a:buChar char="•"/>
            </a:pPr>
            <a:r>
              <a:rPr lang="en-GB" sz="3200" dirty="0" err="1">
                <a:solidFill>
                  <a:schemeClr val="bg1"/>
                </a:solidFill>
              </a:rPr>
              <a:t>E</a:t>
            </a:r>
            <a:r>
              <a:rPr lang="en-GB" sz="3200" baseline="-25000" dirty="0" err="1">
                <a:solidFill>
                  <a:schemeClr val="bg1"/>
                </a:solidFill>
              </a:rPr>
              <a:t>avg</a:t>
            </a:r>
            <a:endParaRPr lang="en-GB" sz="3200" baseline="-25000" dirty="0">
              <a:solidFill>
                <a:schemeClr val="bg1"/>
              </a:solidFill>
            </a:endParaRPr>
          </a:p>
          <a:p>
            <a:pPr marL="514350" indent="-514350">
              <a:buFont typeface="Arial" panose="020B0604020202020204" pitchFamily="34" charset="0"/>
              <a:buChar char="•"/>
            </a:pPr>
            <a:r>
              <a:rPr lang="en-GB" sz="3200" dirty="0" err="1" smtClean="0">
                <a:solidFill>
                  <a:schemeClr val="bg1"/>
                </a:solidFill>
              </a:rPr>
              <a:t>F</a:t>
            </a:r>
            <a:r>
              <a:rPr lang="en-GB" sz="3200" baseline="-25000" dirty="0" err="1" smtClean="0">
                <a:solidFill>
                  <a:schemeClr val="bg1"/>
                </a:solidFill>
              </a:rPr>
              <a:t>avg</a:t>
            </a:r>
            <a:r>
              <a:rPr lang="en-GB" sz="3200" dirty="0" smtClean="0">
                <a:solidFill>
                  <a:schemeClr val="bg1"/>
                </a:solidFill>
              </a:rPr>
              <a:t> </a:t>
            </a:r>
          </a:p>
        </p:txBody>
      </p:sp>
      <p:pic>
        <p:nvPicPr>
          <p:cNvPr id="5124" name="Picture 4" descr="Image result for visual studio 2017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1035" y="2419209"/>
            <a:ext cx="4477739" cy="75212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mathematica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8654" y="3558260"/>
            <a:ext cx="4762500" cy="1552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7303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708817" y="5907938"/>
            <a:ext cx="4774385" cy="646331"/>
          </a:xfrm>
          <a:prstGeom prst="rect">
            <a:avLst/>
          </a:prstGeom>
        </p:spPr>
        <p:txBody>
          <a:bodyPr wrap="none">
            <a:spAutoFit/>
          </a:bodyPr>
          <a:lstStyle/>
          <a:p>
            <a:pPr algn="ctr"/>
            <a:r>
              <a:rPr lang="en-GB" sz="3600" dirty="0" smtClean="0">
                <a:solidFill>
                  <a:schemeClr val="bg1"/>
                </a:solidFill>
              </a:rPr>
              <a:t>Disney Sheen: Area Light</a:t>
            </a:r>
            <a:endParaRPr lang="fr-CA" sz="2000"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12192000" cy="2032000"/>
          </a:xfrm>
          <a:prstGeom prst="rect">
            <a:avLst/>
          </a:prstGeom>
        </p:spPr>
      </p:pic>
    </p:spTree>
    <p:extLst>
      <p:ext uri="{BB962C8B-B14F-4D97-AF65-F5344CB8AC3E}">
        <p14:creationId xmlns:p14="http://schemas.microsoft.com/office/powerpoint/2010/main" val="370654280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71626" y="1105287"/>
            <a:ext cx="9048749" cy="5139869"/>
          </a:xfrm>
          <a:prstGeom prst="rect">
            <a:avLst/>
          </a:prstGeom>
          <a:noFill/>
        </p:spPr>
        <p:txBody>
          <a:bodyPr wrap="square" rtlCol="0">
            <a:spAutoFit/>
          </a:bodyPr>
          <a:lstStyle/>
          <a:p>
            <a:r>
              <a:rPr lang="en-GB" sz="3600" dirty="0" smtClean="0">
                <a:solidFill>
                  <a:schemeClr val="accent2"/>
                </a:solidFill>
              </a:rPr>
              <a:t>Problems:</a:t>
            </a:r>
          </a:p>
          <a:p>
            <a:endParaRPr lang="en-GB" sz="3600" dirty="0">
              <a:solidFill>
                <a:schemeClr val="bg1"/>
              </a:solidFill>
            </a:endParaRPr>
          </a:p>
          <a:p>
            <a:pPr marL="742950" indent="-742950">
              <a:buAutoNum type="arabicPeriod"/>
            </a:pPr>
            <a:r>
              <a:rPr lang="en-GB" sz="3200" dirty="0" smtClean="0">
                <a:solidFill>
                  <a:schemeClr val="bg1"/>
                </a:solidFill>
              </a:rPr>
              <a:t>No implementation for cloth</a:t>
            </a:r>
          </a:p>
          <a:p>
            <a:pPr marL="742950" indent="-742950">
              <a:buAutoNum type="arabicPeriod"/>
            </a:pPr>
            <a:r>
              <a:rPr lang="en-GB" sz="3200" dirty="0" smtClean="0">
                <a:solidFill>
                  <a:schemeClr val="bg1"/>
                </a:solidFill>
              </a:rPr>
              <a:t>No implementation for </a:t>
            </a:r>
            <a:r>
              <a:rPr lang="en-GB" sz="3200" dirty="0" err="1" smtClean="0">
                <a:solidFill>
                  <a:schemeClr val="bg1"/>
                </a:solidFill>
              </a:rPr>
              <a:t>multiscattering</a:t>
            </a:r>
            <a:r>
              <a:rPr lang="en-GB" sz="3200" dirty="0" smtClean="0">
                <a:solidFill>
                  <a:schemeClr val="bg1"/>
                </a:solidFill>
              </a:rPr>
              <a:t> diffuse</a:t>
            </a:r>
          </a:p>
          <a:p>
            <a:pPr marL="742950" indent="-742950">
              <a:buFontTx/>
              <a:buAutoNum type="arabicPeriod"/>
            </a:pPr>
            <a:r>
              <a:rPr lang="en-GB" sz="3200" dirty="0">
                <a:solidFill>
                  <a:schemeClr val="accent4"/>
                </a:solidFill>
              </a:rPr>
              <a:t>No implementation for </a:t>
            </a:r>
            <a:r>
              <a:rPr lang="en-GB" sz="3200" dirty="0" err="1">
                <a:solidFill>
                  <a:schemeClr val="accent4"/>
                </a:solidFill>
              </a:rPr>
              <a:t>multiscattering</a:t>
            </a:r>
            <a:r>
              <a:rPr lang="en-GB" sz="3200" dirty="0">
                <a:solidFill>
                  <a:schemeClr val="accent4"/>
                </a:solidFill>
              </a:rPr>
              <a:t> specular</a:t>
            </a:r>
          </a:p>
          <a:p>
            <a:pPr marL="742950" indent="-742950">
              <a:buFontTx/>
              <a:buAutoNum type="arabicPeriod"/>
            </a:pPr>
            <a:r>
              <a:rPr lang="en-GB" sz="3200" dirty="0" smtClean="0">
                <a:solidFill>
                  <a:schemeClr val="bg1"/>
                </a:solidFill>
              </a:rPr>
              <a:t>How </a:t>
            </a:r>
            <a:r>
              <a:rPr lang="en-GB" sz="3200" dirty="0">
                <a:solidFill>
                  <a:schemeClr val="bg1"/>
                </a:solidFill>
              </a:rPr>
              <a:t>to combine LTCs with wrapped diffuse</a:t>
            </a:r>
          </a:p>
          <a:p>
            <a:pPr marL="742950" indent="-742950">
              <a:buFontTx/>
              <a:buAutoNum type="arabicPeriod"/>
            </a:pPr>
            <a:r>
              <a:rPr lang="en-GB" sz="3200" dirty="0">
                <a:solidFill>
                  <a:schemeClr val="bg1"/>
                </a:solidFill>
              </a:rPr>
              <a:t>How to combine LTCs with pre-integrated skin scattering</a:t>
            </a:r>
          </a:p>
          <a:p>
            <a:pPr marL="742950" indent="-742950">
              <a:buAutoNum type="arabicPeriod"/>
            </a:pPr>
            <a:r>
              <a:rPr lang="en-GB" sz="3200" dirty="0" smtClean="0">
                <a:solidFill>
                  <a:schemeClr val="bg1"/>
                </a:solidFill>
              </a:rPr>
              <a:t>No implementation of </a:t>
            </a:r>
            <a:r>
              <a:rPr lang="en-GB" sz="3200" dirty="0" err="1" smtClean="0">
                <a:solidFill>
                  <a:schemeClr val="bg1"/>
                </a:solidFill>
              </a:rPr>
              <a:t>Marschner</a:t>
            </a:r>
            <a:r>
              <a:rPr lang="en-GB" sz="3200" dirty="0" smtClean="0">
                <a:solidFill>
                  <a:schemeClr val="bg1"/>
                </a:solidFill>
              </a:rPr>
              <a:t> approximation for hair</a:t>
            </a:r>
          </a:p>
        </p:txBody>
      </p:sp>
    </p:spTree>
    <p:extLst>
      <p:ext uri="{BB962C8B-B14F-4D97-AF65-F5344CB8AC3E}">
        <p14:creationId xmlns:p14="http://schemas.microsoft.com/office/powerpoint/2010/main" val="129969200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361" y="1912597"/>
            <a:ext cx="10058400" cy="820167"/>
          </a:xfrm>
          <a:prstGeom prst="rect">
            <a:avLst/>
          </a:prstGeom>
        </p:spPr>
      </p:pic>
      <p:sp>
        <p:nvSpPr>
          <p:cNvPr id="6" name="TextBox 5"/>
          <p:cNvSpPr txBox="1"/>
          <p:nvPr/>
        </p:nvSpPr>
        <p:spPr>
          <a:xfrm>
            <a:off x="682052" y="686832"/>
            <a:ext cx="11032761" cy="3046988"/>
          </a:xfrm>
          <a:prstGeom prst="rect">
            <a:avLst/>
          </a:prstGeom>
          <a:noFill/>
        </p:spPr>
        <p:txBody>
          <a:bodyPr wrap="square" rtlCol="0">
            <a:spAutoFit/>
          </a:bodyPr>
          <a:lstStyle/>
          <a:p>
            <a:r>
              <a:rPr lang="en-GB" sz="3200" dirty="0" smtClean="0">
                <a:solidFill>
                  <a:schemeClr val="bg1"/>
                </a:solidFill>
              </a:rPr>
              <a:t>LTC magnitude and Fresnel relies on a linear dependency on F</a:t>
            </a:r>
            <a:r>
              <a:rPr lang="en-GB" sz="3200" baseline="-25000" dirty="0" smtClean="0">
                <a:solidFill>
                  <a:schemeClr val="bg1"/>
                </a:solidFill>
              </a:rPr>
              <a:t>0</a:t>
            </a:r>
            <a:r>
              <a:rPr lang="en-GB" sz="3200" dirty="0" smtClean="0">
                <a:solidFill>
                  <a:schemeClr val="bg1"/>
                </a:solidFill>
              </a:rPr>
              <a:t>:</a:t>
            </a:r>
            <a:endParaRPr lang="en-GB" sz="3200" dirty="0">
              <a:solidFill>
                <a:schemeClr val="bg1"/>
              </a:solidFill>
            </a:endParaRPr>
          </a:p>
          <a:p>
            <a:pPr marL="514350" indent="-514350">
              <a:buAutoNum type="alphaUcPeriod"/>
            </a:pPr>
            <a:endParaRPr lang="en-GB" sz="3200" dirty="0" smtClean="0">
              <a:solidFill>
                <a:schemeClr val="bg1"/>
              </a:solidFill>
            </a:endParaRPr>
          </a:p>
          <a:p>
            <a:pPr marL="514350" indent="-514350">
              <a:buAutoNum type="alphaUcPeriod"/>
            </a:pPr>
            <a:endParaRPr lang="en-GB" sz="3200" dirty="0">
              <a:solidFill>
                <a:schemeClr val="bg1"/>
              </a:solidFill>
            </a:endParaRPr>
          </a:p>
          <a:p>
            <a:pPr marL="514350" indent="-514350">
              <a:buAutoNum type="alphaUcPeriod"/>
            </a:pPr>
            <a:endParaRPr lang="en-GB" sz="3200" dirty="0" smtClean="0">
              <a:solidFill>
                <a:schemeClr val="bg1"/>
              </a:solidFill>
            </a:endParaRPr>
          </a:p>
          <a:p>
            <a:pPr marL="514350" indent="-514350">
              <a:buAutoNum type="alphaUcPeriod"/>
            </a:pPr>
            <a:endParaRPr lang="en-GB" sz="3200" dirty="0">
              <a:solidFill>
                <a:schemeClr val="bg1"/>
              </a:solidFill>
            </a:endParaRPr>
          </a:p>
          <a:p>
            <a:r>
              <a:rPr lang="en-GB" sz="3200" dirty="0" smtClean="0">
                <a:solidFill>
                  <a:schemeClr val="bg1"/>
                </a:solidFill>
              </a:rPr>
              <a:t>But our </a:t>
            </a:r>
            <a:r>
              <a:rPr lang="en-GB" sz="3200" dirty="0" err="1" smtClean="0">
                <a:solidFill>
                  <a:schemeClr val="bg1"/>
                </a:solidFill>
              </a:rPr>
              <a:t>multiscattering</a:t>
            </a:r>
            <a:r>
              <a:rPr lang="en-GB" sz="3200" dirty="0" smtClean="0">
                <a:solidFill>
                  <a:schemeClr val="bg1"/>
                </a:solidFill>
              </a:rPr>
              <a:t> BRDF has a non-linear dependency:</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4361" y="4244236"/>
            <a:ext cx="10058400" cy="1140601"/>
          </a:xfrm>
          <a:prstGeom prst="rect">
            <a:avLst/>
          </a:prstGeom>
        </p:spPr>
      </p:pic>
    </p:spTree>
    <p:extLst>
      <p:ext uri="{BB962C8B-B14F-4D97-AF65-F5344CB8AC3E}">
        <p14:creationId xmlns:p14="http://schemas.microsoft.com/office/powerpoint/2010/main" val="51709329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52881357"/>
              </p:ext>
            </p:extLst>
          </p:nvPr>
        </p:nvGraphicFramePr>
        <p:xfrm>
          <a:off x="3419646" y="929391"/>
          <a:ext cx="5352707" cy="5035498"/>
        </p:xfrm>
        <a:graphic>
          <a:graphicData uri="http://schemas.openxmlformats.org/presentationml/2006/ole">
            <mc:AlternateContent xmlns:mc="http://schemas.openxmlformats.org/markup-compatibility/2006">
              <mc:Choice xmlns:v="urn:schemas-microsoft-com:vml" Requires="v">
                <p:oleObj spid="_x0000_s11362" name="Image" r:id="rId4" imgW="12190320" imgH="11466360" progId="Photoshop.Image.11">
                  <p:embed/>
                </p:oleObj>
              </mc:Choice>
              <mc:Fallback>
                <p:oleObj name="Image" r:id="rId4" imgW="12190320" imgH="11466360" progId="Photoshop.Image.11">
                  <p:embed/>
                  <p:pic>
                    <p:nvPicPr>
                      <p:cNvPr id="4" name="Object 3"/>
                      <p:cNvPicPr/>
                      <p:nvPr/>
                    </p:nvPicPr>
                    <p:blipFill>
                      <a:blip r:embed="rId5"/>
                      <a:stretch>
                        <a:fillRect/>
                      </a:stretch>
                    </p:blipFill>
                    <p:spPr>
                      <a:xfrm>
                        <a:off x="3419646" y="929391"/>
                        <a:ext cx="5352707" cy="5035498"/>
                      </a:xfrm>
                      <a:prstGeom prst="rect">
                        <a:avLst/>
                      </a:prstGeom>
                    </p:spPr>
                  </p:pic>
                </p:oleObj>
              </mc:Fallback>
            </mc:AlternateContent>
          </a:graphicData>
        </a:graphic>
      </p:graphicFrame>
      <p:sp>
        <p:nvSpPr>
          <p:cNvPr id="3" name="TextBox 2"/>
          <p:cNvSpPr txBox="1"/>
          <p:nvPr/>
        </p:nvSpPr>
        <p:spPr>
          <a:xfrm>
            <a:off x="3952481" y="6018551"/>
            <a:ext cx="4287039" cy="523220"/>
          </a:xfrm>
          <a:prstGeom prst="rect">
            <a:avLst/>
          </a:prstGeom>
          <a:noFill/>
        </p:spPr>
        <p:txBody>
          <a:bodyPr wrap="square" rtlCol="0">
            <a:spAutoFit/>
          </a:bodyPr>
          <a:lstStyle/>
          <a:p>
            <a:pPr algn="ctr"/>
            <a:r>
              <a:rPr lang="en-GB" sz="2800" dirty="0" smtClean="0">
                <a:solidFill>
                  <a:schemeClr val="bg1"/>
                </a:solidFill>
              </a:rPr>
              <a:t>[FdezAgüera19]</a:t>
            </a:r>
            <a:endParaRPr lang="fr-CA" sz="2800" dirty="0">
              <a:solidFill>
                <a:schemeClr val="bg1"/>
              </a:solidFill>
            </a:endParaRPr>
          </a:p>
        </p:txBody>
      </p:sp>
    </p:spTree>
    <p:extLst>
      <p:ext uri="{BB962C8B-B14F-4D97-AF65-F5344CB8AC3E}">
        <p14:creationId xmlns:p14="http://schemas.microsoft.com/office/powerpoint/2010/main" val="171333499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82052" y="686832"/>
            <a:ext cx="11032761" cy="584775"/>
          </a:xfrm>
          <a:prstGeom prst="rect">
            <a:avLst/>
          </a:prstGeom>
          <a:noFill/>
        </p:spPr>
        <p:txBody>
          <a:bodyPr wrap="square" rtlCol="0">
            <a:spAutoFit/>
          </a:bodyPr>
          <a:lstStyle/>
          <a:p>
            <a:r>
              <a:rPr lang="en-GB" sz="3200" dirty="0" smtClean="0">
                <a:solidFill>
                  <a:schemeClr val="bg1"/>
                </a:solidFill>
              </a:rPr>
              <a:t>We have a formula for a </a:t>
            </a:r>
            <a:r>
              <a:rPr lang="en-GB" sz="3200" dirty="0" err="1" smtClean="0">
                <a:solidFill>
                  <a:schemeClr val="bg1"/>
                </a:solidFill>
              </a:rPr>
              <a:t>multiscattering</a:t>
            </a:r>
            <a:r>
              <a:rPr lang="en-GB" sz="3200" dirty="0" smtClean="0">
                <a:solidFill>
                  <a:schemeClr val="bg1"/>
                </a:solidFill>
              </a:rPr>
              <a:t> BRDF:</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6766" y="2061447"/>
            <a:ext cx="10058400" cy="1342529"/>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5867" y="4193816"/>
            <a:ext cx="2288498" cy="2288498"/>
          </a:xfrm>
          <a:prstGeom prst="rect">
            <a:avLst/>
          </a:prstGeom>
        </p:spPr>
      </p:pic>
      <p:sp>
        <p:nvSpPr>
          <p:cNvPr id="11" name="TextBox 10"/>
          <p:cNvSpPr txBox="1"/>
          <p:nvPr/>
        </p:nvSpPr>
        <p:spPr>
          <a:xfrm>
            <a:off x="682052" y="4799456"/>
            <a:ext cx="5771214" cy="1077218"/>
          </a:xfrm>
          <a:prstGeom prst="rect">
            <a:avLst/>
          </a:prstGeom>
          <a:noFill/>
        </p:spPr>
        <p:txBody>
          <a:bodyPr wrap="square" rtlCol="0">
            <a:spAutoFit/>
          </a:bodyPr>
          <a:lstStyle/>
          <a:p>
            <a:r>
              <a:rPr lang="en-GB" sz="3200" dirty="0">
                <a:solidFill>
                  <a:schemeClr val="bg1"/>
                </a:solidFill>
              </a:rPr>
              <a:t>E(</a:t>
            </a:r>
            <a:r>
              <a:rPr lang="el-GR" sz="3200" dirty="0">
                <a:solidFill>
                  <a:schemeClr val="bg1"/>
                </a:solidFill>
                <a:latin typeface="Times New Roman" panose="02020603050405020304" pitchFamily="18" charset="0"/>
                <a:cs typeface="Times New Roman" panose="02020603050405020304" pitchFamily="18" charset="0"/>
              </a:rPr>
              <a:t>μ</a:t>
            </a:r>
            <a:r>
              <a:rPr lang="en-GB" sz="3200" dirty="0">
                <a:solidFill>
                  <a:schemeClr val="bg1"/>
                </a:solidFill>
              </a:rPr>
              <a:t>) </a:t>
            </a:r>
            <a:r>
              <a:rPr lang="en-GB" sz="3200" dirty="0" smtClean="0">
                <a:solidFill>
                  <a:schemeClr val="bg1"/>
                </a:solidFill>
              </a:rPr>
              <a:t>is the </a:t>
            </a:r>
            <a:r>
              <a:rPr lang="en-GB" sz="3200" dirty="0" smtClean="0">
                <a:solidFill>
                  <a:srgbClr val="FF0000"/>
                </a:solidFill>
              </a:rPr>
              <a:t>red</a:t>
            </a:r>
            <a:r>
              <a:rPr lang="en-GB" sz="3200" dirty="0" smtClean="0">
                <a:solidFill>
                  <a:schemeClr val="bg1"/>
                </a:solidFill>
              </a:rPr>
              <a:t> channel in our magnitude and Fresnel LUT:</a:t>
            </a:r>
          </a:p>
        </p:txBody>
      </p:sp>
    </p:spTree>
    <p:extLst>
      <p:ext uri="{BB962C8B-B14F-4D97-AF65-F5344CB8AC3E}">
        <p14:creationId xmlns:p14="http://schemas.microsoft.com/office/powerpoint/2010/main" val="39727633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692431"/>
            <a:ext cx="10058400" cy="1473138"/>
          </a:xfrm>
          <a:prstGeom prst="rect">
            <a:avLst/>
          </a:prstGeom>
        </p:spPr>
      </p:pic>
      <p:sp>
        <p:nvSpPr>
          <p:cNvPr id="6" name="TextBox 5"/>
          <p:cNvSpPr txBox="1"/>
          <p:nvPr/>
        </p:nvSpPr>
        <p:spPr>
          <a:xfrm>
            <a:off x="3952481" y="6018551"/>
            <a:ext cx="4287039" cy="523220"/>
          </a:xfrm>
          <a:prstGeom prst="rect">
            <a:avLst/>
          </a:prstGeom>
          <a:noFill/>
        </p:spPr>
        <p:txBody>
          <a:bodyPr wrap="square" rtlCol="0">
            <a:spAutoFit/>
          </a:bodyPr>
          <a:lstStyle/>
          <a:p>
            <a:pPr algn="ctr"/>
            <a:r>
              <a:rPr lang="en-GB" sz="2800" dirty="0" smtClean="0">
                <a:solidFill>
                  <a:schemeClr val="bg1"/>
                </a:solidFill>
              </a:rPr>
              <a:t>[Turquin19]</a:t>
            </a:r>
            <a:endParaRPr lang="fr-CA" sz="2800" dirty="0">
              <a:solidFill>
                <a:schemeClr val="bg1"/>
              </a:solidFill>
            </a:endParaRPr>
          </a:p>
        </p:txBody>
      </p:sp>
    </p:spTree>
    <p:extLst>
      <p:ext uri="{BB962C8B-B14F-4D97-AF65-F5344CB8AC3E}">
        <p14:creationId xmlns:p14="http://schemas.microsoft.com/office/powerpoint/2010/main" val="37149583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29629" y="5907938"/>
            <a:ext cx="4932762" cy="646331"/>
          </a:xfrm>
          <a:prstGeom prst="rect">
            <a:avLst/>
          </a:prstGeom>
        </p:spPr>
        <p:txBody>
          <a:bodyPr wrap="none">
            <a:spAutoFit/>
          </a:bodyPr>
          <a:lstStyle/>
          <a:p>
            <a:pPr algn="ctr"/>
            <a:r>
              <a:rPr lang="en-GB" sz="3600" dirty="0" smtClean="0">
                <a:solidFill>
                  <a:schemeClr val="bg1"/>
                </a:solidFill>
              </a:rPr>
              <a:t>Single Scattering Specular</a:t>
            </a:r>
            <a:endParaRPr lang="fr-CA" sz="2000"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12192000" cy="2032000"/>
          </a:xfrm>
          <a:prstGeom prst="rect">
            <a:avLst/>
          </a:prstGeom>
        </p:spPr>
      </p:pic>
    </p:spTree>
    <p:extLst>
      <p:ext uri="{BB962C8B-B14F-4D97-AF65-F5344CB8AC3E}">
        <p14:creationId xmlns:p14="http://schemas.microsoft.com/office/powerpoint/2010/main" val="152959216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88238" y="5907938"/>
            <a:ext cx="6015558" cy="646331"/>
          </a:xfrm>
          <a:prstGeom prst="rect">
            <a:avLst/>
          </a:prstGeom>
        </p:spPr>
        <p:txBody>
          <a:bodyPr wrap="none">
            <a:spAutoFit/>
          </a:bodyPr>
          <a:lstStyle/>
          <a:p>
            <a:pPr algn="ctr"/>
            <a:r>
              <a:rPr lang="en-GB" sz="3600" dirty="0" smtClean="0">
                <a:solidFill>
                  <a:schemeClr val="bg1"/>
                </a:solidFill>
              </a:rPr>
              <a:t>Approximation to </a:t>
            </a:r>
            <a:r>
              <a:rPr lang="en-GB" sz="3600" dirty="0" err="1" smtClean="0">
                <a:solidFill>
                  <a:schemeClr val="bg1"/>
                </a:solidFill>
              </a:rPr>
              <a:t>Fdez-Agüera</a:t>
            </a:r>
            <a:endParaRPr lang="fr-CA" sz="20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12192000" cy="2032000"/>
          </a:xfrm>
          <a:prstGeom prst="rect">
            <a:avLst/>
          </a:prstGeom>
        </p:spPr>
      </p:pic>
    </p:spTree>
    <p:extLst>
      <p:ext uri="{BB962C8B-B14F-4D97-AF65-F5344CB8AC3E}">
        <p14:creationId xmlns:p14="http://schemas.microsoft.com/office/powerpoint/2010/main" val="79930276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98781" y="5907938"/>
            <a:ext cx="1594475" cy="646331"/>
          </a:xfrm>
          <a:prstGeom prst="rect">
            <a:avLst/>
          </a:prstGeom>
        </p:spPr>
        <p:txBody>
          <a:bodyPr wrap="none">
            <a:spAutoFit/>
          </a:bodyPr>
          <a:lstStyle/>
          <a:p>
            <a:pPr algn="ctr"/>
            <a:r>
              <a:rPr lang="en-GB" sz="3600" dirty="0" err="1" smtClean="0">
                <a:solidFill>
                  <a:schemeClr val="bg1"/>
                </a:solidFill>
              </a:rPr>
              <a:t>Turquin</a:t>
            </a:r>
            <a:endParaRPr lang="fr-CA" sz="20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00"/>
            <a:ext cx="12192000" cy="2032000"/>
          </a:xfrm>
          <a:prstGeom prst="rect">
            <a:avLst/>
          </a:prstGeom>
        </p:spPr>
      </p:pic>
    </p:spTree>
    <p:extLst>
      <p:ext uri="{BB962C8B-B14F-4D97-AF65-F5344CB8AC3E}">
        <p14:creationId xmlns:p14="http://schemas.microsoft.com/office/powerpoint/2010/main" val="179186214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71626" y="1105287"/>
            <a:ext cx="9048749" cy="5139869"/>
          </a:xfrm>
          <a:prstGeom prst="rect">
            <a:avLst/>
          </a:prstGeom>
          <a:noFill/>
        </p:spPr>
        <p:txBody>
          <a:bodyPr wrap="square" rtlCol="0">
            <a:spAutoFit/>
          </a:bodyPr>
          <a:lstStyle/>
          <a:p>
            <a:r>
              <a:rPr lang="en-GB" sz="3600" dirty="0" smtClean="0">
                <a:solidFill>
                  <a:schemeClr val="accent2"/>
                </a:solidFill>
              </a:rPr>
              <a:t>Problems:</a:t>
            </a:r>
          </a:p>
          <a:p>
            <a:endParaRPr lang="en-GB" sz="3600" dirty="0">
              <a:solidFill>
                <a:schemeClr val="bg1"/>
              </a:solidFill>
            </a:endParaRPr>
          </a:p>
          <a:p>
            <a:pPr marL="742950" indent="-742950">
              <a:buAutoNum type="arabicPeriod"/>
            </a:pPr>
            <a:r>
              <a:rPr lang="en-GB" sz="3200" dirty="0" smtClean="0">
                <a:solidFill>
                  <a:schemeClr val="bg1"/>
                </a:solidFill>
              </a:rPr>
              <a:t>No implementation for cloth</a:t>
            </a:r>
          </a:p>
          <a:p>
            <a:pPr marL="742950" indent="-742950">
              <a:buAutoNum type="arabicPeriod"/>
            </a:pPr>
            <a:r>
              <a:rPr lang="en-GB" sz="3200" dirty="0" smtClean="0">
                <a:solidFill>
                  <a:schemeClr val="bg1"/>
                </a:solidFill>
              </a:rPr>
              <a:t>No implementation for </a:t>
            </a:r>
            <a:r>
              <a:rPr lang="en-GB" sz="3200" dirty="0" err="1" smtClean="0">
                <a:solidFill>
                  <a:schemeClr val="bg1"/>
                </a:solidFill>
              </a:rPr>
              <a:t>multiscattering</a:t>
            </a:r>
            <a:r>
              <a:rPr lang="en-GB" sz="3200" dirty="0" smtClean="0">
                <a:solidFill>
                  <a:schemeClr val="bg1"/>
                </a:solidFill>
              </a:rPr>
              <a:t> diffuse</a:t>
            </a:r>
          </a:p>
          <a:p>
            <a:pPr marL="742950" indent="-742950">
              <a:buFontTx/>
              <a:buAutoNum type="arabicPeriod"/>
            </a:pPr>
            <a:r>
              <a:rPr lang="en-GB" sz="3200" dirty="0">
                <a:solidFill>
                  <a:schemeClr val="bg1"/>
                </a:solidFill>
              </a:rPr>
              <a:t>No implementation for </a:t>
            </a:r>
            <a:r>
              <a:rPr lang="en-GB" sz="3200" dirty="0" err="1">
                <a:solidFill>
                  <a:schemeClr val="bg1"/>
                </a:solidFill>
              </a:rPr>
              <a:t>multiscattering</a:t>
            </a:r>
            <a:r>
              <a:rPr lang="en-GB" sz="3200" dirty="0">
                <a:solidFill>
                  <a:schemeClr val="bg1"/>
                </a:solidFill>
              </a:rPr>
              <a:t> specular</a:t>
            </a:r>
          </a:p>
          <a:p>
            <a:pPr marL="742950" indent="-742950">
              <a:buFontTx/>
              <a:buAutoNum type="arabicPeriod"/>
            </a:pPr>
            <a:r>
              <a:rPr lang="en-GB" sz="3200" dirty="0" smtClean="0">
                <a:solidFill>
                  <a:schemeClr val="accent4"/>
                </a:solidFill>
              </a:rPr>
              <a:t>How </a:t>
            </a:r>
            <a:r>
              <a:rPr lang="en-GB" sz="3200" dirty="0">
                <a:solidFill>
                  <a:schemeClr val="accent4"/>
                </a:solidFill>
              </a:rPr>
              <a:t>to combine LTCs with wrapped diffuse</a:t>
            </a:r>
          </a:p>
          <a:p>
            <a:pPr marL="742950" indent="-742950">
              <a:buFontTx/>
              <a:buAutoNum type="arabicPeriod"/>
            </a:pPr>
            <a:r>
              <a:rPr lang="en-GB" sz="3200" dirty="0">
                <a:solidFill>
                  <a:schemeClr val="bg1"/>
                </a:solidFill>
              </a:rPr>
              <a:t>How to combine LTCs with pre-integrated skin scattering</a:t>
            </a:r>
          </a:p>
          <a:p>
            <a:pPr marL="742950" indent="-742950">
              <a:buAutoNum type="arabicPeriod"/>
            </a:pPr>
            <a:r>
              <a:rPr lang="en-GB" sz="3200" dirty="0" smtClean="0">
                <a:solidFill>
                  <a:schemeClr val="bg1"/>
                </a:solidFill>
              </a:rPr>
              <a:t>No implementation of </a:t>
            </a:r>
            <a:r>
              <a:rPr lang="en-GB" sz="3200" dirty="0" err="1" smtClean="0">
                <a:solidFill>
                  <a:schemeClr val="bg1"/>
                </a:solidFill>
              </a:rPr>
              <a:t>Marschner</a:t>
            </a:r>
            <a:r>
              <a:rPr lang="en-GB" sz="3200" dirty="0" smtClean="0">
                <a:solidFill>
                  <a:schemeClr val="bg1"/>
                </a:solidFill>
              </a:rPr>
              <a:t> approximation for hair</a:t>
            </a:r>
          </a:p>
        </p:txBody>
      </p:sp>
    </p:spTree>
    <p:extLst>
      <p:ext uri="{BB962C8B-B14F-4D97-AF65-F5344CB8AC3E}">
        <p14:creationId xmlns:p14="http://schemas.microsoft.com/office/powerpoint/2010/main" val="411263713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TM10001103[[fn=Headlines]]</Template>
  <TotalTime>44398</TotalTime>
  <Words>13101</Words>
  <Application>Microsoft Office PowerPoint</Application>
  <PresentationFormat>Widescreen</PresentationFormat>
  <Paragraphs>1082</Paragraphs>
  <Slides>161</Slides>
  <Notes>160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161</vt:i4>
      </vt:variant>
    </vt:vector>
  </HeadingPairs>
  <TitlesOfParts>
    <vt:vector size="170" baseType="lpstr">
      <vt:lpstr>Arial</vt:lpstr>
      <vt:lpstr>Calibri</vt:lpstr>
      <vt:lpstr>Consolas</vt:lpstr>
      <vt:lpstr>Georgia</vt:lpstr>
      <vt:lpstr>Gill Sans MT</vt:lpstr>
      <vt:lpstr>Times New Roman</vt:lpstr>
      <vt:lpstr>Wingdings</vt:lpstr>
      <vt:lpstr>Office Theme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vector>
  </TitlesOfParts>
  <Company>Ubisoft Entertainment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McAuley</dc:creator>
  <cp:lastModifiedBy>Stephen McAuley</cp:lastModifiedBy>
  <cp:revision>290</cp:revision>
  <dcterms:created xsi:type="dcterms:W3CDTF">2019-04-29T17:44:17Z</dcterms:created>
  <dcterms:modified xsi:type="dcterms:W3CDTF">2019-07-25T21:45:09Z</dcterms:modified>
</cp:coreProperties>
</file>