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Roboto Mon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on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Mono-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Mono-italic.fntdata"/><Relationship Id="rId16" Type="http://schemas.openxmlformats.org/officeDocument/2006/relationships/slide" Target="slides/slide10.xml"/><Relationship Id="rId38" Type="http://schemas.openxmlformats.org/officeDocument/2006/relationships/font" Target="fonts/RobotoMon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4dc35b268f_2_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I am Sebastian Aaltonen. I have over 20 years of experience in graphics </a:t>
            </a:r>
            <a:r>
              <a:rPr lang="en"/>
              <a:t>programming. In the past have been working at Ubisoft and Unity building their cross platform rendering technologies.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joined HypeHype one year ago with a mission to rewrite their mobile rendering technology. Today I am going to be talking about the first milestone of that project: rewriting the low level graphics API and the platform backends.</a:t>
            </a:r>
            <a:endParaRPr/>
          </a:p>
          <a:p>
            <a:pPr indent="0" lvl="0" marL="0" rtl="0" algn="l">
              <a:spcBef>
                <a:spcPts val="0"/>
              </a:spcBef>
              <a:spcAft>
                <a:spcPts val="0"/>
              </a:spcAft>
              <a:buNone/>
            </a:pPr>
            <a:r>
              <a:t/>
            </a:r>
            <a:endParaRPr/>
          </a:p>
        </p:txBody>
      </p:sp>
      <p:sp>
        <p:nvSpPr>
          <p:cNvPr id="142" name="Google Shape;142;g14dc35b268f_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56620c3d7c_0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talk about the design goals of this new platform API.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we want it to be a standalone library. Designed and maintained independently from the HypeHype engine. It needs to have an stable API that doesn’t change often.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have seen a lot of graphics platform abstractions during my </a:t>
            </a:r>
            <a:r>
              <a:rPr lang="en"/>
              <a:t>career and the problem in most abstractions is that user land concepts creep into the hardware API. Having a mesh and material in the platform code is the most common issue. This is problematic since mesh and material both have change pressure. Meshlets and bindless textures are the future. We don’t want to commit to a certain way of presenting them. Mesh can be simply represented as an index buffer binding + N vertex buffer bindings, and material can be represented as a bind group containing multiple texture descriptors and a buffer for value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Automatic the uniform handling might feel like a good idea in the beginning, but eventually you want to add stuff like geometry instancing and now you need to refactor your backend code to change the data layout. Or even worse, add a new fast path to complicate the API. And eventually you add a new fast path for GPU-driven rendering too, bloating the API further. In our design, the user land code is responsible for setting up all the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Zero extra API overhead is another crucial design core pillar for us. The platform interface should not add significant cost. It should be as easy to use as DX11, but always as efficient as hand written optimized DX12. A wrong solution is to copy the DX11 API as is. This way you end up emulating the DX11 driver in your code base, and rest assured that Nvidia and AMD does this better than your team. Thus your modern bankends are slower than DX11. The reason for this is that you have too fine grained inputs, too fine grained render state, lots of shadow state and data copies. PSO and render state tracking and caching is a big performance drain, and slow software command buffer design usually adds to the cost.</a:t>
            </a:r>
            <a:endParaRPr/>
          </a:p>
        </p:txBody>
      </p:sp>
      <p:sp>
        <p:nvSpPr>
          <p:cNvPr id="350" name="Google Shape;350;g256620c3d7c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56260edd10_0_2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have very strict performance standards for our API, but at the same time we want it to be as easy to use as DX11. How can we achieve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need a good process for designing the API.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traditional way would be to spend months researching the API documentations and writing a big technical design document describing the new API in detail, splitting in into tasks and estimating the implementation time for each task for each backend.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issue with this approach is that you lock in the design too early and it’s hard to change later. Small nitty gritty details matter a lot in </a:t>
            </a:r>
            <a:r>
              <a:rPr lang="en"/>
              <a:t>platform</a:t>
            </a:r>
            <a:r>
              <a:rPr lang="en"/>
              <a:t> specific graphics code. You can’t really </a:t>
            </a:r>
            <a:r>
              <a:rPr lang="en"/>
              <a:t>understand the performance impact of</a:t>
            </a:r>
            <a:r>
              <a:rPr lang="en"/>
              <a:t> all the corner cases without writing any code. Now you will notice those issues when there’s a lot of production ready code written. It’s too hard to justify a full rewrite of plans and code at this point.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Agile test driven development has the opposite problem. You are focusing on what you need in the next sprints. You implement small </a:t>
            </a:r>
            <a:r>
              <a:rPr lang="en"/>
              <a:t>independent</a:t>
            </a:r>
            <a:r>
              <a:rPr lang="en"/>
              <a:t> pieces of code that have full test coverage. The assumption is that once you put these pieces together, you have good architecture. But you didn’t even do any architecture design. More pieces equals more interfaces, equals more communication overhead. It is difficult to reach optimal performance with this kind of programming practice. And it’s even more difficult to throw away lots of production ready code with full test coverage and lots of story points spent once you notice that the architecture needs a big overhaul to meet the performance goals.</a:t>
            </a:r>
            <a:endParaRPr/>
          </a:p>
          <a:p>
            <a:pPr indent="0" lvl="0" marL="0" rtl="0" algn="l">
              <a:spcBef>
                <a:spcPts val="0"/>
              </a:spcBef>
              <a:spcAft>
                <a:spcPts val="0"/>
              </a:spcAft>
              <a:buNone/>
            </a:pPr>
            <a:r>
              <a:t/>
            </a:r>
            <a:endParaRPr/>
          </a:p>
        </p:txBody>
      </p:sp>
      <p:sp>
        <p:nvSpPr>
          <p:cNvPr id="370" name="Google Shape;370;g256260edd10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56260edd10_0_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solution for this problem is to use a highly iterative design process.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start by writing mock user land code. I use my </a:t>
            </a:r>
            <a:r>
              <a:rPr lang="en"/>
              <a:t>prior expertise and start writing my dream graphics code, assuming I have the perfect API. That API doesn’t exist yet, but I keep writing mock code until I am happy with it. I write code for creating all the resources I need for rendering, textures, shaders, buffers and so and then I write a small draw loop using these resources. The draw loop is called multiple times, with some resources mutated to implement animation. It’s important to design both dynamic and static data paths early.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I am happy with the first iteration of the user land code, I write a mock platform API for it. This is just a hollow API at this point. There’s no backend implementation. But it allows me so start using the compiler to do syntax checking and autocomplete. Now I can really start experimenting with the API to see how good it feels to use. I will of course refactor all the time when I find even slightest need for it. I add missing mock use cases and go through the Vulkan, Metal and WebGPU API docs to ensure that I have not missed anything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I will do a performance check for all the user land code. I have a good understanding how all the platform APIs work, so I think what kind of implementation each API call would require in Vulkan and Metal and WebGPU backends. If the implementation is trivial then it’s fine. If the implementation requires extra data copies, hash map lookups, memory allocations or other expensive operations, then I scrap that design and rewrite that part of the API to be more efficient. As you remember, our goal is to be as fast as hand optimized DX12 in every single case. We can’t do that if our API doesn’t map perfectly to the underlying hardware API.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we are happy with the performance of our mock code, we start implementing the backends. We of course notice nitty gritty details that we missed during this process and immediately refactor the mock code and the mock API when this happens. We don’t write heavy test suite just yet, as that would slow down our iteration time. Instead we are leaning on Vulkan and Metal validation layers to provide us thousands of test cases for free. We hook the validation layer error callback to our automated tests to ensure our code keeps functioning when we refactor it. </a:t>
            </a:r>
            <a:endParaRPr/>
          </a:p>
        </p:txBody>
      </p:sp>
      <p:sp>
        <p:nvSpPr>
          <p:cNvPr id="384" name="Google Shape;384;g256260edd10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6260edd10_0_2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topic about API design I wanted to discuss today is doing things at right frequency and granularity.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big problem in </a:t>
            </a:r>
            <a:r>
              <a:rPr lang="en"/>
              <a:t>rendering</a:t>
            </a:r>
            <a:r>
              <a:rPr lang="en"/>
              <a:t> code tends to be that expensive operations are done at too high frequency. This also tends to add </a:t>
            </a:r>
            <a:r>
              <a:rPr lang="en"/>
              <a:t>tracking</a:t>
            </a:r>
            <a:r>
              <a:rPr lang="en"/>
              <a:t> cost to the hot draw loop.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Games have a lot of temporal coherency. You load the game world and you slowly mutate it every frame. Most of the data stays the same. Also the camera is most of the time moving slowly. </a:t>
            </a:r>
            <a:r>
              <a:rPr lang="en"/>
              <a:t>Human brain needs temporal coherency between the frames to see smooth movement. This is great for us! We want to exploit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take a look at all the stuff happening: Loading the game world and all the shader PSOs happens in the beginning. If you have a larger level, you also load textures, meshes and materials when you move around. Most of the objects are spawned in the beginning, but sections of the level might be spawned during streaming, enemies, loot, projectiles, etc are generally spawned throughout the game, but not that many every frame. The only really high frequency operation is culling all the objects and drawing the visible objects. The culling and draw loops are the most time sensitive loops in your whole code base.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have highlighted problem cases with red. People tend to do processing related to these inside their hot draw loop.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Modifying material bindings is not common. How often do you replace the normal map of an already loaded material? How often do you change the shader that’s used to render an object? How often you change the render state that is used to render an object? Pretty much never, except in some special effects. Animating object color and object transform are more common operations. A small subset of objects animate every frame. We only want to pay for these things when they happen. Not for every draw call.</a:t>
            </a:r>
            <a:endParaRPr/>
          </a:p>
        </p:txBody>
      </p:sp>
      <p:sp>
        <p:nvSpPr>
          <p:cNvPr id="403" name="Google Shape;403;g256260edd10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56260edd10_0_3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solution for this problem is to fully separate all data modification from drawing. All the data is ready before the draw loop.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Pipeline state objects (PSO) should be built at application startup or at level load time. Building PSOs at runtime causes stuttering. In our philosophy shader variants are authored by coders and tech artists and hand optimized. There’s only a </a:t>
            </a:r>
            <a:r>
              <a:rPr lang="en"/>
              <a:t>limited</a:t>
            </a:r>
            <a:r>
              <a:rPr lang="en"/>
              <a:t> amount of them. This is similar to that id-Software does and provides very good performance.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store the PSO handle directly to each object’s visual component. We don’t need hash map lookups to obtain it every frame.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precreate all the bind groups (descriptor sets). Material descriptor sets contain all their textures and buffer for value data. We store the material bind group handle to objects visual component. This avoids a </a:t>
            </a:r>
            <a:r>
              <a:rPr lang="en"/>
              <a:t>hashmap</a:t>
            </a:r>
            <a:r>
              <a:rPr lang="en"/>
              <a:t> lookup and makes it possible to efficiently change the material bindings with a single Vulkan, Metal and WebGPU command.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Separating persistent and dynamic data is important. </a:t>
            </a:r>
            <a:r>
              <a:rPr lang="en"/>
              <a:t>Persistent</a:t>
            </a:r>
            <a:r>
              <a:rPr lang="en"/>
              <a:t> data is uploaded at startup and delta updated when changed. I had a talk about this topic two years ago at REAC 2011. You can refer to that presentation if you want more information about that topic.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Dynamic data should be batch uploaded once per pass instead of using map/unmap per draw call. Global data should be separated from per-draw data to </a:t>
            </a:r>
            <a:r>
              <a:rPr lang="en"/>
              <a:t>minimize</a:t>
            </a:r>
            <a:r>
              <a:rPr lang="en"/>
              <a:t> the wasted </a:t>
            </a:r>
            <a:r>
              <a:rPr lang="en"/>
              <a:t>bandwidth</a:t>
            </a:r>
            <a:r>
              <a:rPr lang="en"/>
              <a:t> cost.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 synchronization is a big CPU cost in many engines. Our current solution is simple: When a render pass begins, we transition </a:t>
            </a:r>
            <a:r>
              <a:rPr lang="en"/>
              <a:t>the render target to writable layout. At the end of the render pass, we transition it back to sampled texture layout. This way all the textures (both static and dynamic) are always in sampler readable layout. We never need to do per-draw call resource tracking at all. This saves significant amount of CPU cycles.</a:t>
            </a:r>
            <a:endParaRPr/>
          </a:p>
        </p:txBody>
      </p:sp>
      <p:sp>
        <p:nvSpPr>
          <p:cNvPr id="433" name="Google Shape;433;g256260edd10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6260edd10_0_3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now we are ready to talk about the implementation details.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renderer needs textures, buffers, shaders and several other resource objects. We need a good way to store these objects and ensure they are safe to use.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modern C++ practice would be to use smart pointers, reference counting and RAII (resource acquisition is initialization).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Frankly, these are too slow for us. Reference counted smart pointers tie the life time of a reference and the backing memory together. This results in a lot of small memory allocations. Memory allocations are expensive in current highly multithreaded systems. Allocations are also randomly scattered around the system memory, making data access patterns worse and increasing the cache misses. Copying reference counted smart pointers requires two atomics (add, sub), since we are in a multithreaded system. Ownership can be shared between threads.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There’s also safety issues. Ref counting makes object </a:t>
            </a:r>
            <a:r>
              <a:rPr lang="en"/>
              <a:t>lifetime</a:t>
            </a:r>
            <a:r>
              <a:rPr lang="en"/>
              <a:t> vague. Hard to reason about. It might die in any thread. RAII objects such as listeners cause destructors to have side effects. Example: Object ref count runs in another thread, destructor of listener de-registers it from an array. Another thread is just iterating that array. CRASH! To avoid this crash, you have to protect part of the destructor with a mutex. This means that every time you delete an object, you need a mutex lock. This is very expensive. HypeHype is loading and unloading games rapidly in the feed. We can’t afford slow loading and tear down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solution for this problem (and most other problems too) is to use arrays!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There’s one big allocation containing all objects of the same type. Array index is a </a:t>
            </a:r>
            <a:r>
              <a:rPr lang="en"/>
              <a:t>surprisingly</a:t>
            </a:r>
            <a:r>
              <a:rPr lang="en"/>
              <a:t> nice data handle. If I have an array of textures, I can simply ask texture at index 4. Index is POD data. It’s trivial to copy around. I can pass it to worker threads safely too. As long as that thread doesn’t have access to the array, they can do nothing dangerous with the indices. This allows us to write culling and draw stream generation tasks with no safety concerns. These threads simply take array indices from one place and combine them to form draw calls. No access to the data arrays is needed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there’s a critical flaw: An array index doesn’t guarantee object lifetime. We of course reuse slots in our data arrays. Data could have died and slot reused…</a:t>
            </a:r>
            <a:endParaRPr/>
          </a:p>
        </p:txBody>
      </p:sp>
      <p:sp>
        <p:nvSpPr>
          <p:cNvPr id="440" name="Google Shape;440;g256260edd10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6620c3d7c_0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solve the problem, we need to replace our array indices with generational handles. Let’s discuss what this means.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pool is similar to our data array. It is an typed array of objects, but now it also has an additional generation counter array. Generation counter tells how many times the slot has been reused. Counter is increased when the current data in that slot is freed.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have a freelist in the pool. A freelist is simply a linear array containing the indices of each free slots. It has stack semantics. When you allocate a new object, you pop a free index from the top. When you delete an object you push the index of the freed slot on top of the free list. These are both fast O(1) operations. When the freelist runs out, we double the size of the pool. This is safe as nobody is allowed to have direct pointer references to the data in the array. All references are done using handles.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handle is just a POD struct. It contains the array index just like in the previous slide, but now we also have the generation counter next to it. This is in total 32 bit (for example 16+16 bit split) or 64 bits (32 + 32 bit), depending how many simultaneously active resources you require and how short are the lifetimes of the objects. In HypeHype we use 32 bit (16+16) handles for all graphics resources, this is enough for 65536 resources of each particular 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Pool offers a getter API, which takes the handle as a parameter. It reads pool’s generation counter array at handle index and compares it to the handle’s generation counter. If they match, you get the data. If they don’t you get a null pointer.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results in weak reference semantics. It’s completely safe to use stale handles. You just get a null pointer back. A null check is a predictable branch, and is almost free on modern CPUs. The branch prediction fails once when the handle is deleted. At that point you clean up yourself too. Weak references result in coding practice that doesn’t required callbacks. Callbacks require buffering or mutexes to avoid race conditions in multithreaded systems.</a:t>
            </a:r>
            <a:endParaRPr/>
          </a:p>
        </p:txBody>
      </p:sp>
      <p:sp>
        <p:nvSpPr>
          <p:cNvPr id="462" name="Google Shape;462;g256620c3d7c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5f31655c0a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our main goals was to make the API as easy to use as DX11. This requires us to bundle auxiliary data in our data structs in the pools. In Vulkan the VkTexture handle doesn’t know anything about itself, which is annoying if you try to write your rendering code in pure Vulkan. We want our texture struct to know it’s size, format, data pointer for </a:t>
            </a:r>
            <a:r>
              <a:rPr lang="en"/>
              <a:t>writing, allocator for deleting it and so forth.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auxiliary data is required for low frequency tasks such as modifying the resource and deleting the resource. Since our design principle is to separate resource modifications from drawing, we are accessing this data only when the resource is modified or deleted. This means that putting the auxiliary data in the same struct as the data required in the hot draw loop is not cache efficient. The draw loop will load data to L1$ that is not used. I hate trade-offs between performance and usability.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solution for this problem is to use SoA layout inside the pools. We identify which data is required every frame in the hot draw loops and put that data in one struct and the remaining low frequency auxiliary data in another struct. The pool now has two data arrays instead of one. We can use the same array index in the handle to access either of the data arrays (or both). This way we only need to load the hot data to caches in the performance critical draw loop. The auxiliary data struct is only loaded at low frequency, solving our performance issue with L1$ cache utilization.</a:t>
            </a:r>
            <a:endParaRPr/>
          </a:p>
        </p:txBody>
      </p:sp>
      <p:sp>
        <p:nvSpPr>
          <p:cNvPr id="496" name="Google Shape;496;g25f31655c0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56260edd10_0_3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have a good way to store and refer to graphics resources. The next topic is creating the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Creating graphics resources in Vulkan and DX12 is cumbersome. You need to fill big structs that contain other big structs. Some of these structs also contain pointers to arrays of structs too. This makes it possible to shoot yourself in the foot with temporary object life times.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most common existing solution for this problem is using builder pattern for resource descriptors: The builder object contains good default state for the descriptor. It offers an API to mutate itself to set all the fields you want to change. Once you are ready, you call build function to get the final descriptor struct. This is easy to use, but the codegen, especially in debug mode is far from </a:t>
            </a:r>
            <a:r>
              <a:rPr lang="en"/>
              <a:t>perfect</a:t>
            </a:r>
            <a:r>
              <a:rPr lang="en"/>
              <a:t>. At HypeHype we use debug mode a lot during development, so we want it to be fast too.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solution for this problem is to use C++20 designated struct initializers in combination with C++11 struct aggregate initialization. These two features in combination allow us to set default values to each struct in a trivial way. Look at the code example box below. If you want to override one of these defaults, you use the designated struct initializer syntax to override the values of named fields. The syntax is super clean and codegen is perfect.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solve the array data cleanly, we have to write our own span class. C++20 built-in span class doesn’t support initializer lists, because initializer lists have very short life time. They die immediately after the statement. It was too dangerous to allow putting initializer list inside a span in the generic case. However we use this only in a special case, and we have a solution for it: C++ const &amp;&amp; function parameter only accepts temporary unnamed objects. C++ guarantees that temporary </a:t>
            </a:r>
            <a:r>
              <a:rPr lang="en"/>
              <a:t>objects</a:t>
            </a:r>
            <a:r>
              <a:rPr lang="en"/>
              <a:t> in function parameter list live long enough to finish the function call. This gives us enough guarantees to safely store initializer lists inside spans in our resource descriptor structs.</a:t>
            </a:r>
            <a:endParaRPr/>
          </a:p>
          <a:p>
            <a:pPr indent="0" lvl="0" marL="0" rtl="0" algn="l">
              <a:spcBef>
                <a:spcPts val="0"/>
              </a:spcBef>
              <a:spcAft>
                <a:spcPts val="0"/>
              </a:spcAft>
              <a:buNone/>
            </a:pPr>
            <a:r>
              <a:rPr lang="en"/>
              <a:t> </a:t>
            </a:r>
            <a:endParaRPr/>
          </a:p>
        </p:txBody>
      </p:sp>
      <p:sp>
        <p:nvSpPr>
          <p:cNvPr id="537" name="Google Shape;537;g256260edd10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56260edd10_0_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is how it looks in practice.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start with the left side: First we are creating a vertex buffer and a texture. The syntax here is nice and we are only declaring fields that differ from the struct default values.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look at the bottom left, you see us declaring a material. This is a bind group. The bind group has an array of textures: albedo, normal and properties. We are using initializer list here to provide the array. This makes the syntax super clean. And it’s worth noting that this array doesn’t require any heap allocations. The initializer list and the whole descriptor struct lives in the stack. It is never copied. We just pass a reference to it in the resource creation function call. This is as fast as raw DX12 or raw Vulkan.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the right side you see us initializing a more complex resource. This looks a bit like json. We have named fields, arrays and fields and arrays inside each </a:t>
            </a:r>
            <a:r>
              <a:rPr lang="en"/>
              <a:t>other</a:t>
            </a:r>
            <a:r>
              <a:rPr lang="en"/>
              <a:t> with proper </a:t>
            </a:r>
            <a:r>
              <a:rPr lang="en"/>
              <a:t>indentation</a:t>
            </a:r>
            <a:r>
              <a:rPr lang="en"/>
              <a:t>. This is much more easier to write and read compared to raw DX12 and Vulkan. Yet still we pay no runtime cost. There’s still no memory allocations or data copies. Everything is pure stack data.</a:t>
            </a:r>
            <a:endParaRPr/>
          </a:p>
        </p:txBody>
      </p:sp>
      <p:sp>
        <p:nvSpPr>
          <p:cNvPr id="545" name="Google Shape;545;g256260edd10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560653f42c_0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HypeHype is a mobile game development platform. You create games directly on the touchscreen and upload them to our cloud server.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Gamers use a </a:t>
            </a:r>
            <a:r>
              <a:rPr lang="en"/>
              <a:t>Tik Tok</a:t>
            </a:r>
            <a:r>
              <a:rPr lang="en"/>
              <a:t>-style feed to browse the games. The games are instant loading. This is a big technical challenge. Both the game binary size and the loading code have to be highly optimized. To make the initial binary smaller, we store data in highly </a:t>
            </a:r>
            <a:r>
              <a:rPr lang="en"/>
              <a:t>compressed</a:t>
            </a:r>
            <a:r>
              <a:rPr lang="en"/>
              <a:t> form and also lean on streaming.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HypeHype has up to 8 player multiplayer. Multiplayer features and the player count will increase in the future, once our cloud game server infrastructure is deployed.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a full blown game editor inside the mobile app. Visual scripting system is used for writing the game logic. Players can spectate creators creating games, and multiple creators can collaboratively create games together at real time. It’s a bit like Google Docs, but for game creation. Test play is instant and all the spectators join multiplayer test session as players. This improves the iteration time drastically.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of course have a full set of social features, including chat, leaderboards, replays and similar.</a:t>
            </a:r>
            <a:endParaRPr/>
          </a:p>
          <a:p>
            <a:pPr indent="0" lvl="0" marL="0" rtl="0" algn="l">
              <a:spcBef>
                <a:spcPts val="0"/>
              </a:spcBef>
              <a:spcAft>
                <a:spcPts val="0"/>
              </a:spcAft>
              <a:buNone/>
            </a:pPr>
            <a:r>
              <a:t/>
            </a:r>
            <a:endParaRPr/>
          </a:p>
        </p:txBody>
      </p:sp>
      <p:sp>
        <p:nvSpPr>
          <p:cNvPr id="149" name="Google Shape;149;g2560653f42c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56260edd10_0_3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 have a good way to create and store resources, we need to allocate GPU memory for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prefer to use temporary memory whenever possible. Temporary memory doesn’t fragment your memory pools and allocating it is as simple as adding a number to a counter.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 128MB </a:t>
            </a:r>
            <a:r>
              <a:rPr lang="en"/>
              <a:t>memory heaps in our bump allocator. The heaps are stored in a ring. If the bump allocator reaches the tail, we allocate a new heap block. Once we reach stable state, there’s no heap allocations happening at all. We create a platform specific buffer handle for each GPU heap we create. This buffer handle maps the whole heap. This way we don’t need to create platform specific buffer objects at runtime. Our buffer struct simply contains an heap index and an offset. It’s super efficient to construct them at runtime and pass to user.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an extra optimization, we provide the user land a concrete bump allocator object. This has a function to allocate N bytes. This function inlines perfectly to the caller. It simply increments a counter and then tests whether the counter is over the heap block boundary. This check is a predictable branch. When the block runs out, we call a virtual function in th gfx API to obtain the new temp allocator block. This happens only once for 128MB of data, making it highly efficient.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WebGPU doesn’t yet have 100% coverage, we had to add WebGL2 support during the project. We use the same temp allocator abstraction for WebGL2. User land code doesn’t need to know whether the returned pointer is a CPU pointer or a GPU pointer. In WebGL2 we use 8MB CPU side temp buffers and we copy these buffers using a single glBufferSubData at beginning of each render pass. This amortizes the cost of data updates, and is a big performance win over calling map/unmap per draw call.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do persistent allocations only when needed, since persistent allocation is always much slower than temporary.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implemented a two-level segregated fit algorithm. This is O(1) hard real time allocator. It uses a two level bitfield and two lzcnt instructions to find the bin. Bin size classes follow floating point distribution. This guarantees that overhead percentage is always small, independent of the size class. Delete operation is similar to allocate. But in addition you are checking neighbor pointers on both sides and merging empty memory regions. This is also O(1).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 the same allocator for both Vulkan and Metal 2.0 (placement heaps). I open sourced the offset allocator. It can be used for sub-allocating GPU heaps or buffers, and generally anything that requires a contiguous range of elements (and doesn’t require CPU memory backing for embedded metadata).</a:t>
            </a:r>
            <a:endParaRPr/>
          </a:p>
        </p:txBody>
      </p:sp>
      <p:sp>
        <p:nvSpPr>
          <p:cNvPr id="556" name="Google Shape;556;g256260edd10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56260edd10_0_4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biggest differences our design has towards other renderers is user land bind groups (descriptor sets in Vulkan terminology).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traditional way is to have separate bindings for each texture and buffer. Before drawing you set all bindings separately. The gfx backend has to combine these bindings in shader specific layout and create respective bind groups (WebGPU), descriptor sets (Vulkan), argument buffers (Metal) or descriptor tables (DX12). These bind group objects are GPU objects and are expensive to create. IHVs recommend you to precreate all GPU objects to avoid stalls and memory fragmentation issues.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common workaround is to cache bind groups in a hash map in the backend. All bindings are hashed and a lookup is made. If the bind group exists, then it is reused instead of created. The problem with this approach is that hashing is expensive and hash map lookups randomize your memory access pattern. If you are rendering from multiple threads, you might even need to protect your bind group hash with a mutex, making it even more expensive.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solution is to bring bind groups directly to user land: User creates immutable bind groups ahead of time. For example a material bind group contains 5 textures and one uniform buffer (filled with value data). You get a handle, which you use to bind the material.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draw call API exposes three bind group slots to the user land. Vulkan on Android and WebGPU mandate minimum of four bind group slots. Three first groups are exposed directly to use land code, matching the GLSL set=X semantics. This is easy for gfx programmers and tech artists to understand.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HypeHype higher level </a:t>
            </a:r>
            <a:r>
              <a:rPr lang="en"/>
              <a:t>rendering</a:t>
            </a:r>
            <a:r>
              <a:rPr lang="en"/>
              <a:t> code uses an convention to split data to bind groups by binding frequency. The first group has render pass global bindings (sun light, camera matrices, shadow maps, etc), the second slot has material bindings, third slot has shader specific bindings and the last slot is special.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 the last slot in Vulkan and WebGPU for dynamic offset bound buffers. This is important for bump allocated temporary data, such as uniform buffers. Metal API doesn’t have similar offset update API for argument buffer buffer bindings. Instead we use Metal setBuffer API to set these dynamic buffers separately, and use setOffset API to change their offset. This provides an abstraction that uses the most efficient code paths on all platform APIs.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Push constants are emulated on some mobile GPUs. It’s faster to bump allocate your uniforms and just change the offset.</a:t>
            </a:r>
            <a:endParaRPr/>
          </a:p>
        </p:txBody>
      </p:sp>
      <p:sp>
        <p:nvSpPr>
          <p:cNvPr id="563" name="Google Shape;563;g256260edd10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56260edd10_0_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already said that software command buffers are slow, yet we have 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software command buffer is entirely different to the ones most people are familiar with. We don’t have any data in the software command buffer. We only have metadata pointing to already uploaded data. The metadata is also grouped, making it much smaller than individual bindings and individual state. This allows us to represent a draw call with only 64 bytes of data, which is just a single CPU cache 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initial design was to use an array of draw structs. The draw struct contains handles to the shader (this is a resolved PSO variant including all render state), 3 user land bind groups, dynamic buffers (for temp allocated offset bound data), index and vertex </a:t>
            </a:r>
            <a:r>
              <a:rPr lang="en"/>
              <a:t>buffers and some offsets. Offsets are needed because sub-allocating resources is usually a big performance win.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64 byte struct is already pretty good, but I wanted to improve it further. I analyzed the data and noticed that all fields are 32 bits. Optimized rendering uses sorted order to minimize the costly PSO and render state transitions. When rendering binned content we notice that most fields don’t change between draw calls. On average only 18 bytes change between the draws. We want to take advantage of this.</a:t>
            </a:r>
            <a:endParaRPr/>
          </a:p>
        </p:txBody>
      </p:sp>
      <p:sp>
        <p:nvSpPr>
          <p:cNvPr id="579" name="Google Shape;579;g256260edd10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56260edd10_0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idea is to store only the fields that change. This leads to a draw stream design.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store a 32 bit bitmask in front of each draw call. This bit mask tells which fields in the draw struct have changed.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It’s the responsibility of the user land code to write data according to the stream data API contract. For this we have user land draw stream writer class. It contains a single draw struct describing the current state and a dirty mask. The draw stream writer provides an function for setting each field in the struct. These functions check whether the data value was changed. If yes, then set the corresponding dirty bit and write that field to the stream. After writing all fields the user calls draw, which simply writes the dirty bitmask in </a:t>
            </a:r>
            <a:r>
              <a:rPr lang="en"/>
              <a:t>front of the data values.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backend is simple: For each draw call it reads the dirty bitmask. Then it reads one uint32 from the stream for each bit and calls the corresponding platform API call to set that binding/state/value. The advantage of this design is that the backend doesn’t need any state filtering. We have already done that in the user land code. This is handy on platforms where secondary command buffers are not available or are slow (some Qualcomm GPUs disable optimizations with secondary command buffers). We can still generate draw stream using multiple worker threads and offload the state filtering cost there. The render thread is as fast as possible, which is a big win since the platform API calls are slow on mobile devices. We also save roughly 3x bandwidth versus full blown 64 byte structs.</a:t>
            </a:r>
            <a:endParaRPr/>
          </a:p>
        </p:txBody>
      </p:sp>
      <p:sp>
        <p:nvSpPr>
          <p:cNvPr id="589" name="Google Shape;589;g256260edd10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567e2fa39e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talk about draw call performance.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slide represents a quite traditional DX11 and OpenGL style draw loop. For each draw call we call map/unmap and write uniforms separately. We also bind vertex buffer and index buffer and we bind our textures and buffers. Here I am simply binding set 2 (material) and set 3 following the conventions we have.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total this is 6 to 7 API calls per draw call. 6 calls when the material doesn’t change and 7 otherwise. If we bin by material, then we can assume that the number is closer to 6 than 7.</a:t>
            </a:r>
            <a:endParaRPr/>
          </a:p>
        </p:txBody>
      </p:sp>
      <p:sp>
        <p:nvSpPr>
          <p:cNvPr id="626" name="Google Shape;626;g2567e2fa39e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5f31655c0a_0_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using the temp allocator to bump allocate uniforms (and </a:t>
            </a:r>
            <a:r>
              <a:rPr lang="en"/>
              <a:t>other</a:t>
            </a:r>
            <a:r>
              <a:rPr lang="en"/>
              <a:t> dynamic data). Now we don’t need to call map/unmap per </a:t>
            </a:r>
            <a:r>
              <a:rPr lang="en"/>
              <a:t>draw call. This reduces the API call count to 4-5 per draw call.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Map/unmap are surprisingly expensive calls. Our old GLES backend was uploading uniforms per draw call. The biggest difference in our new GLES3 backend (WebGL2) was the lack of map/unmap per draw and this change alone got around 3x CPU performance gain for 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didn’t implement per draw map/unmap to our new Vulkan backend (Vulkan supports persistent mapping), so I can’t unfortunately show you Vulkan numbers here.</a:t>
            </a:r>
            <a:endParaRPr/>
          </a:p>
        </p:txBody>
      </p:sp>
      <p:sp>
        <p:nvSpPr>
          <p:cNvPr id="652" name="Google Shape;652;g25f31655c0a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5f31655c0a_0_1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next optimization with big impact was packing meshes. We allocate big 128MB heap blocks and have one </a:t>
            </a:r>
            <a:r>
              <a:rPr lang="en"/>
              <a:t>platform</a:t>
            </a:r>
            <a:r>
              <a:rPr lang="en"/>
              <a:t> buffer handle for each. This makes it easy for us to sub-allocate meshes and simply change the base vertex and base index in each draw call to change the mesh.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way we get rid of two API calls: set vertex buffer and set index buffer. We are down to 2-3 API calls per draw, which is very nice!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t>
            </a:r>
            <a:r>
              <a:rPr lang="en"/>
              <a:t>optimization</a:t>
            </a:r>
            <a:r>
              <a:rPr lang="en"/>
              <a:t> improved the CPU </a:t>
            </a:r>
            <a:r>
              <a:rPr lang="en"/>
              <a:t>throughput</a:t>
            </a:r>
            <a:r>
              <a:rPr lang="en"/>
              <a:t> on all devices. We saw biggest gains on desktop GPUs (close to 2x), but mobile GPUs also showed notable gains (30%-40%). </a:t>
            </a:r>
            <a:endParaRPr/>
          </a:p>
        </p:txBody>
      </p:sp>
      <p:sp>
        <p:nvSpPr>
          <p:cNvPr id="685" name="Google Shape;685;g25f31655c0a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56c635c914_0_1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optimization I want to discuss is base instance.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Base instance drawing uses identical data layout as instancing uses. You use tightly packed array of draw data. On mobile uniform buffers have 16KB binding size limitation. The idea is to change the binding offset once per 16KB, amortizing the cost of rebinding the temp allocator buffer with a different offset. This cuts our API call count by 1 and we now have optimal amount of API calls: just the draw itself and the possible material bind group change. The draw call has base instance parameter, which we change to point to different slot in the uniform buffer data array.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why not use instancing instead? Base instance results in better shader codegen on many </a:t>
            </a:r>
            <a:r>
              <a:rPr lang="en"/>
              <a:t>platforms</a:t>
            </a:r>
            <a:r>
              <a:rPr lang="en"/>
              <a:t>. The reason is that instance ID is dynamic offset. GPUs pack multiple instances in the same vertex wave, meaning that all data indexed by instance ID must use vector registers and vector loads. This is a lot of extra register bloat for loading 4x4 matrices and similar. Base instance on the other hand is a static per-draw offset. Every lane loads from the same location. This means that compilers can scalar code paths and/or use fast constant buffer hardware.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practice however, we run into various issues. While the base </a:t>
            </a:r>
            <a:r>
              <a:rPr lang="en"/>
              <a:t>instance</a:t>
            </a:r>
            <a:r>
              <a:rPr lang="en"/>
              <a:t> codegen is </a:t>
            </a:r>
            <a:r>
              <a:rPr lang="en"/>
              <a:t>perfect on PC, on mobile GPUs it’s a mixed bag. Some drivers simply don’t optimize this properly. Also this feature has poor coverage. DX12 doesn’t support base instance at all and WebGL and WebGPU also have no support. So I wouldn’t recommend this optimization, unless you are shipping only on desktop. Not worth it for mobiles. </a:t>
            </a:r>
            <a:endParaRPr/>
          </a:p>
        </p:txBody>
      </p:sp>
      <p:sp>
        <p:nvSpPr>
          <p:cNvPr id="714" name="Google Shape;714;g256c635c914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6260edd10_0_4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 look at the performance numbers.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using a single render thread. Ten thousand actual draw calls without any instancing tricks. Each draw call using an unique mesh and unique material. With bind groups and packed meshes it’s fast to change the material and the mesh.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didn’t have time to implement GPU-persistent scene data yet in HypeHype. These numbers are with per-draw bump allocated uniforms, as described in the previous slides.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targeting 10k draw calls because that’s what we managed to push 15 years ago with Xbox 360 at 60 fps. And the results are impressive. Even the low end 99$ Android phones are close to hitting 60 fps in this stress test. In a real kit bashed UGC game scene we will have lots of repeated meshes and materials, allowing batching and reduction in gfx API call counts. We also intend to multithread the rendering.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AMD’s modern integrated GPUs (found also in the Steam Deck and ROG Ally handheld) our renderer can push 10k draws in less than one millisecond. When multithreading is used, our renderer could push up to 1 million draw calls at 60 fps on modern AMD and Nvidia GPUs.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43" name="Google Shape;743;g256260edd10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56260edd10_0_3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56260edd10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60653f42c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HypeHype is mainly targeting mobile devices and tablets. But we also have a web client and native PC and Mac applications.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have a console development background at Ubisoft, so I like to compare mobile devices to the past console generations to understand </a:t>
            </a:r>
            <a:r>
              <a:rPr lang="en"/>
              <a:t>them better.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Xbox 360 and PS3 are nowadays equal to low-mid tier mobile devices in GPU performance. This is excellent news, since these consoles offered the greatest visual jump we have seen between console generations so far: We got HD output resolution, and were able to implement proper HDR lighting pipelines, physically based material models and image post processing for the first time. All of that is possible today on mainstream mobile devices. And we can scale that down to bottom tier devices at 30 fps with upscaling.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look at the high end, you see latest 1000$+ phones reaching Xbox One and PS4 levels of performance already. However these phones run at higher native resolution and are thermally constrained, thus in reality, we can’t quite reach that generation of visual fidelity yet on mobile devices in real games. And we don’t even want to, since that would make the devices hot and drain their battery in couple of hours.</a:t>
            </a:r>
            <a:endParaRPr/>
          </a:p>
        </p:txBody>
      </p:sp>
      <p:sp>
        <p:nvSpPr>
          <p:cNvPr id="168" name="Google Shape;168;g2560653f42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5f58282562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25f5828256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6260edd10_0_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HypeHype games have been limited to simple visuals: Stylized untextured objects, simple gamma space lighting and tiny scenes with short view distance. This has been fine for simple hyper-casual games.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however a big limitation to the platform, so we started building a new renderer from the scratch one year ago. The visual fidelity target for the new renderer is to match the best looking Xbox 360 and PS3 games. We will be bringing full PBR pipeline with modern </a:t>
            </a:r>
            <a:r>
              <a:rPr lang="en"/>
              <a:t>lighting, shadowing and post processing techniques. We will be targeting larger game worlds and longer draw distances to allow more game genres to be built properly on the platform.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all nice of course, but we have to be really careful about the performance cost of all these new improvements. We still want to be running HypeHype games at locked 60 fps on mid tier mobile phones without throttling the devices. This is a big concern for us and is the main reason why we are focusing heavily on performance in our new rendering architecture. </a:t>
            </a:r>
            <a:endParaRPr/>
          </a:p>
        </p:txBody>
      </p:sp>
      <p:sp>
        <p:nvSpPr>
          <p:cNvPr id="216" name="Google Shape;216;g256260edd10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6260edd10_0_1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compare current mainstream phones with Xbox 360, you notice a lot of similarities.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Both designs have slow shared main memory. Bandwidth is the main limiting factor. Both designs also employ techniques to reduce the memory bandwidth usage. The most important one being on-chip storage for render targets. On Xbox 360 you had a 10MB EDRAM buffer for your whole render target. On mobile phones, you have a smaller on-chip tile memory. Both technologies solve similar problems. Overdraw doesn’t require extra memory bandwidth and Z-buffering and blending happens fully on chip. On mobile phones, you also have framebuffer fetch, allowing you to load back the previous pixel from the same render target location without a memory round trip. The newer Xbox One console also was equipped with read-write ESRAM allowing similar optimizations.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the main memory is slow, you want to avoid resolving render </a:t>
            </a:r>
            <a:r>
              <a:rPr lang="en"/>
              <a:t>targets as much as possible. You want to minimize the amount of render passes. Doing multiple things at once is the key to good performance. Modern mobile phones also have framebuffer compression, to reduce the render target resolve and sampling bandwidth cost. This is a good addition, but doesn’t fully solve the problem. ASTC texture compression also helps. It offers better quality and smaller footprint than DXT5 back in the 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Mobile phones also have double rate fp16 math. This helps, since you don’t want to lean on memory lookups on bandwidth starved devices. And there’s now better lower precision HDR framebuffer formats available.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some old limitations still remain: Mobile GPUs are still designed around uniform buffers. SSBO loads from dynamic addresses are still slow. If you are able to scalarize your memory access patterns you hitting the performance sweet spot. This limits the algorithms we are able to implement efficiently. Many mobile phones also write vertex varyings to main memory, which costs significant amount of precious bandwidth. Optimizing the size of the varyings is key for good performance on these devices.</a:t>
            </a:r>
            <a:endParaRPr/>
          </a:p>
        </p:txBody>
      </p:sp>
      <p:sp>
        <p:nvSpPr>
          <p:cNvPr id="231" name="Google Shape;231;g256260edd10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f31655c0a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f31655c0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was talking about GPU-driven renderer already 8 years ago at SIGGRAPH, we presented the core ideas such as the clustered rendering and the 2-pass occlusion culling which have become a de-facto standard nowadays.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Recently Nanite by Epic made GPU-driven rendering available for mainstream. They combine V-buffer, material classification, analytic derivatives and </a:t>
            </a:r>
            <a:r>
              <a:rPr lang="en"/>
              <a:t>software</a:t>
            </a:r>
            <a:r>
              <a:rPr lang="en"/>
              <a:t> rasterizer to make GPU-driven rendering robust enough for generic engine.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there’s still a lot of unsolved performance problems with GPU-driven rendering on mainstream mobile GPUs.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Mobile GPUs are not optimized yet for SSBO loads. AMD and Nvidia optimized their data paths couple of generations ago when they added ray-tracing. Ray-tracing access patterns are dynamic and you can’t lean on tiny on-chip buffers for vertex attributes anymore. We still need to wait for mobile GPUs with similar optimizations to become mainstream.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V-buffer requires you to run the vertex shader 3 times per pixel, and this includes fetching all the vertex attributes of these 3 vertices. You also need to fetch all the instance data and material data from dynamic location. This is over 20 non-uniform memory loads in the pixel shader. Mobile chips aren’t simply designed for this kinds of memory heavy workloads.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current mobile GPU supports framebuffer compression for compute shader writes. Compute shader is the most efficient way to implement full screen material passes in deferred V-buffer shading. If you do that on mobile, you waste a lot of bandwidth.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64 bit atomics are commonly used in software rasterizers. You pack the Z value in high bits and payload in low bits and let the atomic resolve the closest surface. There’s no 64 bit atomic support in mobile GPUs. SampleGrad is also slow. ⅛ rate or even slower. Which makes deferred texturing with analytic gradients quite costly. And there support for wave intrinsics is spotty and you even have emulated groupshared memory on some low end devices.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result, traditional CPU-based rendering is still the best be for mainstream mobile phones today. We could do 10,000 draw calls on Xbox 360 back in the day at 60 fps. To reach that goal on mobile devices today, we need to write very well optimized rendering code.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4dc35b268f_2_1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Let’s talk about our roadmap.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split the renderer rewrite into two stages. First we rewrote the low level gfx API and all the platform specific backend code. In order to run both the old and the new backends in tandem, we introduce a minimal wrapper with ifdefs, so that we can keep </a:t>
            </a:r>
            <a:r>
              <a:rPr lang="en"/>
              <a:t>shipping</a:t>
            </a:r>
            <a:r>
              <a:rPr lang="en"/>
              <a:t> the old rendering code and switch between the new and the old to compare them. We have already deleted 200 files of old rendering code and recently started tearing down the wrapper and replacing it with direct calls to the new platform API.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presentation will focus on the low level platform API and the backends. I will be later talking about our new high level rendering code. Our design allows us to refactor these pieces completely independently of each other. I will come back to that topic later in the presentation.</a:t>
            </a:r>
            <a:endParaRPr/>
          </a:p>
        </p:txBody>
      </p:sp>
      <p:sp>
        <p:nvSpPr>
          <p:cNvPr id="266" name="Google Shape;266;g14dc35b268f_2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56260edd10_0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thing we need to decide is the platform abstraction level. What code is platform specific and what code is platform independent.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Game engines generally limit platform specific code to the lowest levels of the stack. This minimizes the amount of code that is platform specific and reduces the implementation and </a:t>
            </a:r>
            <a:r>
              <a:rPr lang="en"/>
              <a:t>maintenance</a:t>
            </a:r>
            <a:r>
              <a:rPr lang="en"/>
              <a:t> cost. However some engine and renderer specifics tend to leak to the lowest level platform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look at mobile apps, the platforms specific code tends to reach a bit higher levels in the stack. For example the popular Google Flutter app framework is developed by multiple platform specific teams. They usually ship new features first on mobiles and later to desktops. Android and iOS don’t have full feature parity either. Their high level rendering code is different on desktop and mobile platforms, including Mac and iOS, even though they both use the same Metal API.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mobile apps bring the code separation even higher. There’s often completely separate iOS and Android team with their dedicated code bases. Most of the business logic in these apps tends to be running in a cloud server, which is of course shared and maintained by a third team.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HypeHype is a real time game engine, so we of course need to have all of our world state locally. Games must run identically on all devices and cross play must work across all devices. The old HypeHype gfx code base had duplicated shaders for Metal and some duplicated higher level code as well. This bloated the test matrix, added maintenance cost and made </a:t>
            </a:r>
            <a:r>
              <a:rPr lang="en"/>
              <a:t>adding new features slow</a:t>
            </a:r>
            <a:r>
              <a:rPr lang="en"/>
              <a:t>. This was the first thing I wanted to solve. The goal was to bring the platform API to even lower level compared to existing game engines.</a:t>
            </a:r>
            <a:endParaRPr/>
          </a:p>
        </p:txBody>
      </p:sp>
      <p:sp>
        <p:nvSpPr>
          <p:cNvPr id="315" name="Google Shape;315;g256260edd10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56260edd10_0_2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 as small amount of platform specific code as possible. This leads to a design where we tightly wrap the existing low level gfx APIs.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design work started by cross </a:t>
            </a:r>
            <a:r>
              <a:rPr lang="en"/>
              <a:t>referencing Vulkan, Metal and WebGPU docs. I was already familiar with all of these APIs, which made the work easier and less error prone.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writing a wrapper, you first want to find the common set of features. These are often straightforward to wrap. The difficulties arise when there’s differences in the API design. Care must be taken in order to abstract these differences in a way that is performance optimal. We chose to use Metal 2.0 because it’s closer to Vulkan and WebGPU and it provides placement heaps, argument buffers and manual fences, allowing us to extract a bit more performance out of Apple devices too. We also support MoltenVK to make cross platform development easier, but we don’t ship it since our Metal 2.0 backend is roughly 40% faster for CPU.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order to make the API more compact, we trim all deprecated stuff that nobody uses anymore. These things were failed experiments that never lived up to our expectations regarding performance. Vertex buffers are an interesting topic. At Ubisoft, we deprecated vertex buffers in our GPU-driven renderer already 8 years ago. But at HypeHype we still support vertex buffers, since some mobile GPU shader compilers generate better code for them. Also we are still using WebGL2 in our web client, since WebGPU coverage is not yet good enough. I will likely be removing vertex buffers from the API in a few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Single set of shaders is crucial for tech artist productivity. We use modern open source tools such as SPIRV-Cross to cross compile our shaders to all target platforms.</a:t>
            </a:r>
            <a:endParaRPr/>
          </a:p>
        </p:txBody>
      </p:sp>
      <p:sp>
        <p:nvSpPr>
          <p:cNvPr id="338" name="Google Shape;338;g256260edd10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60" name="Shape 60"/>
        <p:cNvGrpSpPr/>
        <p:nvPr/>
      </p:nvGrpSpPr>
      <p:grpSpPr>
        <a:xfrm>
          <a:off x="0" y="0"/>
          <a:ext cx="0" cy="0"/>
          <a:chOff x="0" y="0"/>
          <a:chExt cx="0" cy="0"/>
        </a:xfrm>
      </p:grpSpPr>
      <p:pic>
        <p:nvPicPr>
          <p:cNvPr descr="Graphical user interface&#10;&#10;Description automatically generated" id="61" name="Google Shape;61;p14"/>
          <p:cNvPicPr preferRelativeResize="0"/>
          <p:nvPr/>
        </p:nvPicPr>
        <p:blipFill rotWithShape="1">
          <a:blip r:embed="rId2">
            <a:alphaModFix/>
          </a:blip>
          <a:srcRect b="0" l="0" r="0" t="0"/>
          <a:stretch/>
        </p:blipFill>
        <p:spPr>
          <a:xfrm>
            <a:off x="-1143" y="1"/>
            <a:ext cx="9144000" cy="5143500"/>
          </a:xfrm>
          <a:prstGeom prst="rect">
            <a:avLst/>
          </a:prstGeom>
          <a:noFill/>
          <a:ln>
            <a:noFill/>
          </a:ln>
        </p:spPr>
      </p:pic>
      <p:pic>
        <p:nvPicPr>
          <p:cNvPr descr="Text&#10;&#10;Description automatically generated with medium confidence" id="62" name="Google Shape;62;p14"/>
          <p:cNvPicPr preferRelativeResize="0"/>
          <p:nvPr/>
        </p:nvPicPr>
        <p:blipFill rotWithShape="1">
          <a:blip r:embed="rId3">
            <a:alphaModFix/>
          </a:blip>
          <a:srcRect b="0" l="0" r="0" t="0"/>
          <a:stretch/>
        </p:blipFill>
        <p:spPr>
          <a:xfrm>
            <a:off x="739726" y="569008"/>
            <a:ext cx="3427425" cy="863646"/>
          </a:xfrm>
          <a:prstGeom prst="rect">
            <a:avLst/>
          </a:prstGeom>
          <a:noFill/>
          <a:ln>
            <a:noFill/>
          </a:ln>
        </p:spPr>
      </p:pic>
      <p:sp>
        <p:nvSpPr>
          <p:cNvPr id="63" name="Google Shape;63;p14"/>
          <p:cNvSpPr txBox="1"/>
          <p:nvPr>
            <p:ph idx="1" type="subTitle"/>
          </p:nvPr>
        </p:nvSpPr>
        <p:spPr>
          <a:xfrm>
            <a:off x="626122" y="3463925"/>
            <a:ext cx="6291145" cy="415499"/>
          </a:xfrm>
          <a:prstGeom prst="rect">
            <a:avLst/>
          </a:prstGeom>
          <a:noFill/>
          <a:ln>
            <a:noFill/>
          </a:ln>
        </p:spPr>
        <p:txBody>
          <a:bodyPr anchorCtr="0" anchor="t" bIns="68575" lIns="137150" spcFirstLastPara="1" rIns="137150" wrap="square" tIns="0">
            <a:noAutofit/>
          </a:bodyPr>
          <a:lstStyle>
            <a:lvl1pPr lvl="0" algn="l">
              <a:lnSpc>
                <a:spcPct val="100000"/>
              </a:lnSpc>
              <a:spcBef>
                <a:spcPts val="0"/>
              </a:spcBef>
              <a:spcAft>
                <a:spcPts val="0"/>
              </a:spcAft>
              <a:buSzPts val="2300"/>
              <a:buNone/>
              <a:defRPr b="1" sz="2300" cap="none">
                <a:solidFill>
                  <a:schemeClr val="accent4"/>
                </a:solidFill>
              </a:defRPr>
            </a:lvl1pPr>
            <a:lvl2pPr lvl="1" algn="ctr">
              <a:lnSpc>
                <a:spcPct val="130000"/>
              </a:lnSpc>
              <a:spcBef>
                <a:spcPts val="0"/>
              </a:spcBef>
              <a:spcAft>
                <a:spcPts val="0"/>
              </a:spcAft>
              <a:buSzPts val="1500"/>
              <a:buNone/>
              <a:defRPr sz="1500"/>
            </a:lvl2pPr>
            <a:lvl3pPr lvl="2" algn="ctr">
              <a:lnSpc>
                <a:spcPct val="130000"/>
              </a:lnSpc>
              <a:spcBef>
                <a:spcPts val="500"/>
              </a:spcBef>
              <a:spcAft>
                <a:spcPts val="0"/>
              </a:spcAft>
              <a:buSzPts val="1400"/>
              <a:buNone/>
              <a:defRPr sz="1400"/>
            </a:lvl3pPr>
            <a:lvl4pPr lvl="3" algn="ctr">
              <a:lnSpc>
                <a:spcPct val="130000"/>
              </a:lnSpc>
              <a:spcBef>
                <a:spcPts val="500"/>
              </a:spcBef>
              <a:spcAft>
                <a:spcPts val="0"/>
              </a:spcAft>
              <a:buSzPts val="1200"/>
              <a:buNone/>
              <a:defRPr sz="1200"/>
            </a:lvl4pPr>
            <a:lvl5pPr lvl="4" algn="ctr">
              <a:lnSpc>
                <a:spcPct val="130000"/>
              </a:lnSpc>
              <a:spcBef>
                <a:spcPts val="500"/>
              </a:spcBef>
              <a:spcAft>
                <a:spcPts val="0"/>
              </a:spcAft>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4" name="Google Shape;64;p14"/>
          <p:cNvSpPr txBox="1"/>
          <p:nvPr>
            <p:ph type="ctrTitle"/>
          </p:nvPr>
        </p:nvSpPr>
        <p:spPr>
          <a:xfrm>
            <a:off x="626122" y="2855366"/>
            <a:ext cx="6291145" cy="496290"/>
          </a:xfrm>
          <a:prstGeom prst="rect">
            <a:avLst/>
          </a:prstGeom>
          <a:noFill/>
          <a:ln>
            <a:noFill/>
          </a:ln>
        </p:spPr>
        <p:txBody>
          <a:bodyPr anchorCtr="0" anchor="b" bIns="0" lIns="137150" spcFirstLastPara="1" rIns="137150" wrap="square" tIns="34275">
            <a:noAutofit/>
          </a:bodyPr>
          <a:lstStyle>
            <a:lvl1pPr lvl="0" algn="l">
              <a:lnSpc>
                <a:spcPct val="100000"/>
              </a:lnSpc>
              <a:spcBef>
                <a:spcPts val="0"/>
              </a:spcBef>
              <a:spcAft>
                <a:spcPts val="0"/>
              </a:spcAft>
              <a:buClr>
                <a:schemeClr val="accent4"/>
              </a:buClr>
              <a:buSzPts val="3800"/>
              <a:buFont typeface="Arial"/>
              <a:buNone/>
              <a:defRPr b="1" i="0" sz="3800" cap="none">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65" name="Google Shape;65;p14"/>
          <p:cNvCxnSpPr/>
          <p:nvPr/>
        </p:nvCxnSpPr>
        <p:spPr>
          <a:xfrm>
            <a:off x="1143" y="623717"/>
            <a:ext cx="9141714" cy="0"/>
          </a:xfrm>
          <a:prstGeom prst="straightConnector1">
            <a:avLst/>
          </a:prstGeom>
          <a:noFill/>
          <a:ln cap="flat" cmpd="sng" w="9525">
            <a:solidFill>
              <a:schemeClr val="lt1">
                <a:alpha val="14901"/>
              </a:schemeClr>
            </a:solidFill>
            <a:prstDash val="solid"/>
            <a:miter lim="800000"/>
            <a:headEnd len="sm" w="sm" type="none"/>
            <a:tailEnd len="sm" w="sm" type="none"/>
          </a:ln>
        </p:spPr>
      </p:cxnSp>
      <p:sp>
        <p:nvSpPr>
          <p:cNvPr id="66" name="Google Shape;66;p14"/>
          <p:cNvSpPr txBox="1"/>
          <p:nvPr/>
        </p:nvSpPr>
        <p:spPr>
          <a:xfrm>
            <a:off x="5070802" y="838964"/>
            <a:ext cx="3277338" cy="323165"/>
          </a:xfrm>
          <a:prstGeom prst="rect">
            <a:avLst/>
          </a:prstGeom>
          <a:noFill/>
          <a:ln>
            <a:noFill/>
          </a:ln>
        </p:spPr>
        <p:txBody>
          <a:bodyPr anchorCtr="0" anchor="t" bIns="34275" lIns="68575" spcFirstLastPara="1" rIns="0" wrap="square" tIns="34275">
            <a:spAutoFit/>
          </a:bodyPr>
          <a:lstStyle/>
          <a:p>
            <a:pPr indent="0" lvl="0" marL="0" marR="0" rtl="0" algn="r">
              <a:spcBef>
                <a:spcPts val="0"/>
              </a:spcBef>
              <a:spcAft>
                <a:spcPts val="0"/>
              </a:spcAft>
              <a:buNone/>
            </a:pPr>
            <a:r>
              <a:rPr b="0" i="0" lang="en" sz="800" u="none" cap="none" strike="noStrike">
                <a:solidFill>
                  <a:schemeClr val="dk1"/>
                </a:solidFill>
                <a:latin typeface="Arial"/>
                <a:ea typeface="Arial"/>
                <a:cs typeface="Arial"/>
                <a:sym typeface="Arial"/>
              </a:rPr>
              <a:t>THE PREMIER CONFERENCE &amp; EXHIBITION ON COMPUTER GRAPHICS &amp; INTERACTIVE TECHNIQUES</a:t>
            </a:r>
            <a:endParaRPr sz="1100"/>
          </a:p>
        </p:txBody>
      </p:sp>
      <p:sp>
        <p:nvSpPr>
          <p:cNvPr id="67" name="Google Shape;67;p14"/>
          <p:cNvSpPr txBox="1"/>
          <p:nvPr/>
        </p:nvSpPr>
        <p:spPr>
          <a:xfrm>
            <a:off x="326137" y="4786583"/>
            <a:ext cx="4785404" cy="203662"/>
          </a:xfrm>
          <a:prstGeom prst="rect">
            <a:avLst/>
          </a:prstGeom>
          <a:noFill/>
          <a:ln>
            <a:noFill/>
          </a:ln>
        </p:spPr>
        <p:txBody>
          <a:bodyPr anchorCtr="0" anchor="t" bIns="34275" lIns="0" spcFirstLastPara="1" rIns="68575" wrap="square" tIns="34275">
            <a:spAutoFit/>
          </a:bodyPr>
          <a:lstStyle/>
          <a:p>
            <a:pPr indent="0" lvl="0" marL="0" marR="0" rtl="0" algn="l">
              <a:lnSpc>
                <a:spcPct val="130000"/>
              </a:lnSpc>
              <a:spcBef>
                <a:spcPts val="0"/>
              </a:spcBef>
              <a:spcAft>
                <a:spcPts val="0"/>
              </a:spcAft>
              <a:buClr>
                <a:schemeClr val="accent2"/>
              </a:buClr>
              <a:buSzPts val="800"/>
              <a:buFont typeface="Arial"/>
              <a:buNone/>
            </a:pPr>
            <a:r>
              <a:rPr b="0" i="0" lang="en" sz="800" u="none" cap="none" strike="noStrike">
                <a:solidFill>
                  <a:schemeClr val="accent4"/>
                </a:solidFill>
                <a:latin typeface="Arial"/>
                <a:ea typeface="Arial"/>
                <a:cs typeface="Arial"/>
                <a:sym typeface="Arial"/>
              </a:rPr>
              <a:t>© 2023 SIGGRAPH. ALL RIGHTS RESERVED.</a:t>
            </a:r>
            <a:endParaRPr sz="1100"/>
          </a:p>
        </p:txBody>
      </p:sp>
      <p:sp>
        <p:nvSpPr>
          <p:cNvPr id="68" name="Google Shape;68;p14"/>
          <p:cNvSpPr txBox="1"/>
          <p:nvPr/>
        </p:nvSpPr>
        <p:spPr>
          <a:xfrm>
            <a:off x="2539747" y="4676375"/>
            <a:ext cx="6291000" cy="415500"/>
          </a:xfrm>
          <a:prstGeom prst="rect">
            <a:avLst/>
          </a:prstGeom>
          <a:noFill/>
          <a:ln>
            <a:noFill/>
          </a:ln>
        </p:spPr>
        <p:txBody>
          <a:bodyPr anchorCtr="0" anchor="ctr" bIns="68575" lIns="137150" spcFirstLastPara="1" rIns="137150" wrap="square" tIns="0">
            <a:noAutofit/>
          </a:bodyPr>
          <a:lstStyle/>
          <a:p>
            <a:pPr indent="0" lvl="0" marL="0" rtl="0" algn="r">
              <a:lnSpc>
                <a:spcPct val="100000"/>
              </a:lnSpc>
              <a:spcBef>
                <a:spcPts val="0"/>
              </a:spcBef>
              <a:spcAft>
                <a:spcPts val="0"/>
              </a:spcAft>
              <a:buSzPts val="2300"/>
              <a:buNone/>
            </a:pPr>
            <a:r>
              <a:rPr b="0" lang="en" sz="800">
                <a:solidFill>
                  <a:schemeClr val="accent4"/>
                </a:solidFill>
              </a:rPr>
              <a:t>ADVANCES IN REAL-TIME RENDERING IN GAMES </a:t>
            </a:r>
            <a:r>
              <a:rPr b="0" i="1" lang="en" sz="800">
                <a:solidFill>
                  <a:schemeClr val="accent4"/>
                </a:solidFill>
              </a:rPr>
              <a:t>COURSE</a:t>
            </a:r>
            <a:endParaRPr b="0" i="1" sz="800">
              <a:solidFill>
                <a:schemeClr val="accent4"/>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1" showMasterSp="0">
  <p:cSld name="Divider - 1">
    <p:bg>
      <p:bgPr>
        <a:solidFill>
          <a:schemeClr val="lt1"/>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Text&#10;&#10;Description automatically generated with medium confidence" id="71" name="Google Shape;71;p15"/>
          <p:cNvPicPr preferRelativeResize="0"/>
          <p:nvPr/>
        </p:nvPicPr>
        <p:blipFill rotWithShape="1">
          <a:blip r:embed="rId3">
            <a:alphaModFix/>
          </a:blip>
          <a:srcRect b="0" l="0" r="0" t="0"/>
          <a:stretch/>
        </p:blipFill>
        <p:spPr>
          <a:xfrm>
            <a:off x="840581" y="821059"/>
            <a:ext cx="2031206" cy="511826"/>
          </a:xfrm>
          <a:prstGeom prst="rect">
            <a:avLst/>
          </a:prstGeom>
          <a:noFill/>
          <a:ln>
            <a:noFill/>
          </a:ln>
        </p:spPr>
      </p:pic>
      <p:sp>
        <p:nvSpPr>
          <p:cNvPr id="72" name="Google Shape;72;p15"/>
          <p:cNvSpPr txBox="1"/>
          <p:nvPr>
            <p:ph idx="1" type="subTitle"/>
          </p:nvPr>
        </p:nvSpPr>
        <p:spPr>
          <a:xfrm>
            <a:off x="757887" y="2762281"/>
            <a:ext cx="5397380" cy="415499"/>
          </a:xfrm>
          <a:prstGeom prst="rect">
            <a:avLst/>
          </a:prstGeom>
          <a:noFill/>
          <a:ln>
            <a:noFill/>
          </a:ln>
        </p:spPr>
        <p:txBody>
          <a:bodyPr anchorCtr="0" anchor="t" bIns="68575" lIns="137150" spcFirstLastPara="1" rIns="137150" wrap="square" tIns="0">
            <a:noAutofit/>
          </a:bodyPr>
          <a:lstStyle>
            <a:lvl1pPr lvl="0" algn="l">
              <a:lnSpc>
                <a:spcPct val="100000"/>
              </a:lnSpc>
              <a:spcBef>
                <a:spcPts val="0"/>
              </a:spcBef>
              <a:spcAft>
                <a:spcPts val="0"/>
              </a:spcAft>
              <a:buSzPts val="2800"/>
              <a:buNone/>
              <a:defRPr b="1" sz="2800" cap="none">
                <a:solidFill>
                  <a:schemeClr val="dk1"/>
                </a:solidFill>
              </a:defRPr>
            </a:lvl1pPr>
            <a:lvl2pPr lvl="1" algn="ctr">
              <a:lnSpc>
                <a:spcPct val="130000"/>
              </a:lnSpc>
              <a:spcBef>
                <a:spcPts val="0"/>
              </a:spcBef>
              <a:spcAft>
                <a:spcPts val="0"/>
              </a:spcAft>
              <a:buSzPts val="1500"/>
              <a:buNone/>
              <a:defRPr sz="1500"/>
            </a:lvl2pPr>
            <a:lvl3pPr lvl="2" algn="ctr">
              <a:lnSpc>
                <a:spcPct val="130000"/>
              </a:lnSpc>
              <a:spcBef>
                <a:spcPts val="500"/>
              </a:spcBef>
              <a:spcAft>
                <a:spcPts val="0"/>
              </a:spcAft>
              <a:buSzPts val="1400"/>
              <a:buNone/>
              <a:defRPr sz="1400"/>
            </a:lvl3pPr>
            <a:lvl4pPr lvl="3" algn="ctr">
              <a:lnSpc>
                <a:spcPct val="130000"/>
              </a:lnSpc>
              <a:spcBef>
                <a:spcPts val="500"/>
              </a:spcBef>
              <a:spcAft>
                <a:spcPts val="0"/>
              </a:spcAft>
              <a:buSzPts val="1200"/>
              <a:buNone/>
              <a:defRPr sz="1200"/>
            </a:lvl4pPr>
            <a:lvl5pPr lvl="4" algn="ctr">
              <a:lnSpc>
                <a:spcPct val="130000"/>
              </a:lnSpc>
              <a:spcBef>
                <a:spcPts val="500"/>
              </a:spcBef>
              <a:spcAft>
                <a:spcPts val="0"/>
              </a:spcAft>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3" name="Google Shape;73;p15"/>
          <p:cNvSpPr txBox="1"/>
          <p:nvPr>
            <p:ph type="ctrTitle"/>
          </p:nvPr>
        </p:nvSpPr>
        <p:spPr>
          <a:xfrm>
            <a:off x="757887" y="1896996"/>
            <a:ext cx="5397379" cy="738664"/>
          </a:xfrm>
          <a:prstGeom prst="rect">
            <a:avLst/>
          </a:prstGeom>
          <a:noFill/>
          <a:ln>
            <a:noFill/>
          </a:ln>
        </p:spPr>
        <p:txBody>
          <a:bodyPr anchorCtr="0" anchor="b" bIns="0" lIns="137150" spcFirstLastPara="1" rIns="137150" wrap="square" tIns="34275">
            <a:normAutofit/>
          </a:bodyPr>
          <a:lstStyle>
            <a:lvl1pPr lvl="0" algn="l">
              <a:lnSpc>
                <a:spcPct val="100000"/>
              </a:lnSpc>
              <a:spcBef>
                <a:spcPts val="0"/>
              </a:spcBef>
              <a:spcAft>
                <a:spcPts val="0"/>
              </a:spcAft>
              <a:buClr>
                <a:schemeClr val="dk1"/>
              </a:buClr>
              <a:buSzPts val="4600"/>
              <a:buFont typeface="Arial"/>
              <a:buNone/>
              <a:defRPr b="1" i="0" sz="4600" cap="none">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4" name="Google Shape;74;p15"/>
          <p:cNvCxnSpPr/>
          <p:nvPr/>
        </p:nvCxnSpPr>
        <p:spPr>
          <a:xfrm>
            <a:off x="1143" y="623717"/>
            <a:ext cx="9141714" cy="0"/>
          </a:xfrm>
          <a:prstGeom prst="straightConnector1">
            <a:avLst/>
          </a:prstGeom>
          <a:noFill/>
          <a:ln cap="flat" cmpd="sng" w="9525">
            <a:solidFill>
              <a:schemeClr val="lt1">
                <a:alpha val="14901"/>
              </a:schemeClr>
            </a:solidFill>
            <a:prstDash val="solid"/>
            <a:miter lim="800000"/>
            <a:headEnd len="sm" w="sm" type="none"/>
            <a:tailEnd len="sm" w="sm" type="none"/>
          </a:ln>
        </p:spPr>
      </p:cxnSp>
      <p:sp>
        <p:nvSpPr>
          <p:cNvPr id="75" name="Google Shape;75;p15"/>
          <p:cNvSpPr txBox="1"/>
          <p:nvPr/>
        </p:nvSpPr>
        <p:spPr>
          <a:xfrm>
            <a:off x="6226849" y="167975"/>
            <a:ext cx="2624672" cy="276999"/>
          </a:xfrm>
          <a:prstGeom prst="rect">
            <a:avLst/>
          </a:prstGeom>
          <a:noFill/>
          <a:ln>
            <a:noFill/>
          </a:ln>
        </p:spPr>
        <p:txBody>
          <a:bodyPr anchorCtr="0" anchor="t" bIns="34275" lIns="68575" spcFirstLastPara="1" rIns="0" wrap="square" tIns="34275">
            <a:spAutoFit/>
          </a:bodyPr>
          <a:lstStyle/>
          <a:p>
            <a:pPr indent="0" lvl="0" marL="0" marR="0" rtl="0" algn="r">
              <a:spcBef>
                <a:spcPts val="0"/>
              </a:spcBef>
              <a:spcAft>
                <a:spcPts val="0"/>
              </a:spcAft>
              <a:buNone/>
            </a:pPr>
            <a:r>
              <a:rPr b="0" i="0" lang="en" sz="700" u="none" cap="none" strike="noStrike">
                <a:solidFill>
                  <a:schemeClr val="dk1"/>
                </a:solidFill>
                <a:latin typeface="Arial"/>
                <a:ea typeface="Arial"/>
                <a:cs typeface="Arial"/>
                <a:sym typeface="Arial"/>
              </a:rPr>
              <a:t>THE PREMIER CONFERENCE &amp; EXHIBITION ON COMPUTER GRAPHICS &amp; INTERACTIVE TECHNIQUES</a:t>
            </a:r>
            <a:endParaRPr sz="1100"/>
          </a:p>
        </p:txBody>
      </p:sp>
      <p:sp>
        <p:nvSpPr>
          <p:cNvPr id="76" name="Google Shape;76;p15"/>
          <p:cNvSpPr txBox="1"/>
          <p:nvPr/>
        </p:nvSpPr>
        <p:spPr>
          <a:xfrm>
            <a:off x="326137" y="4786583"/>
            <a:ext cx="4785404" cy="203662"/>
          </a:xfrm>
          <a:prstGeom prst="rect">
            <a:avLst/>
          </a:prstGeom>
          <a:noFill/>
          <a:ln>
            <a:noFill/>
          </a:ln>
        </p:spPr>
        <p:txBody>
          <a:bodyPr anchorCtr="0" anchor="t" bIns="34275" lIns="0" spcFirstLastPara="1" rIns="68575" wrap="square" tIns="34275">
            <a:spAutoFit/>
          </a:bodyPr>
          <a:lstStyle/>
          <a:p>
            <a:pPr indent="0" lvl="0" marL="0" marR="0" rtl="0" algn="l">
              <a:lnSpc>
                <a:spcPct val="130000"/>
              </a:lnSpc>
              <a:spcBef>
                <a:spcPts val="0"/>
              </a:spcBef>
              <a:spcAft>
                <a:spcPts val="0"/>
              </a:spcAft>
              <a:buClr>
                <a:schemeClr val="accent2"/>
              </a:buClr>
              <a:buSzPts val="800"/>
              <a:buFont typeface="Arial"/>
              <a:buNone/>
            </a:pPr>
            <a:r>
              <a:rPr b="0" i="0" lang="en" sz="800" u="none" cap="none" strike="noStrike">
                <a:solidFill>
                  <a:schemeClr val="accent4"/>
                </a:solidFill>
                <a:latin typeface="Arial"/>
                <a:ea typeface="Arial"/>
                <a:cs typeface="Arial"/>
                <a:sym typeface="Arial"/>
              </a:rPr>
              <a:t>© 2023 SIGGRAPH. ALL RIGHTS RESERVED.</a:t>
            </a:r>
            <a:endParaRPr sz="1100"/>
          </a:p>
        </p:txBody>
      </p:sp>
      <p:sp>
        <p:nvSpPr>
          <p:cNvPr id="77" name="Google Shape;77;p15"/>
          <p:cNvSpPr txBox="1"/>
          <p:nvPr/>
        </p:nvSpPr>
        <p:spPr>
          <a:xfrm>
            <a:off x="2539747" y="4676375"/>
            <a:ext cx="6291000" cy="415500"/>
          </a:xfrm>
          <a:prstGeom prst="rect">
            <a:avLst/>
          </a:prstGeom>
          <a:noFill/>
          <a:ln>
            <a:noFill/>
          </a:ln>
        </p:spPr>
        <p:txBody>
          <a:bodyPr anchorCtr="0" anchor="ctr" bIns="68575" lIns="137150" spcFirstLastPara="1" rIns="137150" wrap="square" tIns="0">
            <a:noAutofit/>
          </a:bodyPr>
          <a:lstStyle/>
          <a:p>
            <a:pPr indent="0" lvl="0" marL="0" rtl="0" algn="r">
              <a:lnSpc>
                <a:spcPct val="100000"/>
              </a:lnSpc>
              <a:spcBef>
                <a:spcPts val="0"/>
              </a:spcBef>
              <a:spcAft>
                <a:spcPts val="0"/>
              </a:spcAft>
              <a:buSzPts val="2300"/>
              <a:buNone/>
            </a:pPr>
            <a:r>
              <a:rPr b="0" lang="en" sz="800">
                <a:solidFill>
                  <a:schemeClr val="accent4"/>
                </a:solidFill>
              </a:rPr>
              <a:t>ADVANCES IN REAL-TIME RENDERING IN GAMES </a:t>
            </a:r>
            <a:r>
              <a:rPr b="0" i="1" lang="en" sz="800">
                <a:solidFill>
                  <a:schemeClr val="accent4"/>
                </a:solidFill>
              </a:rPr>
              <a:t>COURSE</a:t>
            </a:r>
            <a:endParaRPr b="0" i="1" sz="800">
              <a:solidFill>
                <a:schemeClr val="accent4"/>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2" showMasterSp="0">
  <p:cSld name="Divider - 2">
    <p:bg>
      <p:bgPr>
        <a:solidFill>
          <a:schemeClr val="lt1"/>
        </a:solidFill>
      </p:bgPr>
    </p:bg>
    <p:spTree>
      <p:nvGrpSpPr>
        <p:cNvPr id="78" name="Shape 78"/>
        <p:cNvGrpSpPr/>
        <p:nvPr/>
      </p:nvGrpSpPr>
      <p:grpSpPr>
        <a:xfrm>
          <a:off x="0" y="0"/>
          <a:ext cx="0" cy="0"/>
          <a:chOff x="0" y="0"/>
          <a:chExt cx="0" cy="0"/>
        </a:xfrm>
      </p:grpSpPr>
      <p:pic>
        <p:nvPicPr>
          <p:cNvPr id="79" name="Google Shape;79;p1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Text&#10;&#10;Description automatically generated with medium confidence" id="80" name="Google Shape;80;p16"/>
          <p:cNvPicPr preferRelativeResize="0"/>
          <p:nvPr/>
        </p:nvPicPr>
        <p:blipFill rotWithShape="1">
          <a:blip r:embed="rId3">
            <a:alphaModFix/>
          </a:blip>
          <a:srcRect b="0" l="0" r="0" t="0"/>
          <a:stretch/>
        </p:blipFill>
        <p:spPr>
          <a:xfrm>
            <a:off x="4056955" y="1252369"/>
            <a:ext cx="2031206" cy="511826"/>
          </a:xfrm>
          <a:prstGeom prst="rect">
            <a:avLst/>
          </a:prstGeom>
          <a:noFill/>
          <a:ln>
            <a:noFill/>
          </a:ln>
        </p:spPr>
      </p:pic>
      <p:sp>
        <p:nvSpPr>
          <p:cNvPr id="81" name="Google Shape;81;p16"/>
          <p:cNvSpPr txBox="1"/>
          <p:nvPr>
            <p:ph idx="1" type="subTitle"/>
          </p:nvPr>
        </p:nvSpPr>
        <p:spPr>
          <a:xfrm>
            <a:off x="3924421" y="2853288"/>
            <a:ext cx="4906318" cy="415499"/>
          </a:xfrm>
          <a:prstGeom prst="rect">
            <a:avLst/>
          </a:prstGeom>
          <a:noFill/>
          <a:ln>
            <a:noFill/>
          </a:ln>
        </p:spPr>
        <p:txBody>
          <a:bodyPr anchorCtr="0" anchor="t" bIns="68575" lIns="137150" spcFirstLastPara="1" rIns="137150" wrap="square" tIns="0">
            <a:noAutofit/>
          </a:bodyPr>
          <a:lstStyle>
            <a:lvl1pPr lvl="0" algn="l">
              <a:lnSpc>
                <a:spcPct val="100000"/>
              </a:lnSpc>
              <a:spcBef>
                <a:spcPts val="0"/>
              </a:spcBef>
              <a:spcAft>
                <a:spcPts val="0"/>
              </a:spcAft>
              <a:buSzPts val="2300"/>
              <a:buNone/>
              <a:defRPr b="1" sz="2300" cap="none">
                <a:solidFill>
                  <a:schemeClr val="dk1"/>
                </a:solidFill>
              </a:defRPr>
            </a:lvl1pPr>
            <a:lvl2pPr lvl="1" algn="ctr">
              <a:lnSpc>
                <a:spcPct val="130000"/>
              </a:lnSpc>
              <a:spcBef>
                <a:spcPts val="0"/>
              </a:spcBef>
              <a:spcAft>
                <a:spcPts val="0"/>
              </a:spcAft>
              <a:buSzPts val="1500"/>
              <a:buNone/>
              <a:defRPr sz="1500"/>
            </a:lvl2pPr>
            <a:lvl3pPr lvl="2" algn="ctr">
              <a:lnSpc>
                <a:spcPct val="130000"/>
              </a:lnSpc>
              <a:spcBef>
                <a:spcPts val="500"/>
              </a:spcBef>
              <a:spcAft>
                <a:spcPts val="0"/>
              </a:spcAft>
              <a:buSzPts val="1400"/>
              <a:buNone/>
              <a:defRPr sz="1400"/>
            </a:lvl3pPr>
            <a:lvl4pPr lvl="3" algn="ctr">
              <a:lnSpc>
                <a:spcPct val="130000"/>
              </a:lnSpc>
              <a:spcBef>
                <a:spcPts val="500"/>
              </a:spcBef>
              <a:spcAft>
                <a:spcPts val="0"/>
              </a:spcAft>
              <a:buSzPts val="1200"/>
              <a:buNone/>
              <a:defRPr sz="1200"/>
            </a:lvl4pPr>
            <a:lvl5pPr lvl="4" algn="ctr">
              <a:lnSpc>
                <a:spcPct val="130000"/>
              </a:lnSpc>
              <a:spcBef>
                <a:spcPts val="500"/>
              </a:spcBef>
              <a:spcAft>
                <a:spcPts val="0"/>
              </a:spcAft>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2" name="Google Shape;82;p16"/>
          <p:cNvSpPr txBox="1"/>
          <p:nvPr>
            <p:ph type="ctrTitle"/>
          </p:nvPr>
        </p:nvSpPr>
        <p:spPr>
          <a:xfrm>
            <a:off x="3924421" y="2147743"/>
            <a:ext cx="4906318" cy="616874"/>
          </a:xfrm>
          <a:prstGeom prst="rect">
            <a:avLst/>
          </a:prstGeom>
          <a:noFill/>
          <a:ln>
            <a:noFill/>
          </a:ln>
        </p:spPr>
        <p:txBody>
          <a:bodyPr anchorCtr="0" anchor="b" bIns="0" lIns="137150" spcFirstLastPara="1" rIns="137150" wrap="square" tIns="34275">
            <a:normAutofit/>
          </a:bodyPr>
          <a:lstStyle>
            <a:lvl1pPr lvl="0" algn="l">
              <a:lnSpc>
                <a:spcPct val="100000"/>
              </a:lnSpc>
              <a:spcBef>
                <a:spcPts val="0"/>
              </a:spcBef>
              <a:spcAft>
                <a:spcPts val="0"/>
              </a:spcAft>
              <a:buClr>
                <a:schemeClr val="dk1"/>
              </a:buClr>
              <a:buSzPts val="3800"/>
              <a:buFont typeface="Arial"/>
              <a:buNone/>
              <a:defRPr b="1" i="0" sz="3800" cap="none">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83" name="Google Shape;83;p16"/>
          <p:cNvCxnSpPr/>
          <p:nvPr/>
        </p:nvCxnSpPr>
        <p:spPr>
          <a:xfrm>
            <a:off x="1143" y="623717"/>
            <a:ext cx="9141714" cy="0"/>
          </a:xfrm>
          <a:prstGeom prst="straightConnector1">
            <a:avLst/>
          </a:prstGeom>
          <a:noFill/>
          <a:ln cap="flat" cmpd="sng" w="9525">
            <a:solidFill>
              <a:schemeClr val="lt1">
                <a:alpha val="14901"/>
              </a:schemeClr>
            </a:solidFill>
            <a:prstDash val="solid"/>
            <a:miter lim="800000"/>
            <a:headEnd len="sm" w="sm" type="none"/>
            <a:tailEnd len="sm" w="sm" type="none"/>
          </a:ln>
        </p:spPr>
      </p:cxnSp>
      <p:sp>
        <p:nvSpPr>
          <p:cNvPr id="84" name="Google Shape;84;p16"/>
          <p:cNvSpPr txBox="1"/>
          <p:nvPr/>
        </p:nvSpPr>
        <p:spPr>
          <a:xfrm>
            <a:off x="6226849" y="167975"/>
            <a:ext cx="2624672" cy="276999"/>
          </a:xfrm>
          <a:prstGeom prst="rect">
            <a:avLst/>
          </a:prstGeom>
          <a:noFill/>
          <a:ln>
            <a:noFill/>
          </a:ln>
        </p:spPr>
        <p:txBody>
          <a:bodyPr anchorCtr="0" anchor="t" bIns="34275" lIns="68575" spcFirstLastPara="1" rIns="0" wrap="square" tIns="34275">
            <a:spAutoFit/>
          </a:bodyPr>
          <a:lstStyle/>
          <a:p>
            <a:pPr indent="0" lvl="0" marL="0" marR="0" rtl="0" algn="r">
              <a:spcBef>
                <a:spcPts val="0"/>
              </a:spcBef>
              <a:spcAft>
                <a:spcPts val="0"/>
              </a:spcAft>
              <a:buNone/>
            </a:pPr>
            <a:r>
              <a:rPr b="0" i="0" lang="en" sz="700" u="none" cap="none" strike="noStrike">
                <a:solidFill>
                  <a:schemeClr val="dk1"/>
                </a:solidFill>
                <a:latin typeface="Arial"/>
                <a:ea typeface="Arial"/>
                <a:cs typeface="Arial"/>
                <a:sym typeface="Arial"/>
              </a:rPr>
              <a:t>THE PREMIER CONFERENCE &amp; EXHIBITION ON COMPUTER GRAPHICS &amp; INTERACTIVE TECHNIQUES</a:t>
            </a:r>
            <a:endParaRPr sz="1100"/>
          </a:p>
        </p:txBody>
      </p:sp>
      <p:sp>
        <p:nvSpPr>
          <p:cNvPr id="85" name="Google Shape;85;p16"/>
          <p:cNvSpPr txBox="1"/>
          <p:nvPr/>
        </p:nvSpPr>
        <p:spPr>
          <a:xfrm>
            <a:off x="326137" y="4786583"/>
            <a:ext cx="4785404" cy="203662"/>
          </a:xfrm>
          <a:prstGeom prst="rect">
            <a:avLst/>
          </a:prstGeom>
          <a:noFill/>
          <a:ln>
            <a:noFill/>
          </a:ln>
        </p:spPr>
        <p:txBody>
          <a:bodyPr anchorCtr="0" anchor="t" bIns="34275" lIns="0" spcFirstLastPara="1" rIns="68575" wrap="square" tIns="34275">
            <a:spAutoFit/>
          </a:bodyPr>
          <a:lstStyle/>
          <a:p>
            <a:pPr indent="0" lvl="0" marL="0" marR="0" rtl="0" algn="l">
              <a:lnSpc>
                <a:spcPct val="130000"/>
              </a:lnSpc>
              <a:spcBef>
                <a:spcPts val="0"/>
              </a:spcBef>
              <a:spcAft>
                <a:spcPts val="0"/>
              </a:spcAft>
              <a:buClr>
                <a:schemeClr val="accent2"/>
              </a:buClr>
              <a:buSzPts val="800"/>
              <a:buFont typeface="Arial"/>
              <a:buNone/>
            </a:pPr>
            <a:r>
              <a:rPr b="0" i="0" lang="en" sz="800" u="none" cap="none" strike="noStrike">
                <a:solidFill>
                  <a:schemeClr val="accent4"/>
                </a:solidFill>
                <a:latin typeface="Arial"/>
                <a:ea typeface="Arial"/>
                <a:cs typeface="Arial"/>
                <a:sym typeface="Arial"/>
              </a:rPr>
              <a:t>© 2023 SIGGRAPH. ALL RIGHTS RESERVED.</a:t>
            </a:r>
            <a:endParaRPr sz="1100"/>
          </a:p>
        </p:txBody>
      </p:sp>
      <p:sp>
        <p:nvSpPr>
          <p:cNvPr id="86" name="Google Shape;86;p16"/>
          <p:cNvSpPr txBox="1"/>
          <p:nvPr/>
        </p:nvSpPr>
        <p:spPr>
          <a:xfrm>
            <a:off x="2539747" y="4676375"/>
            <a:ext cx="6291000" cy="415500"/>
          </a:xfrm>
          <a:prstGeom prst="rect">
            <a:avLst/>
          </a:prstGeom>
          <a:noFill/>
          <a:ln>
            <a:noFill/>
          </a:ln>
        </p:spPr>
        <p:txBody>
          <a:bodyPr anchorCtr="0" anchor="ctr" bIns="68575" lIns="137150" spcFirstLastPara="1" rIns="137150" wrap="square" tIns="0">
            <a:noAutofit/>
          </a:bodyPr>
          <a:lstStyle/>
          <a:p>
            <a:pPr indent="0" lvl="0" marL="0" rtl="0" algn="r">
              <a:lnSpc>
                <a:spcPct val="100000"/>
              </a:lnSpc>
              <a:spcBef>
                <a:spcPts val="0"/>
              </a:spcBef>
              <a:spcAft>
                <a:spcPts val="0"/>
              </a:spcAft>
              <a:buSzPts val="2300"/>
              <a:buNone/>
            </a:pPr>
            <a:r>
              <a:rPr b="0" lang="en" sz="800">
                <a:solidFill>
                  <a:schemeClr val="accent4"/>
                </a:solidFill>
              </a:rPr>
              <a:t>ADVANCES IN REAL-TIME RENDERING IN GAMES </a:t>
            </a:r>
            <a:r>
              <a:rPr b="0" i="1" lang="en" sz="800">
                <a:solidFill>
                  <a:schemeClr val="accent4"/>
                </a:solidFill>
              </a:rPr>
              <a:t>COURSE</a:t>
            </a:r>
            <a:endParaRPr b="0" i="1" sz="800">
              <a:solidFill>
                <a:schemeClr val="accent4"/>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type="obj">
  <p:cSld name="OBJECT">
    <p:spTree>
      <p:nvGrpSpPr>
        <p:cNvPr id="87" name="Shape 87"/>
        <p:cNvGrpSpPr/>
        <p:nvPr/>
      </p:nvGrpSpPr>
      <p:grpSpPr>
        <a:xfrm>
          <a:off x="0" y="0"/>
          <a:ext cx="0" cy="0"/>
          <a:chOff x="0" y="0"/>
          <a:chExt cx="0" cy="0"/>
        </a:xfrm>
      </p:grpSpPr>
      <p:sp>
        <p:nvSpPr>
          <p:cNvPr id="88" name="Google Shape;88;p17"/>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9" name="Google Shape;89;p17"/>
          <p:cNvSpPr txBox="1"/>
          <p:nvPr>
            <p:ph idx="1" type="body"/>
          </p:nvPr>
        </p:nvSpPr>
        <p:spPr>
          <a:xfrm>
            <a:off x="321906" y="1406410"/>
            <a:ext cx="8507186" cy="2922884"/>
          </a:xfrm>
          <a:prstGeom prst="rect">
            <a:avLst/>
          </a:prstGeom>
          <a:noFill/>
          <a:ln>
            <a:noFill/>
          </a:ln>
        </p:spPr>
        <p:txBody>
          <a:bodyPr anchorCtr="0" anchor="t" bIns="34275" lIns="0" spcFirstLastPara="1" rIns="68575" wrap="square" tIns="34275">
            <a:normAutofit/>
          </a:bodyPr>
          <a:lstStyle>
            <a:lvl1pPr indent="-317500" lvl="0" marL="457200" algn="l">
              <a:lnSpc>
                <a:spcPct val="130000"/>
              </a:lnSpc>
              <a:spcBef>
                <a:spcPts val="0"/>
              </a:spcBef>
              <a:spcAft>
                <a:spcPts val="0"/>
              </a:spcAft>
              <a:buSzPts val="1400"/>
              <a:buChar char="•"/>
              <a:defRPr/>
            </a:lvl1pPr>
            <a:lvl2pPr indent="-317500" lvl="1" marL="914400" algn="l">
              <a:lnSpc>
                <a:spcPct val="130000"/>
              </a:lnSpc>
              <a:spcBef>
                <a:spcPts val="50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17"/>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91" name="Shape 91"/>
        <p:cNvGrpSpPr/>
        <p:nvPr/>
      </p:nvGrpSpPr>
      <p:grpSpPr>
        <a:xfrm>
          <a:off x="0" y="0"/>
          <a:ext cx="0" cy="0"/>
          <a:chOff x="0" y="0"/>
          <a:chExt cx="0" cy="0"/>
        </a:xfrm>
      </p:grpSpPr>
      <p:sp>
        <p:nvSpPr>
          <p:cNvPr id="92" name="Google Shape;92;p18"/>
          <p:cNvSpPr txBox="1"/>
          <p:nvPr>
            <p:ph idx="1" type="body"/>
          </p:nvPr>
        </p:nvSpPr>
        <p:spPr>
          <a:xfrm>
            <a:off x="4747262" y="1406410"/>
            <a:ext cx="4080510" cy="276999"/>
          </a:xfrm>
          <a:prstGeom prst="rect">
            <a:avLst/>
          </a:prstGeom>
          <a:noFill/>
          <a:ln>
            <a:noFill/>
          </a:ln>
        </p:spPr>
        <p:txBody>
          <a:bodyPr anchorCtr="0" anchor="t" bIns="34275" lIns="0" spcFirstLastPara="1" rIns="68575" wrap="square" tIns="34275">
            <a:spAutoFit/>
          </a:bodyPr>
          <a:lstStyle>
            <a:lvl1pPr indent="-228600" lvl="0" marL="457200" algn="l">
              <a:lnSpc>
                <a:spcPct val="100000"/>
              </a:lnSpc>
              <a:spcBef>
                <a:spcPts val="0"/>
              </a:spcBef>
              <a:spcAft>
                <a:spcPts val="0"/>
              </a:spcAft>
              <a:buSzPts val="1400"/>
              <a:buNone/>
              <a:defRPr b="1" sz="1400" cap="none">
                <a:solidFill>
                  <a:schemeClr val="dk1"/>
                </a:solidFill>
              </a:defRPr>
            </a:lvl1pPr>
            <a:lvl2pPr indent="-228600" lvl="1" marL="914400" algn="l">
              <a:lnSpc>
                <a:spcPct val="130000"/>
              </a:lnSpc>
              <a:spcBef>
                <a:spcPts val="500"/>
              </a:spcBef>
              <a:spcAft>
                <a:spcPts val="0"/>
              </a:spcAft>
              <a:buSzPts val="1500"/>
              <a:buNone/>
              <a:defRPr b="1" sz="1500"/>
            </a:lvl2pPr>
            <a:lvl3pPr indent="-228600" lvl="2" marL="1371600" algn="l">
              <a:lnSpc>
                <a:spcPct val="130000"/>
              </a:lnSpc>
              <a:spcBef>
                <a:spcPts val="500"/>
              </a:spcBef>
              <a:spcAft>
                <a:spcPts val="0"/>
              </a:spcAft>
              <a:buSzPts val="1400"/>
              <a:buNone/>
              <a:defRPr b="1" sz="1400"/>
            </a:lvl3pPr>
            <a:lvl4pPr indent="-228600" lvl="3" marL="1828800" algn="l">
              <a:lnSpc>
                <a:spcPct val="130000"/>
              </a:lnSpc>
              <a:spcBef>
                <a:spcPts val="500"/>
              </a:spcBef>
              <a:spcAft>
                <a:spcPts val="0"/>
              </a:spcAft>
              <a:buSzPts val="1200"/>
              <a:buNone/>
              <a:defRPr b="1" sz="1200"/>
            </a:lvl4pPr>
            <a:lvl5pPr indent="-228600" lvl="4" marL="2286000" algn="l">
              <a:lnSpc>
                <a:spcPct val="130000"/>
              </a:lnSpc>
              <a:spcBef>
                <a:spcPts val="500"/>
              </a:spcBef>
              <a:spcAft>
                <a:spcPts val="0"/>
              </a:spcAft>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3" name="Google Shape;93;p18"/>
          <p:cNvSpPr txBox="1"/>
          <p:nvPr>
            <p:ph idx="2" type="body"/>
          </p:nvPr>
        </p:nvSpPr>
        <p:spPr>
          <a:xfrm>
            <a:off x="321906" y="1406410"/>
            <a:ext cx="4080510" cy="276999"/>
          </a:xfrm>
          <a:prstGeom prst="rect">
            <a:avLst/>
          </a:prstGeom>
          <a:noFill/>
          <a:ln>
            <a:noFill/>
          </a:ln>
        </p:spPr>
        <p:txBody>
          <a:bodyPr anchorCtr="0" anchor="t" bIns="34275" lIns="0" spcFirstLastPara="1" rIns="68575" wrap="square" tIns="34275">
            <a:spAutoFit/>
          </a:bodyPr>
          <a:lstStyle>
            <a:lvl1pPr indent="-228600" lvl="0" marL="457200" algn="l">
              <a:lnSpc>
                <a:spcPct val="100000"/>
              </a:lnSpc>
              <a:spcBef>
                <a:spcPts val="0"/>
              </a:spcBef>
              <a:spcAft>
                <a:spcPts val="0"/>
              </a:spcAft>
              <a:buSzPts val="1400"/>
              <a:buNone/>
              <a:defRPr b="1" sz="1400" cap="none">
                <a:solidFill>
                  <a:schemeClr val="dk1"/>
                </a:solidFill>
              </a:defRPr>
            </a:lvl1pPr>
            <a:lvl2pPr indent="-228600" lvl="1" marL="914400" algn="l">
              <a:lnSpc>
                <a:spcPct val="130000"/>
              </a:lnSpc>
              <a:spcBef>
                <a:spcPts val="500"/>
              </a:spcBef>
              <a:spcAft>
                <a:spcPts val="0"/>
              </a:spcAft>
              <a:buSzPts val="1500"/>
              <a:buNone/>
              <a:defRPr b="1" sz="1500"/>
            </a:lvl2pPr>
            <a:lvl3pPr indent="-228600" lvl="2" marL="1371600" algn="l">
              <a:lnSpc>
                <a:spcPct val="130000"/>
              </a:lnSpc>
              <a:spcBef>
                <a:spcPts val="500"/>
              </a:spcBef>
              <a:spcAft>
                <a:spcPts val="0"/>
              </a:spcAft>
              <a:buSzPts val="1400"/>
              <a:buNone/>
              <a:defRPr b="1" sz="1400"/>
            </a:lvl3pPr>
            <a:lvl4pPr indent="-228600" lvl="3" marL="1828800" algn="l">
              <a:lnSpc>
                <a:spcPct val="130000"/>
              </a:lnSpc>
              <a:spcBef>
                <a:spcPts val="500"/>
              </a:spcBef>
              <a:spcAft>
                <a:spcPts val="0"/>
              </a:spcAft>
              <a:buSzPts val="1200"/>
              <a:buNone/>
              <a:defRPr b="1" sz="1200"/>
            </a:lvl4pPr>
            <a:lvl5pPr indent="-228600" lvl="4" marL="2286000" algn="l">
              <a:lnSpc>
                <a:spcPct val="130000"/>
              </a:lnSpc>
              <a:spcBef>
                <a:spcPts val="500"/>
              </a:spcBef>
              <a:spcAft>
                <a:spcPts val="0"/>
              </a:spcAft>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4" name="Google Shape;94;p18"/>
          <p:cNvSpPr txBox="1"/>
          <p:nvPr>
            <p:ph idx="3" type="body"/>
          </p:nvPr>
        </p:nvSpPr>
        <p:spPr>
          <a:xfrm>
            <a:off x="321905" y="1786156"/>
            <a:ext cx="4082455" cy="2542957"/>
          </a:xfrm>
          <a:prstGeom prst="rect">
            <a:avLst/>
          </a:prstGeom>
          <a:noFill/>
          <a:ln>
            <a:noFill/>
          </a:ln>
        </p:spPr>
        <p:txBody>
          <a:bodyPr anchorCtr="0" anchor="t" bIns="34275" lIns="0" spcFirstLastPara="1" rIns="68575" wrap="square" tIns="34275">
            <a:normAutofit/>
          </a:bodyPr>
          <a:lstStyle>
            <a:lvl1pPr indent="-317500" lvl="0" marL="457200" algn="l">
              <a:lnSpc>
                <a:spcPct val="130000"/>
              </a:lnSpc>
              <a:spcBef>
                <a:spcPts val="0"/>
              </a:spcBef>
              <a:spcAft>
                <a:spcPts val="0"/>
              </a:spcAft>
              <a:buSzPts val="1400"/>
              <a:buChar char="•"/>
              <a:defRPr/>
            </a:lvl1pPr>
            <a:lvl2pPr indent="-317500" lvl="1" marL="914400" algn="l">
              <a:lnSpc>
                <a:spcPct val="130000"/>
              </a:lnSpc>
              <a:spcBef>
                <a:spcPts val="50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18"/>
          <p:cNvSpPr txBox="1"/>
          <p:nvPr>
            <p:ph idx="4" type="body"/>
          </p:nvPr>
        </p:nvSpPr>
        <p:spPr>
          <a:xfrm>
            <a:off x="4747262" y="1786156"/>
            <a:ext cx="4080510" cy="2542957"/>
          </a:xfrm>
          <a:prstGeom prst="rect">
            <a:avLst/>
          </a:prstGeom>
          <a:noFill/>
          <a:ln>
            <a:noFill/>
          </a:ln>
        </p:spPr>
        <p:txBody>
          <a:bodyPr anchorCtr="0" anchor="t" bIns="34275" lIns="0" spcFirstLastPara="1" rIns="68575" wrap="square" tIns="34275">
            <a:normAutofit/>
          </a:bodyPr>
          <a:lstStyle>
            <a:lvl1pPr indent="-317500" lvl="0" marL="457200" algn="l">
              <a:lnSpc>
                <a:spcPct val="130000"/>
              </a:lnSpc>
              <a:spcBef>
                <a:spcPts val="0"/>
              </a:spcBef>
              <a:spcAft>
                <a:spcPts val="0"/>
              </a:spcAft>
              <a:buSzPts val="1400"/>
              <a:buChar char="•"/>
              <a:defRPr/>
            </a:lvl1pPr>
            <a:lvl2pPr indent="-317500" lvl="1" marL="914400" algn="l">
              <a:lnSpc>
                <a:spcPct val="130000"/>
              </a:lnSpc>
              <a:spcBef>
                <a:spcPts val="50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18"/>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8"/>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Copy">
  <p:cSld name="Image with Copy">
    <p:spTree>
      <p:nvGrpSpPr>
        <p:cNvPr id="98" name="Shape 98"/>
        <p:cNvGrpSpPr/>
        <p:nvPr/>
      </p:nvGrpSpPr>
      <p:grpSpPr>
        <a:xfrm>
          <a:off x="0" y="0"/>
          <a:ext cx="0" cy="0"/>
          <a:chOff x="0" y="0"/>
          <a:chExt cx="0" cy="0"/>
        </a:xfrm>
      </p:grpSpPr>
      <p:sp>
        <p:nvSpPr>
          <p:cNvPr id="99" name="Google Shape;99;p19"/>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9"/>
          <p:cNvSpPr/>
          <p:nvPr>
            <p:ph idx="2" type="pic"/>
          </p:nvPr>
        </p:nvSpPr>
        <p:spPr>
          <a:xfrm>
            <a:off x="321905" y="1406410"/>
            <a:ext cx="4080510" cy="2928937"/>
          </a:xfrm>
          <a:prstGeom prst="roundRect">
            <a:avLst>
              <a:gd fmla="val 4237" name="adj"/>
            </a:avLst>
          </a:prstGeom>
          <a:solidFill>
            <a:srgbClr val="F2F2F2"/>
          </a:solidFill>
          <a:ln>
            <a:noFill/>
          </a:ln>
        </p:spPr>
      </p:sp>
      <p:sp>
        <p:nvSpPr>
          <p:cNvPr id="101" name="Google Shape;101;p19"/>
          <p:cNvSpPr txBox="1"/>
          <p:nvPr>
            <p:ph idx="1" type="body"/>
          </p:nvPr>
        </p:nvSpPr>
        <p:spPr>
          <a:xfrm>
            <a:off x="4747262" y="1406410"/>
            <a:ext cx="4080510" cy="276999"/>
          </a:xfrm>
          <a:prstGeom prst="rect">
            <a:avLst/>
          </a:prstGeom>
          <a:noFill/>
          <a:ln>
            <a:noFill/>
          </a:ln>
        </p:spPr>
        <p:txBody>
          <a:bodyPr anchorCtr="0" anchor="t" bIns="34275" lIns="0" spcFirstLastPara="1" rIns="68575" wrap="square" tIns="34275">
            <a:spAutoFit/>
          </a:bodyPr>
          <a:lstStyle>
            <a:lvl1pPr indent="-228600" lvl="0" marL="457200" algn="l">
              <a:lnSpc>
                <a:spcPct val="100000"/>
              </a:lnSpc>
              <a:spcBef>
                <a:spcPts val="0"/>
              </a:spcBef>
              <a:spcAft>
                <a:spcPts val="0"/>
              </a:spcAft>
              <a:buSzPts val="1400"/>
              <a:buNone/>
              <a:defRPr b="1" sz="1400" cap="none">
                <a:solidFill>
                  <a:schemeClr val="dk1"/>
                </a:solidFill>
              </a:defRPr>
            </a:lvl1pPr>
            <a:lvl2pPr indent="-228600" lvl="1" marL="914400" algn="l">
              <a:lnSpc>
                <a:spcPct val="130000"/>
              </a:lnSpc>
              <a:spcBef>
                <a:spcPts val="500"/>
              </a:spcBef>
              <a:spcAft>
                <a:spcPts val="0"/>
              </a:spcAft>
              <a:buSzPts val="1500"/>
              <a:buNone/>
              <a:defRPr b="1" sz="1500"/>
            </a:lvl2pPr>
            <a:lvl3pPr indent="-228600" lvl="2" marL="1371600" algn="l">
              <a:lnSpc>
                <a:spcPct val="130000"/>
              </a:lnSpc>
              <a:spcBef>
                <a:spcPts val="500"/>
              </a:spcBef>
              <a:spcAft>
                <a:spcPts val="0"/>
              </a:spcAft>
              <a:buSzPts val="1400"/>
              <a:buNone/>
              <a:defRPr b="1" sz="1400"/>
            </a:lvl3pPr>
            <a:lvl4pPr indent="-228600" lvl="3" marL="1828800" algn="l">
              <a:lnSpc>
                <a:spcPct val="130000"/>
              </a:lnSpc>
              <a:spcBef>
                <a:spcPts val="500"/>
              </a:spcBef>
              <a:spcAft>
                <a:spcPts val="0"/>
              </a:spcAft>
              <a:buSzPts val="1200"/>
              <a:buNone/>
              <a:defRPr b="1" sz="1200"/>
            </a:lvl4pPr>
            <a:lvl5pPr indent="-228600" lvl="4" marL="2286000" algn="l">
              <a:lnSpc>
                <a:spcPct val="130000"/>
              </a:lnSpc>
              <a:spcBef>
                <a:spcPts val="500"/>
              </a:spcBef>
              <a:spcAft>
                <a:spcPts val="0"/>
              </a:spcAft>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2" name="Google Shape;102;p19"/>
          <p:cNvSpPr txBox="1"/>
          <p:nvPr>
            <p:ph idx="3" type="body"/>
          </p:nvPr>
        </p:nvSpPr>
        <p:spPr>
          <a:xfrm>
            <a:off x="4747262" y="1786156"/>
            <a:ext cx="4080510" cy="2542957"/>
          </a:xfrm>
          <a:prstGeom prst="rect">
            <a:avLst/>
          </a:prstGeom>
          <a:noFill/>
          <a:ln>
            <a:noFill/>
          </a:ln>
        </p:spPr>
        <p:txBody>
          <a:bodyPr anchorCtr="0" anchor="t" bIns="34275" lIns="0" spcFirstLastPara="1" rIns="68575" wrap="square" tIns="34275">
            <a:normAutofit/>
          </a:bodyPr>
          <a:lstStyle>
            <a:lvl1pPr indent="-317500" lvl="0" marL="457200" algn="l">
              <a:lnSpc>
                <a:spcPct val="130000"/>
              </a:lnSpc>
              <a:spcBef>
                <a:spcPts val="0"/>
              </a:spcBef>
              <a:spcAft>
                <a:spcPts val="0"/>
              </a:spcAft>
              <a:buSzPts val="1400"/>
              <a:buChar char="•"/>
              <a:defRPr/>
            </a:lvl1pPr>
            <a:lvl2pPr indent="-317500" lvl="1" marL="914400" algn="l">
              <a:lnSpc>
                <a:spcPct val="130000"/>
              </a:lnSpc>
              <a:spcBef>
                <a:spcPts val="50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p19"/>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Collage with Copy">
  <p:cSld name="Image Collage with Copy">
    <p:spTree>
      <p:nvGrpSpPr>
        <p:cNvPr id="104" name="Shape 104"/>
        <p:cNvGrpSpPr/>
        <p:nvPr/>
      </p:nvGrpSpPr>
      <p:grpSpPr>
        <a:xfrm>
          <a:off x="0" y="0"/>
          <a:ext cx="0" cy="0"/>
          <a:chOff x="0" y="0"/>
          <a:chExt cx="0" cy="0"/>
        </a:xfrm>
      </p:grpSpPr>
      <p:sp>
        <p:nvSpPr>
          <p:cNvPr id="105" name="Google Shape;105;p20"/>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0"/>
          <p:cNvSpPr/>
          <p:nvPr>
            <p:ph idx="2" type="pic"/>
          </p:nvPr>
        </p:nvSpPr>
        <p:spPr>
          <a:xfrm>
            <a:off x="321905" y="1406410"/>
            <a:ext cx="2283156" cy="2928937"/>
          </a:xfrm>
          <a:prstGeom prst="roundRect">
            <a:avLst>
              <a:gd fmla="val 5542" name="adj"/>
            </a:avLst>
          </a:prstGeom>
          <a:solidFill>
            <a:srgbClr val="F2F2F2"/>
          </a:solidFill>
          <a:ln>
            <a:noFill/>
          </a:ln>
        </p:spPr>
      </p:sp>
      <p:sp>
        <p:nvSpPr>
          <p:cNvPr id="107" name="Google Shape;107;p20"/>
          <p:cNvSpPr/>
          <p:nvPr>
            <p:ph idx="3" type="pic"/>
          </p:nvPr>
        </p:nvSpPr>
        <p:spPr>
          <a:xfrm>
            <a:off x="2776298" y="1406410"/>
            <a:ext cx="1628061" cy="1388042"/>
          </a:xfrm>
          <a:prstGeom prst="roundRect">
            <a:avLst>
              <a:gd fmla="val 6297" name="adj"/>
            </a:avLst>
          </a:prstGeom>
          <a:solidFill>
            <a:srgbClr val="F2F2F2"/>
          </a:solidFill>
          <a:ln>
            <a:noFill/>
          </a:ln>
        </p:spPr>
      </p:sp>
      <p:sp>
        <p:nvSpPr>
          <p:cNvPr id="108" name="Google Shape;108;p20"/>
          <p:cNvSpPr/>
          <p:nvPr>
            <p:ph idx="4" type="pic"/>
          </p:nvPr>
        </p:nvSpPr>
        <p:spPr>
          <a:xfrm>
            <a:off x="2776298" y="2961802"/>
            <a:ext cx="1628061" cy="1373546"/>
          </a:xfrm>
          <a:prstGeom prst="roundRect">
            <a:avLst>
              <a:gd fmla="val 6804" name="adj"/>
            </a:avLst>
          </a:prstGeom>
          <a:solidFill>
            <a:srgbClr val="F2F2F2"/>
          </a:solidFill>
          <a:ln>
            <a:noFill/>
          </a:ln>
        </p:spPr>
      </p:sp>
      <p:sp>
        <p:nvSpPr>
          <p:cNvPr id="109" name="Google Shape;109;p20"/>
          <p:cNvSpPr txBox="1"/>
          <p:nvPr>
            <p:ph idx="1" type="body"/>
          </p:nvPr>
        </p:nvSpPr>
        <p:spPr>
          <a:xfrm>
            <a:off x="4747262" y="1406410"/>
            <a:ext cx="4080510" cy="276999"/>
          </a:xfrm>
          <a:prstGeom prst="rect">
            <a:avLst/>
          </a:prstGeom>
          <a:noFill/>
          <a:ln>
            <a:noFill/>
          </a:ln>
        </p:spPr>
        <p:txBody>
          <a:bodyPr anchorCtr="0" anchor="t" bIns="34275" lIns="0" spcFirstLastPara="1" rIns="68575" wrap="square" tIns="34275">
            <a:spAutoFit/>
          </a:bodyPr>
          <a:lstStyle>
            <a:lvl1pPr indent="-228600" lvl="0" marL="457200" algn="l">
              <a:lnSpc>
                <a:spcPct val="100000"/>
              </a:lnSpc>
              <a:spcBef>
                <a:spcPts val="0"/>
              </a:spcBef>
              <a:spcAft>
                <a:spcPts val="0"/>
              </a:spcAft>
              <a:buSzPts val="1400"/>
              <a:buNone/>
              <a:defRPr b="1" sz="1400" cap="none">
                <a:solidFill>
                  <a:schemeClr val="dk1"/>
                </a:solidFill>
              </a:defRPr>
            </a:lvl1pPr>
            <a:lvl2pPr indent="-228600" lvl="1" marL="914400" algn="l">
              <a:lnSpc>
                <a:spcPct val="130000"/>
              </a:lnSpc>
              <a:spcBef>
                <a:spcPts val="500"/>
              </a:spcBef>
              <a:spcAft>
                <a:spcPts val="0"/>
              </a:spcAft>
              <a:buSzPts val="1500"/>
              <a:buNone/>
              <a:defRPr b="1" sz="1500"/>
            </a:lvl2pPr>
            <a:lvl3pPr indent="-228600" lvl="2" marL="1371600" algn="l">
              <a:lnSpc>
                <a:spcPct val="130000"/>
              </a:lnSpc>
              <a:spcBef>
                <a:spcPts val="500"/>
              </a:spcBef>
              <a:spcAft>
                <a:spcPts val="0"/>
              </a:spcAft>
              <a:buSzPts val="1400"/>
              <a:buNone/>
              <a:defRPr b="1" sz="1400"/>
            </a:lvl3pPr>
            <a:lvl4pPr indent="-228600" lvl="3" marL="1828800" algn="l">
              <a:lnSpc>
                <a:spcPct val="130000"/>
              </a:lnSpc>
              <a:spcBef>
                <a:spcPts val="500"/>
              </a:spcBef>
              <a:spcAft>
                <a:spcPts val="0"/>
              </a:spcAft>
              <a:buSzPts val="1200"/>
              <a:buNone/>
              <a:defRPr b="1" sz="1200"/>
            </a:lvl4pPr>
            <a:lvl5pPr indent="-228600" lvl="4" marL="2286000" algn="l">
              <a:lnSpc>
                <a:spcPct val="130000"/>
              </a:lnSpc>
              <a:spcBef>
                <a:spcPts val="500"/>
              </a:spcBef>
              <a:spcAft>
                <a:spcPts val="0"/>
              </a:spcAft>
              <a:buSzPts val="1200"/>
              <a:buNone/>
              <a:defRPr b="1" sz="1200"/>
            </a:lvl5pPr>
            <a:lvl6pPr indent="-228600" lvl="5" marL="2743200" algn="l">
              <a:lnSpc>
                <a:spcPct val="90000"/>
              </a:lnSpc>
              <a:spcBef>
                <a:spcPts val="5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0" name="Google Shape;110;p20"/>
          <p:cNvSpPr txBox="1"/>
          <p:nvPr>
            <p:ph idx="5" type="body"/>
          </p:nvPr>
        </p:nvSpPr>
        <p:spPr>
          <a:xfrm>
            <a:off x="4747262" y="1786156"/>
            <a:ext cx="4080510" cy="2542957"/>
          </a:xfrm>
          <a:prstGeom prst="rect">
            <a:avLst/>
          </a:prstGeom>
          <a:noFill/>
          <a:ln>
            <a:noFill/>
          </a:ln>
        </p:spPr>
        <p:txBody>
          <a:bodyPr anchorCtr="0" anchor="t" bIns="34275" lIns="0" spcFirstLastPara="1" rIns="68575" wrap="square" tIns="34275">
            <a:normAutofit/>
          </a:bodyPr>
          <a:lstStyle>
            <a:lvl1pPr indent="-317500" lvl="0" marL="457200" algn="l">
              <a:lnSpc>
                <a:spcPct val="130000"/>
              </a:lnSpc>
              <a:spcBef>
                <a:spcPts val="0"/>
              </a:spcBef>
              <a:spcAft>
                <a:spcPts val="0"/>
              </a:spcAft>
              <a:buSzPts val="1400"/>
              <a:buChar char="•"/>
              <a:defRPr/>
            </a:lvl1pPr>
            <a:lvl2pPr indent="-317500" lvl="1" marL="914400" algn="l">
              <a:lnSpc>
                <a:spcPct val="130000"/>
              </a:lnSpc>
              <a:spcBef>
                <a:spcPts val="50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20"/>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 Single">
  <p:cSld name="Speaker - Single">
    <p:spTree>
      <p:nvGrpSpPr>
        <p:cNvPr id="112" name="Shape 112"/>
        <p:cNvGrpSpPr/>
        <p:nvPr/>
      </p:nvGrpSpPr>
      <p:grpSpPr>
        <a:xfrm>
          <a:off x="0" y="0"/>
          <a:ext cx="0" cy="0"/>
          <a:chOff x="0" y="0"/>
          <a:chExt cx="0" cy="0"/>
        </a:xfrm>
      </p:grpSpPr>
      <p:sp>
        <p:nvSpPr>
          <p:cNvPr id="113" name="Google Shape;113;p21"/>
          <p:cNvSpPr/>
          <p:nvPr>
            <p:ph idx="2" type="pic"/>
          </p:nvPr>
        </p:nvSpPr>
        <p:spPr>
          <a:xfrm>
            <a:off x="580830" y="1406410"/>
            <a:ext cx="2925794" cy="2928937"/>
          </a:xfrm>
          <a:prstGeom prst="roundRect">
            <a:avLst>
              <a:gd fmla="val 4237" name="adj"/>
            </a:avLst>
          </a:prstGeom>
          <a:solidFill>
            <a:srgbClr val="F2F2F2"/>
          </a:solidFill>
          <a:ln>
            <a:noFill/>
          </a:ln>
        </p:spPr>
      </p:sp>
      <p:sp>
        <p:nvSpPr>
          <p:cNvPr id="114" name="Google Shape;114;p21"/>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5" name="Google Shape;115;p21"/>
          <p:cNvSpPr txBox="1"/>
          <p:nvPr>
            <p:ph type="title"/>
          </p:nvPr>
        </p:nvSpPr>
        <p:spPr>
          <a:xfrm>
            <a:off x="4176712" y="1403491"/>
            <a:ext cx="4640231" cy="334707"/>
          </a:xfrm>
          <a:prstGeom prst="rect">
            <a:avLst/>
          </a:prstGeom>
          <a:noFill/>
          <a:ln>
            <a:noFill/>
          </a:ln>
        </p:spPr>
        <p:txBody>
          <a:bodyPr anchorCtr="0" anchor="ctr" bIns="0" lIns="0" spcFirstLastPara="1" rIns="68575" wrap="square" tIns="34275">
            <a:normAutofit/>
          </a:bodyPr>
          <a:lstStyle>
            <a:lvl1pPr lvl="0" algn="l">
              <a:lnSpc>
                <a:spcPct val="100000"/>
              </a:lnSpc>
              <a:spcBef>
                <a:spcPts val="0"/>
              </a:spcBef>
              <a:spcAft>
                <a:spcPts val="0"/>
              </a:spcAft>
              <a:buClr>
                <a:schemeClr val="dk1"/>
              </a:buClr>
              <a:buSzPts val="2000"/>
              <a:buFont typeface="Arial"/>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1"/>
          <p:cNvSpPr txBox="1"/>
          <p:nvPr>
            <p:ph idx="1" type="body"/>
          </p:nvPr>
        </p:nvSpPr>
        <p:spPr>
          <a:xfrm>
            <a:off x="4176713" y="1747648"/>
            <a:ext cx="4640231" cy="219291"/>
          </a:xfrm>
          <a:prstGeom prst="rect">
            <a:avLst/>
          </a:prstGeom>
          <a:noFill/>
          <a:ln>
            <a:noFill/>
          </a:ln>
        </p:spPr>
        <p:txBody>
          <a:bodyPr anchorCtr="0" anchor="ctr" bIns="34275" lIns="0" spcFirstLastPara="1" rIns="68575" wrap="square" tIns="0">
            <a:normAutofit/>
          </a:bodyPr>
          <a:lstStyle>
            <a:lvl1pPr indent="-228600" lvl="0" marL="457200" algn="l">
              <a:lnSpc>
                <a:spcPct val="100000"/>
              </a:lnSpc>
              <a:spcBef>
                <a:spcPts val="0"/>
              </a:spcBef>
              <a:spcAft>
                <a:spcPts val="0"/>
              </a:spcAft>
              <a:buSzPts val="1200"/>
              <a:buNone/>
              <a:defRPr b="1" sz="1200" cap="none">
                <a:solidFill>
                  <a:schemeClr val="accent2"/>
                </a:solidFill>
              </a:defRPr>
            </a:lvl1pPr>
            <a:lvl2pPr indent="-317500" lvl="1" marL="914400" algn="l">
              <a:lnSpc>
                <a:spcPct val="130000"/>
              </a:lnSpc>
              <a:spcBef>
                <a:spcPts val="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p21"/>
          <p:cNvSpPr txBox="1"/>
          <p:nvPr>
            <p:ph idx="3" type="body"/>
          </p:nvPr>
        </p:nvSpPr>
        <p:spPr>
          <a:xfrm>
            <a:off x="4176713" y="2148378"/>
            <a:ext cx="4640231" cy="2180735"/>
          </a:xfrm>
          <a:prstGeom prst="rect">
            <a:avLst/>
          </a:prstGeom>
          <a:noFill/>
          <a:ln>
            <a:noFill/>
          </a:ln>
        </p:spPr>
        <p:txBody>
          <a:bodyPr anchorCtr="0" anchor="t" bIns="34275" lIns="0" spcFirstLastPara="1" rIns="68575" wrap="square" tIns="34275">
            <a:normAutofit/>
          </a:bodyPr>
          <a:lstStyle>
            <a:lvl1pPr indent="-228600" lvl="0" marL="457200" algn="l">
              <a:lnSpc>
                <a:spcPct val="130000"/>
              </a:lnSpc>
              <a:spcBef>
                <a:spcPts val="0"/>
              </a:spcBef>
              <a:spcAft>
                <a:spcPts val="0"/>
              </a:spcAft>
              <a:buSzPts val="1500"/>
              <a:buNone/>
              <a:defRPr sz="1500"/>
            </a:lvl1pPr>
            <a:lvl2pPr indent="-228600" lvl="1" marL="914400" algn="l">
              <a:lnSpc>
                <a:spcPct val="130000"/>
              </a:lnSpc>
              <a:spcBef>
                <a:spcPts val="500"/>
              </a:spcBef>
              <a:spcAft>
                <a:spcPts val="0"/>
              </a:spcAft>
              <a:buSzPts val="1100"/>
              <a:buNone/>
              <a:defRPr/>
            </a:lvl2pPr>
            <a:lvl3pPr indent="-228600" lvl="2" marL="1371600" algn="l">
              <a:lnSpc>
                <a:spcPct val="130000"/>
              </a:lnSpc>
              <a:spcBef>
                <a:spcPts val="500"/>
              </a:spcBef>
              <a:spcAft>
                <a:spcPts val="0"/>
              </a:spcAft>
              <a:buSzPts val="900"/>
              <a:buNone/>
              <a:defRPr/>
            </a:lvl3pPr>
            <a:lvl4pPr indent="-228600" lvl="3" marL="1828800" algn="l">
              <a:lnSpc>
                <a:spcPct val="130000"/>
              </a:lnSpc>
              <a:spcBef>
                <a:spcPts val="500"/>
              </a:spcBef>
              <a:spcAft>
                <a:spcPts val="0"/>
              </a:spcAft>
              <a:buSzPts val="800"/>
              <a:buNone/>
              <a:defRPr/>
            </a:lvl4pPr>
            <a:lvl5pPr indent="-228600" lvl="4" marL="2286000" algn="l">
              <a:lnSpc>
                <a:spcPct val="130000"/>
              </a:lnSpc>
              <a:spcBef>
                <a:spcPts val="500"/>
              </a:spcBef>
              <a:spcAft>
                <a:spcPts val="0"/>
              </a:spcAft>
              <a:buSzPts val="8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21"/>
          <p:cNvSpPr/>
          <p:nvPr/>
        </p:nvSpPr>
        <p:spPr>
          <a:xfrm>
            <a:off x="1" y="-3534"/>
            <a:ext cx="4176711" cy="987552"/>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 Double">
  <p:cSld name="Speaker - Double">
    <p:spTree>
      <p:nvGrpSpPr>
        <p:cNvPr id="119" name="Shape 119"/>
        <p:cNvGrpSpPr/>
        <p:nvPr/>
      </p:nvGrpSpPr>
      <p:grpSpPr>
        <a:xfrm>
          <a:off x="0" y="0"/>
          <a:ext cx="0" cy="0"/>
          <a:chOff x="0" y="0"/>
          <a:chExt cx="0" cy="0"/>
        </a:xfrm>
      </p:grpSpPr>
      <p:sp>
        <p:nvSpPr>
          <p:cNvPr id="120" name="Google Shape;120;p22"/>
          <p:cNvSpPr/>
          <p:nvPr>
            <p:ph idx="2" type="pic"/>
          </p:nvPr>
        </p:nvSpPr>
        <p:spPr>
          <a:xfrm>
            <a:off x="4686284" y="1668309"/>
            <a:ext cx="1642363" cy="1628972"/>
          </a:xfrm>
          <a:prstGeom prst="roundRect">
            <a:avLst>
              <a:gd fmla="val 4237" name="adj"/>
            </a:avLst>
          </a:prstGeom>
          <a:solidFill>
            <a:srgbClr val="F2F2F2"/>
          </a:solidFill>
          <a:ln>
            <a:noFill/>
          </a:ln>
        </p:spPr>
      </p:sp>
      <p:sp>
        <p:nvSpPr>
          <p:cNvPr id="121" name="Google Shape;121;p22"/>
          <p:cNvSpPr/>
          <p:nvPr>
            <p:ph idx="3" type="pic"/>
          </p:nvPr>
        </p:nvSpPr>
        <p:spPr>
          <a:xfrm>
            <a:off x="321905" y="1668309"/>
            <a:ext cx="1642363" cy="1628972"/>
          </a:xfrm>
          <a:prstGeom prst="roundRect">
            <a:avLst>
              <a:gd fmla="val 4237" name="adj"/>
            </a:avLst>
          </a:prstGeom>
          <a:solidFill>
            <a:srgbClr val="F2F2F2"/>
          </a:solidFill>
          <a:ln>
            <a:noFill/>
          </a:ln>
        </p:spPr>
      </p:sp>
      <p:sp>
        <p:nvSpPr>
          <p:cNvPr id="122" name="Google Shape;122;p22"/>
          <p:cNvSpPr txBox="1"/>
          <p:nvPr>
            <p:ph idx="1" type="body"/>
          </p:nvPr>
        </p:nvSpPr>
        <p:spPr>
          <a:xfrm>
            <a:off x="6501873" y="1873667"/>
            <a:ext cx="2317222" cy="471600"/>
          </a:xfrm>
          <a:prstGeom prst="rect">
            <a:avLst/>
          </a:prstGeom>
          <a:noFill/>
          <a:ln>
            <a:noFill/>
          </a:ln>
        </p:spPr>
        <p:txBody>
          <a:bodyPr anchorCtr="0" anchor="b" bIns="0" lIns="0" spcFirstLastPara="1" rIns="68575" wrap="square" tIns="0">
            <a:normAutofit/>
          </a:bodyPr>
          <a:lstStyle>
            <a:lvl1pPr indent="-228600" lvl="0" marL="457200" algn="l">
              <a:lnSpc>
                <a:spcPct val="100000"/>
              </a:lnSpc>
              <a:spcBef>
                <a:spcPts val="0"/>
              </a:spcBef>
              <a:spcAft>
                <a:spcPts val="0"/>
              </a:spcAft>
              <a:buSzPts val="1600"/>
              <a:buNone/>
              <a:defRPr b="1" sz="1600" cap="none">
                <a:solidFill>
                  <a:schemeClr val="dk1"/>
                </a:solidFill>
              </a:defRPr>
            </a:lvl1pPr>
            <a:lvl2pPr indent="-317500" lvl="1" marL="914400" algn="l">
              <a:lnSpc>
                <a:spcPct val="130000"/>
              </a:lnSpc>
              <a:spcBef>
                <a:spcPts val="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2"/>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2"/>
          <p:cNvSpPr txBox="1"/>
          <p:nvPr>
            <p:ph type="title"/>
          </p:nvPr>
        </p:nvSpPr>
        <p:spPr>
          <a:xfrm>
            <a:off x="2144713" y="1871134"/>
            <a:ext cx="2300288" cy="474133"/>
          </a:xfrm>
          <a:prstGeom prst="rect">
            <a:avLst/>
          </a:prstGeom>
          <a:noFill/>
          <a:ln>
            <a:noFill/>
          </a:ln>
        </p:spPr>
        <p:txBody>
          <a:bodyPr anchorCtr="0" anchor="b" bIns="0" lIns="0" spcFirstLastPara="1" rIns="68575" wrap="square" tIns="34275">
            <a:normAutofit/>
          </a:bodyPr>
          <a:lstStyle>
            <a:lvl1pPr lvl="0" algn="l">
              <a:lnSpc>
                <a:spcPct val="100000"/>
              </a:lnSpc>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 name="Google Shape;125;p22"/>
          <p:cNvSpPr txBox="1"/>
          <p:nvPr>
            <p:ph idx="4" type="body"/>
          </p:nvPr>
        </p:nvSpPr>
        <p:spPr>
          <a:xfrm>
            <a:off x="2144714" y="2388341"/>
            <a:ext cx="2300288" cy="329458"/>
          </a:xfrm>
          <a:prstGeom prst="rect">
            <a:avLst/>
          </a:prstGeom>
          <a:noFill/>
          <a:ln>
            <a:noFill/>
          </a:ln>
        </p:spPr>
        <p:txBody>
          <a:bodyPr anchorCtr="0" anchor="t" bIns="34275" lIns="0" spcFirstLastPara="1" rIns="68575" wrap="square" tIns="0">
            <a:normAutofit/>
          </a:bodyPr>
          <a:lstStyle>
            <a:lvl1pPr indent="-228600" lvl="0" marL="457200" algn="l">
              <a:lnSpc>
                <a:spcPct val="100000"/>
              </a:lnSpc>
              <a:spcBef>
                <a:spcPts val="0"/>
              </a:spcBef>
              <a:spcAft>
                <a:spcPts val="0"/>
              </a:spcAft>
              <a:buSzPts val="1100"/>
              <a:buNone/>
              <a:defRPr b="1" sz="1100" cap="none">
                <a:solidFill>
                  <a:schemeClr val="accent2"/>
                </a:solidFill>
              </a:defRPr>
            </a:lvl1pPr>
            <a:lvl2pPr indent="-317500" lvl="1" marL="914400" algn="l">
              <a:lnSpc>
                <a:spcPct val="130000"/>
              </a:lnSpc>
              <a:spcBef>
                <a:spcPts val="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22"/>
          <p:cNvSpPr txBox="1"/>
          <p:nvPr>
            <p:ph idx="5" type="body"/>
          </p:nvPr>
        </p:nvSpPr>
        <p:spPr>
          <a:xfrm>
            <a:off x="2144714" y="2817302"/>
            <a:ext cx="2300288" cy="865697"/>
          </a:xfrm>
          <a:prstGeom prst="rect">
            <a:avLst/>
          </a:prstGeom>
          <a:noFill/>
          <a:ln>
            <a:noFill/>
          </a:ln>
        </p:spPr>
        <p:txBody>
          <a:bodyPr anchorCtr="0" anchor="t" bIns="34275" lIns="0" spcFirstLastPara="1" rIns="68575" wrap="square" tIns="34275">
            <a:normAutofit/>
          </a:bodyPr>
          <a:lstStyle>
            <a:lvl1pPr indent="-228600" lvl="0" marL="457200" algn="l">
              <a:lnSpc>
                <a:spcPct val="130000"/>
              </a:lnSpc>
              <a:spcBef>
                <a:spcPts val="0"/>
              </a:spcBef>
              <a:spcAft>
                <a:spcPts val="0"/>
              </a:spcAft>
              <a:buSzPts val="1200"/>
              <a:buNone/>
              <a:defRPr sz="1200"/>
            </a:lvl1pPr>
            <a:lvl2pPr indent="-228600" lvl="1" marL="914400" algn="l">
              <a:lnSpc>
                <a:spcPct val="130000"/>
              </a:lnSpc>
              <a:spcBef>
                <a:spcPts val="500"/>
              </a:spcBef>
              <a:spcAft>
                <a:spcPts val="0"/>
              </a:spcAft>
              <a:buSzPts val="1100"/>
              <a:buNone/>
              <a:defRPr/>
            </a:lvl2pPr>
            <a:lvl3pPr indent="-228600" lvl="2" marL="1371600" algn="l">
              <a:lnSpc>
                <a:spcPct val="130000"/>
              </a:lnSpc>
              <a:spcBef>
                <a:spcPts val="500"/>
              </a:spcBef>
              <a:spcAft>
                <a:spcPts val="0"/>
              </a:spcAft>
              <a:buSzPts val="900"/>
              <a:buNone/>
              <a:defRPr/>
            </a:lvl3pPr>
            <a:lvl4pPr indent="-228600" lvl="3" marL="1828800" algn="l">
              <a:lnSpc>
                <a:spcPct val="130000"/>
              </a:lnSpc>
              <a:spcBef>
                <a:spcPts val="500"/>
              </a:spcBef>
              <a:spcAft>
                <a:spcPts val="0"/>
              </a:spcAft>
              <a:buSzPts val="800"/>
              <a:buNone/>
              <a:defRPr/>
            </a:lvl4pPr>
            <a:lvl5pPr indent="-228600" lvl="4" marL="2286000" algn="l">
              <a:lnSpc>
                <a:spcPct val="130000"/>
              </a:lnSpc>
              <a:spcBef>
                <a:spcPts val="500"/>
              </a:spcBef>
              <a:spcAft>
                <a:spcPts val="0"/>
              </a:spcAft>
              <a:buSzPts val="8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22"/>
          <p:cNvSpPr/>
          <p:nvPr/>
        </p:nvSpPr>
        <p:spPr>
          <a:xfrm>
            <a:off x="1" y="-3534"/>
            <a:ext cx="4176711" cy="987552"/>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8" name="Google Shape;128;p22"/>
          <p:cNvSpPr txBox="1"/>
          <p:nvPr>
            <p:ph idx="6" type="body"/>
          </p:nvPr>
        </p:nvSpPr>
        <p:spPr>
          <a:xfrm>
            <a:off x="6510342" y="2389083"/>
            <a:ext cx="2308754" cy="328715"/>
          </a:xfrm>
          <a:prstGeom prst="rect">
            <a:avLst/>
          </a:prstGeom>
          <a:noFill/>
          <a:ln>
            <a:noFill/>
          </a:ln>
        </p:spPr>
        <p:txBody>
          <a:bodyPr anchorCtr="0" anchor="t" bIns="34275" lIns="0" spcFirstLastPara="1" rIns="68575" wrap="square" tIns="0">
            <a:normAutofit/>
          </a:bodyPr>
          <a:lstStyle>
            <a:lvl1pPr indent="-228600" lvl="0" marL="457200" algn="l">
              <a:lnSpc>
                <a:spcPct val="100000"/>
              </a:lnSpc>
              <a:spcBef>
                <a:spcPts val="0"/>
              </a:spcBef>
              <a:spcAft>
                <a:spcPts val="0"/>
              </a:spcAft>
              <a:buSzPts val="1100"/>
              <a:buNone/>
              <a:defRPr b="1" sz="1100" cap="none">
                <a:solidFill>
                  <a:schemeClr val="accent2"/>
                </a:solidFill>
              </a:defRPr>
            </a:lvl1pPr>
            <a:lvl2pPr indent="-317500" lvl="1" marL="914400" algn="l">
              <a:lnSpc>
                <a:spcPct val="130000"/>
              </a:lnSpc>
              <a:spcBef>
                <a:spcPts val="0"/>
              </a:spcBef>
              <a:spcAft>
                <a:spcPts val="0"/>
              </a:spcAft>
              <a:buSzPts val="1400"/>
              <a:buChar char="−"/>
              <a:defRPr/>
            </a:lvl2pPr>
            <a:lvl3pPr indent="-317500" lvl="2" marL="1371600" algn="l">
              <a:lnSpc>
                <a:spcPct val="130000"/>
              </a:lnSpc>
              <a:spcBef>
                <a:spcPts val="500"/>
              </a:spcBef>
              <a:spcAft>
                <a:spcPts val="0"/>
              </a:spcAft>
              <a:buSzPts val="1400"/>
              <a:buChar char="•"/>
              <a:defRPr/>
            </a:lvl3pPr>
            <a:lvl4pPr indent="-317500" lvl="3" marL="1828800" algn="l">
              <a:lnSpc>
                <a:spcPct val="130000"/>
              </a:lnSpc>
              <a:spcBef>
                <a:spcPts val="500"/>
              </a:spcBef>
              <a:spcAft>
                <a:spcPts val="0"/>
              </a:spcAft>
              <a:buSzPts val="1400"/>
              <a:buChar char="−"/>
              <a:defRPr/>
            </a:lvl4pPr>
            <a:lvl5pPr indent="-317500" lvl="4" marL="2286000" algn="l">
              <a:lnSpc>
                <a:spcPct val="130000"/>
              </a:lnSpc>
              <a:spcBef>
                <a:spcPts val="500"/>
              </a:spcBef>
              <a:spcAft>
                <a:spcPts val="0"/>
              </a:spcAft>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9" name="Google Shape;129;p22"/>
          <p:cNvSpPr txBox="1"/>
          <p:nvPr>
            <p:ph idx="7" type="body"/>
          </p:nvPr>
        </p:nvSpPr>
        <p:spPr>
          <a:xfrm>
            <a:off x="6510342" y="2818044"/>
            <a:ext cx="2308754" cy="865697"/>
          </a:xfrm>
          <a:prstGeom prst="rect">
            <a:avLst/>
          </a:prstGeom>
          <a:noFill/>
          <a:ln>
            <a:noFill/>
          </a:ln>
        </p:spPr>
        <p:txBody>
          <a:bodyPr anchorCtr="0" anchor="t" bIns="34275" lIns="0" spcFirstLastPara="1" rIns="68575" wrap="square" tIns="34275">
            <a:normAutofit/>
          </a:bodyPr>
          <a:lstStyle>
            <a:lvl1pPr indent="-228600" lvl="0" marL="457200" algn="l">
              <a:lnSpc>
                <a:spcPct val="130000"/>
              </a:lnSpc>
              <a:spcBef>
                <a:spcPts val="0"/>
              </a:spcBef>
              <a:spcAft>
                <a:spcPts val="0"/>
              </a:spcAft>
              <a:buSzPts val="1200"/>
              <a:buNone/>
              <a:defRPr sz="1200"/>
            </a:lvl1pPr>
            <a:lvl2pPr indent="-228600" lvl="1" marL="914400" algn="l">
              <a:lnSpc>
                <a:spcPct val="130000"/>
              </a:lnSpc>
              <a:spcBef>
                <a:spcPts val="500"/>
              </a:spcBef>
              <a:spcAft>
                <a:spcPts val="0"/>
              </a:spcAft>
              <a:buSzPts val="1100"/>
              <a:buNone/>
              <a:defRPr/>
            </a:lvl2pPr>
            <a:lvl3pPr indent="-228600" lvl="2" marL="1371600" algn="l">
              <a:lnSpc>
                <a:spcPct val="130000"/>
              </a:lnSpc>
              <a:spcBef>
                <a:spcPts val="500"/>
              </a:spcBef>
              <a:spcAft>
                <a:spcPts val="0"/>
              </a:spcAft>
              <a:buSzPts val="900"/>
              <a:buNone/>
              <a:defRPr/>
            </a:lvl3pPr>
            <a:lvl4pPr indent="-228600" lvl="3" marL="1828800" algn="l">
              <a:lnSpc>
                <a:spcPct val="130000"/>
              </a:lnSpc>
              <a:spcBef>
                <a:spcPts val="500"/>
              </a:spcBef>
              <a:spcAft>
                <a:spcPts val="0"/>
              </a:spcAft>
              <a:buSzPts val="800"/>
              <a:buNone/>
              <a:defRPr/>
            </a:lvl4pPr>
            <a:lvl5pPr indent="-228600" lvl="4" marL="2286000" algn="l">
              <a:lnSpc>
                <a:spcPct val="130000"/>
              </a:lnSpc>
              <a:spcBef>
                <a:spcPts val="500"/>
              </a:spcBef>
              <a:spcAft>
                <a:spcPts val="0"/>
              </a:spcAft>
              <a:buSzPts val="8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0" name="Shape 130"/>
        <p:cNvGrpSpPr/>
        <p:nvPr/>
      </p:nvGrpSpPr>
      <p:grpSpPr>
        <a:xfrm>
          <a:off x="0" y="0"/>
          <a:ext cx="0" cy="0"/>
          <a:chOff x="0" y="0"/>
          <a:chExt cx="0" cy="0"/>
        </a:xfrm>
      </p:grpSpPr>
      <p:sp>
        <p:nvSpPr>
          <p:cNvPr id="131" name="Google Shape;131;p23"/>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23"/>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lvl1pPr lvl="0" algn="l">
              <a:lnSpc>
                <a:spcPct val="10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33" name="Shape 133"/>
        <p:cNvGrpSpPr/>
        <p:nvPr/>
      </p:nvGrpSpPr>
      <p:grpSpPr>
        <a:xfrm>
          <a:off x="0" y="0"/>
          <a:ext cx="0" cy="0"/>
          <a:chOff x="0" y="0"/>
          <a:chExt cx="0" cy="0"/>
        </a:xfrm>
      </p:grpSpPr>
      <p:sp>
        <p:nvSpPr>
          <p:cNvPr id="134" name="Google Shape;134;p24"/>
          <p:cNvSpPr/>
          <p:nvPr/>
        </p:nvSpPr>
        <p:spPr>
          <a:xfrm>
            <a:off x="1" y="-3534"/>
            <a:ext cx="9143999" cy="987552"/>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35" name="Google Shape;135;p24"/>
          <p:cNvPicPr preferRelativeResize="0"/>
          <p:nvPr/>
        </p:nvPicPr>
        <p:blipFill rotWithShape="1">
          <a:blip r:embed="rId2">
            <a:alphaModFix/>
          </a:blip>
          <a:srcRect b="0" l="0" r="0" t="0"/>
          <a:stretch/>
        </p:blipFill>
        <p:spPr>
          <a:xfrm>
            <a:off x="7373726" y="321488"/>
            <a:ext cx="1468387" cy="345258"/>
          </a:xfrm>
          <a:prstGeom prst="rect">
            <a:avLst/>
          </a:prstGeom>
          <a:noFill/>
          <a:ln>
            <a:noFill/>
          </a:ln>
        </p:spPr>
      </p:pic>
      <p:sp>
        <p:nvSpPr>
          <p:cNvPr id="136" name="Google Shape;136;p24"/>
          <p:cNvSpPr/>
          <p:nvPr/>
        </p:nvSpPr>
        <p:spPr>
          <a:xfrm>
            <a:off x="0" y="4654118"/>
            <a:ext cx="9144000" cy="489382"/>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543120"/>
              </a:solidFill>
              <a:latin typeface="Arial"/>
              <a:ea typeface="Arial"/>
              <a:cs typeface="Arial"/>
              <a:sym typeface="Arial"/>
            </a:endParaRPr>
          </a:p>
        </p:txBody>
      </p:sp>
      <p:sp>
        <p:nvSpPr>
          <p:cNvPr id="137" name="Google Shape;137;p24"/>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algn="r">
              <a:spcBef>
                <a:spcPts val="0"/>
              </a:spcBef>
              <a:buNone/>
              <a:defRPr b="0" i="0" sz="700" u="none" cap="none" strike="noStrike">
                <a:solidFill>
                  <a:schemeClr val="accent4"/>
                </a:solidFill>
                <a:latin typeface="Arial"/>
                <a:ea typeface="Arial"/>
                <a:cs typeface="Arial"/>
                <a:sym typeface="Arial"/>
              </a:defRPr>
            </a:lvl1pPr>
            <a:lvl2pPr indent="0" lvl="1" marL="0" algn="r">
              <a:spcBef>
                <a:spcPts val="0"/>
              </a:spcBef>
              <a:buNone/>
              <a:defRPr b="0" i="0" sz="700" u="none" cap="none" strike="noStrike">
                <a:solidFill>
                  <a:schemeClr val="accent4"/>
                </a:solidFill>
                <a:latin typeface="Arial"/>
                <a:ea typeface="Arial"/>
                <a:cs typeface="Arial"/>
                <a:sym typeface="Arial"/>
              </a:defRPr>
            </a:lvl2pPr>
            <a:lvl3pPr indent="0" lvl="2" marL="0" algn="r">
              <a:spcBef>
                <a:spcPts val="0"/>
              </a:spcBef>
              <a:buNone/>
              <a:defRPr b="0" i="0" sz="700" u="none" cap="none" strike="noStrike">
                <a:solidFill>
                  <a:schemeClr val="accent4"/>
                </a:solidFill>
                <a:latin typeface="Arial"/>
                <a:ea typeface="Arial"/>
                <a:cs typeface="Arial"/>
                <a:sym typeface="Arial"/>
              </a:defRPr>
            </a:lvl3pPr>
            <a:lvl4pPr indent="0" lvl="3" marL="0" algn="r">
              <a:spcBef>
                <a:spcPts val="0"/>
              </a:spcBef>
              <a:buNone/>
              <a:defRPr b="0" i="0" sz="700" u="none" cap="none" strike="noStrike">
                <a:solidFill>
                  <a:schemeClr val="accent4"/>
                </a:solidFill>
                <a:latin typeface="Arial"/>
                <a:ea typeface="Arial"/>
                <a:cs typeface="Arial"/>
                <a:sym typeface="Arial"/>
              </a:defRPr>
            </a:lvl4pPr>
            <a:lvl5pPr indent="0" lvl="4" marL="0" algn="r">
              <a:spcBef>
                <a:spcPts val="0"/>
              </a:spcBef>
              <a:buNone/>
              <a:defRPr b="0" i="0" sz="700" u="none" cap="none" strike="noStrike">
                <a:solidFill>
                  <a:schemeClr val="accent4"/>
                </a:solidFill>
                <a:latin typeface="Arial"/>
                <a:ea typeface="Arial"/>
                <a:cs typeface="Arial"/>
                <a:sym typeface="Arial"/>
              </a:defRPr>
            </a:lvl5pPr>
            <a:lvl6pPr indent="0" lvl="5" marL="0" algn="r">
              <a:spcBef>
                <a:spcPts val="0"/>
              </a:spcBef>
              <a:buNone/>
              <a:defRPr b="0" i="0" sz="700" u="none" cap="none" strike="noStrike">
                <a:solidFill>
                  <a:schemeClr val="accent4"/>
                </a:solidFill>
                <a:latin typeface="Arial"/>
                <a:ea typeface="Arial"/>
                <a:cs typeface="Arial"/>
                <a:sym typeface="Arial"/>
              </a:defRPr>
            </a:lvl6pPr>
            <a:lvl7pPr indent="0" lvl="6" marL="0" algn="r">
              <a:spcBef>
                <a:spcPts val="0"/>
              </a:spcBef>
              <a:buNone/>
              <a:defRPr b="0" i="0" sz="700" u="none" cap="none" strike="noStrike">
                <a:solidFill>
                  <a:schemeClr val="accent4"/>
                </a:solidFill>
                <a:latin typeface="Arial"/>
                <a:ea typeface="Arial"/>
                <a:cs typeface="Arial"/>
                <a:sym typeface="Arial"/>
              </a:defRPr>
            </a:lvl7pPr>
            <a:lvl8pPr indent="0" lvl="7" marL="0" algn="r">
              <a:spcBef>
                <a:spcPts val="0"/>
              </a:spcBef>
              <a:buNone/>
              <a:defRPr b="0" i="0" sz="700" u="none" cap="none" strike="noStrike">
                <a:solidFill>
                  <a:schemeClr val="accent4"/>
                </a:solidFill>
                <a:latin typeface="Arial"/>
                <a:ea typeface="Arial"/>
                <a:cs typeface="Arial"/>
                <a:sym typeface="Arial"/>
              </a:defRPr>
            </a:lvl8pPr>
            <a:lvl9pPr indent="0" lvl="8" marL="0" algn="r">
              <a:spcBef>
                <a:spcPts val="0"/>
              </a:spcBef>
              <a:buNone/>
              <a:defRPr b="0" i="0" sz="7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8" name="Google Shape;138;p24"/>
          <p:cNvPicPr preferRelativeResize="0"/>
          <p:nvPr/>
        </p:nvPicPr>
        <p:blipFill rotWithShape="1">
          <a:blip r:embed="rId3">
            <a:alphaModFix/>
          </a:blip>
          <a:srcRect b="0" l="0" r="0" t="0"/>
          <a:stretch/>
        </p:blipFill>
        <p:spPr>
          <a:xfrm>
            <a:off x="8277005" y="3861786"/>
            <a:ext cx="545485" cy="632531"/>
          </a:xfrm>
          <a:prstGeom prst="rect">
            <a:avLst/>
          </a:prstGeom>
          <a:noFill/>
          <a:ln>
            <a:noFill/>
          </a:ln>
        </p:spPr>
      </p:pic>
      <p:sp>
        <p:nvSpPr>
          <p:cNvPr id="139" name="Google Shape;139;p24"/>
          <p:cNvSpPr txBox="1"/>
          <p:nvPr/>
        </p:nvSpPr>
        <p:spPr>
          <a:xfrm>
            <a:off x="2539747" y="4676375"/>
            <a:ext cx="6291000" cy="415500"/>
          </a:xfrm>
          <a:prstGeom prst="rect">
            <a:avLst/>
          </a:prstGeom>
          <a:noFill/>
          <a:ln>
            <a:noFill/>
          </a:ln>
        </p:spPr>
        <p:txBody>
          <a:bodyPr anchorCtr="0" anchor="ctr" bIns="68575" lIns="137150" spcFirstLastPara="1" rIns="137150" wrap="square" tIns="0">
            <a:noAutofit/>
          </a:bodyPr>
          <a:lstStyle/>
          <a:p>
            <a:pPr indent="0" lvl="0" marL="0" rtl="0" algn="r">
              <a:lnSpc>
                <a:spcPct val="100000"/>
              </a:lnSpc>
              <a:spcBef>
                <a:spcPts val="0"/>
              </a:spcBef>
              <a:spcAft>
                <a:spcPts val="0"/>
              </a:spcAft>
              <a:buSzPts val="2300"/>
              <a:buNone/>
            </a:pPr>
            <a:r>
              <a:rPr b="0" lang="en" sz="800">
                <a:solidFill>
                  <a:schemeClr val="accent4"/>
                </a:solidFill>
              </a:rPr>
              <a:t>ADVANCES IN REAL-TIME RENDERING IN GAMES </a:t>
            </a:r>
            <a:r>
              <a:rPr b="0" i="1" lang="en" sz="800">
                <a:solidFill>
                  <a:schemeClr val="accent4"/>
                </a:solidFill>
              </a:rPr>
              <a:t>COURSE</a:t>
            </a:r>
            <a:endParaRPr b="0" i="1" sz="800">
              <a:solidFill>
                <a:schemeClr val="accent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3.png"/><Relationship Id="rId2" Type="http://schemas.openxmlformats.org/officeDocument/2006/relationships/image" Target="../media/image23.png"/><Relationship Id="rId3" Type="http://schemas.openxmlformats.org/officeDocument/2006/relationships/image" Target="../media/image10.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slideLayout" Target="../slideLayouts/slideLayout2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1" y="-3534"/>
            <a:ext cx="9143999" cy="987552"/>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52" name="Google Shape;52;p13"/>
          <p:cNvPicPr preferRelativeResize="0"/>
          <p:nvPr/>
        </p:nvPicPr>
        <p:blipFill rotWithShape="1">
          <a:blip r:embed="rId1">
            <a:alphaModFix/>
          </a:blip>
          <a:srcRect b="0" l="0" r="0" t="0"/>
          <a:stretch/>
        </p:blipFill>
        <p:spPr>
          <a:xfrm>
            <a:off x="305470" y="360181"/>
            <a:ext cx="260121" cy="260121"/>
          </a:xfrm>
          <a:prstGeom prst="rect">
            <a:avLst/>
          </a:prstGeom>
          <a:noFill/>
          <a:ln>
            <a:noFill/>
          </a:ln>
        </p:spPr>
      </p:pic>
      <p:pic>
        <p:nvPicPr>
          <p:cNvPr descr="Text&#10;&#10;Description automatically generated with medium confidence" id="53" name="Google Shape;53;p13"/>
          <p:cNvPicPr preferRelativeResize="0"/>
          <p:nvPr/>
        </p:nvPicPr>
        <p:blipFill rotWithShape="1">
          <a:blip r:embed="rId2">
            <a:alphaModFix/>
          </a:blip>
          <a:srcRect b="0" l="0" r="0" t="0"/>
          <a:stretch/>
        </p:blipFill>
        <p:spPr>
          <a:xfrm>
            <a:off x="7350866" y="303204"/>
            <a:ext cx="1533471" cy="386406"/>
          </a:xfrm>
          <a:prstGeom prst="rect">
            <a:avLst/>
          </a:prstGeom>
          <a:noFill/>
          <a:ln>
            <a:noFill/>
          </a:ln>
        </p:spPr>
      </p:pic>
      <p:pic>
        <p:nvPicPr>
          <p:cNvPr id="54" name="Google Shape;54;p13"/>
          <p:cNvPicPr preferRelativeResize="0"/>
          <p:nvPr/>
        </p:nvPicPr>
        <p:blipFill rotWithShape="1">
          <a:blip r:embed="rId3">
            <a:alphaModFix/>
          </a:blip>
          <a:srcRect b="0" l="0" r="0" t="0"/>
          <a:stretch/>
        </p:blipFill>
        <p:spPr>
          <a:xfrm>
            <a:off x="8277005" y="3861786"/>
            <a:ext cx="545485" cy="632531"/>
          </a:xfrm>
          <a:prstGeom prst="rect">
            <a:avLst/>
          </a:prstGeom>
          <a:noFill/>
          <a:ln>
            <a:noFill/>
          </a:ln>
        </p:spPr>
      </p:pic>
      <p:sp>
        <p:nvSpPr>
          <p:cNvPr id="55" name="Google Shape;55;p13"/>
          <p:cNvSpPr/>
          <p:nvPr/>
        </p:nvSpPr>
        <p:spPr>
          <a:xfrm>
            <a:off x="0" y="4654118"/>
            <a:ext cx="9144000" cy="489382"/>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543120"/>
              </a:solidFill>
              <a:latin typeface="Arial"/>
              <a:ea typeface="Arial"/>
              <a:cs typeface="Arial"/>
              <a:sym typeface="Arial"/>
            </a:endParaRPr>
          </a:p>
        </p:txBody>
      </p:sp>
      <p:sp>
        <p:nvSpPr>
          <p:cNvPr id="56" name="Google Shape;56;p13"/>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lvl1pPr lvl="0" marR="0" rtl="0" algn="l">
              <a:lnSpc>
                <a:spcPct val="100000"/>
              </a:lnSpc>
              <a:spcBef>
                <a:spcPts val="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7" name="Google Shape;57;p13"/>
          <p:cNvSpPr txBox="1"/>
          <p:nvPr>
            <p:ph idx="1" type="body"/>
          </p:nvPr>
        </p:nvSpPr>
        <p:spPr>
          <a:xfrm>
            <a:off x="321906" y="1400175"/>
            <a:ext cx="8507186" cy="2922884"/>
          </a:xfrm>
          <a:prstGeom prst="rect">
            <a:avLst/>
          </a:prstGeom>
          <a:noFill/>
          <a:ln>
            <a:noFill/>
          </a:ln>
        </p:spPr>
        <p:txBody>
          <a:bodyPr anchorCtr="0" anchor="t" bIns="34275" lIns="0" spcFirstLastPara="1" rIns="68575" wrap="square" tIns="34275">
            <a:normAutofit/>
          </a:bodyPr>
          <a:lstStyle>
            <a:lvl1pPr indent="-317500" lvl="0" marL="457200" marR="0" rtl="0" algn="l">
              <a:lnSpc>
                <a:spcPct val="130000"/>
              </a:lnSpc>
              <a:spcBef>
                <a:spcPts val="0"/>
              </a:spcBef>
              <a:spcAft>
                <a:spcPts val="0"/>
              </a:spcAft>
              <a:buClr>
                <a:schemeClr val="accent2"/>
              </a:buClr>
              <a:buSzPts val="1400"/>
              <a:buFont typeface="Arial"/>
              <a:buChar char="•"/>
              <a:defRPr b="0" i="0" sz="1400" u="none" cap="none" strike="noStrike">
                <a:solidFill>
                  <a:schemeClr val="dk1"/>
                </a:solidFill>
                <a:latin typeface="Arial"/>
                <a:ea typeface="Arial"/>
                <a:cs typeface="Arial"/>
                <a:sym typeface="Arial"/>
              </a:defRPr>
            </a:lvl1pPr>
            <a:lvl2pPr indent="-298450" lvl="1" marL="914400" marR="0" rtl="0" algn="l">
              <a:lnSpc>
                <a:spcPct val="130000"/>
              </a:lnSpc>
              <a:spcBef>
                <a:spcPts val="500"/>
              </a:spcBef>
              <a:spcAft>
                <a:spcPts val="0"/>
              </a:spcAft>
              <a:buClr>
                <a:schemeClr val="accent2"/>
              </a:buClr>
              <a:buSzPts val="1100"/>
              <a:buFont typeface="NTR"/>
              <a:buChar char="−"/>
              <a:defRPr b="0" i="0" sz="1100" u="none" cap="none" strike="noStrike">
                <a:solidFill>
                  <a:schemeClr val="dk1"/>
                </a:solidFill>
                <a:latin typeface="Arial"/>
                <a:ea typeface="Arial"/>
                <a:cs typeface="Arial"/>
                <a:sym typeface="Arial"/>
              </a:defRPr>
            </a:lvl2pPr>
            <a:lvl3pPr indent="-285750" lvl="2" marL="1371600" marR="0" rtl="0" algn="l">
              <a:lnSpc>
                <a:spcPct val="130000"/>
              </a:lnSpc>
              <a:spcBef>
                <a:spcPts val="500"/>
              </a:spcBef>
              <a:spcAft>
                <a:spcPts val="0"/>
              </a:spcAft>
              <a:buClr>
                <a:schemeClr val="accent2"/>
              </a:buClr>
              <a:buSzPts val="900"/>
              <a:buFont typeface="Arial"/>
              <a:buChar char="•"/>
              <a:defRPr b="0" i="0" sz="900" u="none" cap="none" strike="noStrike">
                <a:solidFill>
                  <a:schemeClr val="dk1"/>
                </a:solidFill>
                <a:latin typeface="Arial"/>
                <a:ea typeface="Arial"/>
                <a:cs typeface="Arial"/>
                <a:sym typeface="Arial"/>
              </a:defRPr>
            </a:lvl3pPr>
            <a:lvl4pPr indent="-279400" lvl="3" marL="1828800" marR="0" rtl="0" algn="l">
              <a:lnSpc>
                <a:spcPct val="130000"/>
              </a:lnSpc>
              <a:spcBef>
                <a:spcPts val="500"/>
              </a:spcBef>
              <a:spcAft>
                <a:spcPts val="0"/>
              </a:spcAft>
              <a:buClr>
                <a:schemeClr val="accent2"/>
              </a:buClr>
              <a:buSzPts val="800"/>
              <a:buFont typeface="NTR"/>
              <a:buChar char="−"/>
              <a:defRPr b="0" i="0" sz="800" u="none" cap="none" strike="noStrike">
                <a:solidFill>
                  <a:schemeClr val="dk1"/>
                </a:solidFill>
                <a:latin typeface="Arial"/>
                <a:ea typeface="Arial"/>
                <a:cs typeface="Arial"/>
                <a:sym typeface="Arial"/>
              </a:defRPr>
            </a:lvl4pPr>
            <a:lvl5pPr indent="-279400" lvl="4" marL="2286000" marR="0" rtl="0" algn="l">
              <a:lnSpc>
                <a:spcPct val="130000"/>
              </a:lnSpc>
              <a:spcBef>
                <a:spcPts val="500"/>
              </a:spcBef>
              <a:spcAft>
                <a:spcPts val="0"/>
              </a:spcAft>
              <a:buClr>
                <a:schemeClr val="accent2"/>
              </a:buClr>
              <a:buSzPts val="800"/>
              <a:buFont typeface="Arial"/>
              <a:buChar char="•"/>
              <a:defRPr b="0" i="0" sz="800" u="none" cap="none" strike="noStrike">
                <a:solidFill>
                  <a:schemeClr val="dk1"/>
                </a:solidFill>
                <a:latin typeface="Arial"/>
                <a:ea typeface="Arial"/>
                <a:cs typeface="Arial"/>
                <a:sym typeface="Arial"/>
              </a:defRPr>
            </a:lvl5pPr>
            <a:lvl6pPr indent="-317500" lvl="5" marL="27432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8" name="Google Shape;58;p13"/>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lvl1pPr indent="0" lvl="0" marL="0" marR="0" rtl="0" algn="r">
              <a:spcBef>
                <a:spcPts val="0"/>
              </a:spcBef>
              <a:buNone/>
              <a:defRPr b="0" i="0" sz="700" u="none" cap="none" strike="noStrike">
                <a:solidFill>
                  <a:schemeClr val="accent4"/>
                </a:solidFill>
                <a:latin typeface="Arial"/>
                <a:ea typeface="Arial"/>
                <a:cs typeface="Arial"/>
                <a:sym typeface="Arial"/>
              </a:defRPr>
            </a:lvl1pPr>
            <a:lvl2pPr indent="0" lvl="1" marL="0" marR="0" rtl="0" algn="r">
              <a:spcBef>
                <a:spcPts val="0"/>
              </a:spcBef>
              <a:buNone/>
              <a:defRPr b="0" i="0" sz="700" u="none" cap="none" strike="noStrike">
                <a:solidFill>
                  <a:schemeClr val="accent4"/>
                </a:solidFill>
                <a:latin typeface="Arial"/>
                <a:ea typeface="Arial"/>
                <a:cs typeface="Arial"/>
                <a:sym typeface="Arial"/>
              </a:defRPr>
            </a:lvl2pPr>
            <a:lvl3pPr indent="0" lvl="2" marL="0" marR="0" rtl="0" algn="r">
              <a:spcBef>
                <a:spcPts val="0"/>
              </a:spcBef>
              <a:buNone/>
              <a:defRPr b="0" i="0" sz="700" u="none" cap="none" strike="noStrike">
                <a:solidFill>
                  <a:schemeClr val="accent4"/>
                </a:solidFill>
                <a:latin typeface="Arial"/>
                <a:ea typeface="Arial"/>
                <a:cs typeface="Arial"/>
                <a:sym typeface="Arial"/>
              </a:defRPr>
            </a:lvl3pPr>
            <a:lvl4pPr indent="0" lvl="3" marL="0" marR="0" rtl="0" algn="r">
              <a:spcBef>
                <a:spcPts val="0"/>
              </a:spcBef>
              <a:buNone/>
              <a:defRPr b="0" i="0" sz="700" u="none" cap="none" strike="noStrike">
                <a:solidFill>
                  <a:schemeClr val="accent4"/>
                </a:solidFill>
                <a:latin typeface="Arial"/>
                <a:ea typeface="Arial"/>
                <a:cs typeface="Arial"/>
                <a:sym typeface="Arial"/>
              </a:defRPr>
            </a:lvl4pPr>
            <a:lvl5pPr indent="0" lvl="4" marL="0" marR="0" rtl="0" algn="r">
              <a:spcBef>
                <a:spcPts val="0"/>
              </a:spcBef>
              <a:buNone/>
              <a:defRPr b="0" i="0" sz="700" u="none" cap="none" strike="noStrike">
                <a:solidFill>
                  <a:schemeClr val="accent4"/>
                </a:solidFill>
                <a:latin typeface="Arial"/>
                <a:ea typeface="Arial"/>
                <a:cs typeface="Arial"/>
                <a:sym typeface="Arial"/>
              </a:defRPr>
            </a:lvl5pPr>
            <a:lvl6pPr indent="0" lvl="5" marL="0" marR="0" rtl="0" algn="r">
              <a:spcBef>
                <a:spcPts val="0"/>
              </a:spcBef>
              <a:buNone/>
              <a:defRPr b="0" i="0" sz="700" u="none" cap="none" strike="noStrike">
                <a:solidFill>
                  <a:schemeClr val="accent4"/>
                </a:solidFill>
                <a:latin typeface="Arial"/>
                <a:ea typeface="Arial"/>
                <a:cs typeface="Arial"/>
                <a:sym typeface="Arial"/>
              </a:defRPr>
            </a:lvl6pPr>
            <a:lvl7pPr indent="0" lvl="6" marL="0" marR="0" rtl="0" algn="r">
              <a:spcBef>
                <a:spcPts val="0"/>
              </a:spcBef>
              <a:buNone/>
              <a:defRPr b="0" i="0" sz="700" u="none" cap="none" strike="noStrike">
                <a:solidFill>
                  <a:schemeClr val="accent4"/>
                </a:solidFill>
                <a:latin typeface="Arial"/>
                <a:ea typeface="Arial"/>
                <a:cs typeface="Arial"/>
                <a:sym typeface="Arial"/>
              </a:defRPr>
            </a:lvl7pPr>
            <a:lvl8pPr indent="0" lvl="7" marL="0" marR="0" rtl="0" algn="r">
              <a:spcBef>
                <a:spcPts val="0"/>
              </a:spcBef>
              <a:buNone/>
              <a:defRPr b="0" i="0" sz="700" u="none" cap="none" strike="noStrike">
                <a:solidFill>
                  <a:schemeClr val="accent4"/>
                </a:solidFill>
                <a:latin typeface="Arial"/>
                <a:ea typeface="Arial"/>
                <a:cs typeface="Arial"/>
                <a:sym typeface="Arial"/>
              </a:defRPr>
            </a:lvl8pPr>
            <a:lvl9pPr indent="0" lvl="8" marL="0" marR="0" rtl="0" algn="r">
              <a:spcBef>
                <a:spcPts val="0"/>
              </a:spcBef>
              <a:buNone/>
              <a:defRPr b="0" i="0" sz="7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3"/>
          <p:cNvSpPr txBox="1"/>
          <p:nvPr/>
        </p:nvSpPr>
        <p:spPr>
          <a:xfrm>
            <a:off x="2539747" y="4676375"/>
            <a:ext cx="6291000" cy="415500"/>
          </a:xfrm>
          <a:prstGeom prst="rect">
            <a:avLst/>
          </a:prstGeom>
          <a:noFill/>
          <a:ln>
            <a:noFill/>
          </a:ln>
        </p:spPr>
        <p:txBody>
          <a:bodyPr anchorCtr="0" anchor="ctr" bIns="68575" lIns="137150" spcFirstLastPara="1" rIns="137150" wrap="square" tIns="0">
            <a:noAutofit/>
          </a:bodyPr>
          <a:lstStyle/>
          <a:p>
            <a:pPr indent="0" lvl="0" marL="0" rtl="0" algn="r">
              <a:lnSpc>
                <a:spcPct val="100000"/>
              </a:lnSpc>
              <a:spcBef>
                <a:spcPts val="0"/>
              </a:spcBef>
              <a:spcAft>
                <a:spcPts val="0"/>
              </a:spcAft>
              <a:buSzPts val="2300"/>
              <a:buNone/>
            </a:pPr>
            <a:r>
              <a:rPr b="0" lang="en" sz="800">
                <a:solidFill>
                  <a:schemeClr val="accent4"/>
                </a:solidFill>
              </a:rPr>
              <a:t>ADVANCES IN REAL-TIME RENDERING IN GAMES </a:t>
            </a:r>
            <a:r>
              <a:rPr b="0" i="1" lang="en" sz="800">
                <a:solidFill>
                  <a:schemeClr val="accent4"/>
                </a:solidFill>
              </a:rPr>
              <a:t>COURSE</a:t>
            </a:r>
            <a:endParaRPr b="0" i="1" sz="800">
              <a:solidFill>
                <a:schemeClr val="accent4"/>
              </a:solidFill>
            </a:endParaRPr>
          </a:p>
        </p:txBody>
      </p:sp>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882">
          <p15:clr>
            <a:srgbClr val="F26B43"/>
          </p15:clr>
        </p15:guide>
        <p15:guide id="2" pos="2880">
          <p15:clr>
            <a:srgbClr val="F26B43"/>
          </p15:clr>
        </p15:guide>
        <p15:guide id="3" orient="horz" pos="2727">
          <p15:clr>
            <a:srgbClr val="F26B43"/>
          </p15:clr>
        </p15:guide>
        <p15:guide id="4" pos="198">
          <p15:clr>
            <a:srgbClr val="F26B43"/>
          </p15:clr>
        </p15:guide>
        <p15:guide id="5" pos="55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34.png"/><Relationship Id="rId7"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40.png"/></Relationships>
</file>

<file path=ppt/slides/_rels/slide29.xml.rels><?xml version="1.0" encoding="UTF-8" standalone="yes"?><Relationships xmlns="http://schemas.openxmlformats.org/package/2006/relationships"><Relationship Id="rId11" Type="http://schemas.openxmlformats.org/officeDocument/2006/relationships/hyperlink" Target="https://advances.realtimerendering.com/s2015/aaltonenhaar_siggraph2015_combined_final_footer_220dpi.pdf" TargetMode="External"/><Relationship Id="rId10" Type="http://schemas.openxmlformats.org/officeDocument/2006/relationships/hyperlink" Target="https://en.wikipedia.org/wiki/PlayStation_4" TargetMode="External"/><Relationship Id="rId12" Type="http://schemas.openxmlformats.org/officeDocument/2006/relationships/hyperlink" Target="https://advances.realtimerendering.com/s2021/Karis_Nanite_SIGGRAPH_Advances_2021_final.pdf" TargetMode="External"/><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hyperlink" Target="https://en.wikipedia.org/wiki/Mali_(processor)" TargetMode="External"/><Relationship Id="rId4" Type="http://schemas.openxmlformats.org/officeDocument/2006/relationships/hyperlink" Target="https://en.wikipedia.org/wiki/Adreno" TargetMode="External"/><Relationship Id="rId9" Type="http://schemas.openxmlformats.org/officeDocument/2006/relationships/hyperlink" Target="https://en.wikipedia.org/wiki/PlayStation_3" TargetMode="External"/><Relationship Id="rId5" Type="http://schemas.openxmlformats.org/officeDocument/2006/relationships/hyperlink" Target="https://en.wikipedia.org/wiki/PowerVR" TargetMode="External"/><Relationship Id="rId6" Type="http://schemas.openxmlformats.org/officeDocument/2006/relationships/hyperlink" Target="https://en.wikipedia.org/wiki/Nintendo_Switch" TargetMode="External"/><Relationship Id="rId7" Type="http://schemas.openxmlformats.org/officeDocument/2006/relationships/hyperlink" Target="https://en.wikipedia.org/wiki/Xbox_360" TargetMode="External"/><Relationship Id="rId8" Type="http://schemas.openxmlformats.org/officeDocument/2006/relationships/hyperlink" Target="https://en.wikipedia.org/wiki/Xbox_One" TargetMode="External"/></Relationships>
</file>

<file path=ppt/slides/_rels/slide3.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hyperlink" Target="https://github.com/KhronosGroup/SPIRV-Cross" TargetMode="External"/><Relationship Id="rId4" Type="http://schemas.openxmlformats.org/officeDocument/2006/relationships/hyperlink" Target="https://enginearchitecture.realtimerendering.com/downloads/reac2021_unity_rendering_engine_architecture.pdf" TargetMode="External"/><Relationship Id="rId9" Type="http://schemas.openxmlformats.org/officeDocument/2006/relationships/hyperlink" Target="https://github.com/sebbbi/OffsetAllocator" TargetMode="External"/><Relationship Id="rId5" Type="http://schemas.openxmlformats.org/officeDocument/2006/relationships/hyperlink" Target="https://en.wikipedia.org/wiki/Resource_acquisition_is_initialization" TargetMode="External"/><Relationship Id="rId6" Type="http://schemas.openxmlformats.org/officeDocument/2006/relationships/hyperlink" Target="https://en.wikipedia.org/wiki/AoS_and_SoA" TargetMode="External"/><Relationship Id="rId7" Type="http://schemas.openxmlformats.org/officeDocument/2006/relationships/hyperlink" Target="https://en.cppreference.com/w/cpp/language/aggregate_initialization" TargetMode="External"/><Relationship Id="rId8" Type="http://schemas.openxmlformats.org/officeDocument/2006/relationships/hyperlink" Target="http://www.gii.upv.es/tlsf/files/ecrts04_tlsf.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3.png"/><Relationship Id="rId7" Type="http://schemas.openxmlformats.org/officeDocument/2006/relationships/image" Target="../media/image19.png"/><Relationship Id="rId8"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idx="1" type="subTitle"/>
          </p:nvPr>
        </p:nvSpPr>
        <p:spPr>
          <a:xfrm>
            <a:off x="626122" y="3463925"/>
            <a:ext cx="6291145" cy="415499"/>
          </a:xfrm>
          <a:prstGeom prst="rect">
            <a:avLst/>
          </a:prstGeom>
          <a:noFill/>
          <a:ln>
            <a:noFill/>
          </a:ln>
        </p:spPr>
        <p:txBody>
          <a:bodyPr anchorCtr="0" anchor="t" bIns="68575" lIns="137150" spcFirstLastPara="1" rIns="137150" wrap="square" tIns="0">
            <a:noAutofit/>
          </a:bodyPr>
          <a:lstStyle/>
          <a:p>
            <a:pPr indent="0" lvl="0" marL="0" rtl="0" algn="l">
              <a:lnSpc>
                <a:spcPct val="100000"/>
              </a:lnSpc>
              <a:spcBef>
                <a:spcPts val="0"/>
              </a:spcBef>
              <a:spcAft>
                <a:spcPts val="0"/>
              </a:spcAft>
              <a:buSzPts val="2300"/>
              <a:buNone/>
            </a:pPr>
            <a:r>
              <a:rPr lang="en"/>
              <a:t>Mobile Rendering Architecture</a:t>
            </a:r>
            <a:endParaRPr/>
          </a:p>
        </p:txBody>
      </p:sp>
      <p:sp>
        <p:nvSpPr>
          <p:cNvPr id="145" name="Google Shape;145;p25"/>
          <p:cNvSpPr txBox="1"/>
          <p:nvPr>
            <p:ph type="ctrTitle"/>
          </p:nvPr>
        </p:nvSpPr>
        <p:spPr>
          <a:xfrm>
            <a:off x="626122" y="2855366"/>
            <a:ext cx="6291145" cy="496290"/>
          </a:xfrm>
          <a:prstGeom prst="rect">
            <a:avLst/>
          </a:prstGeom>
          <a:noFill/>
          <a:ln>
            <a:noFill/>
          </a:ln>
        </p:spPr>
        <p:txBody>
          <a:bodyPr anchorCtr="0" anchor="b" bIns="0" lIns="137150" spcFirstLastPara="1" rIns="137150" wrap="square" tIns="34275">
            <a:noAutofit/>
          </a:bodyPr>
          <a:lstStyle/>
          <a:p>
            <a:pPr indent="0" lvl="0" marL="0" rtl="0" algn="l">
              <a:lnSpc>
                <a:spcPct val="100000"/>
              </a:lnSpc>
              <a:spcBef>
                <a:spcPts val="0"/>
              </a:spcBef>
              <a:spcAft>
                <a:spcPts val="0"/>
              </a:spcAft>
              <a:buClr>
                <a:schemeClr val="accent4"/>
              </a:buClr>
              <a:buSzPts val="3800"/>
              <a:buFont typeface="Arial"/>
              <a:buNone/>
            </a:pPr>
            <a:r>
              <a:rPr lang="en"/>
              <a:t>HypeHype</a:t>
            </a:r>
            <a:endParaRPr/>
          </a:p>
        </p:txBody>
      </p:sp>
      <p:sp>
        <p:nvSpPr>
          <p:cNvPr id="146" name="Google Shape;146;p25"/>
          <p:cNvSpPr txBox="1"/>
          <p:nvPr>
            <p:ph idx="1" type="subTitle"/>
          </p:nvPr>
        </p:nvSpPr>
        <p:spPr>
          <a:xfrm>
            <a:off x="626122" y="4225925"/>
            <a:ext cx="6291000" cy="415500"/>
          </a:xfrm>
          <a:prstGeom prst="rect">
            <a:avLst/>
          </a:prstGeom>
          <a:noFill/>
          <a:ln>
            <a:noFill/>
          </a:ln>
        </p:spPr>
        <p:txBody>
          <a:bodyPr anchorCtr="0" anchor="t" bIns="68575" lIns="137150" spcFirstLastPara="1" rIns="137150" wrap="square" tIns="0">
            <a:noAutofit/>
          </a:bodyPr>
          <a:lstStyle/>
          <a:p>
            <a:pPr indent="0" lvl="0" marL="0" rtl="0" algn="l">
              <a:lnSpc>
                <a:spcPct val="100000"/>
              </a:lnSpc>
              <a:spcBef>
                <a:spcPts val="0"/>
              </a:spcBef>
              <a:spcAft>
                <a:spcPts val="0"/>
              </a:spcAft>
              <a:buSzPts val="2300"/>
              <a:buNone/>
            </a:pPr>
            <a:r>
              <a:rPr b="0" lang="en" sz="1400"/>
              <a:t>Advances in Real-Time Rendering in Games </a:t>
            </a:r>
            <a:r>
              <a:rPr b="0" i="1" lang="en" sz="1400"/>
              <a:t>course</a:t>
            </a:r>
            <a:endParaRPr b="0" i="1"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4"/>
          <p:cNvSpPr/>
          <p:nvPr/>
        </p:nvSpPr>
        <p:spPr>
          <a:xfrm>
            <a:off x="5741575" y="2302625"/>
            <a:ext cx="2549400" cy="2257800"/>
          </a:xfrm>
          <a:prstGeom prst="roundRect">
            <a:avLst>
              <a:gd fmla="val 6652" name="adj"/>
            </a:avLst>
          </a:prstGeom>
          <a:solidFill>
            <a:schemeClr val="lt2"/>
          </a:solidFill>
          <a:ln cap="flat" cmpd="sng" w="9525">
            <a:solidFill>
              <a:srgbClr val="4A86E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353" name="Google Shape;353;p34"/>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Platform API Design Goals</a:t>
            </a:r>
            <a:endParaRPr/>
          </a:p>
        </p:txBody>
      </p:sp>
      <p:sp>
        <p:nvSpPr>
          <p:cNvPr id="354" name="Google Shape;354;p34"/>
          <p:cNvSpPr txBox="1"/>
          <p:nvPr>
            <p:ph idx="1" type="body"/>
          </p:nvPr>
        </p:nvSpPr>
        <p:spPr>
          <a:xfrm>
            <a:off x="245700" y="1069075"/>
            <a:ext cx="5608800" cy="3491400"/>
          </a:xfrm>
          <a:prstGeom prst="rect">
            <a:avLst/>
          </a:prstGeom>
          <a:noFill/>
          <a:ln>
            <a:noFill/>
          </a:ln>
        </p:spPr>
        <p:txBody>
          <a:bodyPr anchorCtr="0" anchor="t" bIns="34275" lIns="0" spcFirstLastPara="1" rIns="68575" wrap="square" tIns="34275">
            <a:normAutofit lnSpcReduction="10000"/>
          </a:bodyPr>
          <a:lstStyle/>
          <a:p>
            <a:pPr indent="-317500" lvl="0" marL="457200" rtl="0" algn="l">
              <a:lnSpc>
                <a:spcPct val="130000"/>
              </a:lnSpc>
              <a:spcBef>
                <a:spcPts val="0"/>
              </a:spcBef>
              <a:spcAft>
                <a:spcPts val="0"/>
              </a:spcAft>
              <a:buSzPts val="1400"/>
              <a:buChar char="●"/>
            </a:pPr>
            <a:r>
              <a:rPr lang="en"/>
              <a:t>Standalone library</a:t>
            </a:r>
            <a:endParaRPr/>
          </a:p>
          <a:p>
            <a:pPr indent="-317500" lvl="1" marL="914400" rtl="0" algn="l">
              <a:lnSpc>
                <a:spcPct val="130000"/>
              </a:lnSpc>
              <a:spcBef>
                <a:spcPts val="0"/>
              </a:spcBef>
              <a:spcAft>
                <a:spcPts val="0"/>
              </a:spcAft>
              <a:buSzPts val="1400"/>
              <a:buChar char="○"/>
            </a:pPr>
            <a:r>
              <a:rPr lang="en"/>
              <a:t>Independently designed and maintained. Stable API</a:t>
            </a:r>
            <a:endParaRPr/>
          </a:p>
          <a:p>
            <a:pPr indent="-317500" lvl="0" marL="457200" rtl="0" algn="l">
              <a:lnSpc>
                <a:spcPct val="130000"/>
              </a:lnSpc>
              <a:spcBef>
                <a:spcPts val="0"/>
              </a:spcBef>
              <a:spcAft>
                <a:spcPts val="0"/>
              </a:spcAft>
              <a:buSzPts val="1400"/>
              <a:buChar char="●"/>
            </a:pPr>
            <a:r>
              <a:rPr lang="en"/>
              <a:t>Avoid higher level concepts creeping into the API</a:t>
            </a:r>
            <a:endParaRPr/>
          </a:p>
          <a:p>
            <a:pPr indent="-317500" lvl="1" marL="914400" rtl="0" algn="l">
              <a:lnSpc>
                <a:spcPct val="130000"/>
              </a:lnSpc>
              <a:spcBef>
                <a:spcPts val="0"/>
              </a:spcBef>
              <a:spcAft>
                <a:spcPts val="0"/>
              </a:spcAft>
              <a:buSzPts val="1400"/>
              <a:buChar char="○"/>
            </a:pPr>
            <a:r>
              <a:rPr b="1" lang="en">
                <a:solidFill>
                  <a:srgbClr val="FF0000"/>
                </a:solidFill>
              </a:rPr>
              <a:t>No </a:t>
            </a:r>
            <a:r>
              <a:rPr lang="en"/>
              <a:t>mesh &amp; material: Can be represented as IB+VBs and bind groups</a:t>
            </a:r>
            <a:endParaRPr/>
          </a:p>
          <a:p>
            <a:pPr indent="-317500" lvl="1" marL="914400" rtl="0" algn="l">
              <a:lnSpc>
                <a:spcPct val="130000"/>
              </a:lnSpc>
              <a:spcBef>
                <a:spcPts val="0"/>
              </a:spcBef>
              <a:spcAft>
                <a:spcPts val="0"/>
              </a:spcAft>
              <a:buSzPts val="1400"/>
              <a:buChar char="○"/>
            </a:pPr>
            <a:r>
              <a:rPr b="1" lang="en">
                <a:solidFill>
                  <a:srgbClr val="FF0000"/>
                </a:solidFill>
              </a:rPr>
              <a:t>No </a:t>
            </a:r>
            <a:r>
              <a:rPr lang="en"/>
              <a:t>automatic data setup or forced data layout</a:t>
            </a:r>
            <a:endParaRPr/>
          </a:p>
          <a:p>
            <a:pPr indent="-317500" lvl="1" marL="914400" rtl="0" algn="l">
              <a:lnSpc>
                <a:spcPct val="130000"/>
              </a:lnSpc>
              <a:spcBef>
                <a:spcPts val="0"/>
              </a:spcBef>
              <a:spcAft>
                <a:spcPts val="0"/>
              </a:spcAft>
              <a:buSzPts val="1400"/>
              <a:buChar char="○"/>
            </a:pPr>
            <a:r>
              <a:rPr b="1" lang="en">
                <a:solidFill>
                  <a:srgbClr val="FF0000"/>
                </a:solidFill>
              </a:rPr>
              <a:t>No </a:t>
            </a:r>
            <a:r>
              <a:rPr lang="en"/>
              <a:t>fixed draw algorithm: Traditional, </a:t>
            </a:r>
            <a:r>
              <a:rPr lang="en"/>
              <a:t>instancing</a:t>
            </a:r>
            <a:r>
              <a:rPr lang="en"/>
              <a:t>. Future = GPU-driven</a:t>
            </a:r>
            <a:endParaRPr/>
          </a:p>
          <a:p>
            <a:pPr indent="-317500" lvl="1" marL="914400" rtl="0" algn="l">
              <a:lnSpc>
                <a:spcPct val="130000"/>
              </a:lnSpc>
              <a:spcBef>
                <a:spcPts val="0"/>
              </a:spcBef>
              <a:spcAft>
                <a:spcPts val="0"/>
              </a:spcAft>
              <a:buSzPts val="1400"/>
              <a:buChar char="○"/>
            </a:pPr>
            <a:r>
              <a:rPr b="1" lang="en">
                <a:solidFill>
                  <a:srgbClr val="42DA00"/>
                </a:solidFill>
              </a:rPr>
              <a:t>User land code responsible for setting up all the data!</a:t>
            </a:r>
            <a:endParaRPr b="1">
              <a:solidFill>
                <a:srgbClr val="42DA00"/>
              </a:solidFill>
            </a:endParaRPr>
          </a:p>
          <a:p>
            <a:pPr indent="-317500" lvl="0" marL="457200" rtl="0" algn="l">
              <a:lnSpc>
                <a:spcPct val="130000"/>
              </a:lnSpc>
              <a:spcBef>
                <a:spcPts val="0"/>
              </a:spcBef>
              <a:spcAft>
                <a:spcPts val="0"/>
              </a:spcAft>
              <a:buSzPts val="1400"/>
              <a:buChar char="●"/>
            </a:pPr>
            <a:r>
              <a:rPr lang="en"/>
              <a:t>“Zero” extra API overhead</a:t>
            </a:r>
            <a:endParaRPr/>
          </a:p>
          <a:p>
            <a:pPr indent="-317500" lvl="1" marL="914400" rtl="0" algn="l">
              <a:lnSpc>
                <a:spcPct val="130000"/>
              </a:lnSpc>
              <a:spcBef>
                <a:spcPts val="0"/>
              </a:spcBef>
              <a:spcAft>
                <a:spcPts val="0"/>
              </a:spcAft>
              <a:buSzPts val="1400"/>
              <a:buChar char="○"/>
            </a:pPr>
            <a:r>
              <a:rPr b="1" lang="en">
                <a:solidFill>
                  <a:srgbClr val="42DA00"/>
                </a:solidFill>
              </a:rPr>
              <a:t>Design core pillar:</a:t>
            </a:r>
            <a:r>
              <a:rPr lang="en"/>
              <a:t> </a:t>
            </a:r>
            <a:r>
              <a:rPr lang="en"/>
              <a:t>As easy as DX11, as fast as optimized DX12</a:t>
            </a:r>
            <a:endParaRPr/>
          </a:p>
          <a:p>
            <a:pPr indent="-317500" lvl="1" marL="914400" rtl="0" algn="l">
              <a:lnSpc>
                <a:spcPct val="130000"/>
              </a:lnSpc>
              <a:spcBef>
                <a:spcPts val="0"/>
              </a:spcBef>
              <a:spcAft>
                <a:spcPts val="0"/>
              </a:spcAft>
              <a:buSzPts val="1400"/>
              <a:buChar char="○"/>
            </a:pPr>
            <a:r>
              <a:rPr b="1" lang="en">
                <a:solidFill>
                  <a:srgbClr val="FF0000"/>
                </a:solidFill>
              </a:rPr>
              <a:t>Wrong solution: </a:t>
            </a:r>
            <a:r>
              <a:rPr lang="en"/>
              <a:t>Implement DX11 driver in your code base</a:t>
            </a:r>
            <a:endParaRPr/>
          </a:p>
          <a:p>
            <a:pPr indent="-317500" lvl="2" marL="1371600" rtl="0" algn="l">
              <a:lnSpc>
                <a:spcPct val="130000"/>
              </a:lnSpc>
              <a:spcBef>
                <a:spcPts val="0"/>
              </a:spcBef>
              <a:spcAft>
                <a:spcPts val="0"/>
              </a:spcAft>
              <a:buSzPts val="1400"/>
              <a:buChar char="■"/>
            </a:pPr>
            <a:r>
              <a:rPr lang="en"/>
              <a:t>Fine-grained</a:t>
            </a:r>
            <a:r>
              <a:rPr lang="en"/>
              <a:t> inputs, render state, shadow state, copies</a:t>
            </a:r>
            <a:endParaRPr/>
          </a:p>
          <a:p>
            <a:pPr indent="-317500" lvl="2" marL="1371600" rtl="0" algn="l">
              <a:lnSpc>
                <a:spcPct val="130000"/>
              </a:lnSpc>
              <a:spcBef>
                <a:spcPts val="0"/>
              </a:spcBef>
              <a:spcAft>
                <a:spcPts val="0"/>
              </a:spcAft>
              <a:buSzPts val="1400"/>
              <a:buChar char="■"/>
            </a:pPr>
            <a:r>
              <a:rPr lang="en"/>
              <a:t>PSO + render state caching, bind group caching (hash tables)</a:t>
            </a:r>
            <a:endParaRPr/>
          </a:p>
          <a:p>
            <a:pPr indent="-317500" lvl="2" marL="1371600" rtl="0" algn="l">
              <a:lnSpc>
                <a:spcPct val="130000"/>
              </a:lnSpc>
              <a:spcBef>
                <a:spcPts val="0"/>
              </a:spcBef>
              <a:spcAft>
                <a:spcPts val="0"/>
              </a:spcAft>
              <a:buSzPts val="1400"/>
              <a:buChar char="■"/>
            </a:pPr>
            <a:r>
              <a:rPr lang="en"/>
              <a:t>Software command buffers</a:t>
            </a:r>
            <a:endParaRPr/>
          </a:p>
        </p:txBody>
      </p:sp>
      <p:sp>
        <p:nvSpPr>
          <p:cNvPr id="355" name="Google Shape;355;p34"/>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356" name="Google Shape;356;p34"/>
          <p:cNvSpPr/>
          <p:nvPr/>
        </p:nvSpPr>
        <p:spPr>
          <a:xfrm>
            <a:off x="5817150" y="2358425"/>
            <a:ext cx="2385000" cy="615600"/>
          </a:xfrm>
          <a:prstGeom prst="roundRect">
            <a:avLst>
              <a:gd fmla="val 21733"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Platform</a:t>
            </a:r>
            <a:endParaRPr b="1" sz="1100"/>
          </a:p>
          <a:p>
            <a:pPr indent="0" lvl="0" marL="0" rtl="0" algn="ctr">
              <a:spcBef>
                <a:spcPts val="0"/>
              </a:spcBef>
              <a:spcAft>
                <a:spcPts val="0"/>
              </a:spcAft>
              <a:buNone/>
            </a:pPr>
            <a:r>
              <a:rPr b="1" lang="en" sz="2400"/>
              <a:t>API</a:t>
            </a:r>
            <a:endParaRPr b="1" sz="2400"/>
          </a:p>
        </p:txBody>
      </p:sp>
      <p:sp>
        <p:nvSpPr>
          <p:cNvPr id="357" name="Google Shape;357;p34"/>
          <p:cNvSpPr/>
          <p:nvPr/>
        </p:nvSpPr>
        <p:spPr>
          <a:xfrm>
            <a:off x="5821150" y="3072725"/>
            <a:ext cx="2385000" cy="1413000"/>
          </a:xfrm>
          <a:prstGeom prst="roundRect">
            <a:avLst>
              <a:gd fmla="val 9659" name="adj"/>
            </a:avLst>
          </a:prstGeom>
          <a:solidFill>
            <a:schemeClr val="dk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Backends</a:t>
            </a:r>
            <a:endParaRPr b="1">
              <a:solidFill>
                <a:schemeClr val="lt1"/>
              </a:solidFill>
            </a:endParaRPr>
          </a:p>
        </p:txBody>
      </p:sp>
      <p:sp>
        <p:nvSpPr>
          <p:cNvPr id="358" name="Google Shape;358;p34"/>
          <p:cNvSpPr/>
          <p:nvPr/>
        </p:nvSpPr>
        <p:spPr>
          <a:xfrm>
            <a:off x="7053275" y="3630850"/>
            <a:ext cx="1051200" cy="615600"/>
          </a:xfrm>
          <a:prstGeom prst="roundRect">
            <a:avLst>
              <a:gd fmla="val 9659" name="adj"/>
            </a:avLst>
          </a:prstGeom>
          <a:solidFill>
            <a:srgbClr val="F3F3F3"/>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solidFill>
                <a:srgbClr val="9900FF"/>
              </a:solidFill>
            </a:endParaRPr>
          </a:p>
        </p:txBody>
      </p:sp>
      <p:pic>
        <p:nvPicPr>
          <p:cNvPr id="359" name="Google Shape;359;p34"/>
          <p:cNvPicPr preferRelativeResize="0"/>
          <p:nvPr/>
        </p:nvPicPr>
        <p:blipFill>
          <a:blip r:embed="rId3">
            <a:alphaModFix/>
          </a:blip>
          <a:stretch>
            <a:fillRect/>
          </a:stretch>
        </p:blipFill>
        <p:spPr>
          <a:xfrm>
            <a:off x="5897338" y="3507487"/>
            <a:ext cx="1051173" cy="373800"/>
          </a:xfrm>
          <a:prstGeom prst="rect">
            <a:avLst/>
          </a:prstGeom>
          <a:noFill/>
          <a:ln>
            <a:noFill/>
          </a:ln>
        </p:spPr>
      </p:pic>
      <p:pic>
        <p:nvPicPr>
          <p:cNvPr id="360" name="Google Shape;360;p34"/>
          <p:cNvPicPr preferRelativeResize="0"/>
          <p:nvPr/>
        </p:nvPicPr>
        <p:blipFill>
          <a:blip r:embed="rId4">
            <a:alphaModFix/>
          </a:blip>
          <a:stretch>
            <a:fillRect/>
          </a:stretch>
        </p:blipFill>
        <p:spPr>
          <a:xfrm>
            <a:off x="5897350" y="3942825"/>
            <a:ext cx="455100" cy="461229"/>
          </a:xfrm>
          <a:prstGeom prst="rect">
            <a:avLst/>
          </a:prstGeom>
          <a:noFill/>
          <a:ln>
            <a:noFill/>
          </a:ln>
        </p:spPr>
      </p:pic>
      <p:pic>
        <p:nvPicPr>
          <p:cNvPr id="361" name="Google Shape;361;p34"/>
          <p:cNvPicPr preferRelativeResize="0"/>
          <p:nvPr/>
        </p:nvPicPr>
        <p:blipFill>
          <a:blip r:embed="rId5">
            <a:alphaModFix/>
          </a:blip>
          <a:stretch>
            <a:fillRect/>
          </a:stretch>
        </p:blipFill>
        <p:spPr>
          <a:xfrm>
            <a:off x="6393113" y="3942825"/>
            <a:ext cx="532325" cy="461225"/>
          </a:xfrm>
          <a:prstGeom prst="rect">
            <a:avLst/>
          </a:prstGeom>
          <a:noFill/>
          <a:ln>
            <a:noFill/>
          </a:ln>
        </p:spPr>
      </p:pic>
      <p:pic>
        <p:nvPicPr>
          <p:cNvPr id="362" name="Google Shape;362;p34"/>
          <p:cNvPicPr preferRelativeResize="0"/>
          <p:nvPr/>
        </p:nvPicPr>
        <p:blipFill>
          <a:blip r:embed="rId6">
            <a:alphaModFix/>
          </a:blip>
          <a:stretch>
            <a:fillRect/>
          </a:stretch>
        </p:blipFill>
        <p:spPr>
          <a:xfrm>
            <a:off x="7101425" y="3684850"/>
            <a:ext cx="682825" cy="257975"/>
          </a:xfrm>
          <a:prstGeom prst="rect">
            <a:avLst/>
          </a:prstGeom>
          <a:noFill/>
          <a:ln>
            <a:noFill/>
          </a:ln>
        </p:spPr>
      </p:pic>
      <p:pic>
        <p:nvPicPr>
          <p:cNvPr id="363" name="Google Shape;363;p34"/>
          <p:cNvPicPr preferRelativeResize="0"/>
          <p:nvPr/>
        </p:nvPicPr>
        <p:blipFill>
          <a:blip r:embed="rId7">
            <a:alphaModFix/>
          </a:blip>
          <a:stretch>
            <a:fillRect/>
          </a:stretch>
        </p:blipFill>
        <p:spPr>
          <a:xfrm>
            <a:off x="7101425" y="3944375"/>
            <a:ext cx="682825" cy="274000"/>
          </a:xfrm>
          <a:prstGeom prst="rect">
            <a:avLst/>
          </a:prstGeom>
          <a:noFill/>
          <a:ln>
            <a:noFill/>
          </a:ln>
        </p:spPr>
      </p:pic>
      <p:sp>
        <p:nvSpPr>
          <p:cNvPr id="364" name="Google Shape;364;p34"/>
          <p:cNvSpPr txBox="1"/>
          <p:nvPr/>
        </p:nvSpPr>
        <p:spPr>
          <a:xfrm>
            <a:off x="7722550" y="3881275"/>
            <a:ext cx="4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2.0</a:t>
            </a:r>
            <a:endParaRPr/>
          </a:p>
        </p:txBody>
      </p:sp>
      <p:sp>
        <p:nvSpPr>
          <p:cNvPr id="365" name="Google Shape;365;p34"/>
          <p:cNvSpPr txBox="1"/>
          <p:nvPr/>
        </p:nvSpPr>
        <p:spPr>
          <a:xfrm>
            <a:off x="7722550" y="3613750"/>
            <a:ext cx="4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3.0</a:t>
            </a:r>
            <a:endParaRPr/>
          </a:p>
        </p:txBody>
      </p:sp>
      <p:sp>
        <p:nvSpPr>
          <p:cNvPr id="366" name="Google Shape;366;p34"/>
          <p:cNvSpPr/>
          <p:nvPr/>
        </p:nvSpPr>
        <p:spPr>
          <a:xfrm>
            <a:off x="5817150" y="1158725"/>
            <a:ext cx="2385000" cy="1101000"/>
          </a:xfrm>
          <a:prstGeom prst="roundRect">
            <a:avLst>
              <a:gd fmla="val 14257" name="adj"/>
            </a:avLst>
          </a:prstGeom>
          <a:solidFill>
            <a:srgbClr val="D9D9D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434343"/>
                </a:solidFill>
              </a:rPr>
              <a:t>High level rendering code</a:t>
            </a:r>
            <a:endParaRPr b="1" sz="1300">
              <a:solidFill>
                <a:srgbClr val="434343"/>
              </a:solidFill>
            </a:endParaRPr>
          </a:p>
          <a:p>
            <a:pPr indent="0" lvl="0" marL="0" rtl="0" algn="ctr">
              <a:spcBef>
                <a:spcPts val="0"/>
              </a:spcBef>
              <a:spcAft>
                <a:spcPts val="0"/>
              </a:spcAft>
              <a:buNone/>
            </a:pPr>
            <a:r>
              <a:t/>
            </a:r>
            <a:endParaRPr b="1" sz="1300">
              <a:solidFill>
                <a:srgbClr val="434343"/>
              </a:solidFill>
            </a:endParaRPr>
          </a:p>
          <a:p>
            <a:pPr indent="0" lvl="0" marL="0" rtl="0" algn="ctr">
              <a:spcBef>
                <a:spcPts val="0"/>
              </a:spcBef>
              <a:spcAft>
                <a:spcPts val="0"/>
              </a:spcAft>
              <a:buNone/>
            </a:pPr>
            <a:r>
              <a:rPr b="1" lang="en" sz="1300">
                <a:solidFill>
                  <a:srgbClr val="FF0000"/>
                </a:solidFill>
              </a:rPr>
              <a:t>Changes frequently</a:t>
            </a:r>
            <a:endParaRPr b="1" sz="1300">
              <a:solidFill>
                <a:srgbClr val="FF0000"/>
              </a:solidFill>
            </a:endParaRPr>
          </a:p>
        </p:txBody>
      </p:sp>
      <p:sp>
        <p:nvSpPr>
          <p:cNvPr id="367" name="Google Shape;367;p34"/>
          <p:cNvSpPr txBox="1"/>
          <p:nvPr/>
        </p:nvSpPr>
        <p:spPr>
          <a:xfrm rot="5400000">
            <a:off x="7618800" y="3254525"/>
            <a:ext cx="1581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4A86E8"/>
                </a:solidFill>
              </a:rPr>
              <a:t>Standalone library</a:t>
            </a:r>
            <a:endParaRPr sz="1100">
              <a:solidFill>
                <a:srgbClr val="4A86E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5"/>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Best Process for </a:t>
            </a:r>
            <a:r>
              <a:rPr lang="en"/>
              <a:t>High-Performance</a:t>
            </a:r>
            <a:r>
              <a:rPr lang="en"/>
              <a:t> API Design?</a:t>
            </a:r>
            <a:endParaRPr/>
          </a:p>
        </p:txBody>
      </p:sp>
      <p:sp>
        <p:nvSpPr>
          <p:cNvPr id="373" name="Google Shape;373;p35"/>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cxnSp>
        <p:nvCxnSpPr>
          <p:cNvPr id="374" name="Google Shape;374;p35"/>
          <p:cNvCxnSpPr/>
          <p:nvPr/>
        </p:nvCxnSpPr>
        <p:spPr>
          <a:xfrm>
            <a:off x="826625" y="4021475"/>
            <a:ext cx="7164300" cy="0"/>
          </a:xfrm>
          <a:prstGeom prst="straightConnector1">
            <a:avLst/>
          </a:prstGeom>
          <a:noFill/>
          <a:ln cap="flat" cmpd="sng" w="38100">
            <a:solidFill>
              <a:schemeClr val="dk1"/>
            </a:solidFill>
            <a:prstDash val="solid"/>
            <a:round/>
            <a:headEnd len="med" w="med" type="stealth"/>
            <a:tailEnd len="med" w="med" type="triangle"/>
          </a:ln>
        </p:spPr>
      </p:cxnSp>
      <p:sp>
        <p:nvSpPr>
          <p:cNvPr id="375" name="Google Shape;375;p35"/>
          <p:cNvSpPr txBox="1"/>
          <p:nvPr/>
        </p:nvSpPr>
        <p:spPr>
          <a:xfrm>
            <a:off x="1995625" y="4071600"/>
            <a:ext cx="1052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Traditional</a:t>
            </a:r>
            <a:endParaRPr>
              <a:solidFill>
                <a:schemeClr val="dk1"/>
              </a:solidFill>
            </a:endParaRPr>
          </a:p>
        </p:txBody>
      </p:sp>
      <p:sp>
        <p:nvSpPr>
          <p:cNvPr id="376" name="Google Shape;376;p35"/>
          <p:cNvSpPr txBox="1"/>
          <p:nvPr/>
        </p:nvSpPr>
        <p:spPr>
          <a:xfrm>
            <a:off x="5761950" y="4071600"/>
            <a:ext cx="93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Agile</a:t>
            </a:r>
            <a:endParaRPr>
              <a:solidFill>
                <a:schemeClr val="dk1"/>
              </a:solidFill>
            </a:endParaRPr>
          </a:p>
        </p:txBody>
      </p:sp>
      <p:sp>
        <p:nvSpPr>
          <p:cNvPr id="377" name="Google Shape;377;p35"/>
          <p:cNvSpPr txBox="1"/>
          <p:nvPr/>
        </p:nvSpPr>
        <p:spPr>
          <a:xfrm>
            <a:off x="3902050" y="4071600"/>
            <a:ext cx="93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sp>
        <p:nvSpPr>
          <p:cNvPr id="378" name="Google Shape;378;p35"/>
          <p:cNvSpPr txBox="1"/>
          <p:nvPr/>
        </p:nvSpPr>
        <p:spPr>
          <a:xfrm>
            <a:off x="7569725" y="4071600"/>
            <a:ext cx="42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sp>
        <p:nvSpPr>
          <p:cNvPr id="379" name="Google Shape;379;p35"/>
          <p:cNvSpPr txBox="1"/>
          <p:nvPr/>
        </p:nvSpPr>
        <p:spPr>
          <a:xfrm>
            <a:off x="826625" y="4071600"/>
            <a:ext cx="42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t>
            </a:r>
            <a:endParaRPr>
              <a:solidFill>
                <a:schemeClr val="dk1"/>
              </a:solidFill>
            </a:endParaRPr>
          </a:p>
        </p:txBody>
      </p:sp>
      <p:sp>
        <p:nvSpPr>
          <p:cNvPr id="380" name="Google Shape;380;p35"/>
          <p:cNvSpPr/>
          <p:nvPr/>
        </p:nvSpPr>
        <p:spPr>
          <a:xfrm>
            <a:off x="793225" y="1240975"/>
            <a:ext cx="3456900" cy="2588400"/>
          </a:xfrm>
          <a:prstGeom prst="roundRect">
            <a:avLst>
              <a:gd fmla="val 6036" name="adj"/>
            </a:avLst>
          </a:prstGeom>
          <a:solidFill>
            <a:srgbClr val="F9CB9C"/>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Traditional</a:t>
            </a:r>
            <a:endParaRPr b="1"/>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Big technical design document</a:t>
            </a:r>
            <a:endParaRPr/>
          </a:p>
          <a:p>
            <a:pPr indent="-317500" lvl="0" marL="457200" rtl="0" algn="l">
              <a:spcBef>
                <a:spcPts val="0"/>
              </a:spcBef>
              <a:spcAft>
                <a:spcPts val="0"/>
              </a:spcAft>
              <a:buSzPts val="1400"/>
              <a:buChar char="●"/>
            </a:pPr>
            <a:r>
              <a:rPr lang="en"/>
              <a:t>Scheduled &amp; split into tasks</a:t>
            </a:r>
            <a:endParaRPr/>
          </a:p>
          <a:p>
            <a:pPr indent="-317500" lvl="0" marL="457200" rtl="0" algn="l">
              <a:spcBef>
                <a:spcPts val="0"/>
              </a:spcBef>
              <a:spcAft>
                <a:spcPts val="0"/>
              </a:spcAft>
              <a:buSzPts val="1400"/>
              <a:buChar char="●"/>
            </a:pPr>
            <a:r>
              <a:rPr lang="en"/>
              <a:t>Design first, then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Issues</a:t>
            </a:r>
            <a:endParaRPr/>
          </a:p>
          <a:p>
            <a:pPr indent="-317500" lvl="0" marL="457200" rtl="0" algn="l">
              <a:spcBef>
                <a:spcPts val="0"/>
              </a:spcBef>
              <a:spcAft>
                <a:spcPts val="0"/>
              </a:spcAft>
              <a:buSzPts val="1400"/>
              <a:buChar char="●"/>
            </a:pPr>
            <a:r>
              <a:rPr lang="en"/>
              <a:t>Plans locked too early</a:t>
            </a:r>
            <a:endParaRPr/>
          </a:p>
          <a:p>
            <a:pPr indent="-317500" lvl="0" marL="457200" rtl="0" algn="l">
              <a:spcBef>
                <a:spcPts val="0"/>
              </a:spcBef>
              <a:spcAft>
                <a:spcPts val="0"/>
              </a:spcAft>
              <a:buSzPts val="1400"/>
              <a:buChar char="●"/>
            </a:pPr>
            <a:r>
              <a:rPr lang="en"/>
              <a:t>Programmer notices architectural issues too late</a:t>
            </a:r>
            <a:endParaRPr/>
          </a:p>
          <a:p>
            <a:pPr indent="-317500" lvl="0" marL="457200" rtl="0" algn="l">
              <a:spcBef>
                <a:spcPts val="0"/>
              </a:spcBef>
              <a:spcAft>
                <a:spcPts val="0"/>
              </a:spcAft>
              <a:buSzPts val="1400"/>
              <a:buChar char="●"/>
            </a:pPr>
            <a:r>
              <a:rPr lang="en"/>
              <a:t>Refactor impacts production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1" name="Google Shape;381;p35"/>
          <p:cNvSpPr/>
          <p:nvPr/>
        </p:nvSpPr>
        <p:spPr>
          <a:xfrm>
            <a:off x="4471975" y="1241125"/>
            <a:ext cx="3515400" cy="2588400"/>
          </a:xfrm>
          <a:prstGeom prst="roundRect">
            <a:avLst>
              <a:gd fmla="val 6303" name="adj"/>
            </a:avLst>
          </a:prstGeom>
          <a:solidFill>
            <a:srgbClr val="C9DAF8"/>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Agile + Test Driven</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lang="en"/>
              <a:t>What we need in the next sprints?</a:t>
            </a:r>
            <a:endParaRPr/>
          </a:p>
          <a:p>
            <a:pPr indent="-317500" lvl="0" marL="457200" rtl="0" algn="l">
              <a:spcBef>
                <a:spcPts val="0"/>
              </a:spcBef>
              <a:spcAft>
                <a:spcPts val="0"/>
              </a:spcAft>
              <a:buSzPts val="1400"/>
              <a:buChar char="●"/>
            </a:pPr>
            <a:r>
              <a:rPr lang="en"/>
              <a:t>Implement small pieces of tested production ready modular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Issues</a:t>
            </a:r>
            <a:endParaRPr/>
          </a:p>
          <a:p>
            <a:pPr indent="-317500" lvl="0" marL="457200" rtl="0" algn="l">
              <a:spcBef>
                <a:spcPts val="0"/>
              </a:spcBef>
              <a:spcAft>
                <a:spcPts val="0"/>
              </a:spcAft>
              <a:buSzPts val="1400"/>
              <a:buChar char="●"/>
            </a:pPr>
            <a:r>
              <a:rPr lang="en"/>
              <a:t>Can’t see the forest from the trees</a:t>
            </a:r>
            <a:endParaRPr/>
          </a:p>
          <a:p>
            <a:pPr indent="-317500" lvl="0" marL="457200" rtl="0" algn="l">
              <a:spcBef>
                <a:spcPts val="0"/>
              </a:spcBef>
              <a:spcAft>
                <a:spcPts val="0"/>
              </a:spcAft>
              <a:buSzPts val="1400"/>
              <a:buChar char="●"/>
            </a:pPr>
            <a:r>
              <a:rPr lang="en"/>
              <a:t>Good pieces != good architecture</a:t>
            </a:r>
            <a:endParaRPr/>
          </a:p>
          <a:p>
            <a:pPr indent="-317500" lvl="0" marL="457200" rtl="0" algn="l">
              <a:spcBef>
                <a:spcPts val="0"/>
              </a:spcBef>
              <a:spcAft>
                <a:spcPts val="0"/>
              </a:spcAft>
              <a:buSzPts val="1400"/>
              <a:buChar char="●"/>
            </a:pPr>
            <a:r>
              <a:rPr lang="en"/>
              <a:t>Hard to throw away production ready code with 100% tests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6"/>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Our Solution: Iterative API Design Process</a:t>
            </a:r>
            <a:endParaRPr/>
          </a:p>
        </p:txBody>
      </p:sp>
      <p:sp>
        <p:nvSpPr>
          <p:cNvPr id="387" name="Google Shape;387;p36"/>
          <p:cNvSpPr txBox="1"/>
          <p:nvPr>
            <p:ph idx="1" type="body"/>
          </p:nvPr>
        </p:nvSpPr>
        <p:spPr>
          <a:xfrm>
            <a:off x="2984150" y="1114675"/>
            <a:ext cx="5370600" cy="3350100"/>
          </a:xfrm>
          <a:prstGeom prst="rect">
            <a:avLst/>
          </a:prstGeom>
          <a:noFill/>
          <a:ln>
            <a:noFill/>
          </a:ln>
        </p:spPr>
        <p:txBody>
          <a:bodyPr anchorCtr="0" anchor="t" bIns="34275" lIns="0" spcFirstLastPara="1" rIns="68575" wrap="square" tIns="34275">
            <a:normAutofit/>
          </a:bodyPr>
          <a:lstStyle/>
          <a:p>
            <a:pPr indent="-317500" lvl="0" marL="457200" rtl="0" algn="l">
              <a:lnSpc>
                <a:spcPct val="130000"/>
              </a:lnSpc>
              <a:spcBef>
                <a:spcPts val="0"/>
              </a:spcBef>
              <a:spcAft>
                <a:spcPts val="0"/>
              </a:spcAft>
              <a:buSzPts val="1400"/>
              <a:buChar char="●"/>
            </a:pPr>
            <a:r>
              <a:rPr lang="en"/>
              <a:t>Write mock user land code</a:t>
            </a:r>
            <a:endParaRPr/>
          </a:p>
          <a:p>
            <a:pPr indent="-317500" lvl="1" marL="914400" rtl="0" algn="l">
              <a:lnSpc>
                <a:spcPct val="130000"/>
              </a:lnSpc>
              <a:spcBef>
                <a:spcPts val="0"/>
              </a:spcBef>
              <a:spcAft>
                <a:spcPts val="0"/>
              </a:spcAft>
              <a:buSzPts val="1400"/>
              <a:buChar char="○"/>
            </a:pPr>
            <a:r>
              <a:rPr lang="en"/>
              <a:t>Create resources: textures, shaders, buffers, passes, etc</a:t>
            </a:r>
            <a:endParaRPr/>
          </a:p>
          <a:p>
            <a:pPr indent="-317500" lvl="1" marL="914400" rtl="0" algn="l">
              <a:lnSpc>
                <a:spcPct val="130000"/>
              </a:lnSpc>
              <a:spcBef>
                <a:spcPts val="0"/>
              </a:spcBef>
              <a:spcAft>
                <a:spcPts val="0"/>
              </a:spcAft>
              <a:buSzPts val="1400"/>
              <a:buChar char="○"/>
            </a:pPr>
            <a:r>
              <a:rPr lang="en"/>
              <a:t>Render a full frame using the resources (+animate)</a:t>
            </a:r>
            <a:endParaRPr/>
          </a:p>
          <a:p>
            <a:pPr indent="-317500" lvl="0" marL="457200" rtl="0" algn="l">
              <a:lnSpc>
                <a:spcPct val="130000"/>
              </a:lnSpc>
              <a:spcBef>
                <a:spcPts val="0"/>
              </a:spcBef>
              <a:spcAft>
                <a:spcPts val="0"/>
              </a:spcAft>
              <a:buSzPts val="1400"/>
              <a:buChar char="●"/>
            </a:pPr>
            <a:r>
              <a:rPr lang="en"/>
              <a:t>Write mock gfx platform API</a:t>
            </a:r>
            <a:endParaRPr/>
          </a:p>
          <a:p>
            <a:pPr indent="-317500" lvl="1" marL="914400" rtl="0" algn="l">
              <a:lnSpc>
                <a:spcPct val="130000"/>
              </a:lnSpc>
              <a:spcBef>
                <a:spcPts val="0"/>
              </a:spcBef>
              <a:spcAft>
                <a:spcPts val="0"/>
              </a:spcAft>
              <a:buSzPts val="1400"/>
              <a:buChar char="○"/>
            </a:pPr>
            <a:r>
              <a:rPr lang="en"/>
              <a:t>No backend implementation yet</a:t>
            </a:r>
            <a:endParaRPr/>
          </a:p>
          <a:p>
            <a:pPr indent="-317500" lvl="1" marL="914400" rtl="0" algn="l">
              <a:lnSpc>
                <a:spcPct val="130000"/>
              </a:lnSpc>
              <a:spcBef>
                <a:spcPts val="0"/>
              </a:spcBef>
              <a:spcAft>
                <a:spcPts val="0"/>
              </a:spcAft>
              <a:buSzPts val="1400"/>
              <a:buChar char="○"/>
            </a:pPr>
            <a:r>
              <a:rPr lang="en"/>
              <a:t>Use compiler for syntax checking (no link / run yet)</a:t>
            </a:r>
            <a:endParaRPr/>
          </a:p>
          <a:p>
            <a:pPr indent="-317500" lvl="0" marL="457200" rtl="0" algn="l">
              <a:lnSpc>
                <a:spcPct val="130000"/>
              </a:lnSpc>
              <a:spcBef>
                <a:spcPts val="0"/>
              </a:spcBef>
              <a:spcAft>
                <a:spcPts val="0"/>
              </a:spcAft>
              <a:buSzPts val="1400"/>
              <a:buChar char="●"/>
            </a:pPr>
            <a:r>
              <a:rPr lang="en"/>
              <a:t>Iterate until happy</a:t>
            </a:r>
            <a:endParaRPr/>
          </a:p>
          <a:p>
            <a:pPr indent="-317500" lvl="1" marL="914400" rtl="0" algn="l">
              <a:lnSpc>
                <a:spcPct val="130000"/>
              </a:lnSpc>
              <a:spcBef>
                <a:spcPts val="0"/>
              </a:spcBef>
              <a:spcAft>
                <a:spcPts val="0"/>
              </a:spcAft>
              <a:buSzPts val="1400"/>
              <a:buChar char="○"/>
            </a:pPr>
            <a:r>
              <a:rPr lang="en"/>
              <a:t>Add missing use cases &amp; refactor whenever design feels sub-optimal</a:t>
            </a:r>
            <a:endParaRPr/>
          </a:p>
          <a:p>
            <a:pPr indent="-317500" lvl="1" marL="914400" rtl="0" algn="l">
              <a:lnSpc>
                <a:spcPct val="130000"/>
              </a:lnSpc>
              <a:spcBef>
                <a:spcPts val="0"/>
              </a:spcBef>
              <a:spcAft>
                <a:spcPts val="0"/>
              </a:spcAft>
              <a:buSzPts val="1400"/>
              <a:buChar char="○"/>
            </a:pPr>
            <a:r>
              <a:rPr lang="en"/>
              <a:t>Is the performance optimal: Extra allocs, map lookups, etc?</a:t>
            </a:r>
            <a:endParaRPr/>
          </a:p>
          <a:p>
            <a:pPr indent="-317500" lvl="0" marL="457200" rtl="0" algn="l">
              <a:lnSpc>
                <a:spcPct val="130000"/>
              </a:lnSpc>
              <a:spcBef>
                <a:spcPts val="0"/>
              </a:spcBef>
              <a:spcAft>
                <a:spcPts val="0"/>
              </a:spcAft>
              <a:buSzPts val="1400"/>
              <a:buChar char="●"/>
            </a:pPr>
            <a:r>
              <a:rPr lang="en"/>
              <a:t>Finally: Implement the platform backends</a:t>
            </a:r>
            <a:endParaRPr/>
          </a:p>
          <a:p>
            <a:pPr indent="-317500" lvl="1" marL="914400" rtl="0" algn="l">
              <a:lnSpc>
                <a:spcPct val="130000"/>
              </a:lnSpc>
              <a:spcBef>
                <a:spcPts val="0"/>
              </a:spcBef>
              <a:spcAft>
                <a:spcPts val="0"/>
              </a:spcAft>
              <a:buSzPts val="1400"/>
              <a:buChar char="○"/>
            </a:pPr>
            <a:r>
              <a:rPr lang="en"/>
              <a:t>Refactor ASAP when issues are found</a:t>
            </a:r>
            <a:endParaRPr/>
          </a:p>
          <a:p>
            <a:pPr indent="-317500" lvl="1" marL="914400" rtl="0" algn="l">
              <a:lnSpc>
                <a:spcPct val="130000"/>
              </a:lnSpc>
              <a:spcBef>
                <a:spcPts val="0"/>
              </a:spcBef>
              <a:spcAft>
                <a:spcPts val="0"/>
              </a:spcAft>
              <a:buSzPts val="1400"/>
              <a:buChar char="○"/>
            </a:pPr>
            <a:r>
              <a:rPr lang="en"/>
              <a:t>Vulkan and Metal API validation layers = Thousands of free tests!</a:t>
            </a:r>
            <a:endParaRPr/>
          </a:p>
        </p:txBody>
      </p:sp>
      <p:sp>
        <p:nvSpPr>
          <p:cNvPr id="388" name="Google Shape;388;p36"/>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389" name="Google Shape;389;p36"/>
          <p:cNvSpPr/>
          <p:nvPr/>
        </p:nvSpPr>
        <p:spPr>
          <a:xfrm>
            <a:off x="758406" y="1094550"/>
            <a:ext cx="1557000" cy="665400"/>
          </a:xfrm>
          <a:prstGeom prst="roundRect">
            <a:avLst>
              <a:gd fmla="val 16667" name="adj"/>
            </a:avLst>
          </a:prstGeom>
          <a:solidFill>
            <a:srgbClr val="93C47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Write mock user land code</a:t>
            </a:r>
            <a:endParaRPr sz="1500"/>
          </a:p>
        </p:txBody>
      </p:sp>
      <p:sp>
        <p:nvSpPr>
          <p:cNvPr id="390" name="Google Shape;390;p36"/>
          <p:cNvSpPr/>
          <p:nvPr/>
        </p:nvSpPr>
        <p:spPr>
          <a:xfrm>
            <a:off x="758406" y="2020715"/>
            <a:ext cx="1557000" cy="665400"/>
          </a:xfrm>
          <a:prstGeom prst="roundRect">
            <a:avLst>
              <a:gd fmla="val 16667" name="adj"/>
            </a:avLst>
          </a:prstGeom>
          <a:solidFill>
            <a:srgbClr val="FFE599"/>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Write mock graphics API</a:t>
            </a:r>
            <a:endParaRPr sz="1500"/>
          </a:p>
        </p:txBody>
      </p:sp>
      <p:sp>
        <p:nvSpPr>
          <p:cNvPr id="391" name="Google Shape;391;p36"/>
          <p:cNvSpPr/>
          <p:nvPr/>
        </p:nvSpPr>
        <p:spPr>
          <a:xfrm>
            <a:off x="1414100" y="1760146"/>
            <a:ext cx="245700" cy="260400"/>
          </a:xfrm>
          <a:prstGeom prst="downArrow">
            <a:avLst>
              <a:gd fmla="val 50000" name="adj1"/>
              <a:gd fmla="val 50000" name="adj2"/>
            </a:avLst>
          </a:prstGeom>
          <a:solidFill>
            <a:srgbClr val="FFFFFF"/>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6"/>
          <p:cNvSpPr/>
          <p:nvPr/>
        </p:nvSpPr>
        <p:spPr>
          <a:xfrm>
            <a:off x="1414100" y="2686311"/>
            <a:ext cx="245700" cy="260400"/>
          </a:xfrm>
          <a:prstGeom prst="downArrow">
            <a:avLst>
              <a:gd fmla="val 50000" name="adj1"/>
              <a:gd fmla="val 50000" name="adj2"/>
            </a:avLst>
          </a:prstGeom>
          <a:solidFill>
            <a:srgbClr val="FFFFFF"/>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6"/>
          <p:cNvSpPr/>
          <p:nvPr/>
        </p:nvSpPr>
        <p:spPr>
          <a:xfrm>
            <a:off x="758406" y="2946879"/>
            <a:ext cx="1557000" cy="665400"/>
          </a:xfrm>
          <a:prstGeom prst="roundRect">
            <a:avLst>
              <a:gd fmla="val 16667" name="adj"/>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Validate performance</a:t>
            </a:r>
            <a:endParaRPr sz="1500"/>
          </a:p>
        </p:txBody>
      </p:sp>
      <p:sp>
        <p:nvSpPr>
          <p:cNvPr id="394" name="Google Shape;394;p36"/>
          <p:cNvSpPr/>
          <p:nvPr/>
        </p:nvSpPr>
        <p:spPr>
          <a:xfrm>
            <a:off x="1414100" y="3612475"/>
            <a:ext cx="245700" cy="260400"/>
          </a:xfrm>
          <a:prstGeom prst="downArrow">
            <a:avLst>
              <a:gd fmla="val 50000" name="adj1"/>
              <a:gd fmla="val 50000" name="adj2"/>
            </a:avLst>
          </a:prstGeom>
          <a:solidFill>
            <a:srgbClr val="FFFFFF"/>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6"/>
          <p:cNvSpPr/>
          <p:nvPr/>
        </p:nvSpPr>
        <p:spPr>
          <a:xfrm>
            <a:off x="758406" y="3873044"/>
            <a:ext cx="1557000" cy="665400"/>
          </a:xfrm>
          <a:prstGeom prst="roundRect">
            <a:avLst>
              <a:gd fmla="val 16667" name="adj"/>
            </a:avLst>
          </a:prstGeom>
          <a:solidFill>
            <a:srgbClr val="EA9999"/>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Implement backends</a:t>
            </a:r>
            <a:endParaRPr sz="1500"/>
          </a:p>
        </p:txBody>
      </p:sp>
      <p:cxnSp>
        <p:nvCxnSpPr>
          <p:cNvPr id="396" name="Google Shape;396;p36"/>
          <p:cNvCxnSpPr>
            <a:stCxn id="393" idx="1"/>
            <a:endCxn id="389" idx="1"/>
          </p:cNvCxnSpPr>
          <p:nvPr/>
        </p:nvCxnSpPr>
        <p:spPr>
          <a:xfrm flipH="1" rot="10800000">
            <a:off x="758406" y="1427379"/>
            <a:ext cx="600" cy="1852200"/>
          </a:xfrm>
          <a:prstGeom prst="bentConnector3">
            <a:avLst>
              <a:gd fmla="val -39687500" name="adj1"/>
            </a:avLst>
          </a:prstGeom>
          <a:noFill/>
          <a:ln cap="flat" cmpd="sng" w="28575">
            <a:solidFill>
              <a:schemeClr val="dk1"/>
            </a:solidFill>
            <a:prstDash val="solid"/>
            <a:round/>
            <a:headEnd len="med" w="med" type="none"/>
            <a:tailEnd len="med" w="med" type="stealth"/>
          </a:ln>
        </p:spPr>
      </p:cxnSp>
      <p:cxnSp>
        <p:nvCxnSpPr>
          <p:cNvPr id="397" name="Google Shape;397;p36"/>
          <p:cNvCxnSpPr>
            <a:stCxn id="390" idx="3"/>
            <a:endCxn id="389" idx="3"/>
          </p:cNvCxnSpPr>
          <p:nvPr/>
        </p:nvCxnSpPr>
        <p:spPr>
          <a:xfrm flipH="1" rot="10800000">
            <a:off x="2315406" y="1427315"/>
            <a:ext cx="600" cy="926100"/>
          </a:xfrm>
          <a:prstGeom prst="bentConnector3">
            <a:avLst>
              <a:gd fmla="val 39687500" name="adj1"/>
            </a:avLst>
          </a:prstGeom>
          <a:noFill/>
          <a:ln cap="flat" cmpd="sng" w="28575">
            <a:solidFill>
              <a:schemeClr val="dk1"/>
            </a:solidFill>
            <a:prstDash val="solid"/>
            <a:round/>
            <a:headEnd len="med" w="med" type="none"/>
            <a:tailEnd len="med" w="med" type="stealth"/>
          </a:ln>
        </p:spPr>
      </p:cxnSp>
      <p:cxnSp>
        <p:nvCxnSpPr>
          <p:cNvPr id="398" name="Google Shape;398;p36"/>
          <p:cNvCxnSpPr>
            <a:stCxn id="395" idx="1"/>
            <a:endCxn id="389" idx="1"/>
          </p:cNvCxnSpPr>
          <p:nvPr/>
        </p:nvCxnSpPr>
        <p:spPr>
          <a:xfrm flipH="1" rot="10800000">
            <a:off x="758406" y="1427144"/>
            <a:ext cx="600" cy="2778600"/>
          </a:xfrm>
          <a:prstGeom prst="bentConnector3">
            <a:avLst>
              <a:gd fmla="val -39687500" name="adj1"/>
            </a:avLst>
          </a:prstGeom>
          <a:noFill/>
          <a:ln cap="flat" cmpd="sng" w="28575">
            <a:solidFill>
              <a:schemeClr val="dk1"/>
            </a:solidFill>
            <a:prstDash val="solid"/>
            <a:round/>
            <a:headEnd len="med" w="med" type="none"/>
            <a:tailEnd len="med" w="med" type="stealth"/>
          </a:ln>
        </p:spPr>
      </p:cxnSp>
      <p:sp>
        <p:nvSpPr>
          <p:cNvPr id="399" name="Google Shape;399;p36"/>
          <p:cNvSpPr txBox="1"/>
          <p:nvPr/>
        </p:nvSpPr>
        <p:spPr>
          <a:xfrm rot="-5400000">
            <a:off x="-286400" y="2185486"/>
            <a:ext cx="132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rPr>
              <a:t>Refactor!</a:t>
            </a:r>
            <a:endParaRPr sz="1500">
              <a:solidFill>
                <a:schemeClr val="dk1"/>
              </a:solidFill>
            </a:endParaRPr>
          </a:p>
        </p:txBody>
      </p:sp>
      <p:sp>
        <p:nvSpPr>
          <p:cNvPr id="400" name="Google Shape;400;p36"/>
          <p:cNvSpPr txBox="1"/>
          <p:nvPr/>
        </p:nvSpPr>
        <p:spPr>
          <a:xfrm rot="5397659">
            <a:off x="2038847" y="1678338"/>
            <a:ext cx="132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rPr>
              <a:t>Iterate…</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cxnSp>
        <p:nvCxnSpPr>
          <p:cNvPr id="405" name="Google Shape;405;p37"/>
          <p:cNvCxnSpPr/>
          <p:nvPr/>
        </p:nvCxnSpPr>
        <p:spPr>
          <a:xfrm flipH="1">
            <a:off x="3068900" y="983775"/>
            <a:ext cx="4800" cy="2895900"/>
          </a:xfrm>
          <a:prstGeom prst="straightConnector1">
            <a:avLst/>
          </a:prstGeom>
          <a:noFill/>
          <a:ln cap="flat" cmpd="sng" w="9525">
            <a:solidFill>
              <a:schemeClr val="dk2"/>
            </a:solidFill>
            <a:prstDash val="solid"/>
            <a:round/>
            <a:headEnd len="med" w="med" type="none"/>
            <a:tailEnd len="med" w="med" type="none"/>
          </a:ln>
        </p:spPr>
      </p:cxnSp>
      <p:sp>
        <p:nvSpPr>
          <p:cNvPr id="406" name="Google Shape;406;p37"/>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Process Things at the Right Frequency</a:t>
            </a:r>
            <a:endParaRPr/>
          </a:p>
        </p:txBody>
      </p:sp>
      <p:sp>
        <p:nvSpPr>
          <p:cNvPr id="407" name="Google Shape;407;p37"/>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408" name="Google Shape;408;p37"/>
          <p:cNvSpPr/>
          <p:nvPr/>
        </p:nvSpPr>
        <p:spPr>
          <a:xfrm>
            <a:off x="275675" y="3784750"/>
            <a:ext cx="7883100" cy="309000"/>
          </a:xfrm>
          <a:prstGeom prst="rightArrow">
            <a:avLst>
              <a:gd fmla="val 50000" name="adj1"/>
              <a:gd fmla="val 50000" name="adj2"/>
            </a:avLst>
          </a:prstGeom>
          <a:gradFill>
            <a:gsLst>
              <a:gs pos="0">
                <a:srgbClr val="00FF00"/>
              </a:gs>
              <a:gs pos="100000">
                <a:srgbClr val="FF0000"/>
              </a:gs>
            </a:gsLst>
            <a:lin ang="0"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7"/>
          <p:cNvSpPr txBox="1"/>
          <p:nvPr/>
        </p:nvSpPr>
        <p:spPr>
          <a:xfrm>
            <a:off x="6768325" y="4018350"/>
            <a:ext cx="123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High frequency Big N</a:t>
            </a:r>
            <a:endParaRPr sz="1200"/>
          </a:p>
        </p:txBody>
      </p:sp>
      <p:sp>
        <p:nvSpPr>
          <p:cNvPr id="410" name="Google Shape;410;p37"/>
          <p:cNvSpPr txBox="1"/>
          <p:nvPr/>
        </p:nvSpPr>
        <p:spPr>
          <a:xfrm>
            <a:off x="275675" y="4018350"/>
            <a:ext cx="126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Low </a:t>
            </a:r>
            <a:r>
              <a:rPr lang="en" sz="1200"/>
              <a:t>frequency</a:t>
            </a:r>
            <a:endParaRPr sz="1200"/>
          </a:p>
          <a:p>
            <a:pPr indent="0" lvl="0" marL="0" rtl="0" algn="ctr">
              <a:spcBef>
                <a:spcPts val="0"/>
              </a:spcBef>
              <a:spcAft>
                <a:spcPts val="0"/>
              </a:spcAft>
              <a:buNone/>
            </a:pPr>
            <a:r>
              <a:rPr lang="en" sz="1200"/>
              <a:t>Small N</a:t>
            </a:r>
            <a:endParaRPr sz="1200"/>
          </a:p>
        </p:txBody>
      </p:sp>
      <p:sp>
        <p:nvSpPr>
          <p:cNvPr id="411" name="Google Shape;411;p37"/>
          <p:cNvSpPr/>
          <p:nvPr/>
        </p:nvSpPr>
        <p:spPr>
          <a:xfrm>
            <a:off x="3647700" y="1415850"/>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Spawn object</a:t>
            </a:r>
            <a:endParaRPr sz="1200"/>
          </a:p>
        </p:txBody>
      </p:sp>
      <p:sp>
        <p:nvSpPr>
          <p:cNvPr id="412" name="Google Shape;412;p37"/>
          <p:cNvSpPr/>
          <p:nvPr/>
        </p:nvSpPr>
        <p:spPr>
          <a:xfrm>
            <a:off x="1088925" y="1063613"/>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Load </a:t>
            </a:r>
            <a:r>
              <a:rPr lang="en" sz="1000"/>
              <a:t>texture</a:t>
            </a:r>
            <a:endParaRPr sz="1000"/>
          </a:p>
        </p:txBody>
      </p:sp>
      <p:sp>
        <p:nvSpPr>
          <p:cNvPr id="413" name="Google Shape;413;p37"/>
          <p:cNvSpPr/>
          <p:nvPr/>
        </p:nvSpPr>
        <p:spPr>
          <a:xfrm>
            <a:off x="275675" y="1845575"/>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Load </a:t>
            </a:r>
            <a:r>
              <a:rPr lang="en" sz="1000"/>
              <a:t>shader</a:t>
            </a:r>
            <a:endParaRPr sz="1000"/>
          </a:p>
        </p:txBody>
      </p:sp>
      <p:sp>
        <p:nvSpPr>
          <p:cNvPr id="414" name="Google Shape;414;p37"/>
          <p:cNvSpPr/>
          <p:nvPr/>
        </p:nvSpPr>
        <p:spPr>
          <a:xfrm>
            <a:off x="275675" y="1063600"/>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Load </a:t>
            </a:r>
            <a:r>
              <a:rPr lang="en" sz="1000"/>
              <a:t>world</a:t>
            </a:r>
            <a:endParaRPr sz="1000"/>
          </a:p>
        </p:txBody>
      </p:sp>
      <p:sp>
        <p:nvSpPr>
          <p:cNvPr id="415" name="Google Shape;415;p37"/>
          <p:cNvSpPr/>
          <p:nvPr/>
        </p:nvSpPr>
        <p:spPr>
          <a:xfrm>
            <a:off x="1225025" y="1648100"/>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Load </a:t>
            </a:r>
            <a:r>
              <a:rPr lang="en" sz="1000"/>
              <a:t>mesh</a:t>
            </a:r>
            <a:endParaRPr sz="1000"/>
          </a:p>
        </p:txBody>
      </p:sp>
      <p:sp>
        <p:nvSpPr>
          <p:cNvPr id="416" name="Google Shape;416;p37"/>
          <p:cNvSpPr/>
          <p:nvPr/>
        </p:nvSpPr>
        <p:spPr>
          <a:xfrm>
            <a:off x="1390925" y="2230100"/>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Load </a:t>
            </a:r>
            <a:r>
              <a:rPr lang="en" sz="1000"/>
              <a:t>material</a:t>
            </a:r>
            <a:endParaRPr sz="1000"/>
          </a:p>
        </p:txBody>
      </p:sp>
      <p:sp>
        <p:nvSpPr>
          <p:cNvPr id="417" name="Google Shape;417;p37"/>
          <p:cNvSpPr/>
          <p:nvPr/>
        </p:nvSpPr>
        <p:spPr>
          <a:xfrm>
            <a:off x="2436350" y="1260800"/>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Sun settings</a:t>
            </a:r>
            <a:endParaRPr sz="1000"/>
          </a:p>
        </p:txBody>
      </p:sp>
      <p:sp>
        <p:nvSpPr>
          <p:cNvPr id="418" name="Google Shape;418;p37"/>
          <p:cNvSpPr/>
          <p:nvPr/>
        </p:nvSpPr>
        <p:spPr>
          <a:xfrm>
            <a:off x="2699288" y="1826288"/>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Camera </a:t>
            </a:r>
            <a:r>
              <a:rPr lang="en" sz="1000"/>
              <a:t>settings</a:t>
            </a:r>
            <a:endParaRPr sz="1000"/>
          </a:p>
        </p:txBody>
      </p:sp>
      <p:sp>
        <p:nvSpPr>
          <p:cNvPr id="419" name="Google Shape;419;p37"/>
          <p:cNvSpPr txBox="1"/>
          <p:nvPr/>
        </p:nvSpPr>
        <p:spPr>
          <a:xfrm>
            <a:off x="2286950" y="4018350"/>
            <a:ext cx="1568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Once per frame</a:t>
            </a:r>
            <a:endParaRPr sz="1200"/>
          </a:p>
        </p:txBody>
      </p:sp>
      <p:sp>
        <p:nvSpPr>
          <p:cNvPr id="420" name="Google Shape;420;p37"/>
          <p:cNvSpPr/>
          <p:nvPr/>
        </p:nvSpPr>
        <p:spPr>
          <a:xfrm>
            <a:off x="1443575" y="3043813"/>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Modify </a:t>
            </a:r>
            <a:r>
              <a:rPr lang="en" sz="1000"/>
              <a:t>material</a:t>
            </a:r>
            <a:endParaRPr sz="1000"/>
          </a:p>
          <a:p>
            <a:pPr indent="0" lvl="0" marL="0" rtl="0" algn="ctr">
              <a:spcBef>
                <a:spcPts val="0"/>
              </a:spcBef>
              <a:spcAft>
                <a:spcPts val="0"/>
              </a:spcAft>
              <a:buNone/>
            </a:pPr>
            <a:r>
              <a:rPr lang="en" sz="1000"/>
              <a:t>bindings</a:t>
            </a:r>
            <a:endParaRPr sz="1000"/>
          </a:p>
        </p:txBody>
      </p:sp>
      <p:sp>
        <p:nvSpPr>
          <p:cNvPr id="421" name="Google Shape;421;p37"/>
          <p:cNvSpPr/>
          <p:nvPr/>
        </p:nvSpPr>
        <p:spPr>
          <a:xfrm>
            <a:off x="2263025" y="3043813"/>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Modify </a:t>
            </a:r>
            <a:r>
              <a:rPr lang="en" sz="1000"/>
              <a:t>object bindings</a:t>
            </a:r>
            <a:endParaRPr sz="1000"/>
          </a:p>
          <a:p>
            <a:pPr indent="0" lvl="0" marL="0" rtl="0" algn="ctr">
              <a:spcBef>
                <a:spcPts val="0"/>
              </a:spcBef>
              <a:spcAft>
                <a:spcPts val="0"/>
              </a:spcAft>
              <a:buNone/>
            </a:pPr>
            <a:r>
              <a:rPr lang="en" sz="1000"/>
              <a:t>/ shader</a:t>
            </a:r>
            <a:endParaRPr sz="1000"/>
          </a:p>
        </p:txBody>
      </p:sp>
      <p:sp>
        <p:nvSpPr>
          <p:cNvPr id="422" name="Google Shape;422;p37"/>
          <p:cNvSpPr/>
          <p:nvPr/>
        </p:nvSpPr>
        <p:spPr>
          <a:xfrm>
            <a:off x="3122000" y="3044400"/>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Modify </a:t>
            </a:r>
            <a:r>
              <a:rPr lang="en" sz="900"/>
              <a:t>object render state</a:t>
            </a:r>
            <a:endParaRPr sz="900"/>
          </a:p>
        </p:txBody>
      </p:sp>
      <p:sp>
        <p:nvSpPr>
          <p:cNvPr id="423" name="Google Shape;423;p37"/>
          <p:cNvSpPr/>
          <p:nvPr/>
        </p:nvSpPr>
        <p:spPr>
          <a:xfrm>
            <a:off x="7414775" y="2139575"/>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Cull</a:t>
            </a:r>
            <a:endParaRPr sz="1300"/>
          </a:p>
          <a:p>
            <a:pPr indent="0" lvl="0" marL="0" rtl="0" algn="ctr">
              <a:spcBef>
                <a:spcPts val="0"/>
              </a:spcBef>
              <a:spcAft>
                <a:spcPts val="0"/>
              </a:spcAft>
              <a:buNone/>
            </a:pPr>
            <a:r>
              <a:rPr lang="en" sz="1000"/>
              <a:t>object </a:t>
            </a:r>
            <a:endParaRPr sz="600"/>
          </a:p>
        </p:txBody>
      </p:sp>
      <p:sp>
        <p:nvSpPr>
          <p:cNvPr id="424" name="Google Shape;424;p37"/>
          <p:cNvSpPr/>
          <p:nvPr/>
        </p:nvSpPr>
        <p:spPr>
          <a:xfrm>
            <a:off x="6777025" y="2368175"/>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Draw</a:t>
            </a:r>
            <a:endParaRPr sz="1300"/>
          </a:p>
          <a:p>
            <a:pPr indent="0" lvl="0" marL="0" rtl="0" algn="ctr">
              <a:spcBef>
                <a:spcPts val="0"/>
              </a:spcBef>
              <a:spcAft>
                <a:spcPts val="0"/>
              </a:spcAft>
              <a:buNone/>
            </a:pPr>
            <a:r>
              <a:rPr lang="en" sz="1000"/>
              <a:t>object </a:t>
            </a:r>
            <a:endParaRPr sz="600"/>
          </a:p>
        </p:txBody>
      </p:sp>
      <p:sp>
        <p:nvSpPr>
          <p:cNvPr id="425" name="Google Shape;425;p37"/>
          <p:cNvSpPr/>
          <p:nvPr/>
        </p:nvSpPr>
        <p:spPr>
          <a:xfrm>
            <a:off x="4097850" y="2915325"/>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Modify </a:t>
            </a:r>
            <a:r>
              <a:rPr lang="en" sz="900"/>
              <a:t>object color</a:t>
            </a:r>
            <a:endParaRPr sz="500"/>
          </a:p>
        </p:txBody>
      </p:sp>
      <p:sp>
        <p:nvSpPr>
          <p:cNvPr id="426" name="Google Shape;426;p37"/>
          <p:cNvSpPr/>
          <p:nvPr/>
        </p:nvSpPr>
        <p:spPr>
          <a:xfrm>
            <a:off x="4737425" y="3044400"/>
            <a:ext cx="744000" cy="734100"/>
          </a:xfrm>
          <a:prstGeom prst="roundRect">
            <a:avLst>
              <a:gd fmla="val 16151"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t>Modify </a:t>
            </a:r>
            <a:r>
              <a:rPr lang="en" sz="900"/>
              <a:t>object transform</a:t>
            </a:r>
            <a:endParaRPr sz="500"/>
          </a:p>
        </p:txBody>
      </p:sp>
      <p:sp>
        <p:nvSpPr>
          <p:cNvPr id="427" name="Google Shape;427;p37"/>
          <p:cNvSpPr/>
          <p:nvPr/>
        </p:nvSpPr>
        <p:spPr>
          <a:xfrm>
            <a:off x="5606125" y="1797975"/>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Change</a:t>
            </a:r>
            <a:endParaRPr sz="1000"/>
          </a:p>
          <a:p>
            <a:pPr indent="0" lvl="0" marL="0" rtl="0" algn="ctr">
              <a:spcBef>
                <a:spcPts val="0"/>
              </a:spcBef>
              <a:spcAft>
                <a:spcPts val="0"/>
              </a:spcAft>
              <a:buNone/>
            </a:pPr>
            <a:r>
              <a:rPr lang="en" sz="900"/>
              <a:t>LOD</a:t>
            </a:r>
            <a:endParaRPr sz="900"/>
          </a:p>
        </p:txBody>
      </p:sp>
      <p:sp>
        <p:nvSpPr>
          <p:cNvPr id="428" name="Google Shape;428;p37"/>
          <p:cNvSpPr/>
          <p:nvPr/>
        </p:nvSpPr>
        <p:spPr>
          <a:xfrm>
            <a:off x="5459975" y="1217150"/>
            <a:ext cx="744000" cy="734100"/>
          </a:xfrm>
          <a:prstGeom prst="roundRect">
            <a:avLst>
              <a:gd fmla="val 16151"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Change</a:t>
            </a:r>
            <a:endParaRPr sz="1000"/>
          </a:p>
          <a:p>
            <a:pPr indent="0" lvl="0" marL="0" rtl="0" algn="ctr">
              <a:spcBef>
                <a:spcPts val="0"/>
              </a:spcBef>
              <a:spcAft>
                <a:spcPts val="0"/>
              </a:spcAft>
              <a:buNone/>
            </a:pPr>
            <a:r>
              <a:rPr lang="en" sz="900"/>
              <a:t>visibility</a:t>
            </a:r>
            <a:endParaRPr sz="900"/>
          </a:p>
        </p:txBody>
      </p:sp>
      <p:sp>
        <p:nvSpPr>
          <p:cNvPr id="429" name="Google Shape;429;p37"/>
          <p:cNvSpPr txBox="1"/>
          <p:nvPr/>
        </p:nvSpPr>
        <p:spPr>
          <a:xfrm>
            <a:off x="2383675" y="2546025"/>
            <a:ext cx="289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06666"/>
                </a:solidFill>
              </a:rPr>
              <a:t>Problem cases: Do for each draw?</a:t>
            </a:r>
            <a:endParaRPr sz="1200">
              <a:solidFill>
                <a:srgbClr val="E06666"/>
              </a:solidFill>
            </a:endParaRPr>
          </a:p>
        </p:txBody>
      </p:sp>
      <p:sp>
        <p:nvSpPr>
          <p:cNvPr id="430" name="Google Shape;430;p37"/>
          <p:cNvSpPr txBox="1"/>
          <p:nvPr/>
        </p:nvSpPr>
        <p:spPr>
          <a:xfrm>
            <a:off x="7563875" y="1061100"/>
            <a:ext cx="1215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Temporal coherency!</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8"/>
          <p:cNvSpPr txBox="1"/>
          <p:nvPr>
            <p:ph type="title"/>
          </p:nvPr>
        </p:nvSpPr>
        <p:spPr>
          <a:xfrm>
            <a:off x="726625" y="0"/>
            <a:ext cx="68532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sz="1900"/>
              <a:t>Our Solution: Separate Data Modification from Drawing</a:t>
            </a:r>
            <a:endParaRPr sz="1900"/>
          </a:p>
        </p:txBody>
      </p:sp>
      <p:sp>
        <p:nvSpPr>
          <p:cNvPr id="436" name="Google Shape;436;p38"/>
          <p:cNvSpPr txBox="1"/>
          <p:nvPr>
            <p:ph idx="1" type="body"/>
          </p:nvPr>
        </p:nvSpPr>
        <p:spPr>
          <a:xfrm>
            <a:off x="321900" y="1113925"/>
            <a:ext cx="8507100" cy="3434400"/>
          </a:xfrm>
          <a:prstGeom prst="rect">
            <a:avLst/>
          </a:prstGeom>
          <a:noFill/>
          <a:ln>
            <a:noFill/>
          </a:ln>
        </p:spPr>
        <p:txBody>
          <a:bodyPr anchorCtr="0" anchor="t" bIns="34275" lIns="0" spcFirstLastPara="1" rIns="68575" wrap="square" tIns="34275">
            <a:normAutofit fontScale="92500" lnSpcReduction="20000"/>
          </a:bodyPr>
          <a:lstStyle/>
          <a:p>
            <a:pPr indent="-310832" lvl="0" marL="457200" rtl="0" algn="l">
              <a:lnSpc>
                <a:spcPct val="130000"/>
              </a:lnSpc>
              <a:spcBef>
                <a:spcPts val="0"/>
              </a:spcBef>
              <a:spcAft>
                <a:spcPts val="0"/>
              </a:spcAft>
              <a:buSzPct val="100000"/>
              <a:buChar char="●"/>
            </a:pPr>
            <a:r>
              <a:rPr lang="en"/>
              <a:t>PSOs</a:t>
            </a:r>
            <a:endParaRPr/>
          </a:p>
          <a:p>
            <a:pPr indent="-310832" lvl="1" marL="914400" rtl="0" algn="l">
              <a:lnSpc>
                <a:spcPct val="130000"/>
              </a:lnSpc>
              <a:spcBef>
                <a:spcPts val="0"/>
              </a:spcBef>
              <a:spcAft>
                <a:spcPts val="0"/>
              </a:spcAft>
              <a:buSzPct val="127272"/>
              <a:buChar char="○"/>
            </a:pPr>
            <a:r>
              <a:rPr lang="en"/>
              <a:t>Build all pipelines (all render state combinations) at application startup</a:t>
            </a:r>
            <a:r>
              <a:rPr lang="en"/>
              <a:t>. Doable since our PSO count is low</a:t>
            </a:r>
            <a:endParaRPr/>
          </a:p>
          <a:p>
            <a:pPr indent="-310832" lvl="1" marL="914400" rtl="0" algn="l">
              <a:lnSpc>
                <a:spcPct val="130000"/>
              </a:lnSpc>
              <a:spcBef>
                <a:spcPts val="0"/>
              </a:spcBef>
              <a:spcAft>
                <a:spcPts val="0"/>
              </a:spcAft>
              <a:buSzPct val="127272"/>
              <a:buChar char="○"/>
            </a:pPr>
            <a:r>
              <a:rPr lang="en"/>
              <a:t>Store the PSO handle to each objects visual component</a:t>
            </a:r>
            <a:endParaRPr/>
          </a:p>
          <a:p>
            <a:pPr indent="-310832" lvl="0" marL="457200" rtl="0" algn="l">
              <a:lnSpc>
                <a:spcPct val="130000"/>
              </a:lnSpc>
              <a:spcBef>
                <a:spcPts val="0"/>
              </a:spcBef>
              <a:spcAft>
                <a:spcPts val="0"/>
              </a:spcAft>
              <a:buSzPct val="100000"/>
              <a:buChar char="●"/>
            </a:pPr>
            <a:r>
              <a:rPr lang="en"/>
              <a:t>Bind groups (descriptor sets)</a:t>
            </a:r>
            <a:endParaRPr/>
          </a:p>
          <a:p>
            <a:pPr indent="-310832" lvl="1" marL="914400" rtl="0" algn="l">
              <a:lnSpc>
                <a:spcPct val="130000"/>
              </a:lnSpc>
              <a:spcBef>
                <a:spcPts val="0"/>
              </a:spcBef>
              <a:spcAft>
                <a:spcPts val="0"/>
              </a:spcAft>
              <a:buSzPct val="127272"/>
              <a:buChar char="○"/>
            </a:pPr>
            <a:r>
              <a:rPr lang="en"/>
              <a:t>Create a bind group per material at level load: Contains all texture and buffer bindings</a:t>
            </a:r>
            <a:endParaRPr/>
          </a:p>
          <a:p>
            <a:pPr indent="-310832" lvl="1" marL="914400" rtl="0" algn="l">
              <a:lnSpc>
                <a:spcPct val="130000"/>
              </a:lnSpc>
              <a:spcBef>
                <a:spcPts val="0"/>
              </a:spcBef>
              <a:spcAft>
                <a:spcPts val="0"/>
              </a:spcAft>
              <a:buSzPct val="127272"/>
              <a:buChar char="○"/>
            </a:pPr>
            <a:r>
              <a:rPr lang="en"/>
              <a:t>Store the material bind group handle to each objects visual component</a:t>
            </a:r>
            <a:endParaRPr/>
          </a:p>
          <a:p>
            <a:pPr indent="-310832" lvl="1" marL="914400" rtl="0" algn="l">
              <a:lnSpc>
                <a:spcPct val="130000"/>
              </a:lnSpc>
              <a:spcBef>
                <a:spcPts val="0"/>
              </a:spcBef>
              <a:spcAft>
                <a:spcPts val="0"/>
              </a:spcAft>
              <a:buSzPct val="127272"/>
              <a:buChar char="○"/>
            </a:pPr>
            <a:r>
              <a:rPr lang="en"/>
              <a:t>Changing the material = a single Vulkan, Metal, WebGPU command</a:t>
            </a:r>
            <a:endParaRPr/>
          </a:p>
          <a:p>
            <a:pPr indent="-310832" lvl="0" marL="457200" rtl="0" algn="l">
              <a:lnSpc>
                <a:spcPct val="130000"/>
              </a:lnSpc>
              <a:spcBef>
                <a:spcPts val="0"/>
              </a:spcBef>
              <a:spcAft>
                <a:spcPts val="0"/>
              </a:spcAft>
              <a:buSzPct val="100000"/>
              <a:buChar char="●"/>
            </a:pPr>
            <a:r>
              <a:rPr lang="en"/>
              <a:t>Data upload</a:t>
            </a:r>
            <a:endParaRPr/>
          </a:p>
          <a:p>
            <a:pPr indent="-310832" lvl="1" marL="914400" rtl="0" algn="l">
              <a:lnSpc>
                <a:spcPct val="130000"/>
              </a:lnSpc>
              <a:spcBef>
                <a:spcPts val="0"/>
              </a:spcBef>
              <a:spcAft>
                <a:spcPts val="0"/>
              </a:spcAft>
              <a:buSzPct val="127272"/>
              <a:buChar char="○"/>
            </a:pPr>
            <a:r>
              <a:rPr b="1" lang="en">
                <a:solidFill>
                  <a:srgbClr val="00FF00"/>
                </a:solidFill>
              </a:rPr>
              <a:t>Persistent data: </a:t>
            </a:r>
            <a:r>
              <a:rPr lang="en"/>
              <a:t>Upload once at startup. Delta update when data changes. </a:t>
            </a:r>
            <a:r>
              <a:rPr lang="en">
                <a:solidFill>
                  <a:srgbClr val="FF00FF"/>
                </a:solidFill>
              </a:rPr>
              <a:t>[5]</a:t>
            </a:r>
            <a:endParaRPr>
              <a:solidFill>
                <a:srgbClr val="FF00FF"/>
              </a:solidFill>
            </a:endParaRPr>
          </a:p>
          <a:p>
            <a:pPr indent="-310832" lvl="1" marL="914400" rtl="0" algn="l">
              <a:lnSpc>
                <a:spcPct val="130000"/>
              </a:lnSpc>
              <a:spcBef>
                <a:spcPts val="0"/>
              </a:spcBef>
              <a:spcAft>
                <a:spcPts val="0"/>
              </a:spcAft>
              <a:buSzPct val="127272"/>
              <a:buChar char="○"/>
            </a:pPr>
            <a:r>
              <a:rPr b="1" lang="en">
                <a:solidFill>
                  <a:srgbClr val="FF0000"/>
                </a:solidFill>
              </a:rPr>
              <a:t>Dynamic Data:</a:t>
            </a:r>
            <a:endParaRPr b="1">
              <a:solidFill>
                <a:srgbClr val="FF0000"/>
              </a:solidFill>
            </a:endParaRPr>
          </a:p>
          <a:p>
            <a:pPr indent="-310832" lvl="2" marL="1371600" rtl="0" algn="l">
              <a:lnSpc>
                <a:spcPct val="130000"/>
              </a:lnSpc>
              <a:spcBef>
                <a:spcPts val="0"/>
              </a:spcBef>
              <a:spcAft>
                <a:spcPts val="0"/>
              </a:spcAft>
              <a:buSzPct val="155555"/>
              <a:buChar char="■"/>
            </a:pPr>
            <a:r>
              <a:rPr lang="en"/>
              <a:t>Batch upload whole pass: No per-draw map &amp; unmap</a:t>
            </a:r>
            <a:endParaRPr/>
          </a:p>
          <a:p>
            <a:pPr indent="-310832" lvl="2" marL="1371600" rtl="0" algn="l">
              <a:lnSpc>
                <a:spcPct val="130000"/>
              </a:lnSpc>
              <a:spcBef>
                <a:spcPts val="0"/>
              </a:spcBef>
              <a:spcAft>
                <a:spcPts val="0"/>
              </a:spcAft>
              <a:buSzPct val="155555"/>
              <a:buChar char="■"/>
            </a:pPr>
            <a:r>
              <a:rPr lang="en"/>
              <a:t>Separate by frequency: Per pass | per draw</a:t>
            </a:r>
            <a:endParaRPr/>
          </a:p>
          <a:p>
            <a:pPr indent="-310832" lvl="0" marL="457200" rtl="0" algn="l">
              <a:lnSpc>
                <a:spcPct val="130000"/>
              </a:lnSpc>
              <a:spcBef>
                <a:spcPts val="0"/>
              </a:spcBef>
              <a:spcAft>
                <a:spcPts val="0"/>
              </a:spcAft>
              <a:buSzPct val="100000"/>
              <a:buChar char="●"/>
            </a:pPr>
            <a:r>
              <a:rPr lang="en"/>
              <a:t>Resource synchronization</a:t>
            </a:r>
            <a:endParaRPr/>
          </a:p>
          <a:p>
            <a:pPr indent="-310832" lvl="1" marL="914400" rtl="0" algn="l">
              <a:lnSpc>
                <a:spcPct val="130000"/>
              </a:lnSpc>
              <a:spcBef>
                <a:spcPts val="0"/>
              </a:spcBef>
              <a:spcAft>
                <a:spcPts val="0"/>
              </a:spcAft>
              <a:buSzPct val="127272"/>
              <a:buChar char="○"/>
            </a:pPr>
            <a:r>
              <a:rPr lang="en"/>
              <a:t>Render pass: RT texture transitioned to write and then read</a:t>
            </a:r>
            <a:endParaRPr/>
          </a:p>
          <a:p>
            <a:pPr indent="-310832" lvl="1" marL="914400" rtl="0" algn="l">
              <a:lnSpc>
                <a:spcPct val="130000"/>
              </a:lnSpc>
              <a:spcBef>
                <a:spcPts val="0"/>
              </a:spcBef>
              <a:spcAft>
                <a:spcPts val="0"/>
              </a:spcAft>
              <a:buSzPct val="127272"/>
              <a:buChar char="○"/>
            </a:pPr>
            <a:r>
              <a:rPr lang="en"/>
              <a:t>No state tracking per draw call</a:t>
            </a:r>
            <a:endParaRPr/>
          </a:p>
        </p:txBody>
      </p:sp>
      <p:sp>
        <p:nvSpPr>
          <p:cNvPr id="437" name="Google Shape;437;p38"/>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9"/>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Fast &amp; Safe Object Storage &amp; Lifetime Tracking</a:t>
            </a:r>
            <a:endParaRPr/>
          </a:p>
        </p:txBody>
      </p:sp>
      <p:sp>
        <p:nvSpPr>
          <p:cNvPr id="443" name="Google Shape;443;p39"/>
          <p:cNvSpPr txBox="1"/>
          <p:nvPr>
            <p:ph idx="1" type="body"/>
          </p:nvPr>
        </p:nvSpPr>
        <p:spPr>
          <a:xfrm>
            <a:off x="321900" y="1189925"/>
            <a:ext cx="8507100" cy="3303300"/>
          </a:xfrm>
          <a:prstGeom prst="rect">
            <a:avLst/>
          </a:prstGeom>
          <a:noFill/>
          <a:ln>
            <a:noFill/>
          </a:ln>
        </p:spPr>
        <p:txBody>
          <a:bodyPr anchorCtr="0" anchor="t" bIns="34275" lIns="0" spcFirstLastPara="1" rIns="68575" wrap="square" tIns="34275">
            <a:normAutofit/>
          </a:bodyPr>
          <a:lstStyle/>
          <a:p>
            <a:pPr indent="-317500" lvl="0" marL="457200" rtl="0" algn="l">
              <a:lnSpc>
                <a:spcPct val="130000"/>
              </a:lnSpc>
              <a:spcBef>
                <a:spcPts val="0"/>
              </a:spcBef>
              <a:spcAft>
                <a:spcPts val="0"/>
              </a:spcAft>
              <a:buSzPts val="1400"/>
              <a:buChar char="●"/>
            </a:pPr>
            <a:r>
              <a:rPr b="1" lang="en">
                <a:solidFill>
                  <a:srgbClr val="4A86E8"/>
                </a:solidFill>
              </a:rPr>
              <a:t>Modern practices: </a:t>
            </a:r>
            <a:r>
              <a:rPr lang="en"/>
              <a:t>Smart pointers, ref counting and </a:t>
            </a:r>
            <a:r>
              <a:rPr lang="en"/>
              <a:t>RAII</a:t>
            </a:r>
            <a:r>
              <a:rPr lang="en"/>
              <a:t> </a:t>
            </a:r>
            <a:r>
              <a:rPr lang="en">
                <a:solidFill>
                  <a:srgbClr val="FF00FF"/>
                </a:solidFill>
              </a:rPr>
              <a:t>[6]</a:t>
            </a:r>
            <a:r>
              <a:rPr lang="en"/>
              <a:t>?</a:t>
            </a:r>
            <a:endParaRPr/>
          </a:p>
          <a:p>
            <a:pPr indent="-317500" lvl="1" marL="914400" rtl="0" algn="l">
              <a:lnSpc>
                <a:spcPct val="130000"/>
              </a:lnSpc>
              <a:spcBef>
                <a:spcPts val="0"/>
              </a:spcBef>
              <a:spcAft>
                <a:spcPts val="0"/>
              </a:spcAft>
              <a:buSzPts val="1400"/>
              <a:buChar char="○"/>
            </a:pPr>
            <a:r>
              <a:rPr b="1" lang="en">
                <a:solidFill>
                  <a:srgbClr val="FF0000"/>
                </a:solidFill>
              </a:rPr>
              <a:t>Too slow:</a:t>
            </a:r>
            <a:r>
              <a:rPr lang="en"/>
              <a:t> Memory alloc per object. Scatters data around the memory (cache misses). Copy pointer is 2x atomics</a:t>
            </a:r>
            <a:endParaRPr/>
          </a:p>
          <a:p>
            <a:pPr indent="-317500" lvl="1" marL="914400" rtl="0" algn="l">
              <a:lnSpc>
                <a:spcPct val="130000"/>
              </a:lnSpc>
              <a:spcBef>
                <a:spcPts val="0"/>
              </a:spcBef>
              <a:spcAft>
                <a:spcPts val="0"/>
              </a:spcAft>
              <a:buSzPts val="1400"/>
              <a:buChar char="○"/>
            </a:pPr>
            <a:r>
              <a:rPr b="1" lang="en">
                <a:solidFill>
                  <a:srgbClr val="FF0000"/>
                </a:solidFill>
              </a:rPr>
              <a:t>Safety issues:</a:t>
            </a:r>
            <a:r>
              <a:rPr lang="en"/>
              <a:t> Ref count runs out → RAII side effect → invalidates iterator (another thread). </a:t>
            </a:r>
            <a:r>
              <a:rPr b="1" lang="en">
                <a:solidFill>
                  <a:srgbClr val="FF0000"/>
                </a:solidFill>
              </a:rPr>
              <a:t>Mutex is expensive!</a:t>
            </a:r>
            <a:endParaRPr b="1">
              <a:solidFill>
                <a:srgbClr val="FF0000"/>
              </a:solidFill>
            </a:endParaRPr>
          </a:p>
          <a:p>
            <a:pPr indent="-317500" lvl="0" marL="457200" rtl="0" algn="l">
              <a:lnSpc>
                <a:spcPct val="130000"/>
              </a:lnSpc>
              <a:spcBef>
                <a:spcPts val="0"/>
              </a:spcBef>
              <a:spcAft>
                <a:spcPts val="0"/>
              </a:spcAft>
              <a:buSzPts val="1400"/>
              <a:buChar char="●"/>
            </a:pPr>
            <a:r>
              <a:rPr b="1" lang="en">
                <a:solidFill>
                  <a:srgbClr val="00FF00"/>
                </a:solidFill>
              </a:rPr>
              <a:t>Our solution: </a:t>
            </a:r>
            <a:r>
              <a:rPr lang="en"/>
              <a:t>Arrays!</a:t>
            </a:r>
            <a:endParaRPr/>
          </a:p>
          <a:p>
            <a:pPr indent="-317500" lvl="1" marL="914400" rtl="0" algn="l">
              <a:lnSpc>
                <a:spcPct val="130000"/>
              </a:lnSpc>
              <a:spcBef>
                <a:spcPts val="0"/>
              </a:spcBef>
              <a:spcAft>
                <a:spcPts val="0"/>
              </a:spcAft>
              <a:buSzPts val="1400"/>
              <a:buChar char="○"/>
            </a:pPr>
            <a:r>
              <a:rPr lang="en"/>
              <a:t>One big allocation for all objects of the same type</a:t>
            </a:r>
            <a:endParaRPr/>
          </a:p>
          <a:p>
            <a:pPr indent="-317500" lvl="1" marL="914400" rtl="0" algn="l">
              <a:lnSpc>
                <a:spcPct val="130000"/>
              </a:lnSpc>
              <a:spcBef>
                <a:spcPts val="0"/>
              </a:spcBef>
              <a:spcAft>
                <a:spcPts val="0"/>
              </a:spcAft>
              <a:buSzPts val="1400"/>
              <a:buChar char="○"/>
            </a:pPr>
            <a:r>
              <a:rPr lang="en"/>
              <a:t>Array index is a nice data handle</a:t>
            </a:r>
            <a:endParaRPr/>
          </a:p>
          <a:p>
            <a:pPr indent="-317500" lvl="2" marL="1371600" rtl="0" algn="l">
              <a:lnSpc>
                <a:spcPct val="130000"/>
              </a:lnSpc>
              <a:spcBef>
                <a:spcPts val="0"/>
              </a:spcBef>
              <a:spcAft>
                <a:spcPts val="0"/>
              </a:spcAft>
              <a:buSzPts val="1400"/>
              <a:buChar char="■"/>
            </a:pPr>
            <a:r>
              <a:rPr lang="en"/>
              <a:t>POD. Trivial to copy and pass around</a:t>
            </a:r>
            <a:endParaRPr/>
          </a:p>
          <a:p>
            <a:pPr indent="-317500" lvl="1" marL="914400" rtl="0" algn="l">
              <a:lnSpc>
                <a:spcPct val="130000"/>
              </a:lnSpc>
              <a:spcBef>
                <a:spcPts val="0"/>
              </a:spcBef>
              <a:spcAft>
                <a:spcPts val="0"/>
              </a:spcAft>
              <a:buSzPts val="1400"/>
              <a:buChar char="○"/>
            </a:pPr>
            <a:r>
              <a:rPr lang="en"/>
              <a:t>Safe to pass to worker threads</a:t>
            </a:r>
            <a:endParaRPr/>
          </a:p>
          <a:p>
            <a:pPr indent="-317500" lvl="2" marL="1371600" rtl="0" algn="l">
              <a:lnSpc>
                <a:spcPct val="130000"/>
              </a:lnSpc>
              <a:spcBef>
                <a:spcPts val="0"/>
              </a:spcBef>
              <a:spcAft>
                <a:spcPts val="0"/>
              </a:spcAft>
              <a:buSzPts val="1400"/>
              <a:buChar char="■"/>
            </a:pPr>
            <a:r>
              <a:rPr lang="en"/>
              <a:t>Can’t dereference an array index. Needs access to the array</a:t>
            </a:r>
            <a:endParaRPr/>
          </a:p>
          <a:p>
            <a:pPr indent="-317500" lvl="1" marL="914400" rtl="0" algn="l">
              <a:lnSpc>
                <a:spcPct val="130000"/>
              </a:lnSpc>
              <a:spcBef>
                <a:spcPts val="0"/>
              </a:spcBef>
              <a:spcAft>
                <a:spcPts val="0"/>
              </a:spcAft>
              <a:buSzPts val="1400"/>
              <a:buChar char="○"/>
            </a:pPr>
            <a:r>
              <a:rPr b="1" lang="en">
                <a:solidFill>
                  <a:srgbClr val="FF0000"/>
                </a:solidFill>
              </a:rPr>
              <a:t>PROBLEM: </a:t>
            </a:r>
            <a:r>
              <a:rPr lang="en"/>
              <a:t>Old handles referring an array slot that has been reused?</a:t>
            </a:r>
            <a:endParaRPr/>
          </a:p>
        </p:txBody>
      </p:sp>
      <p:sp>
        <p:nvSpPr>
          <p:cNvPr id="444" name="Google Shape;444;p39"/>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445" name="Google Shape;445;p39"/>
          <p:cNvSpPr/>
          <p:nvPr/>
        </p:nvSpPr>
        <p:spPr>
          <a:xfrm>
            <a:off x="5041025" y="27348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46" name="Google Shape;446;p39"/>
          <p:cNvSpPr/>
          <p:nvPr/>
        </p:nvSpPr>
        <p:spPr>
          <a:xfrm>
            <a:off x="5525225" y="27348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47" name="Google Shape;447;p39"/>
          <p:cNvSpPr/>
          <p:nvPr/>
        </p:nvSpPr>
        <p:spPr>
          <a:xfrm>
            <a:off x="6009425" y="27348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48" name="Google Shape;448;p39"/>
          <p:cNvSpPr/>
          <p:nvPr/>
        </p:nvSpPr>
        <p:spPr>
          <a:xfrm>
            <a:off x="6493625" y="27348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49" name="Google Shape;449;p39"/>
          <p:cNvSpPr/>
          <p:nvPr/>
        </p:nvSpPr>
        <p:spPr>
          <a:xfrm>
            <a:off x="6977825" y="27348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50" name="Google Shape;450;p39"/>
          <p:cNvSpPr/>
          <p:nvPr/>
        </p:nvSpPr>
        <p:spPr>
          <a:xfrm>
            <a:off x="7462025" y="27348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51" name="Google Shape;451;p39"/>
          <p:cNvSpPr txBox="1"/>
          <p:nvPr/>
        </p:nvSpPr>
        <p:spPr>
          <a:xfrm>
            <a:off x="7946225" y="2797850"/>
            <a:ext cx="3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t>
            </a:r>
            <a:endParaRPr>
              <a:solidFill>
                <a:schemeClr val="dk1"/>
              </a:solidFill>
            </a:endParaRPr>
          </a:p>
        </p:txBody>
      </p:sp>
      <p:sp>
        <p:nvSpPr>
          <p:cNvPr id="452" name="Google Shape;452;p39"/>
          <p:cNvSpPr txBox="1"/>
          <p:nvPr/>
        </p:nvSpPr>
        <p:spPr>
          <a:xfrm>
            <a:off x="5099225" y="23346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0</a:t>
            </a:r>
            <a:endParaRPr>
              <a:solidFill>
                <a:schemeClr val="dk1"/>
              </a:solidFill>
            </a:endParaRPr>
          </a:p>
        </p:txBody>
      </p:sp>
      <p:sp>
        <p:nvSpPr>
          <p:cNvPr id="453" name="Google Shape;453;p39"/>
          <p:cNvSpPr txBox="1"/>
          <p:nvPr/>
        </p:nvSpPr>
        <p:spPr>
          <a:xfrm>
            <a:off x="5583425" y="23346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1</a:t>
            </a:r>
            <a:endParaRPr>
              <a:solidFill>
                <a:schemeClr val="dk1"/>
              </a:solidFill>
            </a:endParaRPr>
          </a:p>
        </p:txBody>
      </p:sp>
      <p:sp>
        <p:nvSpPr>
          <p:cNvPr id="454" name="Google Shape;454;p39"/>
          <p:cNvSpPr txBox="1"/>
          <p:nvPr/>
        </p:nvSpPr>
        <p:spPr>
          <a:xfrm>
            <a:off x="6067625" y="23346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2</a:t>
            </a:r>
            <a:endParaRPr>
              <a:solidFill>
                <a:schemeClr val="dk1"/>
              </a:solidFill>
            </a:endParaRPr>
          </a:p>
        </p:txBody>
      </p:sp>
      <p:sp>
        <p:nvSpPr>
          <p:cNvPr id="455" name="Google Shape;455;p39"/>
          <p:cNvSpPr txBox="1"/>
          <p:nvPr/>
        </p:nvSpPr>
        <p:spPr>
          <a:xfrm>
            <a:off x="6551825" y="23346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3</a:t>
            </a:r>
            <a:endParaRPr>
              <a:solidFill>
                <a:schemeClr val="dk1"/>
              </a:solidFill>
            </a:endParaRPr>
          </a:p>
        </p:txBody>
      </p:sp>
      <p:sp>
        <p:nvSpPr>
          <p:cNvPr id="456" name="Google Shape;456;p39"/>
          <p:cNvSpPr txBox="1"/>
          <p:nvPr/>
        </p:nvSpPr>
        <p:spPr>
          <a:xfrm>
            <a:off x="7036025" y="23346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4</a:t>
            </a:r>
            <a:endParaRPr>
              <a:solidFill>
                <a:schemeClr val="dk1"/>
              </a:solidFill>
            </a:endParaRPr>
          </a:p>
        </p:txBody>
      </p:sp>
      <p:sp>
        <p:nvSpPr>
          <p:cNvPr id="457" name="Google Shape;457;p39"/>
          <p:cNvSpPr txBox="1"/>
          <p:nvPr/>
        </p:nvSpPr>
        <p:spPr>
          <a:xfrm>
            <a:off x="7520225" y="23346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5</a:t>
            </a:r>
            <a:endParaRPr>
              <a:solidFill>
                <a:schemeClr val="dk1"/>
              </a:solidFill>
            </a:endParaRPr>
          </a:p>
        </p:txBody>
      </p:sp>
      <p:sp>
        <p:nvSpPr>
          <p:cNvPr id="458" name="Google Shape;458;p39"/>
          <p:cNvSpPr/>
          <p:nvPr/>
        </p:nvSpPr>
        <p:spPr>
          <a:xfrm>
            <a:off x="7286775" y="37873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index</a:t>
            </a:r>
            <a:endParaRPr sz="900"/>
          </a:p>
          <a:p>
            <a:pPr indent="0" lvl="0" marL="0" rtl="0" algn="ctr">
              <a:spcBef>
                <a:spcPts val="0"/>
              </a:spcBef>
              <a:spcAft>
                <a:spcPts val="0"/>
              </a:spcAft>
              <a:buNone/>
            </a:pPr>
            <a:r>
              <a:rPr lang="en" sz="1200"/>
              <a:t>4</a:t>
            </a:r>
            <a:endParaRPr sz="1200"/>
          </a:p>
        </p:txBody>
      </p:sp>
      <p:cxnSp>
        <p:nvCxnSpPr>
          <p:cNvPr id="459" name="Google Shape;459;p39"/>
          <p:cNvCxnSpPr>
            <a:stCxn id="449" idx="2"/>
            <a:endCxn id="458" idx="0"/>
          </p:cNvCxnSpPr>
          <p:nvPr/>
        </p:nvCxnSpPr>
        <p:spPr>
          <a:xfrm flipH="1" rot="-5400000">
            <a:off x="7111325" y="3369650"/>
            <a:ext cx="526200" cy="309000"/>
          </a:xfrm>
          <a:prstGeom prst="bentConnector3">
            <a:avLst>
              <a:gd fmla="val 64087" name="adj1"/>
            </a:avLst>
          </a:prstGeom>
          <a:noFill/>
          <a:ln cap="flat" cmpd="sng" w="38100">
            <a:solidFill>
              <a:schemeClr val="dk1"/>
            </a:solidFill>
            <a:prstDash val="solid"/>
            <a:round/>
            <a:headEnd len="med" w="med" type="stealth"/>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0"/>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Generational Pools and Handles</a:t>
            </a:r>
            <a:endParaRPr/>
          </a:p>
        </p:txBody>
      </p:sp>
      <p:sp>
        <p:nvSpPr>
          <p:cNvPr id="465" name="Google Shape;465;p40"/>
          <p:cNvSpPr txBox="1"/>
          <p:nvPr>
            <p:ph idx="1" type="body"/>
          </p:nvPr>
        </p:nvSpPr>
        <p:spPr>
          <a:xfrm>
            <a:off x="321900" y="1091500"/>
            <a:ext cx="8507100" cy="3483300"/>
          </a:xfrm>
          <a:prstGeom prst="rect">
            <a:avLst/>
          </a:prstGeom>
          <a:noFill/>
          <a:ln>
            <a:noFill/>
          </a:ln>
        </p:spPr>
        <p:txBody>
          <a:bodyPr anchorCtr="0" anchor="t" bIns="34275" lIns="0" spcFirstLastPara="1" rIns="68575" wrap="square" tIns="34275">
            <a:normAutofit fontScale="92500" lnSpcReduction="20000"/>
          </a:bodyPr>
          <a:lstStyle/>
          <a:p>
            <a:pPr indent="-310832" lvl="0" marL="457200" rtl="0" algn="l">
              <a:lnSpc>
                <a:spcPct val="130000"/>
              </a:lnSpc>
              <a:spcBef>
                <a:spcPts val="0"/>
              </a:spcBef>
              <a:spcAft>
                <a:spcPts val="0"/>
              </a:spcAft>
              <a:buSzPct val="100000"/>
              <a:buChar char="●"/>
            </a:pPr>
            <a:r>
              <a:rPr lang="en"/>
              <a:t>Pool</a:t>
            </a:r>
            <a:endParaRPr/>
          </a:p>
          <a:p>
            <a:pPr indent="-310832" lvl="1" marL="914400" rtl="0" algn="l">
              <a:lnSpc>
                <a:spcPct val="130000"/>
              </a:lnSpc>
              <a:spcBef>
                <a:spcPts val="0"/>
              </a:spcBef>
              <a:spcAft>
                <a:spcPts val="0"/>
              </a:spcAft>
              <a:buSzPct val="127272"/>
              <a:buChar char="○"/>
            </a:pPr>
            <a:r>
              <a:rPr lang="en"/>
              <a:t>Typed array of objects</a:t>
            </a:r>
            <a:endParaRPr/>
          </a:p>
          <a:p>
            <a:pPr indent="-310832" lvl="2" marL="1371600" rtl="0" algn="l">
              <a:lnSpc>
                <a:spcPct val="130000"/>
              </a:lnSpc>
              <a:spcBef>
                <a:spcPts val="0"/>
              </a:spcBef>
              <a:spcAft>
                <a:spcPts val="0"/>
              </a:spcAft>
              <a:buSzPct val="155555"/>
              <a:buChar char="■"/>
            </a:pPr>
            <a:r>
              <a:rPr lang="en"/>
              <a:t>Every array slot has a generation counter</a:t>
            </a:r>
            <a:endParaRPr/>
          </a:p>
          <a:p>
            <a:pPr indent="-310832" lvl="2" marL="1371600" rtl="0" algn="l">
              <a:lnSpc>
                <a:spcPct val="130000"/>
              </a:lnSpc>
              <a:spcBef>
                <a:spcPts val="0"/>
              </a:spcBef>
              <a:spcAft>
                <a:spcPts val="0"/>
              </a:spcAft>
              <a:buSzPct val="155555"/>
              <a:buChar char="■"/>
            </a:pPr>
            <a:r>
              <a:rPr lang="en"/>
              <a:t>Counter is increased when the slot is freed</a:t>
            </a:r>
            <a:endParaRPr/>
          </a:p>
          <a:p>
            <a:pPr indent="-310832" lvl="1" marL="914400" rtl="0" algn="l">
              <a:lnSpc>
                <a:spcPct val="130000"/>
              </a:lnSpc>
              <a:spcBef>
                <a:spcPts val="0"/>
              </a:spcBef>
              <a:spcAft>
                <a:spcPts val="0"/>
              </a:spcAft>
              <a:buSzPct val="127272"/>
              <a:buChar char="○"/>
            </a:pPr>
            <a:r>
              <a:rPr lang="en"/>
              <a:t>Freelist for slot reuse</a:t>
            </a:r>
            <a:endParaRPr/>
          </a:p>
          <a:p>
            <a:pPr indent="-310832" lvl="2" marL="1371600" rtl="0" algn="l">
              <a:lnSpc>
                <a:spcPct val="130000"/>
              </a:lnSpc>
              <a:spcBef>
                <a:spcPts val="0"/>
              </a:spcBef>
              <a:spcAft>
                <a:spcPts val="0"/>
              </a:spcAft>
              <a:buSzPct val="155555"/>
              <a:buChar char="■"/>
            </a:pPr>
            <a:r>
              <a:rPr lang="en"/>
              <a:t>An array (stack) of unused pool indices</a:t>
            </a:r>
            <a:endParaRPr/>
          </a:p>
          <a:p>
            <a:pPr indent="-310832" lvl="2" marL="1371600" rtl="0" algn="l">
              <a:lnSpc>
                <a:spcPct val="130000"/>
              </a:lnSpc>
              <a:spcBef>
                <a:spcPts val="0"/>
              </a:spcBef>
              <a:spcAft>
                <a:spcPts val="0"/>
              </a:spcAft>
              <a:buSzPct val="155555"/>
              <a:buChar char="■"/>
            </a:pPr>
            <a:r>
              <a:rPr lang="en"/>
              <a:t>Delete object = push index</a:t>
            </a:r>
            <a:endParaRPr/>
          </a:p>
          <a:p>
            <a:pPr indent="-310832" lvl="2" marL="1371600" rtl="0" algn="l">
              <a:lnSpc>
                <a:spcPct val="130000"/>
              </a:lnSpc>
              <a:spcBef>
                <a:spcPts val="0"/>
              </a:spcBef>
              <a:spcAft>
                <a:spcPts val="0"/>
              </a:spcAft>
              <a:buSzPct val="155555"/>
              <a:buChar char="■"/>
            </a:pPr>
            <a:r>
              <a:rPr lang="en"/>
              <a:t>Create object = pop index. Resize if needed (no ptrs → safe)</a:t>
            </a:r>
            <a:endParaRPr/>
          </a:p>
          <a:p>
            <a:pPr indent="-310832" lvl="0" marL="457200" rtl="0" algn="l">
              <a:lnSpc>
                <a:spcPct val="130000"/>
              </a:lnSpc>
              <a:spcBef>
                <a:spcPts val="0"/>
              </a:spcBef>
              <a:spcAft>
                <a:spcPts val="0"/>
              </a:spcAft>
              <a:buSzPct val="100000"/>
              <a:buChar char="●"/>
            </a:pPr>
            <a:r>
              <a:rPr lang="en"/>
              <a:t>Handle</a:t>
            </a:r>
            <a:endParaRPr/>
          </a:p>
          <a:p>
            <a:pPr indent="-310832" lvl="1" marL="914400" rtl="0" algn="l">
              <a:lnSpc>
                <a:spcPct val="130000"/>
              </a:lnSpc>
              <a:spcBef>
                <a:spcPts val="0"/>
              </a:spcBef>
              <a:spcAft>
                <a:spcPts val="0"/>
              </a:spcAft>
              <a:buSzPct val="127272"/>
              <a:buChar char="○"/>
            </a:pPr>
            <a:r>
              <a:rPr lang="en"/>
              <a:t>POD struct: Array index + generation counter (32/64 bits)</a:t>
            </a:r>
            <a:endParaRPr/>
          </a:p>
          <a:p>
            <a:pPr indent="-310832" lvl="1" marL="914400" rtl="0" algn="l">
              <a:lnSpc>
                <a:spcPct val="130000"/>
              </a:lnSpc>
              <a:spcBef>
                <a:spcPts val="0"/>
              </a:spcBef>
              <a:spcAft>
                <a:spcPts val="0"/>
              </a:spcAft>
              <a:buSzPct val="127272"/>
              <a:buChar char="○"/>
            </a:pPr>
            <a:r>
              <a:rPr lang="en">
                <a:latin typeface="Roboto Mono"/>
                <a:ea typeface="Roboto Mono"/>
                <a:cs typeface="Roboto Mono"/>
                <a:sym typeface="Roboto Mono"/>
              </a:rPr>
              <a:t>pool.get&lt;T&gt;(handle)</a:t>
            </a:r>
            <a:r>
              <a:rPr lang="en"/>
              <a:t>: Compare generations. Not match? → return null</a:t>
            </a:r>
            <a:endParaRPr/>
          </a:p>
          <a:p>
            <a:pPr indent="-310832" lvl="1" marL="914400" rtl="0" algn="l">
              <a:lnSpc>
                <a:spcPct val="130000"/>
              </a:lnSpc>
              <a:spcBef>
                <a:spcPts val="0"/>
              </a:spcBef>
              <a:spcAft>
                <a:spcPts val="0"/>
              </a:spcAft>
              <a:buSzPct val="127272"/>
              <a:buChar char="○"/>
            </a:pPr>
            <a:r>
              <a:rPr lang="en"/>
              <a:t>Typed </a:t>
            </a:r>
            <a:r>
              <a:rPr lang="en">
                <a:latin typeface="Roboto Mono"/>
                <a:ea typeface="Roboto Mono"/>
                <a:cs typeface="Roboto Mono"/>
                <a:sym typeface="Roboto Mono"/>
              </a:rPr>
              <a:t>Handle&lt;T&gt;</a:t>
            </a:r>
            <a:r>
              <a:rPr lang="en"/>
              <a:t>. Pool has the same handle type. T is forward declared</a:t>
            </a:r>
            <a:endParaRPr/>
          </a:p>
          <a:p>
            <a:pPr indent="-310832" lvl="0" marL="457200" rtl="0" algn="l">
              <a:lnSpc>
                <a:spcPct val="130000"/>
              </a:lnSpc>
              <a:spcBef>
                <a:spcPts val="0"/>
              </a:spcBef>
              <a:spcAft>
                <a:spcPts val="0"/>
              </a:spcAft>
              <a:buSzPct val="100000"/>
              <a:buChar char="●"/>
            </a:pPr>
            <a:r>
              <a:rPr lang="en"/>
              <a:t>Weak reference semantics</a:t>
            </a:r>
            <a:endParaRPr/>
          </a:p>
          <a:p>
            <a:pPr indent="-310832" lvl="1" marL="914400" rtl="0" algn="l">
              <a:lnSpc>
                <a:spcPct val="130000"/>
              </a:lnSpc>
              <a:spcBef>
                <a:spcPts val="0"/>
              </a:spcBef>
              <a:spcAft>
                <a:spcPts val="0"/>
              </a:spcAft>
              <a:buSzPct val="127272"/>
              <a:buChar char="○"/>
            </a:pPr>
            <a:r>
              <a:rPr lang="en"/>
              <a:t>Null check (predictable branch) is almost free on modern CPUs</a:t>
            </a:r>
            <a:endParaRPr/>
          </a:p>
          <a:p>
            <a:pPr indent="-310832" lvl="1" marL="914400" rtl="0" algn="l">
              <a:lnSpc>
                <a:spcPct val="130000"/>
              </a:lnSpc>
              <a:spcBef>
                <a:spcPts val="0"/>
              </a:spcBef>
              <a:spcAft>
                <a:spcPts val="0"/>
              </a:spcAft>
              <a:buSzPct val="127272"/>
              <a:buChar char="○"/>
            </a:pPr>
            <a:r>
              <a:rPr lang="en"/>
              <a:t>Much better than callbacks in multithreaded systems. No races / mutexes!</a:t>
            </a:r>
            <a:endParaRPr/>
          </a:p>
        </p:txBody>
      </p:sp>
      <p:sp>
        <p:nvSpPr>
          <p:cNvPr id="466" name="Google Shape;466;p40"/>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467" name="Google Shape;467;p40"/>
          <p:cNvSpPr/>
          <p:nvPr/>
        </p:nvSpPr>
        <p:spPr>
          <a:xfrm>
            <a:off x="6416350" y="377040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index</a:t>
            </a:r>
            <a:endParaRPr sz="900"/>
          </a:p>
          <a:p>
            <a:pPr indent="0" lvl="0" marL="0" rtl="0" algn="ctr">
              <a:spcBef>
                <a:spcPts val="0"/>
              </a:spcBef>
              <a:spcAft>
                <a:spcPts val="0"/>
              </a:spcAft>
              <a:buNone/>
            </a:pPr>
            <a:r>
              <a:rPr lang="en" sz="1200"/>
              <a:t>4</a:t>
            </a:r>
            <a:endParaRPr sz="1200"/>
          </a:p>
        </p:txBody>
      </p:sp>
      <p:sp>
        <p:nvSpPr>
          <p:cNvPr id="468" name="Google Shape;468;p40"/>
          <p:cNvSpPr/>
          <p:nvPr/>
        </p:nvSpPr>
        <p:spPr>
          <a:xfrm>
            <a:off x="6900550" y="377040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gen</a:t>
            </a:r>
            <a:endParaRPr sz="900"/>
          </a:p>
          <a:p>
            <a:pPr indent="0" lvl="0" marL="0" rtl="0" algn="ctr">
              <a:spcBef>
                <a:spcPts val="0"/>
              </a:spcBef>
              <a:spcAft>
                <a:spcPts val="0"/>
              </a:spcAft>
              <a:buNone/>
            </a:pPr>
            <a:r>
              <a:rPr lang="en" sz="1200"/>
              <a:t>2</a:t>
            </a:r>
            <a:endParaRPr sz="1200"/>
          </a:p>
        </p:txBody>
      </p:sp>
      <p:cxnSp>
        <p:nvCxnSpPr>
          <p:cNvPr id="469" name="Google Shape;469;p40"/>
          <p:cNvCxnSpPr>
            <a:endCxn id="467" idx="0"/>
          </p:cNvCxnSpPr>
          <p:nvPr/>
        </p:nvCxnSpPr>
        <p:spPr>
          <a:xfrm rot="5400000">
            <a:off x="6512650" y="2751000"/>
            <a:ext cx="1165200" cy="873600"/>
          </a:xfrm>
          <a:prstGeom prst="bentConnector3">
            <a:avLst>
              <a:gd fmla="val 56748" name="adj1"/>
            </a:avLst>
          </a:prstGeom>
          <a:noFill/>
          <a:ln cap="flat" cmpd="sng" w="38100">
            <a:solidFill>
              <a:schemeClr val="dk1"/>
            </a:solidFill>
            <a:prstDash val="solid"/>
            <a:round/>
            <a:headEnd len="med" w="med" type="stealth"/>
            <a:tailEnd len="med" w="med" type="none"/>
          </a:ln>
        </p:spPr>
      </p:cxnSp>
      <p:sp>
        <p:nvSpPr>
          <p:cNvPr id="470" name="Google Shape;470;p40"/>
          <p:cNvSpPr/>
          <p:nvPr/>
        </p:nvSpPr>
        <p:spPr>
          <a:xfrm>
            <a:off x="7026100" y="4027325"/>
            <a:ext cx="233100" cy="175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
          <p:cNvSpPr txBox="1"/>
          <p:nvPr/>
        </p:nvSpPr>
        <p:spPr>
          <a:xfrm>
            <a:off x="7384750" y="3930425"/>
            <a:ext cx="84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FF00"/>
                </a:solidFill>
              </a:rPr>
              <a:t>match!</a:t>
            </a:r>
            <a:endParaRPr b="1" sz="1200">
              <a:solidFill>
                <a:srgbClr val="00FF00"/>
              </a:solidFill>
            </a:endParaRPr>
          </a:p>
        </p:txBody>
      </p:sp>
      <p:sp>
        <p:nvSpPr>
          <p:cNvPr id="472" name="Google Shape;472;p40"/>
          <p:cNvSpPr/>
          <p:nvPr/>
        </p:nvSpPr>
        <p:spPr>
          <a:xfrm>
            <a:off x="5352975" y="15529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73" name="Google Shape;473;p40"/>
          <p:cNvSpPr/>
          <p:nvPr/>
        </p:nvSpPr>
        <p:spPr>
          <a:xfrm>
            <a:off x="5352975" y="207915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474" name="Google Shape;474;p40"/>
          <p:cNvSpPr/>
          <p:nvPr/>
        </p:nvSpPr>
        <p:spPr>
          <a:xfrm>
            <a:off x="5837175" y="15529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75" name="Google Shape;475;p40"/>
          <p:cNvSpPr/>
          <p:nvPr/>
        </p:nvSpPr>
        <p:spPr>
          <a:xfrm>
            <a:off x="5837175" y="207915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476" name="Google Shape;476;p40"/>
          <p:cNvSpPr/>
          <p:nvPr/>
        </p:nvSpPr>
        <p:spPr>
          <a:xfrm>
            <a:off x="6321375" y="15529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77" name="Google Shape;477;p40"/>
          <p:cNvSpPr/>
          <p:nvPr/>
        </p:nvSpPr>
        <p:spPr>
          <a:xfrm>
            <a:off x="6321375" y="207915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478" name="Google Shape;478;p40"/>
          <p:cNvSpPr/>
          <p:nvPr/>
        </p:nvSpPr>
        <p:spPr>
          <a:xfrm>
            <a:off x="6805575" y="15529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79" name="Google Shape;479;p40"/>
          <p:cNvSpPr/>
          <p:nvPr/>
        </p:nvSpPr>
        <p:spPr>
          <a:xfrm>
            <a:off x="6805575" y="207915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5</a:t>
            </a:r>
            <a:endParaRPr sz="1200"/>
          </a:p>
        </p:txBody>
      </p:sp>
      <p:sp>
        <p:nvSpPr>
          <p:cNvPr id="480" name="Google Shape;480;p40"/>
          <p:cNvSpPr/>
          <p:nvPr/>
        </p:nvSpPr>
        <p:spPr>
          <a:xfrm>
            <a:off x="7289775" y="15529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81" name="Google Shape;481;p40"/>
          <p:cNvSpPr/>
          <p:nvPr/>
        </p:nvSpPr>
        <p:spPr>
          <a:xfrm>
            <a:off x="7289775" y="207915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2</a:t>
            </a:r>
            <a:endParaRPr sz="1200"/>
          </a:p>
        </p:txBody>
      </p:sp>
      <p:sp>
        <p:nvSpPr>
          <p:cNvPr id="482" name="Google Shape;482;p40"/>
          <p:cNvSpPr/>
          <p:nvPr/>
        </p:nvSpPr>
        <p:spPr>
          <a:xfrm>
            <a:off x="7773975" y="155295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data</a:t>
            </a:r>
            <a:endParaRPr sz="1200"/>
          </a:p>
        </p:txBody>
      </p:sp>
      <p:sp>
        <p:nvSpPr>
          <p:cNvPr id="483" name="Google Shape;483;p40"/>
          <p:cNvSpPr/>
          <p:nvPr/>
        </p:nvSpPr>
        <p:spPr>
          <a:xfrm>
            <a:off x="7773975" y="207915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484" name="Google Shape;484;p40"/>
          <p:cNvSpPr txBox="1"/>
          <p:nvPr/>
        </p:nvSpPr>
        <p:spPr>
          <a:xfrm>
            <a:off x="8258175" y="1615950"/>
            <a:ext cx="3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a:t>
            </a:r>
            <a:endParaRPr>
              <a:solidFill>
                <a:srgbClr val="FFFFFF"/>
              </a:solidFill>
            </a:endParaRPr>
          </a:p>
        </p:txBody>
      </p:sp>
      <p:sp>
        <p:nvSpPr>
          <p:cNvPr id="485" name="Google Shape;485;p40"/>
          <p:cNvSpPr txBox="1"/>
          <p:nvPr/>
        </p:nvSpPr>
        <p:spPr>
          <a:xfrm>
            <a:off x="8258175" y="2142150"/>
            <a:ext cx="3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a:t>
            </a:r>
            <a:endParaRPr>
              <a:solidFill>
                <a:srgbClr val="FFFFFF"/>
              </a:solidFill>
            </a:endParaRPr>
          </a:p>
        </p:txBody>
      </p:sp>
      <p:sp>
        <p:nvSpPr>
          <p:cNvPr id="486" name="Google Shape;486;p40"/>
          <p:cNvSpPr txBox="1"/>
          <p:nvPr/>
        </p:nvSpPr>
        <p:spPr>
          <a:xfrm>
            <a:off x="5411175" y="11527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0</a:t>
            </a:r>
            <a:endParaRPr>
              <a:solidFill>
                <a:schemeClr val="dk1"/>
              </a:solidFill>
            </a:endParaRPr>
          </a:p>
        </p:txBody>
      </p:sp>
      <p:sp>
        <p:nvSpPr>
          <p:cNvPr id="487" name="Google Shape;487;p40"/>
          <p:cNvSpPr txBox="1"/>
          <p:nvPr/>
        </p:nvSpPr>
        <p:spPr>
          <a:xfrm>
            <a:off x="5895375" y="11527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1</a:t>
            </a:r>
            <a:endParaRPr>
              <a:solidFill>
                <a:schemeClr val="dk1"/>
              </a:solidFill>
            </a:endParaRPr>
          </a:p>
        </p:txBody>
      </p:sp>
      <p:sp>
        <p:nvSpPr>
          <p:cNvPr id="488" name="Google Shape;488;p40"/>
          <p:cNvSpPr txBox="1"/>
          <p:nvPr/>
        </p:nvSpPr>
        <p:spPr>
          <a:xfrm>
            <a:off x="6379575" y="11527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2</a:t>
            </a:r>
            <a:endParaRPr>
              <a:solidFill>
                <a:schemeClr val="dk1"/>
              </a:solidFill>
            </a:endParaRPr>
          </a:p>
        </p:txBody>
      </p:sp>
      <p:sp>
        <p:nvSpPr>
          <p:cNvPr id="489" name="Google Shape;489;p40"/>
          <p:cNvSpPr txBox="1"/>
          <p:nvPr/>
        </p:nvSpPr>
        <p:spPr>
          <a:xfrm>
            <a:off x="6863775" y="11527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3</a:t>
            </a:r>
            <a:endParaRPr>
              <a:solidFill>
                <a:schemeClr val="dk1"/>
              </a:solidFill>
            </a:endParaRPr>
          </a:p>
        </p:txBody>
      </p:sp>
      <p:sp>
        <p:nvSpPr>
          <p:cNvPr id="490" name="Google Shape;490;p40"/>
          <p:cNvSpPr txBox="1"/>
          <p:nvPr/>
        </p:nvSpPr>
        <p:spPr>
          <a:xfrm>
            <a:off x="7347975" y="11527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4</a:t>
            </a:r>
            <a:endParaRPr>
              <a:solidFill>
                <a:schemeClr val="dk1"/>
              </a:solidFill>
            </a:endParaRPr>
          </a:p>
        </p:txBody>
      </p:sp>
      <p:sp>
        <p:nvSpPr>
          <p:cNvPr id="491" name="Google Shape;491;p40"/>
          <p:cNvSpPr txBox="1"/>
          <p:nvPr/>
        </p:nvSpPr>
        <p:spPr>
          <a:xfrm>
            <a:off x="7832175" y="1152750"/>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5</a:t>
            </a:r>
            <a:endParaRPr>
              <a:solidFill>
                <a:schemeClr val="dk1"/>
              </a:solidFill>
            </a:endParaRPr>
          </a:p>
        </p:txBody>
      </p:sp>
      <p:sp>
        <p:nvSpPr>
          <p:cNvPr id="492" name="Google Shape;492;p40"/>
          <p:cNvSpPr/>
          <p:nvPr/>
        </p:nvSpPr>
        <p:spPr>
          <a:xfrm>
            <a:off x="7415325" y="2254500"/>
            <a:ext cx="233100" cy="175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0"/>
          <p:cNvSpPr/>
          <p:nvPr/>
        </p:nvSpPr>
        <p:spPr>
          <a:xfrm>
            <a:off x="7290125" y="1205800"/>
            <a:ext cx="484200" cy="13992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1"/>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Hot vs Cold Data</a:t>
            </a:r>
            <a:endParaRPr/>
          </a:p>
        </p:txBody>
      </p:sp>
      <p:sp>
        <p:nvSpPr>
          <p:cNvPr id="499" name="Google Shape;499;p41"/>
          <p:cNvSpPr txBox="1"/>
          <p:nvPr>
            <p:ph idx="1" type="body"/>
          </p:nvPr>
        </p:nvSpPr>
        <p:spPr>
          <a:xfrm>
            <a:off x="321900" y="1091500"/>
            <a:ext cx="8507100" cy="3483300"/>
          </a:xfrm>
          <a:prstGeom prst="rect">
            <a:avLst/>
          </a:prstGeom>
          <a:noFill/>
          <a:ln>
            <a:noFill/>
          </a:ln>
        </p:spPr>
        <p:txBody>
          <a:bodyPr anchorCtr="0" anchor="t" bIns="34275" lIns="0" spcFirstLastPara="1" rIns="68575" wrap="square" tIns="34275">
            <a:normAutofit/>
          </a:bodyPr>
          <a:lstStyle/>
          <a:p>
            <a:pPr indent="-317500" lvl="0" marL="457200" rtl="0" algn="l">
              <a:lnSpc>
                <a:spcPct val="115000"/>
              </a:lnSpc>
              <a:spcBef>
                <a:spcPts val="0"/>
              </a:spcBef>
              <a:spcAft>
                <a:spcPts val="0"/>
              </a:spcAft>
              <a:buSzPts val="1400"/>
              <a:buChar char="●"/>
            </a:pPr>
            <a:r>
              <a:rPr lang="en"/>
              <a:t>Easy to use API needs auxiliary data</a:t>
            </a:r>
            <a:endParaRPr/>
          </a:p>
          <a:p>
            <a:pPr indent="-317500" lvl="1" marL="914400" rtl="0" algn="l">
              <a:lnSpc>
                <a:spcPct val="115000"/>
              </a:lnSpc>
              <a:spcBef>
                <a:spcPts val="0"/>
              </a:spcBef>
              <a:spcAft>
                <a:spcPts val="0"/>
              </a:spcAft>
              <a:buSzPts val="1400"/>
              <a:buChar char="○"/>
            </a:pPr>
            <a:r>
              <a:rPr lang="en"/>
              <a:t>Texture can’t be just a VkTexture or MTL::Texture</a:t>
            </a:r>
            <a:endParaRPr/>
          </a:p>
          <a:p>
            <a:pPr indent="-317500" lvl="1" marL="914400" rtl="0" algn="l">
              <a:lnSpc>
                <a:spcPct val="115000"/>
              </a:lnSpc>
              <a:spcBef>
                <a:spcPts val="0"/>
              </a:spcBef>
              <a:spcAft>
                <a:spcPts val="0"/>
              </a:spcAft>
              <a:buSzPts val="1400"/>
              <a:buChar char="○"/>
            </a:pPr>
            <a:r>
              <a:rPr lang="en"/>
              <a:t>Additional data: size, format, data ptr, allocator…</a:t>
            </a:r>
            <a:endParaRPr/>
          </a:p>
          <a:p>
            <a:pPr indent="-317500" lvl="1" marL="914400" rtl="0" algn="l">
              <a:lnSpc>
                <a:spcPct val="115000"/>
              </a:lnSpc>
              <a:spcBef>
                <a:spcPts val="0"/>
              </a:spcBef>
              <a:spcAft>
                <a:spcPts val="0"/>
              </a:spcAft>
              <a:buSzPts val="1400"/>
              <a:buChar char="○"/>
            </a:pPr>
            <a:r>
              <a:rPr lang="en"/>
              <a:t>Needed for low frequency tasks: </a:t>
            </a:r>
            <a:endParaRPr/>
          </a:p>
          <a:p>
            <a:pPr indent="-317500" lvl="2" marL="1371600" rtl="0" algn="l">
              <a:lnSpc>
                <a:spcPct val="115000"/>
              </a:lnSpc>
              <a:spcBef>
                <a:spcPts val="0"/>
              </a:spcBef>
              <a:spcAft>
                <a:spcPts val="0"/>
              </a:spcAft>
              <a:buSzPts val="1400"/>
              <a:buChar char="■"/>
            </a:pPr>
            <a:r>
              <a:rPr lang="en"/>
              <a:t>Update, readback, sync, create dependent resources, free memory</a:t>
            </a:r>
            <a:endParaRPr/>
          </a:p>
          <a:p>
            <a:pPr indent="-317500" lvl="0" marL="457200" rtl="0" algn="l">
              <a:lnSpc>
                <a:spcPct val="115000"/>
              </a:lnSpc>
              <a:spcBef>
                <a:spcPts val="0"/>
              </a:spcBef>
              <a:spcAft>
                <a:spcPts val="0"/>
              </a:spcAft>
              <a:buSzPts val="1400"/>
              <a:buChar char="●"/>
            </a:pPr>
            <a:r>
              <a:rPr lang="en"/>
              <a:t>Rendering needs only the hot data</a:t>
            </a:r>
            <a:endParaRPr/>
          </a:p>
          <a:p>
            <a:pPr indent="-317500" lvl="1" marL="914400" rtl="0" algn="l">
              <a:lnSpc>
                <a:spcPct val="115000"/>
              </a:lnSpc>
              <a:spcBef>
                <a:spcPts val="0"/>
              </a:spcBef>
              <a:spcAft>
                <a:spcPts val="0"/>
              </a:spcAft>
              <a:buSzPts val="1400"/>
              <a:buChar char="○"/>
            </a:pPr>
            <a:r>
              <a:rPr lang="en"/>
              <a:t>Auxiliary data bloats the struct → critical draw loop L1$ suffers</a:t>
            </a:r>
            <a:endParaRPr/>
          </a:p>
          <a:p>
            <a:pPr indent="-317500" lvl="1" marL="914400" rtl="0" algn="l">
              <a:lnSpc>
                <a:spcPct val="115000"/>
              </a:lnSpc>
              <a:spcBef>
                <a:spcPts val="0"/>
              </a:spcBef>
              <a:spcAft>
                <a:spcPts val="0"/>
              </a:spcAft>
              <a:buSzPts val="1400"/>
              <a:buChar char="○"/>
            </a:pPr>
            <a:r>
              <a:rPr lang="en"/>
              <a:t>Hate compromising performance and usability :( </a:t>
            </a:r>
            <a:endParaRPr/>
          </a:p>
          <a:p>
            <a:pPr indent="-317500" lvl="0" marL="457200" rtl="0" algn="l">
              <a:lnSpc>
                <a:spcPct val="115000"/>
              </a:lnSpc>
              <a:spcBef>
                <a:spcPts val="0"/>
              </a:spcBef>
              <a:spcAft>
                <a:spcPts val="0"/>
              </a:spcAft>
              <a:buSzPts val="1400"/>
              <a:buChar char="●"/>
            </a:pPr>
            <a:r>
              <a:rPr lang="en"/>
              <a:t>Our solution: Split hot at cold data inside the pool</a:t>
            </a:r>
            <a:endParaRPr/>
          </a:p>
          <a:p>
            <a:pPr indent="-317500" lvl="1" marL="914400" rtl="0" algn="l">
              <a:lnSpc>
                <a:spcPct val="115000"/>
              </a:lnSpc>
              <a:spcBef>
                <a:spcPts val="0"/>
              </a:spcBef>
              <a:spcAft>
                <a:spcPts val="0"/>
              </a:spcAft>
              <a:buSzPts val="1400"/>
              <a:buChar char="○"/>
            </a:pPr>
            <a:r>
              <a:rPr lang="en"/>
              <a:t>Pool has two types and two arrays: Hot and cold</a:t>
            </a:r>
            <a:endParaRPr/>
          </a:p>
          <a:p>
            <a:pPr indent="-317500" lvl="1" marL="914400" rtl="0" algn="l">
              <a:lnSpc>
                <a:spcPct val="115000"/>
              </a:lnSpc>
              <a:spcBef>
                <a:spcPts val="0"/>
              </a:spcBef>
              <a:spcAft>
                <a:spcPts val="0"/>
              </a:spcAft>
              <a:buSzPts val="1400"/>
              <a:buChar char="○"/>
            </a:pPr>
            <a:r>
              <a:rPr lang="en"/>
              <a:t>Both can be accessed with the same handle (using the same array index)</a:t>
            </a:r>
            <a:endParaRPr/>
          </a:p>
          <a:p>
            <a:pPr indent="-317500" lvl="1" marL="914400" rtl="0" algn="l">
              <a:lnSpc>
                <a:spcPct val="115000"/>
              </a:lnSpc>
              <a:spcBef>
                <a:spcPts val="0"/>
              </a:spcBef>
              <a:spcAft>
                <a:spcPts val="0"/>
              </a:spcAft>
              <a:buSzPts val="1400"/>
              <a:buChar char="○"/>
            </a:pPr>
            <a:r>
              <a:rPr lang="en"/>
              <a:t>Split hot and cold data (investigate). Compromise avoided!</a:t>
            </a:r>
            <a:endParaRPr/>
          </a:p>
        </p:txBody>
      </p:sp>
      <p:sp>
        <p:nvSpPr>
          <p:cNvPr id="500" name="Google Shape;500;p41"/>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01" name="Google Shape;501;p41"/>
          <p:cNvSpPr/>
          <p:nvPr/>
        </p:nvSpPr>
        <p:spPr>
          <a:xfrm>
            <a:off x="5568725" y="1582725"/>
            <a:ext cx="484200" cy="526200"/>
          </a:xfrm>
          <a:prstGeom prst="rect">
            <a:avLst/>
          </a:prstGeom>
          <a:solidFill>
            <a:srgbClr val="A4C2F4"/>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cold</a:t>
            </a:r>
            <a:endParaRPr sz="1200"/>
          </a:p>
        </p:txBody>
      </p:sp>
      <p:sp>
        <p:nvSpPr>
          <p:cNvPr id="502" name="Google Shape;502;p41"/>
          <p:cNvSpPr/>
          <p:nvPr/>
        </p:nvSpPr>
        <p:spPr>
          <a:xfrm>
            <a:off x="5568725" y="2108925"/>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503" name="Google Shape;503;p41"/>
          <p:cNvSpPr/>
          <p:nvPr/>
        </p:nvSpPr>
        <p:spPr>
          <a:xfrm>
            <a:off x="6052925" y="1582725"/>
            <a:ext cx="484200" cy="526200"/>
          </a:xfrm>
          <a:prstGeom prst="rect">
            <a:avLst/>
          </a:prstGeom>
          <a:solidFill>
            <a:srgbClr val="A4C2F4"/>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cold</a:t>
            </a:r>
            <a:endParaRPr sz="1200"/>
          </a:p>
        </p:txBody>
      </p:sp>
      <p:sp>
        <p:nvSpPr>
          <p:cNvPr id="504" name="Google Shape;504;p41"/>
          <p:cNvSpPr/>
          <p:nvPr/>
        </p:nvSpPr>
        <p:spPr>
          <a:xfrm>
            <a:off x="6052925" y="2108925"/>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505" name="Google Shape;505;p41"/>
          <p:cNvSpPr/>
          <p:nvPr/>
        </p:nvSpPr>
        <p:spPr>
          <a:xfrm>
            <a:off x="6537125" y="1582725"/>
            <a:ext cx="484200" cy="526200"/>
          </a:xfrm>
          <a:prstGeom prst="rect">
            <a:avLst/>
          </a:prstGeom>
          <a:solidFill>
            <a:srgbClr val="A4C2F4"/>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cold</a:t>
            </a:r>
            <a:endParaRPr sz="1200"/>
          </a:p>
        </p:txBody>
      </p:sp>
      <p:sp>
        <p:nvSpPr>
          <p:cNvPr id="506" name="Google Shape;506;p41"/>
          <p:cNvSpPr/>
          <p:nvPr/>
        </p:nvSpPr>
        <p:spPr>
          <a:xfrm>
            <a:off x="6537125" y="2108925"/>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507" name="Google Shape;507;p41"/>
          <p:cNvSpPr/>
          <p:nvPr/>
        </p:nvSpPr>
        <p:spPr>
          <a:xfrm>
            <a:off x="7021325" y="1582725"/>
            <a:ext cx="484200" cy="526200"/>
          </a:xfrm>
          <a:prstGeom prst="rect">
            <a:avLst/>
          </a:prstGeom>
          <a:solidFill>
            <a:srgbClr val="A4C2F4"/>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cold</a:t>
            </a:r>
            <a:endParaRPr sz="1200"/>
          </a:p>
        </p:txBody>
      </p:sp>
      <p:sp>
        <p:nvSpPr>
          <p:cNvPr id="508" name="Google Shape;508;p41"/>
          <p:cNvSpPr/>
          <p:nvPr/>
        </p:nvSpPr>
        <p:spPr>
          <a:xfrm>
            <a:off x="7021325" y="2108925"/>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5</a:t>
            </a:r>
            <a:endParaRPr sz="1200"/>
          </a:p>
        </p:txBody>
      </p:sp>
      <p:sp>
        <p:nvSpPr>
          <p:cNvPr id="509" name="Google Shape;509;p41"/>
          <p:cNvSpPr/>
          <p:nvPr/>
        </p:nvSpPr>
        <p:spPr>
          <a:xfrm>
            <a:off x="7505525" y="1582725"/>
            <a:ext cx="484200" cy="526200"/>
          </a:xfrm>
          <a:prstGeom prst="rect">
            <a:avLst/>
          </a:prstGeom>
          <a:solidFill>
            <a:srgbClr val="A4C2F4"/>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cold</a:t>
            </a:r>
            <a:endParaRPr sz="1200"/>
          </a:p>
        </p:txBody>
      </p:sp>
      <p:sp>
        <p:nvSpPr>
          <p:cNvPr id="510" name="Google Shape;510;p41"/>
          <p:cNvSpPr/>
          <p:nvPr/>
        </p:nvSpPr>
        <p:spPr>
          <a:xfrm>
            <a:off x="7505525" y="2108925"/>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2</a:t>
            </a:r>
            <a:endParaRPr sz="1200"/>
          </a:p>
        </p:txBody>
      </p:sp>
      <p:sp>
        <p:nvSpPr>
          <p:cNvPr id="511" name="Google Shape;511;p41"/>
          <p:cNvSpPr/>
          <p:nvPr/>
        </p:nvSpPr>
        <p:spPr>
          <a:xfrm>
            <a:off x="7989725" y="1582725"/>
            <a:ext cx="484200" cy="526200"/>
          </a:xfrm>
          <a:prstGeom prst="rect">
            <a:avLst/>
          </a:prstGeom>
          <a:solidFill>
            <a:srgbClr val="A4C2F4"/>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cold</a:t>
            </a:r>
            <a:endParaRPr sz="1200"/>
          </a:p>
        </p:txBody>
      </p:sp>
      <p:sp>
        <p:nvSpPr>
          <p:cNvPr id="512" name="Google Shape;512;p41"/>
          <p:cNvSpPr/>
          <p:nvPr/>
        </p:nvSpPr>
        <p:spPr>
          <a:xfrm>
            <a:off x="7989725" y="2108925"/>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1</a:t>
            </a:r>
            <a:endParaRPr sz="1200"/>
          </a:p>
        </p:txBody>
      </p:sp>
      <p:sp>
        <p:nvSpPr>
          <p:cNvPr id="513" name="Google Shape;513;p41"/>
          <p:cNvSpPr txBox="1"/>
          <p:nvPr/>
        </p:nvSpPr>
        <p:spPr>
          <a:xfrm>
            <a:off x="8473925" y="1645725"/>
            <a:ext cx="3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a:t>
            </a:r>
            <a:endParaRPr>
              <a:solidFill>
                <a:srgbClr val="FFFFFF"/>
              </a:solidFill>
            </a:endParaRPr>
          </a:p>
        </p:txBody>
      </p:sp>
      <p:sp>
        <p:nvSpPr>
          <p:cNvPr id="514" name="Google Shape;514;p41"/>
          <p:cNvSpPr txBox="1"/>
          <p:nvPr/>
        </p:nvSpPr>
        <p:spPr>
          <a:xfrm>
            <a:off x="8473925" y="2171925"/>
            <a:ext cx="3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a:t>
            </a:r>
            <a:endParaRPr>
              <a:solidFill>
                <a:srgbClr val="FFFFFF"/>
              </a:solidFill>
            </a:endParaRPr>
          </a:p>
        </p:txBody>
      </p:sp>
      <p:sp>
        <p:nvSpPr>
          <p:cNvPr id="515" name="Google Shape;515;p41"/>
          <p:cNvSpPr/>
          <p:nvPr/>
        </p:nvSpPr>
        <p:spPr>
          <a:xfrm>
            <a:off x="5568725" y="1056525"/>
            <a:ext cx="484200" cy="5262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hot</a:t>
            </a:r>
            <a:endParaRPr sz="1200"/>
          </a:p>
        </p:txBody>
      </p:sp>
      <p:sp>
        <p:nvSpPr>
          <p:cNvPr id="516" name="Google Shape;516;p41"/>
          <p:cNvSpPr/>
          <p:nvPr/>
        </p:nvSpPr>
        <p:spPr>
          <a:xfrm>
            <a:off x="6052925" y="1056525"/>
            <a:ext cx="484200" cy="5262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hot</a:t>
            </a:r>
            <a:endParaRPr sz="1200"/>
          </a:p>
        </p:txBody>
      </p:sp>
      <p:sp>
        <p:nvSpPr>
          <p:cNvPr id="517" name="Google Shape;517;p41"/>
          <p:cNvSpPr/>
          <p:nvPr/>
        </p:nvSpPr>
        <p:spPr>
          <a:xfrm>
            <a:off x="6537125" y="1056525"/>
            <a:ext cx="484200" cy="5262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hot</a:t>
            </a:r>
            <a:endParaRPr sz="1200"/>
          </a:p>
        </p:txBody>
      </p:sp>
      <p:sp>
        <p:nvSpPr>
          <p:cNvPr id="518" name="Google Shape;518;p41"/>
          <p:cNvSpPr/>
          <p:nvPr/>
        </p:nvSpPr>
        <p:spPr>
          <a:xfrm>
            <a:off x="7021325" y="1056525"/>
            <a:ext cx="484200" cy="5262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hot</a:t>
            </a:r>
            <a:endParaRPr sz="1200"/>
          </a:p>
        </p:txBody>
      </p:sp>
      <p:sp>
        <p:nvSpPr>
          <p:cNvPr id="519" name="Google Shape;519;p41"/>
          <p:cNvSpPr/>
          <p:nvPr/>
        </p:nvSpPr>
        <p:spPr>
          <a:xfrm>
            <a:off x="7505525" y="1056525"/>
            <a:ext cx="484200" cy="5262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hot</a:t>
            </a:r>
            <a:endParaRPr sz="1200"/>
          </a:p>
        </p:txBody>
      </p:sp>
      <p:sp>
        <p:nvSpPr>
          <p:cNvPr id="520" name="Google Shape;520;p41"/>
          <p:cNvSpPr/>
          <p:nvPr/>
        </p:nvSpPr>
        <p:spPr>
          <a:xfrm>
            <a:off x="7989725" y="1056525"/>
            <a:ext cx="484200" cy="5262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hot</a:t>
            </a:r>
            <a:endParaRPr sz="1200"/>
          </a:p>
        </p:txBody>
      </p:sp>
      <p:sp>
        <p:nvSpPr>
          <p:cNvPr id="521" name="Google Shape;521;p41"/>
          <p:cNvSpPr txBox="1"/>
          <p:nvPr/>
        </p:nvSpPr>
        <p:spPr>
          <a:xfrm>
            <a:off x="8473925" y="1119525"/>
            <a:ext cx="36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a:t>
            </a:r>
            <a:endParaRPr>
              <a:solidFill>
                <a:srgbClr val="FFFFFF"/>
              </a:solidFill>
            </a:endParaRPr>
          </a:p>
        </p:txBody>
      </p:sp>
      <p:sp>
        <p:nvSpPr>
          <p:cNvPr id="522" name="Google Shape;522;p41"/>
          <p:cNvSpPr txBox="1"/>
          <p:nvPr/>
        </p:nvSpPr>
        <p:spPr>
          <a:xfrm>
            <a:off x="5626925" y="656325"/>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0</a:t>
            </a:r>
            <a:endParaRPr>
              <a:solidFill>
                <a:schemeClr val="dk1"/>
              </a:solidFill>
            </a:endParaRPr>
          </a:p>
        </p:txBody>
      </p:sp>
      <p:sp>
        <p:nvSpPr>
          <p:cNvPr id="523" name="Google Shape;523;p41"/>
          <p:cNvSpPr txBox="1"/>
          <p:nvPr/>
        </p:nvSpPr>
        <p:spPr>
          <a:xfrm>
            <a:off x="6111125" y="656325"/>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1</a:t>
            </a:r>
            <a:endParaRPr>
              <a:solidFill>
                <a:schemeClr val="dk1"/>
              </a:solidFill>
            </a:endParaRPr>
          </a:p>
        </p:txBody>
      </p:sp>
      <p:sp>
        <p:nvSpPr>
          <p:cNvPr id="524" name="Google Shape;524;p41"/>
          <p:cNvSpPr txBox="1"/>
          <p:nvPr/>
        </p:nvSpPr>
        <p:spPr>
          <a:xfrm>
            <a:off x="6595325" y="656325"/>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2</a:t>
            </a:r>
            <a:endParaRPr>
              <a:solidFill>
                <a:schemeClr val="dk1"/>
              </a:solidFill>
            </a:endParaRPr>
          </a:p>
        </p:txBody>
      </p:sp>
      <p:sp>
        <p:nvSpPr>
          <p:cNvPr id="525" name="Google Shape;525;p41"/>
          <p:cNvSpPr txBox="1"/>
          <p:nvPr/>
        </p:nvSpPr>
        <p:spPr>
          <a:xfrm>
            <a:off x="7079525" y="656325"/>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3</a:t>
            </a:r>
            <a:endParaRPr>
              <a:solidFill>
                <a:schemeClr val="dk1"/>
              </a:solidFill>
            </a:endParaRPr>
          </a:p>
        </p:txBody>
      </p:sp>
      <p:sp>
        <p:nvSpPr>
          <p:cNvPr id="526" name="Google Shape;526;p41"/>
          <p:cNvSpPr txBox="1"/>
          <p:nvPr/>
        </p:nvSpPr>
        <p:spPr>
          <a:xfrm>
            <a:off x="7563725" y="656325"/>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4</a:t>
            </a:r>
            <a:endParaRPr>
              <a:solidFill>
                <a:schemeClr val="dk1"/>
              </a:solidFill>
            </a:endParaRPr>
          </a:p>
        </p:txBody>
      </p:sp>
      <p:sp>
        <p:nvSpPr>
          <p:cNvPr id="527" name="Google Shape;527;p41"/>
          <p:cNvSpPr txBox="1"/>
          <p:nvPr/>
        </p:nvSpPr>
        <p:spPr>
          <a:xfrm>
            <a:off x="8047925" y="656325"/>
            <a:ext cx="36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5</a:t>
            </a:r>
            <a:endParaRPr>
              <a:solidFill>
                <a:schemeClr val="dk1"/>
              </a:solidFill>
            </a:endParaRPr>
          </a:p>
        </p:txBody>
      </p:sp>
      <p:sp>
        <p:nvSpPr>
          <p:cNvPr id="528" name="Google Shape;528;p41"/>
          <p:cNvSpPr/>
          <p:nvPr/>
        </p:nvSpPr>
        <p:spPr>
          <a:xfrm>
            <a:off x="7505875" y="725200"/>
            <a:ext cx="484200" cy="19095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1"/>
          <p:cNvSpPr txBox="1"/>
          <p:nvPr/>
        </p:nvSpPr>
        <p:spPr>
          <a:xfrm>
            <a:off x="5568725" y="2648500"/>
            <a:ext cx="128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SoA layout</a:t>
            </a:r>
            <a:r>
              <a:rPr lang="en" sz="1200">
                <a:solidFill>
                  <a:srgbClr val="FFFFFF"/>
                </a:solidFill>
              </a:rPr>
              <a:t> </a:t>
            </a:r>
            <a:r>
              <a:rPr lang="en" sz="1200">
                <a:solidFill>
                  <a:srgbClr val="FF00FF"/>
                </a:solidFill>
              </a:rPr>
              <a:t>[7]</a:t>
            </a:r>
            <a:endParaRPr sz="1200">
              <a:solidFill>
                <a:srgbClr val="FF00FF"/>
              </a:solidFill>
            </a:endParaRPr>
          </a:p>
        </p:txBody>
      </p:sp>
      <p:sp>
        <p:nvSpPr>
          <p:cNvPr id="530" name="Google Shape;530;p41"/>
          <p:cNvSpPr/>
          <p:nvPr/>
        </p:nvSpPr>
        <p:spPr>
          <a:xfrm>
            <a:off x="6644950" y="3770400"/>
            <a:ext cx="484200" cy="526200"/>
          </a:xfrm>
          <a:prstGeom prst="rect">
            <a:avLst/>
          </a:prstGeom>
          <a:solidFill>
            <a:srgbClr val="F9CB9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index</a:t>
            </a:r>
            <a:endParaRPr sz="900"/>
          </a:p>
          <a:p>
            <a:pPr indent="0" lvl="0" marL="0" rtl="0" algn="ctr">
              <a:spcBef>
                <a:spcPts val="0"/>
              </a:spcBef>
              <a:spcAft>
                <a:spcPts val="0"/>
              </a:spcAft>
              <a:buNone/>
            </a:pPr>
            <a:r>
              <a:rPr lang="en" sz="1200"/>
              <a:t>4</a:t>
            </a:r>
            <a:endParaRPr sz="1200"/>
          </a:p>
        </p:txBody>
      </p:sp>
      <p:sp>
        <p:nvSpPr>
          <p:cNvPr id="531" name="Google Shape;531;p41"/>
          <p:cNvSpPr/>
          <p:nvPr/>
        </p:nvSpPr>
        <p:spPr>
          <a:xfrm>
            <a:off x="7129150" y="3770400"/>
            <a:ext cx="484200" cy="526200"/>
          </a:xfrm>
          <a:prstGeom prst="rect">
            <a:avLst/>
          </a:prstGeom>
          <a:solidFill>
            <a:srgbClr val="B6D7A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gen</a:t>
            </a:r>
            <a:endParaRPr sz="900"/>
          </a:p>
          <a:p>
            <a:pPr indent="0" lvl="0" marL="0" rtl="0" algn="ctr">
              <a:spcBef>
                <a:spcPts val="0"/>
              </a:spcBef>
              <a:spcAft>
                <a:spcPts val="0"/>
              </a:spcAft>
              <a:buNone/>
            </a:pPr>
            <a:r>
              <a:rPr lang="en" sz="1200"/>
              <a:t>2</a:t>
            </a:r>
            <a:endParaRPr sz="1200"/>
          </a:p>
        </p:txBody>
      </p:sp>
      <p:cxnSp>
        <p:nvCxnSpPr>
          <p:cNvPr id="532" name="Google Shape;532;p41"/>
          <p:cNvCxnSpPr>
            <a:stCxn id="528" idx="2"/>
            <a:endCxn id="530" idx="0"/>
          </p:cNvCxnSpPr>
          <p:nvPr/>
        </p:nvCxnSpPr>
        <p:spPr>
          <a:xfrm rot="5400000">
            <a:off x="6749575" y="2772100"/>
            <a:ext cx="1135800" cy="861000"/>
          </a:xfrm>
          <a:prstGeom prst="bentConnector3">
            <a:avLst>
              <a:gd fmla="val 49996" name="adj1"/>
            </a:avLst>
          </a:prstGeom>
          <a:noFill/>
          <a:ln cap="flat" cmpd="sng" w="38100">
            <a:solidFill>
              <a:schemeClr val="dk1"/>
            </a:solidFill>
            <a:prstDash val="solid"/>
            <a:round/>
            <a:headEnd len="med" w="med" type="stealth"/>
            <a:tailEnd len="med" w="med" type="none"/>
          </a:ln>
        </p:spPr>
      </p:cxnSp>
      <p:sp>
        <p:nvSpPr>
          <p:cNvPr id="533" name="Google Shape;533;p41"/>
          <p:cNvSpPr/>
          <p:nvPr/>
        </p:nvSpPr>
        <p:spPr>
          <a:xfrm>
            <a:off x="7254700" y="4027325"/>
            <a:ext cx="233100" cy="1755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1"/>
          <p:cNvSpPr txBox="1"/>
          <p:nvPr/>
        </p:nvSpPr>
        <p:spPr>
          <a:xfrm>
            <a:off x="7613350" y="3930425"/>
            <a:ext cx="84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FF00"/>
                </a:solidFill>
              </a:rPr>
              <a:t>match!</a:t>
            </a:r>
            <a:endParaRPr b="1" sz="12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2"/>
          <p:cNvSpPr txBox="1"/>
          <p:nvPr>
            <p:ph type="title"/>
          </p:nvPr>
        </p:nvSpPr>
        <p:spPr>
          <a:xfrm>
            <a:off x="726625" y="0"/>
            <a:ext cx="64146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Fast &amp; Clean C++20 API for Resource Construction</a:t>
            </a:r>
            <a:endParaRPr/>
          </a:p>
        </p:txBody>
      </p:sp>
      <p:sp>
        <p:nvSpPr>
          <p:cNvPr id="540" name="Google Shape;540;p42"/>
          <p:cNvSpPr txBox="1"/>
          <p:nvPr>
            <p:ph idx="1" type="body"/>
          </p:nvPr>
        </p:nvSpPr>
        <p:spPr>
          <a:xfrm>
            <a:off x="321900" y="1106450"/>
            <a:ext cx="8507100" cy="3438900"/>
          </a:xfrm>
          <a:prstGeom prst="rect">
            <a:avLst/>
          </a:prstGeom>
          <a:noFill/>
          <a:ln>
            <a:noFill/>
          </a:ln>
        </p:spPr>
        <p:txBody>
          <a:bodyPr anchorCtr="0" anchor="t" bIns="34275" lIns="0" spcFirstLastPara="1" rIns="68575" wrap="square" tIns="34275">
            <a:normAutofit lnSpcReduction="10000"/>
          </a:bodyPr>
          <a:lstStyle/>
          <a:p>
            <a:pPr indent="-317500" lvl="0" marL="457200" rtl="0" algn="l">
              <a:lnSpc>
                <a:spcPct val="130000"/>
              </a:lnSpc>
              <a:spcBef>
                <a:spcPts val="0"/>
              </a:spcBef>
              <a:spcAft>
                <a:spcPts val="0"/>
              </a:spcAft>
              <a:buSzPts val="1400"/>
              <a:buChar char="●"/>
            </a:pPr>
            <a:r>
              <a:rPr lang="en"/>
              <a:t>Vulkan and DirectX use big structs to initialize complex resources</a:t>
            </a:r>
            <a:endParaRPr/>
          </a:p>
          <a:p>
            <a:pPr indent="-317500" lvl="1" marL="914400" rtl="0" algn="l">
              <a:lnSpc>
                <a:spcPct val="130000"/>
              </a:lnSpc>
              <a:spcBef>
                <a:spcPts val="0"/>
              </a:spcBef>
              <a:spcAft>
                <a:spcPts val="0"/>
              </a:spcAft>
              <a:buSzPts val="1400"/>
              <a:buChar char="○"/>
            </a:pPr>
            <a:r>
              <a:rPr lang="en"/>
              <a:t>Structs contain other structs and non-owning pointer references to arrays of structs</a:t>
            </a:r>
            <a:endParaRPr/>
          </a:p>
          <a:p>
            <a:pPr indent="-317500" lvl="1" marL="914400" rtl="0" algn="l">
              <a:lnSpc>
                <a:spcPct val="130000"/>
              </a:lnSpc>
              <a:spcBef>
                <a:spcPts val="0"/>
              </a:spcBef>
              <a:spcAft>
                <a:spcPts val="0"/>
              </a:spcAft>
              <a:buSzPts val="1400"/>
              <a:buChar char="○"/>
            </a:pPr>
            <a:r>
              <a:rPr lang="en"/>
              <a:t>Code bloat. No default values. Lifetime of temporary objects causes bugs</a:t>
            </a:r>
            <a:endParaRPr/>
          </a:p>
          <a:p>
            <a:pPr indent="-317500" lvl="0" marL="457200" rtl="0" algn="l">
              <a:lnSpc>
                <a:spcPct val="130000"/>
              </a:lnSpc>
              <a:spcBef>
                <a:spcPts val="0"/>
              </a:spcBef>
              <a:spcAft>
                <a:spcPts val="0"/>
              </a:spcAft>
              <a:buSzPts val="1400"/>
              <a:buChar char="●"/>
            </a:pPr>
            <a:r>
              <a:rPr lang="en"/>
              <a:t>Existing solutions</a:t>
            </a:r>
            <a:endParaRPr/>
          </a:p>
          <a:p>
            <a:pPr indent="-317500" lvl="1" marL="914400" rtl="0" algn="l">
              <a:lnSpc>
                <a:spcPct val="130000"/>
              </a:lnSpc>
              <a:spcBef>
                <a:spcPts val="0"/>
              </a:spcBef>
              <a:spcAft>
                <a:spcPts val="0"/>
              </a:spcAft>
              <a:buSzPts val="1400"/>
              <a:buChar char="○"/>
            </a:pPr>
            <a:r>
              <a:rPr lang="en"/>
              <a:t>Builder pattern: Debug perf is horrible. Release codegen not optimal either</a:t>
            </a:r>
            <a:endParaRPr/>
          </a:p>
          <a:p>
            <a:pPr indent="-317500" lvl="0" marL="457200" rtl="0" algn="l">
              <a:lnSpc>
                <a:spcPct val="130000"/>
              </a:lnSpc>
              <a:spcBef>
                <a:spcPts val="0"/>
              </a:spcBef>
              <a:spcAft>
                <a:spcPts val="0"/>
              </a:spcAft>
              <a:buSzPts val="1400"/>
              <a:buChar char="●"/>
            </a:pPr>
            <a:r>
              <a:rPr lang="en"/>
              <a:t>Our solution: Use C++20 designated struct initializers </a:t>
            </a:r>
            <a:r>
              <a:rPr lang="en">
                <a:solidFill>
                  <a:srgbClr val="FF00FF"/>
                </a:solidFill>
              </a:rPr>
              <a:t>[8]</a:t>
            </a:r>
            <a:endParaRPr>
              <a:solidFill>
                <a:srgbClr val="FF00FF"/>
              </a:solidFill>
            </a:endParaRPr>
          </a:p>
          <a:p>
            <a:pPr indent="-317500" lvl="1" marL="914400" rtl="0" algn="l">
              <a:lnSpc>
                <a:spcPct val="130000"/>
              </a:lnSpc>
              <a:spcBef>
                <a:spcPts val="0"/>
              </a:spcBef>
              <a:spcAft>
                <a:spcPts val="0"/>
              </a:spcAft>
              <a:buSzPts val="1400"/>
              <a:buChar char="○"/>
            </a:pPr>
            <a:r>
              <a:rPr lang="en"/>
              <a:t>The best C99 feature finally in C++. Waited 11 years!</a:t>
            </a:r>
            <a:endParaRPr/>
          </a:p>
          <a:p>
            <a:pPr indent="-317500" lvl="1" marL="914400" rtl="0" algn="l">
              <a:lnSpc>
                <a:spcPct val="130000"/>
              </a:lnSpc>
              <a:spcBef>
                <a:spcPts val="0"/>
              </a:spcBef>
              <a:spcAft>
                <a:spcPts val="0"/>
              </a:spcAft>
              <a:buSzPts val="1400"/>
              <a:buChar char="○"/>
            </a:pPr>
            <a:r>
              <a:rPr lang="en"/>
              <a:t>Default values:</a:t>
            </a:r>
            <a:endParaRPr/>
          </a:p>
          <a:p>
            <a:pPr indent="-317500" lvl="2" marL="1371600" rtl="0" algn="l">
              <a:lnSpc>
                <a:spcPct val="130000"/>
              </a:lnSpc>
              <a:spcBef>
                <a:spcPts val="0"/>
              </a:spcBef>
              <a:spcAft>
                <a:spcPts val="0"/>
              </a:spcAft>
              <a:buSzPts val="1400"/>
              <a:buChar char="■"/>
            </a:pPr>
            <a:r>
              <a:rPr lang="en"/>
              <a:t>Pr</a:t>
            </a:r>
            <a:r>
              <a:rPr lang="en"/>
              <a:t>ovided by C++11 struct aggregate initialization</a:t>
            </a:r>
            <a:endParaRPr/>
          </a:p>
          <a:p>
            <a:pPr indent="-317500" lvl="2" marL="1371600" rtl="0" algn="l">
              <a:lnSpc>
                <a:spcPct val="130000"/>
              </a:lnSpc>
              <a:spcBef>
                <a:spcPts val="0"/>
              </a:spcBef>
              <a:spcAft>
                <a:spcPts val="0"/>
              </a:spcAft>
              <a:buSzPts val="1400"/>
              <a:buChar char="■"/>
            </a:pPr>
            <a:r>
              <a:rPr lang="en"/>
              <a:t>Extremely clean syntax. Best readability</a:t>
            </a:r>
            <a:endParaRPr/>
          </a:p>
          <a:p>
            <a:pPr indent="-317500" lvl="1" marL="914400" rtl="0" algn="l">
              <a:lnSpc>
                <a:spcPct val="130000"/>
              </a:lnSpc>
              <a:spcBef>
                <a:spcPts val="0"/>
              </a:spcBef>
              <a:spcAft>
                <a:spcPts val="0"/>
              </a:spcAft>
              <a:buSzPts val="1400"/>
              <a:buChar char="○"/>
            </a:pPr>
            <a:r>
              <a:rPr lang="en"/>
              <a:t>Array data?</a:t>
            </a:r>
            <a:endParaRPr/>
          </a:p>
          <a:p>
            <a:pPr indent="-317500" lvl="2" marL="1371600" rtl="0" algn="l">
              <a:lnSpc>
                <a:spcPct val="130000"/>
              </a:lnSpc>
              <a:spcBef>
                <a:spcPts val="0"/>
              </a:spcBef>
              <a:spcAft>
                <a:spcPts val="0"/>
              </a:spcAft>
              <a:buSzPts val="1400"/>
              <a:buChar char="■"/>
            </a:pPr>
            <a:r>
              <a:rPr lang="en"/>
              <a:t>Custom span that supports initializer lists</a:t>
            </a:r>
            <a:endParaRPr/>
          </a:p>
          <a:p>
            <a:pPr indent="-317500" lvl="2" marL="1371600" rtl="0" algn="l">
              <a:lnSpc>
                <a:spcPct val="130000"/>
              </a:lnSpc>
              <a:spcBef>
                <a:spcPts val="0"/>
              </a:spcBef>
              <a:spcAft>
                <a:spcPts val="0"/>
              </a:spcAft>
              <a:buSzPts val="1400"/>
              <a:buChar char="■"/>
            </a:pPr>
            <a:r>
              <a:rPr lang="en"/>
              <a:t>Safety: </a:t>
            </a:r>
            <a:r>
              <a:rPr lang="en">
                <a:latin typeface="Roboto Mono"/>
                <a:ea typeface="Roboto Mono"/>
                <a:cs typeface="Roboto Mono"/>
                <a:sym typeface="Roboto Mono"/>
              </a:rPr>
              <a:t>const &amp;&amp;</a:t>
            </a:r>
            <a:r>
              <a:rPr lang="en"/>
              <a:t> parameter forces te</a:t>
            </a:r>
            <a:r>
              <a:rPr lang="en"/>
              <a:t>mporaries</a:t>
            </a:r>
            <a:endParaRPr/>
          </a:p>
        </p:txBody>
      </p:sp>
      <p:sp>
        <p:nvSpPr>
          <p:cNvPr id="541" name="Google Shape;541;p42"/>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542" name="Google Shape;542;p42"/>
          <p:cNvPicPr preferRelativeResize="0"/>
          <p:nvPr/>
        </p:nvPicPr>
        <p:blipFill>
          <a:blip r:embed="rId3">
            <a:alphaModFix/>
          </a:blip>
          <a:stretch>
            <a:fillRect/>
          </a:stretch>
        </p:blipFill>
        <p:spPr>
          <a:xfrm>
            <a:off x="4993550" y="2754875"/>
            <a:ext cx="3033500" cy="1653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3"/>
          <p:cNvSpPr/>
          <p:nvPr/>
        </p:nvSpPr>
        <p:spPr>
          <a:xfrm>
            <a:off x="0" y="994300"/>
            <a:ext cx="9144000" cy="3663300"/>
          </a:xfrm>
          <a:prstGeom prst="rect">
            <a:avLst/>
          </a:prstGeom>
          <a:solidFill>
            <a:srgbClr val="242A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3"/>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Resource</a:t>
            </a:r>
            <a:r>
              <a:rPr lang="en"/>
              <a:t> Construction Examples</a:t>
            </a:r>
            <a:endParaRPr/>
          </a:p>
        </p:txBody>
      </p:sp>
      <p:sp>
        <p:nvSpPr>
          <p:cNvPr id="549" name="Google Shape;549;p43"/>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550" name="Google Shape;550;p43"/>
          <p:cNvPicPr preferRelativeResize="0"/>
          <p:nvPr/>
        </p:nvPicPr>
        <p:blipFill>
          <a:blip r:embed="rId3">
            <a:alphaModFix/>
          </a:blip>
          <a:stretch>
            <a:fillRect/>
          </a:stretch>
        </p:blipFill>
        <p:spPr>
          <a:xfrm>
            <a:off x="399863" y="2158171"/>
            <a:ext cx="3920513" cy="1128736"/>
          </a:xfrm>
          <a:prstGeom prst="rect">
            <a:avLst/>
          </a:prstGeom>
          <a:noFill/>
          <a:ln>
            <a:noFill/>
          </a:ln>
        </p:spPr>
      </p:pic>
      <p:pic>
        <p:nvPicPr>
          <p:cNvPr id="551" name="Google Shape;551;p43"/>
          <p:cNvPicPr preferRelativeResize="0"/>
          <p:nvPr/>
        </p:nvPicPr>
        <p:blipFill>
          <a:blip r:embed="rId4">
            <a:alphaModFix/>
          </a:blip>
          <a:stretch>
            <a:fillRect/>
          </a:stretch>
        </p:blipFill>
        <p:spPr>
          <a:xfrm>
            <a:off x="399863" y="1021600"/>
            <a:ext cx="3920513" cy="948546"/>
          </a:xfrm>
          <a:prstGeom prst="rect">
            <a:avLst/>
          </a:prstGeom>
          <a:noFill/>
          <a:ln>
            <a:noFill/>
          </a:ln>
        </p:spPr>
      </p:pic>
      <p:pic>
        <p:nvPicPr>
          <p:cNvPr id="552" name="Google Shape;552;p43"/>
          <p:cNvPicPr preferRelativeResize="0"/>
          <p:nvPr/>
        </p:nvPicPr>
        <p:blipFill>
          <a:blip r:embed="rId5">
            <a:alphaModFix/>
          </a:blip>
          <a:stretch>
            <a:fillRect/>
          </a:stretch>
        </p:blipFill>
        <p:spPr>
          <a:xfrm>
            <a:off x="399863" y="3474936"/>
            <a:ext cx="3936026" cy="1082539"/>
          </a:xfrm>
          <a:prstGeom prst="rect">
            <a:avLst/>
          </a:prstGeom>
          <a:noFill/>
          <a:ln>
            <a:noFill/>
          </a:ln>
        </p:spPr>
      </p:pic>
      <p:pic>
        <p:nvPicPr>
          <p:cNvPr id="553" name="Google Shape;553;p43"/>
          <p:cNvPicPr preferRelativeResize="0"/>
          <p:nvPr/>
        </p:nvPicPr>
        <p:blipFill>
          <a:blip r:embed="rId6">
            <a:alphaModFix/>
          </a:blip>
          <a:stretch>
            <a:fillRect/>
          </a:stretch>
        </p:blipFill>
        <p:spPr>
          <a:xfrm>
            <a:off x="4784968" y="1021600"/>
            <a:ext cx="3920520" cy="3535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What is HypeHype?</a:t>
            </a:r>
            <a:endParaRPr/>
          </a:p>
        </p:txBody>
      </p:sp>
      <p:sp>
        <p:nvSpPr>
          <p:cNvPr id="152" name="Google Shape;152;p26"/>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53" name="Google Shape;153;p26"/>
          <p:cNvPicPr preferRelativeResize="0"/>
          <p:nvPr/>
        </p:nvPicPr>
        <p:blipFill>
          <a:blip r:embed="rId3">
            <a:alphaModFix/>
          </a:blip>
          <a:stretch>
            <a:fillRect/>
          </a:stretch>
        </p:blipFill>
        <p:spPr>
          <a:xfrm>
            <a:off x="810000" y="1060200"/>
            <a:ext cx="1381276" cy="2767524"/>
          </a:xfrm>
          <a:prstGeom prst="rect">
            <a:avLst/>
          </a:prstGeom>
          <a:noFill/>
          <a:ln>
            <a:noFill/>
          </a:ln>
        </p:spPr>
      </p:pic>
      <p:sp>
        <p:nvSpPr>
          <p:cNvPr id="154" name="Google Shape;154;p26"/>
          <p:cNvSpPr txBox="1"/>
          <p:nvPr/>
        </p:nvSpPr>
        <p:spPr>
          <a:xfrm>
            <a:off x="810063" y="3827725"/>
            <a:ext cx="138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Feed</a:t>
            </a:r>
            <a:endParaRPr/>
          </a:p>
        </p:txBody>
      </p:sp>
      <p:sp>
        <p:nvSpPr>
          <p:cNvPr id="155" name="Google Shape;155;p26"/>
          <p:cNvSpPr txBox="1"/>
          <p:nvPr/>
        </p:nvSpPr>
        <p:spPr>
          <a:xfrm>
            <a:off x="4483913" y="3827725"/>
            <a:ext cx="138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Editor</a:t>
            </a:r>
            <a:endParaRPr/>
          </a:p>
        </p:txBody>
      </p:sp>
      <p:pic>
        <p:nvPicPr>
          <p:cNvPr id="156" name="Google Shape;156;p26"/>
          <p:cNvPicPr preferRelativeResize="0"/>
          <p:nvPr/>
        </p:nvPicPr>
        <p:blipFill>
          <a:blip r:embed="rId4">
            <a:alphaModFix/>
          </a:blip>
          <a:stretch>
            <a:fillRect/>
          </a:stretch>
        </p:blipFill>
        <p:spPr>
          <a:xfrm>
            <a:off x="2646975" y="1060200"/>
            <a:ext cx="1381200" cy="2767524"/>
          </a:xfrm>
          <a:prstGeom prst="rect">
            <a:avLst/>
          </a:prstGeom>
          <a:noFill/>
          <a:ln>
            <a:noFill/>
          </a:ln>
        </p:spPr>
      </p:pic>
      <p:sp>
        <p:nvSpPr>
          <p:cNvPr id="157" name="Google Shape;157;p26"/>
          <p:cNvSpPr txBox="1"/>
          <p:nvPr/>
        </p:nvSpPr>
        <p:spPr>
          <a:xfrm>
            <a:off x="2646988" y="3827725"/>
            <a:ext cx="138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Multiplayer</a:t>
            </a:r>
            <a:endParaRPr/>
          </a:p>
        </p:txBody>
      </p:sp>
      <p:pic>
        <p:nvPicPr>
          <p:cNvPr id="158" name="Google Shape;158;p26"/>
          <p:cNvPicPr preferRelativeResize="0"/>
          <p:nvPr/>
        </p:nvPicPr>
        <p:blipFill>
          <a:blip r:embed="rId5">
            <a:alphaModFix/>
          </a:blip>
          <a:stretch>
            <a:fillRect/>
          </a:stretch>
        </p:blipFill>
        <p:spPr>
          <a:xfrm>
            <a:off x="4483875" y="1060200"/>
            <a:ext cx="1381276" cy="2767524"/>
          </a:xfrm>
          <a:prstGeom prst="rect">
            <a:avLst/>
          </a:prstGeom>
          <a:noFill/>
          <a:ln>
            <a:noFill/>
          </a:ln>
        </p:spPr>
      </p:pic>
      <p:pic>
        <p:nvPicPr>
          <p:cNvPr id="159" name="Google Shape;159;p26"/>
          <p:cNvPicPr preferRelativeResize="0"/>
          <p:nvPr/>
        </p:nvPicPr>
        <p:blipFill>
          <a:blip r:embed="rId6">
            <a:alphaModFix/>
          </a:blip>
          <a:stretch>
            <a:fillRect/>
          </a:stretch>
        </p:blipFill>
        <p:spPr>
          <a:xfrm>
            <a:off x="6320875" y="1060200"/>
            <a:ext cx="1381200" cy="2767524"/>
          </a:xfrm>
          <a:prstGeom prst="rect">
            <a:avLst/>
          </a:prstGeom>
          <a:noFill/>
          <a:ln>
            <a:noFill/>
          </a:ln>
        </p:spPr>
      </p:pic>
      <p:sp>
        <p:nvSpPr>
          <p:cNvPr id="160" name="Google Shape;160;p26"/>
          <p:cNvSpPr txBox="1"/>
          <p:nvPr/>
        </p:nvSpPr>
        <p:spPr>
          <a:xfrm>
            <a:off x="6320863" y="3827725"/>
            <a:ext cx="138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Social</a:t>
            </a:r>
            <a:endParaRPr/>
          </a:p>
        </p:txBody>
      </p:sp>
      <p:sp>
        <p:nvSpPr>
          <p:cNvPr id="161" name="Google Shape;161;p26"/>
          <p:cNvSpPr txBox="1"/>
          <p:nvPr/>
        </p:nvSpPr>
        <p:spPr>
          <a:xfrm>
            <a:off x="563163" y="4057750"/>
            <a:ext cx="187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rPr>
              <a:t>Instant loading games!</a:t>
            </a:r>
            <a:endParaRPr sz="1200">
              <a:solidFill>
                <a:schemeClr val="accent1"/>
              </a:solidFill>
            </a:endParaRPr>
          </a:p>
        </p:txBody>
      </p:sp>
      <p:sp>
        <p:nvSpPr>
          <p:cNvPr id="162" name="Google Shape;162;p26"/>
          <p:cNvSpPr txBox="1"/>
          <p:nvPr/>
        </p:nvSpPr>
        <p:spPr>
          <a:xfrm>
            <a:off x="563163" y="4329125"/>
            <a:ext cx="187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chemeClr val="accent1"/>
              </a:solidFill>
            </a:endParaRPr>
          </a:p>
        </p:txBody>
      </p:sp>
      <p:sp>
        <p:nvSpPr>
          <p:cNvPr id="163" name="Google Shape;163;p26"/>
          <p:cNvSpPr txBox="1"/>
          <p:nvPr/>
        </p:nvSpPr>
        <p:spPr>
          <a:xfrm>
            <a:off x="3529774" y="4057750"/>
            <a:ext cx="32895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chemeClr val="accent1"/>
                </a:solidFill>
              </a:rPr>
              <a:t>Visual scripting, collaborative edit, </a:t>
            </a:r>
            <a:endParaRPr sz="900">
              <a:solidFill>
                <a:schemeClr val="accent1"/>
              </a:solidFill>
            </a:endParaRPr>
          </a:p>
          <a:p>
            <a:pPr indent="0" lvl="0" marL="0" rtl="0" algn="ctr">
              <a:spcBef>
                <a:spcPts val="0"/>
              </a:spcBef>
              <a:spcAft>
                <a:spcPts val="0"/>
              </a:spcAft>
              <a:buNone/>
            </a:pPr>
            <a:r>
              <a:rPr lang="en" sz="900">
                <a:solidFill>
                  <a:schemeClr val="accent1"/>
                </a:solidFill>
              </a:rPr>
              <a:t>spectators, instant test play, </a:t>
            </a:r>
            <a:endParaRPr sz="900">
              <a:solidFill>
                <a:schemeClr val="accent1"/>
              </a:solidFill>
            </a:endParaRPr>
          </a:p>
          <a:p>
            <a:pPr indent="0" lvl="0" marL="0" rtl="0" algn="ctr">
              <a:spcBef>
                <a:spcPts val="0"/>
              </a:spcBef>
              <a:spcAft>
                <a:spcPts val="0"/>
              </a:spcAft>
              <a:buNone/>
            </a:pPr>
            <a:r>
              <a:rPr lang="en" sz="900">
                <a:solidFill>
                  <a:schemeClr val="accent1"/>
                </a:solidFill>
              </a:rPr>
              <a:t>no offline data cooking!</a:t>
            </a:r>
            <a:endParaRPr sz="900">
              <a:solidFill>
                <a:schemeClr val="accent1"/>
              </a:solidFill>
            </a:endParaRPr>
          </a:p>
        </p:txBody>
      </p:sp>
      <p:sp>
        <p:nvSpPr>
          <p:cNvPr id="164" name="Google Shape;164;p26"/>
          <p:cNvSpPr txBox="1"/>
          <p:nvPr/>
        </p:nvSpPr>
        <p:spPr>
          <a:xfrm>
            <a:off x="2400063" y="4057750"/>
            <a:ext cx="187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rPr>
              <a:t>8 players</a:t>
            </a:r>
            <a:endParaRPr sz="1200">
              <a:solidFill>
                <a:schemeClr val="accent1"/>
              </a:solidFill>
            </a:endParaRPr>
          </a:p>
        </p:txBody>
      </p:sp>
      <p:sp>
        <p:nvSpPr>
          <p:cNvPr id="165" name="Google Shape;165;p26"/>
          <p:cNvSpPr txBox="1"/>
          <p:nvPr/>
        </p:nvSpPr>
        <p:spPr>
          <a:xfrm>
            <a:off x="6112038" y="4057750"/>
            <a:ext cx="187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accent1"/>
                </a:solidFill>
              </a:rPr>
              <a:t>Chat, replays, leaderboards…</a:t>
            </a:r>
            <a:endParaRPr sz="12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4"/>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Efficient GPU Memory Allocation</a:t>
            </a:r>
            <a:endParaRPr/>
          </a:p>
        </p:txBody>
      </p:sp>
      <p:sp>
        <p:nvSpPr>
          <p:cNvPr id="559" name="Google Shape;559;p44"/>
          <p:cNvSpPr txBox="1"/>
          <p:nvPr>
            <p:ph idx="1" type="body"/>
          </p:nvPr>
        </p:nvSpPr>
        <p:spPr>
          <a:xfrm>
            <a:off x="321900" y="1084025"/>
            <a:ext cx="8507100" cy="3446400"/>
          </a:xfrm>
          <a:prstGeom prst="rect">
            <a:avLst/>
          </a:prstGeom>
          <a:noFill/>
          <a:ln>
            <a:noFill/>
          </a:ln>
        </p:spPr>
        <p:txBody>
          <a:bodyPr anchorCtr="0" anchor="t" bIns="34275" lIns="0" spcFirstLastPara="1" rIns="68575" wrap="square" tIns="34275">
            <a:normAutofit lnSpcReduction="10000"/>
          </a:bodyPr>
          <a:lstStyle/>
          <a:p>
            <a:pPr indent="-317500" lvl="0" marL="457200" rtl="0" algn="l">
              <a:lnSpc>
                <a:spcPct val="130000"/>
              </a:lnSpc>
              <a:spcBef>
                <a:spcPts val="0"/>
              </a:spcBef>
              <a:spcAft>
                <a:spcPts val="0"/>
              </a:spcAft>
              <a:buSzPts val="1400"/>
              <a:buChar char="●"/>
            </a:pPr>
            <a:r>
              <a:rPr b="1" lang="en">
                <a:solidFill>
                  <a:srgbClr val="00FF00"/>
                </a:solidFill>
              </a:rPr>
              <a:t>Temp: </a:t>
            </a:r>
            <a:r>
              <a:rPr lang="en"/>
              <a:t>High frequency</a:t>
            </a:r>
            <a:endParaRPr/>
          </a:p>
          <a:p>
            <a:pPr indent="-317500" lvl="1" marL="914400" rtl="0" algn="l">
              <a:lnSpc>
                <a:spcPct val="130000"/>
              </a:lnSpc>
              <a:spcBef>
                <a:spcPts val="0"/>
              </a:spcBef>
              <a:spcAft>
                <a:spcPts val="0"/>
              </a:spcAft>
              <a:buSzPts val="1400"/>
              <a:buChar char="○"/>
            </a:pPr>
            <a:r>
              <a:rPr lang="en"/>
              <a:t>Bump allocate 128MB memory blocks (stored i</a:t>
            </a:r>
            <a:r>
              <a:rPr lang="en"/>
              <a:t>n a ring</a:t>
            </a:r>
            <a:r>
              <a:rPr lang="en"/>
              <a:t>)</a:t>
            </a:r>
            <a:endParaRPr/>
          </a:p>
          <a:p>
            <a:pPr indent="-317500" lvl="2" marL="1371600" rtl="0" algn="l">
              <a:lnSpc>
                <a:spcPct val="130000"/>
              </a:lnSpc>
              <a:spcBef>
                <a:spcPts val="0"/>
              </a:spcBef>
              <a:spcAft>
                <a:spcPts val="0"/>
              </a:spcAft>
              <a:buSzPts val="1400"/>
              <a:buChar char="■"/>
            </a:pPr>
            <a:r>
              <a:rPr lang="en"/>
              <a:t>Backend heap object contains a full sized GPU buffer: Buffer = offset + heap index</a:t>
            </a:r>
            <a:endParaRPr/>
          </a:p>
          <a:p>
            <a:pPr indent="-317500" lvl="1" marL="914400" rtl="0" algn="l">
              <a:lnSpc>
                <a:spcPct val="130000"/>
              </a:lnSpc>
              <a:spcBef>
                <a:spcPts val="0"/>
              </a:spcBef>
              <a:spcAft>
                <a:spcPts val="0"/>
              </a:spcAft>
              <a:buSzPts val="1400"/>
              <a:buChar char="○"/>
            </a:pPr>
            <a:r>
              <a:rPr lang="en"/>
              <a:t>Backend provides a concrete bump allocator object</a:t>
            </a:r>
            <a:endParaRPr/>
          </a:p>
          <a:p>
            <a:pPr indent="-317500" lvl="2" marL="1371600" rtl="0" algn="l">
              <a:lnSpc>
                <a:spcPct val="130000"/>
              </a:lnSpc>
              <a:spcBef>
                <a:spcPts val="0"/>
              </a:spcBef>
              <a:spcAft>
                <a:spcPts val="0"/>
              </a:spcAft>
              <a:buSzPts val="1400"/>
              <a:buChar char="■"/>
            </a:pPr>
            <a:r>
              <a:rPr lang="en"/>
              <a:t>Allocation function bumps a pointer. Inlines to caller</a:t>
            </a:r>
            <a:endParaRPr/>
          </a:p>
          <a:p>
            <a:pPr indent="-317500" lvl="2" marL="1371600" rtl="0" algn="l">
              <a:lnSpc>
                <a:spcPct val="130000"/>
              </a:lnSpc>
              <a:spcBef>
                <a:spcPts val="0"/>
              </a:spcBef>
              <a:spcAft>
                <a:spcPts val="0"/>
              </a:spcAft>
              <a:buSzPts val="1400"/>
              <a:buChar char="■"/>
            </a:pPr>
            <a:r>
              <a:rPr lang="en">
                <a:latin typeface="Roboto Mono"/>
                <a:ea typeface="Roboto Mono"/>
                <a:cs typeface="Roboto Mono"/>
                <a:sym typeface="Roboto Mono"/>
              </a:rPr>
              <a:t>if offset &gt;= 128MB</a:t>
            </a:r>
            <a:r>
              <a:rPr lang="en"/>
              <a:t> → call backend to obtain the next block</a:t>
            </a:r>
            <a:endParaRPr/>
          </a:p>
          <a:p>
            <a:pPr indent="-317500" lvl="2" marL="1371600" rtl="0" algn="l">
              <a:lnSpc>
                <a:spcPct val="130000"/>
              </a:lnSpc>
              <a:spcBef>
                <a:spcPts val="0"/>
              </a:spcBef>
              <a:spcAft>
                <a:spcPts val="0"/>
              </a:spcAft>
              <a:buSzPts val="1400"/>
              <a:buChar char="■"/>
            </a:pPr>
            <a:r>
              <a:rPr b="1" lang="en"/>
              <a:t>WebGL2: </a:t>
            </a:r>
            <a:r>
              <a:rPr lang="en"/>
              <a:t>8MB CPU memory blocks, glBufferSubData call per render pass</a:t>
            </a:r>
            <a:endParaRPr/>
          </a:p>
          <a:p>
            <a:pPr indent="-317500" lvl="0" marL="457200" rtl="0" algn="l">
              <a:lnSpc>
                <a:spcPct val="130000"/>
              </a:lnSpc>
              <a:spcBef>
                <a:spcPts val="0"/>
              </a:spcBef>
              <a:spcAft>
                <a:spcPts val="0"/>
              </a:spcAft>
              <a:buSzPts val="1400"/>
              <a:buChar char="●"/>
            </a:pPr>
            <a:r>
              <a:rPr b="1" lang="en">
                <a:solidFill>
                  <a:srgbClr val="FF0000"/>
                </a:solidFill>
              </a:rPr>
              <a:t>Persistent: </a:t>
            </a:r>
            <a:r>
              <a:rPr lang="en"/>
              <a:t>Only when needed!</a:t>
            </a:r>
            <a:endParaRPr/>
          </a:p>
          <a:p>
            <a:pPr indent="-317500" lvl="1" marL="914400" rtl="0" algn="l">
              <a:lnSpc>
                <a:spcPct val="130000"/>
              </a:lnSpc>
              <a:spcBef>
                <a:spcPts val="0"/>
              </a:spcBef>
              <a:spcAft>
                <a:spcPts val="0"/>
              </a:spcAft>
              <a:buSzPts val="1400"/>
              <a:buChar char="○"/>
            </a:pPr>
            <a:r>
              <a:rPr lang="en"/>
              <a:t>Two-level segregated fit algorithm </a:t>
            </a:r>
            <a:r>
              <a:rPr lang="en">
                <a:solidFill>
                  <a:srgbClr val="FF00FF"/>
                </a:solidFill>
              </a:rPr>
              <a:t>[9</a:t>
            </a:r>
            <a:r>
              <a:rPr lang="en">
                <a:solidFill>
                  <a:srgbClr val="FF00FF"/>
                </a:solidFill>
              </a:rPr>
              <a:t>]</a:t>
            </a:r>
            <a:endParaRPr>
              <a:solidFill>
                <a:srgbClr val="FF00FF"/>
              </a:solidFill>
            </a:endParaRPr>
          </a:p>
          <a:p>
            <a:pPr indent="-317500" lvl="2" marL="1371600" rtl="0" algn="l">
              <a:lnSpc>
                <a:spcPct val="130000"/>
              </a:lnSpc>
              <a:spcBef>
                <a:spcPts val="0"/>
              </a:spcBef>
              <a:spcAft>
                <a:spcPts val="0"/>
              </a:spcAft>
              <a:buSzPts val="1400"/>
              <a:buChar char="■"/>
            </a:pPr>
            <a:r>
              <a:rPr lang="en"/>
              <a:t>O(1) hard real time alloc/free. Uses two level bitfield + 2x lzcnt to find the bin</a:t>
            </a:r>
            <a:endParaRPr/>
          </a:p>
          <a:p>
            <a:pPr indent="-317500" lvl="2" marL="1371600" rtl="0" algn="l">
              <a:lnSpc>
                <a:spcPct val="130000"/>
              </a:lnSpc>
              <a:spcBef>
                <a:spcPts val="0"/>
              </a:spcBef>
              <a:spcAft>
                <a:spcPts val="0"/>
              </a:spcAft>
              <a:buSzPts val="1400"/>
              <a:buChar char="■"/>
            </a:pPr>
            <a:r>
              <a:rPr lang="en"/>
              <a:t>Delete: Merge neighbor blocks on both sides, if they are free</a:t>
            </a:r>
            <a:endParaRPr/>
          </a:p>
          <a:p>
            <a:pPr indent="-317500" lvl="1" marL="914400" rtl="0" algn="l">
              <a:lnSpc>
                <a:spcPct val="130000"/>
              </a:lnSpc>
              <a:spcBef>
                <a:spcPts val="0"/>
              </a:spcBef>
              <a:spcAft>
                <a:spcPts val="0"/>
              </a:spcAft>
              <a:buSzPts val="1400"/>
              <a:buChar char="○"/>
            </a:pPr>
            <a:r>
              <a:rPr lang="en"/>
              <a:t>Same allocator on Metal (placement heaps) and Vulkan!</a:t>
            </a:r>
            <a:endParaRPr/>
          </a:p>
          <a:p>
            <a:pPr indent="-317500" lvl="1" marL="914400" rtl="0" algn="l">
              <a:lnSpc>
                <a:spcPct val="130000"/>
              </a:lnSpc>
              <a:spcBef>
                <a:spcPts val="0"/>
              </a:spcBef>
              <a:spcAft>
                <a:spcPts val="0"/>
              </a:spcAft>
              <a:buSzPts val="1400"/>
              <a:buChar char="○"/>
            </a:pPr>
            <a:r>
              <a:rPr lang="en"/>
              <a:t>I open sourced the allocator in Github (MIT license) </a:t>
            </a:r>
            <a:r>
              <a:rPr lang="en">
                <a:solidFill>
                  <a:srgbClr val="FF00FF"/>
                </a:solidFill>
              </a:rPr>
              <a:t>[10]</a:t>
            </a:r>
            <a:endParaRPr>
              <a:solidFill>
                <a:srgbClr val="FF00FF"/>
              </a:solidFill>
            </a:endParaRPr>
          </a:p>
        </p:txBody>
      </p:sp>
      <p:sp>
        <p:nvSpPr>
          <p:cNvPr id="560" name="Google Shape;560;p44"/>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5"/>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Bind Groups: Exposed to User Land</a:t>
            </a:r>
            <a:endParaRPr/>
          </a:p>
        </p:txBody>
      </p:sp>
      <p:sp>
        <p:nvSpPr>
          <p:cNvPr id="566" name="Google Shape;566;p45"/>
          <p:cNvSpPr txBox="1"/>
          <p:nvPr>
            <p:ph idx="1" type="body"/>
          </p:nvPr>
        </p:nvSpPr>
        <p:spPr>
          <a:xfrm>
            <a:off x="321900" y="1094200"/>
            <a:ext cx="8507100" cy="3443700"/>
          </a:xfrm>
          <a:prstGeom prst="rect">
            <a:avLst/>
          </a:prstGeom>
          <a:noFill/>
          <a:ln>
            <a:noFill/>
          </a:ln>
        </p:spPr>
        <p:txBody>
          <a:bodyPr anchorCtr="0" anchor="t" bIns="34275" lIns="0" spcFirstLastPara="1" rIns="68575" wrap="square" tIns="34275">
            <a:normAutofit lnSpcReduction="20000"/>
          </a:bodyPr>
          <a:lstStyle/>
          <a:p>
            <a:pPr indent="-317500" lvl="0" marL="457200" rtl="0" algn="l">
              <a:lnSpc>
                <a:spcPct val="130000"/>
              </a:lnSpc>
              <a:spcBef>
                <a:spcPts val="0"/>
              </a:spcBef>
              <a:spcAft>
                <a:spcPts val="0"/>
              </a:spcAft>
              <a:buSzPts val="1400"/>
              <a:buChar char="●"/>
            </a:pPr>
            <a:r>
              <a:rPr b="1" lang="en">
                <a:solidFill>
                  <a:srgbClr val="FF0000"/>
                </a:solidFill>
              </a:rPr>
              <a:t>Traditional way: </a:t>
            </a:r>
            <a:r>
              <a:rPr lang="en"/>
              <a:t>Separate bindings</a:t>
            </a:r>
            <a:endParaRPr/>
          </a:p>
          <a:p>
            <a:pPr indent="-317500" lvl="1" marL="914400" rtl="0" algn="l">
              <a:lnSpc>
                <a:spcPct val="130000"/>
              </a:lnSpc>
              <a:spcBef>
                <a:spcPts val="0"/>
              </a:spcBef>
              <a:spcAft>
                <a:spcPts val="0"/>
              </a:spcAft>
              <a:buSzPts val="1400"/>
              <a:buChar char="○"/>
            </a:pPr>
            <a:r>
              <a:rPr lang="en"/>
              <a:t>Backend creates new bind groups on demand</a:t>
            </a:r>
            <a:endParaRPr/>
          </a:p>
          <a:p>
            <a:pPr indent="-317500" lvl="1" marL="914400" rtl="0" algn="l">
              <a:lnSpc>
                <a:spcPct val="130000"/>
              </a:lnSpc>
              <a:spcBef>
                <a:spcPts val="0"/>
              </a:spcBef>
              <a:spcAft>
                <a:spcPts val="0"/>
              </a:spcAft>
              <a:buSzPts val="1400"/>
              <a:buChar char="○"/>
            </a:pPr>
            <a:r>
              <a:rPr lang="en"/>
              <a:t>Problem: Creating new groups is expensive</a:t>
            </a:r>
            <a:endParaRPr/>
          </a:p>
          <a:p>
            <a:pPr indent="-317500" lvl="1" marL="914400" rtl="0" algn="l">
              <a:lnSpc>
                <a:spcPct val="130000"/>
              </a:lnSpc>
              <a:spcBef>
                <a:spcPts val="0"/>
              </a:spcBef>
              <a:spcAft>
                <a:spcPts val="0"/>
              </a:spcAft>
              <a:buSzPts val="1400"/>
              <a:buChar char="○"/>
            </a:pPr>
            <a:r>
              <a:rPr lang="en"/>
              <a:t>Workaround: Store bind groups in hashmap → </a:t>
            </a:r>
            <a:r>
              <a:rPr b="1" lang="en">
                <a:solidFill>
                  <a:srgbClr val="FF0000"/>
                </a:solidFill>
              </a:rPr>
              <a:t>SLOW!</a:t>
            </a:r>
            <a:endParaRPr b="1">
              <a:solidFill>
                <a:srgbClr val="FF0000"/>
              </a:solidFill>
            </a:endParaRPr>
          </a:p>
          <a:p>
            <a:pPr indent="-317500" lvl="0" marL="457200" rtl="0" algn="l">
              <a:lnSpc>
                <a:spcPct val="130000"/>
              </a:lnSpc>
              <a:spcBef>
                <a:spcPts val="0"/>
              </a:spcBef>
              <a:spcAft>
                <a:spcPts val="0"/>
              </a:spcAft>
              <a:buSzPts val="1400"/>
              <a:buChar char="●"/>
            </a:pPr>
            <a:r>
              <a:rPr b="1" lang="en">
                <a:solidFill>
                  <a:srgbClr val="00FF00"/>
                </a:solidFill>
              </a:rPr>
              <a:t>Our solution: </a:t>
            </a:r>
            <a:r>
              <a:rPr lang="en"/>
              <a:t>User land bind groups</a:t>
            </a:r>
            <a:endParaRPr/>
          </a:p>
          <a:p>
            <a:pPr indent="-317500" lvl="1" marL="914400" rtl="0" algn="l">
              <a:lnSpc>
                <a:spcPct val="130000"/>
              </a:lnSpc>
              <a:spcBef>
                <a:spcPts val="0"/>
              </a:spcBef>
              <a:spcAft>
                <a:spcPts val="0"/>
              </a:spcAft>
              <a:buSzPts val="1400"/>
              <a:buChar char="○"/>
            </a:pPr>
            <a:r>
              <a:rPr lang="en"/>
              <a:t>User constructs an immutable persistent bind group from a set of bindings</a:t>
            </a:r>
            <a:endParaRPr/>
          </a:p>
          <a:p>
            <a:pPr indent="-317500" lvl="2" marL="1371600" rtl="0" algn="l">
              <a:lnSpc>
                <a:spcPct val="130000"/>
              </a:lnSpc>
              <a:spcBef>
                <a:spcPts val="0"/>
              </a:spcBef>
              <a:spcAft>
                <a:spcPts val="0"/>
              </a:spcAft>
              <a:buSzPts val="1400"/>
              <a:buChar char="■"/>
            </a:pPr>
            <a:r>
              <a:rPr lang="en"/>
              <a:t>Example: Material (5 textures + uniform buffer with value data)</a:t>
            </a:r>
            <a:endParaRPr/>
          </a:p>
          <a:p>
            <a:pPr indent="-317500" lvl="1" marL="914400" rtl="0" algn="l">
              <a:lnSpc>
                <a:spcPct val="130000"/>
              </a:lnSpc>
              <a:spcBef>
                <a:spcPts val="0"/>
              </a:spcBef>
              <a:spcAft>
                <a:spcPts val="0"/>
              </a:spcAft>
              <a:buSzPts val="1400"/>
              <a:buChar char="○"/>
            </a:pPr>
            <a:r>
              <a:rPr lang="en"/>
              <a:t>Draw calls have three bind group slots: 0, 1, 2 </a:t>
            </a:r>
            <a:r>
              <a:rPr lang="en">
                <a:solidFill>
                  <a:srgbClr val="ADADAD"/>
                </a:solidFill>
              </a:rPr>
              <a:t>(Vulkan/WebGPU min spec = 4)</a:t>
            </a:r>
            <a:endParaRPr>
              <a:solidFill>
                <a:srgbClr val="ADADAD"/>
              </a:solidFill>
            </a:endParaRPr>
          </a:p>
          <a:p>
            <a:pPr indent="-317500" lvl="2" marL="1371600" rtl="0" algn="l">
              <a:lnSpc>
                <a:spcPct val="130000"/>
              </a:lnSpc>
              <a:spcBef>
                <a:spcPts val="0"/>
              </a:spcBef>
              <a:spcAft>
                <a:spcPts val="0"/>
              </a:spcAft>
              <a:buSzPts val="1400"/>
              <a:buChar char="■"/>
            </a:pPr>
            <a:r>
              <a:rPr lang="en"/>
              <a:t>Matching the GLSL shader descriptor set slots</a:t>
            </a:r>
            <a:endParaRPr/>
          </a:p>
          <a:p>
            <a:pPr indent="-317500" lvl="2" marL="1371600" rtl="0" algn="l">
              <a:lnSpc>
                <a:spcPct val="130000"/>
              </a:lnSpc>
              <a:spcBef>
                <a:spcPts val="0"/>
              </a:spcBef>
              <a:spcAft>
                <a:spcPts val="0"/>
              </a:spcAft>
              <a:buSzPts val="1400"/>
              <a:buChar char="■"/>
            </a:pPr>
            <a:r>
              <a:rPr lang="en"/>
              <a:t>Group data by bind frequency</a:t>
            </a:r>
            <a:endParaRPr/>
          </a:p>
          <a:p>
            <a:pPr indent="-317500" lvl="0" marL="457200" rtl="0" algn="l">
              <a:lnSpc>
                <a:spcPct val="130000"/>
              </a:lnSpc>
              <a:spcBef>
                <a:spcPts val="0"/>
              </a:spcBef>
              <a:spcAft>
                <a:spcPts val="0"/>
              </a:spcAft>
              <a:buSzPts val="1400"/>
              <a:buChar char="●"/>
            </a:pPr>
            <a:r>
              <a:rPr b="1" lang="en"/>
              <a:t>Abstraction: </a:t>
            </a:r>
            <a:r>
              <a:rPr lang="en"/>
              <a:t>Dynamic bindings group</a:t>
            </a:r>
            <a:endParaRPr/>
          </a:p>
          <a:p>
            <a:pPr indent="-317500" lvl="1" marL="914400" rtl="0" algn="l">
              <a:lnSpc>
                <a:spcPct val="130000"/>
              </a:lnSpc>
              <a:spcBef>
                <a:spcPts val="0"/>
              </a:spcBef>
              <a:spcAft>
                <a:spcPts val="0"/>
              </a:spcAft>
              <a:buSzPts val="1400"/>
              <a:buChar char="○"/>
            </a:pPr>
            <a:r>
              <a:rPr lang="en"/>
              <a:t>A flexible way to provide draw data. Only supports buffer bindings (with offset)</a:t>
            </a:r>
            <a:endParaRPr/>
          </a:p>
          <a:p>
            <a:pPr indent="-317500" lvl="1" marL="914400" rtl="0" algn="l">
              <a:lnSpc>
                <a:spcPct val="130000"/>
              </a:lnSpc>
              <a:spcBef>
                <a:spcPts val="0"/>
              </a:spcBef>
              <a:spcAft>
                <a:spcPts val="0"/>
              </a:spcAft>
              <a:buSzPts val="1400"/>
              <a:buChar char="○"/>
            </a:pPr>
            <a:r>
              <a:rPr lang="en"/>
              <a:t>Vulkan/WebGPU: set 3 (dynamic offset). Metal: setBuffer + setOffset</a:t>
            </a:r>
            <a:endParaRPr/>
          </a:p>
          <a:p>
            <a:pPr indent="-317500" lvl="1" marL="914400" rtl="0" algn="l">
              <a:lnSpc>
                <a:spcPct val="130000"/>
              </a:lnSpc>
              <a:spcBef>
                <a:spcPts val="0"/>
              </a:spcBef>
              <a:spcAft>
                <a:spcPts val="0"/>
              </a:spcAft>
              <a:buSzPts val="1400"/>
              <a:buChar char="○"/>
            </a:pPr>
            <a:r>
              <a:rPr lang="en"/>
              <a:t>Push constants? </a:t>
            </a:r>
            <a:r>
              <a:rPr lang="en">
                <a:solidFill>
                  <a:srgbClr val="FF0000"/>
                </a:solidFill>
              </a:rPr>
              <a:t>Emulated on some mobile GPUs :(</a:t>
            </a:r>
            <a:endParaRPr>
              <a:solidFill>
                <a:srgbClr val="FF0000"/>
              </a:solidFill>
            </a:endParaRPr>
          </a:p>
        </p:txBody>
      </p:sp>
      <p:sp>
        <p:nvSpPr>
          <p:cNvPr id="567" name="Google Shape;567;p45"/>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68" name="Google Shape;568;p45"/>
          <p:cNvSpPr/>
          <p:nvPr/>
        </p:nvSpPr>
        <p:spPr>
          <a:xfrm>
            <a:off x="6180700" y="1094200"/>
            <a:ext cx="2365500" cy="17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HypeHype bind groups</a:t>
            </a:r>
            <a:endParaRPr sz="1600">
              <a:solidFill>
                <a:schemeClr val="dk1"/>
              </a:solidFill>
            </a:endParaRPr>
          </a:p>
          <a:p>
            <a:pPr indent="0" lvl="0" marL="0" rtl="0" algn="l">
              <a:spcBef>
                <a:spcPts val="0"/>
              </a:spcBef>
              <a:spcAft>
                <a:spcPts val="0"/>
              </a:spcAft>
              <a:buNone/>
            </a:pPr>
            <a:r>
              <a:t/>
            </a:r>
            <a:endParaRPr sz="1500"/>
          </a:p>
        </p:txBody>
      </p:sp>
      <p:sp>
        <p:nvSpPr>
          <p:cNvPr id="569" name="Google Shape;569;p45"/>
          <p:cNvSpPr/>
          <p:nvPr/>
        </p:nvSpPr>
        <p:spPr>
          <a:xfrm>
            <a:off x="6305950" y="1486650"/>
            <a:ext cx="1828500" cy="267300"/>
          </a:xfrm>
          <a:prstGeom prst="rect">
            <a:avLst/>
          </a:prstGeom>
          <a:solidFill>
            <a:srgbClr val="93C47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Renderpass globals</a:t>
            </a:r>
            <a:endParaRPr/>
          </a:p>
        </p:txBody>
      </p:sp>
      <p:sp>
        <p:nvSpPr>
          <p:cNvPr id="570" name="Google Shape;570;p45"/>
          <p:cNvSpPr/>
          <p:nvPr/>
        </p:nvSpPr>
        <p:spPr>
          <a:xfrm>
            <a:off x="6305900" y="1814400"/>
            <a:ext cx="1828500" cy="267300"/>
          </a:xfrm>
          <a:prstGeom prst="rect">
            <a:avLst/>
          </a:prstGeom>
          <a:solidFill>
            <a:srgbClr val="FFD9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Material</a:t>
            </a:r>
            <a:endParaRPr/>
          </a:p>
        </p:txBody>
      </p:sp>
      <p:sp>
        <p:nvSpPr>
          <p:cNvPr id="571" name="Google Shape;571;p45"/>
          <p:cNvSpPr/>
          <p:nvPr/>
        </p:nvSpPr>
        <p:spPr>
          <a:xfrm>
            <a:off x="6305900" y="2142150"/>
            <a:ext cx="1828500" cy="267300"/>
          </a:xfrm>
          <a:prstGeom prst="rect">
            <a:avLst/>
          </a:prstGeom>
          <a:solidFill>
            <a:srgbClr val="F6B26B"/>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Shader specific</a:t>
            </a:r>
            <a:endParaRPr/>
          </a:p>
        </p:txBody>
      </p:sp>
      <p:sp>
        <p:nvSpPr>
          <p:cNvPr id="572" name="Google Shape;572;p45"/>
          <p:cNvSpPr txBox="1"/>
          <p:nvPr/>
        </p:nvSpPr>
        <p:spPr>
          <a:xfrm>
            <a:off x="8100800" y="1420200"/>
            <a:ext cx="35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ADADAD"/>
                </a:solidFill>
              </a:rPr>
              <a:t>0</a:t>
            </a:r>
            <a:endParaRPr>
              <a:solidFill>
                <a:srgbClr val="ADADAD"/>
              </a:solidFill>
            </a:endParaRPr>
          </a:p>
        </p:txBody>
      </p:sp>
      <p:sp>
        <p:nvSpPr>
          <p:cNvPr id="573" name="Google Shape;573;p45"/>
          <p:cNvSpPr txBox="1"/>
          <p:nvPr/>
        </p:nvSpPr>
        <p:spPr>
          <a:xfrm>
            <a:off x="8100800" y="1747950"/>
            <a:ext cx="35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ADADAD"/>
                </a:solidFill>
              </a:rPr>
              <a:t>1</a:t>
            </a:r>
            <a:endParaRPr>
              <a:solidFill>
                <a:srgbClr val="ADADAD"/>
              </a:solidFill>
            </a:endParaRPr>
          </a:p>
        </p:txBody>
      </p:sp>
      <p:sp>
        <p:nvSpPr>
          <p:cNvPr id="574" name="Google Shape;574;p45"/>
          <p:cNvSpPr txBox="1"/>
          <p:nvPr/>
        </p:nvSpPr>
        <p:spPr>
          <a:xfrm>
            <a:off x="8100800" y="2075700"/>
            <a:ext cx="35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ADADAD"/>
                </a:solidFill>
              </a:rPr>
              <a:t>2</a:t>
            </a:r>
            <a:endParaRPr>
              <a:solidFill>
                <a:srgbClr val="ADADAD"/>
              </a:solidFill>
            </a:endParaRPr>
          </a:p>
        </p:txBody>
      </p:sp>
      <p:sp>
        <p:nvSpPr>
          <p:cNvPr id="575" name="Google Shape;575;p45"/>
          <p:cNvSpPr/>
          <p:nvPr/>
        </p:nvSpPr>
        <p:spPr>
          <a:xfrm>
            <a:off x="6305900" y="2475900"/>
            <a:ext cx="2028900" cy="267300"/>
          </a:xfrm>
          <a:prstGeom prst="rect">
            <a:avLst/>
          </a:prstGeom>
          <a:solidFill>
            <a:srgbClr val="E06666"/>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Dynamic draw data</a:t>
            </a:r>
            <a:endParaRPr/>
          </a:p>
        </p:txBody>
      </p:sp>
      <p:sp>
        <p:nvSpPr>
          <p:cNvPr id="576" name="Google Shape;576;p45"/>
          <p:cNvSpPr txBox="1"/>
          <p:nvPr/>
        </p:nvSpPr>
        <p:spPr>
          <a:xfrm>
            <a:off x="7249400" y="2731200"/>
            <a:ext cx="1085400" cy="323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solidFill>
                  <a:schemeClr val="dk1"/>
                </a:solidFill>
              </a:rPr>
              <a:t>Not hardcoded!</a:t>
            </a:r>
            <a:endParaRPr sz="9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6"/>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Software Command Buffer, but 10x+ Faster…</a:t>
            </a:r>
            <a:endParaRPr/>
          </a:p>
        </p:txBody>
      </p:sp>
      <p:sp>
        <p:nvSpPr>
          <p:cNvPr id="582" name="Google Shape;582;p46"/>
          <p:cNvSpPr txBox="1"/>
          <p:nvPr>
            <p:ph idx="1" type="body"/>
          </p:nvPr>
        </p:nvSpPr>
        <p:spPr>
          <a:xfrm>
            <a:off x="321900" y="1189925"/>
            <a:ext cx="4430100" cy="3303300"/>
          </a:xfrm>
          <a:prstGeom prst="rect">
            <a:avLst/>
          </a:prstGeom>
          <a:noFill/>
          <a:ln>
            <a:noFill/>
          </a:ln>
        </p:spPr>
        <p:txBody>
          <a:bodyPr anchorCtr="0" anchor="t" bIns="34275" lIns="0" spcFirstLastPara="1" rIns="68575" wrap="square" tIns="34275">
            <a:normAutofit/>
          </a:bodyPr>
          <a:lstStyle/>
          <a:p>
            <a:pPr indent="-317500" lvl="0" marL="457200" rtl="0" algn="l">
              <a:lnSpc>
                <a:spcPct val="130000"/>
              </a:lnSpc>
              <a:spcBef>
                <a:spcPts val="0"/>
              </a:spcBef>
              <a:spcAft>
                <a:spcPts val="0"/>
              </a:spcAft>
              <a:buSzPts val="1400"/>
              <a:buChar char="●"/>
            </a:pPr>
            <a:r>
              <a:rPr lang="en"/>
              <a:t>Initial design: Array of draw structs</a:t>
            </a:r>
            <a:endParaRPr/>
          </a:p>
          <a:p>
            <a:pPr indent="-317500" lvl="1" marL="914400" rtl="0" algn="l">
              <a:lnSpc>
                <a:spcPct val="130000"/>
              </a:lnSpc>
              <a:spcBef>
                <a:spcPts val="0"/>
              </a:spcBef>
              <a:spcAft>
                <a:spcPts val="0"/>
              </a:spcAft>
              <a:buSzPts val="1400"/>
              <a:buChar char="○"/>
            </a:pPr>
            <a:r>
              <a:rPr lang="en"/>
              <a:t>Only contains the “metadata”</a:t>
            </a:r>
            <a:endParaRPr/>
          </a:p>
          <a:p>
            <a:pPr indent="-317500" lvl="1" marL="914400" rtl="0" algn="l">
              <a:lnSpc>
                <a:spcPct val="130000"/>
              </a:lnSpc>
              <a:spcBef>
                <a:spcPts val="0"/>
              </a:spcBef>
              <a:spcAft>
                <a:spcPts val="0"/>
              </a:spcAft>
              <a:buSzPts val="1400"/>
              <a:buChar char="○"/>
            </a:pPr>
            <a:r>
              <a:rPr lang="en"/>
              <a:t>Simple and fast</a:t>
            </a:r>
            <a:endParaRPr/>
          </a:p>
          <a:p>
            <a:pPr indent="-317500" lvl="2" marL="1371600" rtl="0" algn="l">
              <a:lnSpc>
                <a:spcPct val="130000"/>
              </a:lnSpc>
              <a:spcBef>
                <a:spcPts val="0"/>
              </a:spcBef>
              <a:spcAft>
                <a:spcPts val="0"/>
              </a:spcAft>
              <a:buSzPts val="1400"/>
              <a:buChar char="■"/>
            </a:pPr>
            <a:r>
              <a:rPr lang="en"/>
              <a:t>64 bytes = 1 cache line per draw</a:t>
            </a:r>
            <a:endParaRPr/>
          </a:p>
          <a:p>
            <a:pPr indent="-317500" lvl="1" marL="914400" rtl="0" algn="l">
              <a:lnSpc>
                <a:spcPct val="130000"/>
              </a:lnSpc>
              <a:spcBef>
                <a:spcPts val="0"/>
              </a:spcBef>
              <a:spcAft>
                <a:spcPts val="0"/>
              </a:spcAft>
              <a:buSzPts val="1400"/>
              <a:buChar char="○"/>
            </a:pPr>
            <a:r>
              <a:rPr lang="en"/>
              <a:t>Actual data inside buffers (inside groups)</a:t>
            </a:r>
            <a:endParaRPr/>
          </a:p>
          <a:p>
            <a:pPr indent="-317500" lvl="2" marL="1371600" rtl="0" algn="l">
              <a:lnSpc>
                <a:spcPct val="130000"/>
              </a:lnSpc>
              <a:spcBef>
                <a:spcPts val="0"/>
              </a:spcBef>
              <a:spcAft>
                <a:spcPts val="0"/>
              </a:spcAft>
              <a:buSzPts val="1400"/>
              <a:buChar char="■"/>
            </a:pPr>
            <a:r>
              <a:rPr lang="en"/>
              <a:t>Write temp data from N threads directly </a:t>
            </a:r>
            <a:r>
              <a:rPr lang="en"/>
              <a:t>into </a:t>
            </a:r>
            <a:r>
              <a:rPr lang="en"/>
              <a:t>GPU </a:t>
            </a:r>
            <a:r>
              <a:rPr lang="en"/>
              <a:t>memory</a:t>
            </a:r>
            <a:endParaRPr/>
          </a:p>
          <a:p>
            <a:pPr indent="-317500" lvl="0" marL="457200" rtl="0" algn="l">
              <a:lnSpc>
                <a:spcPct val="130000"/>
              </a:lnSpc>
              <a:spcBef>
                <a:spcPts val="0"/>
              </a:spcBef>
              <a:spcAft>
                <a:spcPts val="0"/>
              </a:spcAft>
              <a:buSzPts val="1400"/>
              <a:buChar char="●"/>
            </a:pPr>
            <a:r>
              <a:rPr lang="en"/>
              <a:t>Can we do even better?</a:t>
            </a:r>
            <a:endParaRPr/>
          </a:p>
          <a:p>
            <a:pPr indent="-317500" lvl="1" marL="914400" rtl="0" algn="l">
              <a:lnSpc>
                <a:spcPct val="130000"/>
              </a:lnSpc>
              <a:spcBef>
                <a:spcPts val="0"/>
              </a:spcBef>
              <a:spcAft>
                <a:spcPts val="0"/>
              </a:spcAft>
              <a:buSzPts val="1400"/>
              <a:buChar char="○"/>
            </a:pPr>
            <a:r>
              <a:rPr lang="en"/>
              <a:t>All fields are 32 bit integers</a:t>
            </a:r>
            <a:endParaRPr/>
          </a:p>
          <a:p>
            <a:pPr indent="-317500" lvl="1" marL="914400" rtl="0" algn="l">
              <a:lnSpc>
                <a:spcPct val="130000"/>
              </a:lnSpc>
              <a:spcBef>
                <a:spcPts val="0"/>
              </a:spcBef>
              <a:spcAft>
                <a:spcPts val="0"/>
              </a:spcAft>
              <a:buSzPts val="1400"/>
              <a:buChar char="○"/>
            </a:pPr>
            <a:r>
              <a:rPr lang="en"/>
              <a:t>Most data doesn’t change between draw calls when rendering binned content</a:t>
            </a:r>
            <a:endParaRPr/>
          </a:p>
          <a:p>
            <a:pPr indent="-317500" lvl="1" marL="914400" rtl="0" algn="l">
              <a:lnSpc>
                <a:spcPct val="130000"/>
              </a:lnSpc>
              <a:spcBef>
                <a:spcPts val="0"/>
              </a:spcBef>
              <a:spcAft>
                <a:spcPts val="0"/>
              </a:spcAft>
              <a:buSzPts val="1400"/>
              <a:buChar char="○"/>
            </a:pPr>
            <a:r>
              <a:rPr lang="en"/>
              <a:t>On average 4.5 fields change (~18 bytes)</a:t>
            </a:r>
            <a:endParaRPr/>
          </a:p>
        </p:txBody>
      </p:sp>
      <p:sp>
        <p:nvSpPr>
          <p:cNvPr id="583" name="Google Shape;583;p46"/>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584" name="Google Shape;584;p46"/>
          <p:cNvPicPr preferRelativeResize="0"/>
          <p:nvPr/>
        </p:nvPicPr>
        <p:blipFill>
          <a:blip r:embed="rId3">
            <a:alphaModFix/>
          </a:blip>
          <a:stretch>
            <a:fillRect/>
          </a:stretch>
        </p:blipFill>
        <p:spPr>
          <a:xfrm>
            <a:off x="4752125" y="1304875"/>
            <a:ext cx="4080176" cy="2836401"/>
          </a:xfrm>
          <a:prstGeom prst="rect">
            <a:avLst/>
          </a:prstGeom>
          <a:noFill/>
          <a:ln>
            <a:noFill/>
          </a:ln>
        </p:spPr>
      </p:pic>
      <p:cxnSp>
        <p:nvCxnSpPr>
          <p:cNvPr id="585" name="Google Shape;585;p46"/>
          <p:cNvCxnSpPr>
            <a:endCxn id="586" idx="1"/>
          </p:cNvCxnSpPr>
          <p:nvPr/>
        </p:nvCxnSpPr>
        <p:spPr>
          <a:xfrm flipH="1" rot="10800000">
            <a:off x="7264300" y="1581925"/>
            <a:ext cx="509400" cy="232200"/>
          </a:xfrm>
          <a:prstGeom prst="straightConnector1">
            <a:avLst/>
          </a:prstGeom>
          <a:noFill/>
          <a:ln cap="flat" cmpd="sng" w="28575">
            <a:solidFill>
              <a:srgbClr val="FF0000"/>
            </a:solidFill>
            <a:prstDash val="solid"/>
            <a:round/>
            <a:headEnd len="med" w="med" type="stealth"/>
            <a:tailEnd len="med" w="med" type="none"/>
          </a:ln>
        </p:spPr>
      </p:cxnSp>
      <p:sp>
        <p:nvSpPr>
          <p:cNvPr id="586" name="Google Shape;586;p46"/>
          <p:cNvSpPr txBox="1"/>
          <p:nvPr/>
        </p:nvSpPr>
        <p:spPr>
          <a:xfrm>
            <a:off x="7773700" y="1304875"/>
            <a:ext cx="1058700" cy="554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rPr>
              <a:t>PSO with all</a:t>
            </a:r>
            <a:endParaRPr sz="1200">
              <a:solidFill>
                <a:srgbClr val="FF0000"/>
              </a:solidFill>
            </a:endParaRPr>
          </a:p>
          <a:p>
            <a:pPr indent="0" lvl="0" marL="0" rtl="0" algn="l">
              <a:spcBef>
                <a:spcPts val="0"/>
              </a:spcBef>
              <a:spcAft>
                <a:spcPts val="0"/>
              </a:spcAft>
              <a:buNone/>
            </a:pPr>
            <a:r>
              <a:rPr lang="en" sz="1200">
                <a:solidFill>
                  <a:srgbClr val="FF0000"/>
                </a:solidFill>
              </a:rPr>
              <a:t>render state</a:t>
            </a:r>
            <a:endParaRPr sz="120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7"/>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Draw Stream: Data Interface for Draw Calls</a:t>
            </a:r>
            <a:endParaRPr/>
          </a:p>
        </p:txBody>
      </p:sp>
      <p:sp>
        <p:nvSpPr>
          <p:cNvPr id="592" name="Google Shape;592;p47"/>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93" name="Google Shape;593;p47"/>
          <p:cNvSpPr/>
          <p:nvPr/>
        </p:nvSpPr>
        <p:spPr>
          <a:xfrm>
            <a:off x="392450" y="1051650"/>
            <a:ext cx="576000" cy="617700"/>
          </a:xfrm>
          <a:prstGeom prst="rect">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0000"/>
                </a:solidFill>
                <a:latin typeface="Roboto Mono"/>
                <a:ea typeface="Roboto Mono"/>
                <a:cs typeface="Roboto Mono"/>
                <a:sym typeface="Roboto Mono"/>
              </a:rPr>
              <a:t>S</a:t>
            </a:r>
            <a:r>
              <a:rPr lang="en" sz="1000">
                <a:solidFill>
                  <a:srgbClr val="274E13"/>
                </a:solidFill>
                <a:latin typeface="Roboto Mono"/>
                <a:ea typeface="Roboto Mono"/>
                <a:cs typeface="Roboto Mono"/>
                <a:sym typeface="Roboto Mono"/>
              </a:rPr>
              <a:t>B</a:t>
            </a:r>
            <a:r>
              <a:rPr lang="en" sz="1000">
                <a:solidFill>
                  <a:srgbClr val="00FF00"/>
                </a:solidFill>
                <a:latin typeface="Roboto Mono"/>
                <a:ea typeface="Roboto Mono"/>
                <a:cs typeface="Roboto Mono"/>
                <a:sym typeface="Roboto Mono"/>
              </a:rPr>
              <a:t>B</a:t>
            </a:r>
            <a:r>
              <a:rPr lang="en" sz="1000">
                <a:solidFill>
                  <a:srgbClr val="274E13"/>
                </a:solidFill>
                <a:latin typeface="Roboto Mono"/>
                <a:ea typeface="Roboto Mono"/>
                <a:cs typeface="Roboto Mono"/>
                <a:sym typeface="Roboto Mono"/>
              </a:rPr>
              <a:t>B</a:t>
            </a:r>
            <a:r>
              <a:rPr lang="en" sz="1000">
                <a:solidFill>
                  <a:srgbClr val="0C343D"/>
                </a:solidFill>
                <a:latin typeface="Roboto Mono"/>
                <a:ea typeface="Roboto Mono"/>
                <a:cs typeface="Roboto Mono"/>
                <a:sym typeface="Roboto Mono"/>
              </a:rPr>
              <a:t>D</a:t>
            </a:r>
            <a:r>
              <a:rPr lang="en" sz="1000">
                <a:solidFill>
                  <a:srgbClr val="FFFF00"/>
                </a:solidFill>
                <a:latin typeface="Roboto Mono"/>
                <a:ea typeface="Roboto Mono"/>
                <a:cs typeface="Roboto Mono"/>
                <a:sym typeface="Roboto Mono"/>
              </a:rPr>
              <a:t>IV</a:t>
            </a:r>
            <a:r>
              <a:rPr lang="en" sz="1000">
                <a:solidFill>
                  <a:srgbClr val="7F6000"/>
                </a:solidFill>
                <a:latin typeface="Roboto Mono"/>
                <a:ea typeface="Roboto Mono"/>
                <a:cs typeface="Roboto Mono"/>
                <a:sym typeface="Roboto Mono"/>
              </a:rPr>
              <a:t>VV</a:t>
            </a:r>
            <a:r>
              <a:rPr lang="en" sz="1000">
                <a:solidFill>
                  <a:srgbClr val="783F04"/>
                </a:solidFill>
                <a:latin typeface="Roboto Mono"/>
                <a:ea typeface="Roboto Mono"/>
                <a:cs typeface="Roboto Mono"/>
                <a:sym typeface="Roboto Mono"/>
              </a:rPr>
              <a:t>IVII</a:t>
            </a:r>
            <a:r>
              <a:rPr lang="en" sz="1000">
                <a:solidFill>
                  <a:srgbClr val="0C343D"/>
                </a:solidFill>
                <a:latin typeface="Roboto Mono"/>
                <a:ea typeface="Roboto Mono"/>
                <a:cs typeface="Roboto Mono"/>
                <a:sym typeface="Roboto Mono"/>
              </a:rPr>
              <a:t>D</a:t>
            </a:r>
            <a:r>
              <a:rPr lang="en" sz="1000">
                <a:solidFill>
                  <a:srgbClr val="FF00FF"/>
                </a:solidFill>
                <a:latin typeface="Roboto Mono"/>
                <a:ea typeface="Roboto Mono"/>
                <a:cs typeface="Roboto Mono"/>
                <a:sym typeface="Roboto Mono"/>
              </a:rPr>
              <a:t>T</a:t>
            </a:r>
            <a:endParaRPr sz="1000">
              <a:solidFill>
                <a:srgbClr val="FF00FF"/>
              </a:solidFill>
              <a:latin typeface="Roboto Mono"/>
              <a:ea typeface="Roboto Mono"/>
              <a:cs typeface="Roboto Mono"/>
              <a:sym typeface="Roboto Mono"/>
            </a:endParaRPr>
          </a:p>
        </p:txBody>
      </p:sp>
      <p:sp>
        <p:nvSpPr>
          <p:cNvPr id="594" name="Google Shape;594;p47"/>
          <p:cNvSpPr/>
          <p:nvPr/>
        </p:nvSpPr>
        <p:spPr>
          <a:xfrm>
            <a:off x="968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0000"/>
                </a:solidFill>
                <a:latin typeface="Roboto Mono"/>
                <a:ea typeface="Roboto Mono"/>
                <a:cs typeface="Roboto Mono"/>
                <a:sym typeface="Roboto Mono"/>
              </a:rPr>
              <a:t>shader</a:t>
            </a:r>
            <a:endParaRPr sz="800">
              <a:solidFill>
                <a:srgbClr val="FF00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16+16</a:t>
            </a:r>
            <a:endParaRPr sz="800">
              <a:solidFill>
                <a:srgbClr val="FFFFFF"/>
              </a:solidFill>
              <a:latin typeface="Roboto Mono"/>
              <a:ea typeface="Roboto Mono"/>
              <a:cs typeface="Roboto Mono"/>
              <a:sym typeface="Roboto Mono"/>
            </a:endParaRPr>
          </a:p>
        </p:txBody>
      </p:sp>
      <p:sp>
        <p:nvSpPr>
          <p:cNvPr id="595" name="Google Shape;595;p47"/>
          <p:cNvSpPr/>
          <p:nvPr/>
        </p:nvSpPr>
        <p:spPr>
          <a:xfrm>
            <a:off x="1544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00FF00"/>
                </a:solidFill>
                <a:latin typeface="Roboto Mono"/>
                <a:ea typeface="Roboto Mono"/>
                <a:cs typeface="Roboto Mono"/>
                <a:sym typeface="Roboto Mono"/>
              </a:rPr>
              <a:t>bind</a:t>
            </a:r>
            <a:endParaRPr sz="800">
              <a:solidFill>
                <a:srgbClr val="00FF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00FF00"/>
                </a:solidFill>
                <a:latin typeface="Roboto Mono"/>
                <a:ea typeface="Roboto Mono"/>
                <a:cs typeface="Roboto Mono"/>
                <a:sym typeface="Roboto Mono"/>
              </a:rPr>
              <a:t>group</a:t>
            </a:r>
            <a:endParaRPr sz="800">
              <a:solidFill>
                <a:srgbClr val="00FF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16+16</a:t>
            </a:r>
            <a:endParaRPr sz="800">
              <a:solidFill>
                <a:srgbClr val="FFFFFF"/>
              </a:solidFill>
              <a:latin typeface="Roboto Mono"/>
              <a:ea typeface="Roboto Mono"/>
              <a:cs typeface="Roboto Mono"/>
              <a:sym typeface="Roboto Mono"/>
            </a:endParaRPr>
          </a:p>
        </p:txBody>
      </p:sp>
      <p:sp>
        <p:nvSpPr>
          <p:cNvPr id="596" name="Google Shape;596;p47"/>
          <p:cNvSpPr/>
          <p:nvPr/>
        </p:nvSpPr>
        <p:spPr>
          <a:xfrm>
            <a:off x="2120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00"/>
                </a:solidFill>
                <a:latin typeface="Roboto Mono"/>
                <a:ea typeface="Roboto Mono"/>
                <a:cs typeface="Roboto Mono"/>
                <a:sym typeface="Roboto Mono"/>
              </a:rPr>
              <a:t>index</a:t>
            </a:r>
            <a:endParaRPr sz="800">
              <a:solidFill>
                <a:srgbClr val="FFFF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00"/>
                </a:solidFill>
                <a:latin typeface="Roboto Mono"/>
                <a:ea typeface="Roboto Mono"/>
                <a:cs typeface="Roboto Mono"/>
                <a:sym typeface="Roboto Mono"/>
              </a:rPr>
              <a:t>buffer</a:t>
            </a:r>
            <a:endParaRPr sz="800">
              <a:solidFill>
                <a:srgbClr val="FFFF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16+16</a:t>
            </a:r>
            <a:endParaRPr sz="800">
              <a:solidFill>
                <a:srgbClr val="FFFFFF"/>
              </a:solidFill>
              <a:latin typeface="Roboto Mono"/>
              <a:ea typeface="Roboto Mono"/>
              <a:cs typeface="Roboto Mono"/>
              <a:sym typeface="Roboto Mono"/>
            </a:endParaRPr>
          </a:p>
        </p:txBody>
      </p:sp>
      <p:sp>
        <p:nvSpPr>
          <p:cNvPr id="597" name="Google Shape;597;p47"/>
          <p:cNvSpPr/>
          <p:nvPr/>
        </p:nvSpPr>
        <p:spPr>
          <a:xfrm>
            <a:off x="2696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00"/>
                </a:solidFill>
                <a:latin typeface="Roboto Mono"/>
                <a:ea typeface="Roboto Mono"/>
                <a:cs typeface="Roboto Mono"/>
                <a:sym typeface="Roboto Mono"/>
              </a:rPr>
              <a:t>vertex</a:t>
            </a:r>
            <a:endParaRPr sz="800">
              <a:solidFill>
                <a:srgbClr val="FFFF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00"/>
                </a:solidFill>
                <a:latin typeface="Roboto Mono"/>
                <a:ea typeface="Roboto Mono"/>
                <a:cs typeface="Roboto Mono"/>
                <a:sym typeface="Roboto Mono"/>
              </a:rPr>
              <a:t>buffer</a:t>
            </a:r>
            <a:endParaRPr sz="800">
              <a:solidFill>
                <a:srgbClr val="FFFF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16+16</a:t>
            </a:r>
            <a:endParaRPr sz="800">
              <a:solidFill>
                <a:srgbClr val="FFFFFF"/>
              </a:solidFill>
              <a:latin typeface="Roboto Mono"/>
              <a:ea typeface="Roboto Mono"/>
              <a:cs typeface="Roboto Mono"/>
              <a:sym typeface="Roboto Mono"/>
            </a:endParaRPr>
          </a:p>
        </p:txBody>
      </p:sp>
      <p:sp>
        <p:nvSpPr>
          <p:cNvPr id="598" name="Google Shape;598;p47"/>
          <p:cNvSpPr/>
          <p:nvPr/>
        </p:nvSpPr>
        <p:spPr>
          <a:xfrm>
            <a:off x="3272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tri</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count</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32</a:t>
            </a:r>
            <a:endParaRPr sz="800">
              <a:solidFill>
                <a:srgbClr val="FFFFFF"/>
              </a:solidFill>
              <a:latin typeface="Roboto Mono"/>
              <a:ea typeface="Roboto Mono"/>
              <a:cs typeface="Roboto Mono"/>
              <a:sym typeface="Roboto Mono"/>
            </a:endParaRPr>
          </a:p>
        </p:txBody>
      </p:sp>
      <p:sp>
        <p:nvSpPr>
          <p:cNvPr id="599" name="Google Shape;599;p47"/>
          <p:cNvSpPr/>
          <p:nvPr/>
        </p:nvSpPr>
        <p:spPr>
          <a:xfrm>
            <a:off x="3848450" y="1051650"/>
            <a:ext cx="576000" cy="617700"/>
          </a:xfrm>
          <a:prstGeom prst="rect">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660000"/>
                </a:solidFill>
                <a:latin typeface="Roboto Mono"/>
                <a:ea typeface="Roboto Mono"/>
                <a:cs typeface="Roboto Mono"/>
                <a:sym typeface="Roboto Mono"/>
              </a:rPr>
              <a:t>S</a:t>
            </a:r>
            <a:r>
              <a:rPr lang="en" sz="1000">
                <a:solidFill>
                  <a:srgbClr val="274E13"/>
                </a:solidFill>
                <a:latin typeface="Roboto Mono"/>
                <a:ea typeface="Roboto Mono"/>
                <a:cs typeface="Roboto Mono"/>
                <a:sym typeface="Roboto Mono"/>
              </a:rPr>
              <a:t>BBB</a:t>
            </a:r>
            <a:r>
              <a:rPr lang="en" sz="1000">
                <a:solidFill>
                  <a:srgbClr val="0C343D"/>
                </a:solidFill>
                <a:latin typeface="Roboto Mono"/>
                <a:ea typeface="Roboto Mono"/>
                <a:cs typeface="Roboto Mono"/>
                <a:sym typeface="Roboto Mono"/>
              </a:rPr>
              <a:t>D</a:t>
            </a:r>
            <a:r>
              <a:rPr lang="en" sz="1000">
                <a:solidFill>
                  <a:srgbClr val="7F6000"/>
                </a:solidFill>
                <a:latin typeface="Roboto Mono"/>
                <a:ea typeface="Roboto Mono"/>
                <a:cs typeface="Roboto Mono"/>
                <a:sym typeface="Roboto Mono"/>
              </a:rPr>
              <a:t>IVVV</a:t>
            </a:r>
            <a:r>
              <a:rPr lang="en" sz="1000">
                <a:solidFill>
                  <a:srgbClr val="783F04"/>
                </a:solidFill>
                <a:latin typeface="Roboto Mono"/>
                <a:ea typeface="Roboto Mono"/>
                <a:cs typeface="Roboto Mono"/>
                <a:sym typeface="Roboto Mono"/>
              </a:rPr>
              <a:t>IVII</a:t>
            </a:r>
            <a:r>
              <a:rPr lang="en" sz="1000">
                <a:solidFill>
                  <a:srgbClr val="00FFFF"/>
                </a:solidFill>
                <a:latin typeface="Roboto Mono"/>
                <a:ea typeface="Roboto Mono"/>
                <a:cs typeface="Roboto Mono"/>
                <a:sym typeface="Roboto Mono"/>
              </a:rPr>
              <a:t>D</a:t>
            </a:r>
            <a:r>
              <a:rPr lang="en" sz="1000">
                <a:solidFill>
                  <a:srgbClr val="4C1130"/>
                </a:solidFill>
                <a:latin typeface="Roboto Mono"/>
                <a:ea typeface="Roboto Mono"/>
                <a:cs typeface="Roboto Mono"/>
                <a:sym typeface="Roboto Mono"/>
              </a:rPr>
              <a:t>T</a:t>
            </a:r>
            <a:endParaRPr sz="1000">
              <a:solidFill>
                <a:srgbClr val="4C1130"/>
              </a:solidFill>
              <a:latin typeface="Roboto Mono"/>
              <a:ea typeface="Roboto Mono"/>
              <a:cs typeface="Roboto Mono"/>
              <a:sym typeface="Roboto Mono"/>
            </a:endParaRPr>
          </a:p>
        </p:txBody>
      </p:sp>
      <p:sp>
        <p:nvSpPr>
          <p:cNvPr id="600" name="Google Shape;600;p47"/>
          <p:cNvSpPr/>
          <p:nvPr/>
        </p:nvSpPr>
        <p:spPr>
          <a:xfrm>
            <a:off x="4424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dynbuf</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offset</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32</a:t>
            </a:r>
            <a:endParaRPr sz="800">
              <a:solidFill>
                <a:srgbClr val="FFFFFF"/>
              </a:solidFill>
              <a:latin typeface="Roboto Mono"/>
              <a:ea typeface="Roboto Mono"/>
              <a:cs typeface="Roboto Mono"/>
              <a:sym typeface="Roboto Mono"/>
            </a:endParaRPr>
          </a:p>
        </p:txBody>
      </p:sp>
      <p:sp>
        <p:nvSpPr>
          <p:cNvPr id="601" name="Google Shape;601;p47"/>
          <p:cNvSpPr/>
          <p:nvPr/>
        </p:nvSpPr>
        <p:spPr>
          <a:xfrm>
            <a:off x="5000450" y="1051650"/>
            <a:ext cx="576000" cy="617700"/>
          </a:xfrm>
          <a:prstGeom prst="rect">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660000"/>
                </a:solidFill>
                <a:latin typeface="Roboto Mono"/>
                <a:ea typeface="Roboto Mono"/>
                <a:cs typeface="Roboto Mono"/>
                <a:sym typeface="Roboto Mono"/>
              </a:rPr>
              <a:t>S</a:t>
            </a:r>
            <a:r>
              <a:rPr lang="en" sz="1000">
                <a:solidFill>
                  <a:srgbClr val="274E13"/>
                </a:solidFill>
                <a:latin typeface="Roboto Mono"/>
                <a:ea typeface="Roboto Mono"/>
                <a:cs typeface="Roboto Mono"/>
                <a:sym typeface="Roboto Mono"/>
              </a:rPr>
              <a:t>BBB</a:t>
            </a:r>
            <a:r>
              <a:rPr lang="en" sz="1000">
                <a:solidFill>
                  <a:srgbClr val="0C343D"/>
                </a:solidFill>
                <a:latin typeface="Roboto Mono"/>
                <a:ea typeface="Roboto Mono"/>
                <a:cs typeface="Roboto Mono"/>
                <a:sym typeface="Roboto Mono"/>
              </a:rPr>
              <a:t>D</a:t>
            </a:r>
            <a:r>
              <a:rPr lang="en" sz="1000">
                <a:solidFill>
                  <a:srgbClr val="7F6000"/>
                </a:solidFill>
                <a:latin typeface="Roboto Mono"/>
                <a:ea typeface="Roboto Mono"/>
                <a:cs typeface="Roboto Mono"/>
                <a:sym typeface="Roboto Mono"/>
              </a:rPr>
              <a:t>IVVV</a:t>
            </a:r>
            <a:r>
              <a:rPr lang="en" sz="1000">
                <a:solidFill>
                  <a:srgbClr val="783F04"/>
                </a:solidFill>
                <a:latin typeface="Roboto Mono"/>
                <a:ea typeface="Roboto Mono"/>
                <a:cs typeface="Roboto Mono"/>
                <a:sym typeface="Roboto Mono"/>
              </a:rPr>
              <a:t>IVII</a:t>
            </a:r>
            <a:r>
              <a:rPr lang="en" sz="1000">
                <a:solidFill>
                  <a:srgbClr val="00FFFF"/>
                </a:solidFill>
                <a:latin typeface="Roboto Mono"/>
                <a:ea typeface="Roboto Mono"/>
                <a:cs typeface="Roboto Mono"/>
                <a:sym typeface="Roboto Mono"/>
              </a:rPr>
              <a:t>D</a:t>
            </a:r>
            <a:r>
              <a:rPr lang="en" sz="1000">
                <a:solidFill>
                  <a:srgbClr val="4C1130"/>
                </a:solidFill>
                <a:latin typeface="Roboto Mono"/>
                <a:ea typeface="Roboto Mono"/>
                <a:cs typeface="Roboto Mono"/>
                <a:sym typeface="Roboto Mono"/>
              </a:rPr>
              <a:t>T</a:t>
            </a:r>
            <a:endParaRPr sz="1000">
              <a:solidFill>
                <a:srgbClr val="4C1130"/>
              </a:solidFill>
              <a:latin typeface="Roboto Mono"/>
              <a:ea typeface="Roboto Mono"/>
              <a:cs typeface="Roboto Mono"/>
              <a:sym typeface="Roboto Mono"/>
            </a:endParaRPr>
          </a:p>
        </p:txBody>
      </p:sp>
      <p:sp>
        <p:nvSpPr>
          <p:cNvPr id="602" name="Google Shape;602;p47"/>
          <p:cNvSpPr/>
          <p:nvPr/>
        </p:nvSpPr>
        <p:spPr>
          <a:xfrm>
            <a:off x="5576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dynbuf</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offset</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32</a:t>
            </a:r>
            <a:endParaRPr sz="800">
              <a:solidFill>
                <a:srgbClr val="FFFFFF"/>
              </a:solidFill>
              <a:latin typeface="Roboto Mono"/>
              <a:ea typeface="Roboto Mono"/>
              <a:cs typeface="Roboto Mono"/>
              <a:sym typeface="Roboto Mono"/>
            </a:endParaRPr>
          </a:p>
        </p:txBody>
      </p:sp>
      <p:sp>
        <p:nvSpPr>
          <p:cNvPr id="603" name="Google Shape;603;p47"/>
          <p:cNvSpPr/>
          <p:nvPr/>
        </p:nvSpPr>
        <p:spPr>
          <a:xfrm>
            <a:off x="6152450" y="1051650"/>
            <a:ext cx="576000" cy="617700"/>
          </a:xfrm>
          <a:prstGeom prst="rect">
            <a:avLst/>
          </a:prstGeom>
          <a:solidFill>
            <a:srgbClr val="0000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660000"/>
                </a:solidFill>
                <a:latin typeface="Roboto Mono"/>
                <a:ea typeface="Roboto Mono"/>
                <a:cs typeface="Roboto Mono"/>
                <a:sym typeface="Roboto Mono"/>
              </a:rPr>
              <a:t>S</a:t>
            </a:r>
            <a:r>
              <a:rPr lang="en" sz="1000">
                <a:solidFill>
                  <a:srgbClr val="274E13"/>
                </a:solidFill>
                <a:latin typeface="Roboto Mono"/>
                <a:ea typeface="Roboto Mono"/>
                <a:cs typeface="Roboto Mono"/>
                <a:sym typeface="Roboto Mono"/>
              </a:rPr>
              <a:t>BBB</a:t>
            </a:r>
            <a:r>
              <a:rPr lang="en" sz="1000">
                <a:solidFill>
                  <a:srgbClr val="0C343D"/>
                </a:solidFill>
                <a:latin typeface="Roboto Mono"/>
                <a:ea typeface="Roboto Mono"/>
                <a:cs typeface="Roboto Mono"/>
                <a:sym typeface="Roboto Mono"/>
              </a:rPr>
              <a:t>D</a:t>
            </a:r>
            <a:r>
              <a:rPr lang="en" sz="1000">
                <a:solidFill>
                  <a:srgbClr val="7F6000"/>
                </a:solidFill>
                <a:latin typeface="Roboto Mono"/>
                <a:ea typeface="Roboto Mono"/>
                <a:cs typeface="Roboto Mono"/>
                <a:sym typeface="Roboto Mono"/>
              </a:rPr>
              <a:t>IVVV</a:t>
            </a:r>
            <a:r>
              <a:rPr lang="en" sz="1000">
                <a:solidFill>
                  <a:srgbClr val="FF9900"/>
                </a:solidFill>
                <a:latin typeface="Roboto Mono"/>
                <a:ea typeface="Roboto Mono"/>
                <a:cs typeface="Roboto Mono"/>
                <a:sym typeface="Roboto Mono"/>
              </a:rPr>
              <a:t>IV</a:t>
            </a:r>
            <a:r>
              <a:rPr lang="en" sz="1000">
                <a:solidFill>
                  <a:srgbClr val="783F04"/>
                </a:solidFill>
                <a:latin typeface="Roboto Mono"/>
                <a:ea typeface="Roboto Mono"/>
                <a:cs typeface="Roboto Mono"/>
                <a:sym typeface="Roboto Mono"/>
              </a:rPr>
              <a:t>II</a:t>
            </a:r>
            <a:r>
              <a:rPr lang="en" sz="1000">
                <a:solidFill>
                  <a:srgbClr val="00FFFF"/>
                </a:solidFill>
                <a:latin typeface="Roboto Mono"/>
                <a:ea typeface="Roboto Mono"/>
                <a:cs typeface="Roboto Mono"/>
                <a:sym typeface="Roboto Mono"/>
              </a:rPr>
              <a:t>D</a:t>
            </a:r>
            <a:r>
              <a:rPr lang="en" sz="1000">
                <a:solidFill>
                  <a:srgbClr val="4C1130"/>
                </a:solidFill>
                <a:latin typeface="Roboto Mono"/>
                <a:ea typeface="Roboto Mono"/>
                <a:cs typeface="Roboto Mono"/>
                <a:sym typeface="Roboto Mono"/>
              </a:rPr>
              <a:t>T</a:t>
            </a:r>
            <a:endParaRPr sz="1000">
              <a:solidFill>
                <a:srgbClr val="4C1130"/>
              </a:solidFill>
              <a:latin typeface="Roboto Mono"/>
              <a:ea typeface="Roboto Mono"/>
              <a:cs typeface="Roboto Mono"/>
              <a:sym typeface="Roboto Mono"/>
            </a:endParaRPr>
          </a:p>
        </p:txBody>
      </p:sp>
      <p:sp>
        <p:nvSpPr>
          <p:cNvPr id="604" name="Google Shape;604;p47"/>
          <p:cNvSpPr/>
          <p:nvPr/>
        </p:nvSpPr>
        <p:spPr>
          <a:xfrm>
            <a:off x="6728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9900"/>
                </a:solidFill>
                <a:latin typeface="Roboto Mono"/>
                <a:ea typeface="Roboto Mono"/>
                <a:cs typeface="Roboto Mono"/>
                <a:sym typeface="Roboto Mono"/>
              </a:rPr>
              <a:t>index</a:t>
            </a:r>
            <a:endParaRPr sz="800">
              <a:solidFill>
                <a:srgbClr val="FF99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9900"/>
                </a:solidFill>
                <a:latin typeface="Roboto Mono"/>
                <a:ea typeface="Roboto Mono"/>
                <a:cs typeface="Roboto Mono"/>
                <a:sym typeface="Roboto Mono"/>
              </a:rPr>
              <a:t>offset</a:t>
            </a:r>
            <a:endParaRPr sz="800">
              <a:solidFill>
                <a:srgbClr val="FF99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32</a:t>
            </a:r>
            <a:endParaRPr sz="800">
              <a:solidFill>
                <a:srgbClr val="FFFFFF"/>
              </a:solidFill>
              <a:latin typeface="Roboto Mono"/>
              <a:ea typeface="Roboto Mono"/>
              <a:cs typeface="Roboto Mono"/>
              <a:sym typeface="Roboto Mono"/>
            </a:endParaRPr>
          </a:p>
        </p:txBody>
      </p:sp>
      <p:sp>
        <p:nvSpPr>
          <p:cNvPr id="605" name="Google Shape;605;p47"/>
          <p:cNvSpPr/>
          <p:nvPr/>
        </p:nvSpPr>
        <p:spPr>
          <a:xfrm>
            <a:off x="7304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9900"/>
                </a:solidFill>
                <a:latin typeface="Roboto Mono"/>
                <a:ea typeface="Roboto Mono"/>
                <a:cs typeface="Roboto Mono"/>
                <a:sym typeface="Roboto Mono"/>
              </a:rPr>
              <a:t>vertex</a:t>
            </a:r>
            <a:endParaRPr sz="800">
              <a:solidFill>
                <a:srgbClr val="FF99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9900"/>
                </a:solidFill>
                <a:latin typeface="Roboto Mono"/>
                <a:ea typeface="Roboto Mono"/>
                <a:cs typeface="Roboto Mono"/>
                <a:sym typeface="Roboto Mono"/>
              </a:rPr>
              <a:t>offset</a:t>
            </a:r>
            <a:endParaRPr sz="800">
              <a:solidFill>
                <a:srgbClr val="FF9900"/>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32</a:t>
            </a:r>
            <a:endParaRPr sz="800">
              <a:solidFill>
                <a:srgbClr val="FFFFFF"/>
              </a:solidFill>
              <a:latin typeface="Roboto Mono"/>
              <a:ea typeface="Roboto Mono"/>
              <a:cs typeface="Roboto Mono"/>
              <a:sym typeface="Roboto Mono"/>
            </a:endParaRPr>
          </a:p>
        </p:txBody>
      </p:sp>
      <p:sp>
        <p:nvSpPr>
          <p:cNvPr id="606" name="Google Shape;606;p47"/>
          <p:cNvSpPr/>
          <p:nvPr/>
        </p:nvSpPr>
        <p:spPr>
          <a:xfrm>
            <a:off x="7880450" y="1051650"/>
            <a:ext cx="576000" cy="617700"/>
          </a:xfrm>
          <a:prstGeom prst="rect">
            <a:avLst/>
          </a:prstGeom>
          <a:solidFill>
            <a:srgbClr val="43434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dynbuf</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00FF"/>
                </a:solidFill>
                <a:latin typeface="Roboto Mono"/>
                <a:ea typeface="Roboto Mono"/>
                <a:cs typeface="Roboto Mono"/>
                <a:sym typeface="Roboto Mono"/>
              </a:rPr>
              <a:t>offset</a:t>
            </a:r>
            <a:endParaRPr sz="800">
              <a:solidFill>
                <a:srgbClr val="FF00FF"/>
              </a:solidFill>
              <a:latin typeface="Roboto Mono"/>
              <a:ea typeface="Roboto Mono"/>
              <a:cs typeface="Roboto Mono"/>
              <a:sym typeface="Roboto Mono"/>
            </a:endParaRPr>
          </a:p>
          <a:p>
            <a:pPr indent="0" lvl="0" marL="0" rtl="0" algn="ctr">
              <a:spcBef>
                <a:spcPts val="0"/>
              </a:spcBef>
              <a:spcAft>
                <a:spcPts val="0"/>
              </a:spcAft>
              <a:buNone/>
            </a:pPr>
            <a:r>
              <a:rPr lang="en" sz="800">
                <a:solidFill>
                  <a:srgbClr val="FFFFFF"/>
                </a:solidFill>
                <a:latin typeface="Roboto Mono"/>
                <a:ea typeface="Roboto Mono"/>
                <a:cs typeface="Roboto Mono"/>
                <a:sym typeface="Roboto Mono"/>
              </a:rPr>
              <a:t>32</a:t>
            </a:r>
            <a:endParaRPr sz="800">
              <a:solidFill>
                <a:srgbClr val="FFFFFF"/>
              </a:solidFill>
              <a:latin typeface="Roboto Mono"/>
              <a:ea typeface="Roboto Mono"/>
              <a:cs typeface="Roboto Mono"/>
              <a:sym typeface="Roboto Mono"/>
            </a:endParaRPr>
          </a:p>
        </p:txBody>
      </p:sp>
      <p:sp>
        <p:nvSpPr>
          <p:cNvPr id="607" name="Google Shape;607;p47"/>
          <p:cNvSpPr txBox="1"/>
          <p:nvPr/>
        </p:nvSpPr>
        <p:spPr>
          <a:xfrm>
            <a:off x="8456450" y="1269150"/>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t>
            </a:r>
            <a:endParaRPr>
              <a:solidFill>
                <a:schemeClr val="dk1"/>
              </a:solidFill>
            </a:endParaRPr>
          </a:p>
        </p:txBody>
      </p:sp>
      <p:pic>
        <p:nvPicPr>
          <p:cNvPr id="608" name="Google Shape;608;p47"/>
          <p:cNvPicPr preferRelativeResize="0"/>
          <p:nvPr/>
        </p:nvPicPr>
        <p:blipFill>
          <a:blip r:embed="rId3">
            <a:alphaModFix/>
          </a:blip>
          <a:stretch>
            <a:fillRect/>
          </a:stretch>
        </p:blipFill>
        <p:spPr>
          <a:xfrm rot="-5400000">
            <a:off x="118651" y="2402925"/>
            <a:ext cx="2552099" cy="1771551"/>
          </a:xfrm>
          <a:prstGeom prst="rect">
            <a:avLst/>
          </a:prstGeom>
          <a:noFill/>
          <a:ln>
            <a:noFill/>
          </a:ln>
        </p:spPr>
      </p:pic>
      <p:cxnSp>
        <p:nvCxnSpPr>
          <p:cNvPr id="609" name="Google Shape;609;p47"/>
          <p:cNvCxnSpPr>
            <a:stCxn id="610" idx="0"/>
            <a:endCxn id="594" idx="2"/>
          </p:cNvCxnSpPr>
          <p:nvPr/>
        </p:nvCxnSpPr>
        <p:spPr>
          <a:xfrm flipH="1" rot="10800000">
            <a:off x="842975" y="1669300"/>
            <a:ext cx="413400" cy="766500"/>
          </a:xfrm>
          <a:prstGeom prst="straightConnector1">
            <a:avLst/>
          </a:prstGeom>
          <a:noFill/>
          <a:ln cap="flat" cmpd="sng" w="19050">
            <a:solidFill>
              <a:srgbClr val="FF0000"/>
            </a:solidFill>
            <a:prstDash val="solid"/>
            <a:round/>
            <a:headEnd len="med" w="med" type="none"/>
            <a:tailEnd len="med" w="med" type="stealth"/>
          </a:ln>
        </p:spPr>
      </p:cxnSp>
      <p:cxnSp>
        <p:nvCxnSpPr>
          <p:cNvPr id="611" name="Google Shape;611;p47"/>
          <p:cNvCxnSpPr>
            <a:stCxn id="612" idx="0"/>
            <a:endCxn id="595" idx="2"/>
          </p:cNvCxnSpPr>
          <p:nvPr/>
        </p:nvCxnSpPr>
        <p:spPr>
          <a:xfrm flipH="1" rot="10800000">
            <a:off x="952175" y="1669300"/>
            <a:ext cx="880200" cy="766500"/>
          </a:xfrm>
          <a:prstGeom prst="straightConnector1">
            <a:avLst/>
          </a:prstGeom>
          <a:noFill/>
          <a:ln cap="flat" cmpd="sng" w="19050">
            <a:solidFill>
              <a:srgbClr val="00FF00"/>
            </a:solidFill>
            <a:prstDash val="solid"/>
            <a:round/>
            <a:headEnd len="med" w="med" type="none"/>
            <a:tailEnd len="med" w="med" type="stealth"/>
          </a:ln>
        </p:spPr>
      </p:cxnSp>
      <p:cxnSp>
        <p:nvCxnSpPr>
          <p:cNvPr id="613" name="Google Shape;613;p47"/>
          <p:cNvCxnSpPr>
            <a:stCxn id="614" idx="0"/>
            <a:endCxn id="596" idx="2"/>
          </p:cNvCxnSpPr>
          <p:nvPr/>
        </p:nvCxnSpPr>
        <p:spPr>
          <a:xfrm flipH="1" rot="10800000">
            <a:off x="1205375" y="1669300"/>
            <a:ext cx="1203000" cy="766500"/>
          </a:xfrm>
          <a:prstGeom prst="straightConnector1">
            <a:avLst/>
          </a:prstGeom>
          <a:noFill/>
          <a:ln cap="flat" cmpd="sng" w="19050">
            <a:solidFill>
              <a:srgbClr val="FFFF00"/>
            </a:solidFill>
            <a:prstDash val="solid"/>
            <a:round/>
            <a:headEnd len="med" w="med" type="none"/>
            <a:tailEnd len="med" w="med" type="stealth"/>
          </a:ln>
        </p:spPr>
      </p:cxnSp>
      <p:cxnSp>
        <p:nvCxnSpPr>
          <p:cNvPr id="615" name="Google Shape;615;p47"/>
          <p:cNvCxnSpPr>
            <a:stCxn id="616" idx="0"/>
            <a:endCxn id="597" idx="2"/>
          </p:cNvCxnSpPr>
          <p:nvPr/>
        </p:nvCxnSpPr>
        <p:spPr>
          <a:xfrm flipH="1" rot="10800000">
            <a:off x="1314575" y="1669375"/>
            <a:ext cx="1669800" cy="766500"/>
          </a:xfrm>
          <a:prstGeom prst="straightConnector1">
            <a:avLst/>
          </a:prstGeom>
          <a:noFill/>
          <a:ln cap="flat" cmpd="sng" w="19050">
            <a:solidFill>
              <a:srgbClr val="FFFF00"/>
            </a:solidFill>
            <a:prstDash val="solid"/>
            <a:round/>
            <a:headEnd len="med" w="med" type="none"/>
            <a:tailEnd len="med" w="med" type="stealth"/>
          </a:ln>
        </p:spPr>
      </p:cxnSp>
      <p:cxnSp>
        <p:nvCxnSpPr>
          <p:cNvPr id="617" name="Google Shape;617;p47"/>
          <p:cNvCxnSpPr>
            <a:stCxn id="618" idx="0"/>
            <a:endCxn id="598" idx="2"/>
          </p:cNvCxnSpPr>
          <p:nvPr/>
        </p:nvCxnSpPr>
        <p:spPr>
          <a:xfrm flipH="1" rot="10800000">
            <a:off x="2034750" y="1669400"/>
            <a:ext cx="1525800" cy="1158900"/>
          </a:xfrm>
          <a:prstGeom prst="straightConnector1">
            <a:avLst/>
          </a:prstGeom>
          <a:noFill/>
          <a:ln cap="flat" cmpd="sng" w="19050">
            <a:solidFill>
              <a:srgbClr val="FF00FF"/>
            </a:solidFill>
            <a:prstDash val="solid"/>
            <a:round/>
            <a:headEnd len="med" w="med" type="none"/>
            <a:tailEnd len="med" w="med" type="stealth"/>
          </a:ln>
        </p:spPr>
      </p:cxnSp>
      <p:sp>
        <p:nvSpPr>
          <p:cNvPr id="610" name="Google Shape;610;p47"/>
          <p:cNvSpPr/>
          <p:nvPr/>
        </p:nvSpPr>
        <p:spPr>
          <a:xfrm>
            <a:off x="788375" y="2435800"/>
            <a:ext cx="109200" cy="186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7"/>
          <p:cNvSpPr/>
          <p:nvPr/>
        </p:nvSpPr>
        <p:spPr>
          <a:xfrm>
            <a:off x="897575" y="2435800"/>
            <a:ext cx="109200" cy="18621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7"/>
          <p:cNvSpPr/>
          <p:nvPr/>
        </p:nvSpPr>
        <p:spPr>
          <a:xfrm>
            <a:off x="1150775" y="2435800"/>
            <a:ext cx="109200" cy="18621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7"/>
          <p:cNvSpPr/>
          <p:nvPr/>
        </p:nvSpPr>
        <p:spPr>
          <a:xfrm>
            <a:off x="1259975" y="2435875"/>
            <a:ext cx="109200" cy="1862100"/>
          </a:xfrm>
          <a:prstGeom prst="rect">
            <a:avLst/>
          </a:prstGeom>
          <a:no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7"/>
          <p:cNvSpPr/>
          <p:nvPr/>
        </p:nvSpPr>
        <p:spPr>
          <a:xfrm>
            <a:off x="1980150" y="2828300"/>
            <a:ext cx="109200" cy="14697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7"/>
          <p:cNvSpPr txBox="1"/>
          <p:nvPr/>
        </p:nvSpPr>
        <p:spPr>
          <a:xfrm>
            <a:off x="392450" y="1565150"/>
            <a:ext cx="76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Draw 0 →</a:t>
            </a:r>
            <a:endParaRPr sz="900">
              <a:solidFill>
                <a:schemeClr val="dk1"/>
              </a:solidFill>
            </a:endParaRPr>
          </a:p>
        </p:txBody>
      </p:sp>
      <p:sp>
        <p:nvSpPr>
          <p:cNvPr id="620" name="Google Shape;620;p47"/>
          <p:cNvSpPr txBox="1"/>
          <p:nvPr/>
        </p:nvSpPr>
        <p:spPr>
          <a:xfrm>
            <a:off x="3848450" y="1565150"/>
            <a:ext cx="76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Draw 1 →</a:t>
            </a:r>
            <a:endParaRPr sz="900">
              <a:solidFill>
                <a:schemeClr val="dk1"/>
              </a:solidFill>
            </a:endParaRPr>
          </a:p>
        </p:txBody>
      </p:sp>
      <p:sp>
        <p:nvSpPr>
          <p:cNvPr id="621" name="Google Shape;621;p47"/>
          <p:cNvSpPr txBox="1"/>
          <p:nvPr/>
        </p:nvSpPr>
        <p:spPr>
          <a:xfrm>
            <a:off x="5000450" y="1565150"/>
            <a:ext cx="76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Draw 2 →</a:t>
            </a:r>
            <a:endParaRPr sz="900">
              <a:solidFill>
                <a:schemeClr val="dk1"/>
              </a:solidFill>
            </a:endParaRPr>
          </a:p>
        </p:txBody>
      </p:sp>
      <p:sp>
        <p:nvSpPr>
          <p:cNvPr id="622" name="Google Shape;622;p47"/>
          <p:cNvSpPr txBox="1"/>
          <p:nvPr/>
        </p:nvSpPr>
        <p:spPr>
          <a:xfrm>
            <a:off x="6152450" y="1565150"/>
            <a:ext cx="76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Draw 3 →</a:t>
            </a:r>
            <a:endParaRPr sz="900">
              <a:solidFill>
                <a:schemeClr val="dk1"/>
              </a:solidFill>
            </a:endParaRPr>
          </a:p>
        </p:txBody>
      </p:sp>
      <p:sp>
        <p:nvSpPr>
          <p:cNvPr id="623" name="Google Shape;623;p47"/>
          <p:cNvSpPr txBox="1"/>
          <p:nvPr>
            <p:ph idx="1" type="body"/>
          </p:nvPr>
        </p:nvSpPr>
        <p:spPr>
          <a:xfrm>
            <a:off x="2795750" y="1854450"/>
            <a:ext cx="5335200" cy="2774400"/>
          </a:xfrm>
          <a:prstGeom prst="rect">
            <a:avLst/>
          </a:prstGeom>
          <a:noFill/>
          <a:ln>
            <a:noFill/>
          </a:ln>
        </p:spPr>
        <p:txBody>
          <a:bodyPr anchorCtr="0" anchor="t" bIns="34275" lIns="0" spcFirstLastPara="1" rIns="68575" wrap="square" tIns="34275">
            <a:normAutofit lnSpcReduction="10000"/>
          </a:bodyPr>
          <a:lstStyle/>
          <a:p>
            <a:pPr indent="-317500" lvl="0" marL="457200" rtl="0" algn="l">
              <a:lnSpc>
                <a:spcPct val="130000"/>
              </a:lnSpc>
              <a:spcBef>
                <a:spcPts val="0"/>
              </a:spcBef>
              <a:spcAft>
                <a:spcPts val="0"/>
              </a:spcAft>
              <a:buSzPts val="1400"/>
              <a:buChar char="●"/>
            </a:pPr>
            <a:r>
              <a:rPr lang="en"/>
              <a:t>Store only the modified fields of the draw struct</a:t>
            </a:r>
            <a:endParaRPr/>
          </a:p>
          <a:p>
            <a:pPr indent="-317500" lvl="1" marL="914400" rtl="0" algn="l">
              <a:lnSpc>
                <a:spcPct val="130000"/>
              </a:lnSpc>
              <a:spcBef>
                <a:spcPts val="0"/>
              </a:spcBef>
              <a:spcAft>
                <a:spcPts val="0"/>
              </a:spcAft>
              <a:buSzPts val="1400"/>
              <a:buChar char="○"/>
            </a:pPr>
            <a:r>
              <a:rPr lang="en"/>
              <a:t>uint32 dirty mask tells which fields have modified</a:t>
            </a:r>
            <a:endParaRPr/>
          </a:p>
          <a:p>
            <a:pPr indent="-317500" lvl="0" marL="457200" rtl="0" algn="l">
              <a:lnSpc>
                <a:spcPct val="130000"/>
              </a:lnSpc>
              <a:spcBef>
                <a:spcPts val="0"/>
              </a:spcBef>
              <a:spcAft>
                <a:spcPts val="0"/>
              </a:spcAft>
              <a:buSzPts val="1400"/>
              <a:buChar char="●"/>
            </a:pPr>
            <a:r>
              <a:rPr lang="en"/>
              <a:t>User land: Draw stream writer class</a:t>
            </a:r>
            <a:endParaRPr/>
          </a:p>
          <a:p>
            <a:pPr indent="-317500" lvl="1" marL="914400" rtl="0" algn="l">
              <a:lnSpc>
                <a:spcPct val="130000"/>
              </a:lnSpc>
              <a:spcBef>
                <a:spcPts val="0"/>
              </a:spcBef>
              <a:spcAft>
                <a:spcPts val="0"/>
              </a:spcAft>
              <a:buSzPts val="1400"/>
              <a:buChar char="○"/>
            </a:pPr>
            <a:r>
              <a:rPr lang="en"/>
              <a:t>Contains a draw struct (current state) + dirty mask</a:t>
            </a:r>
            <a:endParaRPr/>
          </a:p>
          <a:p>
            <a:pPr indent="-317500" lvl="1" marL="914400" rtl="0" algn="l">
              <a:lnSpc>
                <a:spcPct val="130000"/>
              </a:lnSpc>
              <a:spcBef>
                <a:spcPts val="0"/>
              </a:spcBef>
              <a:spcAft>
                <a:spcPts val="0"/>
              </a:spcAft>
              <a:buSzPts val="1400"/>
              <a:buChar char="○"/>
            </a:pPr>
            <a:r>
              <a:rPr lang="en"/>
              <a:t>Setter for each field: if changed → set dirty bit + write field to stream</a:t>
            </a:r>
            <a:endParaRPr/>
          </a:p>
          <a:p>
            <a:pPr indent="-317500" lvl="1" marL="914400" rtl="0" algn="l">
              <a:lnSpc>
                <a:spcPct val="130000"/>
              </a:lnSpc>
              <a:spcBef>
                <a:spcPts val="0"/>
              </a:spcBef>
              <a:spcAft>
                <a:spcPts val="0"/>
              </a:spcAft>
              <a:buSzPts val="1400"/>
              <a:buChar char="○"/>
            </a:pPr>
            <a:r>
              <a:rPr lang="en"/>
              <a:t>Draw: write dirty mask in front of the draw (stored offset)</a:t>
            </a:r>
            <a:endParaRPr/>
          </a:p>
          <a:p>
            <a:pPr indent="-317500" lvl="0" marL="457200" rtl="0" algn="l">
              <a:lnSpc>
                <a:spcPct val="130000"/>
              </a:lnSpc>
              <a:spcBef>
                <a:spcPts val="0"/>
              </a:spcBef>
              <a:spcAft>
                <a:spcPts val="0"/>
              </a:spcAft>
              <a:buSzPts val="1400"/>
              <a:buChar char="●"/>
            </a:pPr>
            <a:r>
              <a:rPr lang="en"/>
              <a:t>Backend: Stream decoding</a:t>
            </a:r>
            <a:endParaRPr/>
          </a:p>
          <a:p>
            <a:pPr indent="-317500" lvl="1" marL="914400" rtl="0" algn="l">
              <a:lnSpc>
                <a:spcPct val="130000"/>
              </a:lnSpc>
              <a:spcBef>
                <a:spcPts val="0"/>
              </a:spcBef>
              <a:spcAft>
                <a:spcPts val="0"/>
              </a:spcAft>
              <a:buSzPts val="1400"/>
              <a:buChar char="○"/>
            </a:pPr>
            <a:r>
              <a:rPr lang="en"/>
              <a:t>For each draw: Read the dirty field bitmask</a:t>
            </a:r>
            <a:endParaRPr/>
          </a:p>
          <a:p>
            <a:pPr indent="-317500" lvl="2" marL="1371600" rtl="0" algn="l">
              <a:lnSpc>
                <a:spcPct val="130000"/>
              </a:lnSpc>
              <a:spcBef>
                <a:spcPts val="0"/>
              </a:spcBef>
              <a:spcAft>
                <a:spcPts val="0"/>
              </a:spcAft>
              <a:buSzPts val="1400"/>
              <a:buChar char="■"/>
            </a:pPr>
            <a:r>
              <a:rPr lang="en"/>
              <a:t>For each set bit: Read field and emit a gfx API call</a:t>
            </a:r>
            <a:endParaRPr/>
          </a:p>
          <a:p>
            <a:pPr indent="-317500" lvl="1" marL="914400" rtl="0" algn="l">
              <a:lnSpc>
                <a:spcPct val="130000"/>
              </a:lnSpc>
              <a:spcBef>
                <a:spcPts val="0"/>
              </a:spcBef>
              <a:spcAft>
                <a:spcPts val="0"/>
              </a:spcAft>
              <a:buSzPts val="1400"/>
              <a:buChar char="○"/>
            </a:pPr>
            <a:r>
              <a:rPr lang="en"/>
              <a:t>Advantages:  No change tracking in the backend. ~3x reduced BW</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8"/>
          <p:cNvSpPr txBox="1"/>
          <p:nvPr>
            <p:ph type="title"/>
          </p:nvPr>
        </p:nvSpPr>
        <p:spPr>
          <a:xfrm>
            <a:off x="726625" y="0"/>
            <a:ext cx="64269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Draw Call Performance: Baseline (Worst Case)</a:t>
            </a:r>
            <a:endParaRPr>
              <a:solidFill>
                <a:srgbClr val="00FF00"/>
              </a:solidFill>
            </a:endParaRPr>
          </a:p>
        </p:txBody>
      </p:sp>
      <p:sp>
        <p:nvSpPr>
          <p:cNvPr id="629" name="Google Shape;629;p48"/>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30" name="Google Shape;630;p48"/>
          <p:cNvSpPr/>
          <p:nvPr/>
        </p:nvSpPr>
        <p:spPr>
          <a:xfrm>
            <a:off x="5343200" y="1082475"/>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31" name="Google Shape;631;p48"/>
          <p:cNvSpPr/>
          <p:nvPr/>
        </p:nvSpPr>
        <p:spPr>
          <a:xfrm>
            <a:off x="4969400" y="200955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32" name="Google Shape;632;p48"/>
          <p:cNvSpPr/>
          <p:nvPr/>
        </p:nvSpPr>
        <p:spPr>
          <a:xfrm>
            <a:off x="6172625" y="271245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33" name="Google Shape;633;p48"/>
          <p:cNvSpPr/>
          <p:nvPr/>
        </p:nvSpPr>
        <p:spPr>
          <a:xfrm>
            <a:off x="5275500" y="3672625"/>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34" name="Google Shape;634;p48"/>
          <p:cNvSpPr/>
          <p:nvPr/>
        </p:nvSpPr>
        <p:spPr>
          <a:xfrm>
            <a:off x="2255200" y="15234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0</a:t>
            </a:r>
            <a:endParaRPr sz="1100"/>
          </a:p>
        </p:txBody>
      </p:sp>
      <p:sp>
        <p:nvSpPr>
          <p:cNvPr id="635" name="Google Shape;635;p48"/>
          <p:cNvSpPr/>
          <p:nvPr/>
        </p:nvSpPr>
        <p:spPr>
          <a:xfrm>
            <a:off x="2255200" y="22263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1</a:t>
            </a:r>
            <a:endParaRPr sz="1100"/>
          </a:p>
        </p:txBody>
      </p:sp>
      <p:sp>
        <p:nvSpPr>
          <p:cNvPr id="636" name="Google Shape;636;p48"/>
          <p:cNvSpPr/>
          <p:nvPr/>
        </p:nvSpPr>
        <p:spPr>
          <a:xfrm>
            <a:off x="2255200" y="29292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2</a:t>
            </a:r>
            <a:endParaRPr sz="1100"/>
          </a:p>
        </p:txBody>
      </p:sp>
      <p:sp>
        <p:nvSpPr>
          <p:cNvPr id="637" name="Google Shape;637;p48"/>
          <p:cNvSpPr/>
          <p:nvPr/>
        </p:nvSpPr>
        <p:spPr>
          <a:xfrm>
            <a:off x="2255200" y="36321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3</a:t>
            </a:r>
            <a:endParaRPr sz="1300"/>
          </a:p>
        </p:txBody>
      </p:sp>
      <p:sp>
        <p:nvSpPr>
          <p:cNvPr id="638" name="Google Shape;638;p48"/>
          <p:cNvSpPr/>
          <p:nvPr/>
        </p:nvSpPr>
        <p:spPr>
          <a:xfrm>
            <a:off x="3294400" y="1579825"/>
            <a:ext cx="1076700" cy="646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t>Map + unmap</a:t>
            </a:r>
            <a:endParaRPr sz="800"/>
          </a:p>
          <a:p>
            <a:pPr indent="0" lvl="0" marL="0" rtl="0" algn="l">
              <a:spcBef>
                <a:spcPts val="0"/>
              </a:spcBef>
              <a:spcAft>
                <a:spcPts val="0"/>
              </a:spcAft>
              <a:buNone/>
            </a:pPr>
            <a:r>
              <a:rPr lang="en" sz="800"/>
              <a:t>Bind set 3</a:t>
            </a:r>
            <a:endParaRPr sz="800"/>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39" name="Google Shape;639;p48"/>
          <p:cNvCxnSpPr/>
          <p:nvPr/>
        </p:nvCxnSpPr>
        <p:spPr>
          <a:xfrm flipH="1" rot="10800000">
            <a:off x="4094300" y="1389075"/>
            <a:ext cx="1248900" cy="396300"/>
          </a:xfrm>
          <a:prstGeom prst="straightConnector1">
            <a:avLst/>
          </a:prstGeom>
          <a:noFill/>
          <a:ln cap="flat" cmpd="sng" w="9525">
            <a:solidFill>
              <a:schemeClr val="dk2"/>
            </a:solidFill>
            <a:prstDash val="solid"/>
            <a:round/>
            <a:headEnd len="med" w="med" type="none"/>
            <a:tailEnd len="med" w="med" type="stealth"/>
          </a:ln>
        </p:spPr>
      </p:cxnSp>
      <p:sp>
        <p:nvSpPr>
          <p:cNvPr id="640" name="Google Shape;640;p48"/>
          <p:cNvSpPr txBox="1"/>
          <p:nvPr/>
        </p:nvSpPr>
        <p:spPr>
          <a:xfrm>
            <a:off x="2236450" y="4193275"/>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641" name="Google Shape;641;p48"/>
          <p:cNvSpPr/>
          <p:nvPr/>
        </p:nvSpPr>
        <p:spPr>
          <a:xfrm>
            <a:off x="3294400" y="2286325"/>
            <a:ext cx="1076700" cy="646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a:t>
            </a: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t>Map + unmap</a:t>
            </a:r>
            <a:endParaRPr sz="800"/>
          </a:p>
          <a:p>
            <a:pPr indent="0" lvl="0" marL="0" rtl="0" algn="l">
              <a:spcBef>
                <a:spcPts val="0"/>
              </a:spcBef>
              <a:spcAft>
                <a:spcPts val="0"/>
              </a:spcAft>
              <a:buNone/>
            </a:pPr>
            <a:r>
              <a:rPr lang="en" sz="800"/>
              <a:t>Bind set 3 (</a:t>
            </a:r>
            <a:r>
              <a:rPr b="1" lang="en" sz="800"/>
              <a:t>96</a:t>
            </a:r>
            <a:r>
              <a:rPr lang="en" sz="800"/>
              <a:t>)</a:t>
            </a:r>
            <a:endParaRPr sz="800"/>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42" name="Google Shape;642;p48"/>
          <p:cNvCxnSpPr/>
          <p:nvPr/>
        </p:nvCxnSpPr>
        <p:spPr>
          <a:xfrm flipH="1" rot="10800000">
            <a:off x="4094300" y="2353638"/>
            <a:ext cx="875100" cy="141900"/>
          </a:xfrm>
          <a:prstGeom prst="straightConnector1">
            <a:avLst/>
          </a:prstGeom>
          <a:noFill/>
          <a:ln cap="flat" cmpd="sng" w="9525">
            <a:solidFill>
              <a:schemeClr val="dk2"/>
            </a:solidFill>
            <a:prstDash val="solid"/>
            <a:round/>
            <a:headEnd len="med" w="med" type="none"/>
            <a:tailEnd len="med" w="med" type="stealth"/>
          </a:ln>
        </p:spPr>
      </p:cxnSp>
      <p:sp>
        <p:nvSpPr>
          <p:cNvPr id="643" name="Google Shape;643;p48"/>
          <p:cNvSpPr/>
          <p:nvPr/>
        </p:nvSpPr>
        <p:spPr>
          <a:xfrm>
            <a:off x="3294400" y="3002500"/>
            <a:ext cx="1076700" cy="646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a:t>
            </a: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t>Map + unmap</a:t>
            </a:r>
            <a:endParaRPr sz="800"/>
          </a:p>
          <a:p>
            <a:pPr indent="0" lvl="0" marL="0" rtl="0" algn="l">
              <a:spcBef>
                <a:spcPts val="0"/>
              </a:spcBef>
              <a:spcAft>
                <a:spcPts val="0"/>
              </a:spcAft>
              <a:buNone/>
            </a:pPr>
            <a:r>
              <a:rPr lang="en" sz="800"/>
              <a:t>Bind set 3 (</a:t>
            </a:r>
            <a:r>
              <a:rPr b="1" lang="en" sz="800"/>
              <a:t>192</a:t>
            </a:r>
            <a:r>
              <a:rPr lang="en" sz="800"/>
              <a:t>)</a:t>
            </a:r>
            <a:endParaRPr sz="800"/>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44" name="Google Shape;644;p48"/>
          <p:cNvCxnSpPr>
            <a:endCxn id="632" idx="1"/>
          </p:cNvCxnSpPr>
          <p:nvPr/>
        </p:nvCxnSpPr>
        <p:spPr>
          <a:xfrm flipH="1" rot="10800000">
            <a:off x="4072025" y="3063900"/>
            <a:ext cx="2100600" cy="134400"/>
          </a:xfrm>
          <a:prstGeom prst="straightConnector1">
            <a:avLst/>
          </a:prstGeom>
          <a:noFill/>
          <a:ln cap="flat" cmpd="sng" w="9525">
            <a:solidFill>
              <a:schemeClr val="dk2"/>
            </a:solidFill>
            <a:prstDash val="solid"/>
            <a:round/>
            <a:headEnd len="med" w="med" type="none"/>
            <a:tailEnd len="med" w="med" type="stealth"/>
          </a:ln>
        </p:spPr>
      </p:cxnSp>
      <p:sp>
        <p:nvSpPr>
          <p:cNvPr id="645" name="Google Shape;645;p48"/>
          <p:cNvSpPr/>
          <p:nvPr/>
        </p:nvSpPr>
        <p:spPr>
          <a:xfrm>
            <a:off x="3294400" y="3718675"/>
            <a:ext cx="1076700" cy="6108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a:t>
            </a: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t>Map + unmap</a:t>
            </a:r>
            <a:endParaRPr sz="800"/>
          </a:p>
          <a:p>
            <a:pPr indent="0" lvl="0" marL="0" rtl="0" algn="l">
              <a:spcBef>
                <a:spcPts val="0"/>
              </a:spcBef>
              <a:spcAft>
                <a:spcPts val="0"/>
              </a:spcAft>
              <a:buNone/>
            </a:pPr>
            <a:r>
              <a:rPr lang="en" sz="800"/>
              <a:t>Bind set 3 (</a:t>
            </a:r>
            <a:r>
              <a:rPr b="1" lang="en" sz="800"/>
              <a:t>384</a:t>
            </a:r>
            <a:r>
              <a:rPr lang="en" sz="800"/>
              <a:t>)</a:t>
            </a:r>
            <a:endParaRPr sz="800"/>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46" name="Google Shape;646;p48"/>
          <p:cNvCxnSpPr>
            <a:endCxn id="633" idx="1"/>
          </p:cNvCxnSpPr>
          <p:nvPr/>
        </p:nvCxnSpPr>
        <p:spPr>
          <a:xfrm>
            <a:off x="4071900" y="3890575"/>
            <a:ext cx="1203600" cy="133500"/>
          </a:xfrm>
          <a:prstGeom prst="straightConnector1">
            <a:avLst/>
          </a:prstGeom>
          <a:noFill/>
          <a:ln cap="flat" cmpd="sng" w="9525">
            <a:solidFill>
              <a:schemeClr val="dk2"/>
            </a:solidFill>
            <a:prstDash val="solid"/>
            <a:round/>
            <a:headEnd len="med" w="med" type="none"/>
            <a:tailEnd len="med" w="med" type="stealth"/>
          </a:ln>
        </p:spPr>
      </p:cxnSp>
      <p:sp>
        <p:nvSpPr>
          <p:cNvPr id="647" name="Google Shape;647;p48"/>
          <p:cNvSpPr txBox="1"/>
          <p:nvPr/>
        </p:nvSpPr>
        <p:spPr>
          <a:xfrm>
            <a:off x="1149025" y="2495550"/>
            <a:ext cx="1278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FF"/>
                </a:solidFill>
              </a:rPr>
              <a:t>Material (set 2) doesn’t change every draw</a:t>
            </a:r>
            <a:endParaRPr sz="1000">
              <a:solidFill>
                <a:srgbClr val="FF00FF"/>
              </a:solidFill>
            </a:endParaRPr>
          </a:p>
        </p:txBody>
      </p:sp>
      <p:cxnSp>
        <p:nvCxnSpPr>
          <p:cNvPr id="648" name="Google Shape;648;p48"/>
          <p:cNvCxnSpPr/>
          <p:nvPr/>
        </p:nvCxnSpPr>
        <p:spPr>
          <a:xfrm flipH="1" rot="10800000">
            <a:off x="2113450" y="1658200"/>
            <a:ext cx="1301100" cy="1136400"/>
          </a:xfrm>
          <a:prstGeom prst="straightConnector1">
            <a:avLst/>
          </a:prstGeom>
          <a:noFill/>
          <a:ln cap="flat" cmpd="sng" w="9525">
            <a:solidFill>
              <a:srgbClr val="FF00FF"/>
            </a:solidFill>
            <a:prstDash val="solid"/>
            <a:round/>
            <a:headEnd len="med" w="med" type="none"/>
            <a:tailEnd len="med" w="med" type="triangle"/>
          </a:ln>
        </p:spPr>
      </p:cxnSp>
      <p:sp>
        <p:nvSpPr>
          <p:cNvPr id="649" name="Google Shape;649;p48"/>
          <p:cNvSpPr txBox="1"/>
          <p:nvPr/>
        </p:nvSpPr>
        <p:spPr>
          <a:xfrm>
            <a:off x="2255200" y="1087963"/>
            <a:ext cx="20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6</a:t>
            </a:r>
            <a:r>
              <a:rPr b="1" lang="en">
                <a:solidFill>
                  <a:srgbClr val="FF00FF"/>
                </a:solidFill>
              </a:rPr>
              <a:t>-7</a:t>
            </a:r>
            <a:r>
              <a:rPr b="1" lang="en"/>
              <a:t> API calls</a:t>
            </a:r>
            <a:r>
              <a:rPr lang="en"/>
              <a:t> per draw</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49"/>
          <p:cNvSpPr txBox="1"/>
          <p:nvPr>
            <p:ph type="title"/>
          </p:nvPr>
        </p:nvSpPr>
        <p:spPr>
          <a:xfrm>
            <a:off x="726625" y="0"/>
            <a:ext cx="64269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Draw Call Performance: Bump Alloc + </a:t>
            </a:r>
            <a:r>
              <a:rPr lang="en"/>
              <a:t>Offset Bind</a:t>
            </a:r>
            <a:endParaRPr>
              <a:solidFill>
                <a:srgbClr val="00FF00"/>
              </a:solidFill>
            </a:endParaRPr>
          </a:p>
        </p:txBody>
      </p:sp>
      <p:sp>
        <p:nvSpPr>
          <p:cNvPr id="655" name="Google Shape;655;p49"/>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56" name="Google Shape;656;p49"/>
          <p:cNvSpPr/>
          <p:nvPr/>
        </p:nvSpPr>
        <p:spPr>
          <a:xfrm>
            <a:off x="4924125" y="152340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57" name="Google Shape;657;p49"/>
          <p:cNvSpPr txBox="1"/>
          <p:nvPr/>
        </p:nvSpPr>
        <p:spPr>
          <a:xfrm>
            <a:off x="4595200" y="1087979"/>
            <a:ext cx="171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Temp allocator</a:t>
            </a:r>
            <a:endParaRPr/>
          </a:p>
        </p:txBody>
      </p:sp>
      <p:sp>
        <p:nvSpPr>
          <p:cNvPr id="658" name="Google Shape;658;p49"/>
          <p:cNvSpPr/>
          <p:nvPr/>
        </p:nvSpPr>
        <p:spPr>
          <a:xfrm>
            <a:off x="4924125" y="222630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59" name="Google Shape;659;p49"/>
          <p:cNvSpPr/>
          <p:nvPr/>
        </p:nvSpPr>
        <p:spPr>
          <a:xfrm>
            <a:off x="4924125" y="292920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60" name="Google Shape;660;p49"/>
          <p:cNvSpPr/>
          <p:nvPr/>
        </p:nvSpPr>
        <p:spPr>
          <a:xfrm>
            <a:off x="4924125" y="363210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661" name="Google Shape;661;p49"/>
          <p:cNvSpPr txBox="1"/>
          <p:nvPr/>
        </p:nvSpPr>
        <p:spPr>
          <a:xfrm>
            <a:off x="4916650" y="4193225"/>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662" name="Google Shape;662;p49"/>
          <p:cNvSpPr/>
          <p:nvPr/>
        </p:nvSpPr>
        <p:spPr>
          <a:xfrm>
            <a:off x="2255200" y="15234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0</a:t>
            </a:r>
            <a:endParaRPr sz="1100"/>
          </a:p>
        </p:txBody>
      </p:sp>
      <p:sp>
        <p:nvSpPr>
          <p:cNvPr id="663" name="Google Shape;663;p49"/>
          <p:cNvSpPr/>
          <p:nvPr/>
        </p:nvSpPr>
        <p:spPr>
          <a:xfrm>
            <a:off x="2255200" y="22263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1</a:t>
            </a:r>
            <a:endParaRPr sz="1100"/>
          </a:p>
        </p:txBody>
      </p:sp>
      <p:sp>
        <p:nvSpPr>
          <p:cNvPr id="664" name="Google Shape;664;p49"/>
          <p:cNvSpPr/>
          <p:nvPr/>
        </p:nvSpPr>
        <p:spPr>
          <a:xfrm>
            <a:off x="2255200" y="29292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2</a:t>
            </a:r>
            <a:endParaRPr sz="1100"/>
          </a:p>
        </p:txBody>
      </p:sp>
      <p:sp>
        <p:nvSpPr>
          <p:cNvPr id="665" name="Google Shape;665;p49"/>
          <p:cNvSpPr/>
          <p:nvPr/>
        </p:nvSpPr>
        <p:spPr>
          <a:xfrm>
            <a:off x="2255200" y="36321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3</a:t>
            </a:r>
            <a:endParaRPr sz="1300"/>
          </a:p>
        </p:txBody>
      </p:sp>
      <p:sp>
        <p:nvSpPr>
          <p:cNvPr id="666" name="Google Shape;666;p49"/>
          <p:cNvSpPr/>
          <p:nvPr/>
        </p:nvSpPr>
        <p:spPr>
          <a:xfrm>
            <a:off x="3294400" y="1668325"/>
            <a:ext cx="1076700" cy="5580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rgbClr val="42DA00"/>
                </a:solidFill>
              </a:rPr>
              <a:t>Bind set 3 (</a:t>
            </a:r>
            <a:r>
              <a:rPr b="1" lang="en" sz="800">
                <a:solidFill>
                  <a:srgbClr val="42DA00"/>
                </a:solidFill>
              </a:rPr>
              <a:t>0</a:t>
            </a:r>
            <a:r>
              <a:rPr lang="en" sz="800">
                <a:solidFill>
                  <a:srgbClr val="42DA00"/>
                </a:solidFill>
              </a:rPr>
              <a:t>)</a:t>
            </a:r>
            <a:endParaRPr sz="800">
              <a:solidFill>
                <a:srgbClr val="42DA00"/>
              </a:solidFill>
            </a:endParaRPr>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sp>
        <p:nvSpPr>
          <p:cNvPr id="667" name="Google Shape;667;p49"/>
          <p:cNvSpPr txBox="1"/>
          <p:nvPr/>
        </p:nvSpPr>
        <p:spPr>
          <a:xfrm>
            <a:off x="2255200" y="1087963"/>
            <a:ext cx="20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4</a:t>
            </a:r>
            <a:r>
              <a:rPr b="1" lang="en">
                <a:solidFill>
                  <a:srgbClr val="FF00FF"/>
                </a:solidFill>
              </a:rPr>
              <a:t>-5</a:t>
            </a:r>
            <a:r>
              <a:rPr b="1" lang="en"/>
              <a:t> API calls</a:t>
            </a:r>
            <a:r>
              <a:rPr lang="en"/>
              <a:t> per draw</a:t>
            </a:r>
            <a:endParaRPr/>
          </a:p>
        </p:txBody>
      </p:sp>
      <p:cxnSp>
        <p:nvCxnSpPr>
          <p:cNvPr id="668" name="Google Shape;668;p49"/>
          <p:cNvCxnSpPr/>
          <p:nvPr/>
        </p:nvCxnSpPr>
        <p:spPr>
          <a:xfrm flipH="1" rot="10800000">
            <a:off x="4355975" y="1516300"/>
            <a:ext cx="560700" cy="171900"/>
          </a:xfrm>
          <a:prstGeom prst="straightConnector1">
            <a:avLst/>
          </a:prstGeom>
          <a:noFill/>
          <a:ln cap="flat" cmpd="sng" w="9525">
            <a:solidFill>
              <a:schemeClr val="dk2"/>
            </a:solidFill>
            <a:prstDash val="solid"/>
            <a:round/>
            <a:headEnd len="med" w="med" type="none"/>
            <a:tailEnd len="med" w="med" type="stealth"/>
          </a:ln>
        </p:spPr>
      </p:cxnSp>
      <p:sp>
        <p:nvSpPr>
          <p:cNvPr id="669" name="Google Shape;669;p49"/>
          <p:cNvSpPr txBox="1"/>
          <p:nvPr/>
        </p:nvSpPr>
        <p:spPr>
          <a:xfrm>
            <a:off x="2236450" y="4193275"/>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670" name="Google Shape;670;p49"/>
          <p:cNvSpPr/>
          <p:nvPr/>
        </p:nvSpPr>
        <p:spPr>
          <a:xfrm>
            <a:off x="3294400" y="2374813"/>
            <a:ext cx="1076700" cy="5580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rgbClr val="42DA00"/>
                </a:solidFill>
              </a:rPr>
              <a:t>Bind set 3 (</a:t>
            </a:r>
            <a:r>
              <a:rPr b="1" lang="en" sz="800">
                <a:solidFill>
                  <a:srgbClr val="42DA00"/>
                </a:solidFill>
              </a:rPr>
              <a:t>96</a:t>
            </a:r>
            <a:r>
              <a:rPr lang="en" sz="800">
                <a:solidFill>
                  <a:srgbClr val="42DA00"/>
                </a:solidFill>
              </a:rPr>
              <a:t>)</a:t>
            </a:r>
            <a:endParaRPr sz="800">
              <a:solidFill>
                <a:srgbClr val="42DA00"/>
              </a:solidFill>
            </a:endParaRPr>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71" name="Google Shape;671;p49"/>
          <p:cNvCxnSpPr/>
          <p:nvPr/>
        </p:nvCxnSpPr>
        <p:spPr>
          <a:xfrm flipH="1" rot="10800000">
            <a:off x="4355975" y="2222788"/>
            <a:ext cx="560700" cy="171900"/>
          </a:xfrm>
          <a:prstGeom prst="straightConnector1">
            <a:avLst/>
          </a:prstGeom>
          <a:noFill/>
          <a:ln cap="flat" cmpd="sng" w="9525">
            <a:solidFill>
              <a:schemeClr val="dk2"/>
            </a:solidFill>
            <a:prstDash val="solid"/>
            <a:round/>
            <a:headEnd len="med" w="med" type="none"/>
            <a:tailEnd len="med" w="med" type="stealth"/>
          </a:ln>
        </p:spPr>
      </p:cxnSp>
      <p:sp>
        <p:nvSpPr>
          <p:cNvPr id="672" name="Google Shape;672;p49"/>
          <p:cNvSpPr/>
          <p:nvPr/>
        </p:nvSpPr>
        <p:spPr>
          <a:xfrm>
            <a:off x="3294400" y="3091000"/>
            <a:ext cx="1076700" cy="5580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rgbClr val="42DA00"/>
                </a:solidFill>
              </a:rPr>
              <a:t>Bind set 3 (</a:t>
            </a:r>
            <a:r>
              <a:rPr b="1" lang="en" sz="800">
                <a:solidFill>
                  <a:srgbClr val="42DA00"/>
                </a:solidFill>
              </a:rPr>
              <a:t>192</a:t>
            </a:r>
            <a:r>
              <a:rPr lang="en" sz="800">
                <a:solidFill>
                  <a:srgbClr val="42DA00"/>
                </a:solidFill>
              </a:rPr>
              <a:t>)</a:t>
            </a:r>
            <a:endParaRPr sz="800">
              <a:solidFill>
                <a:srgbClr val="42DA00"/>
              </a:solidFill>
            </a:endParaRPr>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73" name="Google Shape;673;p49"/>
          <p:cNvCxnSpPr/>
          <p:nvPr/>
        </p:nvCxnSpPr>
        <p:spPr>
          <a:xfrm flipH="1" rot="10800000">
            <a:off x="4355975" y="2938975"/>
            <a:ext cx="560700" cy="171900"/>
          </a:xfrm>
          <a:prstGeom prst="straightConnector1">
            <a:avLst/>
          </a:prstGeom>
          <a:noFill/>
          <a:ln cap="flat" cmpd="sng" w="9525">
            <a:solidFill>
              <a:schemeClr val="dk2"/>
            </a:solidFill>
            <a:prstDash val="solid"/>
            <a:round/>
            <a:headEnd len="med" w="med" type="none"/>
            <a:tailEnd len="med" w="med" type="stealth"/>
          </a:ln>
        </p:spPr>
      </p:cxnSp>
      <p:sp>
        <p:nvSpPr>
          <p:cNvPr id="674" name="Google Shape;674;p49"/>
          <p:cNvSpPr/>
          <p:nvPr/>
        </p:nvSpPr>
        <p:spPr>
          <a:xfrm>
            <a:off x="3294400" y="3771475"/>
            <a:ext cx="1076700" cy="5580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rgbClr val="42DA00"/>
                </a:solidFill>
              </a:rPr>
              <a:t>Bind set 3 (</a:t>
            </a:r>
            <a:r>
              <a:rPr b="1" lang="en" sz="800">
                <a:solidFill>
                  <a:srgbClr val="42DA00"/>
                </a:solidFill>
              </a:rPr>
              <a:t>384</a:t>
            </a:r>
            <a:r>
              <a:rPr lang="en" sz="800">
                <a:solidFill>
                  <a:srgbClr val="42DA00"/>
                </a:solidFill>
              </a:rPr>
              <a:t>)</a:t>
            </a:r>
            <a:endParaRPr sz="800">
              <a:solidFill>
                <a:srgbClr val="42DA00"/>
              </a:solidFill>
            </a:endParaRPr>
          </a:p>
          <a:p>
            <a:pPr indent="0" lvl="0" marL="0" rtl="0" algn="l">
              <a:spcBef>
                <a:spcPts val="0"/>
              </a:spcBef>
              <a:spcAft>
                <a:spcPts val="0"/>
              </a:spcAft>
              <a:buNone/>
            </a:pPr>
            <a:r>
              <a:rPr lang="en" sz="800"/>
              <a:t>Bind VB + Bind IB</a:t>
            </a:r>
            <a:endParaRPr sz="800"/>
          </a:p>
          <a:p>
            <a:pPr indent="0" lvl="0" marL="0" rtl="0" algn="l">
              <a:spcBef>
                <a:spcPts val="0"/>
              </a:spcBef>
              <a:spcAft>
                <a:spcPts val="0"/>
              </a:spcAft>
              <a:buNone/>
            </a:pPr>
            <a:r>
              <a:rPr lang="en" sz="800"/>
              <a:t>Draw</a:t>
            </a:r>
            <a:endParaRPr sz="800"/>
          </a:p>
        </p:txBody>
      </p:sp>
      <p:cxnSp>
        <p:nvCxnSpPr>
          <p:cNvPr id="675" name="Google Shape;675;p49"/>
          <p:cNvCxnSpPr/>
          <p:nvPr/>
        </p:nvCxnSpPr>
        <p:spPr>
          <a:xfrm flipH="1" rot="10800000">
            <a:off x="4355975" y="3619450"/>
            <a:ext cx="560700" cy="171900"/>
          </a:xfrm>
          <a:prstGeom prst="straightConnector1">
            <a:avLst/>
          </a:prstGeom>
          <a:noFill/>
          <a:ln cap="flat" cmpd="sng" w="9525">
            <a:solidFill>
              <a:schemeClr val="dk2"/>
            </a:solidFill>
            <a:prstDash val="solid"/>
            <a:round/>
            <a:headEnd len="med" w="med" type="none"/>
            <a:tailEnd len="med" w="med" type="stealth"/>
          </a:ln>
        </p:spPr>
      </p:cxnSp>
      <p:sp>
        <p:nvSpPr>
          <p:cNvPr id="676" name="Google Shape;676;p49"/>
          <p:cNvSpPr txBox="1"/>
          <p:nvPr/>
        </p:nvSpPr>
        <p:spPr>
          <a:xfrm>
            <a:off x="5352425" y="2066375"/>
            <a:ext cx="785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rgbClr val="FF0000"/>
                </a:solidFill>
              </a:rPr>
              <a:t>PADDING</a:t>
            </a:r>
            <a:endParaRPr b="1" sz="800">
              <a:solidFill>
                <a:srgbClr val="FF0000"/>
              </a:solidFill>
            </a:endParaRPr>
          </a:p>
        </p:txBody>
      </p:sp>
      <p:sp>
        <p:nvSpPr>
          <p:cNvPr id="677" name="Google Shape;677;p49"/>
          <p:cNvSpPr txBox="1"/>
          <p:nvPr/>
        </p:nvSpPr>
        <p:spPr>
          <a:xfrm>
            <a:off x="5352425" y="2769275"/>
            <a:ext cx="785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rgbClr val="FF0000"/>
                </a:solidFill>
              </a:rPr>
              <a:t>PADDING</a:t>
            </a:r>
            <a:endParaRPr b="1" sz="800">
              <a:solidFill>
                <a:srgbClr val="FF0000"/>
              </a:solidFill>
            </a:endParaRPr>
          </a:p>
        </p:txBody>
      </p:sp>
      <p:sp>
        <p:nvSpPr>
          <p:cNvPr id="678" name="Google Shape;678;p49"/>
          <p:cNvSpPr txBox="1"/>
          <p:nvPr/>
        </p:nvSpPr>
        <p:spPr>
          <a:xfrm>
            <a:off x="5352425" y="4187225"/>
            <a:ext cx="785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rgbClr val="FF0000"/>
                </a:solidFill>
              </a:rPr>
              <a:t>PADDING</a:t>
            </a:r>
            <a:endParaRPr b="1" sz="800">
              <a:solidFill>
                <a:srgbClr val="FF0000"/>
              </a:solidFill>
            </a:endParaRPr>
          </a:p>
        </p:txBody>
      </p:sp>
      <p:sp>
        <p:nvSpPr>
          <p:cNvPr id="679" name="Google Shape;679;p49"/>
          <p:cNvSpPr txBox="1"/>
          <p:nvPr/>
        </p:nvSpPr>
        <p:spPr>
          <a:xfrm>
            <a:off x="5352425" y="3478238"/>
            <a:ext cx="785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rgbClr val="FF0000"/>
                </a:solidFill>
              </a:rPr>
              <a:t>PADDING</a:t>
            </a:r>
            <a:endParaRPr b="1" sz="800">
              <a:solidFill>
                <a:srgbClr val="FF0000"/>
              </a:solidFill>
            </a:endParaRPr>
          </a:p>
        </p:txBody>
      </p:sp>
      <p:sp>
        <p:nvSpPr>
          <p:cNvPr id="680" name="Google Shape;680;p49"/>
          <p:cNvSpPr txBox="1"/>
          <p:nvPr/>
        </p:nvSpPr>
        <p:spPr>
          <a:xfrm>
            <a:off x="1149025" y="2495550"/>
            <a:ext cx="1278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FF"/>
                </a:solidFill>
              </a:rPr>
              <a:t>Material (set 2) doesn’t change every draw</a:t>
            </a:r>
            <a:endParaRPr sz="1000">
              <a:solidFill>
                <a:srgbClr val="FF00FF"/>
              </a:solidFill>
            </a:endParaRPr>
          </a:p>
        </p:txBody>
      </p:sp>
      <p:cxnSp>
        <p:nvCxnSpPr>
          <p:cNvPr id="681" name="Google Shape;681;p49"/>
          <p:cNvCxnSpPr/>
          <p:nvPr/>
        </p:nvCxnSpPr>
        <p:spPr>
          <a:xfrm flipH="1" rot="10800000">
            <a:off x="2113450" y="1756900"/>
            <a:ext cx="1303200" cy="1037700"/>
          </a:xfrm>
          <a:prstGeom prst="straightConnector1">
            <a:avLst/>
          </a:prstGeom>
          <a:noFill/>
          <a:ln cap="flat" cmpd="sng" w="9525">
            <a:solidFill>
              <a:srgbClr val="FF00FF"/>
            </a:solidFill>
            <a:prstDash val="solid"/>
            <a:round/>
            <a:headEnd len="med" w="med" type="none"/>
            <a:tailEnd len="med" w="med" type="triangle"/>
          </a:ln>
        </p:spPr>
      </p:cxnSp>
      <p:sp>
        <p:nvSpPr>
          <p:cNvPr id="682" name="Google Shape;682;p49"/>
          <p:cNvSpPr txBox="1"/>
          <p:nvPr/>
        </p:nvSpPr>
        <p:spPr>
          <a:xfrm>
            <a:off x="6717125" y="1294450"/>
            <a:ext cx="2048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Throughput (CPU)</a:t>
            </a:r>
            <a:r>
              <a:rPr b="1" lang="en" sz="1600">
                <a:solidFill>
                  <a:schemeClr val="dk1"/>
                </a:solidFill>
              </a:rPr>
              <a:t>:</a:t>
            </a:r>
            <a:endParaRPr b="1" sz="1600">
              <a:solidFill>
                <a:schemeClr val="dk1"/>
              </a:solidFill>
            </a:endParaRPr>
          </a:p>
          <a:p>
            <a:pPr indent="0" lvl="0" marL="0" rtl="0" algn="l">
              <a:spcBef>
                <a:spcPts val="0"/>
              </a:spcBef>
              <a:spcAft>
                <a:spcPts val="0"/>
              </a:spcAft>
              <a:buNone/>
            </a:pPr>
            <a:r>
              <a:t/>
            </a:r>
            <a:endParaRPr sz="1600">
              <a:solidFill>
                <a:srgbClr val="42DA00"/>
              </a:solidFill>
            </a:endParaRPr>
          </a:p>
          <a:p>
            <a:pPr indent="0" lvl="0" marL="0" rtl="0" algn="l">
              <a:spcBef>
                <a:spcPts val="0"/>
              </a:spcBef>
              <a:spcAft>
                <a:spcPts val="0"/>
              </a:spcAft>
              <a:buNone/>
            </a:pPr>
            <a:r>
              <a:rPr b="1" lang="en" sz="1600">
                <a:solidFill>
                  <a:srgbClr val="42DA00"/>
                </a:solidFill>
              </a:rPr>
              <a:t>~3x </a:t>
            </a:r>
            <a:r>
              <a:rPr lang="en" sz="1600">
                <a:solidFill>
                  <a:srgbClr val="42DA00"/>
                </a:solidFill>
              </a:rPr>
              <a:t>versus old</a:t>
            </a:r>
            <a:endParaRPr sz="1600">
              <a:solidFill>
                <a:srgbClr val="42DA00"/>
              </a:solidFill>
            </a:endParaRPr>
          </a:p>
          <a:p>
            <a:pPr indent="0" lvl="0" marL="0" rtl="0" algn="l">
              <a:spcBef>
                <a:spcPts val="0"/>
              </a:spcBef>
              <a:spcAft>
                <a:spcPts val="0"/>
              </a:spcAft>
              <a:buNone/>
            </a:pPr>
            <a:r>
              <a:rPr lang="en" sz="1600">
                <a:solidFill>
                  <a:srgbClr val="42DA00"/>
                </a:solidFill>
              </a:rPr>
              <a:t>WebGL / GLES backend</a:t>
            </a:r>
            <a:endParaRPr sz="1600">
              <a:solidFill>
                <a:srgbClr val="42DA00"/>
              </a:solidFill>
            </a:endParaRPr>
          </a:p>
          <a:p>
            <a:pPr indent="0" lvl="0" marL="0" rtl="0" algn="l">
              <a:spcBef>
                <a:spcPts val="0"/>
              </a:spcBef>
              <a:spcAft>
                <a:spcPts val="0"/>
              </a:spcAft>
              <a:buNone/>
            </a:pPr>
            <a:r>
              <a:t/>
            </a:r>
            <a:endParaRPr sz="1600">
              <a:solidFill>
                <a:srgbClr val="42DA00"/>
              </a:solidFill>
            </a:endParaRPr>
          </a:p>
          <a:p>
            <a:pPr indent="0" lvl="0" marL="0" rtl="0" algn="l">
              <a:spcBef>
                <a:spcPts val="0"/>
              </a:spcBef>
              <a:spcAft>
                <a:spcPts val="0"/>
              </a:spcAft>
              <a:buNone/>
            </a:pPr>
            <a:r>
              <a:rPr lang="en" sz="1600">
                <a:solidFill>
                  <a:schemeClr val="dk1"/>
                </a:solidFill>
              </a:rPr>
              <a:t>No Vulkan results :(</a:t>
            </a:r>
            <a:endParaRPr sz="16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50"/>
          <p:cNvSpPr txBox="1"/>
          <p:nvPr>
            <p:ph type="title"/>
          </p:nvPr>
        </p:nvSpPr>
        <p:spPr>
          <a:xfrm>
            <a:off x="726625" y="0"/>
            <a:ext cx="64269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Draw Call Performance: Pack Meshes</a:t>
            </a:r>
            <a:endParaRPr>
              <a:solidFill>
                <a:srgbClr val="00FF00"/>
              </a:solidFill>
            </a:endParaRPr>
          </a:p>
        </p:txBody>
      </p:sp>
      <p:sp>
        <p:nvSpPr>
          <p:cNvPr id="688" name="Google Shape;688;p50"/>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89" name="Google Shape;689;p50"/>
          <p:cNvSpPr/>
          <p:nvPr/>
        </p:nvSpPr>
        <p:spPr>
          <a:xfrm>
            <a:off x="5305125" y="1523400"/>
            <a:ext cx="1076700" cy="85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Mesh 1</a:t>
            </a:r>
            <a:endParaRPr sz="1200"/>
          </a:p>
          <a:p>
            <a:pPr indent="0" lvl="0" marL="0" rtl="0" algn="ctr">
              <a:spcBef>
                <a:spcPts val="0"/>
              </a:spcBef>
              <a:spcAft>
                <a:spcPts val="0"/>
              </a:spcAft>
              <a:buNone/>
            </a:pPr>
            <a:r>
              <a:rPr lang="en" sz="800"/>
              <a:t>vertices + indices</a:t>
            </a:r>
            <a:endParaRPr sz="800"/>
          </a:p>
        </p:txBody>
      </p:sp>
      <p:sp>
        <p:nvSpPr>
          <p:cNvPr id="690" name="Google Shape;690;p50"/>
          <p:cNvSpPr txBox="1"/>
          <p:nvPr/>
        </p:nvSpPr>
        <p:spPr>
          <a:xfrm>
            <a:off x="4976200" y="1087979"/>
            <a:ext cx="1719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Mesh Buffer</a:t>
            </a:r>
            <a:endParaRPr/>
          </a:p>
        </p:txBody>
      </p:sp>
      <p:sp>
        <p:nvSpPr>
          <p:cNvPr id="691" name="Google Shape;691;p50"/>
          <p:cNvSpPr/>
          <p:nvPr/>
        </p:nvSpPr>
        <p:spPr>
          <a:xfrm>
            <a:off x="5305125" y="2371125"/>
            <a:ext cx="1076700" cy="55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Mesh 2</a:t>
            </a:r>
            <a:endParaRPr sz="1200"/>
          </a:p>
          <a:p>
            <a:pPr indent="0" lvl="0" marL="0" rtl="0" algn="ctr">
              <a:spcBef>
                <a:spcPts val="0"/>
              </a:spcBef>
              <a:spcAft>
                <a:spcPts val="0"/>
              </a:spcAft>
              <a:buNone/>
            </a:pPr>
            <a:r>
              <a:rPr lang="en" sz="800"/>
              <a:t>vertices + indices</a:t>
            </a:r>
            <a:endParaRPr sz="1200"/>
          </a:p>
        </p:txBody>
      </p:sp>
      <p:sp>
        <p:nvSpPr>
          <p:cNvPr id="692" name="Google Shape;692;p50"/>
          <p:cNvSpPr/>
          <p:nvPr/>
        </p:nvSpPr>
        <p:spPr>
          <a:xfrm>
            <a:off x="5305125" y="2929200"/>
            <a:ext cx="1076700" cy="360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Mesh 3</a:t>
            </a:r>
            <a:endParaRPr sz="1200"/>
          </a:p>
          <a:p>
            <a:pPr indent="0" lvl="0" marL="0" rtl="0" algn="ctr">
              <a:spcBef>
                <a:spcPts val="0"/>
              </a:spcBef>
              <a:spcAft>
                <a:spcPts val="0"/>
              </a:spcAft>
              <a:buNone/>
            </a:pPr>
            <a:r>
              <a:rPr lang="en" sz="800"/>
              <a:t>vertices + indices</a:t>
            </a:r>
            <a:endParaRPr sz="1200"/>
          </a:p>
        </p:txBody>
      </p:sp>
      <p:sp>
        <p:nvSpPr>
          <p:cNvPr id="693" name="Google Shape;693;p50"/>
          <p:cNvSpPr/>
          <p:nvPr/>
        </p:nvSpPr>
        <p:spPr>
          <a:xfrm>
            <a:off x="5305125" y="3289500"/>
            <a:ext cx="1076700" cy="104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Mesh 4</a:t>
            </a:r>
            <a:endParaRPr sz="1200"/>
          </a:p>
          <a:p>
            <a:pPr indent="0" lvl="0" marL="0" rtl="0" algn="ctr">
              <a:spcBef>
                <a:spcPts val="0"/>
              </a:spcBef>
              <a:spcAft>
                <a:spcPts val="0"/>
              </a:spcAft>
              <a:buNone/>
            </a:pPr>
            <a:r>
              <a:rPr lang="en" sz="800"/>
              <a:t>vertices + indices</a:t>
            </a:r>
            <a:endParaRPr sz="1200"/>
          </a:p>
        </p:txBody>
      </p:sp>
      <p:sp>
        <p:nvSpPr>
          <p:cNvPr id="694" name="Google Shape;694;p50"/>
          <p:cNvSpPr txBox="1"/>
          <p:nvPr/>
        </p:nvSpPr>
        <p:spPr>
          <a:xfrm>
            <a:off x="5297650" y="4193225"/>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695" name="Google Shape;695;p50"/>
          <p:cNvSpPr/>
          <p:nvPr/>
        </p:nvSpPr>
        <p:spPr>
          <a:xfrm>
            <a:off x="2255200" y="15234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0</a:t>
            </a:r>
            <a:endParaRPr sz="1100"/>
          </a:p>
        </p:txBody>
      </p:sp>
      <p:sp>
        <p:nvSpPr>
          <p:cNvPr id="696" name="Google Shape;696;p50"/>
          <p:cNvSpPr/>
          <p:nvPr/>
        </p:nvSpPr>
        <p:spPr>
          <a:xfrm>
            <a:off x="2255200" y="22263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1</a:t>
            </a:r>
            <a:endParaRPr sz="1100"/>
          </a:p>
        </p:txBody>
      </p:sp>
      <p:sp>
        <p:nvSpPr>
          <p:cNvPr id="697" name="Google Shape;697;p50"/>
          <p:cNvSpPr/>
          <p:nvPr/>
        </p:nvSpPr>
        <p:spPr>
          <a:xfrm>
            <a:off x="2255200" y="29292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2</a:t>
            </a:r>
            <a:endParaRPr sz="1100"/>
          </a:p>
        </p:txBody>
      </p:sp>
      <p:sp>
        <p:nvSpPr>
          <p:cNvPr id="698" name="Google Shape;698;p50"/>
          <p:cNvSpPr/>
          <p:nvPr/>
        </p:nvSpPr>
        <p:spPr>
          <a:xfrm>
            <a:off x="2255200" y="36321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3</a:t>
            </a:r>
            <a:endParaRPr sz="1300"/>
          </a:p>
        </p:txBody>
      </p:sp>
      <p:sp>
        <p:nvSpPr>
          <p:cNvPr id="699" name="Google Shape;699;p50"/>
          <p:cNvSpPr/>
          <p:nvPr/>
        </p:nvSpPr>
        <p:spPr>
          <a:xfrm>
            <a:off x="3294400" y="1756900"/>
            <a:ext cx="1437600" cy="469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chemeClr val="dk1"/>
                </a:solidFill>
              </a:rPr>
              <a:t>Bind set 3 (</a:t>
            </a:r>
            <a:r>
              <a:rPr b="1" lang="en" sz="800">
                <a:solidFill>
                  <a:schemeClr val="dk1"/>
                </a:solidFill>
              </a:rPr>
              <a:t>0</a:t>
            </a:r>
            <a:r>
              <a:rPr lang="en" sz="800">
                <a:solidFill>
                  <a:schemeClr val="dk1"/>
                </a:solidFill>
              </a:rPr>
              <a:t>)</a:t>
            </a:r>
            <a:endParaRPr sz="800">
              <a:solidFill>
                <a:schemeClr val="dk1"/>
              </a:solidFill>
            </a:endParaRPr>
          </a:p>
          <a:p>
            <a:pPr indent="0" lvl="0" marL="0" rtl="0" algn="l">
              <a:spcBef>
                <a:spcPts val="0"/>
              </a:spcBef>
              <a:spcAft>
                <a:spcPts val="0"/>
              </a:spcAft>
              <a:buNone/>
            </a:pPr>
            <a:r>
              <a:rPr lang="en" sz="800">
                <a:solidFill>
                  <a:srgbClr val="42DA00"/>
                </a:solidFill>
              </a:rPr>
              <a:t>Draw(baseVert, baseIdx)</a:t>
            </a:r>
            <a:endParaRPr sz="800">
              <a:solidFill>
                <a:srgbClr val="42DA00"/>
              </a:solidFill>
            </a:endParaRPr>
          </a:p>
        </p:txBody>
      </p:sp>
      <p:sp>
        <p:nvSpPr>
          <p:cNvPr id="700" name="Google Shape;700;p50"/>
          <p:cNvSpPr txBox="1"/>
          <p:nvPr/>
        </p:nvSpPr>
        <p:spPr>
          <a:xfrm>
            <a:off x="2255200" y="1087963"/>
            <a:ext cx="20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2</a:t>
            </a:r>
            <a:r>
              <a:rPr b="1" lang="en">
                <a:solidFill>
                  <a:srgbClr val="FF00FF"/>
                </a:solidFill>
              </a:rPr>
              <a:t>-3</a:t>
            </a:r>
            <a:r>
              <a:rPr b="1" lang="en"/>
              <a:t> API calls</a:t>
            </a:r>
            <a:r>
              <a:rPr lang="en"/>
              <a:t> per draw</a:t>
            </a:r>
            <a:endParaRPr/>
          </a:p>
        </p:txBody>
      </p:sp>
      <p:cxnSp>
        <p:nvCxnSpPr>
          <p:cNvPr id="701" name="Google Shape;701;p50"/>
          <p:cNvCxnSpPr>
            <a:endCxn id="692" idx="1"/>
          </p:cNvCxnSpPr>
          <p:nvPr/>
        </p:nvCxnSpPr>
        <p:spPr>
          <a:xfrm>
            <a:off x="4731825" y="2242950"/>
            <a:ext cx="573300" cy="866400"/>
          </a:xfrm>
          <a:prstGeom prst="straightConnector1">
            <a:avLst/>
          </a:prstGeom>
          <a:noFill/>
          <a:ln cap="flat" cmpd="sng" w="9525">
            <a:solidFill>
              <a:schemeClr val="dk2"/>
            </a:solidFill>
            <a:prstDash val="solid"/>
            <a:round/>
            <a:headEnd len="med" w="med" type="none"/>
            <a:tailEnd len="med" w="med" type="stealth"/>
          </a:ln>
        </p:spPr>
      </p:cxnSp>
      <p:sp>
        <p:nvSpPr>
          <p:cNvPr id="702" name="Google Shape;702;p50"/>
          <p:cNvSpPr txBox="1"/>
          <p:nvPr/>
        </p:nvSpPr>
        <p:spPr>
          <a:xfrm>
            <a:off x="2236450" y="4193275"/>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703" name="Google Shape;703;p50"/>
          <p:cNvSpPr/>
          <p:nvPr/>
        </p:nvSpPr>
        <p:spPr>
          <a:xfrm>
            <a:off x="3294400" y="2463325"/>
            <a:ext cx="1452600" cy="469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chemeClr val="dk1"/>
                </a:solidFill>
              </a:rPr>
              <a:t>Bind set 3 (</a:t>
            </a:r>
            <a:r>
              <a:rPr b="1" lang="en" sz="800">
                <a:solidFill>
                  <a:schemeClr val="dk1"/>
                </a:solidFill>
              </a:rPr>
              <a:t>96</a:t>
            </a:r>
            <a:r>
              <a:rPr lang="en" sz="800">
                <a:solidFill>
                  <a:schemeClr val="dk1"/>
                </a:solidFill>
              </a:rPr>
              <a:t>)</a:t>
            </a:r>
            <a:endParaRPr sz="800">
              <a:solidFill>
                <a:schemeClr val="dk1"/>
              </a:solidFill>
            </a:endParaRPr>
          </a:p>
          <a:p>
            <a:pPr indent="0" lvl="0" marL="0" rtl="0" algn="l">
              <a:spcBef>
                <a:spcPts val="0"/>
              </a:spcBef>
              <a:spcAft>
                <a:spcPts val="0"/>
              </a:spcAft>
              <a:buNone/>
            </a:pPr>
            <a:r>
              <a:rPr lang="en" sz="800">
                <a:solidFill>
                  <a:srgbClr val="42DA00"/>
                </a:solidFill>
              </a:rPr>
              <a:t>Draw(baseVert, baseIdx)</a:t>
            </a:r>
            <a:endParaRPr sz="800"/>
          </a:p>
        </p:txBody>
      </p:sp>
      <p:cxnSp>
        <p:nvCxnSpPr>
          <p:cNvPr id="704" name="Google Shape;704;p50"/>
          <p:cNvCxnSpPr>
            <a:endCxn id="689" idx="1"/>
          </p:cNvCxnSpPr>
          <p:nvPr/>
        </p:nvCxnSpPr>
        <p:spPr>
          <a:xfrm flipH="1" rot="10800000">
            <a:off x="4747125" y="1949100"/>
            <a:ext cx="558000" cy="944100"/>
          </a:xfrm>
          <a:prstGeom prst="straightConnector1">
            <a:avLst/>
          </a:prstGeom>
          <a:noFill/>
          <a:ln cap="flat" cmpd="sng" w="9525">
            <a:solidFill>
              <a:schemeClr val="dk2"/>
            </a:solidFill>
            <a:prstDash val="solid"/>
            <a:round/>
            <a:headEnd len="med" w="med" type="none"/>
            <a:tailEnd len="med" w="med" type="stealth"/>
          </a:ln>
        </p:spPr>
      </p:cxnSp>
      <p:sp>
        <p:nvSpPr>
          <p:cNvPr id="705" name="Google Shape;705;p50"/>
          <p:cNvSpPr/>
          <p:nvPr/>
        </p:nvSpPr>
        <p:spPr>
          <a:xfrm>
            <a:off x="3294400" y="3179500"/>
            <a:ext cx="1452600" cy="469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chemeClr val="dk1"/>
                </a:solidFill>
              </a:rPr>
              <a:t>Bind set 3 (</a:t>
            </a:r>
            <a:r>
              <a:rPr b="1" lang="en" sz="800">
                <a:solidFill>
                  <a:schemeClr val="dk1"/>
                </a:solidFill>
              </a:rPr>
              <a:t>192</a:t>
            </a:r>
            <a:r>
              <a:rPr lang="en" sz="800">
                <a:solidFill>
                  <a:schemeClr val="dk1"/>
                </a:solidFill>
              </a:rPr>
              <a:t>)</a:t>
            </a:r>
            <a:endParaRPr sz="800">
              <a:solidFill>
                <a:schemeClr val="dk1"/>
              </a:solidFill>
            </a:endParaRPr>
          </a:p>
          <a:p>
            <a:pPr indent="0" lvl="0" marL="0" rtl="0" algn="l">
              <a:spcBef>
                <a:spcPts val="0"/>
              </a:spcBef>
              <a:spcAft>
                <a:spcPts val="0"/>
              </a:spcAft>
              <a:buNone/>
            </a:pPr>
            <a:r>
              <a:rPr lang="en" sz="800">
                <a:solidFill>
                  <a:srgbClr val="42DA00"/>
                </a:solidFill>
              </a:rPr>
              <a:t>Draw(baseVert, baseIdx)</a:t>
            </a:r>
            <a:endParaRPr sz="800"/>
          </a:p>
        </p:txBody>
      </p:sp>
      <p:cxnSp>
        <p:nvCxnSpPr>
          <p:cNvPr id="706" name="Google Shape;706;p50"/>
          <p:cNvCxnSpPr>
            <a:endCxn id="693" idx="1"/>
          </p:cNvCxnSpPr>
          <p:nvPr/>
        </p:nvCxnSpPr>
        <p:spPr>
          <a:xfrm>
            <a:off x="4732125" y="3633450"/>
            <a:ext cx="573000" cy="178800"/>
          </a:xfrm>
          <a:prstGeom prst="straightConnector1">
            <a:avLst/>
          </a:prstGeom>
          <a:noFill/>
          <a:ln cap="flat" cmpd="sng" w="9525">
            <a:solidFill>
              <a:schemeClr val="dk2"/>
            </a:solidFill>
            <a:prstDash val="solid"/>
            <a:round/>
            <a:headEnd len="med" w="med" type="none"/>
            <a:tailEnd len="med" w="med" type="stealth"/>
          </a:ln>
        </p:spPr>
      </p:cxnSp>
      <p:sp>
        <p:nvSpPr>
          <p:cNvPr id="707" name="Google Shape;707;p50"/>
          <p:cNvSpPr/>
          <p:nvPr/>
        </p:nvSpPr>
        <p:spPr>
          <a:xfrm>
            <a:off x="3294400" y="3859975"/>
            <a:ext cx="1452600" cy="469500"/>
          </a:xfrm>
          <a:prstGeom prst="roundRect">
            <a:avLst>
              <a:gd fmla="val 1205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solidFill>
                  <a:schemeClr val="dk1"/>
                </a:solidFill>
              </a:rPr>
              <a:t>Bind set 3 (</a:t>
            </a:r>
            <a:r>
              <a:rPr b="1" lang="en" sz="800">
                <a:solidFill>
                  <a:schemeClr val="dk1"/>
                </a:solidFill>
              </a:rPr>
              <a:t>384</a:t>
            </a:r>
            <a:r>
              <a:rPr lang="en" sz="800">
                <a:solidFill>
                  <a:schemeClr val="dk1"/>
                </a:solidFill>
              </a:rPr>
              <a:t>)</a:t>
            </a:r>
            <a:endParaRPr sz="800">
              <a:solidFill>
                <a:schemeClr val="dk1"/>
              </a:solidFill>
            </a:endParaRPr>
          </a:p>
          <a:p>
            <a:pPr indent="0" lvl="0" marL="0" rtl="0" algn="l">
              <a:spcBef>
                <a:spcPts val="0"/>
              </a:spcBef>
              <a:spcAft>
                <a:spcPts val="0"/>
              </a:spcAft>
              <a:buNone/>
            </a:pPr>
            <a:r>
              <a:rPr lang="en" sz="800">
                <a:solidFill>
                  <a:srgbClr val="42DA00"/>
                </a:solidFill>
              </a:rPr>
              <a:t>Draw(baseVert, baseIdx)</a:t>
            </a:r>
            <a:endParaRPr sz="800"/>
          </a:p>
        </p:txBody>
      </p:sp>
      <p:cxnSp>
        <p:nvCxnSpPr>
          <p:cNvPr id="708" name="Google Shape;708;p50"/>
          <p:cNvCxnSpPr>
            <a:endCxn id="691" idx="1"/>
          </p:cNvCxnSpPr>
          <p:nvPr/>
        </p:nvCxnSpPr>
        <p:spPr>
          <a:xfrm flipH="1" rot="10800000">
            <a:off x="4754325" y="2650125"/>
            <a:ext cx="550800" cy="1618800"/>
          </a:xfrm>
          <a:prstGeom prst="straightConnector1">
            <a:avLst/>
          </a:prstGeom>
          <a:noFill/>
          <a:ln cap="flat" cmpd="sng" w="9525">
            <a:solidFill>
              <a:schemeClr val="dk2"/>
            </a:solidFill>
            <a:prstDash val="solid"/>
            <a:round/>
            <a:headEnd len="med" w="med" type="none"/>
            <a:tailEnd len="med" w="med" type="stealth"/>
          </a:ln>
        </p:spPr>
      </p:cxnSp>
      <p:sp>
        <p:nvSpPr>
          <p:cNvPr id="709" name="Google Shape;709;p50"/>
          <p:cNvSpPr txBox="1"/>
          <p:nvPr/>
        </p:nvSpPr>
        <p:spPr>
          <a:xfrm>
            <a:off x="1149025" y="2495550"/>
            <a:ext cx="1278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FF"/>
                </a:solidFill>
              </a:rPr>
              <a:t>Material (set 2) doesn’t change every draw</a:t>
            </a:r>
            <a:endParaRPr sz="1000">
              <a:solidFill>
                <a:srgbClr val="FF00FF"/>
              </a:solidFill>
            </a:endParaRPr>
          </a:p>
        </p:txBody>
      </p:sp>
      <p:cxnSp>
        <p:nvCxnSpPr>
          <p:cNvPr id="710" name="Google Shape;710;p50"/>
          <p:cNvCxnSpPr/>
          <p:nvPr/>
        </p:nvCxnSpPr>
        <p:spPr>
          <a:xfrm flipH="1" rot="10800000">
            <a:off x="2113450" y="1854100"/>
            <a:ext cx="1295700" cy="940500"/>
          </a:xfrm>
          <a:prstGeom prst="straightConnector1">
            <a:avLst/>
          </a:prstGeom>
          <a:noFill/>
          <a:ln cap="flat" cmpd="sng" w="9525">
            <a:solidFill>
              <a:srgbClr val="FF00FF"/>
            </a:solidFill>
            <a:prstDash val="solid"/>
            <a:round/>
            <a:headEnd len="med" w="med" type="none"/>
            <a:tailEnd len="med" w="med" type="triangle"/>
          </a:ln>
        </p:spPr>
      </p:cxnSp>
      <p:sp>
        <p:nvSpPr>
          <p:cNvPr id="711" name="Google Shape;711;p50"/>
          <p:cNvSpPr txBox="1"/>
          <p:nvPr/>
        </p:nvSpPr>
        <p:spPr>
          <a:xfrm>
            <a:off x="6717100" y="1294450"/>
            <a:ext cx="2048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rPr>
              <a:t>Throughput (CPU):</a:t>
            </a:r>
            <a:endParaRPr b="1" sz="1600">
              <a:solidFill>
                <a:schemeClr val="dk1"/>
              </a:solidFill>
            </a:endParaRPr>
          </a:p>
          <a:p>
            <a:pPr indent="0" lvl="0" marL="0" rtl="0" algn="l">
              <a:spcBef>
                <a:spcPts val="0"/>
              </a:spcBef>
              <a:spcAft>
                <a:spcPts val="0"/>
              </a:spcAft>
              <a:buNone/>
            </a:pPr>
            <a:r>
              <a:t/>
            </a:r>
            <a:endParaRPr sz="1600">
              <a:solidFill>
                <a:srgbClr val="42DA00"/>
              </a:solidFill>
            </a:endParaRPr>
          </a:p>
          <a:p>
            <a:pPr indent="0" lvl="0" marL="0" rtl="0" algn="l">
              <a:spcBef>
                <a:spcPts val="0"/>
              </a:spcBef>
              <a:spcAft>
                <a:spcPts val="0"/>
              </a:spcAft>
              <a:buNone/>
            </a:pPr>
            <a:r>
              <a:rPr b="1" lang="en" sz="1600">
                <a:solidFill>
                  <a:srgbClr val="42DA00"/>
                </a:solidFill>
              </a:rPr>
              <a:t>Nvidia:</a:t>
            </a:r>
            <a:r>
              <a:rPr lang="en" sz="1600">
                <a:solidFill>
                  <a:srgbClr val="42DA00"/>
                </a:solidFill>
              </a:rPr>
              <a:t> 2.17x</a:t>
            </a:r>
            <a:endParaRPr sz="1600">
              <a:solidFill>
                <a:srgbClr val="42DA00"/>
              </a:solidFill>
            </a:endParaRPr>
          </a:p>
          <a:p>
            <a:pPr indent="0" lvl="0" marL="0" rtl="0" algn="l">
              <a:spcBef>
                <a:spcPts val="0"/>
              </a:spcBef>
              <a:spcAft>
                <a:spcPts val="0"/>
              </a:spcAft>
              <a:buNone/>
            </a:pPr>
            <a:r>
              <a:rPr b="1" lang="en" sz="1600">
                <a:solidFill>
                  <a:srgbClr val="42DA00"/>
                </a:solidFill>
              </a:rPr>
              <a:t>AMD: </a:t>
            </a:r>
            <a:r>
              <a:rPr lang="en" sz="1600">
                <a:solidFill>
                  <a:srgbClr val="42DA00"/>
                </a:solidFill>
              </a:rPr>
              <a:t>1.75x</a:t>
            </a:r>
            <a:endParaRPr sz="1600">
              <a:solidFill>
                <a:srgbClr val="42DA00"/>
              </a:solidFill>
            </a:endParaRPr>
          </a:p>
          <a:p>
            <a:pPr indent="0" lvl="0" marL="0" rtl="0" algn="l">
              <a:spcBef>
                <a:spcPts val="0"/>
              </a:spcBef>
              <a:spcAft>
                <a:spcPts val="0"/>
              </a:spcAft>
              <a:buNone/>
            </a:pPr>
            <a:r>
              <a:rPr b="1" lang="en" sz="1600">
                <a:solidFill>
                  <a:srgbClr val="42DA00"/>
                </a:solidFill>
              </a:rPr>
              <a:t>Adreno:</a:t>
            </a:r>
            <a:r>
              <a:rPr lang="en" sz="1600">
                <a:solidFill>
                  <a:srgbClr val="42DA00"/>
                </a:solidFill>
              </a:rPr>
              <a:t> 1.29x</a:t>
            </a:r>
            <a:endParaRPr sz="1600">
              <a:solidFill>
                <a:srgbClr val="42DA00"/>
              </a:solidFill>
            </a:endParaRPr>
          </a:p>
          <a:p>
            <a:pPr indent="0" lvl="0" marL="0" rtl="0" algn="l">
              <a:spcBef>
                <a:spcPts val="0"/>
              </a:spcBef>
              <a:spcAft>
                <a:spcPts val="0"/>
              </a:spcAft>
              <a:buNone/>
            </a:pPr>
            <a:r>
              <a:rPr b="1" lang="en" sz="1600">
                <a:solidFill>
                  <a:srgbClr val="42DA00"/>
                </a:solidFill>
              </a:rPr>
              <a:t>Mali:</a:t>
            </a:r>
            <a:r>
              <a:rPr lang="en" sz="1600">
                <a:solidFill>
                  <a:srgbClr val="42DA00"/>
                </a:solidFill>
              </a:rPr>
              <a:t> 1.40x</a:t>
            </a:r>
            <a:endParaRPr sz="1600">
              <a:solidFill>
                <a:srgbClr val="42DA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51"/>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Draw Call Performance: BaseInstance </a:t>
            </a:r>
            <a:r>
              <a:rPr lang="en">
                <a:solidFill>
                  <a:srgbClr val="FF0000"/>
                </a:solidFill>
              </a:rPr>
              <a:t>(FAILED)</a:t>
            </a:r>
            <a:endParaRPr>
              <a:solidFill>
                <a:srgbClr val="FF0000"/>
              </a:solidFill>
            </a:endParaRPr>
          </a:p>
        </p:txBody>
      </p:sp>
      <p:sp>
        <p:nvSpPr>
          <p:cNvPr id="717" name="Google Shape;717;p51"/>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18" name="Google Shape;718;p51"/>
          <p:cNvSpPr/>
          <p:nvPr/>
        </p:nvSpPr>
        <p:spPr>
          <a:xfrm>
            <a:off x="3670425" y="159965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719" name="Google Shape;719;p51"/>
          <p:cNvSpPr txBox="1"/>
          <p:nvPr/>
        </p:nvSpPr>
        <p:spPr>
          <a:xfrm>
            <a:off x="3304125" y="984054"/>
            <a:ext cx="1719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Temp allocator</a:t>
            </a:r>
            <a:endParaRPr/>
          </a:p>
          <a:p>
            <a:pPr indent="0" lvl="0" marL="0" rtl="0" algn="ctr">
              <a:spcBef>
                <a:spcPts val="0"/>
              </a:spcBef>
              <a:spcAft>
                <a:spcPts val="0"/>
              </a:spcAft>
              <a:buNone/>
            </a:pPr>
            <a:r>
              <a:rPr lang="en"/>
              <a:t>drawData[]</a:t>
            </a:r>
            <a:endParaRPr/>
          </a:p>
        </p:txBody>
      </p:sp>
      <p:sp>
        <p:nvSpPr>
          <p:cNvPr id="720" name="Google Shape;720;p51"/>
          <p:cNvSpPr/>
          <p:nvPr/>
        </p:nvSpPr>
        <p:spPr>
          <a:xfrm>
            <a:off x="3670425" y="230255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721" name="Google Shape;721;p51"/>
          <p:cNvSpPr/>
          <p:nvPr/>
        </p:nvSpPr>
        <p:spPr>
          <a:xfrm>
            <a:off x="3670425" y="300545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722" name="Google Shape;722;p51"/>
          <p:cNvSpPr/>
          <p:nvPr/>
        </p:nvSpPr>
        <p:spPr>
          <a:xfrm>
            <a:off x="3670425" y="3708350"/>
            <a:ext cx="1076700" cy="70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mat4x3 MVP</a:t>
            </a:r>
            <a:endParaRPr sz="1200"/>
          </a:p>
          <a:p>
            <a:pPr indent="0" lvl="0" marL="0" rtl="0" algn="l">
              <a:spcBef>
                <a:spcPts val="0"/>
              </a:spcBef>
              <a:spcAft>
                <a:spcPts val="0"/>
              </a:spcAft>
              <a:buNone/>
            </a:pPr>
            <a:r>
              <a:rPr lang="en" sz="1200"/>
              <a:t>mat3x3 invT</a:t>
            </a:r>
            <a:endParaRPr sz="1200"/>
          </a:p>
          <a:p>
            <a:pPr indent="0" lvl="0" marL="0" rtl="0" algn="l">
              <a:spcBef>
                <a:spcPts val="0"/>
              </a:spcBef>
              <a:spcAft>
                <a:spcPts val="0"/>
              </a:spcAft>
              <a:buNone/>
            </a:pPr>
            <a:r>
              <a:rPr lang="en" sz="1200"/>
              <a:t>float3 color</a:t>
            </a:r>
            <a:endParaRPr sz="1200"/>
          </a:p>
        </p:txBody>
      </p:sp>
      <p:sp>
        <p:nvSpPr>
          <p:cNvPr id="723" name="Google Shape;723;p51"/>
          <p:cNvSpPr txBox="1"/>
          <p:nvPr/>
        </p:nvSpPr>
        <p:spPr>
          <a:xfrm>
            <a:off x="3662950" y="4269475"/>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724" name="Google Shape;724;p51"/>
          <p:cNvSpPr/>
          <p:nvPr/>
        </p:nvSpPr>
        <p:spPr>
          <a:xfrm>
            <a:off x="7145025" y="15925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0</a:t>
            </a:r>
            <a:endParaRPr sz="1100">
              <a:solidFill>
                <a:srgbClr val="42DA00"/>
              </a:solidFill>
            </a:endParaRPr>
          </a:p>
        </p:txBody>
      </p:sp>
      <p:sp>
        <p:nvSpPr>
          <p:cNvPr id="725" name="Google Shape;725;p51"/>
          <p:cNvSpPr/>
          <p:nvPr/>
        </p:nvSpPr>
        <p:spPr>
          <a:xfrm>
            <a:off x="7145025" y="22954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a:t>
            </a:r>
            <a:r>
              <a:rPr lang="en"/>
              <a:t>1</a:t>
            </a:r>
            <a:endParaRPr>
              <a:solidFill>
                <a:srgbClr val="42DA00"/>
              </a:solidFill>
            </a:endParaRPr>
          </a:p>
        </p:txBody>
      </p:sp>
      <p:sp>
        <p:nvSpPr>
          <p:cNvPr id="726" name="Google Shape;726;p51"/>
          <p:cNvSpPr/>
          <p:nvPr/>
        </p:nvSpPr>
        <p:spPr>
          <a:xfrm>
            <a:off x="7145025" y="29983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2</a:t>
            </a:r>
            <a:endParaRPr/>
          </a:p>
        </p:txBody>
      </p:sp>
      <p:sp>
        <p:nvSpPr>
          <p:cNvPr id="727" name="Google Shape;727;p51"/>
          <p:cNvSpPr/>
          <p:nvPr/>
        </p:nvSpPr>
        <p:spPr>
          <a:xfrm>
            <a:off x="7145025" y="3701250"/>
            <a:ext cx="1039200" cy="70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Draw 3</a:t>
            </a:r>
            <a:endParaRPr/>
          </a:p>
        </p:txBody>
      </p:sp>
      <p:sp>
        <p:nvSpPr>
          <p:cNvPr id="728" name="Google Shape;728;p51"/>
          <p:cNvSpPr/>
          <p:nvPr/>
        </p:nvSpPr>
        <p:spPr>
          <a:xfrm>
            <a:off x="5482450" y="1744600"/>
            <a:ext cx="1662900" cy="55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b="1" lang="en" sz="800">
                <a:solidFill>
                  <a:srgbClr val="42DA00"/>
                </a:solidFill>
              </a:rPr>
              <a:t>Bind set 3 (</a:t>
            </a:r>
            <a:r>
              <a:rPr b="1" lang="en" sz="800">
                <a:solidFill>
                  <a:srgbClr val="42DA00"/>
                </a:solidFill>
              </a:rPr>
              <a:t>0</a:t>
            </a:r>
            <a:r>
              <a:rPr b="1" lang="en" sz="800">
                <a:solidFill>
                  <a:srgbClr val="42DA00"/>
                </a:solidFill>
              </a:rPr>
              <a:t>)</a:t>
            </a:r>
            <a:endParaRPr b="1" sz="800">
              <a:solidFill>
                <a:srgbClr val="42DA00"/>
              </a:solidFill>
            </a:endParaRPr>
          </a:p>
          <a:p>
            <a:pPr indent="0" lvl="0" marL="0" rtl="0" algn="l">
              <a:spcBef>
                <a:spcPts val="0"/>
              </a:spcBef>
              <a:spcAft>
                <a:spcPts val="0"/>
              </a:spcAft>
              <a:buNone/>
            </a:pPr>
            <a:r>
              <a:rPr lang="en" sz="800"/>
              <a:t>Draw(baseVertex, baseIndex, </a:t>
            </a:r>
            <a:r>
              <a:rPr lang="en" sz="800">
                <a:solidFill>
                  <a:srgbClr val="42DA00"/>
                </a:solidFill>
              </a:rPr>
              <a:t>baseInstance = 0</a:t>
            </a:r>
            <a:r>
              <a:rPr lang="en" sz="800"/>
              <a:t>)</a:t>
            </a:r>
            <a:endParaRPr sz="800"/>
          </a:p>
        </p:txBody>
      </p:sp>
      <p:sp>
        <p:nvSpPr>
          <p:cNvPr id="729" name="Google Shape;729;p51"/>
          <p:cNvSpPr txBox="1"/>
          <p:nvPr/>
        </p:nvSpPr>
        <p:spPr>
          <a:xfrm>
            <a:off x="5152425" y="987825"/>
            <a:ext cx="3031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BaseIndex</a:t>
            </a:r>
            <a:r>
              <a:rPr lang="en"/>
              <a:t>: </a:t>
            </a:r>
            <a:endParaRPr/>
          </a:p>
          <a:p>
            <a:pPr indent="0" lvl="0" marL="0" rtl="0" algn="r">
              <a:spcBef>
                <a:spcPts val="0"/>
              </a:spcBef>
              <a:spcAft>
                <a:spcPts val="0"/>
              </a:spcAft>
              <a:buNone/>
            </a:pPr>
            <a:r>
              <a:rPr b="1" lang="en"/>
              <a:t>1</a:t>
            </a:r>
            <a:r>
              <a:rPr b="1" lang="en">
                <a:solidFill>
                  <a:srgbClr val="FF00FF"/>
                </a:solidFill>
              </a:rPr>
              <a:t>-2</a:t>
            </a:r>
            <a:r>
              <a:rPr b="1" lang="en"/>
              <a:t> API calls </a:t>
            </a:r>
            <a:r>
              <a:rPr lang="en"/>
              <a:t>per draw (amortized)</a:t>
            </a:r>
            <a:endParaRPr/>
          </a:p>
        </p:txBody>
      </p:sp>
      <p:sp>
        <p:nvSpPr>
          <p:cNvPr id="730" name="Google Shape;730;p51"/>
          <p:cNvSpPr txBox="1"/>
          <p:nvPr/>
        </p:nvSpPr>
        <p:spPr>
          <a:xfrm>
            <a:off x="7145025" y="4269550"/>
            <a:ext cx="107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t>
            </a:r>
            <a:endParaRPr/>
          </a:p>
        </p:txBody>
      </p:sp>
      <p:sp>
        <p:nvSpPr>
          <p:cNvPr id="731" name="Google Shape;731;p51"/>
          <p:cNvSpPr/>
          <p:nvPr/>
        </p:nvSpPr>
        <p:spPr>
          <a:xfrm>
            <a:off x="5482450" y="2443775"/>
            <a:ext cx="1662900" cy="55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t>Draw(baseVertex, baseIndex, </a:t>
            </a:r>
            <a:r>
              <a:rPr lang="en" sz="800">
                <a:solidFill>
                  <a:srgbClr val="42DA00"/>
                </a:solidFill>
              </a:rPr>
              <a:t>baseInstance = 1</a:t>
            </a:r>
            <a:r>
              <a:rPr lang="en" sz="800"/>
              <a:t>)</a:t>
            </a:r>
            <a:endParaRPr sz="800"/>
          </a:p>
        </p:txBody>
      </p:sp>
      <p:sp>
        <p:nvSpPr>
          <p:cNvPr id="732" name="Google Shape;732;p51"/>
          <p:cNvSpPr/>
          <p:nvPr/>
        </p:nvSpPr>
        <p:spPr>
          <a:xfrm>
            <a:off x="5482450" y="3142950"/>
            <a:ext cx="1662900" cy="55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p>
          <a:p>
            <a:pPr indent="0" lvl="0" marL="0" rtl="0" algn="l">
              <a:spcBef>
                <a:spcPts val="0"/>
              </a:spcBef>
              <a:spcAft>
                <a:spcPts val="0"/>
              </a:spcAft>
              <a:buNone/>
            </a:pPr>
            <a:r>
              <a:rPr lang="en" sz="800"/>
              <a:t>Draw(baseVertex, baseIndex, </a:t>
            </a:r>
            <a:r>
              <a:rPr lang="en" sz="800">
                <a:solidFill>
                  <a:srgbClr val="42DA00"/>
                </a:solidFill>
              </a:rPr>
              <a:t>baseInstance = 2</a:t>
            </a:r>
            <a:r>
              <a:rPr lang="en" sz="800"/>
              <a:t>)</a:t>
            </a:r>
            <a:endParaRPr sz="800"/>
          </a:p>
        </p:txBody>
      </p:sp>
      <p:sp>
        <p:nvSpPr>
          <p:cNvPr id="733" name="Google Shape;733;p51"/>
          <p:cNvSpPr/>
          <p:nvPr/>
        </p:nvSpPr>
        <p:spPr>
          <a:xfrm>
            <a:off x="5482450" y="3842125"/>
            <a:ext cx="1662900" cy="558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FF00FF"/>
                </a:solidFill>
              </a:rPr>
              <a:t>(Bind set 2)</a:t>
            </a:r>
            <a:endParaRPr sz="800">
              <a:solidFill>
                <a:srgbClr val="FF00FF"/>
              </a:solidFill>
            </a:endParaRPr>
          </a:p>
          <a:p>
            <a:pPr indent="0" lvl="0" marL="0" rtl="0" algn="l">
              <a:spcBef>
                <a:spcPts val="0"/>
              </a:spcBef>
              <a:spcAft>
                <a:spcPts val="0"/>
              </a:spcAft>
              <a:buNone/>
            </a:pPr>
            <a:r>
              <a:rPr lang="en" sz="800"/>
              <a:t>Draw(baseVertex, baseIndex, </a:t>
            </a:r>
            <a:r>
              <a:rPr lang="en" sz="800">
                <a:solidFill>
                  <a:srgbClr val="42DA00"/>
                </a:solidFill>
              </a:rPr>
              <a:t>baseInstance = 3</a:t>
            </a:r>
            <a:r>
              <a:rPr lang="en" sz="800"/>
              <a:t>)</a:t>
            </a:r>
            <a:endParaRPr sz="800"/>
          </a:p>
        </p:txBody>
      </p:sp>
      <p:sp>
        <p:nvSpPr>
          <p:cNvPr id="734" name="Google Shape;734;p51"/>
          <p:cNvSpPr txBox="1"/>
          <p:nvPr/>
        </p:nvSpPr>
        <p:spPr>
          <a:xfrm>
            <a:off x="4747125" y="1626125"/>
            <a:ext cx="631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t>16KB</a:t>
            </a:r>
            <a:endParaRPr b="1" sz="1000"/>
          </a:p>
          <a:p>
            <a:pPr indent="0" lvl="0" marL="0" rtl="0" algn="l">
              <a:spcBef>
                <a:spcPts val="0"/>
              </a:spcBef>
              <a:spcAft>
                <a:spcPts val="0"/>
              </a:spcAft>
              <a:buNone/>
            </a:pPr>
            <a:r>
              <a:rPr lang="en" sz="1000"/>
              <a:t>UBO</a:t>
            </a:r>
            <a:endParaRPr sz="1000"/>
          </a:p>
          <a:p>
            <a:pPr indent="0" lvl="0" marL="0" rtl="0" algn="l">
              <a:spcBef>
                <a:spcPts val="0"/>
              </a:spcBef>
              <a:spcAft>
                <a:spcPts val="0"/>
              </a:spcAft>
              <a:buNone/>
            </a:pPr>
            <a:r>
              <a:rPr lang="en" sz="1000"/>
              <a:t>region…</a:t>
            </a:r>
            <a:endParaRPr sz="1000"/>
          </a:p>
        </p:txBody>
      </p:sp>
      <p:sp>
        <p:nvSpPr>
          <p:cNvPr id="735" name="Google Shape;735;p51"/>
          <p:cNvSpPr/>
          <p:nvPr/>
        </p:nvSpPr>
        <p:spPr>
          <a:xfrm>
            <a:off x="4664500" y="1599700"/>
            <a:ext cx="179400" cy="2807400"/>
          </a:xfrm>
          <a:prstGeom prst="down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6" name="Google Shape;736;p51"/>
          <p:cNvCxnSpPr/>
          <p:nvPr/>
        </p:nvCxnSpPr>
        <p:spPr>
          <a:xfrm rot="10800000">
            <a:off x="4795750" y="1599950"/>
            <a:ext cx="686700" cy="179400"/>
          </a:xfrm>
          <a:prstGeom prst="straightConnector1">
            <a:avLst/>
          </a:prstGeom>
          <a:noFill/>
          <a:ln cap="flat" cmpd="sng" w="9525">
            <a:solidFill>
              <a:schemeClr val="dk2"/>
            </a:solidFill>
            <a:prstDash val="solid"/>
            <a:round/>
            <a:headEnd len="med" w="med" type="none"/>
            <a:tailEnd len="med" w="med" type="stealth"/>
          </a:ln>
        </p:spPr>
      </p:cxnSp>
      <p:cxnSp>
        <p:nvCxnSpPr>
          <p:cNvPr id="737" name="Google Shape;737;p51"/>
          <p:cNvCxnSpPr/>
          <p:nvPr/>
        </p:nvCxnSpPr>
        <p:spPr>
          <a:xfrm rot="10800000">
            <a:off x="4795750" y="2299125"/>
            <a:ext cx="686700" cy="179400"/>
          </a:xfrm>
          <a:prstGeom prst="straightConnector1">
            <a:avLst/>
          </a:prstGeom>
          <a:noFill/>
          <a:ln cap="flat" cmpd="sng" w="9525">
            <a:solidFill>
              <a:schemeClr val="dk2"/>
            </a:solidFill>
            <a:prstDash val="dot"/>
            <a:round/>
            <a:headEnd len="med" w="med" type="none"/>
            <a:tailEnd len="med" w="med" type="stealth"/>
          </a:ln>
        </p:spPr>
      </p:cxnSp>
      <p:cxnSp>
        <p:nvCxnSpPr>
          <p:cNvPr id="738" name="Google Shape;738;p51"/>
          <p:cNvCxnSpPr/>
          <p:nvPr/>
        </p:nvCxnSpPr>
        <p:spPr>
          <a:xfrm rot="10800000">
            <a:off x="4795750" y="2998300"/>
            <a:ext cx="686700" cy="179400"/>
          </a:xfrm>
          <a:prstGeom prst="straightConnector1">
            <a:avLst/>
          </a:prstGeom>
          <a:noFill/>
          <a:ln cap="flat" cmpd="sng" w="9525">
            <a:solidFill>
              <a:schemeClr val="dk2"/>
            </a:solidFill>
            <a:prstDash val="dot"/>
            <a:round/>
            <a:headEnd len="med" w="med" type="none"/>
            <a:tailEnd len="med" w="med" type="stealth"/>
          </a:ln>
        </p:spPr>
      </p:cxnSp>
      <p:cxnSp>
        <p:nvCxnSpPr>
          <p:cNvPr id="739" name="Google Shape;739;p51"/>
          <p:cNvCxnSpPr/>
          <p:nvPr/>
        </p:nvCxnSpPr>
        <p:spPr>
          <a:xfrm rot="10800000">
            <a:off x="4795750" y="3697475"/>
            <a:ext cx="686700" cy="179400"/>
          </a:xfrm>
          <a:prstGeom prst="straightConnector1">
            <a:avLst/>
          </a:prstGeom>
          <a:noFill/>
          <a:ln cap="flat" cmpd="sng" w="9525">
            <a:solidFill>
              <a:schemeClr val="dk2"/>
            </a:solidFill>
            <a:prstDash val="dot"/>
            <a:round/>
            <a:headEnd len="med" w="med" type="none"/>
            <a:tailEnd len="med" w="med" type="stealth"/>
          </a:ln>
        </p:spPr>
      </p:cxnSp>
      <p:sp>
        <p:nvSpPr>
          <p:cNvPr id="740" name="Google Shape;740;p51"/>
          <p:cNvSpPr txBox="1"/>
          <p:nvPr>
            <p:ph idx="1" type="body"/>
          </p:nvPr>
        </p:nvSpPr>
        <p:spPr>
          <a:xfrm>
            <a:off x="93300" y="1091500"/>
            <a:ext cx="4430100" cy="3423900"/>
          </a:xfrm>
          <a:prstGeom prst="rect">
            <a:avLst/>
          </a:prstGeom>
          <a:noFill/>
          <a:ln>
            <a:noFill/>
          </a:ln>
        </p:spPr>
        <p:txBody>
          <a:bodyPr anchorCtr="0" anchor="t" bIns="34275" lIns="0" spcFirstLastPara="1" rIns="68575" wrap="square" tIns="34275">
            <a:normAutofit/>
          </a:bodyPr>
          <a:lstStyle/>
          <a:p>
            <a:pPr indent="-317500" lvl="0" marL="457200" rtl="0" algn="l">
              <a:lnSpc>
                <a:spcPct val="130000"/>
              </a:lnSpc>
              <a:spcBef>
                <a:spcPts val="0"/>
              </a:spcBef>
              <a:spcAft>
                <a:spcPts val="0"/>
              </a:spcAft>
              <a:buSzPts val="1400"/>
              <a:buChar char="●"/>
            </a:pPr>
            <a:r>
              <a:rPr lang="en"/>
              <a:t>Instancing data layout </a:t>
            </a:r>
            <a:r>
              <a:rPr lang="en">
                <a:solidFill>
                  <a:srgbClr val="B7B7B7"/>
                </a:solidFill>
              </a:rPr>
              <a:t>(no padding)</a:t>
            </a:r>
            <a:endParaRPr>
              <a:solidFill>
                <a:srgbClr val="B7B7B7"/>
              </a:solidFill>
            </a:endParaRPr>
          </a:p>
          <a:p>
            <a:pPr indent="-317500" lvl="1" marL="914400" rtl="0" algn="l">
              <a:lnSpc>
                <a:spcPct val="130000"/>
              </a:lnSpc>
              <a:spcBef>
                <a:spcPts val="0"/>
              </a:spcBef>
              <a:spcAft>
                <a:spcPts val="0"/>
              </a:spcAft>
              <a:buSzPts val="1400"/>
              <a:buChar char="○"/>
            </a:pPr>
            <a:r>
              <a:rPr lang="en"/>
              <a:t>16KB UBO binding limit</a:t>
            </a:r>
            <a:endParaRPr/>
          </a:p>
          <a:p>
            <a:pPr indent="-317500" lvl="1" marL="914400" rtl="0" algn="l">
              <a:lnSpc>
                <a:spcPct val="130000"/>
              </a:lnSpc>
              <a:spcBef>
                <a:spcPts val="0"/>
              </a:spcBef>
              <a:spcAft>
                <a:spcPts val="0"/>
              </a:spcAft>
              <a:buSzPts val="1400"/>
              <a:buChar char="○"/>
            </a:pPr>
            <a:r>
              <a:rPr lang="en"/>
              <a:t>Change offset every 16KB</a:t>
            </a:r>
            <a:endParaRPr/>
          </a:p>
          <a:p>
            <a:pPr indent="-317500" lvl="2" marL="1371600" rtl="0" algn="l">
              <a:lnSpc>
                <a:spcPct val="130000"/>
              </a:lnSpc>
              <a:spcBef>
                <a:spcPts val="0"/>
              </a:spcBef>
              <a:spcAft>
                <a:spcPts val="0"/>
              </a:spcAft>
              <a:buSzPts val="1400"/>
              <a:buChar char="■"/>
            </a:pPr>
            <a:r>
              <a:rPr lang="en"/>
              <a:t>Amortized over &gt;100 draws</a:t>
            </a:r>
            <a:endParaRPr/>
          </a:p>
          <a:p>
            <a:pPr indent="-317500" lvl="0" marL="457200" rtl="0" algn="l">
              <a:lnSpc>
                <a:spcPct val="130000"/>
              </a:lnSpc>
              <a:spcBef>
                <a:spcPts val="0"/>
              </a:spcBef>
              <a:spcAft>
                <a:spcPts val="0"/>
              </a:spcAft>
              <a:buSzPts val="1400"/>
              <a:buChar char="●"/>
            </a:pPr>
            <a:r>
              <a:rPr lang="en"/>
              <a:t>Better shader codegen vs instancing</a:t>
            </a:r>
            <a:endParaRPr/>
          </a:p>
          <a:p>
            <a:pPr indent="-317500" lvl="1" marL="914400" rtl="0" algn="l">
              <a:lnSpc>
                <a:spcPct val="130000"/>
              </a:lnSpc>
              <a:spcBef>
                <a:spcPts val="0"/>
              </a:spcBef>
              <a:spcAft>
                <a:spcPts val="0"/>
              </a:spcAft>
              <a:buSzPts val="1400"/>
              <a:buChar char="○"/>
            </a:pPr>
            <a:r>
              <a:rPr lang="en">
                <a:solidFill>
                  <a:srgbClr val="FF0000"/>
                </a:solidFill>
              </a:rPr>
              <a:t>gl_InstanceID = dynamic offset</a:t>
            </a:r>
            <a:endParaRPr>
              <a:solidFill>
                <a:srgbClr val="FF0000"/>
              </a:solidFill>
            </a:endParaRPr>
          </a:p>
          <a:p>
            <a:pPr indent="-317500" lvl="1" marL="914400" rtl="0" algn="l">
              <a:lnSpc>
                <a:spcPct val="130000"/>
              </a:lnSpc>
              <a:spcBef>
                <a:spcPts val="0"/>
              </a:spcBef>
              <a:spcAft>
                <a:spcPts val="0"/>
              </a:spcAft>
              <a:buSzPts val="1400"/>
              <a:buChar char="○"/>
            </a:pPr>
            <a:r>
              <a:rPr lang="en">
                <a:solidFill>
                  <a:srgbClr val="42DA00"/>
                </a:solidFill>
              </a:rPr>
              <a:t>gl_BaseInstance = static offset</a:t>
            </a:r>
            <a:endParaRPr>
              <a:solidFill>
                <a:srgbClr val="42DA00"/>
              </a:solidFill>
            </a:endParaRPr>
          </a:p>
          <a:p>
            <a:pPr indent="-317500" lvl="1" marL="914400" rtl="0" algn="l">
              <a:lnSpc>
                <a:spcPct val="130000"/>
              </a:lnSpc>
              <a:spcBef>
                <a:spcPts val="0"/>
              </a:spcBef>
              <a:spcAft>
                <a:spcPts val="0"/>
              </a:spcAft>
              <a:buSzPts val="1400"/>
              <a:buChar char="○"/>
            </a:pPr>
            <a:r>
              <a:rPr lang="en"/>
              <a:t>Scalar loads / fast UBO path</a:t>
            </a:r>
            <a:endParaRPr/>
          </a:p>
          <a:p>
            <a:pPr indent="-317500" lvl="1" marL="914400" rtl="0" algn="l">
              <a:lnSpc>
                <a:spcPct val="130000"/>
              </a:lnSpc>
              <a:spcBef>
                <a:spcPts val="0"/>
              </a:spcBef>
              <a:spcAft>
                <a:spcPts val="0"/>
              </a:spcAft>
              <a:buSzPts val="1400"/>
              <a:buChar char="○"/>
            </a:pPr>
            <a:r>
              <a:rPr lang="en"/>
              <a:t>Saves vector registers / loads</a:t>
            </a:r>
            <a:endParaRPr/>
          </a:p>
          <a:p>
            <a:pPr indent="-317500" lvl="0" marL="457200" rtl="0" algn="l">
              <a:lnSpc>
                <a:spcPct val="130000"/>
              </a:lnSpc>
              <a:spcBef>
                <a:spcPts val="0"/>
              </a:spcBef>
              <a:spcAft>
                <a:spcPts val="0"/>
              </a:spcAft>
              <a:buSzPts val="1400"/>
              <a:buChar char="●"/>
            </a:pPr>
            <a:r>
              <a:rPr b="1" lang="en">
                <a:solidFill>
                  <a:srgbClr val="FF0000"/>
                </a:solidFill>
              </a:rPr>
              <a:t>Not supported in web / DX12 :(</a:t>
            </a:r>
            <a:endParaRPr b="1"/>
          </a:p>
          <a:p>
            <a:pPr indent="-317500" lvl="0" marL="457200" rtl="0" algn="l">
              <a:lnSpc>
                <a:spcPct val="130000"/>
              </a:lnSpc>
              <a:spcBef>
                <a:spcPts val="0"/>
              </a:spcBef>
              <a:spcAft>
                <a:spcPts val="0"/>
              </a:spcAft>
              <a:buSzPts val="1400"/>
              <a:buChar char="●"/>
            </a:pPr>
            <a:r>
              <a:rPr b="1" lang="en">
                <a:solidFill>
                  <a:srgbClr val="FF0000"/>
                </a:solidFill>
              </a:rPr>
              <a:t>Mobile shader codegen issues</a:t>
            </a:r>
            <a:endParaRPr b="1">
              <a:solidFill>
                <a:srgbClr val="FF0000"/>
              </a:solidFill>
            </a:endParaRPr>
          </a:p>
          <a:p>
            <a:pPr indent="-317500" lvl="1" marL="914400" rtl="0" algn="l">
              <a:lnSpc>
                <a:spcPct val="130000"/>
              </a:lnSpc>
              <a:spcBef>
                <a:spcPts val="0"/>
              </a:spcBef>
              <a:spcAft>
                <a:spcPts val="0"/>
              </a:spcAft>
              <a:buClr>
                <a:srgbClr val="FF0000"/>
              </a:buClr>
              <a:buSzPts val="1400"/>
              <a:buChar char="○"/>
            </a:pPr>
            <a:r>
              <a:rPr b="1" lang="en">
                <a:solidFill>
                  <a:srgbClr val="FF0000"/>
                </a:solidFill>
              </a:rPr>
              <a:t>Often slower for the GPU :(</a:t>
            </a:r>
            <a:endParaRPr b="1">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2"/>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Performance Numbers</a:t>
            </a:r>
            <a:endParaRPr/>
          </a:p>
        </p:txBody>
      </p:sp>
      <p:sp>
        <p:nvSpPr>
          <p:cNvPr id="746" name="Google Shape;746;p52"/>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47" name="Google Shape;747;p52"/>
          <p:cNvSpPr txBox="1"/>
          <p:nvPr/>
        </p:nvSpPr>
        <p:spPr>
          <a:xfrm>
            <a:off x="2231700" y="1060200"/>
            <a:ext cx="437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rPr>
              <a:t>10,000 draw calls </a:t>
            </a:r>
            <a:r>
              <a:rPr lang="en" sz="2400">
                <a:solidFill>
                  <a:srgbClr val="999999"/>
                </a:solidFill>
              </a:rPr>
              <a:t>(CPU time)</a:t>
            </a:r>
            <a:endParaRPr sz="1300">
              <a:solidFill>
                <a:srgbClr val="999999"/>
              </a:solidFill>
            </a:endParaRPr>
          </a:p>
        </p:txBody>
      </p:sp>
      <p:sp>
        <p:nvSpPr>
          <p:cNvPr id="748" name="Google Shape;748;p52"/>
          <p:cNvSpPr txBox="1"/>
          <p:nvPr/>
        </p:nvSpPr>
        <p:spPr>
          <a:xfrm>
            <a:off x="2284075" y="1767250"/>
            <a:ext cx="47904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999999"/>
                </a:solidFill>
              </a:rPr>
              <a:t>RDNA2 iGPU </a:t>
            </a:r>
            <a:r>
              <a:rPr lang="en" sz="1900">
                <a:solidFill>
                  <a:srgbClr val="999999"/>
                </a:solidFill>
              </a:rPr>
              <a:t>+ </a:t>
            </a:r>
            <a:r>
              <a:rPr lang="en" sz="1900">
                <a:solidFill>
                  <a:srgbClr val="999999"/>
                </a:solidFill>
              </a:rPr>
              <a:t>6800HS 4.7GHz</a:t>
            </a:r>
            <a:endParaRPr sz="1900">
              <a:solidFill>
                <a:srgbClr val="FFFFFF"/>
              </a:solidFill>
            </a:endParaRPr>
          </a:p>
          <a:p>
            <a:pPr indent="0" lvl="0" marL="0" rtl="0" algn="l">
              <a:spcBef>
                <a:spcPts val="0"/>
              </a:spcBef>
              <a:spcAft>
                <a:spcPts val="0"/>
              </a:spcAft>
              <a:buNone/>
            </a:pPr>
            <a:r>
              <a:rPr lang="en" sz="1900">
                <a:solidFill>
                  <a:srgbClr val="6D9EEB"/>
                </a:solidFill>
              </a:rPr>
              <a:t>Apple iPhone 6s + 1.85GHz</a:t>
            </a:r>
            <a:endParaRPr sz="1900">
              <a:solidFill>
                <a:srgbClr val="FFFFFF"/>
              </a:solidFill>
            </a:endParaRPr>
          </a:p>
          <a:p>
            <a:pPr indent="0" lvl="0" marL="0" rtl="0" algn="l">
              <a:spcBef>
                <a:spcPts val="0"/>
              </a:spcBef>
              <a:spcAft>
                <a:spcPts val="0"/>
              </a:spcAft>
              <a:buNone/>
            </a:pPr>
            <a:r>
              <a:rPr lang="en" sz="1900">
                <a:solidFill>
                  <a:srgbClr val="93C47D"/>
                </a:solidFill>
              </a:rPr>
              <a:t>PowerVR GE8320 + A53 2.3GHz</a:t>
            </a:r>
            <a:endParaRPr sz="1900">
              <a:solidFill>
                <a:srgbClr val="FFFFFF"/>
              </a:solidFill>
            </a:endParaRPr>
          </a:p>
          <a:p>
            <a:pPr indent="0" lvl="0" marL="0" rtl="0" algn="l">
              <a:spcBef>
                <a:spcPts val="0"/>
              </a:spcBef>
              <a:spcAft>
                <a:spcPts val="0"/>
              </a:spcAft>
              <a:buNone/>
            </a:pPr>
            <a:r>
              <a:rPr lang="en" sz="1900">
                <a:solidFill>
                  <a:srgbClr val="93C47D"/>
                </a:solidFill>
              </a:rPr>
              <a:t>ARM Mali G57 MP1 + A75 1.6GHz</a:t>
            </a:r>
            <a:endParaRPr sz="1900">
              <a:solidFill>
                <a:srgbClr val="FFFFFF"/>
              </a:solidFill>
            </a:endParaRPr>
          </a:p>
          <a:p>
            <a:pPr indent="0" lvl="0" marL="0" rtl="0" algn="l">
              <a:spcBef>
                <a:spcPts val="0"/>
              </a:spcBef>
              <a:spcAft>
                <a:spcPts val="0"/>
              </a:spcAft>
              <a:buNone/>
            </a:pPr>
            <a:r>
              <a:rPr lang="en" sz="1900">
                <a:solidFill>
                  <a:srgbClr val="93C47D"/>
                </a:solidFill>
              </a:rPr>
              <a:t>QC Adreno 610 + Kryo 260 2GHz</a:t>
            </a:r>
            <a:endParaRPr sz="1900">
              <a:solidFill>
                <a:srgbClr val="FFFFFF"/>
              </a:solidFill>
            </a:endParaRPr>
          </a:p>
        </p:txBody>
      </p:sp>
      <p:sp>
        <p:nvSpPr>
          <p:cNvPr id="749" name="Google Shape;749;p52"/>
          <p:cNvSpPr txBox="1"/>
          <p:nvPr/>
        </p:nvSpPr>
        <p:spPr>
          <a:xfrm>
            <a:off x="3342150" y="3421225"/>
            <a:ext cx="3782400" cy="1185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300">
                <a:solidFill>
                  <a:schemeClr val="dk1"/>
                </a:solidFill>
              </a:rPr>
              <a:t>Single CPU thread</a:t>
            </a:r>
            <a:endParaRPr sz="1300">
              <a:solidFill>
                <a:schemeClr val="dk1"/>
              </a:solidFill>
            </a:endParaRPr>
          </a:p>
          <a:p>
            <a:pPr indent="0" lvl="0" marL="0" rtl="0" algn="r">
              <a:spcBef>
                <a:spcPts val="0"/>
              </a:spcBef>
              <a:spcAft>
                <a:spcPts val="0"/>
              </a:spcAft>
              <a:buNone/>
            </a:pPr>
            <a:r>
              <a:rPr lang="en" sz="1300">
                <a:solidFill>
                  <a:schemeClr val="dk1"/>
                </a:solidFill>
              </a:rPr>
              <a:t>Actual draw calls (no instancing)</a:t>
            </a:r>
            <a:endParaRPr sz="1300">
              <a:solidFill>
                <a:schemeClr val="dk1"/>
              </a:solidFill>
            </a:endParaRPr>
          </a:p>
          <a:p>
            <a:pPr indent="0" lvl="0" marL="0" rtl="0" algn="r">
              <a:spcBef>
                <a:spcPts val="0"/>
              </a:spcBef>
              <a:spcAft>
                <a:spcPts val="0"/>
              </a:spcAft>
              <a:buNone/>
            </a:pPr>
            <a:r>
              <a:rPr lang="en" sz="1300">
                <a:solidFill>
                  <a:schemeClr val="dk1"/>
                </a:solidFill>
              </a:rPr>
              <a:t>No batching: 10,000 mesh and material changes</a:t>
            </a:r>
            <a:endParaRPr sz="1300">
              <a:solidFill>
                <a:schemeClr val="dk1"/>
              </a:solidFill>
            </a:endParaRPr>
          </a:p>
          <a:p>
            <a:pPr indent="0" lvl="0" marL="0" rtl="0" algn="r">
              <a:spcBef>
                <a:spcPts val="0"/>
              </a:spcBef>
              <a:spcAft>
                <a:spcPts val="0"/>
              </a:spcAft>
              <a:buNone/>
            </a:pPr>
            <a:r>
              <a:rPr lang="en" sz="1300">
                <a:solidFill>
                  <a:schemeClr val="dk1"/>
                </a:solidFill>
              </a:rPr>
              <a:t>No GPU persistent scene data</a:t>
            </a:r>
            <a:endParaRPr sz="1300">
              <a:solidFill>
                <a:schemeClr val="dk1"/>
              </a:solidFill>
            </a:endParaRPr>
          </a:p>
          <a:p>
            <a:pPr indent="0" lvl="0" marL="0" rtl="0" algn="r">
              <a:spcBef>
                <a:spcPts val="0"/>
              </a:spcBef>
              <a:spcAft>
                <a:spcPts val="0"/>
              </a:spcAft>
              <a:buNone/>
            </a:pPr>
            <a:r>
              <a:rPr lang="en" sz="1300">
                <a:solidFill>
                  <a:schemeClr val="dk1"/>
                </a:solidFill>
              </a:rPr>
              <a:t>~90% time spent in driver</a:t>
            </a:r>
            <a:endParaRPr sz="1300">
              <a:solidFill>
                <a:schemeClr val="dk1"/>
              </a:solidFill>
            </a:endParaRPr>
          </a:p>
        </p:txBody>
      </p:sp>
      <p:sp>
        <p:nvSpPr>
          <p:cNvPr id="750" name="Google Shape;750;p52"/>
          <p:cNvSpPr txBox="1"/>
          <p:nvPr/>
        </p:nvSpPr>
        <p:spPr>
          <a:xfrm>
            <a:off x="1378250" y="2438850"/>
            <a:ext cx="600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42DA00"/>
                </a:solidFill>
              </a:rPr>
              <a:t>99€</a:t>
            </a:r>
            <a:endParaRPr sz="1200">
              <a:solidFill>
                <a:srgbClr val="42DA00"/>
              </a:solidFill>
            </a:endParaRPr>
          </a:p>
        </p:txBody>
      </p:sp>
      <p:sp>
        <p:nvSpPr>
          <p:cNvPr id="751" name="Google Shape;751;p52"/>
          <p:cNvSpPr txBox="1"/>
          <p:nvPr/>
        </p:nvSpPr>
        <p:spPr>
          <a:xfrm>
            <a:off x="1066800" y="2132300"/>
            <a:ext cx="912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4DD0E1"/>
                </a:solidFill>
              </a:rPr>
              <a:t>7y</a:t>
            </a:r>
            <a:r>
              <a:rPr lang="en" sz="1200">
                <a:solidFill>
                  <a:srgbClr val="4DD0E1"/>
                </a:solidFill>
              </a:rPr>
              <a:t> old</a:t>
            </a:r>
            <a:endParaRPr sz="1200">
              <a:solidFill>
                <a:srgbClr val="4DD0E1"/>
              </a:solidFill>
            </a:endParaRPr>
          </a:p>
        </p:txBody>
      </p:sp>
      <p:sp>
        <p:nvSpPr>
          <p:cNvPr id="752" name="Google Shape;752;p52"/>
          <p:cNvSpPr txBox="1"/>
          <p:nvPr/>
        </p:nvSpPr>
        <p:spPr>
          <a:xfrm>
            <a:off x="1378250" y="2728475"/>
            <a:ext cx="600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42DA00"/>
                </a:solidFill>
              </a:rPr>
              <a:t>99€</a:t>
            </a:r>
            <a:endParaRPr sz="1200">
              <a:solidFill>
                <a:srgbClr val="42DA00"/>
              </a:solidFill>
            </a:endParaRPr>
          </a:p>
        </p:txBody>
      </p:sp>
      <p:sp>
        <p:nvSpPr>
          <p:cNvPr id="753" name="Google Shape;753;p52"/>
          <p:cNvSpPr txBox="1"/>
          <p:nvPr/>
        </p:nvSpPr>
        <p:spPr>
          <a:xfrm>
            <a:off x="1378250" y="3037025"/>
            <a:ext cx="6009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rgbClr val="42DA00"/>
                </a:solidFill>
              </a:rPr>
              <a:t>149€</a:t>
            </a:r>
            <a:endParaRPr sz="1200">
              <a:solidFill>
                <a:srgbClr val="42DA00"/>
              </a:solidFill>
            </a:endParaRPr>
          </a:p>
        </p:txBody>
      </p:sp>
      <p:sp>
        <p:nvSpPr>
          <p:cNvPr id="754" name="Google Shape;754;p52"/>
          <p:cNvSpPr txBox="1"/>
          <p:nvPr/>
        </p:nvSpPr>
        <p:spPr>
          <a:xfrm>
            <a:off x="5943600" y="1767250"/>
            <a:ext cx="1222800" cy="1647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900">
                <a:solidFill>
                  <a:schemeClr val="dk1"/>
                </a:solidFill>
              </a:rPr>
              <a:t>0.85ms</a:t>
            </a:r>
            <a:endParaRPr sz="1900">
              <a:solidFill>
                <a:schemeClr val="dk1"/>
              </a:solidFill>
            </a:endParaRPr>
          </a:p>
          <a:p>
            <a:pPr indent="0" lvl="0" marL="0" rtl="0" algn="r">
              <a:spcBef>
                <a:spcPts val="0"/>
              </a:spcBef>
              <a:spcAft>
                <a:spcPts val="0"/>
              </a:spcAft>
              <a:buNone/>
            </a:pPr>
            <a:r>
              <a:rPr lang="en" sz="1900">
                <a:solidFill>
                  <a:schemeClr val="dk1"/>
                </a:solidFill>
              </a:rPr>
              <a:t>11.27ms</a:t>
            </a:r>
            <a:endParaRPr sz="1900">
              <a:solidFill>
                <a:schemeClr val="dk1"/>
              </a:solidFill>
            </a:endParaRPr>
          </a:p>
          <a:p>
            <a:pPr indent="0" lvl="0" marL="0" rtl="0" algn="r">
              <a:spcBef>
                <a:spcPts val="0"/>
              </a:spcBef>
              <a:spcAft>
                <a:spcPts val="0"/>
              </a:spcAft>
              <a:buNone/>
            </a:pPr>
            <a:r>
              <a:rPr lang="en" sz="1900">
                <a:solidFill>
                  <a:schemeClr val="dk1"/>
                </a:solidFill>
              </a:rPr>
              <a:t>20.93ms</a:t>
            </a:r>
            <a:endParaRPr sz="1900">
              <a:solidFill>
                <a:schemeClr val="dk1"/>
              </a:solidFill>
            </a:endParaRPr>
          </a:p>
          <a:p>
            <a:pPr indent="0" lvl="0" marL="0" rtl="0" algn="r">
              <a:spcBef>
                <a:spcPts val="0"/>
              </a:spcBef>
              <a:spcAft>
                <a:spcPts val="0"/>
              </a:spcAft>
              <a:buNone/>
            </a:pPr>
            <a:r>
              <a:rPr lang="en" sz="1900">
                <a:solidFill>
                  <a:schemeClr val="dk1"/>
                </a:solidFill>
              </a:rPr>
              <a:t>15.01ms</a:t>
            </a:r>
            <a:endParaRPr sz="1900">
              <a:solidFill>
                <a:schemeClr val="dk1"/>
              </a:solidFill>
            </a:endParaRPr>
          </a:p>
          <a:p>
            <a:pPr indent="0" lvl="0" marL="0" rtl="0" algn="r">
              <a:spcBef>
                <a:spcPts val="0"/>
              </a:spcBef>
              <a:spcAft>
                <a:spcPts val="0"/>
              </a:spcAft>
              <a:buNone/>
            </a:pPr>
            <a:r>
              <a:rPr lang="en" sz="1900">
                <a:solidFill>
                  <a:schemeClr val="dk1"/>
                </a:solidFill>
              </a:rPr>
              <a:t>13.69ms</a:t>
            </a:r>
            <a:endParaRPr sz="1900">
              <a:solidFill>
                <a:schemeClr val="dk1"/>
              </a:solidFill>
            </a:endParaRPr>
          </a:p>
        </p:txBody>
      </p:sp>
      <p:pic>
        <p:nvPicPr>
          <p:cNvPr id="755" name="Google Shape;755;p52"/>
          <p:cNvPicPr preferRelativeResize="0"/>
          <p:nvPr/>
        </p:nvPicPr>
        <p:blipFill>
          <a:blip r:embed="rId3">
            <a:alphaModFix/>
          </a:blip>
          <a:stretch>
            <a:fillRect/>
          </a:stretch>
        </p:blipFill>
        <p:spPr>
          <a:xfrm>
            <a:off x="1979275" y="2183976"/>
            <a:ext cx="259051" cy="276000"/>
          </a:xfrm>
          <a:prstGeom prst="rect">
            <a:avLst/>
          </a:prstGeom>
          <a:noFill/>
          <a:ln>
            <a:noFill/>
          </a:ln>
        </p:spPr>
      </p:pic>
      <p:pic>
        <p:nvPicPr>
          <p:cNvPr id="756" name="Google Shape;756;p52"/>
          <p:cNvPicPr preferRelativeResize="0"/>
          <p:nvPr/>
        </p:nvPicPr>
        <p:blipFill>
          <a:blip r:embed="rId4">
            <a:alphaModFix/>
          </a:blip>
          <a:stretch>
            <a:fillRect/>
          </a:stretch>
        </p:blipFill>
        <p:spPr>
          <a:xfrm>
            <a:off x="1979275" y="2482887"/>
            <a:ext cx="259050" cy="251751"/>
          </a:xfrm>
          <a:prstGeom prst="rect">
            <a:avLst/>
          </a:prstGeom>
          <a:noFill/>
          <a:ln>
            <a:noFill/>
          </a:ln>
        </p:spPr>
      </p:pic>
      <p:pic>
        <p:nvPicPr>
          <p:cNvPr id="757" name="Google Shape;757;p52"/>
          <p:cNvPicPr preferRelativeResize="0"/>
          <p:nvPr/>
        </p:nvPicPr>
        <p:blipFill>
          <a:blip r:embed="rId4">
            <a:alphaModFix/>
          </a:blip>
          <a:stretch>
            <a:fillRect/>
          </a:stretch>
        </p:blipFill>
        <p:spPr>
          <a:xfrm>
            <a:off x="1979275" y="2757550"/>
            <a:ext cx="259050" cy="251751"/>
          </a:xfrm>
          <a:prstGeom prst="rect">
            <a:avLst/>
          </a:prstGeom>
          <a:noFill/>
          <a:ln>
            <a:noFill/>
          </a:ln>
        </p:spPr>
      </p:pic>
      <p:pic>
        <p:nvPicPr>
          <p:cNvPr id="758" name="Google Shape;758;p52"/>
          <p:cNvPicPr preferRelativeResize="0"/>
          <p:nvPr/>
        </p:nvPicPr>
        <p:blipFill>
          <a:blip r:embed="rId4">
            <a:alphaModFix/>
          </a:blip>
          <a:stretch>
            <a:fillRect/>
          </a:stretch>
        </p:blipFill>
        <p:spPr>
          <a:xfrm>
            <a:off x="1979275" y="3042050"/>
            <a:ext cx="259050" cy="251751"/>
          </a:xfrm>
          <a:prstGeom prst="rect">
            <a:avLst/>
          </a:prstGeom>
          <a:noFill/>
          <a:ln>
            <a:noFill/>
          </a:ln>
        </p:spPr>
      </p:pic>
      <p:pic>
        <p:nvPicPr>
          <p:cNvPr id="759" name="Google Shape;759;p52"/>
          <p:cNvPicPr preferRelativeResize="0"/>
          <p:nvPr/>
        </p:nvPicPr>
        <p:blipFill>
          <a:blip r:embed="rId5">
            <a:alphaModFix/>
          </a:blip>
          <a:stretch>
            <a:fillRect/>
          </a:stretch>
        </p:blipFill>
        <p:spPr>
          <a:xfrm>
            <a:off x="1455999" y="1906099"/>
            <a:ext cx="782327" cy="226200"/>
          </a:xfrm>
          <a:prstGeom prst="rect">
            <a:avLst/>
          </a:prstGeom>
          <a:noFill/>
          <a:ln>
            <a:noFill/>
          </a:ln>
        </p:spPr>
      </p:pic>
      <p:sp>
        <p:nvSpPr>
          <p:cNvPr id="760" name="Google Shape;760;p52"/>
          <p:cNvSpPr txBox="1"/>
          <p:nvPr/>
        </p:nvSpPr>
        <p:spPr>
          <a:xfrm>
            <a:off x="2231700" y="1400175"/>
            <a:ext cx="4371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rPr>
              <a:t>10,000 unique materials, 10,000 unique meshes</a:t>
            </a:r>
            <a:endParaRPr sz="1200">
              <a:solidFill>
                <a:srgbClr val="99999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3"/>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References</a:t>
            </a:r>
            <a:endParaRPr/>
          </a:p>
        </p:txBody>
      </p:sp>
      <p:sp>
        <p:nvSpPr>
          <p:cNvPr id="766" name="Google Shape;766;p53"/>
          <p:cNvSpPr txBox="1"/>
          <p:nvPr>
            <p:ph idx="1" type="body"/>
          </p:nvPr>
        </p:nvSpPr>
        <p:spPr>
          <a:xfrm>
            <a:off x="321900" y="1194950"/>
            <a:ext cx="8507100" cy="3298200"/>
          </a:xfrm>
          <a:prstGeom prst="rect">
            <a:avLst/>
          </a:prstGeom>
          <a:noFill/>
          <a:ln>
            <a:noFill/>
          </a:ln>
        </p:spPr>
        <p:txBody>
          <a:bodyPr anchorCtr="0" anchor="t" bIns="34275" lIns="0" spcFirstLastPara="1" rIns="68575" wrap="square" tIns="34275">
            <a:normAutofit/>
          </a:bodyPr>
          <a:lstStyle/>
          <a:p>
            <a:pPr indent="0" lvl="0" marL="0" rtl="0" algn="l">
              <a:lnSpc>
                <a:spcPct val="115000"/>
              </a:lnSpc>
              <a:spcBef>
                <a:spcPts val="0"/>
              </a:spcBef>
              <a:spcAft>
                <a:spcPts val="0"/>
              </a:spcAft>
              <a:buNone/>
            </a:pPr>
            <a:r>
              <a:rPr b="1" lang="en" sz="1200"/>
              <a:t>[1] </a:t>
            </a:r>
            <a:r>
              <a:rPr lang="en" sz="1200"/>
              <a:t>Various hardware performance numbers (Wikipedia):</a:t>
            </a:r>
            <a:endParaRPr sz="1200"/>
          </a:p>
          <a:p>
            <a:pPr indent="-304800" lvl="0" marL="457200" rtl="0" algn="l">
              <a:lnSpc>
                <a:spcPct val="115000"/>
              </a:lnSpc>
              <a:spcBef>
                <a:spcPts val="1200"/>
              </a:spcBef>
              <a:spcAft>
                <a:spcPts val="0"/>
              </a:spcAft>
              <a:buSzPts val="1200"/>
              <a:buChar char="●"/>
            </a:pPr>
            <a:r>
              <a:rPr lang="en" sz="1200"/>
              <a:t>ARM Mali: </a:t>
            </a:r>
            <a:r>
              <a:rPr lang="en" sz="1100" u="sng">
                <a:solidFill>
                  <a:schemeClr val="hlink"/>
                </a:solidFill>
                <a:hlinkClick r:id="rId3"/>
              </a:rPr>
              <a:t>https://en.wikipedia.org/wiki/Mali_(processor)</a:t>
            </a:r>
            <a:endParaRPr sz="1200"/>
          </a:p>
          <a:p>
            <a:pPr indent="-304800" lvl="0" marL="457200" rtl="0" algn="l">
              <a:lnSpc>
                <a:spcPct val="115000"/>
              </a:lnSpc>
              <a:spcBef>
                <a:spcPts val="0"/>
              </a:spcBef>
              <a:spcAft>
                <a:spcPts val="0"/>
              </a:spcAft>
              <a:buSzPts val="1200"/>
              <a:buChar char="●"/>
            </a:pPr>
            <a:r>
              <a:rPr lang="en" sz="1200"/>
              <a:t>Qualcomm Adreno: </a:t>
            </a:r>
            <a:r>
              <a:rPr lang="en" sz="1100" u="sng">
                <a:solidFill>
                  <a:schemeClr val="hlink"/>
                </a:solidFill>
                <a:hlinkClick r:id="rId4"/>
              </a:rPr>
              <a:t>https://en.wikipedia.org/wiki/Adreno</a:t>
            </a:r>
            <a:endParaRPr sz="1200"/>
          </a:p>
          <a:p>
            <a:pPr indent="-304800" lvl="0" marL="457200" rtl="0" algn="l">
              <a:lnSpc>
                <a:spcPct val="115000"/>
              </a:lnSpc>
              <a:spcBef>
                <a:spcPts val="0"/>
              </a:spcBef>
              <a:spcAft>
                <a:spcPts val="0"/>
              </a:spcAft>
              <a:buSzPts val="1200"/>
              <a:buChar char="●"/>
            </a:pPr>
            <a:r>
              <a:rPr lang="en" sz="1200"/>
              <a:t>PowerVR:</a:t>
            </a:r>
            <a:r>
              <a:rPr lang="en" sz="1100" u="sng">
                <a:solidFill>
                  <a:schemeClr val="hlink"/>
                </a:solidFill>
                <a:hlinkClick r:id="rId5"/>
              </a:rPr>
              <a:t>https://en.wikipedia.org/wiki/PowerVR</a:t>
            </a:r>
            <a:endParaRPr sz="1200"/>
          </a:p>
          <a:p>
            <a:pPr indent="-304800" lvl="0" marL="457200" rtl="0" algn="l">
              <a:lnSpc>
                <a:spcPct val="115000"/>
              </a:lnSpc>
              <a:spcBef>
                <a:spcPts val="0"/>
              </a:spcBef>
              <a:spcAft>
                <a:spcPts val="0"/>
              </a:spcAft>
              <a:buSzPts val="1200"/>
              <a:buChar char="●"/>
            </a:pPr>
            <a:r>
              <a:rPr lang="en" sz="1200"/>
              <a:t>Nintendo Switch: </a:t>
            </a:r>
            <a:r>
              <a:rPr lang="en" sz="1100" u="sng">
                <a:solidFill>
                  <a:schemeClr val="hlink"/>
                </a:solidFill>
                <a:hlinkClick r:id="rId6"/>
              </a:rPr>
              <a:t>https://en.wikipedia.org/wiki/Nintendo_Switch</a:t>
            </a:r>
            <a:endParaRPr sz="1200"/>
          </a:p>
          <a:p>
            <a:pPr indent="-304800" lvl="0" marL="457200" rtl="0" algn="l">
              <a:lnSpc>
                <a:spcPct val="115000"/>
              </a:lnSpc>
              <a:spcBef>
                <a:spcPts val="0"/>
              </a:spcBef>
              <a:spcAft>
                <a:spcPts val="0"/>
              </a:spcAft>
              <a:buSzPts val="1200"/>
              <a:buChar char="●"/>
            </a:pPr>
            <a:r>
              <a:rPr lang="en" sz="1200"/>
              <a:t>Microsoft Xbox 360: </a:t>
            </a:r>
            <a:r>
              <a:rPr lang="en" sz="1100" u="sng">
                <a:solidFill>
                  <a:schemeClr val="hlink"/>
                </a:solidFill>
                <a:hlinkClick r:id="rId7"/>
              </a:rPr>
              <a:t>https://en.wikipedia.org/wiki/Xbox_360</a:t>
            </a:r>
            <a:endParaRPr sz="1200"/>
          </a:p>
          <a:p>
            <a:pPr indent="-304800" lvl="0" marL="457200" rtl="0" algn="l">
              <a:lnSpc>
                <a:spcPct val="115000"/>
              </a:lnSpc>
              <a:spcBef>
                <a:spcPts val="0"/>
              </a:spcBef>
              <a:spcAft>
                <a:spcPts val="0"/>
              </a:spcAft>
              <a:buSzPts val="1200"/>
              <a:buChar char="●"/>
            </a:pPr>
            <a:r>
              <a:rPr lang="en" sz="1200"/>
              <a:t>Microsoft Xbox One: </a:t>
            </a:r>
            <a:r>
              <a:rPr lang="en" sz="1100" u="sng">
                <a:solidFill>
                  <a:schemeClr val="hlink"/>
                </a:solidFill>
                <a:hlinkClick r:id="rId8"/>
              </a:rPr>
              <a:t>https://en.wikipedia.org/wiki/Xbox_One</a:t>
            </a:r>
            <a:endParaRPr sz="1200"/>
          </a:p>
          <a:p>
            <a:pPr indent="-304800" lvl="0" marL="457200" rtl="0" algn="l">
              <a:lnSpc>
                <a:spcPct val="115000"/>
              </a:lnSpc>
              <a:spcBef>
                <a:spcPts val="0"/>
              </a:spcBef>
              <a:spcAft>
                <a:spcPts val="0"/>
              </a:spcAft>
              <a:buSzPts val="1200"/>
              <a:buChar char="●"/>
            </a:pPr>
            <a:r>
              <a:rPr lang="en" sz="1200"/>
              <a:t>Sony PS3: </a:t>
            </a:r>
            <a:r>
              <a:rPr lang="en" sz="1100" u="sng">
                <a:solidFill>
                  <a:schemeClr val="hlink"/>
                </a:solidFill>
                <a:hlinkClick r:id="rId9"/>
              </a:rPr>
              <a:t>https://en.wikipedia.org/wiki/PlayStation_3</a:t>
            </a:r>
            <a:endParaRPr sz="1200"/>
          </a:p>
          <a:p>
            <a:pPr indent="-304800" lvl="0" marL="457200" rtl="0" algn="l">
              <a:lnSpc>
                <a:spcPct val="115000"/>
              </a:lnSpc>
              <a:spcBef>
                <a:spcPts val="0"/>
              </a:spcBef>
              <a:spcAft>
                <a:spcPts val="0"/>
              </a:spcAft>
              <a:buSzPts val="1200"/>
              <a:buChar char="●"/>
            </a:pPr>
            <a:r>
              <a:rPr lang="en" sz="1200"/>
              <a:t>Sony PS4: </a:t>
            </a:r>
            <a:r>
              <a:rPr lang="en" sz="1100" u="sng">
                <a:solidFill>
                  <a:schemeClr val="hlink"/>
                </a:solidFill>
                <a:hlinkClick r:id="rId10"/>
              </a:rPr>
              <a:t>https://en.wikipedia.org/wiki/PlayStation_4</a:t>
            </a:r>
            <a:endParaRPr sz="1200"/>
          </a:p>
          <a:p>
            <a:pPr indent="0" lvl="0" marL="0" rtl="0" algn="l">
              <a:lnSpc>
                <a:spcPct val="115000"/>
              </a:lnSpc>
              <a:spcBef>
                <a:spcPts val="1200"/>
              </a:spcBef>
              <a:spcAft>
                <a:spcPts val="0"/>
              </a:spcAft>
              <a:buNone/>
            </a:pPr>
            <a:r>
              <a:rPr b="1" lang="en" sz="1200"/>
              <a:t>[2]</a:t>
            </a:r>
            <a:r>
              <a:rPr lang="en" sz="1200"/>
              <a:t> Haar, Aaltonen: GPU-Driven Rendering Pipelines, SIGGRAPH 2015: Advances in Real-Time Rendering in Games: </a:t>
            </a:r>
            <a:r>
              <a:rPr lang="en" sz="1100" u="sng">
                <a:solidFill>
                  <a:schemeClr val="hlink"/>
                </a:solidFill>
                <a:hlinkClick r:id="rId11"/>
              </a:rPr>
              <a:t>https://advances.realtimerendering.com/s2015/aaltonenhaar_siggraph2015_combined_final_footer_220dpi.pdf</a:t>
            </a:r>
            <a:endParaRPr sz="1200"/>
          </a:p>
          <a:p>
            <a:pPr indent="0" lvl="0" marL="0" rtl="0" algn="l">
              <a:lnSpc>
                <a:spcPct val="115000"/>
              </a:lnSpc>
              <a:spcBef>
                <a:spcPts val="1200"/>
              </a:spcBef>
              <a:spcAft>
                <a:spcPts val="1200"/>
              </a:spcAft>
              <a:buNone/>
            </a:pPr>
            <a:r>
              <a:rPr b="1" lang="en" sz="1200"/>
              <a:t>[3]</a:t>
            </a:r>
            <a:r>
              <a:rPr lang="en" sz="1200"/>
              <a:t> Karis, Stubbe, Wihlidal: Nanite, A Deep Dive, SIGGRAPH 2021: Advances in Real-Time Rendering in Games: </a:t>
            </a:r>
            <a:r>
              <a:rPr lang="en" sz="1100" u="sng">
                <a:solidFill>
                  <a:schemeClr val="hlink"/>
                </a:solidFill>
                <a:hlinkClick r:id="rId12"/>
              </a:rPr>
              <a:t>https://advances.realtimerendering.com/s2021/Karis_Nanite_SIGGRAPH_Advances_2021_final.pdf</a:t>
            </a:r>
            <a:endParaRPr sz="1200"/>
          </a:p>
        </p:txBody>
      </p:sp>
      <p:sp>
        <p:nvSpPr>
          <p:cNvPr id="767" name="Google Shape;767;p53"/>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2955573" y="3187574"/>
            <a:ext cx="870100" cy="221728"/>
          </a:xfrm>
          <a:prstGeom prst="rect">
            <a:avLst/>
          </a:prstGeom>
          <a:noFill/>
          <a:ln>
            <a:noFill/>
          </a:ln>
        </p:spPr>
      </p:pic>
      <p:pic>
        <p:nvPicPr>
          <p:cNvPr id="171" name="Google Shape;171;p27"/>
          <p:cNvPicPr preferRelativeResize="0"/>
          <p:nvPr/>
        </p:nvPicPr>
        <p:blipFill>
          <a:blip r:embed="rId4">
            <a:alphaModFix/>
          </a:blip>
          <a:stretch>
            <a:fillRect/>
          </a:stretch>
        </p:blipFill>
        <p:spPr>
          <a:xfrm>
            <a:off x="2780525" y="2571750"/>
            <a:ext cx="436525" cy="431975"/>
          </a:xfrm>
          <a:prstGeom prst="rect">
            <a:avLst/>
          </a:prstGeom>
          <a:noFill/>
          <a:ln>
            <a:noFill/>
          </a:ln>
        </p:spPr>
      </p:pic>
      <p:pic>
        <p:nvPicPr>
          <p:cNvPr id="172" name="Google Shape;172;p27"/>
          <p:cNvPicPr preferRelativeResize="0"/>
          <p:nvPr/>
        </p:nvPicPr>
        <p:blipFill>
          <a:blip r:embed="rId5">
            <a:alphaModFix/>
          </a:blip>
          <a:stretch>
            <a:fillRect/>
          </a:stretch>
        </p:blipFill>
        <p:spPr>
          <a:xfrm>
            <a:off x="2806050" y="3424363"/>
            <a:ext cx="924700" cy="345300"/>
          </a:xfrm>
          <a:prstGeom prst="rect">
            <a:avLst/>
          </a:prstGeom>
          <a:noFill/>
          <a:ln>
            <a:noFill/>
          </a:ln>
        </p:spPr>
      </p:pic>
      <p:sp>
        <p:nvSpPr>
          <p:cNvPr id="173" name="Google Shape;173;p27"/>
          <p:cNvSpPr/>
          <p:nvPr/>
        </p:nvSpPr>
        <p:spPr>
          <a:xfrm>
            <a:off x="275675" y="4008750"/>
            <a:ext cx="4561200" cy="492600"/>
          </a:xfrm>
          <a:prstGeom prst="rect">
            <a:avLst/>
          </a:prstGeom>
          <a:solidFill>
            <a:srgbClr val="CFE2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p:nvPr/>
        </p:nvSpPr>
        <p:spPr>
          <a:xfrm>
            <a:off x="2511950" y="2311850"/>
            <a:ext cx="1510200" cy="16563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7"/>
          <p:cNvSpPr/>
          <p:nvPr/>
        </p:nvSpPr>
        <p:spPr>
          <a:xfrm>
            <a:off x="1695800" y="1008625"/>
            <a:ext cx="783300" cy="3320400"/>
          </a:xfrm>
          <a:prstGeom prst="rect">
            <a:avLst/>
          </a:prstGeom>
          <a:solidFill>
            <a:schemeClr val="lt2"/>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7"/>
          <p:cNvSpPr/>
          <p:nvPr/>
        </p:nvSpPr>
        <p:spPr>
          <a:xfrm>
            <a:off x="275675" y="3784750"/>
            <a:ext cx="7883100" cy="309000"/>
          </a:xfrm>
          <a:prstGeom prst="rightArrow">
            <a:avLst>
              <a:gd fmla="val 50000" name="adj1"/>
              <a:gd fmla="val 50000" name="adj2"/>
            </a:avLst>
          </a:prstGeom>
          <a:gradFill>
            <a:gsLst>
              <a:gs pos="0">
                <a:srgbClr val="FF0000"/>
              </a:gs>
              <a:gs pos="100000">
                <a:srgbClr val="00FF00"/>
              </a:gs>
            </a:gsLst>
            <a:lin ang="0"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Target Hardware</a:t>
            </a:r>
            <a:endParaRPr/>
          </a:p>
        </p:txBody>
      </p:sp>
      <p:sp>
        <p:nvSpPr>
          <p:cNvPr id="178" name="Google Shape;178;p27"/>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79" name="Google Shape;179;p27"/>
          <p:cNvSpPr txBox="1"/>
          <p:nvPr/>
        </p:nvSpPr>
        <p:spPr>
          <a:xfrm>
            <a:off x="255500" y="3998450"/>
            <a:ext cx="121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4</a:t>
            </a:r>
            <a:r>
              <a:rPr lang="en" sz="1200"/>
              <a:t>0 GFLOP/s</a:t>
            </a:r>
            <a:endParaRPr sz="1200"/>
          </a:p>
        </p:txBody>
      </p:sp>
      <p:sp>
        <p:nvSpPr>
          <p:cNvPr id="180" name="Google Shape;180;p27"/>
          <p:cNvSpPr txBox="1"/>
          <p:nvPr/>
        </p:nvSpPr>
        <p:spPr>
          <a:xfrm>
            <a:off x="6768325" y="3998450"/>
            <a:ext cx="14394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t>2000</a:t>
            </a:r>
            <a:r>
              <a:rPr lang="en" sz="1200"/>
              <a:t> GFLOP/s</a:t>
            </a:r>
            <a:endParaRPr sz="1200"/>
          </a:p>
        </p:txBody>
      </p:sp>
      <p:sp>
        <p:nvSpPr>
          <p:cNvPr id="181" name="Google Shape;181;p27"/>
          <p:cNvSpPr txBox="1"/>
          <p:nvPr/>
        </p:nvSpPr>
        <p:spPr>
          <a:xfrm>
            <a:off x="1843150" y="3998450"/>
            <a:ext cx="462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t>120</a:t>
            </a:r>
            <a:endParaRPr b="1" sz="1200"/>
          </a:p>
        </p:txBody>
      </p:sp>
      <p:sp>
        <p:nvSpPr>
          <p:cNvPr id="182" name="Google Shape;182;p27"/>
          <p:cNvSpPr txBox="1"/>
          <p:nvPr/>
        </p:nvSpPr>
        <p:spPr>
          <a:xfrm>
            <a:off x="3159475" y="3998450"/>
            <a:ext cx="462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240</a:t>
            </a:r>
            <a:endParaRPr sz="1200"/>
          </a:p>
        </p:txBody>
      </p:sp>
      <p:sp>
        <p:nvSpPr>
          <p:cNvPr id="183" name="Google Shape;183;p27"/>
          <p:cNvSpPr txBox="1"/>
          <p:nvPr/>
        </p:nvSpPr>
        <p:spPr>
          <a:xfrm>
            <a:off x="4340850" y="3998450"/>
            <a:ext cx="462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500</a:t>
            </a:r>
            <a:endParaRPr sz="1200"/>
          </a:p>
        </p:txBody>
      </p:sp>
      <p:sp>
        <p:nvSpPr>
          <p:cNvPr id="184" name="Google Shape;184;p27"/>
          <p:cNvSpPr txBox="1"/>
          <p:nvPr/>
        </p:nvSpPr>
        <p:spPr>
          <a:xfrm>
            <a:off x="5710325" y="3998450"/>
            <a:ext cx="550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1000</a:t>
            </a:r>
            <a:endParaRPr sz="1200"/>
          </a:p>
        </p:txBody>
      </p:sp>
      <p:sp>
        <p:nvSpPr>
          <p:cNvPr id="185" name="Google Shape;185;p27"/>
          <p:cNvSpPr txBox="1"/>
          <p:nvPr/>
        </p:nvSpPr>
        <p:spPr>
          <a:xfrm>
            <a:off x="2687238" y="2934000"/>
            <a:ext cx="623100" cy="26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t>h</a:t>
            </a:r>
            <a:r>
              <a:rPr lang="en" sz="500"/>
              <a:t>andheld mode</a:t>
            </a:r>
            <a:endParaRPr sz="500"/>
          </a:p>
        </p:txBody>
      </p:sp>
      <p:pic>
        <p:nvPicPr>
          <p:cNvPr id="186" name="Google Shape;186;p27"/>
          <p:cNvPicPr preferRelativeResize="0"/>
          <p:nvPr/>
        </p:nvPicPr>
        <p:blipFill>
          <a:blip r:embed="rId6">
            <a:alphaModFix/>
          </a:blip>
          <a:stretch>
            <a:fillRect/>
          </a:stretch>
        </p:blipFill>
        <p:spPr>
          <a:xfrm>
            <a:off x="6465750" y="3515988"/>
            <a:ext cx="1219233" cy="309000"/>
          </a:xfrm>
          <a:prstGeom prst="rect">
            <a:avLst/>
          </a:prstGeom>
          <a:noFill/>
          <a:ln>
            <a:noFill/>
          </a:ln>
        </p:spPr>
      </p:pic>
      <p:pic>
        <p:nvPicPr>
          <p:cNvPr id="187" name="Google Shape;187;p27"/>
          <p:cNvPicPr preferRelativeResize="0"/>
          <p:nvPr/>
        </p:nvPicPr>
        <p:blipFill>
          <a:blip r:embed="rId7">
            <a:alphaModFix/>
          </a:blip>
          <a:stretch>
            <a:fillRect/>
          </a:stretch>
        </p:blipFill>
        <p:spPr>
          <a:xfrm>
            <a:off x="5898226" y="2892162"/>
            <a:ext cx="870100" cy="568900"/>
          </a:xfrm>
          <a:prstGeom prst="rect">
            <a:avLst/>
          </a:prstGeom>
          <a:noFill/>
          <a:ln>
            <a:noFill/>
          </a:ln>
        </p:spPr>
      </p:pic>
      <p:pic>
        <p:nvPicPr>
          <p:cNvPr id="188" name="Google Shape;188;p27"/>
          <p:cNvPicPr preferRelativeResize="0"/>
          <p:nvPr/>
        </p:nvPicPr>
        <p:blipFill>
          <a:blip r:embed="rId8">
            <a:alphaModFix/>
          </a:blip>
          <a:stretch>
            <a:fillRect/>
          </a:stretch>
        </p:blipFill>
        <p:spPr>
          <a:xfrm>
            <a:off x="6558750" y="2783500"/>
            <a:ext cx="1126224" cy="309000"/>
          </a:xfrm>
          <a:prstGeom prst="rect">
            <a:avLst/>
          </a:prstGeom>
          <a:noFill/>
          <a:ln>
            <a:noFill/>
          </a:ln>
        </p:spPr>
      </p:pic>
      <p:pic>
        <p:nvPicPr>
          <p:cNvPr id="189" name="Google Shape;189;p27"/>
          <p:cNvPicPr preferRelativeResize="0"/>
          <p:nvPr/>
        </p:nvPicPr>
        <p:blipFill>
          <a:blip r:embed="rId9">
            <a:alphaModFix/>
          </a:blip>
          <a:stretch>
            <a:fillRect/>
          </a:stretch>
        </p:blipFill>
        <p:spPr>
          <a:xfrm>
            <a:off x="1843150" y="1088999"/>
            <a:ext cx="462300" cy="492525"/>
          </a:xfrm>
          <a:prstGeom prst="rect">
            <a:avLst/>
          </a:prstGeom>
          <a:noFill/>
          <a:ln>
            <a:noFill/>
          </a:ln>
        </p:spPr>
      </p:pic>
      <p:sp>
        <p:nvSpPr>
          <p:cNvPr id="190" name="Google Shape;190;p27"/>
          <p:cNvSpPr txBox="1"/>
          <p:nvPr/>
        </p:nvSpPr>
        <p:spPr>
          <a:xfrm>
            <a:off x="1779700" y="1518625"/>
            <a:ext cx="589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iPhone 6s</a:t>
            </a:r>
            <a:endParaRPr sz="700"/>
          </a:p>
        </p:txBody>
      </p:sp>
      <p:pic>
        <p:nvPicPr>
          <p:cNvPr id="191" name="Google Shape;191;p27"/>
          <p:cNvPicPr preferRelativeResize="0"/>
          <p:nvPr/>
        </p:nvPicPr>
        <p:blipFill>
          <a:blip r:embed="rId9">
            <a:alphaModFix/>
          </a:blip>
          <a:stretch>
            <a:fillRect/>
          </a:stretch>
        </p:blipFill>
        <p:spPr>
          <a:xfrm>
            <a:off x="7067600" y="1088999"/>
            <a:ext cx="462300" cy="492525"/>
          </a:xfrm>
          <a:prstGeom prst="rect">
            <a:avLst/>
          </a:prstGeom>
          <a:noFill/>
          <a:ln>
            <a:noFill/>
          </a:ln>
        </p:spPr>
      </p:pic>
      <p:sp>
        <p:nvSpPr>
          <p:cNvPr id="192" name="Google Shape;192;p27"/>
          <p:cNvSpPr txBox="1"/>
          <p:nvPr/>
        </p:nvSpPr>
        <p:spPr>
          <a:xfrm>
            <a:off x="6871300" y="1518625"/>
            <a:ext cx="870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iPhone 14 Pro</a:t>
            </a:r>
            <a:endParaRPr sz="700"/>
          </a:p>
        </p:txBody>
      </p:sp>
      <p:cxnSp>
        <p:nvCxnSpPr>
          <p:cNvPr id="193" name="Google Shape;193;p27"/>
          <p:cNvCxnSpPr>
            <a:stCxn id="189" idx="3"/>
            <a:endCxn id="191" idx="1"/>
          </p:cNvCxnSpPr>
          <p:nvPr/>
        </p:nvCxnSpPr>
        <p:spPr>
          <a:xfrm>
            <a:off x="2305450" y="1335261"/>
            <a:ext cx="4762200" cy="0"/>
          </a:xfrm>
          <a:prstGeom prst="straightConnector1">
            <a:avLst/>
          </a:prstGeom>
          <a:noFill/>
          <a:ln cap="flat" cmpd="sng" w="9525">
            <a:solidFill>
              <a:schemeClr val="dk2"/>
            </a:solidFill>
            <a:prstDash val="solid"/>
            <a:round/>
            <a:headEnd len="med" w="med" type="stealth"/>
            <a:tailEnd len="med" w="med" type="triangle"/>
          </a:ln>
        </p:spPr>
      </p:cxnSp>
      <p:pic>
        <p:nvPicPr>
          <p:cNvPr id="194" name="Google Shape;194;p27"/>
          <p:cNvPicPr preferRelativeResize="0"/>
          <p:nvPr/>
        </p:nvPicPr>
        <p:blipFill>
          <a:blip r:embed="rId10">
            <a:alphaModFix/>
          </a:blip>
          <a:stretch>
            <a:fillRect/>
          </a:stretch>
        </p:blipFill>
        <p:spPr>
          <a:xfrm>
            <a:off x="323950" y="1811125"/>
            <a:ext cx="589253" cy="572700"/>
          </a:xfrm>
          <a:prstGeom prst="rect">
            <a:avLst/>
          </a:prstGeom>
          <a:noFill/>
          <a:ln>
            <a:noFill/>
          </a:ln>
        </p:spPr>
      </p:pic>
      <p:sp>
        <p:nvSpPr>
          <p:cNvPr id="195" name="Google Shape;195;p27"/>
          <p:cNvSpPr txBox="1"/>
          <p:nvPr/>
        </p:nvSpPr>
        <p:spPr>
          <a:xfrm>
            <a:off x="136025" y="2329075"/>
            <a:ext cx="965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Min </a:t>
            </a:r>
            <a:r>
              <a:rPr lang="en" sz="800"/>
              <a:t>spec Android phones</a:t>
            </a:r>
            <a:endParaRPr sz="800"/>
          </a:p>
          <a:p>
            <a:pPr indent="0" lvl="0" marL="0" rtl="0" algn="ctr">
              <a:spcBef>
                <a:spcPts val="0"/>
              </a:spcBef>
              <a:spcAft>
                <a:spcPts val="0"/>
              </a:spcAft>
              <a:buNone/>
            </a:pPr>
            <a:r>
              <a:t/>
            </a:r>
            <a:endParaRPr sz="800"/>
          </a:p>
          <a:p>
            <a:pPr indent="0" lvl="0" marL="0" rtl="0" algn="ctr">
              <a:spcBef>
                <a:spcPts val="0"/>
              </a:spcBef>
              <a:spcAft>
                <a:spcPts val="0"/>
              </a:spcAft>
              <a:buNone/>
            </a:pPr>
            <a:r>
              <a:rPr lang="en" sz="800"/>
              <a:t>PowerVR GE8320 </a:t>
            </a:r>
            <a:r>
              <a:rPr lang="en" sz="800">
                <a:solidFill>
                  <a:srgbClr val="FF00FF"/>
                </a:solidFill>
              </a:rPr>
              <a:t>[1]</a:t>
            </a:r>
            <a:endParaRPr sz="800">
              <a:solidFill>
                <a:srgbClr val="FF00FF"/>
              </a:solidFill>
            </a:endParaRPr>
          </a:p>
          <a:p>
            <a:pPr indent="0" lvl="0" marL="0" rtl="0" algn="ctr">
              <a:spcBef>
                <a:spcPts val="0"/>
              </a:spcBef>
              <a:spcAft>
                <a:spcPts val="0"/>
              </a:spcAft>
              <a:buNone/>
            </a:pPr>
            <a:r>
              <a:t/>
            </a:r>
            <a:endParaRPr sz="800"/>
          </a:p>
          <a:p>
            <a:pPr indent="0" lvl="0" marL="0" rtl="0" algn="ctr">
              <a:spcBef>
                <a:spcPts val="0"/>
              </a:spcBef>
              <a:spcAft>
                <a:spcPts val="0"/>
              </a:spcAft>
              <a:buNone/>
            </a:pPr>
            <a:r>
              <a:rPr lang="en" sz="800"/>
              <a:t>Mali G31 </a:t>
            </a:r>
            <a:r>
              <a:rPr lang="en" sz="800">
                <a:solidFill>
                  <a:srgbClr val="FF00FF"/>
                </a:solidFill>
              </a:rPr>
              <a:t>[1]</a:t>
            </a:r>
            <a:endParaRPr sz="800">
              <a:solidFill>
                <a:srgbClr val="FF00FF"/>
              </a:solidFill>
            </a:endParaRPr>
          </a:p>
          <a:p>
            <a:pPr indent="0" lvl="0" marL="0" rtl="0" algn="ctr">
              <a:spcBef>
                <a:spcPts val="0"/>
              </a:spcBef>
              <a:spcAft>
                <a:spcPts val="0"/>
              </a:spcAft>
              <a:buNone/>
            </a:pPr>
            <a:r>
              <a:t/>
            </a:r>
            <a:endParaRPr sz="800"/>
          </a:p>
          <a:p>
            <a:pPr indent="0" lvl="0" marL="0" rtl="0" algn="ctr">
              <a:spcBef>
                <a:spcPts val="0"/>
              </a:spcBef>
              <a:spcAft>
                <a:spcPts val="0"/>
              </a:spcAft>
              <a:buNone/>
            </a:pPr>
            <a:r>
              <a:rPr lang="en" sz="800"/>
              <a:t>Adreno 505 </a:t>
            </a:r>
            <a:r>
              <a:rPr lang="en" sz="800">
                <a:solidFill>
                  <a:srgbClr val="FF00FF"/>
                </a:solidFill>
              </a:rPr>
              <a:t>[1]</a:t>
            </a:r>
            <a:endParaRPr sz="800">
              <a:solidFill>
                <a:srgbClr val="FF00FF"/>
              </a:solidFill>
            </a:endParaRPr>
          </a:p>
        </p:txBody>
      </p:sp>
      <p:pic>
        <p:nvPicPr>
          <p:cNvPr id="196" name="Google Shape;196;p27"/>
          <p:cNvPicPr preferRelativeResize="0"/>
          <p:nvPr/>
        </p:nvPicPr>
        <p:blipFill>
          <a:blip r:embed="rId10">
            <a:alphaModFix/>
          </a:blip>
          <a:stretch>
            <a:fillRect/>
          </a:stretch>
        </p:blipFill>
        <p:spPr>
          <a:xfrm>
            <a:off x="7004125" y="1811125"/>
            <a:ext cx="589253" cy="572700"/>
          </a:xfrm>
          <a:prstGeom prst="rect">
            <a:avLst/>
          </a:prstGeom>
          <a:noFill/>
          <a:ln>
            <a:noFill/>
          </a:ln>
        </p:spPr>
      </p:pic>
      <p:sp>
        <p:nvSpPr>
          <p:cNvPr id="197" name="Google Shape;197;p27"/>
          <p:cNvSpPr txBox="1"/>
          <p:nvPr/>
        </p:nvSpPr>
        <p:spPr>
          <a:xfrm>
            <a:off x="6899000" y="2313475"/>
            <a:ext cx="82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New Android flagships</a:t>
            </a:r>
            <a:endParaRPr sz="700"/>
          </a:p>
        </p:txBody>
      </p:sp>
      <p:cxnSp>
        <p:nvCxnSpPr>
          <p:cNvPr id="198" name="Google Shape;198;p27"/>
          <p:cNvCxnSpPr>
            <a:stCxn id="194" idx="3"/>
            <a:endCxn id="196" idx="1"/>
          </p:cNvCxnSpPr>
          <p:nvPr/>
        </p:nvCxnSpPr>
        <p:spPr>
          <a:xfrm>
            <a:off x="913203" y="2097475"/>
            <a:ext cx="6090900" cy="0"/>
          </a:xfrm>
          <a:prstGeom prst="straightConnector1">
            <a:avLst/>
          </a:prstGeom>
          <a:noFill/>
          <a:ln cap="flat" cmpd="sng" w="9525">
            <a:solidFill>
              <a:srgbClr val="6AA84F"/>
            </a:solidFill>
            <a:prstDash val="solid"/>
            <a:round/>
            <a:headEnd len="med" w="med" type="stealth"/>
            <a:tailEnd len="med" w="med" type="triangle"/>
          </a:ln>
        </p:spPr>
      </p:cxnSp>
      <p:sp>
        <p:nvSpPr>
          <p:cNvPr id="199" name="Google Shape;199;p27"/>
          <p:cNvSpPr txBox="1"/>
          <p:nvPr/>
        </p:nvSpPr>
        <p:spPr>
          <a:xfrm>
            <a:off x="2857263" y="1822250"/>
            <a:ext cx="36585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Android (Vulkan 1.0) = 50x performance delta</a:t>
            </a:r>
            <a:endParaRPr sz="1000"/>
          </a:p>
        </p:txBody>
      </p:sp>
      <p:sp>
        <p:nvSpPr>
          <p:cNvPr id="200" name="Google Shape;200;p27"/>
          <p:cNvSpPr txBox="1"/>
          <p:nvPr/>
        </p:nvSpPr>
        <p:spPr>
          <a:xfrm>
            <a:off x="2900250" y="1060200"/>
            <a:ext cx="36585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Apple (Metal 2.0) =</a:t>
            </a:r>
            <a:r>
              <a:rPr lang="en" sz="1000"/>
              <a:t> 15x performance delta</a:t>
            </a:r>
            <a:endParaRPr sz="1000"/>
          </a:p>
        </p:txBody>
      </p:sp>
      <p:pic>
        <p:nvPicPr>
          <p:cNvPr id="201" name="Google Shape;201;p27"/>
          <p:cNvPicPr preferRelativeResize="0"/>
          <p:nvPr/>
        </p:nvPicPr>
        <p:blipFill>
          <a:blip r:embed="rId10">
            <a:alphaModFix/>
          </a:blip>
          <a:stretch>
            <a:fillRect/>
          </a:stretch>
        </p:blipFill>
        <p:spPr>
          <a:xfrm>
            <a:off x="1779675" y="1811125"/>
            <a:ext cx="589253" cy="572700"/>
          </a:xfrm>
          <a:prstGeom prst="rect">
            <a:avLst/>
          </a:prstGeom>
          <a:noFill/>
          <a:ln>
            <a:noFill/>
          </a:ln>
        </p:spPr>
      </p:pic>
      <p:sp>
        <p:nvSpPr>
          <p:cNvPr id="202" name="Google Shape;202;p27"/>
          <p:cNvSpPr txBox="1"/>
          <p:nvPr/>
        </p:nvSpPr>
        <p:spPr>
          <a:xfrm>
            <a:off x="1731400" y="2311838"/>
            <a:ext cx="685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Common &lt;200$ Android phone</a:t>
            </a:r>
            <a:endParaRPr sz="800"/>
          </a:p>
        </p:txBody>
      </p:sp>
      <p:sp>
        <p:nvSpPr>
          <p:cNvPr id="203" name="Google Shape;203;p27"/>
          <p:cNvSpPr/>
          <p:nvPr/>
        </p:nvSpPr>
        <p:spPr>
          <a:xfrm>
            <a:off x="3848450" y="2504475"/>
            <a:ext cx="1568700" cy="777300"/>
          </a:xfrm>
          <a:prstGeom prst="roundRect">
            <a:avLst>
              <a:gd fmla="val 16667" name="adj"/>
            </a:avLst>
          </a:prstGeom>
          <a:solidFill>
            <a:schemeClr val="lt2"/>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Xbox 360 / PS3 visual quality possible on mobile!</a:t>
            </a:r>
            <a:endParaRPr sz="1200"/>
          </a:p>
        </p:txBody>
      </p:sp>
      <p:sp>
        <p:nvSpPr>
          <p:cNvPr id="204" name="Google Shape;204;p27"/>
          <p:cNvSpPr txBox="1"/>
          <p:nvPr/>
        </p:nvSpPr>
        <p:spPr>
          <a:xfrm>
            <a:off x="1715750" y="2939900"/>
            <a:ext cx="74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720p</a:t>
            </a:r>
            <a:endParaRPr/>
          </a:p>
        </p:txBody>
      </p:sp>
      <p:sp>
        <p:nvSpPr>
          <p:cNvPr id="205" name="Google Shape;205;p27"/>
          <p:cNvSpPr txBox="1"/>
          <p:nvPr/>
        </p:nvSpPr>
        <p:spPr>
          <a:xfrm>
            <a:off x="3213425" y="2592563"/>
            <a:ext cx="68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720p</a:t>
            </a:r>
            <a:endParaRPr/>
          </a:p>
        </p:txBody>
      </p:sp>
      <p:sp>
        <p:nvSpPr>
          <p:cNvPr id="206" name="Google Shape;206;p27"/>
          <p:cNvSpPr txBox="1"/>
          <p:nvPr/>
        </p:nvSpPr>
        <p:spPr>
          <a:xfrm>
            <a:off x="7784775" y="1400175"/>
            <a:ext cx="74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1440p</a:t>
            </a:r>
            <a:endParaRPr/>
          </a:p>
        </p:txBody>
      </p:sp>
      <p:sp>
        <p:nvSpPr>
          <p:cNvPr id="207" name="Google Shape;207;p27"/>
          <p:cNvSpPr txBox="1"/>
          <p:nvPr/>
        </p:nvSpPr>
        <p:spPr>
          <a:xfrm>
            <a:off x="6768325" y="3104150"/>
            <a:ext cx="82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1080p</a:t>
            </a:r>
            <a:endParaRPr/>
          </a:p>
        </p:txBody>
      </p:sp>
      <p:sp>
        <p:nvSpPr>
          <p:cNvPr id="208" name="Google Shape;208;p27"/>
          <p:cNvSpPr txBox="1"/>
          <p:nvPr/>
        </p:nvSpPr>
        <p:spPr>
          <a:xfrm>
            <a:off x="7593375" y="1713463"/>
            <a:ext cx="1126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rPr>
              <a:t>thermal constrained</a:t>
            </a:r>
            <a:endParaRPr>
              <a:solidFill>
                <a:srgbClr val="FF0000"/>
              </a:solidFill>
            </a:endParaRPr>
          </a:p>
        </p:txBody>
      </p:sp>
      <p:sp>
        <p:nvSpPr>
          <p:cNvPr id="209" name="Google Shape;209;p27"/>
          <p:cNvSpPr txBox="1"/>
          <p:nvPr/>
        </p:nvSpPr>
        <p:spPr>
          <a:xfrm>
            <a:off x="8975" y="1028100"/>
            <a:ext cx="1219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99$ Android phones are very popular</a:t>
            </a:r>
            <a:endParaRPr sz="1200"/>
          </a:p>
        </p:txBody>
      </p:sp>
      <p:sp>
        <p:nvSpPr>
          <p:cNvPr id="210" name="Google Shape;210;p27"/>
          <p:cNvSpPr txBox="1"/>
          <p:nvPr/>
        </p:nvSpPr>
        <p:spPr>
          <a:xfrm>
            <a:off x="2470988" y="4240225"/>
            <a:ext cx="292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 </a:t>
            </a:r>
            <a:r>
              <a:rPr lang="en" sz="1000"/>
              <a:t>Majority of mobile phones worldwide</a:t>
            </a:r>
            <a:endParaRPr sz="1000"/>
          </a:p>
        </p:txBody>
      </p:sp>
      <p:sp>
        <p:nvSpPr>
          <p:cNvPr id="211" name="Google Shape;211;p27"/>
          <p:cNvSpPr txBox="1"/>
          <p:nvPr/>
        </p:nvSpPr>
        <p:spPr>
          <a:xfrm>
            <a:off x="1695800" y="3428175"/>
            <a:ext cx="783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t>50% </a:t>
            </a:r>
            <a:endParaRPr sz="800"/>
          </a:p>
          <a:p>
            <a:pPr indent="0" lvl="0" marL="0" rtl="0" algn="ctr">
              <a:spcBef>
                <a:spcPts val="0"/>
              </a:spcBef>
              <a:spcAft>
                <a:spcPts val="0"/>
              </a:spcAft>
              <a:buNone/>
            </a:pPr>
            <a:r>
              <a:rPr lang="en" sz="800"/>
              <a:t>X360 / PS3</a:t>
            </a:r>
            <a:endParaRPr sz="800"/>
          </a:p>
        </p:txBody>
      </p:sp>
      <p:sp>
        <p:nvSpPr>
          <p:cNvPr id="212" name="Google Shape;212;p27"/>
          <p:cNvSpPr txBox="1"/>
          <p:nvPr/>
        </p:nvSpPr>
        <p:spPr>
          <a:xfrm>
            <a:off x="3365200" y="2925800"/>
            <a:ext cx="335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FF00FF"/>
                </a:solidFill>
              </a:rPr>
              <a:t>[1]</a:t>
            </a:r>
            <a:endParaRPr/>
          </a:p>
        </p:txBody>
      </p:sp>
      <p:sp>
        <p:nvSpPr>
          <p:cNvPr id="213" name="Google Shape;213;p27"/>
          <p:cNvSpPr txBox="1"/>
          <p:nvPr/>
        </p:nvSpPr>
        <p:spPr>
          <a:xfrm>
            <a:off x="7529900" y="3150350"/>
            <a:ext cx="335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FF00FF"/>
                </a:solidFill>
              </a:rPr>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4"/>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References</a:t>
            </a:r>
            <a:endParaRPr/>
          </a:p>
        </p:txBody>
      </p:sp>
      <p:sp>
        <p:nvSpPr>
          <p:cNvPr id="773" name="Google Shape;773;p54"/>
          <p:cNvSpPr txBox="1"/>
          <p:nvPr>
            <p:ph idx="1" type="body"/>
          </p:nvPr>
        </p:nvSpPr>
        <p:spPr>
          <a:xfrm>
            <a:off x="245700" y="1271150"/>
            <a:ext cx="8507100" cy="3298200"/>
          </a:xfrm>
          <a:prstGeom prst="rect">
            <a:avLst/>
          </a:prstGeom>
          <a:noFill/>
          <a:ln>
            <a:noFill/>
          </a:ln>
        </p:spPr>
        <p:txBody>
          <a:bodyPr anchorCtr="0" anchor="t" bIns="34275" lIns="0" spcFirstLastPara="1" rIns="68575" wrap="square" tIns="34275">
            <a:normAutofit/>
          </a:bodyPr>
          <a:lstStyle/>
          <a:p>
            <a:pPr indent="0" lvl="0" marL="0" rtl="0" algn="l">
              <a:lnSpc>
                <a:spcPct val="115000"/>
              </a:lnSpc>
              <a:spcBef>
                <a:spcPts val="0"/>
              </a:spcBef>
              <a:spcAft>
                <a:spcPts val="0"/>
              </a:spcAft>
              <a:buNone/>
            </a:pPr>
            <a:r>
              <a:rPr b="1" lang="en" sz="1200"/>
              <a:t>[4]</a:t>
            </a:r>
            <a:r>
              <a:rPr lang="en" sz="1200"/>
              <a:t> SPIRV-Cross:</a:t>
            </a:r>
            <a:r>
              <a:rPr lang="en" sz="1200">
                <a:solidFill>
                  <a:srgbClr val="ADADAD"/>
                </a:solidFill>
              </a:rPr>
              <a:t> </a:t>
            </a:r>
            <a:r>
              <a:rPr lang="en" sz="1100" u="sng">
                <a:solidFill>
                  <a:schemeClr val="hlink"/>
                </a:solidFill>
                <a:hlinkClick r:id="rId3"/>
              </a:rPr>
              <a:t>https://github.com/KhronosGroup/SPIRV-Cross</a:t>
            </a:r>
            <a:endParaRPr sz="1200">
              <a:solidFill>
                <a:srgbClr val="ADADAD"/>
              </a:solidFill>
            </a:endParaRPr>
          </a:p>
          <a:p>
            <a:pPr indent="0" lvl="0" marL="0" rtl="0" algn="l">
              <a:lnSpc>
                <a:spcPct val="115000"/>
              </a:lnSpc>
              <a:spcBef>
                <a:spcPts val="1200"/>
              </a:spcBef>
              <a:spcAft>
                <a:spcPts val="0"/>
              </a:spcAft>
              <a:buNone/>
            </a:pPr>
            <a:r>
              <a:rPr b="1" lang="en" sz="1200"/>
              <a:t>[5]</a:t>
            </a:r>
            <a:r>
              <a:rPr lang="en" sz="1200"/>
              <a:t> Tatarchuk, Cooper, Aaltonen: Unity Rendering Architecture, Rendering Engine Architecture Conference (REAC), 2023: </a:t>
            </a:r>
            <a:r>
              <a:rPr lang="en" sz="1100" u="sng">
                <a:solidFill>
                  <a:schemeClr val="hlink"/>
                </a:solidFill>
                <a:hlinkClick r:id="rId4"/>
              </a:rPr>
              <a:t>https://enginearchitecture.realtimerendering.com/downloads/reac2021_unity_rendering_engine_architecture.pdf</a:t>
            </a:r>
            <a:endParaRPr sz="1200">
              <a:solidFill>
                <a:schemeClr val="lt1"/>
              </a:solidFill>
            </a:endParaRPr>
          </a:p>
          <a:p>
            <a:pPr indent="0" lvl="0" marL="0" rtl="0" algn="l">
              <a:lnSpc>
                <a:spcPct val="115000"/>
              </a:lnSpc>
              <a:spcBef>
                <a:spcPts val="1200"/>
              </a:spcBef>
              <a:spcAft>
                <a:spcPts val="0"/>
              </a:spcAft>
              <a:buNone/>
            </a:pPr>
            <a:r>
              <a:rPr b="1" lang="en" sz="1200"/>
              <a:t>[6] </a:t>
            </a:r>
            <a:r>
              <a:rPr lang="en" sz="1200"/>
              <a:t>RAII, Wikipedia: </a:t>
            </a:r>
            <a:r>
              <a:rPr lang="en" sz="1100" u="sng">
                <a:solidFill>
                  <a:schemeClr val="hlink"/>
                </a:solidFill>
                <a:hlinkClick r:id="rId5"/>
              </a:rPr>
              <a:t>https://en.wikipedia.org/wiki/Resource_acquisition_is_initialization</a:t>
            </a:r>
            <a:endParaRPr sz="1200"/>
          </a:p>
          <a:p>
            <a:pPr indent="0" lvl="0" marL="0" rtl="0" algn="l">
              <a:lnSpc>
                <a:spcPct val="115000"/>
              </a:lnSpc>
              <a:spcBef>
                <a:spcPts val="1200"/>
              </a:spcBef>
              <a:spcAft>
                <a:spcPts val="0"/>
              </a:spcAft>
              <a:buNone/>
            </a:pPr>
            <a:r>
              <a:rPr b="1" lang="en" sz="1200"/>
              <a:t>[7]</a:t>
            </a:r>
            <a:r>
              <a:rPr lang="en" sz="1200"/>
              <a:t> SoA layout, Wikipedia:</a:t>
            </a:r>
            <a:r>
              <a:rPr lang="en" sz="1200">
                <a:solidFill>
                  <a:srgbClr val="ADADAD"/>
                </a:solidFill>
              </a:rPr>
              <a:t> </a:t>
            </a:r>
            <a:r>
              <a:rPr lang="en" sz="1100" u="sng">
                <a:solidFill>
                  <a:schemeClr val="hlink"/>
                </a:solidFill>
                <a:hlinkClick r:id="rId6"/>
              </a:rPr>
              <a:t>https://en.wikipedia.org/wiki/AoS_and_SoA</a:t>
            </a:r>
            <a:endParaRPr b="1" sz="1200"/>
          </a:p>
          <a:p>
            <a:pPr indent="0" lvl="0" marL="0" rtl="0" algn="l">
              <a:lnSpc>
                <a:spcPct val="115000"/>
              </a:lnSpc>
              <a:spcBef>
                <a:spcPts val="1200"/>
              </a:spcBef>
              <a:spcAft>
                <a:spcPts val="0"/>
              </a:spcAft>
              <a:buNone/>
            </a:pPr>
            <a:r>
              <a:rPr b="1" lang="en" sz="1200"/>
              <a:t>[8]</a:t>
            </a:r>
            <a:r>
              <a:rPr lang="en" sz="1200"/>
              <a:t> C++20 designated initializers, cppreference.com: </a:t>
            </a:r>
            <a:r>
              <a:rPr lang="en" sz="1100" u="sng">
                <a:solidFill>
                  <a:schemeClr val="hlink"/>
                </a:solidFill>
                <a:hlinkClick r:id="rId7"/>
              </a:rPr>
              <a:t>https://en.cppreference.com/w/cpp/language/aggregate_initialization</a:t>
            </a:r>
            <a:endParaRPr sz="1200">
              <a:solidFill>
                <a:schemeClr val="lt1"/>
              </a:solidFill>
            </a:endParaRPr>
          </a:p>
          <a:p>
            <a:pPr indent="0" lvl="0" marL="0" rtl="0" algn="l">
              <a:lnSpc>
                <a:spcPct val="130000"/>
              </a:lnSpc>
              <a:spcBef>
                <a:spcPts val="1200"/>
              </a:spcBef>
              <a:spcAft>
                <a:spcPts val="0"/>
              </a:spcAft>
              <a:buSzPts val="1400"/>
              <a:buNone/>
            </a:pPr>
            <a:r>
              <a:rPr b="1" lang="en" sz="1200"/>
              <a:t>[9]</a:t>
            </a:r>
            <a:r>
              <a:rPr lang="en" sz="1200"/>
              <a:t> Masmano, Ripoll, Crespo, Real: </a:t>
            </a:r>
            <a:r>
              <a:rPr lang="en" sz="1200"/>
              <a:t>TLSF: A new memory allocator for real-time systems</a:t>
            </a:r>
            <a:r>
              <a:rPr lang="en" sz="1200"/>
              <a:t>: </a:t>
            </a:r>
            <a:r>
              <a:rPr lang="en" sz="1100" u="sng">
                <a:solidFill>
                  <a:schemeClr val="hlink"/>
                </a:solidFill>
                <a:hlinkClick r:id="rId8"/>
              </a:rPr>
              <a:t>http://www.gii.upv.es/tlsf/files/ecrts04_tlsf.pdf</a:t>
            </a:r>
            <a:endParaRPr b="1" sz="1200"/>
          </a:p>
          <a:p>
            <a:pPr indent="0" lvl="0" marL="0" rtl="0" algn="l">
              <a:lnSpc>
                <a:spcPct val="130000"/>
              </a:lnSpc>
              <a:spcBef>
                <a:spcPts val="0"/>
              </a:spcBef>
              <a:spcAft>
                <a:spcPts val="0"/>
              </a:spcAft>
              <a:buSzPts val="1400"/>
              <a:buNone/>
            </a:pPr>
            <a:r>
              <a:t/>
            </a:r>
            <a:endParaRPr sz="1200"/>
          </a:p>
          <a:p>
            <a:pPr indent="0" lvl="0" marL="0" rtl="0" algn="l">
              <a:lnSpc>
                <a:spcPct val="130000"/>
              </a:lnSpc>
              <a:spcBef>
                <a:spcPts val="0"/>
              </a:spcBef>
              <a:spcAft>
                <a:spcPts val="0"/>
              </a:spcAft>
              <a:buSzPts val="1400"/>
              <a:buNone/>
            </a:pPr>
            <a:r>
              <a:rPr b="1" lang="en" sz="1200"/>
              <a:t>[10]</a:t>
            </a:r>
            <a:r>
              <a:rPr lang="en" sz="1200"/>
              <a:t> Aaltonen: OffsetAllocator, GitHub:</a:t>
            </a:r>
            <a:r>
              <a:rPr lang="en" sz="1200">
                <a:solidFill>
                  <a:srgbClr val="ADADAD"/>
                </a:solidFill>
              </a:rPr>
              <a:t> </a:t>
            </a:r>
            <a:r>
              <a:rPr lang="en" sz="1100" u="sng">
                <a:solidFill>
                  <a:schemeClr val="accent1"/>
                </a:solidFill>
                <a:hlinkClick r:id="rId9">
                  <a:extLst>
                    <a:ext uri="{A12FA001-AC4F-418D-AE19-62706E023703}">
                      <ahyp:hlinkClr val="tx"/>
                    </a:ext>
                  </a:extLst>
                </a:hlinkClick>
              </a:rPr>
              <a:t>https://github.com/sebbbi/OffsetAllocator</a:t>
            </a:r>
            <a:endParaRPr sz="1200"/>
          </a:p>
        </p:txBody>
      </p:sp>
      <p:sp>
        <p:nvSpPr>
          <p:cNvPr id="774" name="Google Shape;774;p54"/>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Visual Target: Xbox 360 / PS3</a:t>
            </a:r>
            <a:endParaRPr/>
          </a:p>
        </p:txBody>
      </p:sp>
      <p:sp>
        <p:nvSpPr>
          <p:cNvPr id="219" name="Google Shape;219;p28"/>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20" name="Google Shape;220;p28"/>
          <p:cNvPicPr preferRelativeResize="0"/>
          <p:nvPr/>
        </p:nvPicPr>
        <p:blipFill>
          <a:blip r:embed="rId3">
            <a:alphaModFix/>
          </a:blip>
          <a:stretch>
            <a:fillRect/>
          </a:stretch>
        </p:blipFill>
        <p:spPr>
          <a:xfrm>
            <a:off x="230975" y="1039800"/>
            <a:ext cx="2501883" cy="1384477"/>
          </a:xfrm>
          <a:prstGeom prst="rect">
            <a:avLst/>
          </a:prstGeom>
          <a:noFill/>
          <a:ln>
            <a:noFill/>
          </a:ln>
        </p:spPr>
      </p:pic>
      <p:sp>
        <p:nvSpPr>
          <p:cNvPr id="221" name="Google Shape;221;p28"/>
          <p:cNvSpPr txBox="1"/>
          <p:nvPr/>
        </p:nvSpPr>
        <p:spPr>
          <a:xfrm>
            <a:off x="784050" y="3861050"/>
            <a:ext cx="2731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Untextured, simple gamma space lighting, tiny scenes, no LODs</a:t>
            </a:r>
            <a:endParaRPr sz="1300"/>
          </a:p>
        </p:txBody>
      </p:sp>
      <p:pic>
        <p:nvPicPr>
          <p:cNvPr id="222" name="Google Shape;222;p28"/>
          <p:cNvPicPr preferRelativeResize="0"/>
          <p:nvPr/>
        </p:nvPicPr>
        <p:blipFill>
          <a:blip r:embed="rId4">
            <a:alphaModFix/>
          </a:blip>
          <a:stretch>
            <a:fillRect/>
          </a:stretch>
        </p:blipFill>
        <p:spPr>
          <a:xfrm>
            <a:off x="898692" y="1601655"/>
            <a:ext cx="2501898" cy="1384477"/>
          </a:xfrm>
          <a:prstGeom prst="rect">
            <a:avLst/>
          </a:prstGeom>
          <a:noFill/>
          <a:ln>
            <a:noFill/>
          </a:ln>
        </p:spPr>
      </p:pic>
      <p:pic>
        <p:nvPicPr>
          <p:cNvPr id="223" name="Google Shape;223;p28"/>
          <p:cNvPicPr preferRelativeResize="0"/>
          <p:nvPr/>
        </p:nvPicPr>
        <p:blipFill>
          <a:blip r:embed="rId5">
            <a:alphaModFix/>
          </a:blip>
          <a:stretch>
            <a:fillRect/>
          </a:stretch>
        </p:blipFill>
        <p:spPr>
          <a:xfrm>
            <a:off x="1744920" y="2419623"/>
            <a:ext cx="2501878" cy="1384477"/>
          </a:xfrm>
          <a:prstGeom prst="rect">
            <a:avLst/>
          </a:prstGeom>
          <a:noFill/>
          <a:ln>
            <a:noFill/>
          </a:ln>
        </p:spPr>
      </p:pic>
      <p:pic>
        <p:nvPicPr>
          <p:cNvPr id="224" name="Google Shape;224;p28"/>
          <p:cNvPicPr preferRelativeResize="0"/>
          <p:nvPr/>
        </p:nvPicPr>
        <p:blipFill rotWithShape="1">
          <a:blip r:embed="rId6">
            <a:alphaModFix/>
          </a:blip>
          <a:srcRect b="0" l="9480" r="3698" t="0"/>
          <a:stretch/>
        </p:blipFill>
        <p:spPr>
          <a:xfrm>
            <a:off x="6686667" y="1039800"/>
            <a:ext cx="1819834" cy="2764293"/>
          </a:xfrm>
          <a:prstGeom prst="rect">
            <a:avLst/>
          </a:prstGeom>
          <a:noFill/>
          <a:ln>
            <a:noFill/>
          </a:ln>
        </p:spPr>
      </p:pic>
      <p:pic>
        <p:nvPicPr>
          <p:cNvPr id="225" name="Google Shape;225;p28"/>
          <p:cNvPicPr preferRelativeResize="0"/>
          <p:nvPr/>
        </p:nvPicPr>
        <p:blipFill rotWithShape="1">
          <a:blip r:embed="rId7">
            <a:alphaModFix/>
          </a:blip>
          <a:srcRect b="0" l="-6364" r="36346" t="0"/>
          <a:stretch/>
        </p:blipFill>
        <p:spPr>
          <a:xfrm>
            <a:off x="4436925" y="1039800"/>
            <a:ext cx="2213171" cy="1413073"/>
          </a:xfrm>
          <a:prstGeom prst="rect">
            <a:avLst/>
          </a:prstGeom>
          <a:noFill/>
          <a:ln>
            <a:noFill/>
          </a:ln>
        </p:spPr>
      </p:pic>
      <p:pic>
        <p:nvPicPr>
          <p:cNvPr id="226" name="Google Shape;226;p28"/>
          <p:cNvPicPr preferRelativeResize="0"/>
          <p:nvPr/>
        </p:nvPicPr>
        <p:blipFill rotWithShape="1">
          <a:blip r:embed="rId8">
            <a:alphaModFix/>
          </a:blip>
          <a:srcRect b="0" l="6970" r="3886" t="0"/>
          <a:stretch/>
        </p:blipFill>
        <p:spPr>
          <a:xfrm>
            <a:off x="4638887" y="2500839"/>
            <a:ext cx="2011213" cy="1303260"/>
          </a:xfrm>
          <a:prstGeom prst="rect">
            <a:avLst/>
          </a:prstGeom>
          <a:noFill/>
          <a:ln>
            <a:noFill/>
          </a:ln>
        </p:spPr>
      </p:pic>
      <p:sp>
        <p:nvSpPr>
          <p:cNvPr id="227" name="Google Shape;227;p28"/>
          <p:cNvSpPr txBox="1"/>
          <p:nvPr/>
        </p:nvSpPr>
        <p:spPr>
          <a:xfrm>
            <a:off x="5310175" y="3761000"/>
            <a:ext cx="27312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PBR materials, modern lighting and shadows, larger scenes, post…</a:t>
            </a:r>
            <a:endParaRPr sz="1300"/>
          </a:p>
          <a:p>
            <a:pPr indent="0" lvl="0" marL="0" rtl="0" algn="ctr">
              <a:spcBef>
                <a:spcPts val="0"/>
              </a:spcBef>
              <a:spcAft>
                <a:spcPts val="0"/>
              </a:spcAft>
              <a:buNone/>
            </a:pPr>
            <a:r>
              <a:rPr b="1" lang="en" sz="1300">
                <a:solidFill>
                  <a:srgbClr val="FF0000"/>
                </a:solidFill>
              </a:rPr>
              <a:t>@ 60 fps on iPhone 6s!</a:t>
            </a:r>
            <a:endParaRPr b="1" sz="1300">
              <a:solidFill>
                <a:srgbClr val="FF0000"/>
              </a:solidFill>
            </a:endParaRPr>
          </a:p>
        </p:txBody>
      </p:sp>
      <p:sp>
        <p:nvSpPr>
          <p:cNvPr id="228" name="Google Shape;228;p28"/>
          <p:cNvSpPr/>
          <p:nvPr/>
        </p:nvSpPr>
        <p:spPr>
          <a:xfrm>
            <a:off x="3643075" y="3972500"/>
            <a:ext cx="1614000" cy="3621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p:nvPr/>
        </p:nvSpPr>
        <p:spPr>
          <a:xfrm>
            <a:off x="336425" y="2691375"/>
            <a:ext cx="6801900" cy="4929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9"/>
          <p:cNvSpPr txBox="1"/>
          <p:nvPr>
            <p:ph type="title"/>
          </p:nvPr>
        </p:nvSpPr>
        <p:spPr>
          <a:xfrm>
            <a:off x="726625" y="0"/>
            <a:ext cx="65073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Mainstream Phones vs Xbox 360</a:t>
            </a:r>
            <a:r>
              <a:rPr lang="en"/>
              <a:t> </a:t>
            </a:r>
            <a:r>
              <a:rPr lang="en">
                <a:solidFill>
                  <a:srgbClr val="999999"/>
                </a:solidFill>
              </a:rPr>
              <a:t>(and Xbox One)</a:t>
            </a:r>
            <a:endParaRPr>
              <a:solidFill>
                <a:srgbClr val="999999"/>
              </a:solidFill>
            </a:endParaRPr>
          </a:p>
        </p:txBody>
      </p:sp>
      <p:sp>
        <p:nvSpPr>
          <p:cNvPr id="235" name="Google Shape;235;p29"/>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36" name="Google Shape;236;p29"/>
          <p:cNvSpPr/>
          <p:nvPr/>
        </p:nvSpPr>
        <p:spPr>
          <a:xfrm>
            <a:off x="2192150" y="1346273"/>
            <a:ext cx="1635900" cy="6426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GPU</a:t>
            </a:r>
            <a:endParaRPr/>
          </a:p>
        </p:txBody>
      </p:sp>
      <p:sp>
        <p:nvSpPr>
          <p:cNvPr id="237" name="Google Shape;237;p29"/>
          <p:cNvSpPr/>
          <p:nvPr/>
        </p:nvSpPr>
        <p:spPr>
          <a:xfrm>
            <a:off x="2192150" y="1988847"/>
            <a:ext cx="1635900" cy="6426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On-chip</a:t>
            </a:r>
            <a:endParaRPr/>
          </a:p>
          <a:p>
            <a:pPr indent="0" lvl="0" marL="0" rtl="0" algn="ctr">
              <a:spcBef>
                <a:spcPts val="0"/>
              </a:spcBef>
              <a:spcAft>
                <a:spcPts val="0"/>
              </a:spcAft>
              <a:buNone/>
            </a:pPr>
            <a:r>
              <a:rPr lang="en"/>
              <a:t>render target</a:t>
            </a:r>
            <a:endParaRPr/>
          </a:p>
        </p:txBody>
      </p:sp>
      <p:sp>
        <p:nvSpPr>
          <p:cNvPr id="238" name="Google Shape;238;p29"/>
          <p:cNvSpPr/>
          <p:nvPr/>
        </p:nvSpPr>
        <p:spPr>
          <a:xfrm>
            <a:off x="5583350" y="1346273"/>
            <a:ext cx="1323300" cy="12852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0000"/>
                </a:solidFill>
              </a:rPr>
              <a:t>SLOW</a:t>
            </a:r>
            <a:endParaRPr b="1" sz="1100">
              <a:solidFill>
                <a:srgbClr val="FF0000"/>
              </a:solidFill>
            </a:endParaRPr>
          </a:p>
          <a:p>
            <a:pPr indent="0" lvl="0" marL="0" rtl="0" algn="ctr">
              <a:spcBef>
                <a:spcPts val="0"/>
              </a:spcBef>
              <a:spcAft>
                <a:spcPts val="0"/>
              </a:spcAft>
              <a:buNone/>
            </a:pPr>
            <a:r>
              <a:rPr lang="en" sz="1100"/>
              <a:t>shared</a:t>
            </a:r>
            <a:endParaRPr sz="1100"/>
          </a:p>
          <a:p>
            <a:pPr indent="0" lvl="0" marL="0" rtl="0" algn="ctr">
              <a:spcBef>
                <a:spcPts val="0"/>
              </a:spcBef>
              <a:spcAft>
                <a:spcPts val="0"/>
              </a:spcAft>
              <a:buNone/>
            </a:pPr>
            <a:r>
              <a:rPr lang="en" sz="2100"/>
              <a:t>RAM</a:t>
            </a:r>
            <a:endParaRPr sz="2100"/>
          </a:p>
          <a:p>
            <a:pPr indent="0" lvl="0" marL="0" rtl="0" algn="ctr">
              <a:spcBef>
                <a:spcPts val="0"/>
              </a:spcBef>
              <a:spcAft>
                <a:spcPts val="0"/>
              </a:spcAft>
              <a:buNone/>
            </a:pPr>
            <a:r>
              <a:rPr lang="en" sz="1100">
                <a:solidFill>
                  <a:srgbClr val="FF0000"/>
                </a:solidFill>
              </a:rPr>
              <a:t>~20 GB/s</a:t>
            </a:r>
            <a:endParaRPr sz="1100">
              <a:solidFill>
                <a:srgbClr val="FF0000"/>
              </a:solidFill>
            </a:endParaRPr>
          </a:p>
        </p:txBody>
      </p:sp>
      <p:sp>
        <p:nvSpPr>
          <p:cNvPr id="239" name="Google Shape;239;p29"/>
          <p:cNvSpPr/>
          <p:nvPr/>
        </p:nvSpPr>
        <p:spPr>
          <a:xfrm>
            <a:off x="3828044" y="1434227"/>
            <a:ext cx="1755300" cy="492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9"/>
          <p:cNvSpPr/>
          <p:nvPr/>
        </p:nvSpPr>
        <p:spPr>
          <a:xfrm>
            <a:off x="3828044" y="2063752"/>
            <a:ext cx="1755300" cy="492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9"/>
          <p:cNvSpPr txBox="1"/>
          <p:nvPr/>
        </p:nvSpPr>
        <p:spPr>
          <a:xfrm>
            <a:off x="3828050" y="2094650"/>
            <a:ext cx="165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0000"/>
                </a:solidFill>
              </a:rPr>
              <a:t>resolve RT / tile</a:t>
            </a:r>
            <a:endParaRPr sz="1600">
              <a:solidFill>
                <a:srgbClr val="FF0000"/>
              </a:solidFill>
            </a:endParaRPr>
          </a:p>
        </p:txBody>
      </p:sp>
      <p:sp>
        <p:nvSpPr>
          <p:cNvPr id="242" name="Google Shape;242;p29"/>
          <p:cNvSpPr txBox="1"/>
          <p:nvPr/>
        </p:nvSpPr>
        <p:spPr>
          <a:xfrm>
            <a:off x="3828100" y="1465125"/>
            <a:ext cx="17553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600">
                <a:solidFill>
                  <a:srgbClr val="FF0000"/>
                </a:solidFill>
              </a:rPr>
              <a:t>sample / load</a:t>
            </a:r>
            <a:endParaRPr sz="1600">
              <a:solidFill>
                <a:srgbClr val="FF0000"/>
              </a:solidFill>
            </a:endParaRPr>
          </a:p>
        </p:txBody>
      </p:sp>
      <p:sp>
        <p:nvSpPr>
          <p:cNvPr id="243" name="Google Shape;243;p29"/>
          <p:cNvSpPr/>
          <p:nvPr/>
        </p:nvSpPr>
        <p:spPr>
          <a:xfrm>
            <a:off x="1672200" y="1639456"/>
            <a:ext cx="519900" cy="796200"/>
          </a:xfrm>
          <a:prstGeom prst="curvedRightArrow">
            <a:avLst>
              <a:gd fmla="val 25000" name="adj1"/>
              <a:gd fmla="val 54457"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9"/>
          <p:cNvSpPr txBox="1"/>
          <p:nvPr/>
        </p:nvSpPr>
        <p:spPr>
          <a:xfrm>
            <a:off x="463825" y="1527178"/>
            <a:ext cx="1563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2DA00"/>
                </a:solidFill>
              </a:rPr>
              <a:t>Z-buffer</a:t>
            </a:r>
            <a:endParaRPr sz="1200">
              <a:solidFill>
                <a:srgbClr val="42DA00"/>
              </a:solidFill>
            </a:endParaRPr>
          </a:p>
          <a:p>
            <a:pPr indent="0" lvl="0" marL="0" rtl="0" algn="ctr">
              <a:spcBef>
                <a:spcPts val="0"/>
              </a:spcBef>
              <a:spcAft>
                <a:spcPts val="0"/>
              </a:spcAft>
              <a:buNone/>
            </a:pPr>
            <a:r>
              <a:rPr lang="en" sz="1200">
                <a:solidFill>
                  <a:srgbClr val="42DA00"/>
                </a:solidFill>
              </a:rPr>
              <a:t>Blend</a:t>
            </a:r>
            <a:endParaRPr sz="1200">
              <a:solidFill>
                <a:srgbClr val="42DA00"/>
              </a:solidFill>
            </a:endParaRPr>
          </a:p>
          <a:p>
            <a:pPr indent="0" lvl="0" marL="0" rtl="0" algn="ctr">
              <a:spcBef>
                <a:spcPts val="0"/>
              </a:spcBef>
              <a:spcAft>
                <a:spcPts val="0"/>
              </a:spcAft>
              <a:buNone/>
            </a:pPr>
            <a:r>
              <a:rPr lang="en" sz="1200">
                <a:solidFill>
                  <a:srgbClr val="42DA00"/>
                </a:solidFill>
              </a:rPr>
              <a:t>Overdraw</a:t>
            </a:r>
            <a:endParaRPr sz="1200">
              <a:solidFill>
                <a:srgbClr val="42DA00"/>
              </a:solidFill>
            </a:endParaRPr>
          </a:p>
          <a:p>
            <a:pPr indent="0" lvl="0" marL="0" rtl="0" algn="ctr">
              <a:spcBef>
                <a:spcPts val="0"/>
              </a:spcBef>
              <a:spcAft>
                <a:spcPts val="0"/>
              </a:spcAft>
              <a:buNone/>
            </a:pPr>
            <a:r>
              <a:rPr lang="en" sz="1200">
                <a:solidFill>
                  <a:srgbClr val="42DA00"/>
                </a:solidFill>
              </a:rPr>
              <a:t>(FB fetch)</a:t>
            </a:r>
            <a:endParaRPr sz="1200">
              <a:solidFill>
                <a:srgbClr val="42DA00"/>
              </a:solidFill>
            </a:endParaRPr>
          </a:p>
        </p:txBody>
      </p:sp>
      <p:sp>
        <p:nvSpPr>
          <p:cNvPr id="245" name="Google Shape;245;p29"/>
          <p:cNvSpPr txBox="1"/>
          <p:nvPr/>
        </p:nvSpPr>
        <p:spPr>
          <a:xfrm>
            <a:off x="314000" y="3326475"/>
            <a:ext cx="641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2DA00"/>
                </a:solidFill>
              </a:rPr>
              <a:t>Improvements: </a:t>
            </a:r>
            <a:r>
              <a:rPr lang="en"/>
              <a:t>Framebuffer compression, ASTC textures (100% coverage), double rate fp16, 32 bit HDR render target formats</a:t>
            </a:r>
            <a:r>
              <a:rPr lang="en"/>
              <a:t>.</a:t>
            </a:r>
            <a:endParaRPr/>
          </a:p>
        </p:txBody>
      </p:sp>
      <p:sp>
        <p:nvSpPr>
          <p:cNvPr id="246" name="Google Shape;246;p29"/>
          <p:cNvSpPr txBox="1"/>
          <p:nvPr/>
        </p:nvSpPr>
        <p:spPr>
          <a:xfrm>
            <a:off x="314000" y="3849975"/>
            <a:ext cx="613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Still not great</a:t>
            </a:r>
            <a:r>
              <a:rPr b="1" lang="en">
                <a:solidFill>
                  <a:srgbClr val="FF0000"/>
                </a:solidFill>
              </a:rPr>
              <a:t>:</a:t>
            </a:r>
            <a:r>
              <a:rPr b="1" lang="en"/>
              <a:t> </a:t>
            </a:r>
            <a:r>
              <a:rPr lang="en"/>
              <a:t>SSBO loads vs UBO (uniform access fast path). Compute is not perfect yet on mainstream phones (no DCC, no wave ops)</a:t>
            </a:r>
            <a:endParaRPr/>
          </a:p>
        </p:txBody>
      </p:sp>
      <p:sp>
        <p:nvSpPr>
          <p:cNvPr id="247" name="Google Shape;247;p29"/>
          <p:cNvSpPr txBox="1"/>
          <p:nvPr/>
        </p:nvSpPr>
        <p:spPr>
          <a:xfrm>
            <a:off x="7233875" y="1236800"/>
            <a:ext cx="1879500" cy="21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BOTH</a:t>
            </a:r>
            <a:endParaRPr b="1" sz="1200">
              <a:solidFill>
                <a:schemeClr val="dk1"/>
              </a:solidFill>
            </a:endParaRPr>
          </a:p>
          <a:p>
            <a:pPr indent="0" lvl="0" marL="0" rtl="0" algn="l">
              <a:spcBef>
                <a:spcPts val="0"/>
              </a:spcBef>
              <a:spcAft>
                <a:spcPts val="0"/>
              </a:spcAft>
              <a:buNone/>
            </a:pPr>
            <a:r>
              <a:rPr lang="en" sz="1200">
                <a:solidFill>
                  <a:srgbClr val="42DA00"/>
                </a:solidFill>
              </a:rPr>
              <a:t>Prefer uniform data</a:t>
            </a:r>
            <a:endParaRPr sz="1200">
              <a:solidFill>
                <a:srgbClr val="42DA00"/>
              </a:solidFill>
            </a:endParaRPr>
          </a:p>
          <a:p>
            <a:pPr indent="0" lvl="0" marL="0" rtl="0" algn="l">
              <a:spcBef>
                <a:spcPts val="0"/>
              </a:spcBef>
              <a:spcAft>
                <a:spcPts val="0"/>
              </a:spcAft>
              <a:buNone/>
            </a:pPr>
            <a:r>
              <a:rPr lang="en" sz="1200">
                <a:solidFill>
                  <a:srgbClr val="42DA00"/>
                </a:solidFill>
              </a:rPr>
              <a:t>Pack data tightly</a:t>
            </a:r>
            <a:endParaRPr sz="1200">
              <a:solidFill>
                <a:srgbClr val="42DA00"/>
              </a:solidFill>
            </a:endParaRPr>
          </a:p>
          <a:p>
            <a:pPr indent="0" lvl="0" marL="0" rtl="0" algn="l">
              <a:spcBef>
                <a:spcPts val="0"/>
              </a:spcBef>
              <a:spcAft>
                <a:spcPts val="0"/>
              </a:spcAft>
              <a:buNone/>
            </a:pPr>
            <a:r>
              <a:rPr lang="en" sz="1200">
                <a:solidFill>
                  <a:srgbClr val="42DA00"/>
                </a:solidFill>
              </a:rPr>
              <a:t>Combine passes</a:t>
            </a:r>
            <a:endParaRPr sz="1200">
              <a:solidFill>
                <a:srgbClr val="42DA00"/>
              </a:solidFill>
            </a:endParaRPr>
          </a:p>
          <a:p>
            <a:pPr indent="0" lvl="0" marL="0" rtl="0" algn="l">
              <a:spcBef>
                <a:spcPts val="0"/>
              </a:spcBef>
              <a:spcAft>
                <a:spcPts val="0"/>
              </a:spcAft>
              <a:buNone/>
            </a:pPr>
            <a:r>
              <a:rPr lang="en" sz="1200">
                <a:solidFill>
                  <a:srgbClr val="42DA00"/>
                </a:solidFill>
              </a:rPr>
              <a:t>VS + PS over compute</a:t>
            </a:r>
            <a:endParaRPr sz="1200">
              <a:solidFill>
                <a:srgbClr val="42DA00"/>
              </a:solidFill>
            </a:endParaRPr>
          </a:p>
          <a:p>
            <a:pPr indent="0" lvl="0" marL="0" rtl="0" algn="l">
              <a:spcBef>
                <a:spcPts val="0"/>
              </a:spcBef>
              <a:spcAft>
                <a:spcPts val="0"/>
              </a:spcAft>
              <a:buNone/>
            </a:pPr>
            <a:r>
              <a:t/>
            </a:r>
            <a:endParaRPr b="1" sz="1200">
              <a:solidFill>
                <a:srgbClr val="38761D"/>
              </a:solidFill>
            </a:endParaRPr>
          </a:p>
          <a:p>
            <a:pPr indent="0" lvl="0" marL="0" rtl="0" algn="l">
              <a:spcBef>
                <a:spcPts val="0"/>
              </a:spcBef>
              <a:spcAft>
                <a:spcPts val="0"/>
              </a:spcAft>
              <a:buNone/>
            </a:pPr>
            <a:r>
              <a:rPr b="1" lang="en" sz="1200">
                <a:solidFill>
                  <a:schemeClr val="dk1"/>
                </a:solidFill>
              </a:rPr>
              <a:t>MOBILE</a:t>
            </a:r>
            <a:endParaRPr b="1" sz="1200">
              <a:solidFill>
                <a:schemeClr val="dk1"/>
              </a:solidFill>
            </a:endParaRPr>
          </a:p>
          <a:p>
            <a:pPr indent="0" lvl="0" marL="0" rtl="0" algn="l">
              <a:spcBef>
                <a:spcPts val="0"/>
              </a:spcBef>
              <a:spcAft>
                <a:spcPts val="0"/>
              </a:spcAft>
              <a:buNone/>
            </a:pPr>
            <a:r>
              <a:rPr lang="en" sz="1200">
                <a:solidFill>
                  <a:srgbClr val="42DA00"/>
                </a:solidFill>
              </a:rPr>
              <a:t>Minimize</a:t>
            </a:r>
            <a:r>
              <a:rPr lang="en" sz="1200">
                <a:solidFill>
                  <a:srgbClr val="42DA00"/>
                </a:solidFill>
              </a:rPr>
              <a:t> varyings</a:t>
            </a:r>
            <a:endParaRPr sz="1200">
              <a:solidFill>
                <a:srgbClr val="42DA00"/>
              </a:solidFill>
            </a:endParaRPr>
          </a:p>
          <a:p>
            <a:pPr indent="0" lvl="0" marL="0" rtl="0" algn="l">
              <a:spcBef>
                <a:spcPts val="0"/>
              </a:spcBef>
              <a:spcAft>
                <a:spcPts val="0"/>
              </a:spcAft>
              <a:buNone/>
            </a:pPr>
            <a:r>
              <a:rPr lang="en" sz="1200">
                <a:solidFill>
                  <a:srgbClr val="42DA00"/>
                </a:solidFill>
              </a:rPr>
              <a:t>ALU over lookups (fp16)</a:t>
            </a:r>
            <a:endParaRPr sz="1200">
              <a:solidFill>
                <a:srgbClr val="42DA00"/>
              </a:solidFill>
            </a:endParaRPr>
          </a:p>
          <a:p>
            <a:pPr indent="0" lvl="0" marL="0" rtl="0" algn="l">
              <a:spcBef>
                <a:spcPts val="0"/>
              </a:spcBef>
              <a:spcAft>
                <a:spcPts val="0"/>
              </a:spcAft>
              <a:buNone/>
            </a:pPr>
            <a:r>
              <a:rPr lang="en" sz="1200">
                <a:solidFill>
                  <a:srgbClr val="42DA00"/>
                </a:solidFill>
              </a:rPr>
              <a:t>Utilize (lossy) DCC</a:t>
            </a:r>
            <a:endParaRPr sz="1200">
              <a:solidFill>
                <a:srgbClr val="42DA00"/>
              </a:solidFill>
            </a:endParaRPr>
          </a:p>
          <a:p>
            <a:pPr indent="0" lvl="0" marL="0" rtl="0" algn="l">
              <a:spcBef>
                <a:spcPts val="0"/>
              </a:spcBef>
              <a:spcAft>
                <a:spcPts val="0"/>
              </a:spcAft>
              <a:buNone/>
            </a:pPr>
            <a:r>
              <a:rPr lang="en" sz="1200">
                <a:solidFill>
                  <a:srgbClr val="42DA00"/>
                </a:solidFill>
              </a:rPr>
              <a:t>ASTC</a:t>
            </a:r>
            <a:endParaRPr sz="1200">
              <a:solidFill>
                <a:srgbClr val="42DA00"/>
              </a:solidFill>
            </a:endParaRPr>
          </a:p>
        </p:txBody>
      </p:sp>
      <p:sp>
        <p:nvSpPr>
          <p:cNvPr id="248" name="Google Shape;248;p29"/>
          <p:cNvSpPr txBox="1"/>
          <p:nvPr/>
        </p:nvSpPr>
        <p:spPr>
          <a:xfrm>
            <a:off x="314325" y="1117881"/>
            <a:ext cx="43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Similarities:</a:t>
            </a:r>
            <a:endParaRPr b="1"/>
          </a:p>
        </p:txBody>
      </p:sp>
      <p:sp>
        <p:nvSpPr>
          <p:cNvPr id="249" name="Google Shape;249;p29"/>
          <p:cNvSpPr/>
          <p:nvPr/>
        </p:nvSpPr>
        <p:spPr>
          <a:xfrm>
            <a:off x="2348450" y="1117875"/>
            <a:ext cx="1323300" cy="2283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On-chip</a:t>
            </a:r>
            <a:r>
              <a:rPr lang="en"/>
              <a:t> UBO</a:t>
            </a:r>
            <a:endParaRPr/>
          </a:p>
        </p:txBody>
      </p:sp>
      <p:sp>
        <p:nvSpPr>
          <p:cNvPr id="250" name="Google Shape;250;p29"/>
          <p:cNvSpPr txBox="1"/>
          <p:nvPr/>
        </p:nvSpPr>
        <p:spPr>
          <a:xfrm>
            <a:off x="314325" y="2729643"/>
            <a:ext cx="43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Differences</a:t>
            </a:r>
            <a:r>
              <a:rPr b="1" lang="en"/>
              <a:t>:</a:t>
            </a:r>
            <a:endParaRPr b="1"/>
          </a:p>
        </p:txBody>
      </p:sp>
      <p:sp>
        <p:nvSpPr>
          <p:cNvPr id="251" name="Google Shape;251;p29"/>
          <p:cNvSpPr/>
          <p:nvPr/>
        </p:nvSpPr>
        <p:spPr>
          <a:xfrm>
            <a:off x="5427050" y="2730599"/>
            <a:ext cx="1635900" cy="4002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VS→PS varyings</a:t>
            </a:r>
            <a:endParaRPr/>
          </a:p>
        </p:txBody>
      </p:sp>
      <p:sp>
        <p:nvSpPr>
          <p:cNvPr id="252" name="Google Shape;252;p29"/>
          <p:cNvSpPr/>
          <p:nvPr/>
        </p:nvSpPr>
        <p:spPr>
          <a:xfrm>
            <a:off x="2192150" y="2729650"/>
            <a:ext cx="1635900" cy="4002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VS→PS varyings</a:t>
            </a:r>
            <a:endParaRPr/>
          </a:p>
        </p:txBody>
      </p:sp>
      <p:sp>
        <p:nvSpPr>
          <p:cNvPr id="253" name="Google Shape;253;p29"/>
          <p:cNvSpPr txBox="1"/>
          <p:nvPr/>
        </p:nvSpPr>
        <p:spPr>
          <a:xfrm>
            <a:off x="3833900" y="2768475"/>
            <a:ext cx="56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Xbox</a:t>
            </a:r>
            <a:endParaRPr sz="1000"/>
          </a:p>
        </p:txBody>
      </p:sp>
      <p:sp>
        <p:nvSpPr>
          <p:cNvPr id="254" name="Google Shape;254;p29"/>
          <p:cNvSpPr txBox="1"/>
          <p:nvPr/>
        </p:nvSpPr>
        <p:spPr>
          <a:xfrm>
            <a:off x="4784650" y="2771525"/>
            <a:ext cx="636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t>mobile</a:t>
            </a:r>
            <a:endParaRPr sz="1000"/>
          </a:p>
        </p:txBody>
      </p:sp>
      <p:cxnSp>
        <p:nvCxnSpPr>
          <p:cNvPr id="255" name="Google Shape;255;p29"/>
          <p:cNvCxnSpPr/>
          <p:nvPr/>
        </p:nvCxnSpPr>
        <p:spPr>
          <a:xfrm flipH="1" rot="10800000">
            <a:off x="4448225" y="2691275"/>
            <a:ext cx="314100" cy="4935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726622" y="1"/>
            <a:ext cx="6041700" cy="984000"/>
          </a:xfrm>
          <a:prstGeom prst="rect">
            <a:avLst/>
          </a:prstGeom>
        </p:spPr>
        <p:txBody>
          <a:bodyPr anchorCtr="0" anchor="ctr" bIns="34275" lIns="0" spcFirstLastPara="1" rIns="68575" wrap="square" tIns="34275">
            <a:noAutofit/>
          </a:bodyPr>
          <a:lstStyle/>
          <a:p>
            <a:pPr indent="0" lvl="0" marL="0" rtl="0" algn="l">
              <a:spcBef>
                <a:spcPts val="0"/>
              </a:spcBef>
              <a:spcAft>
                <a:spcPts val="0"/>
              </a:spcAft>
              <a:buNone/>
            </a:pPr>
            <a:r>
              <a:rPr lang="en"/>
              <a:t>GPU-Driven Rendering on Mainstream Phones?</a:t>
            </a:r>
            <a:endParaRPr/>
          </a:p>
        </p:txBody>
      </p:sp>
      <p:sp>
        <p:nvSpPr>
          <p:cNvPr id="261" name="Google Shape;261;p30"/>
          <p:cNvSpPr txBox="1"/>
          <p:nvPr>
            <p:ph idx="1" type="body"/>
          </p:nvPr>
        </p:nvSpPr>
        <p:spPr>
          <a:xfrm>
            <a:off x="321900" y="1204175"/>
            <a:ext cx="8507100" cy="3276600"/>
          </a:xfrm>
          <a:prstGeom prst="rect">
            <a:avLst/>
          </a:prstGeom>
        </p:spPr>
        <p:txBody>
          <a:bodyPr anchorCtr="0" anchor="t" bIns="34275" lIns="0" spcFirstLastPara="1" rIns="68575" wrap="square" tIns="34275">
            <a:normAutofit/>
          </a:bodyPr>
          <a:lstStyle/>
          <a:p>
            <a:pPr indent="-317500" lvl="0" marL="457200" rtl="0" algn="l">
              <a:spcBef>
                <a:spcPts val="0"/>
              </a:spcBef>
              <a:spcAft>
                <a:spcPts val="0"/>
              </a:spcAft>
              <a:buSzPts val="1400"/>
              <a:buChar char="●"/>
            </a:pPr>
            <a:r>
              <a:rPr lang="en"/>
              <a:t>GPU-Driven Rendering (Ubisoft), SIGGRAPH 2015 </a:t>
            </a:r>
            <a:r>
              <a:rPr lang="en">
                <a:solidFill>
                  <a:srgbClr val="FF00FF"/>
                </a:solidFill>
              </a:rPr>
              <a:t>[2]</a:t>
            </a:r>
            <a:r>
              <a:rPr lang="en"/>
              <a:t>: Proprietary console engines</a:t>
            </a:r>
            <a:endParaRPr/>
          </a:p>
          <a:p>
            <a:pPr indent="-317500" lvl="1" marL="914400" rtl="0" algn="l">
              <a:spcBef>
                <a:spcPts val="0"/>
              </a:spcBef>
              <a:spcAft>
                <a:spcPts val="0"/>
              </a:spcAft>
              <a:buSzPts val="1400"/>
              <a:buChar char="○"/>
            </a:pPr>
            <a:r>
              <a:rPr lang="en"/>
              <a:t>Core ideas: GPU-driven 2-pass occlusion culling, fixed size clusters (meshlets), deferred texturing…</a:t>
            </a:r>
            <a:endParaRPr/>
          </a:p>
          <a:p>
            <a:pPr indent="-317500" lvl="0" marL="457200" rtl="0" algn="l">
              <a:spcBef>
                <a:spcPts val="0"/>
              </a:spcBef>
              <a:spcAft>
                <a:spcPts val="0"/>
              </a:spcAft>
              <a:buSzPts val="1400"/>
              <a:buChar char="●"/>
            </a:pPr>
            <a:r>
              <a:rPr lang="en"/>
              <a:t>Nanite (Epic), SIGGRAPH 2021 </a:t>
            </a:r>
            <a:r>
              <a:rPr lang="en">
                <a:solidFill>
                  <a:srgbClr val="FF00FF"/>
                </a:solidFill>
              </a:rPr>
              <a:t>[3]</a:t>
            </a:r>
            <a:r>
              <a:rPr lang="en"/>
              <a:t>: Mainstream availability</a:t>
            </a:r>
            <a:endParaRPr/>
          </a:p>
          <a:p>
            <a:pPr indent="-317500" lvl="1" marL="914400" rtl="0" algn="l">
              <a:spcBef>
                <a:spcPts val="0"/>
              </a:spcBef>
              <a:spcAft>
                <a:spcPts val="0"/>
              </a:spcAft>
              <a:buSzPts val="1400"/>
              <a:buChar char="○"/>
            </a:pPr>
            <a:r>
              <a:rPr lang="en"/>
              <a:t>Combines: V-buffer, material classification, compute material passes, analytic derivatives, SW raster…</a:t>
            </a:r>
            <a:endParaRPr/>
          </a:p>
          <a:p>
            <a:pPr indent="-317500" lvl="0" marL="457200" rtl="0" algn="l">
              <a:spcBef>
                <a:spcPts val="0"/>
              </a:spcBef>
              <a:spcAft>
                <a:spcPts val="0"/>
              </a:spcAft>
              <a:buSzPts val="1400"/>
              <a:buChar char="●"/>
            </a:pPr>
            <a:r>
              <a:rPr lang="en"/>
              <a:t>Performance issues on mobile:</a:t>
            </a:r>
            <a:endParaRPr/>
          </a:p>
          <a:p>
            <a:pPr indent="-317500" lvl="1" marL="914400" rtl="0" algn="l">
              <a:spcBef>
                <a:spcPts val="0"/>
              </a:spcBef>
              <a:spcAft>
                <a:spcPts val="0"/>
              </a:spcAft>
              <a:buSzPts val="1400"/>
              <a:buChar char="○"/>
            </a:pPr>
            <a:r>
              <a:rPr lang="en"/>
              <a:t>Heavy SSBO usage in pixel shader: load instance data (incl matrices), material data and 3x vertices (all attribs)</a:t>
            </a:r>
            <a:endParaRPr/>
          </a:p>
          <a:p>
            <a:pPr indent="-317500" lvl="1" marL="914400" rtl="0" algn="l">
              <a:spcBef>
                <a:spcPts val="0"/>
              </a:spcBef>
              <a:spcAft>
                <a:spcPts val="0"/>
              </a:spcAft>
              <a:buSzPts val="1400"/>
              <a:buChar char="○"/>
            </a:pPr>
            <a:r>
              <a:rPr lang="en"/>
              <a:t>Full screen compute passes don’t utilize framebuffer compression, cause pipeline bubbles</a:t>
            </a:r>
            <a:endParaRPr/>
          </a:p>
          <a:p>
            <a:pPr indent="-317500" lvl="1" marL="914400" rtl="0" algn="l">
              <a:spcBef>
                <a:spcPts val="0"/>
              </a:spcBef>
              <a:spcAft>
                <a:spcPts val="0"/>
              </a:spcAft>
              <a:buSzPts val="1400"/>
              <a:buChar char="○"/>
            </a:pPr>
            <a:r>
              <a:rPr lang="en"/>
              <a:t>64 bit atomics not available on mobile GPUs</a:t>
            </a:r>
            <a:endParaRPr/>
          </a:p>
          <a:p>
            <a:pPr indent="-317500" lvl="1" marL="914400" rtl="0" algn="l">
              <a:spcBef>
                <a:spcPts val="0"/>
              </a:spcBef>
              <a:spcAft>
                <a:spcPts val="0"/>
              </a:spcAft>
              <a:buSzPts val="1400"/>
              <a:buChar char="○"/>
            </a:pPr>
            <a:r>
              <a:rPr lang="en"/>
              <a:t>SampleGrad is slow. ⅛ rate or even slower</a:t>
            </a:r>
            <a:endParaRPr/>
          </a:p>
          <a:p>
            <a:pPr indent="-317500" lvl="1" marL="914400" rtl="0" algn="l">
              <a:spcBef>
                <a:spcPts val="0"/>
              </a:spcBef>
              <a:spcAft>
                <a:spcPts val="0"/>
              </a:spcAft>
              <a:buSzPts val="1400"/>
              <a:buChar char="○"/>
            </a:pPr>
            <a:r>
              <a:rPr lang="en"/>
              <a:t>Poor coverage of wave intrinsics, emulated groupshared memory</a:t>
            </a:r>
            <a:endParaRPr/>
          </a:p>
          <a:p>
            <a:pPr indent="-317500" lvl="0" marL="457200" rtl="0" algn="l">
              <a:spcBef>
                <a:spcPts val="0"/>
              </a:spcBef>
              <a:spcAft>
                <a:spcPts val="0"/>
              </a:spcAft>
              <a:buSzPts val="1400"/>
              <a:buChar char="●"/>
            </a:pPr>
            <a:r>
              <a:rPr lang="en">
                <a:solidFill>
                  <a:srgbClr val="42DA00"/>
                </a:solidFill>
              </a:rPr>
              <a:t>New ray-tracing phones improve the situation!</a:t>
            </a:r>
            <a:endParaRPr>
              <a:solidFill>
                <a:srgbClr val="42DA00"/>
              </a:solidFill>
            </a:endParaRPr>
          </a:p>
        </p:txBody>
      </p:sp>
      <p:sp>
        <p:nvSpPr>
          <p:cNvPr id="262" name="Google Shape;262;p30"/>
          <p:cNvSpPr txBox="1"/>
          <p:nvPr/>
        </p:nvSpPr>
        <p:spPr>
          <a:xfrm>
            <a:off x="6355125" y="3281700"/>
            <a:ext cx="1967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Fast </a:t>
            </a:r>
            <a:r>
              <a:rPr b="1" lang="en"/>
              <a:t>traditional </a:t>
            </a:r>
            <a:r>
              <a:rPr b="1" lang="en"/>
              <a:t>CPU draw call code is still relevant for mainstream mobile!</a:t>
            </a:r>
            <a:endParaRPr b="1"/>
          </a:p>
        </p:txBody>
      </p:sp>
      <p:sp>
        <p:nvSpPr>
          <p:cNvPr id="263" name="Google Shape;263;p30"/>
          <p:cNvSpPr/>
          <p:nvPr/>
        </p:nvSpPr>
        <p:spPr>
          <a:xfrm>
            <a:off x="5623675" y="3536150"/>
            <a:ext cx="731700" cy="4635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1"/>
          <p:cNvSpPr/>
          <p:nvPr/>
        </p:nvSpPr>
        <p:spPr>
          <a:xfrm>
            <a:off x="119625" y="1061600"/>
            <a:ext cx="5277900" cy="3326700"/>
          </a:xfrm>
          <a:prstGeom prst="roundRect">
            <a:avLst>
              <a:gd fmla="val 6652" name="adj"/>
            </a:avLst>
          </a:prstGeom>
          <a:solidFill>
            <a:schemeClr val="lt2"/>
          </a:solidFill>
          <a:ln cap="flat" cmpd="sng" w="9525">
            <a:solidFill>
              <a:srgbClr val="4A86E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69" name="Google Shape;269;p31"/>
          <p:cNvSpPr/>
          <p:nvPr/>
        </p:nvSpPr>
        <p:spPr>
          <a:xfrm>
            <a:off x="394500" y="2693350"/>
            <a:ext cx="934500" cy="892500"/>
          </a:xfrm>
          <a:prstGeom prst="roundRect">
            <a:avLst>
              <a:gd fmla="val 11998"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0" name="Google Shape;270;p31"/>
          <p:cNvPicPr preferRelativeResize="0"/>
          <p:nvPr/>
        </p:nvPicPr>
        <p:blipFill>
          <a:blip r:embed="rId3">
            <a:alphaModFix/>
          </a:blip>
          <a:stretch>
            <a:fillRect/>
          </a:stretch>
        </p:blipFill>
        <p:spPr>
          <a:xfrm>
            <a:off x="5056375" y="1112025"/>
            <a:ext cx="189530" cy="226200"/>
          </a:xfrm>
          <a:prstGeom prst="rect">
            <a:avLst/>
          </a:prstGeom>
          <a:noFill/>
          <a:ln>
            <a:noFill/>
          </a:ln>
        </p:spPr>
      </p:pic>
      <p:sp>
        <p:nvSpPr>
          <p:cNvPr id="271" name="Google Shape;271;p31"/>
          <p:cNvSpPr/>
          <p:nvPr/>
        </p:nvSpPr>
        <p:spPr>
          <a:xfrm>
            <a:off x="1390600" y="1338225"/>
            <a:ext cx="1197600" cy="2250300"/>
          </a:xfrm>
          <a:prstGeom prst="roundRect">
            <a:avLst>
              <a:gd fmla="val 9659" name="adj"/>
            </a:avLst>
          </a:prstGeom>
          <a:solidFill>
            <a:schemeClr val="dk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Backends</a:t>
            </a:r>
            <a:endParaRPr b="1">
              <a:solidFill>
                <a:schemeClr val="lt1"/>
              </a:solidFill>
            </a:endParaRPr>
          </a:p>
        </p:txBody>
      </p:sp>
      <p:sp>
        <p:nvSpPr>
          <p:cNvPr id="272" name="Google Shape;272;p31"/>
          <p:cNvSpPr txBox="1"/>
          <p:nvPr>
            <p:ph type="title"/>
          </p:nvPr>
        </p:nvSpPr>
        <p:spPr>
          <a:xfrm>
            <a:off x="726622" y="1"/>
            <a:ext cx="6041805" cy="984017"/>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Roadmap for Renderer Rewrite</a:t>
            </a:r>
            <a:endParaRPr/>
          </a:p>
        </p:txBody>
      </p:sp>
      <p:sp>
        <p:nvSpPr>
          <p:cNvPr id="273" name="Google Shape;273;p31"/>
          <p:cNvSpPr txBox="1"/>
          <p:nvPr>
            <p:ph idx="12" type="sldNum"/>
          </p:nvPr>
        </p:nvSpPr>
        <p:spPr>
          <a:xfrm>
            <a:off x="8336815" y="4777360"/>
            <a:ext cx="505020" cy="226314"/>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31"/>
          <p:cNvSpPr/>
          <p:nvPr/>
        </p:nvSpPr>
        <p:spPr>
          <a:xfrm>
            <a:off x="1463825" y="2831800"/>
            <a:ext cx="1051200" cy="615600"/>
          </a:xfrm>
          <a:prstGeom prst="roundRect">
            <a:avLst>
              <a:gd fmla="val 9659" name="adj"/>
            </a:avLst>
          </a:prstGeom>
          <a:solidFill>
            <a:srgbClr val="F3F3F3"/>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solidFill>
                <a:srgbClr val="9900FF"/>
              </a:solidFill>
            </a:endParaRPr>
          </a:p>
        </p:txBody>
      </p:sp>
      <p:sp>
        <p:nvSpPr>
          <p:cNvPr id="275" name="Google Shape;275;p31"/>
          <p:cNvSpPr/>
          <p:nvPr/>
        </p:nvSpPr>
        <p:spPr>
          <a:xfrm>
            <a:off x="3043300" y="1338225"/>
            <a:ext cx="833400" cy="2250300"/>
          </a:xfrm>
          <a:prstGeom prst="roundRect">
            <a:avLst>
              <a:gd fmla="val 9659"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Platform</a:t>
            </a:r>
            <a:endParaRPr b="1" sz="1100"/>
          </a:p>
          <a:p>
            <a:pPr indent="0" lvl="0" marL="0" rtl="0" algn="ctr">
              <a:spcBef>
                <a:spcPts val="0"/>
              </a:spcBef>
              <a:spcAft>
                <a:spcPts val="0"/>
              </a:spcAft>
              <a:buNone/>
            </a:pPr>
            <a:r>
              <a:rPr b="1" lang="en" sz="2400"/>
              <a:t>API</a:t>
            </a:r>
            <a:endParaRPr b="1" sz="2400"/>
          </a:p>
        </p:txBody>
      </p:sp>
      <p:sp>
        <p:nvSpPr>
          <p:cNvPr id="276" name="Google Shape;276;p31"/>
          <p:cNvSpPr/>
          <p:nvPr/>
        </p:nvSpPr>
        <p:spPr>
          <a:xfrm>
            <a:off x="2588200" y="1860575"/>
            <a:ext cx="455100" cy="22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1"/>
          <p:cNvSpPr/>
          <p:nvPr/>
        </p:nvSpPr>
        <p:spPr>
          <a:xfrm>
            <a:off x="2588200" y="2271750"/>
            <a:ext cx="455100" cy="22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2588200" y="2682925"/>
            <a:ext cx="455100" cy="22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2588200" y="3094100"/>
            <a:ext cx="455100" cy="22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1"/>
          <p:cNvSpPr/>
          <p:nvPr/>
        </p:nvSpPr>
        <p:spPr>
          <a:xfrm>
            <a:off x="4255900" y="2369725"/>
            <a:ext cx="833400" cy="678300"/>
          </a:xfrm>
          <a:prstGeom prst="roundRect">
            <a:avLst>
              <a:gd fmla="val 9659" name="adj"/>
            </a:avLst>
          </a:prstGeom>
          <a:solidFill>
            <a:srgbClr val="EA9999"/>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Wrapper</a:t>
            </a:r>
            <a:endParaRPr b="1" sz="1000"/>
          </a:p>
        </p:txBody>
      </p:sp>
      <p:sp>
        <p:nvSpPr>
          <p:cNvPr id="281" name="Google Shape;281;p31"/>
          <p:cNvSpPr/>
          <p:nvPr/>
        </p:nvSpPr>
        <p:spPr>
          <a:xfrm>
            <a:off x="5697100" y="1338225"/>
            <a:ext cx="2369700" cy="2250300"/>
          </a:xfrm>
          <a:prstGeom prst="roundRect">
            <a:avLst>
              <a:gd fmla="val 4868" name="adj"/>
            </a:avLst>
          </a:prstGeom>
          <a:solidFill>
            <a:srgbClr val="D9D9D9"/>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434343"/>
                </a:solidFill>
              </a:rPr>
              <a:t>High level rendering code</a:t>
            </a:r>
            <a:endParaRPr b="1" sz="1300">
              <a:solidFill>
                <a:srgbClr val="434343"/>
              </a:solidFill>
            </a:endParaRPr>
          </a:p>
        </p:txBody>
      </p:sp>
      <p:sp>
        <p:nvSpPr>
          <p:cNvPr id="282" name="Google Shape;282;p31"/>
          <p:cNvSpPr/>
          <p:nvPr/>
        </p:nvSpPr>
        <p:spPr>
          <a:xfrm>
            <a:off x="5773000" y="1783763"/>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Render pipeline</a:t>
            </a:r>
            <a:endParaRPr sz="1000">
              <a:solidFill>
                <a:srgbClr val="434343"/>
              </a:solidFill>
            </a:endParaRPr>
          </a:p>
        </p:txBody>
      </p:sp>
      <p:sp>
        <p:nvSpPr>
          <p:cNvPr id="283" name="Google Shape;283;p31"/>
          <p:cNvSpPr/>
          <p:nvPr/>
        </p:nvSpPr>
        <p:spPr>
          <a:xfrm>
            <a:off x="5773000" y="2130738"/>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Visual algos</a:t>
            </a:r>
            <a:endParaRPr sz="1000">
              <a:solidFill>
                <a:srgbClr val="434343"/>
              </a:solidFill>
            </a:endParaRPr>
          </a:p>
        </p:txBody>
      </p:sp>
      <p:sp>
        <p:nvSpPr>
          <p:cNvPr id="284" name="Google Shape;284;p31"/>
          <p:cNvSpPr/>
          <p:nvPr/>
        </p:nvSpPr>
        <p:spPr>
          <a:xfrm>
            <a:off x="5773000" y="2477713"/>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Scene data</a:t>
            </a:r>
            <a:endParaRPr sz="1000">
              <a:solidFill>
                <a:srgbClr val="434343"/>
              </a:solidFill>
            </a:endParaRPr>
          </a:p>
        </p:txBody>
      </p:sp>
      <p:sp>
        <p:nvSpPr>
          <p:cNvPr id="285" name="Google Shape;285;p31"/>
          <p:cNvSpPr/>
          <p:nvPr/>
        </p:nvSpPr>
        <p:spPr>
          <a:xfrm>
            <a:off x="5773000" y="2824688"/>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Culling</a:t>
            </a:r>
            <a:endParaRPr sz="1000">
              <a:solidFill>
                <a:srgbClr val="434343"/>
              </a:solidFill>
            </a:endParaRPr>
          </a:p>
        </p:txBody>
      </p:sp>
      <p:sp>
        <p:nvSpPr>
          <p:cNvPr id="286" name="Google Shape;286;p31"/>
          <p:cNvSpPr/>
          <p:nvPr/>
        </p:nvSpPr>
        <p:spPr>
          <a:xfrm>
            <a:off x="6913525" y="1783763"/>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Decals</a:t>
            </a:r>
            <a:endParaRPr sz="1000">
              <a:solidFill>
                <a:srgbClr val="434343"/>
              </a:solidFill>
            </a:endParaRPr>
          </a:p>
        </p:txBody>
      </p:sp>
      <p:sp>
        <p:nvSpPr>
          <p:cNvPr id="287" name="Google Shape;287;p31"/>
          <p:cNvSpPr/>
          <p:nvPr/>
        </p:nvSpPr>
        <p:spPr>
          <a:xfrm>
            <a:off x="6913525" y="2130738"/>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Shadows</a:t>
            </a:r>
            <a:endParaRPr sz="1000">
              <a:solidFill>
                <a:srgbClr val="434343"/>
              </a:solidFill>
            </a:endParaRPr>
          </a:p>
        </p:txBody>
      </p:sp>
      <p:sp>
        <p:nvSpPr>
          <p:cNvPr id="288" name="Google Shape;288;p31"/>
          <p:cNvSpPr/>
          <p:nvPr/>
        </p:nvSpPr>
        <p:spPr>
          <a:xfrm>
            <a:off x="6913525" y="2477713"/>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Virtual texturing</a:t>
            </a:r>
            <a:endParaRPr sz="1000">
              <a:solidFill>
                <a:srgbClr val="434343"/>
              </a:solidFill>
            </a:endParaRPr>
          </a:p>
        </p:txBody>
      </p:sp>
      <p:sp>
        <p:nvSpPr>
          <p:cNvPr id="289" name="Google Shape;289;p31"/>
          <p:cNvSpPr/>
          <p:nvPr/>
        </p:nvSpPr>
        <p:spPr>
          <a:xfrm>
            <a:off x="6913525" y="2824688"/>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Post process</a:t>
            </a:r>
            <a:endParaRPr sz="1000">
              <a:solidFill>
                <a:srgbClr val="434343"/>
              </a:solidFill>
            </a:endParaRPr>
          </a:p>
        </p:txBody>
      </p:sp>
      <p:sp>
        <p:nvSpPr>
          <p:cNvPr id="290" name="Google Shape;290;p31"/>
          <p:cNvSpPr/>
          <p:nvPr/>
        </p:nvSpPr>
        <p:spPr>
          <a:xfrm>
            <a:off x="3876938" y="2595775"/>
            <a:ext cx="379200" cy="22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
          <p:cNvSpPr/>
          <p:nvPr/>
        </p:nvSpPr>
        <p:spPr>
          <a:xfrm>
            <a:off x="5091200" y="2595775"/>
            <a:ext cx="606000" cy="2262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1"/>
          <p:cNvSpPr/>
          <p:nvPr/>
        </p:nvSpPr>
        <p:spPr>
          <a:xfrm>
            <a:off x="1390600" y="3765450"/>
            <a:ext cx="2486100" cy="4638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t>Milestone</a:t>
            </a:r>
            <a:r>
              <a:rPr b="1" lang="en" sz="1300"/>
              <a:t> 1</a:t>
            </a:r>
            <a:endParaRPr b="1" sz="1300"/>
          </a:p>
          <a:p>
            <a:pPr indent="0" lvl="0" marL="0" rtl="0" algn="l">
              <a:spcBef>
                <a:spcPts val="0"/>
              </a:spcBef>
              <a:spcAft>
                <a:spcPts val="0"/>
              </a:spcAft>
              <a:buNone/>
            </a:pPr>
            <a:r>
              <a:rPr lang="en" sz="1300"/>
              <a:t>Rewrite the low level code</a:t>
            </a:r>
            <a:endParaRPr sz="1300"/>
          </a:p>
        </p:txBody>
      </p:sp>
      <p:sp>
        <p:nvSpPr>
          <p:cNvPr id="293" name="Google Shape;293;p31"/>
          <p:cNvSpPr/>
          <p:nvPr/>
        </p:nvSpPr>
        <p:spPr>
          <a:xfrm>
            <a:off x="5697100" y="3765450"/>
            <a:ext cx="2369700" cy="463800"/>
          </a:xfrm>
          <a:prstGeom prst="roundRect">
            <a:avLst>
              <a:gd fmla="val 16667" name="adj"/>
            </a:avLst>
          </a:prstGeom>
          <a:solidFill>
            <a:srgbClr val="D9D9D9"/>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434343"/>
                </a:solidFill>
              </a:rPr>
              <a:t>Milestone</a:t>
            </a:r>
            <a:r>
              <a:rPr b="1" lang="en" sz="1300">
                <a:solidFill>
                  <a:srgbClr val="434343"/>
                </a:solidFill>
              </a:rPr>
              <a:t> 2</a:t>
            </a:r>
            <a:endParaRPr b="1" sz="1300">
              <a:solidFill>
                <a:srgbClr val="434343"/>
              </a:solidFill>
            </a:endParaRPr>
          </a:p>
          <a:p>
            <a:pPr indent="0" lvl="0" marL="0" rtl="0" algn="l">
              <a:spcBef>
                <a:spcPts val="0"/>
              </a:spcBef>
              <a:spcAft>
                <a:spcPts val="0"/>
              </a:spcAft>
              <a:buNone/>
            </a:pPr>
            <a:r>
              <a:rPr lang="en" sz="1300">
                <a:solidFill>
                  <a:srgbClr val="434343"/>
                </a:solidFill>
              </a:rPr>
              <a:t>Rewrite the high level code</a:t>
            </a:r>
            <a:endParaRPr sz="1300">
              <a:solidFill>
                <a:srgbClr val="434343"/>
              </a:solidFill>
            </a:endParaRPr>
          </a:p>
        </p:txBody>
      </p:sp>
      <p:sp>
        <p:nvSpPr>
          <p:cNvPr id="294" name="Google Shape;294;p31"/>
          <p:cNvSpPr/>
          <p:nvPr/>
        </p:nvSpPr>
        <p:spPr>
          <a:xfrm>
            <a:off x="3876700" y="3884250"/>
            <a:ext cx="1820400" cy="226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1"/>
          <p:cNvSpPr/>
          <p:nvPr/>
        </p:nvSpPr>
        <p:spPr>
          <a:xfrm>
            <a:off x="5765688" y="3171663"/>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Multithreading</a:t>
            </a:r>
            <a:endParaRPr sz="1000">
              <a:solidFill>
                <a:srgbClr val="434343"/>
              </a:solidFill>
            </a:endParaRPr>
          </a:p>
        </p:txBody>
      </p:sp>
      <p:sp>
        <p:nvSpPr>
          <p:cNvPr id="296" name="Google Shape;296;p31"/>
          <p:cNvSpPr/>
          <p:nvPr/>
        </p:nvSpPr>
        <p:spPr>
          <a:xfrm>
            <a:off x="6906213" y="3171663"/>
            <a:ext cx="1092000" cy="318300"/>
          </a:xfrm>
          <a:prstGeom prst="roundRect">
            <a:avLst>
              <a:gd fmla="val 9659"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434343"/>
                </a:solidFill>
              </a:rPr>
              <a:t>…</a:t>
            </a:r>
            <a:endParaRPr sz="1000">
              <a:solidFill>
                <a:srgbClr val="434343"/>
              </a:solidFill>
            </a:endParaRPr>
          </a:p>
        </p:txBody>
      </p:sp>
      <p:sp>
        <p:nvSpPr>
          <p:cNvPr id="297" name="Google Shape;297;p31"/>
          <p:cNvSpPr/>
          <p:nvPr/>
        </p:nvSpPr>
        <p:spPr>
          <a:xfrm>
            <a:off x="3876750" y="3068075"/>
            <a:ext cx="1820400" cy="463800"/>
          </a:xfrm>
          <a:prstGeom prst="leftRightArrow">
            <a:avLst>
              <a:gd fmla="val 50000" name="adj1"/>
              <a:gd fmla="val 50000" name="adj2"/>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a:t>
            </a:r>
            <a:r>
              <a:rPr lang="en" sz="1200"/>
              <a:t>irect path</a:t>
            </a:r>
            <a:endParaRPr sz="1200"/>
          </a:p>
        </p:txBody>
      </p:sp>
      <p:sp>
        <p:nvSpPr>
          <p:cNvPr id="298" name="Google Shape;298;p31"/>
          <p:cNvSpPr/>
          <p:nvPr/>
        </p:nvSpPr>
        <p:spPr>
          <a:xfrm>
            <a:off x="4105902" y="1338225"/>
            <a:ext cx="1140000" cy="615600"/>
          </a:xfrm>
          <a:prstGeom prst="roundRect">
            <a:avLst>
              <a:gd fmla="val 9659" name="adj"/>
            </a:avLst>
          </a:prstGeom>
          <a:solidFill>
            <a:srgbClr val="EA9999"/>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Old low level gfx</a:t>
            </a:r>
            <a:endParaRPr b="1" sz="1000"/>
          </a:p>
        </p:txBody>
      </p:sp>
      <p:sp>
        <p:nvSpPr>
          <p:cNvPr id="299" name="Google Shape;299;p31"/>
          <p:cNvSpPr/>
          <p:nvPr/>
        </p:nvSpPr>
        <p:spPr>
          <a:xfrm>
            <a:off x="4564300" y="1969525"/>
            <a:ext cx="216600" cy="4002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 name="Google Shape;300;p31"/>
          <p:cNvCxnSpPr/>
          <p:nvPr/>
        </p:nvCxnSpPr>
        <p:spPr>
          <a:xfrm>
            <a:off x="4138550" y="1353150"/>
            <a:ext cx="1098900" cy="575700"/>
          </a:xfrm>
          <a:prstGeom prst="straightConnector1">
            <a:avLst/>
          </a:prstGeom>
          <a:noFill/>
          <a:ln cap="flat" cmpd="sng" w="9525">
            <a:solidFill>
              <a:srgbClr val="FF0000"/>
            </a:solidFill>
            <a:prstDash val="solid"/>
            <a:round/>
            <a:headEnd len="med" w="med" type="none"/>
            <a:tailEnd len="med" w="med" type="none"/>
          </a:ln>
        </p:spPr>
      </p:cxnSp>
      <p:cxnSp>
        <p:nvCxnSpPr>
          <p:cNvPr id="301" name="Google Shape;301;p31"/>
          <p:cNvCxnSpPr/>
          <p:nvPr/>
        </p:nvCxnSpPr>
        <p:spPr>
          <a:xfrm flipH="1" rot="10800000">
            <a:off x="4131075" y="1375625"/>
            <a:ext cx="1098900" cy="553200"/>
          </a:xfrm>
          <a:prstGeom prst="straightConnector1">
            <a:avLst/>
          </a:prstGeom>
          <a:noFill/>
          <a:ln cap="flat" cmpd="sng" w="9525">
            <a:solidFill>
              <a:srgbClr val="FF0000"/>
            </a:solidFill>
            <a:prstDash val="solid"/>
            <a:round/>
            <a:headEnd len="med" w="med" type="none"/>
            <a:tailEnd len="med" w="med" type="none"/>
          </a:ln>
        </p:spPr>
      </p:cxnSp>
      <p:sp>
        <p:nvSpPr>
          <p:cNvPr id="302" name="Google Shape;302;p31"/>
          <p:cNvSpPr txBox="1"/>
          <p:nvPr/>
        </p:nvSpPr>
        <p:spPr>
          <a:xfrm>
            <a:off x="4431213" y="1055775"/>
            <a:ext cx="874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0000"/>
                </a:solidFill>
              </a:rPr>
              <a:t>-200 files</a:t>
            </a:r>
            <a:endParaRPr sz="1000">
              <a:solidFill>
                <a:srgbClr val="FF0000"/>
              </a:solidFill>
            </a:endParaRPr>
          </a:p>
        </p:txBody>
      </p:sp>
      <p:pic>
        <p:nvPicPr>
          <p:cNvPr id="303" name="Google Shape;303;p31"/>
          <p:cNvPicPr preferRelativeResize="0"/>
          <p:nvPr/>
        </p:nvPicPr>
        <p:blipFill>
          <a:blip r:embed="rId4">
            <a:alphaModFix/>
          </a:blip>
          <a:stretch>
            <a:fillRect/>
          </a:stretch>
        </p:blipFill>
        <p:spPr>
          <a:xfrm>
            <a:off x="462097" y="2789250"/>
            <a:ext cx="773956" cy="373800"/>
          </a:xfrm>
          <a:prstGeom prst="rect">
            <a:avLst/>
          </a:prstGeom>
          <a:noFill/>
          <a:ln>
            <a:noFill/>
          </a:ln>
        </p:spPr>
      </p:pic>
      <p:sp>
        <p:nvSpPr>
          <p:cNvPr id="304" name="Google Shape;304;p31"/>
          <p:cNvSpPr txBox="1"/>
          <p:nvPr/>
        </p:nvSpPr>
        <p:spPr>
          <a:xfrm>
            <a:off x="360525" y="3204300"/>
            <a:ext cx="977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rPr>
              <a:t>SPIRV-Cross</a:t>
            </a:r>
            <a:endParaRPr sz="1000">
              <a:solidFill>
                <a:schemeClr val="lt1"/>
              </a:solidFill>
            </a:endParaRPr>
          </a:p>
        </p:txBody>
      </p:sp>
      <p:pic>
        <p:nvPicPr>
          <p:cNvPr id="305" name="Google Shape;305;p31"/>
          <p:cNvPicPr preferRelativeResize="0"/>
          <p:nvPr/>
        </p:nvPicPr>
        <p:blipFill>
          <a:blip r:embed="rId5">
            <a:alphaModFix/>
          </a:blip>
          <a:stretch>
            <a:fillRect/>
          </a:stretch>
        </p:blipFill>
        <p:spPr>
          <a:xfrm>
            <a:off x="1463813" y="1839687"/>
            <a:ext cx="1051173" cy="373800"/>
          </a:xfrm>
          <a:prstGeom prst="rect">
            <a:avLst/>
          </a:prstGeom>
          <a:noFill/>
          <a:ln>
            <a:noFill/>
          </a:ln>
        </p:spPr>
      </p:pic>
      <p:pic>
        <p:nvPicPr>
          <p:cNvPr id="306" name="Google Shape;306;p31"/>
          <p:cNvPicPr preferRelativeResize="0"/>
          <p:nvPr/>
        </p:nvPicPr>
        <p:blipFill>
          <a:blip r:embed="rId6">
            <a:alphaModFix/>
          </a:blip>
          <a:stretch>
            <a:fillRect/>
          </a:stretch>
        </p:blipFill>
        <p:spPr>
          <a:xfrm>
            <a:off x="1477525" y="2296163"/>
            <a:ext cx="455100" cy="461229"/>
          </a:xfrm>
          <a:prstGeom prst="rect">
            <a:avLst/>
          </a:prstGeom>
          <a:noFill/>
          <a:ln>
            <a:noFill/>
          </a:ln>
        </p:spPr>
      </p:pic>
      <p:pic>
        <p:nvPicPr>
          <p:cNvPr id="307" name="Google Shape;307;p31"/>
          <p:cNvPicPr preferRelativeResize="0"/>
          <p:nvPr/>
        </p:nvPicPr>
        <p:blipFill>
          <a:blip r:embed="rId7">
            <a:alphaModFix/>
          </a:blip>
          <a:stretch>
            <a:fillRect/>
          </a:stretch>
        </p:blipFill>
        <p:spPr>
          <a:xfrm>
            <a:off x="1982650" y="2296163"/>
            <a:ext cx="532325" cy="461224"/>
          </a:xfrm>
          <a:prstGeom prst="rect">
            <a:avLst/>
          </a:prstGeom>
          <a:noFill/>
          <a:ln>
            <a:noFill/>
          </a:ln>
        </p:spPr>
      </p:pic>
      <p:pic>
        <p:nvPicPr>
          <p:cNvPr id="308" name="Google Shape;308;p31"/>
          <p:cNvPicPr preferRelativeResize="0"/>
          <p:nvPr/>
        </p:nvPicPr>
        <p:blipFill>
          <a:blip r:embed="rId8">
            <a:alphaModFix/>
          </a:blip>
          <a:stretch>
            <a:fillRect/>
          </a:stretch>
        </p:blipFill>
        <p:spPr>
          <a:xfrm>
            <a:off x="1511975" y="2885800"/>
            <a:ext cx="682825" cy="257975"/>
          </a:xfrm>
          <a:prstGeom prst="rect">
            <a:avLst/>
          </a:prstGeom>
          <a:noFill/>
          <a:ln>
            <a:noFill/>
          </a:ln>
        </p:spPr>
      </p:pic>
      <p:pic>
        <p:nvPicPr>
          <p:cNvPr id="309" name="Google Shape;309;p31"/>
          <p:cNvPicPr preferRelativeResize="0"/>
          <p:nvPr/>
        </p:nvPicPr>
        <p:blipFill>
          <a:blip r:embed="rId9">
            <a:alphaModFix/>
          </a:blip>
          <a:stretch>
            <a:fillRect/>
          </a:stretch>
        </p:blipFill>
        <p:spPr>
          <a:xfrm>
            <a:off x="1511975" y="3145325"/>
            <a:ext cx="682825" cy="274000"/>
          </a:xfrm>
          <a:prstGeom prst="rect">
            <a:avLst/>
          </a:prstGeom>
          <a:noFill/>
          <a:ln>
            <a:noFill/>
          </a:ln>
        </p:spPr>
      </p:pic>
      <p:sp>
        <p:nvSpPr>
          <p:cNvPr id="310" name="Google Shape;310;p31"/>
          <p:cNvSpPr txBox="1"/>
          <p:nvPr/>
        </p:nvSpPr>
        <p:spPr>
          <a:xfrm>
            <a:off x="2133100" y="3082225"/>
            <a:ext cx="4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2.0</a:t>
            </a:r>
            <a:endParaRPr/>
          </a:p>
        </p:txBody>
      </p:sp>
      <p:sp>
        <p:nvSpPr>
          <p:cNvPr id="311" name="Google Shape;311;p31"/>
          <p:cNvSpPr txBox="1"/>
          <p:nvPr/>
        </p:nvSpPr>
        <p:spPr>
          <a:xfrm>
            <a:off x="2133100" y="2814700"/>
            <a:ext cx="4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3.0</a:t>
            </a:r>
            <a:endParaRPr/>
          </a:p>
        </p:txBody>
      </p:sp>
      <p:sp>
        <p:nvSpPr>
          <p:cNvPr id="312" name="Google Shape;312;p31"/>
          <p:cNvSpPr txBox="1"/>
          <p:nvPr/>
        </p:nvSpPr>
        <p:spPr>
          <a:xfrm>
            <a:off x="207538" y="4351175"/>
            <a:ext cx="4306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4A86E8"/>
                </a:solidFill>
              </a:rPr>
              <a:t>Scope of today’s presentation</a:t>
            </a:r>
            <a:endParaRPr sz="1100">
              <a:solidFill>
                <a:srgbClr val="4A86E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2"/>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The Correct Platform Abstraction Level?</a:t>
            </a:r>
            <a:endParaRPr/>
          </a:p>
        </p:txBody>
      </p:sp>
      <p:sp>
        <p:nvSpPr>
          <p:cNvPr id="318" name="Google Shape;318;p32"/>
          <p:cNvSpPr txBox="1"/>
          <p:nvPr>
            <p:ph idx="12" type="sldNum"/>
          </p:nvPr>
        </p:nvSpPr>
        <p:spPr>
          <a:xfrm>
            <a:off x="7895903" y="4408068"/>
            <a:ext cx="477300" cy="2049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319" name="Google Shape;319;p32"/>
          <p:cNvSpPr/>
          <p:nvPr/>
        </p:nvSpPr>
        <p:spPr>
          <a:xfrm>
            <a:off x="311700" y="1368877"/>
            <a:ext cx="1119300" cy="600600"/>
          </a:xfrm>
          <a:prstGeom prst="rect">
            <a:avLst/>
          </a:prstGeom>
          <a:solidFill>
            <a:srgbClr val="3C78D8"/>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Platform independent</a:t>
            </a:r>
            <a:endParaRPr b="1" sz="1200"/>
          </a:p>
        </p:txBody>
      </p:sp>
      <p:sp>
        <p:nvSpPr>
          <p:cNvPr id="320" name="Google Shape;320;p32"/>
          <p:cNvSpPr/>
          <p:nvPr/>
        </p:nvSpPr>
        <p:spPr>
          <a:xfrm>
            <a:off x="311700" y="3665209"/>
            <a:ext cx="1119300" cy="600600"/>
          </a:xfrm>
          <a:prstGeom prst="rect">
            <a:avLst/>
          </a:prstGeom>
          <a:solidFill>
            <a:srgbClr val="F1C232"/>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Platform specific</a:t>
            </a:r>
            <a:endParaRPr b="1" sz="1300"/>
          </a:p>
        </p:txBody>
      </p:sp>
      <p:sp>
        <p:nvSpPr>
          <p:cNvPr id="321" name="Google Shape;321;p32"/>
          <p:cNvSpPr/>
          <p:nvPr/>
        </p:nvSpPr>
        <p:spPr>
          <a:xfrm>
            <a:off x="1431051" y="1368877"/>
            <a:ext cx="1293900" cy="1984500"/>
          </a:xfrm>
          <a:prstGeom prst="rect">
            <a:avLst/>
          </a:prstGeom>
          <a:solidFill>
            <a:srgbClr val="A4C2F4"/>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300"/>
              <a:t>Business logic</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Data model</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High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Shaders</a:t>
            </a:r>
            <a:endParaRPr sz="1300"/>
          </a:p>
        </p:txBody>
      </p:sp>
      <p:sp>
        <p:nvSpPr>
          <p:cNvPr id="322" name="Google Shape;322;p32"/>
          <p:cNvSpPr/>
          <p:nvPr/>
        </p:nvSpPr>
        <p:spPr>
          <a:xfrm>
            <a:off x="1431051" y="3353323"/>
            <a:ext cx="1293900" cy="912600"/>
          </a:xfrm>
          <a:prstGeom prst="rect">
            <a:avLst/>
          </a:prstGeom>
          <a:solidFill>
            <a:srgbClr val="FFE599"/>
          </a:solidFill>
          <a:ln cap="flat" cmpd="sng" w="9525">
            <a:solidFill>
              <a:srgbClr val="30303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300"/>
              <a:t> Low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GFX API calls</a:t>
            </a:r>
            <a:endParaRPr sz="1300"/>
          </a:p>
        </p:txBody>
      </p:sp>
      <p:sp>
        <p:nvSpPr>
          <p:cNvPr id="323" name="Google Shape;323;p32"/>
          <p:cNvSpPr txBox="1"/>
          <p:nvPr/>
        </p:nvSpPr>
        <p:spPr>
          <a:xfrm>
            <a:off x="1431051" y="1006827"/>
            <a:ext cx="1293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Game engines</a:t>
            </a:r>
            <a:endParaRPr sz="1300">
              <a:solidFill>
                <a:schemeClr val="dk1"/>
              </a:solidFill>
            </a:endParaRPr>
          </a:p>
        </p:txBody>
      </p:sp>
      <p:sp>
        <p:nvSpPr>
          <p:cNvPr id="324" name="Google Shape;324;p32"/>
          <p:cNvSpPr/>
          <p:nvPr/>
        </p:nvSpPr>
        <p:spPr>
          <a:xfrm>
            <a:off x="2725025" y="1368877"/>
            <a:ext cx="1293900" cy="1376400"/>
          </a:xfrm>
          <a:prstGeom prst="rect">
            <a:avLst/>
          </a:prstGeom>
          <a:solidFill>
            <a:srgbClr val="A4C2F4"/>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300"/>
              <a:t>Business logic</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Data model</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Shaders</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t/>
            </a:r>
            <a:endParaRPr sz="1300"/>
          </a:p>
        </p:txBody>
      </p:sp>
      <p:sp>
        <p:nvSpPr>
          <p:cNvPr id="325" name="Google Shape;325;p32"/>
          <p:cNvSpPr/>
          <p:nvPr/>
        </p:nvSpPr>
        <p:spPr>
          <a:xfrm>
            <a:off x="2725025" y="2745157"/>
            <a:ext cx="1293900" cy="1520700"/>
          </a:xfrm>
          <a:prstGeom prst="rect">
            <a:avLst/>
          </a:prstGeom>
          <a:solidFill>
            <a:srgbClr val="FFE599"/>
          </a:solidFill>
          <a:ln cap="flat" cmpd="sng" w="9525">
            <a:solidFill>
              <a:srgbClr val="30303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300"/>
              <a:t>High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 Low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GFX API calls</a:t>
            </a:r>
            <a:endParaRPr sz="1300"/>
          </a:p>
        </p:txBody>
      </p:sp>
      <p:sp>
        <p:nvSpPr>
          <p:cNvPr id="326" name="Google Shape;326;p32"/>
          <p:cNvSpPr txBox="1"/>
          <p:nvPr/>
        </p:nvSpPr>
        <p:spPr>
          <a:xfrm>
            <a:off x="2725025" y="903400"/>
            <a:ext cx="129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rPr>
              <a:t>Google </a:t>
            </a:r>
            <a:r>
              <a:rPr lang="en" sz="1100">
                <a:solidFill>
                  <a:schemeClr val="dk1"/>
                </a:solidFill>
              </a:rPr>
              <a:t>Flutter</a:t>
            </a:r>
            <a:r>
              <a:rPr lang="en" sz="1100">
                <a:solidFill>
                  <a:schemeClr val="dk1"/>
                </a:solidFill>
              </a:rPr>
              <a:t> app framework</a:t>
            </a:r>
            <a:endParaRPr sz="1100">
              <a:solidFill>
                <a:schemeClr val="dk1"/>
              </a:solidFill>
            </a:endParaRPr>
          </a:p>
        </p:txBody>
      </p:sp>
      <p:sp>
        <p:nvSpPr>
          <p:cNvPr id="327" name="Google Shape;327;p32"/>
          <p:cNvSpPr/>
          <p:nvPr/>
        </p:nvSpPr>
        <p:spPr>
          <a:xfrm>
            <a:off x="4018999" y="1368877"/>
            <a:ext cx="1293900" cy="600600"/>
          </a:xfrm>
          <a:prstGeom prst="rect">
            <a:avLst/>
          </a:prstGeom>
          <a:solidFill>
            <a:srgbClr val="A4C2F4"/>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300"/>
              <a:t>Business logic (cloud server)</a:t>
            </a:r>
            <a:endParaRPr sz="1300"/>
          </a:p>
          <a:p>
            <a:pPr indent="0" lvl="0" marL="0" rtl="0" algn="ctr">
              <a:spcBef>
                <a:spcPts val="0"/>
              </a:spcBef>
              <a:spcAft>
                <a:spcPts val="0"/>
              </a:spcAft>
              <a:buNone/>
            </a:pPr>
            <a:r>
              <a:t/>
            </a:r>
            <a:endParaRPr sz="1300"/>
          </a:p>
        </p:txBody>
      </p:sp>
      <p:sp>
        <p:nvSpPr>
          <p:cNvPr id="328" name="Google Shape;328;p32"/>
          <p:cNvSpPr/>
          <p:nvPr/>
        </p:nvSpPr>
        <p:spPr>
          <a:xfrm>
            <a:off x="4018999" y="1969490"/>
            <a:ext cx="1293900" cy="2296200"/>
          </a:xfrm>
          <a:prstGeom prst="rect">
            <a:avLst/>
          </a:prstGeom>
          <a:solidFill>
            <a:srgbClr val="FFE599"/>
          </a:solidFill>
          <a:ln cap="flat" cmpd="sng" w="9525">
            <a:solidFill>
              <a:srgbClr val="303030"/>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300"/>
          </a:p>
          <a:p>
            <a:pPr indent="0" lvl="0" marL="0" rtl="0" algn="ctr">
              <a:spcBef>
                <a:spcPts val="0"/>
              </a:spcBef>
              <a:spcAft>
                <a:spcPts val="0"/>
              </a:spcAft>
              <a:buNone/>
            </a:pPr>
            <a:r>
              <a:rPr lang="en" sz="1300"/>
              <a:t>Application</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Shaders</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High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Low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GFX API calls</a:t>
            </a:r>
            <a:endParaRPr sz="1300"/>
          </a:p>
        </p:txBody>
      </p:sp>
      <p:sp>
        <p:nvSpPr>
          <p:cNvPr id="329" name="Google Shape;329;p32"/>
          <p:cNvSpPr txBox="1"/>
          <p:nvPr/>
        </p:nvSpPr>
        <p:spPr>
          <a:xfrm>
            <a:off x="4018999" y="1006827"/>
            <a:ext cx="1293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Mobile apps</a:t>
            </a:r>
            <a:endParaRPr sz="1300">
              <a:solidFill>
                <a:schemeClr val="dk1"/>
              </a:solidFill>
            </a:endParaRPr>
          </a:p>
        </p:txBody>
      </p:sp>
      <p:sp>
        <p:nvSpPr>
          <p:cNvPr id="330" name="Google Shape;330;p32"/>
          <p:cNvSpPr/>
          <p:nvPr/>
        </p:nvSpPr>
        <p:spPr>
          <a:xfrm>
            <a:off x="5504277" y="1368877"/>
            <a:ext cx="1293900" cy="1376400"/>
          </a:xfrm>
          <a:prstGeom prst="rect">
            <a:avLst/>
          </a:prstGeom>
          <a:solidFill>
            <a:srgbClr val="A4C2F4"/>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300"/>
              <a:t>Business logic</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Data model</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High level rendering</a:t>
            </a:r>
            <a:endParaRPr sz="1300"/>
          </a:p>
        </p:txBody>
      </p:sp>
      <p:sp>
        <p:nvSpPr>
          <p:cNvPr id="331" name="Google Shape;331;p32"/>
          <p:cNvSpPr/>
          <p:nvPr/>
        </p:nvSpPr>
        <p:spPr>
          <a:xfrm>
            <a:off x="5504277" y="2745157"/>
            <a:ext cx="1293900" cy="1520700"/>
          </a:xfrm>
          <a:prstGeom prst="rect">
            <a:avLst/>
          </a:prstGeom>
          <a:solidFill>
            <a:srgbClr val="FFE599"/>
          </a:solidFill>
          <a:ln cap="flat" cmpd="sng" w="9525">
            <a:solidFill>
              <a:srgbClr val="30303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300"/>
              <a:t>Shaders</a:t>
            </a:r>
            <a:endParaRPr sz="1300"/>
          </a:p>
          <a:p>
            <a:pPr indent="0" lvl="0" marL="0" rtl="0" algn="ctr">
              <a:spcBef>
                <a:spcPts val="0"/>
              </a:spcBef>
              <a:spcAft>
                <a:spcPts val="0"/>
              </a:spcAft>
              <a:buNone/>
            </a:pPr>
            <a:r>
              <a:rPr lang="en" sz="1300"/>
              <a:t> </a:t>
            </a:r>
            <a:endParaRPr sz="1300"/>
          </a:p>
          <a:p>
            <a:pPr indent="0" lvl="0" marL="0" rtl="0" algn="ctr">
              <a:spcBef>
                <a:spcPts val="0"/>
              </a:spcBef>
              <a:spcAft>
                <a:spcPts val="0"/>
              </a:spcAft>
              <a:buNone/>
            </a:pPr>
            <a:r>
              <a:rPr lang="en" sz="1300"/>
              <a:t>Low &amp; mid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GFX API calls</a:t>
            </a:r>
            <a:endParaRPr sz="1300"/>
          </a:p>
        </p:txBody>
      </p:sp>
      <p:sp>
        <p:nvSpPr>
          <p:cNvPr id="332" name="Google Shape;332;p32"/>
          <p:cNvSpPr txBox="1"/>
          <p:nvPr/>
        </p:nvSpPr>
        <p:spPr>
          <a:xfrm>
            <a:off x="5504277" y="1006827"/>
            <a:ext cx="253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0000"/>
                </a:solidFill>
              </a:rPr>
              <a:t>OLD</a:t>
            </a:r>
            <a:r>
              <a:rPr b="1" lang="en">
                <a:solidFill>
                  <a:schemeClr val="dk1"/>
                </a:solidFill>
              </a:rPr>
              <a:t> ← HypeHype → </a:t>
            </a:r>
            <a:r>
              <a:rPr b="1" lang="en">
                <a:solidFill>
                  <a:srgbClr val="42DA00"/>
                </a:solidFill>
              </a:rPr>
              <a:t>NEW</a:t>
            </a:r>
            <a:endParaRPr b="1">
              <a:solidFill>
                <a:srgbClr val="42DA00"/>
              </a:solidFill>
            </a:endParaRPr>
          </a:p>
        </p:txBody>
      </p:sp>
      <p:sp>
        <p:nvSpPr>
          <p:cNvPr id="333" name="Google Shape;333;p32"/>
          <p:cNvSpPr/>
          <p:nvPr/>
        </p:nvSpPr>
        <p:spPr>
          <a:xfrm>
            <a:off x="6798251" y="1368877"/>
            <a:ext cx="1293900" cy="2535000"/>
          </a:xfrm>
          <a:prstGeom prst="rect">
            <a:avLst/>
          </a:prstGeom>
          <a:solidFill>
            <a:srgbClr val="A4C2F4"/>
          </a:solidFill>
          <a:ln cap="flat" cmpd="sng" w="9525">
            <a:solidFill>
              <a:srgbClr val="30303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300"/>
              <a:t>Business logic</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Data model</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High level rendering</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Shaders</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Low level rendering</a:t>
            </a:r>
            <a:endParaRPr sz="1300"/>
          </a:p>
        </p:txBody>
      </p:sp>
      <p:sp>
        <p:nvSpPr>
          <p:cNvPr id="334" name="Google Shape;334;p32"/>
          <p:cNvSpPr/>
          <p:nvPr/>
        </p:nvSpPr>
        <p:spPr>
          <a:xfrm>
            <a:off x="6798251" y="3903772"/>
            <a:ext cx="1293900" cy="362100"/>
          </a:xfrm>
          <a:prstGeom prst="rect">
            <a:avLst/>
          </a:prstGeom>
          <a:solidFill>
            <a:srgbClr val="FFE599"/>
          </a:solidFill>
          <a:ln cap="flat" cmpd="sng" w="9525">
            <a:solidFill>
              <a:srgbClr val="30303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GFX API calls</a:t>
            </a:r>
            <a:endParaRPr sz="1300"/>
          </a:p>
        </p:txBody>
      </p:sp>
      <p:sp>
        <p:nvSpPr>
          <p:cNvPr id="335" name="Google Shape;335;p32"/>
          <p:cNvSpPr txBox="1"/>
          <p:nvPr/>
        </p:nvSpPr>
        <p:spPr>
          <a:xfrm>
            <a:off x="311700" y="4265825"/>
            <a:ext cx="7780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rPr>
              <a:t>Issues</a:t>
            </a:r>
            <a:r>
              <a:rPr lang="en">
                <a:solidFill>
                  <a:srgbClr val="FF0000"/>
                </a:solidFill>
              </a:rPr>
              <a:t>: API bloat, “fast paths”, maintenance, testing matrix, parity issues, sim ship?</a:t>
            </a:r>
            <a:endParaRPr>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3"/>
          <p:cNvSpPr/>
          <p:nvPr/>
        </p:nvSpPr>
        <p:spPr>
          <a:xfrm>
            <a:off x="5778850" y="1254075"/>
            <a:ext cx="2400300" cy="3095700"/>
          </a:xfrm>
          <a:prstGeom prst="roundRect">
            <a:avLst>
              <a:gd fmla="val 7043"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3"/>
          <p:cNvSpPr txBox="1"/>
          <p:nvPr>
            <p:ph type="title"/>
          </p:nvPr>
        </p:nvSpPr>
        <p:spPr>
          <a:xfrm>
            <a:off x="726622" y="1"/>
            <a:ext cx="6041700" cy="984000"/>
          </a:xfrm>
          <a:prstGeom prst="rect">
            <a:avLst/>
          </a:prstGeom>
          <a:noFill/>
          <a:ln>
            <a:noFill/>
          </a:ln>
        </p:spPr>
        <p:txBody>
          <a:bodyPr anchorCtr="0" anchor="ctr" bIns="34275" lIns="0" spcFirstLastPara="1" rIns="68575" wrap="square" tIns="34275">
            <a:noAutofit/>
          </a:bodyPr>
          <a:lstStyle/>
          <a:p>
            <a:pPr indent="0" lvl="0" marL="0" rtl="0" algn="l">
              <a:lnSpc>
                <a:spcPct val="100000"/>
              </a:lnSpc>
              <a:spcBef>
                <a:spcPts val="0"/>
              </a:spcBef>
              <a:spcAft>
                <a:spcPts val="0"/>
              </a:spcAft>
              <a:buClr>
                <a:schemeClr val="dk1"/>
              </a:buClr>
              <a:buSzPts val="2000"/>
              <a:buFont typeface="Arial"/>
              <a:buNone/>
            </a:pPr>
            <a:r>
              <a:rPr lang="en"/>
              <a:t>Our Solution: Minimal Platform Abstraction</a:t>
            </a:r>
            <a:endParaRPr/>
          </a:p>
        </p:txBody>
      </p:sp>
      <p:sp>
        <p:nvSpPr>
          <p:cNvPr id="342" name="Google Shape;342;p33"/>
          <p:cNvSpPr txBox="1"/>
          <p:nvPr>
            <p:ph idx="1" type="body"/>
          </p:nvPr>
        </p:nvSpPr>
        <p:spPr>
          <a:xfrm>
            <a:off x="245700" y="1054125"/>
            <a:ext cx="8507100" cy="3483900"/>
          </a:xfrm>
          <a:prstGeom prst="rect">
            <a:avLst/>
          </a:prstGeom>
          <a:noFill/>
          <a:ln>
            <a:noFill/>
          </a:ln>
        </p:spPr>
        <p:txBody>
          <a:bodyPr anchorCtr="0" anchor="t" bIns="34275" lIns="0" spcFirstLastPara="1" rIns="68575" wrap="square" tIns="34275">
            <a:normAutofit lnSpcReduction="10000"/>
          </a:bodyPr>
          <a:lstStyle/>
          <a:p>
            <a:pPr indent="-317500" lvl="0" marL="457200" rtl="0" algn="l">
              <a:lnSpc>
                <a:spcPct val="130000"/>
              </a:lnSpc>
              <a:spcBef>
                <a:spcPts val="0"/>
              </a:spcBef>
              <a:spcAft>
                <a:spcPts val="0"/>
              </a:spcAft>
              <a:buSzPts val="1400"/>
              <a:buChar char="●"/>
            </a:pPr>
            <a:r>
              <a:rPr lang="en"/>
              <a:t>Thin low level gfx API wrapper</a:t>
            </a:r>
            <a:endParaRPr/>
          </a:p>
          <a:p>
            <a:pPr indent="-317500" lvl="1" marL="914400" rtl="0" algn="l">
              <a:lnSpc>
                <a:spcPct val="130000"/>
              </a:lnSpc>
              <a:spcBef>
                <a:spcPts val="0"/>
              </a:spcBef>
              <a:spcAft>
                <a:spcPts val="0"/>
              </a:spcAft>
              <a:buSzPts val="1400"/>
              <a:buChar char="○"/>
            </a:pPr>
            <a:r>
              <a:rPr lang="en"/>
              <a:t>Cross reference Vulkan, Metal and WebGPU docs</a:t>
            </a:r>
            <a:endParaRPr/>
          </a:p>
          <a:p>
            <a:pPr indent="-317500" lvl="1" marL="914400" rtl="0" algn="l">
              <a:lnSpc>
                <a:spcPct val="130000"/>
              </a:lnSpc>
              <a:spcBef>
                <a:spcPts val="0"/>
              </a:spcBef>
              <a:spcAft>
                <a:spcPts val="0"/>
              </a:spcAft>
              <a:buSzPts val="1400"/>
              <a:buChar char="○"/>
            </a:pPr>
            <a:r>
              <a:rPr lang="en"/>
              <a:t>Find the common set of features and differences</a:t>
            </a:r>
            <a:endParaRPr/>
          </a:p>
          <a:p>
            <a:pPr indent="-317500" lvl="1" marL="914400" rtl="0" algn="l">
              <a:lnSpc>
                <a:spcPct val="130000"/>
              </a:lnSpc>
              <a:spcBef>
                <a:spcPts val="0"/>
              </a:spcBef>
              <a:spcAft>
                <a:spcPts val="0"/>
              </a:spcAft>
              <a:buSzPts val="1400"/>
              <a:buChar char="○"/>
            </a:pPr>
            <a:r>
              <a:rPr lang="en"/>
              <a:t>Design performance optimal way to abstract the differences</a:t>
            </a:r>
            <a:endParaRPr/>
          </a:p>
          <a:p>
            <a:pPr indent="-317500" lvl="1" marL="914400" rtl="0" algn="l">
              <a:lnSpc>
                <a:spcPct val="130000"/>
              </a:lnSpc>
              <a:spcBef>
                <a:spcPts val="0"/>
              </a:spcBef>
              <a:spcAft>
                <a:spcPts val="0"/>
              </a:spcAft>
              <a:buSzPts val="1400"/>
              <a:buChar char="○"/>
            </a:pPr>
            <a:r>
              <a:rPr lang="en"/>
              <a:t>Metal 2.0: Placement heaps, argument buffers, fences</a:t>
            </a:r>
            <a:endParaRPr/>
          </a:p>
          <a:p>
            <a:pPr indent="-317500" lvl="2" marL="1371600" rtl="0" algn="l">
              <a:lnSpc>
                <a:spcPct val="130000"/>
              </a:lnSpc>
              <a:spcBef>
                <a:spcPts val="0"/>
              </a:spcBef>
              <a:spcAft>
                <a:spcPts val="0"/>
              </a:spcAft>
              <a:buSzPts val="1400"/>
              <a:buChar char="■"/>
            </a:pPr>
            <a:r>
              <a:rPr lang="en"/>
              <a:t>MoltenVK for debugging. Our Metal 2.0 backend is ~40% faster (CPU)</a:t>
            </a:r>
            <a:endParaRPr/>
          </a:p>
          <a:p>
            <a:pPr indent="-317500" lvl="0" marL="457200" rtl="0" algn="l">
              <a:lnSpc>
                <a:spcPct val="130000"/>
              </a:lnSpc>
              <a:spcBef>
                <a:spcPts val="0"/>
              </a:spcBef>
              <a:spcAft>
                <a:spcPts val="0"/>
              </a:spcAft>
              <a:buSzPts val="1400"/>
              <a:buChar char="●"/>
            </a:pPr>
            <a:r>
              <a:rPr lang="en"/>
              <a:t>Trim deprecated stuff</a:t>
            </a:r>
            <a:endParaRPr/>
          </a:p>
          <a:p>
            <a:pPr indent="-317500" lvl="1" marL="914400" rtl="0" algn="l">
              <a:lnSpc>
                <a:spcPct val="130000"/>
              </a:lnSpc>
              <a:spcBef>
                <a:spcPts val="0"/>
              </a:spcBef>
              <a:spcAft>
                <a:spcPts val="0"/>
              </a:spcAft>
              <a:buSzPts val="1400"/>
              <a:buChar char="○"/>
            </a:pPr>
            <a:r>
              <a:rPr lang="en"/>
              <a:t>Transform feedback, strips, fans</a:t>
            </a:r>
            <a:endParaRPr/>
          </a:p>
          <a:p>
            <a:pPr indent="-317500" lvl="1" marL="914400" rtl="0" algn="l">
              <a:lnSpc>
                <a:spcPct val="130000"/>
              </a:lnSpc>
              <a:spcBef>
                <a:spcPts val="0"/>
              </a:spcBef>
              <a:spcAft>
                <a:spcPts val="0"/>
              </a:spcAft>
              <a:buSzPts val="1400"/>
              <a:buChar char="○"/>
            </a:pPr>
            <a:r>
              <a:rPr lang="en"/>
              <a:t>Geometry shaders, HW tessellation</a:t>
            </a:r>
            <a:endParaRPr/>
          </a:p>
          <a:p>
            <a:pPr indent="-317500" lvl="1" marL="914400" rtl="0" algn="l">
              <a:lnSpc>
                <a:spcPct val="130000"/>
              </a:lnSpc>
              <a:spcBef>
                <a:spcPts val="0"/>
              </a:spcBef>
              <a:spcAft>
                <a:spcPts val="0"/>
              </a:spcAft>
              <a:buSzPts val="1400"/>
              <a:buChar char="○"/>
            </a:pPr>
            <a:r>
              <a:rPr lang="en"/>
              <a:t>Vertex buffers?</a:t>
            </a:r>
            <a:endParaRPr/>
          </a:p>
          <a:p>
            <a:pPr indent="-317500" lvl="2" marL="1371600" rtl="0" algn="l">
              <a:lnSpc>
                <a:spcPct val="130000"/>
              </a:lnSpc>
              <a:spcBef>
                <a:spcPts val="0"/>
              </a:spcBef>
              <a:spcAft>
                <a:spcPts val="0"/>
              </a:spcAft>
              <a:buSzPts val="1400"/>
              <a:buChar char="■"/>
            </a:pPr>
            <a:r>
              <a:rPr lang="en"/>
              <a:t>Some mobile devices still benefit</a:t>
            </a:r>
            <a:r>
              <a:rPr lang="en"/>
              <a:t> (shader codegen) and WebGL2!</a:t>
            </a:r>
            <a:endParaRPr/>
          </a:p>
          <a:p>
            <a:pPr indent="-317500" lvl="0" marL="457200" rtl="0" algn="l">
              <a:lnSpc>
                <a:spcPct val="130000"/>
              </a:lnSpc>
              <a:spcBef>
                <a:spcPts val="0"/>
              </a:spcBef>
              <a:spcAft>
                <a:spcPts val="0"/>
              </a:spcAft>
              <a:buSzPts val="1400"/>
              <a:buChar char="●"/>
            </a:pPr>
            <a:r>
              <a:rPr lang="en"/>
              <a:t>Single set of shaders</a:t>
            </a:r>
            <a:endParaRPr/>
          </a:p>
          <a:p>
            <a:pPr indent="-317500" lvl="1" marL="914400" rtl="0" algn="l">
              <a:lnSpc>
                <a:spcPct val="130000"/>
              </a:lnSpc>
              <a:spcBef>
                <a:spcPts val="0"/>
              </a:spcBef>
              <a:spcAft>
                <a:spcPts val="0"/>
              </a:spcAft>
              <a:buSzPts val="1400"/>
              <a:buChar char="○"/>
            </a:pPr>
            <a:r>
              <a:rPr lang="en"/>
              <a:t>GLSL and use SPIRV-Cross to cross compile </a:t>
            </a:r>
            <a:r>
              <a:rPr lang="en">
                <a:solidFill>
                  <a:srgbClr val="FF00FF"/>
                </a:solidFill>
              </a:rPr>
              <a:t>[4]</a:t>
            </a:r>
            <a:endParaRPr>
              <a:solidFill>
                <a:srgbClr val="FF00FF"/>
              </a:solidFill>
            </a:endParaRPr>
          </a:p>
        </p:txBody>
      </p:sp>
      <p:sp>
        <p:nvSpPr>
          <p:cNvPr id="343" name="Google Shape;343;p33"/>
          <p:cNvSpPr txBox="1"/>
          <p:nvPr>
            <p:ph idx="12" type="sldNum"/>
          </p:nvPr>
        </p:nvSpPr>
        <p:spPr>
          <a:xfrm>
            <a:off x="8336815" y="4777360"/>
            <a:ext cx="504900" cy="226200"/>
          </a:xfrm>
          <a:prstGeom prst="rect">
            <a:avLst/>
          </a:prstGeom>
          <a:noFill/>
          <a:ln>
            <a:noFill/>
          </a:ln>
        </p:spPr>
        <p:txBody>
          <a:bodyPr anchorCtr="0" anchor="ctr" bIns="34275" lIns="68575" spcFirstLastPara="1" rIns="0"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344" name="Google Shape;344;p33"/>
          <p:cNvPicPr preferRelativeResize="0"/>
          <p:nvPr/>
        </p:nvPicPr>
        <p:blipFill>
          <a:blip r:embed="rId3">
            <a:alphaModFix/>
          </a:blip>
          <a:stretch>
            <a:fillRect/>
          </a:stretch>
        </p:blipFill>
        <p:spPr>
          <a:xfrm>
            <a:off x="5854600" y="1359775"/>
            <a:ext cx="933750" cy="946325"/>
          </a:xfrm>
          <a:prstGeom prst="rect">
            <a:avLst/>
          </a:prstGeom>
          <a:noFill/>
          <a:ln>
            <a:noFill/>
          </a:ln>
        </p:spPr>
      </p:pic>
      <p:pic>
        <p:nvPicPr>
          <p:cNvPr id="345" name="Google Shape;345;p33"/>
          <p:cNvPicPr preferRelativeResize="0"/>
          <p:nvPr/>
        </p:nvPicPr>
        <p:blipFill>
          <a:blip r:embed="rId4">
            <a:alphaModFix/>
          </a:blip>
          <a:stretch>
            <a:fillRect/>
          </a:stretch>
        </p:blipFill>
        <p:spPr>
          <a:xfrm>
            <a:off x="5854600" y="2400725"/>
            <a:ext cx="2236576" cy="795347"/>
          </a:xfrm>
          <a:prstGeom prst="rect">
            <a:avLst/>
          </a:prstGeom>
          <a:noFill/>
          <a:ln>
            <a:noFill/>
          </a:ln>
        </p:spPr>
      </p:pic>
      <p:pic>
        <p:nvPicPr>
          <p:cNvPr id="346" name="Google Shape;346;p33"/>
          <p:cNvPicPr preferRelativeResize="0"/>
          <p:nvPr/>
        </p:nvPicPr>
        <p:blipFill>
          <a:blip r:embed="rId5">
            <a:alphaModFix/>
          </a:blip>
          <a:stretch>
            <a:fillRect/>
          </a:stretch>
        </p:blipFill>
        <p:spPr>
          <a:xfrm>
            <a:off x="6951275" y="1315700"/>
            <a:ext cx="1139900" cy="946325"/>
          </a:xfrm>
          <a:prstGeom prst="rect">
            <a:avLst/>
          </a:prstGeom>
          <a:noFill/>
          <a:ln>
            <a:noFill/>
          </a:ln>
        </p:spPr>
      </p:pic>
      <p:pic>
        <p:nvPicPr>
          <p:cNvPr id="347" name="Google Shape;347;p33"/>
          <p:cNvPicPr preferRelativeResize="0"/>
          <p:nvPr/>
        </p:nvPicPr>
        <p:blipFill>
          <a:blip r:embed="rId6">
            <a:alphaModFix/>
          </a:blip>
          <a:stretch>
            <a:fillRect/>
          </a:stretch>
        </p:blipFill>
        <p:spPr>
          <a:xfrm>
            <a:off x="5993196" y="3286975"/>
            <a:ext cx="1959378" cy="946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SIGGRAPH 2023">
      <a:dk1>
        <a:srgbClr val="23150E"/>
      </a:dk1>
      <a:lt1>
        <a:srgbClr val="FFFFFF"/>
      </a:lt1>
      <a:dk2>
        <a:srgbClr val="23150E"/>
      </a:dk2>
      <a:lt2>
        <a:srgbClr val="FFFFFF"/>
      </a:lt2>
      <a:accent1>
        <a:srgbClr val="F07C46"/>
      </a:accent1>
      <a:accent2>
        <a:srgbClr val="DEA634"/>
      </a:accent2>
      <a:accent3>
        <a:srgbClr val="FFB0A3"/>
      </a:accent3>
      <a:accent4>
        <a:srgbClr val="D7B88F"/>
      </a:accent4>
      <a:accent5>
        <a:srgbClr val="F5EDE3"/>
      </a:accent5>
      <a:accent6>
        <a:srgbClr val="E0E0DF"/>
      </a:accent6>
      <a:hlink>
        <a:srgbClr val="F07C46"/>
      </a:hlink>
      <a:folHlink>
        <a:srgbClr val="F07C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