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88"/>
  </p:notesMasterIdLst>
  <p:sldIdLst>
    <p:sldId id="339" r:id="rId3"/>
    <p:sldId id="341" r:id="rId4"/>
    <p:sldId id="347" r:id="rId5"/>
    <p:sldId id="348" r:id="rId6"/>
    <p:sldId id="349" r:id="rId7"/>
    <p:sldId id="418" r:id="rId8"/>
    <p:sldId id="351" r:id="rId9"/>
    <p:sldId id="352" r:id="rId10"/>
    <p:sldId id="415" r:id="rId11"/>
    <p:sldId id="421" r:id="rId12"/>
    <p:sldId id="353" r:id="rId13"/>
    <p:sldId id="354" r:id="rId14"/>
    <p:sldId id="355" r:id="rId15"/>
    <p:sldId id="356" r:id="rId16"/>
    <p:sldId id="357" r:id="rId17"/>
    <p:sldId id="422" r:id="rId18"/>
    <p:sldId id="416" r:id="rId19"/>
    <p:sldId id="417" r:id="rId20"/>
    <p:sldId id="358" r:id="rId21"/>
    <p:sldId id="359" r:id="rId22"/>
    <p:sldId id="360" r:id="rId23"/>
    <p:sldId id="361" r:id="rId24"/>
    <p:sldId id="362" r:id="rId25"/>
    <p:sldId id="363" r:id="rId26"/>
    <p:sldId id="364" r:id="rId27"/>
    <p:sldId id="365" r:id="rId28"/>
    <p:sldId id="366" r:id="rId29"/>
    <p:sldId id="367" r:id="rId30"/>
    <p:sldId id="368" r:id="rId31"/>
    <p:sldId id="369" r:id="rId32"/>
    <p:sldId id="370" r:id="rId33"/>
    <p:sldId id="371" r:id="rId34"/>
    <p:sldId id="372" r:id="rId35"/>
    <p:sldId id="373" r:id="rId36"/>
    <p:sldId id="374" r:id="rId37"/>
    <p:sldId id="375" r:id="rId38"/>
    <p:sldId id="376" r:id="rId39"/>
    <p:sldId id="377" r:id="rId40"/>
    <p:sldId id="378" r:id="rId41"/>
    <p:sldId id="379" r:id="rId42"/>
    <p:sldId id="380" r:id="rId43"/>
    <p:sldId id="381" r:id="rId44"/>
    <p:sldId id="382" r:id="rId45"/>
    <p:sldId id="383" r:id="rId46"/>
    <p:sldId id="384" r:id="rId47"/>
    <p:sldId id="385" r:id="rId48"/>
    <p:sldId id="386" r:id="rId49"/>
    <p:sldId id="387" r:id="rId50"/>
    <p:sldId id="388" r:id="rId51"/>
    <p:sldId id="389" r:id="rId52"/>
    <p:sldId id="390" r:id="rId53"/>
    <p:sldId id="391" r:id="rId54"/>
    <p:sldId id="392" r:id="rId55"/>
    <p:sldId id="393" r:id="rId56"/>
    <p:sldId id="394" r:id="rId57"/>
    <p:sldId id="395" r:id="rId58"/>
    <p:sldId id="396" r:id="rId59"/>
    <p:sldId id="397" r:id="rId60"/>
    <p:sldId id="398" r:id="rId61"/>
    <p:sldId id="399" r:id="rId62"/>
    <p:sldId id="400" r:id="rId63"/>
    <p:sldId id="401" r:id="rId64"/>
    <p:sldId id="419" r:id="rId65"/>
    <p:sldId id="420" r:id="rId66"/>
    <p:sldId id="402" r:id="rId67"/>
    <p:sldId id="403" r:id="rId68"/>
    <p:sldId id="404" r:id="rId69"/>
    <p:sldId id="405" r:id="rId70"/>
    <p:sldId id="406" r:id="rId71"/>
    <p:sldId id="407" r:id="rId72"/>
    <p:sldId id="338" r:id="rId73"/>
    <p:sldId id="315" r:id="rId74"/>
    <p:sldId id="316" r:id="rId75"/>
    <p:sldId id="317" r:id="rId76"/>
    <p:sldId id="318" r:id="rId77"/>
    <p:sldId id="319" r:id="rId78"/>
    <p:sldId id="320" r:id="rId79"/>
    <p:sldId id="321" r:id="rId80"/>
    <p:sldId id="408" r:id="rId81"/>
    <p:sldId id="409" r:id="rId82"/>
    <p:sldId id="410" r:id="rId83"/>
    <p:sldId id="411" r:id="rId84"/>
    <p:sldId id="412" r:id="rId85"/>
    <p:sldId id="414" r:id="rId86"/>
    <p:sldId id="413" r:id="rId87"/>
  </p:sldIdLst>
  <p:sldSz cx="12192000" cy="6858000"/>
  <p:notesSz cx="6858000" cy="9144000"/>
  <p:embeddedFontLst>
    <p:embeddedFont>
      <p:font typeface="Cambria Math" panose="02040503050406030204" pitchFamily="18" charset="0"/>
      <p:regular r:id="rId89"/>
    </p:embeddedFont>
    <p:embeddedFont>
      <p:font typeface="Consolas" panose="020B0609020204030204" pitchFamily="49" charset="0"/>
      <p:regular r:id="rId90"/>
      <p:bold r:id="rId91"/>
      <p:italic r:id="rId92"/>
      <p:boldItalic r:id="rId93"/>
    </p:embeddedFont>
    <p:embeddedFont>
      <p:font typeface="Futura Com Book" panose="02000803040000020003" pitchFamily="2" charset="0"/>
      <p:bold r:id="rId94"/>
    </p:embeddedFont>
    <p:embeddedFont>
      <p:font typeface="Futura PT Book" panose="020B0502020204020303" pitchFamily="34" charset="0"/>
      <p:regular r:id="rId95"/>
    </p:embeddedFont>
    <p:embeddedFont>
      <p:font typeface="Futura PT Medium" panose="020B0602020204020303" pitchFamily="34" charset="0"/>
      <p:regular r:id="rId9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3399"/>
    <a:srgbClr val="336600"/>
    <a:srgbClr val="FF9900"/>
    <a:srgbClr val="C2E0AD"/>
    <a:srgbClr val="FFD78C"/>
    <a:srgbClr val="AE7606"/>
    <a:srgbClr val="008000"/>
    <a:srgbClr val="56FF30"/>
    <a:srgbClr val="BFDF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946" autoAdjust="0"/>
  </p:normalViewPr>
  <p:slideViewPr>
    <p:cSldViewPr snapToGrid="0">
      <p:cViewPr varScale="1">
        <p:scale>
          <a:sx n="57" d="100"/>
          <a:sy n="57" d="100"/>
        </p:scale>
        <p:origin x="1407" y="26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font" Target="fonts/font1.fntdata"/><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font" Target="fonts/font2.fntdata"/><Relationship Id="rId95" Type="http://schemas.openxmlformats.org/officeDocument/2006/relationships/font" Target="fonts/font7.fntdata"/><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notesMaster" Target="notesMasters/notesMaster1.xml"/><Relationship Id="rId91" Type="http://schemas.openxmlformats.org/officeDocument/2006/relationships/font" Target="fonts/font3.fntdata"/><Relationship Id="rId96"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font" Target="fonts/font6.fntdata"/><Relationship Id="rId9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font" Target="fonts/font4.fntdata"/><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font" Target="fonts/font5.fntdata"/><Relationship Id="rId9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D5DA05-7DA8-4F45-B00B-B1130B6A8669}"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43572BE9-72A4-48FB-9397-4C3A3D4D3F68}">
      <dgm:prSet phldrT="[Text]"/>
      <dgm:spPr>
        <a:solidFill>
          <a:srgbClr val="336600"/>
        </a:solidFill>
      </dgm:spPr>
      <dgm:t>
        <a:bodyPr/>
        <a:lstStyle/>
        <a:p>
          <a:r>
            <a:rPr lang="en-US" dirty="0"/>
            <a:t>Place cards</a:t>
          </a:r>
        </a:p>
      </dgm:t>
    </dgm:pt>
    <dgm:pt modelId="{BC44F64D-4BCF-424E-B052-F4561D2F2BE4}" type="parTrans" cxnId="{CE7EC076-8223-4A9D-8A61-AD44C7C05A34}">
      <dgm:prSet/>
      <dgm:spPr/>
      <dgm:t>
        <a:bodyPr/>
        <a:lstStyle/>
        <a:p>
          <a:endParaRPr lang="en-US"/>
        </a:p>
      </dgm:t>
    </dgm:pt>
    <dgm:pt modelId="{C904234C-07A9-49D1-BA21-8BE2B738FEEB}" type="sibTrans" cxnId="{CE7EC076-8223-4A9D-8A61-AD44C7C05A34}">
      <dgm:prSet/>
      <dgm:spPr/>
      <dgm:t>
        <a:bodyPr/>
        <a:lstStyle/>
        <a:p>
          <a:endParaRPr lang="en-US"/>
        </a:p>
      </dgm:t>
    </dgm:pt>
    <dgm:pt modelId="{7402328B-EA46-46FB-9360-E9FD74ABF44B}">
      <dgm:prSet phldrT="[Text]"/>
      <dgm:spPr>
        <a:solidFill>
          <a:srgbClr val="AE7606"/>
        </a:solidFill>
      </dgm:spPr>
      <dgm:t>
        <a:bodyPr/>
        <a:lstStyle/>
        <a:p>
          <a:r>
            <a:rPr lang="en-US" dirty="0"/>
            <a:t>Tweak mesh normals</a:t>
          </a:r>
        </a:p>
      </dgm:t>
    </dgm:pt>
    <dgm:pt modelId="{6258FAB7-6F4E-46C1-A093-7FC024876867}" type="parTrans" cxnId="{FB73F77E-342C-47B3-92BB-B5D0EBD71DC3}">
      <dgm:prSet/>
      <dgm:spPr/>
      <dgm:t>
        <a:bodyPr/>
        <a:lstStyle/>
        <a:p>
          <a:endParaRPr lang="en-US"/>
        </a:p>
      </dgm:t>
    </dgm:pt>
    <dgm:pt modelId="{2CFD40E9-F79C-4A2B-BB87-45779C12D73D}" type="sibTrans" cxnId="{FB73F77E-342C-47B3-92BB-B5D0EBD71DC3}">
      <dgm:prSet/>
      <dgm:spPr/>
      <dgm:t>
        <a:bodyPr/>
        <a:lstStyle/>
        <a:p>
          <a:endParaRPr lang="en-US"/>
        </a:p>
      </dgm:t>
    </dgm:pt>
    <dgm:pt modelId="{7B0C3CFB-DD87-4F92-A287-04EB3B1B5931}">
      <dgm:prSet phldrT="[Text]"/>
      <dgm:spPr>
        <a:solidFill>
          <a:srgbClr val="AE7606"/>
        </a:solidFill>
      </dgm:spPr>
      <dgm:t>
        <a:bodyPr/>
        <a:lstStyle/>
        <a:p>
          <a:r>
            <a:rPr lang="en-US" dirty="0"/>
            <a:t>Export to engine</a:t>
          </a:r>
        </a:p>
      </dgm:t>
    </dgm:pt>
    <dgm:pt modelId="{0F0E4F22-22B9-4A3C-A5B5-FD3388E65516}" type="parTrans" cxnId="{88404BF5-E65D-4380-9885-7D305EF014BA}">
      <dgm:prSet/>
      <dgm:spPr/>
      <dgm:t>
        <a:bodyPr/>
        <a:lstStyle/>
        <a:p>
          <a:endParaRPr lang="en-US"/>
        </a:p>
      </dgm:t>
    </dgm:pt>
    <dgm:pt modelId="{70331298-69F0-45E0-84F3-CE532DB8E7CB}" type="sibTrans" cxnId="{88404BF5-E65D-4380-9885-7D305EF014BA}">
      <dgm:prSet/>
      <dgm:spPr/>
      <dgm:t>
        <a:bodyPr/>
        <a:lstStyle/>
        <a:p>
          <a:endParaRPr lang="en-US"/>
        </a:p>
      </dgm:t>
    </dgm:pt>
    <dgm:pt modelId="{06DB6DA2-B90C-4DDD-9CFD-2698191D265B}">
      <dgm:prSet phldrT="[Text]"/>
      <dgm:spPr>
        <a:solidFill>
          <a:srgbClr val="336600"/>
        </a:solidFill>
      </dgm:spPr>
      <dgm:t>
        <a:bodyPr/>
        <a:lstStyle/>
        <a:p>
          <a:r>
            <a:rPr lang="en-US" dirty="0"/>
            <a:t>Tweak materials</a:t>
          </a:r>
        </a:p>
      </dgm:t>
    </dgm:pt>
    <dgm:pt modelId="{59979CD5-B40D-4298-8D46-0676CC3C2984}" type="parTrans" cxnId="{A0992196-15C6-4D19-9CB8-D139E66ADBDF}">
      <dgm:prSet/>
      <dgm:spPr/>
      <dgm:t>
        <a:bodyPr/>
        <a:lstStyle/>
        <a:p>
          <a:endParaRPr lang="en-US"/>
        </a:p>
      </dgm:t>
    </dgm:pt>
    <dgm:pt modelId="{D63B41DE-2AB9-44D6-B1A3-92AC601EF6C0}" type="sibTrans" cxnId="{A0992196-15C6-4D19-9CB8-D139E66ADBDF}">
      <dgm:prSet/>
      <dgm:spPr/>
      <dgm:t>
        <a:bodyPr/>
        <a:lstStyle/>
        <a:p>
          <a:endParaRPr lang="en-US"/>
        </a:p>
      </dgm:t>
    </dgm:pt>
    <dgm:pt modelId="{31613FBE-688E-4A06-9727-F34764982078}">
      <dgm:prSet phldrT="[Text]" custT="1"/>
      <dgm:spPr/>
      <dgm:t>
        <a:bodyPr/>
        <a:lstStyle/>
        <a:p>
          <a:r>
            <a:rPr lang="en-US" sz="1100" dirty="0"/>
            <a:t>Style the hair by placing and sculpting the cards</a:t>
          </a:r>
        </a:p>
      </dgm:t>
    </dgm:pt>
    <dgm:pt modelId="{BF8288C1-A919-44E0-9149-BD565BB46C7F}" type="parTrans" cxnId="{EF5884E4-49F0-4262-A92C-BFEE093D1D29}">
      <dgm:prSet/>
      <dgm:spPr/>
      <dgm:t>
        <a:bodyPr/>
        <a:lstStyle/>
        <a:p>
          <a:endParaRPr lang="en-US"/>
        </a:p>
      </dgm:t>
    </dgm:pt>
    <dgm:pt modelId="{8B1947A3-D717-4A50-ABC8-8E9B792EEEBA}" type="sibTrans" cxnId="{EF5884E4-49F0-4262-A92C-BFEE093D1D29}">
      <dgm:prSet/>
      <dgm:spPr/>
      <dgm:t>
        <a:bodyPr/>
        <a:lstStyle/>
        <a:p>
          <a:endParaRPr lang="en-US"/>
        </a:p>
      </dgm:t>
    </dgm:pt>
    <dgm:pt modelId="{18E9E905-5A44-4A7E-9B79-5FF47EA6B7C2}">
      <dgm:prSet phldrT="[Text]" custT="1"/>
      <dgm:spPr/>
      <dgm:t>
        <a:bodyPr/>
        <a:lstStyle/>
        <a:p>
          <a:r>
            <a:rPr lang="en-US" sz="1100" dirty="0"/>
            <a:t>Project normal from basic shapes / modified head geometry</a:t>
          </a:r>
        </a:p>
      </dgm:t>
    </dgm:pt>
    <dgm:pt modelId="{9B4584A4-5AFB-41FB-ABB2-3F910BCB191B}" type="parTrans" cxnId="{E3FD8FD0-697E-4F47-B55E-0B79AB70B5EB}">
      <dgm:prSet/>
      <dgm:spPr/>
      <dgm:t>
        <a:bodyPr/>
        <a:lstStyle/>
        <a:p>
          <a:endParaRPr lang="en-US"/>
        </a:p>
      </dgm:t>
    </dgm:pt>
    <dgm:pt modelId="{9222EF83-DA83-4E67-9222-2346D0297417}" type="sibTrans" cxnId="{E3FD8FD0-697E-4F47-B55E-0B79AB70B5EB}">
      <dgm:prSet/>
      <dgm:spPr/>
      <dgm:t>
        <a:bodyPr/>
        <a:lstStyle/>
        <a:p>
          <a:endParaRPr lang="en-US"/>
        </a:p>
      </dgm:t>
    </dgm:pt>
    <dgm:pt modelId="{4AF485D5-CEA8-4A5A-B307-877CEC6AEDFA}">
      <dgm:prSet phldrT="[Text]" custT="1"/>
      <dgm:spPr/>
      <dgm:t>
        <a:bodyPr/>
        <a:lstStyle/>
        <a:p>
          <a:endParaRPr lang="en-US" sz="1100" dirty="0"/>
        </a:p>
      </dgm:t>
    </dgm:pt>
    <dgm:pt modelId="{74DB87BE-187A-4065-94DE-DFC83970FF37}" type="parTrans" cxnId="{E5C12EEC-7A13-4F34-B1AB-5E9CF0B34A4D}">
      <dgm:prSet/>
      <dgm:spPr/>
      <dgm:t>
        <a:bodyPr/>
        <a:lstStyle/>
        <a:p>
          <a:endParaRPr lang="en-US"/>
        </a:p>
      </dgm:t>
    </dgm:pt>
    <dgm:pt modelId="{15119490-F040-425C-9A79-C6F094D16CD6}" type="sibTrans" cxnId="{E5C12EEC-7A13-4F34-B1AB-5E9CF0B34A4D}">
      <dgm:prSet/>
      <dgm:spPr/>
      <dgm:t>
        <a:bodyPr/>
        <a:lstStyle/>
        <a:p>
          <a:endParaRPr lang="en-US"/>
        </a:p>
      </dgm:t>
    </dgm:pt>
    <dgm:pt modelId="{DC69DA30-3A81-433A-88B1-698F027A9C0B}">
      <dgm:prSet phldrT="[Text]" custT="1"/>
      <dgm:spPr/>
      <dgm:t>
        <a:bodyPr/>
        <a:lstStyle/>
        <a:p>
          <a:endParaRPr lang="en-US" sz="1100" dirty="0"/>
        </a:p>
      </dgm:t>
    </dgm:pt>
    <dgm:pt modelId="{317ADF81-82E8-42F8-B838-A7558C6760F7}" type="sibTrans" cxnId="{5A32B4B8-35AD-4CFD-A1C8-1FACE6A8327A}">
      <dgm:prSet/>
      <dgm:spPr/>
      <dgm:t>
        <a:bodyPr/>
        <a:lstStyle/>
        <a:p>
          <a:endParaRPr lang="en-US"/>
        </a:p>
      </dgm:t>
    </dgm:pt>
    <dgm:pt modelId="{438430F8-56E9-45A1-8C5D-805DEA6B2813}" type="parTrans" cxnId="{5A32B4B8-35AD-4CFD-A1C8-1FACE6A8327A}">
      <dgm:prSet/>
      <dgm:spPr/>
      <dgm:t>
        <a:bodyPr/>
        <a:lstStyle/>
        <a:p>
          <a:endParaRPr lang="en-US"/>
        </a:p>
      </dgm:t>
    </dgm:pt>
    <dgm:pt modelId="{F83CC33B-C192-4DB9-8EBD-AC92823C777E}">
      <dgm:prSet phldrT="[Text]" custT="1"/>
      <dgm:spPr/>
      <dgm:t>
        <a:bodyPr/>
        <a:lstStyle/>
        <a:p>
          <a:r>
            <a:rPr lang="en-US" sz="1100" dirty="0"/>
            <a:t>Model strands for each hair card (xGen or by hand)</a:t>
          </a:r>
        </a:p>
      </dgm:t>
    </dgm:pt>
    <dgm:pt modelId="{27CDC551-379D-43C8-ADB9-9ADE80439C1A}" type="sibTrans" cxnId="{4D915772-9D71-4912-9295-2237917A54F0}">
      <dgm:prSet/>
      <dgm:spPr/>
      <dgm:t>
        <a:bodyPr/>
        <a:lstStyle/>
        <a:p>
          <a:endParaRPr lang="en-US"/>
        </a:p>
      </dgm:t>
    </dgm:pt>
    <dgm:pt modelId="{F444B0F0-45B8-45F9-9A64-1ECCA0CDCE6C}" type="parTrans" cxnId="{4D915772-9D71-4912-9295-2237917A54F0}">
      <dgm:prSet/>
      <dgm:spPr/>
      <dgm:t>
        <a:bodyPr/>
        <a:lstStyle/>
        <a:p>
          <a:endParaRPr lang="en-US"/>
        </a:p>
      </dgm:t>
    </dgm:pt>
    <dgm:pt modelId="{F3D2959B-9251-4D3F-922E-4F0FF099AB05}">
      <dgm:prSet phldrT="[Text]"/>
      <dgm:spPr>
        <a:solidFill>
          <a:srgbClr val="AE7606"/>
        </a:solidFill>
      </dgm:spPr>
      <dgm:t>
        <a:bodyPr/>
        <a:lstStyle/>
        <a:p>
          <a:r>
            <a:rPr lang="en-US" dirty="0"/>
            <a:t>Make cards</a:t>
          </a:r>
        </a:p>
      </dgm:t>
    </dgm:pt>
    <dgm:pt modelId="{EBCA856F-6AD5-44BB-BB65-061B3106447C}" type="sibTrans" cxnId="{DA589CE1-0E0E-4C85-B319-84F3E801E0BD}">
      <dgm:prSet/>
      <dgm:spPr/>
      <dgm:t>
        <a:bodyPr/>
        <a:lstStyle/>
        <a:p>
          <a:endParaRPr lang="en-US"/>
        </a:p>
      </dgm:t>
    </dgm:pt>
    <dgm:pt modelId="{61E3FCA2-3108-408D-AFCE-B03E98E3E03D}" type="parTrans" cxnId="{DA589CE1-0E0E-4C85-B319-84F3E801E0BD}">
      <dgm:prSet/>
      <dgm:spPr/>
      <dgm:t>
        <a:bodyPr/>
        <a:lstStyle/>
        <a:p>
          <a:endParaRPr lang="en-US"/>
        </a:p>
      </dgm:t>
    </dgm:pt>
    <dgm:pt modelId="{0F6A02BE-E0CD-465C-9489-BFA10AD2316E}">
      <dgm:prSet phldrT="[Text]" custT="1"/>
      <dgm:spPr/>
      <dgm:t>
        <a:bodyPr/>
        <a:lstStyle/>
        <a:p>
          <a:r>
            <a:rPr lang="en-US" sz="1100" dirty="0"/>
            <a:t>Bake texture maps in Substance Painter</a:t>
          </a:r>
        </a:p>
      </dgm:t>
    </dgm:pt>
    <dgm:pt modelId="{DAC8A9C9-20B3-474B-B6A0-332A3CA84506}" type="sibTrans" cxnId="{5DCB7C5D-DB20-4EBA-B302-34ED7ADD548F}">
      <dgm:prSet/>
      <dgm:spPr/>
      <dgm:t>
        <a:bodyPr/>
        <a:lstStyle/>
        <a:p>
          <a:endParaRPr lang="en-US"/>
        </a:p>
      </dgm:t>
    </dgm:pt>
    <dgm:pt modelId="{AD1411CE-3FF2-4DA8-BC0B-13A0405CC559}" type="parTrans" cxnId="{5DCB7C5D-DB20-4EBA-B302-34ED7ADD548F}">
      <dgm:prSet/>
      <dgm:spPr/>
      <dgm:t>
        <a:bodyPr/>
        <a:lstStyle/>
        <a:p>
          <a:endParaRPr lang="en-US"/>
        </a:p>
      </dgm:t>
    </dgm:pt>
    <dgm:pt modelId="{BA4BE801-96FE-4035-A454-FF4A4902DE55}" type="pres">
      <dgm:prSet presAssocID="{04D5DA05-7DA8-4F45-B00B-B1130B6A8669}" presName="Name0" presStyleCnt="0">
        <dgm:presLayoutVars>
          <dgm:dir/>
          <dgm:animLvl val="lvl"/>
          <dgm:resizeHandles val="exact"/>
        </dgm:presLayoutVars>
      </dgm:prSet>
      <dgm:spPr/>
    </dgm:pt>
    <dgm:pt modelId="{64A1E646-CA36-454E-9E70-17D602F2C327}" type="pres">
      <dgm:prSet presAssocID="{F3D2959B-9251-4D3F-922E-4F0FF099AB05}" presName="composite" presStyleCnt="0"/>
      <dgm:spPr/>
    </dgm:pt>
    <dgm:pt modelId="{71F79EF2-C98C-47F3-B3E3-340407AFFF31}" type="pres">
      <dgm:prSet presAssocID="{F3D2959B-9251-4D3F-922E-4F0FF099AB05}" presName="parTx" presStyleLbl="node1" presStyleIdx="0" presStyleCnt="5">
        <dgm:presLayoutVars>
          <dgm:chMax val="0"/>
          <dgm:chPref val="0"/>
          <dgm:bulletEnabled val="1"/>
        </dgm:presLayoutVars>
      </dgm:prSet>
      <dgm:spPr/>
    </dgm:pt>
    <dgm:pt modelId="{3407A91D-6FAD-43A5-A7FE-956BE8EEEC1B}" type="pres">
      <dgm:prSet presAssocID="{F3D2959B-9251-4D3F-922E-4F0FF099AB05}" presName="desTx" presStyleLbl="revTx" presStyleIdx="0" presStyleCnt="4">
        <dgm:presLayoutVars>
          <dgm:bulletEnabled val="1"/>
        </dgm:presLayoutVars>
      </dgm:prSet>
      <dgm:spPr/>
    </dgm:pt>
    <dgm:pt modelId="{BFD5887E-CFBA-4D0D-A112-15D27600106E}" type="pres">
      <dgm:prSet presAssocID="{EBCA856F-6AD5-44BB-BB65-061B3106447C}" presName="space" presStyleCnt="0"/>
      <dgm:spPr/>
    </dgm:pt>
    <dgm:pt modelId="{1BB5664B-FEFC-4B12-AC07-1B38FD730B72}" type="pres">
      <dgm:prSet presAssocID="{43572BE9-72A4-48FB-9397-4C3A3D4D3F68}" presName="composite" presStyleCnt="0"/>
      <dgm:spPr/>
    </dgm:pt>
    <dgm:pt modelId="{CE686DF9-2EDB-476A-B66E-AB4F8AFFF02E}" type="pres">
      <dgm:prSet presAssocID="{43572BE9-72A4-48FB-9397-4C3A3D4D3F68}" presName="parTx" presStyleLbl="node1" presStyleIdx="1" presStyleCnt="5">
        <dgm:presLayoutVars>
          <dgm:chMax val="0"/>
          <dgm:chPref val="0"/>
          <dgm:bulletEnabled val="1"/>
        </dgm:presLayoutVars>
      </dgm:prSet>
      <dgm:spPr/>
    </dgm:pt>
    <dgm:pt modelId="{44BD80D8-3AA4-43AB-9D89-5BF01A3F5499}" type="pres">
      <dgm:prSet presAssocID="{43572BE9-72A4-48FB-9397-4C3A3D4D3F68}" presName="desTx" presStyleLbl="revTx" presStyleIdx="1" presStyleCnt="4">
        <dgm:presLayoutVars>
          <dgm:bulletEnabled val="1"/>
        </dgm:presLayoutVars>
      </dgm:prSet>
      <dgm:spPr/>
    </dgm:pt>
    <dgm:pt modelId="{B65F2512-4BF0-4622-A252-73C31A85965E}" type="pres">
      <dgm:prSet presAssocID="{C904234C-07A9-49D1-BA21-8BE2B738FEEB}" presName="space" presStyleCnt="0"/>
      <dgm:spPr/>
    </dgm:pt>
    <dgm:pt modelId="{1A1CA3A2-E547-4F41-91F6-7632FD6B08A0}" type="pres">
      <dgm:prSet presAssocID="{7402328B-EA46-46FB-9360-E9FD74ABF44B}" presName="composite" presStyleCnt="0"/>
      <dgm:spPr/>
    </dgm:pt>
    <dgm:pt modelId="{A1D7BCD4-EE3E-43BF-AC9D-831E6802FCC9}" type="pres">
      <dgm:prSet presAssocID="{7402328B-EA46-46FB-9360-E9FD74ABF44B}" presName="parTx" presStyleLbl="node1" presStyleIdx="2" presStyleCnt="5">
        <dgm:presLayoutVars>
          <dgm:chMax val="0"/>
          <dgm:chPref val="0"/>
          <dgm:bulletEnabled val="1"/>
        </dgm:presLayoutVars>
      </dgm:prSet>
      <dgm:spPr/>
    </dgm:pt>
    <dgm:pt modelId="{2C685C46-D8FC-481B-A69C-530B334D763D}" type="pres">
      <dgm:prSet presAssocID="{7402328B-EA46-46FB-9360-E9FD74ABF44B}" presName="desTx" presStyleLbl="revTx" presStyleIdx="2" presStyleCnt="4">
        <dgm:presLayoutVars>
          <dgm:bulletEnabled val="1"/>
        </dgm:presLayoutVars>
      </dgm:prSet>
      <dgm:spPr/>
    </dgm:pt>
    <dgm:pt modelId="{7D774EB7-729B-4927-9B0A-7FD92F4B5FC1}" type="pres">
      <dgm:prSet presAssocID="{2CFD40E9-F79C-4A2B-BB87-45779C12D73D}" presName="space" presStyleCnt="0"/>
      <dgm:spPr/>
    </dgm:pt>
    <dgm:pt modelId="{175AED9F-F115-4F18-970C-F0A9604F6269}" type="pres">
      <dgm:prSet presAssocID="{7B0C3CFB-DD87-4F92-A287-04EB3B1B5931}" presName="composite" presStyleCnt="0"/>
      <dgm:spPr/>
    </dgm:pt>
    <dgm:pt modelId="{44E68845-E5EC-48F0-8D7B-300C6F38DD9F}" type="pres">
      <dgm:prSet presAssocID="{7B0C3CFB-DD87-4F92-A287-04EB3B1B5931}" presName="parTx" presStyleLbl="node1" presStyleIdx="3" presStyleCnt="5">
        <dgm:presLayoutVars>
          <dgm:chMax val="0"/>
          <dgm:chPref val="0"/>
          <dgm:bulletEnabled val="1"/>
        </dgm:presLayoutVars>
      </dgm:prSet>
      <dgm:spPr/>
    </dgm:pt>
    <dgm:pt modelId="{996EA6A4-2F2F-49DA-800D-FB618391A3F8}" type="pres">
      <dgm:prSet presAssocID="{7B0C3CFB-DD87-4F92-A287-04EB3B1B5931}" presName="desTx" presStyleLbl="revTx" presStyleIdx="3" presStyleCnt="4">
        <dgm:presLayoutVars>
          <dgm:bulletEnabled val="1"/>
        </dgm:presLayoutVars>
      </dgm:prSet>
      <dgm:spPr/>
    </dgm:pt>
    <dgm:pt modelId="{401CAAB8-AA3B-474D-8903-492272607022}" type="pres">
      <dgm:prSet presAssocID="{70331298-69F0-45E0-84F3-CE532DB8E7CB}" presName="space" presStyleCnt="0"/>
      <dgm:spPr/>
    </dgm:pt>
    <dgm:pt modelId="{EB05F9D6-E1A7-4E06-9840-34E29A6CFD38}" type="pres">
      <dgm:prSet presAssocID="{06DB6DA2-B90C-4DDD-9CFD-2698191D265B}" presName="composite" presStyleCnt="0"/>
      <dgm:spPr/>
    </dgm:pt>
    <dgm:pt modelId="{8ADCAB10-FC55-486F-9EBA-2B5365D945E2}" type="pres">
      <dgm:prSet presAssocID="{06DB6DA2-B90C-4DDD-9CFD-2698191D265B}" presName="parTx" presStyleLbl="node1" presStyleIdx="4" presStyleCnt="5">
        <dgm:presLayoutVars>
          <dgm:chMax val="0"/>
          <dgm:chPref val="0"/>
          <dgm:bulletEnabled val="1"/>
        </dgm:presLayoutVars>
      </dgm:prSet>
      <dgm:spPr/>
    </dgm:pt>
    <dgm:pt modelId="{F0179984-C248-4D77-9153-BB5CA7760D27}" type="pres">
      <dgm:prSet presAssocID="{06DB6DA2-B90C-4DDD-9CFD-2698191D265B}" presName="desTx" presStyleLbl="revTx" presStyleIdx="3" presStyleCnt="4">
        <dgm:presLayoutVars>
          <dgm:bulletEnabled val="1"/>
        </dgm:presLayoutVars>
      </dgm:prSet>
      <dgm:spPr/>
    </dgm:pt>
  </dgm:ptLst>
  <dgm:cxnLst>
    <dgm:cxn modelId="{9A2CC607-16ED-4BA5-A539-B1FDDDE8CC47}" type="presOf" srcId="{F83CC33B-C192-4DB9-8EBD-AC92823C777E}" destId="{3407A91D-6FAD-43A5-A7FE-956BE8EEEC1B}" srcOrd="0" destOrd="0" presId="urn:microsoft.com/office/officeart/2005/8/layout/chevron1"/>
    <dgm:cxn modelId="{B3D35E0A-F4C3-4994-971D-D7D904E34111}" type="presOf" srcId="{06DB6DA2-B90C-4DDD-9CFD-2698191D265B}" destId="{8ADCAB10-FC55-486F-9EBA-2B5365D945E2}" srcOrd="0" destOrd="0" presId="urn:microsoft.com/office/officeart/2005/8/layout/chevron1"/>
    <dgm:cxn modelId="{31C26721-1139-4019-A2EC-610143995BE0}" type="presOf" srcId="{DC69DA30-3A81-433A-88B1-698F027A9C0B}" destId="{3407A91D-6FAD-43A5-A7FE-956BE8EEEC1B}" srcOrd="0" destOrd="2" presId="urn:microsoft.com/office/officeart/2005/8/layout/chevron1"/>
    <dgm:cxn modelId="{5DCB7C5D-DB20-4EBA-B302-34ED7ADD548F}" srcId="{F3D2959B-9251-4D3F-922E-4F0FF099AB05}" destId="{0F6A02BE-E0CD-465C-9489-BFA10AD2316E}" srcOrd="1" destOrd="0" parTransId="{AD1411CE-3FF2-4DA8-BC0B-13A0405CC559}" sibTransId="{DAC8A9C9-20B3-474B-B6A0-332A3CA84506}"/>
    <dgm:cxn modelId="{3F916F70-1EDD-4567-88E4-032553F1734B}" type="presOf" srcId="{F3D2959B-9251-4D3F-922E-4F0FF099AB05}" destId="{71F79EF2-C98C-47F3-B3E3-340407AFFF31}" srcOrd="0" destOrd="0" presId="urn:microsoft.com/office/officeart/2005/8/layout/chevron1"/>
    <dgm:cxn modelId="{4D915772-9D71-4912-9295-2237917A54F0}" srcId="{F3D2959B-9251-4D3F-922E-4F0FF099AB05}" destId="{F83CC33B-C192-4DB9-8EBD-AC92823C777E}" srcOrd="0" destOrd="0" parTransId="{F444B0F0-45B8-45F9-9A64-1ECCA0CDCE6C}" sibTransId="{27CDC551-379D-43C8-ADB9-9ADE80439C1A}"/>
    <dgm:cxn modelId="{CE7EC076-8223-4A9D-8A61-AD44C7C05A34}" srcId="{04D5DA05-7DA8-4F45-B00B-B1130B6A8669}" destId="{43572BE9-72A4-48FB-9397-4C3A3D4D3F68}" srcOrd="1" destOrd="0" parTransId="{BC44F64D-4BCF-424E-B052-F4561D2F2BE4}" sibTransId="{C904234C-07A9-49D1-BA21-8BE2B738FEEB}"/>
    <dgm:cxn modelId="{0EF73F5A-C45E-4415-8C7E-0EB771E67FE5}" type="presOf" srcId="{43572BE9-72A4-48FB-9397-4C3A3D4D3F68}" destId="{CE686DF9-2EDB-476A-B66E-AB4F8AFFF02E}" srcOrd="0" destOrd="0" presId="urn:microsoft.com/office/officeart/2005/8/layout/chevron1"/>
    <dgm:cxn modelId="{FB73F77E-342C-47B3-92BB-B5D0EBD71DC3}" srcId="{04D5DA05-7DA8-4F45-B00B-B1130B6A8669}" destId="{7402328B-EA46-46FB-9360-E9FD74ABF44B}" srcOrd="2" destOrd="0" parTransId="{6258FAB7-6F4E-46C1-A093-7FC024876867}" sibTransId="{2CFD40E9-F79C-4A2B-BB87-45779C12D73D}"/>
    <dgm:cxn modelId="{317D718F-07CC-404A-B64A-7A2DEC1F02C9}" type="presOf" srcId="{7B0C3CFB-DD87-4F92-A287-04EB3B1B5931}" destId="{44E68845-E5EC-48F0-8D7B-300C6F38DD9F}" srcOrd="0" destOrd="0" presId="urn:microsoft.com/office/officeart/2005/8/layout/chevron1"/>
    <dgm:cxn modelId="{185BF191-4EAB-4740-A925-1604DA5601A3}" type="presOf" srcId="{18E9E905-5A44-4A7E-9B79-5FF47EA6B7C2}" destId="{2C685C46-D8FC-481B-A69C-530B334D763D}" srcOrd="0" destOrd="0" presId="urn:microsoft.com/office/officeart/2005/8/layout/chevron1"/>
    <dgm:cxn modelId="{A0992196-15C6-4D19-9CB8-D139E66ADBDF}" srcId="{04D5DA05-7DA8-4F45-B00B-B1130B6A8669}" destId="{06DB6DA2-B90C-4DDD-9CFD-2698191D265B}" srcOrd="4" destOrd="0" parTransId="{59979CD5-B40D-4298-8D46-0676CC3C2984}" sibTransId="{D63B41DE-2AB9-44D6-B1A3-92AC601EF6C0}"/>
    <dgm:cxn modelId="{5A32B4B8-35AD-4CFD-A1C8-1FACE6A8327A}" srcId="{F3D2959B-9251-4D3F-922E-4F0FF099AB05}" destId="{DC69DA30-3A81-433A-88B1-698F027A9C0B}" srcOrd="2" destOrd="0" parTransId="{438430F8-56E9-45A1-8C5D-805DEA6B2813}" sibTransId="{317ADF81-82E8-42F8-B838-A7558C6760F7}"/>
    <dgm:cxn modelId="{0F5A21C8-65A1-40CF-AB47-4F365462A8D1}" type="presOf" srcId="{0F6A02BE-E0CD-465C-9489-BFA10AD2316E}" destId="{3407A91D-6FAD-43A5-A7FE-956BE8EEEC1B}" srcOrd="0" destOrd="1" presId="urn:microsoft.com/office/officeart/2005/8/layout/chevron1"/>
    <dgm:cxn modelId="{6FF8A8C8-FDF8-4FB9-8BCC-5D3B0C00BE84}" type="presOf" srcId="{4AF485D5-CEA8-4A5A-B307-877CEC6AEDFA}" destId="{996EA6A4-2F2F-49DA-800D-FB618391A3F8}" srcOrd="0" destOrd="0" presId="urn:microsoft.com/office/officeart/2005/8/layout/chevron1"/>
    <dgm:cxn modelId="{421D34CE-FF6F-48D6-A0AD-5D4D5BC82F6B}" type="presOf" srcId="{7402328B-EA46-46FB-9360-E9FD74ABF44B}" destId="{A1D7BCD4-EE3E-43BF-AC9D-831E6802FCC9}" srcOrd="0" destOrd="0" presId="urn:microsoft.com/office/officeart/2005/8/layout/chevron1"/>
    <dgm:cxn modelId="{E3FD8FD0-697E-4F47-B55E-0B79AB70B5EB}" srcId="{7402328B-EA46-46FB-9360-E9FD74ABF44B}" destId="{18E9E905-5A44-4A7E-9B79-5FF47EA6B7C2}" srcOrd="0" destOrd="0" parTransId="{9B4584A4-5AFB-41FB-ABB2-3F910BCB191B}" sibTransId="{9222EF83-DA83-4E67-9222-2346D0297417}"/>
    <dgm:cxn modelId="{DA589CE1-0E0E-4C85-B319-84F3E801E0BD}" srcId="{04D5DA05-7DA8-4F45-B00B-B1130B6A8669}" destId="{F3D2959B-9251-4D3F-922E-4F0FF099AB05}" srcOrd="0" destOrd="0" parTransId="{61E3FCA2-3108-408D-AFCE-B03E98E3E03D}" sibTransId="{EBCA856F-6AD5-44BB-BB65-061B3106447C}"/>
    <dgm:cxn modelId="{EF5884E4-49F0-4262-A92C-BFEE093D1D29}" srcId="{43572BE9-72A4-48FB-9397-4C3A3D4D3F68}" destId="{31613FBE-688E-4A06-9727-F34764982078}" srcOrd="0" destOrd="0" parTransId="{BF8288C1-A919-44E0-9149-BD565BB46C7F}" sibTransId="{8B1947A3-D717-4A50-ABC8-8E9B792EEEBA}"/>
    <dgm:cxn modelId="{E18911E6-DBDA-45E7-AAFC-5D9151F23B94}" type="presOf" srcId="{31613FBE-688E-4A06-9727-F34764982078}" destId="{44BD80D8-3AA4-43AB-9D89-5BF01A3F5499}" srcOrd="0" destOrd="0" presId="urn:microsoft.com/office/officeart/2005/8/layout/chevron1"/>
    <dgm:cxn modelId="{E5C12EEC-7A13-4F34-B1AB-5E9CF0B34A4D}" srcId="{7B0C3CFB-DD87-4F92-A287-04EB3B1B5931}" destId="{4AF485D5-CEA8-4A5A-B307-877CEC6AEDFA}" srcOrd="0" destOrd="0" parTransId="{74DB87BE-187A-4065-94DE-DFC83970FF37}" sibTransId="{15119490-F040-425C-9A79-C6F094D16CD6}"/>
    <dgm:cxn modelId="{88404BF5-E65D-4380-9885-7D305EF014BA}" srcId="{04D5DA05-7DA8-4F45-B00B-B1130B6A8669}" destId="{7B0C3CFB-DD87-4F92-A287-04EB3B1B5931}" srcOrd="3" destOrd="0" parTransId="{0F0E4F22-22B9-4A3C-A5B5-FD3388E65516}" sibTransId="{70331298-69F0-45E0-84F3-CE532DB8E7CB}"/>
    <dgm:cxn modelId="{0D495AFA-D06B-4103-9073-D4A4B9413D75}" type="presOf" srcId="{04D5DA05-7DA8-4F45-B00B-B1130B6A8669}" destId="{BA4BE801-96FE-4035-A454-FF4A4902DE55}" srcOrd="0" destOrd="0" presId="urn:microsoft.com/office/officeart/2005/8/layout/chevron1"/>
    <dgm:cxn modelId="{ADEE87FF-24C7-4853-AB13-507DDB06EE92}" type="presParOf" srcId="{BA4BE801-96FE-4035-A454-FF4A4902DE55}" destId="{64A1E646-CA36-454E-9E70-17D602F2C327}" srcOrd="0" destOrd="0" presId="urn:microsoft.com/office/officeart/2005/8/layout/chevron1"/>
    <dgm:cxn modelId="{32C7FF44-EE05-4FC9-A4E2-6D1043F2F820}" type="presParOf" srcId="{64A1E646-CA36-454E-9E70-17D602F2C327}" destId="{71F79EF2-C98C-47F3-B3E3-340407AFFF31}" srcOrd="0" destOrd="0" presId="urn:microsoft.com/office/officeart/2005/8/layout/chevron1"/>
    <dgm:cxn modelId="{9324BF3B-E3AD-4DC0-A5C4-3398CED89990}" type="presParOf" srcId="{64A1E646-CA36-454E-9E70-17D602F2C327}" destId="{3407A91D-6FAD-43A5-A7FE-956BE8EEEC1B}" srcOrd="1" destOrd="0" presId="urn:microsoft.com/office/officeart/2005/8/layout/chevron1"/>
    <dgm:cxn modelId="{429778DB-9BC9-441A-8B83-408B4301B94E}" type="presParOf" srcId="{BA4BE801-96FE-4035-A454-FF4A4902DE55}" destId="{BFD5887E-CFBA-4D0D-A112-15D27600106E}" srcOrd="1" destOrd="0" presId="urn:microsoft.com/office/officeart/2005/8/layout/chevron1"/>
    <dgm:cxn modelId="{B730EEC7-B283-451C-B75F-BFAEAF86F7A3}" type="presParOf" srcId="{BA4BE801-96FE-4035-A454-FF4A4902DE55}" destId="{1BB5664B-FEFC-4B12-AC07-1B38FD730B72}" srcOrd="2" destOrd="0" presId="urn:microsoft.com/office/officeart/2005/8/layout/chevron1"/>
    <dgm:cxn modelId="{AED2C5D9-08AA-4FA6-87EA-759EBEC70F9D}" type="presParOf" srcId="{1BB5664B-FEFC-4B12-AC07-1B38FD730B72}" destId="{CE686DF9-2EDB-476A-B66E-AB4F8AFFF02E}" srcOrd="0" destOrd="0" presId="urn:microsoft.com/office/officeart/2005/8/layout/chevron1"/>
    <dgm:cxn modelId="{83C86C7B-10DB-4818-B989-101A5B2D4CC7}" type="presParOf" srcId="{1BB5664B-FEFC-4B12-AC07-1B38FD730B72}" destId="{44BD80D8-3AA4-43AB-9D89-5BF01A3F5499}" srcOrd="1" destOrd="0" presId="urn:microsoft.com/office/officeart/2005/8/layout/chevron1"/>
    <dgm:cxn modelId="{CD4D1B6B-734E-4456-86D0-4EAD147317C1}" type="presParOf" srcId="{BA4BE801-96FE-4035-A454-FF4A4902DE55}" destId="{B65F2512-4BF0-4622-A252-73C31A85965E}" srcOrd="3" destOrd="0" presId="urn:microsoft.com/office/officeart/2005/8/layout/chevron1"/>
    <dgm:cxn modelId="{80CD7F91-74FB-4B17-9684-D375783830B1}" type="presParOf" srcId="{BA4BE801-96FE-4035-A454-FF4A4902DE55}" destId="{1A1CA3A2-E547-4F41-91F6-7632FD6B08A0}" srcOrd="4" destOrd="0" presId="urn:microsoft.com/office/officeart/2005/8/layout/chevron1"/>
    <dgm:cxn modelId="{C43D5A1D-17A5-4211-B8CB-0C4A26E71E46}" type="presParOf" srcId="{1A1CA3A2-E547-4F41-91F6-7632FD6B08A0}" destId="{A1D7BCD4-EE3E-43BF-AC9D-831E6802FCC9}" srcOrd="0" destOrd="0" presId="urn:microsoft.com/office/officeart/2005/8/layout/chevron1"/>
    <dgm:cxn modelId="{1193E4CE-00F7-40E1-9FC3-50902A8BF880}" type="presParOf" srcId="{1A1CA3A2-E547-4F41-91F6-7632FD6B08A0}" destId="{2C685C46-D8FC-481B-A69C-530B334D763D}" srcOrd="1" destOrd="0" presId="urn:microsoft.com/office/officeart/2005/8/layout/chevron1"/>
    <dgm:cxn modelId="{DD4FDF43-1191-4A1B-8E9D-A3EB8D2E805E}" type="presParOf" srcId="{BA4BE801-96FE-4035-A454-FF4A4902DE55}" destId="{7D774EB7-729B-4927-9B0A-7FD92F4B5FC1}" srcOrd="5" destOrd="0" presId="urn:microsoft.com/office/officeart/2005/8/layout/chevron1"/>
    <dgm:cxn modelId="{5400918F-25F2-4F69-BD64-10FBF28B9165}" type="presParOf" srcId="{BA4BE801-96FE-4035-A454-FF4A4902DE55}" destId="{175AED9F-F115-4F18-970C-F0A9604F6269}" srcOrd="6" destOrd="0" presId="urn:microsoft.com/office/officeart/2005/8/layout/chevron1"/>
    <dgm:cxn modelId="{0F5AE207-7157-4F0F-8413-A98E784A9AB3}" type="presParOf" srcId="{175AED9F-F115-4F18-970C-F0A9604F6269}" destId="{44E68845-E5EC-48F0-8D7B-300C6F38DD9F}" srcOrd="0" destOrd="0" presId="urn:microsoft.com/office/officeart/2005/8/layout/chevron1"/>
    <dgm:cxn modelId="{834B8630-9FC1-4214-B1B0-DD13F98401B5}" type="presParOf" srcId="{175AED9F-F115-4F18-970C-F0A9604F6269}" destId="{996EA6A4-2F2F-49DA-800D-FB618391A3F8}" srcOrd="1" destOrd="0" presId="urn:microsoft.com/office/officeart/2005/8/layout/chevron1"/>
    <dgm:cxn modelId="{439AABC5-4C06-4B71-8EFE-92CC45428F98}" type="presParOf" srcId="{BA4BE801-96FE-4035-A454-FF4A4902DE55}" destId="{401CAAB8-AA3B-474D-8903-492272607022}" srcOrd="7" destOrd="0" presId="urn:microsoft.com/office/officeart/2005/8/layout/chevron1"/>
    <dgm:cxn modelId="{F448F42D-C11B-4BB5-BC48-DA4F6DFF280E}" type="presParOf" srcId="{BA4BE801-96FE-4035-A454-FF4A4902DE55}" destId="{EB05F9D6-E1A7-4E06-9840-34E29A6CFD38}" srcOrd="8" destOrd="0" presId="urn:microsoft.com/office/officeart/2005/8/layout/chevron1"/>
    <dgm:cxn modelId="{28F5CD15-11A4-4815-A264-940911A4CB74}" type="presParOf" srcId="{EB05F9D6-E1A7-4E06-9840-34E29A6CFD38}" destId="{8ADCAB10-FC55-486F-9EBA-2B5365D945E2}" srcOrd="0" destOrd="0" presId="urn:microsoft.com/office/officeart/2005/8/layout/chevron1"/>
    <dgm:cxn modelId="{235CA8FB-60F8-43B8-A484-F04A78CB6445}" type="presParOf" srcId="{EB05F9D6-E1A7-4E06-9840-34E29A6CFD38}" destId="{F0179984-C248-4D77-9153-BB5CA7760D27}"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D5DA05-7DA8-4F45-B00B-B1130B6A8669}"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7B0C3CFB-DD87-4F92-A287-04EB3B1B5931}">
      <dgm:prSet phldrT="[Text]"/>
      <dgm:spPr>
        <a:solidFill>
          <a:srgbClr val="AE7606"/>
        </a:solidFill>
      </dgm:spPr>
      <dgm:t>
        <a:bodyPr/>
        <a:lstStyle/>
        <a:p>
          <a:r>
            <a:rPr lang="en-US" dirty="0"/>
            <a:t>Export to engine</a:t>
          </a:r>
        </a:p>
      </dgm:t>
    </dgm:pt>
    <dgm:pt modelId="{0F0E4F22-22B9-4A3C-A5B5-FD3388E65516}" type="parTrans" cxnId="{88404BF5-E65D-4380-9885-7D305EF014BA}">
      <dgm:prSet/>
      <dgm:spPr/>
      <dgm:t>
        <a:bodyPr/>
        <a:lstStyle/>
        <a:p>
          <a:endParaRPr lang="en-US"/>
        </a:p>
      </dgm:t>
    </dgm:pt>
    <dgm:pt modelId="{70331298-69F0-45E0-84F3-CE532DB8E7CB}" type="sibTrans" cxnId="{88404BF5-E65D-4380-9885-7D305EF014BA}">
      <dgm:prSet/>
      <dgm:spPr/>
      <dgm:t>
        <a:bodyPr/>
        <a:lstStyle/>
        <a:p>
          <a:endParaRPr lang="en-US"/>
        </a:p>
      </dgm:t>
    </dgm:pt>
    <dgm:pt modelId="{06DB6DA2-B90C-4DDD-9CFD-2698191D265B}">
      <dgm:prSet phldrT="[Text]"/>
      <dgm:spPr>
        <a:solidFill>
          <a:srgbClr val="336600"/>
        </a:solidFill>
      </dgm:spPr>
      <dgm:t>
        <a:bodyPr/>
        <a:lstStyle/>
        <a:p>
          <a:r>
            <a:rPr lang="en-US" dirty="0"/>
            <a:t>Tweak materials</a:t>
          </a:r>
        </a:p>
      </dgm:t>
    </dgm:pt>
    <dgm:pt modelId="{59979CD5-B40D-4298-8D46-0676CC3C2984}" type="parTrans" cxnId="{A0992196-15C6-4D19-9CB8-D139E66ADBDF}">
      <dgm:prSet/>
      <dgm:spPr/>
      <dgm:t>
        <a:bodyPr/>
        <a:lstStyle/>
        <a:p>
          <a:endParaRPr lang="en-US"/>
        </a:p>
      </dgm:t>
    </dgm:pt>
    <dgm:pt modelId="{D63B41DE-2AB9-44D6-B1A3-92AC601EF6C0}" type="sibTrans" cxnId="{A0992196-15C6-4D19-9CB8-D139E66ADBDF}">
      <dgm:prSet/>
      <dgm:spPr/>
      <dgm:t>
        <a:bodyPr/>
        <a:lstStyle/>
        <a:p>
          <a:endParaRPr lang="en-US"/>
        </a:p>
      </dgm:t>
    </dgm:pt>
    <dgm:pt modelId="{4AF485D5-CEA8-4A5A-B307-877CEC6AEDFA}">
      <dgm:prSet phldrT="[Text]" custT="1"/>
      <dgm:spPr/>
      <dgm:t>
        <a:bodyPr/>
        <a:lstStyle/>
        <a:p>
          <a:endParaRPr lang="en-US" sz="1100" dirty="0"/>
        </a:p>
      </dgm:t>
    </dgm:pt>
    <dgm:pt modelId="{74DB87BE-187A-4065-94DE-DFC83970FF37}" type="parTrans" cxnId="{E5C12EEC-7A13-4F34-B1AB-5E9CF0B34A4D}">
      <dgm:prSet/>
      <dgm:spPr/>
      <dgm:t>
        <a:bodyPr/>
        <a:lstStyle/>
        <a:p>
          <a:endParaRPr lang="en-US"/>
        </a:p>
      </dgm:t>
    </dgm:pt>
    <dgm:pt modelId="{15119490-F040-425C-9A79-C6F094D16CD6}" type="sibTrans" cxnId="{E5C12EEC-7A13-4F34-B1AB-5E9CF0B34A4D}">
      <dgm:prSet/>
      <dgm:spPr/>
      <dgm:t>
        <a:bodyPr/>
        <a:lstStyle/>
        <a:p>
          <a:endParaRPr lang="en-US"/>
        </a:p>
      </dgm:t>
    </dgm:pt>
    <dgm:pt modelId="{DC69DA30-3A81-433A-88B1-698F027A9C0B}">
      <dgm:prSet phldrT="[Text]" custT="1"/>
      <dgm:spPr/>
      <dgm:t>
        <a:bodyPr/>
        <a:lstStyle/>
        <a:p>
          <a:endParaRPr lang="en-US" sz="1100" dirty="0"/>
        </a:p>
      </dgm:t>
    </dgm:pt>
    <dgm:pt modelId="{317ADF81-82E8-42F8-B838-A7558C6760F7}" type="sibTrans" cxnId="{5A32B4B8-35AD-4CFD-A1C8-1FACE6A8327A}">
      <dgm:prSet/>
      <dgm:spPr/>
      <dgm:t>
        <a:bodyPr/>
        <a:lstStyle/>
        <a:p>
          <a:endParaRPr lang="en-US"/>
        </a:p>
      </dgm:t>
    </dgm:pt>
    <dgm:pt modelId="{438430F8-56E9-45A1-8C5D-805DEA6B2813}" type="parTrans" cxnId="{5A32B4B8-35AD-4CFD-A1C8-1FACE6A8327A}">
      <dgm:prSet/>
      <dgm:spPr/>
      <dgm:t>
        <a:bodyPr/>
        <a:lstStyle/>
        <a:p>
          <a:endParaRPr lang="en-US"/>
        </a:p>
      </dgm:t>
    </dgm:pt>
    <dgm:pt modelId="{F83CC33B-C192-4DB9-8EBD-AC92823C777E}">
      <dgm:prSet phldrT="[Text]" custT="1"/>
      <dgm:spPr/>
      <dgm:t>
        <a:bodyPr/>
        <a:lstStyle/>
        <a:p>
          <a:r>
            <a:rPr lang="en-US" sz="1100" dirty="0"/>
            <a:t>Style the groom directly with xGen Interactive Groom</a:t>
          </a:r>
        </a:p>
      </dgm:t>
    </dgm:pt>
    <dgm:pt modelId="{27CDC551-379D-43C8-ADB9-9ADE80439C1A}" type="sibTrans" cxnId="{4D915772-9D71-4912-9295-2237917A54F0}">
      <dgm:prSet/>
      <dgm:spPr/>
      <dgm:t>
        <a:bodyPr/>
        <a:lstStyle/>
        <a:p>
          <a:endParaRPr lang="en-US"/>
        </a:p>
      </dgm:t>
    </dgm:pt>
    <dgm:pt modelId="{F444B0F0-45B8-45F9-9A64-1ECCA0CDCE6C}" type="parTrans" cxnId="{4D915772-9D71-4912-9295-2237917A54F0}">
      <dgm:prSet/>
      <dgm:spPr/>
      <dgm:t>
        <a:bodyPr/>
        <a:lstStyle/>
        <a:p>
          <a:endParaRPr lang="en-US"/>
        </a:p>
      </dgm:t>
    </dgm:pt>
    <dgm:pt modelId="{F3D2959B-9251-4D3F-922E-4F0FF099AB05}">
      <dgm:prSet phldrT="[Text]"/>
      <dgm:spPr>
        <a:solidFill>
          <a:srgbClr val="336600"/>
        </a:solidFill>
      </dgm:spPr>
      <dgm:t>
        <a:bodyPr/>
        <a:lstStyle/>
        <a:p>
          <a:r>
            <a:rPr lang="en-US" dirty="0"/>
            <a:t>Style splines</a:t>
          </a:r>
        </a:p>
      </dgm:t>
    </dgm:pt>
    <dgm:pt modelId="{EBCA856F-6AD5-44BB-BB65-061B3106447C}" type="sibTrans" cxnId="{DA589CE1-0E0E-4C85-B319-84F3E801E0BD}">
      <dgm:prSet/>
      <dgm:spPr/>
      <dgm:t>
        <a:bodyPr/>
        <a:lstStyle/>
        <a:p>
          <a:endParaRPr lang="en-US"/>
        </a:p>
      </dgm:t>
    </dgm:pt>
    <dgm:pt modelId="{61E3FCA2-3108-408D-AFCE-B03E98E3E03D}" type="parTrans" cxnId="{DA589CE1-0E0E-4C85-B319-84F3E801E0BD}">
      <dgm:prSet/>
      <dgm:spPr/>
      <dgm:t>
        <a:bodyPr/>
        <a:lstStyle/>
        <a:p>
          <a:endParaRPr lang="en-US"/>
        </a:p>
      </dgm:t>
    </dgm:pt>
    <dgm:pt modelId="{BA4BE801-96FE-4035-A454-FF4A4902DE55}" type="pres">
      <dgm:prSet presAssocID="{04D5DA05-7DA8-4F45-B00B-B1130B6A8669}" presName="Name0" presStyleCnt="0">
        <dgm:presLayoutVars>
          <dgm:dir/>
          <dgm:animLvl val="lvl"/>
          <dgm:resizeHandles val="exact"/>
        </dgm:presLayoutVars>
      </dgm:prSet>
      <dgm:spPr/>
    </dgm:pt>
    <dgm:pt modelId="{64A1E646-CA36-454E-9E70-17D602F2C327}" type="pres">
      <dgm:prSet presAssocID="{F3D2959B-9251-4D3F-922E-4F0FF099AB05}" presName="composite" presStyleCnt="0"/>
      <dgm:spPr/>
    </dgm:pt>
    <dgm:pt modelId="{71F79EF2-C98C-47F3-B3E3-340407AFFF31}" type="pres">
      <dgm:prSet presAssocID="{F3D2959B-9251-4D3F-922E-4F0FF099AB05}" presName="parTx" presStyleLbl="node1" presStyleIdx="0" presStyleCnt="3">
        <dgm:presLayoutVars>
          <dgm:chMax val="0"/>
          <dgm:chPref val="0"/>
          <dgm:bulletEnabled val="1"/>
        </dgm:presLayoutVars>
      </dgm:prSet>
      <dgm:spPr/>
    </dgm:pt>
    <dgm:pt modelId="{3407A91D-6FAD-43A5-A7FE-956BE8EEEC1B}" type="pres">
      <dgm:prSet presAssocID="{F3D2959B-9251-4D3F-922E-4F0FF099AB05}" presName="desTx" presStyleLbl="revTx" presStyleIdx="0" presStyleCnt="2">
        <dgm:presLayoutVars>
          <dgm:bulletEnabled val="1"/>
        </dgm:presLayoutVars>
      </dgm:prSet>
      <dgm:spPr/>
    </dgm:pt>
    <dgm:pt modelId="{BFD5887E-CFBA-4D0D-A112-15D27600106E}" type="pres">
      <dgm:prSet presAssocID="{EBCA856F-6AD5-44BB-BB65-061B3106447C}" presName="space" presStyleCnt="0"/>
      <dgm:spPr/>
    </dgm:pt>
    <dgm:pt modelId="{175AED9F-F115-4F18-970C-F0A9604F6269}" type="pres">
      <dgm:prSet presAssocID="{7B0C3CFB-DD87-4F92-A287-04EB3B1B5931}" presName="composite" presStyleCnt="0"/>
      <dgm:spPr/>
    </dgm:pt>
    <dgm:pt modelId="{44E68845-E5EC-48F0-8D7B-300C6F38DD9F}" type="pres">
      <dgm:prSet presAssocID="{7B0C3CFB-DD87-4F92-A287-04EB3B1B5931}" presName="parTx" presStyleLbl="node1" presStyleIdx="1" presStyleCnt="3">
        <dgm:presLayoutVars>
          <dgm:chMax val="0"/>
          <dgm:chPref val="0"/>
          <dgm:bulletEnabled val="1"/>
        </dgm:presLayoutVars>
      </dgm:prSet>
      <dgm:spPr/>
    </dgm:pt>
    <dgm:pt modelId="{996EA6A4-2F2F-49DA-800D-FB618391A3F8}" type="pres">
      <dgm:prSet presAssocID="{7B0C3CFB-DD87-4F92-A287-04EB3B1B5931}" presName="desTx" presStyleLbl="revTx" presStyleIdx="1" presStyleCnt="2">
        <dgm:presLayoutVars>
          <dgm:bulletEnabled val="1"/>
        </dgm:presLayoutVars>
      </dgm:prSet>
      <dgm:spPr/>
    </dgm:pt>
    <dgm:pt modelId="{401CAAB8-AA3B-474D-8903-492272607022}" type="pres">
      <dgm:prSet presAssocID="{70331298-69F0-45E0-84F3-CE532DB8E7CB}" presName="space" presStyleCnt="0"/>
      <dgm:spPr/>
    </dgm:pt>
    <dgm:pt modelId="{EB05F9D6-E1A7-4E06-9840-34E29A6CFD38}" type="pres">
      <dgm:prSet presAssocID="{06DB6DA2-B90C-4DDD-9CFD-2698191D265B}" presName="composite" presStyleCnt="0"/>
      <dgm:spPr/>
    </dgm:pt>
    <dgm:pt modelId="{8ADCAB10-FC55-486F-9EBA-2B5365D945E2}" type="pres">
      <dgm:prSet presAssocID="{06DB6DA2-B90C-4DDD-9CFD-2698191D265B}" presName="parTx" presStyleLbl="node1" presStyleIdx="2" presStyleCnt="3">
        <dgm:presLayoutVars>
          <dgm:chMax val="0"/>
          <dgm:chPref val="0"/>
          <dgm:bulletEnabled val="1"/>
        </dgm:presLayoutVars>
      </dgm:prSet>
      <dgm:spPr/>
    </dgm:pt>
    <dgm:pt modelId="{F0179984-C248-4D77-9153-BB5CA7760D27}" type="pres">
      <dgm:prSet presAssocID="{06DB6DA2-B90C-4DDD-9CFD-2698191D265B}" presName="desTx" presStyleLbl="revTx" presStyleIdx="1" presStyleCnt="2">
        <dgm:presLayoutVars>
          <dgm:bulletEnabled val="1"/>
        </dgm:presLayoutVars>
      </dgm:prSet>
      <dgm:spPr/>
    </dgm:pt>
  </dgm:ptLst>
  <dgm:cxnLst>
    <dgm:cxn modelId="{9A2CC607-16ED-4BA5-A539-B1FDDDE8CC47}" type="presOf" srcId="{F83CC33B-C192-4DB9-8EBD-AC92823C777E}" destId="{3407A91D-6FAD-43A5-A7FE-956BE8EEEC1B}" srcOrd="0" destOrd="0" presId="urn:microsoft.com/office/officeart/2005/8/layout/chevron1"/>
    <dgm:cxn modelId="{B3D35E0A-F4C3-4994-971D-D7D904E34111}" type="presOf" srcId="{06DB6DA2-B90C-4DDD-9CFD-2698191D265B}" destId="{8ADCAB10-FC55-486F-9EBA-2B5365D945E2}" srcOrd="0" destOrd="0" presId="urn:microsoft.com/office/officeart/2005/8/layout/chevron1"/>
    <dgm:cxn modelId="{31C26721-1139-4019-A2EC-610143995BE0}" type="presOf" srcId="{DC69DA30-3A81-433A-88B1-698F027A9C0B}" destId="{3407A91D-6FAD-43A5-A7FE-956BE8EEEC1B}" srcOrd="0" destOrd="1" presId="urn:microsoft.com/office/officeart/2005/8/layout/chevron1"/>
    <dgm:cxn modelId="{3F916F70-1EDD-4567-88E4-032553F1734B}" type="presOf" srcId="{F3D2959B-9251-4D3F-922E-4F0FF099AB05}" destId="{71F79EF2-C98C-47F3-B3E3-340407AFFF31}" srcOrd="0" destOrd="0" presId="urn:microsoft.com/office/officeart/2005/8/layout/chevron1"/>
    <dgm:cxn modelId="{4D915772-9D71-4912-9295-2237917A54F0}" srcId="{F3D2959B-9251-4D3F-922E-4F0FF099AB05}" destId="{F83CC33B-C192-4DB9-8EBD-AC92823C777E}" srcOrd="0" destOrd="0" parTransId="{F444B0F0-45B8-45F9-9A64-1ECCA0CDCE6C}" sibTransId="{27CDC551-379D-43C8-ADB9-9ADE80439C1A}"/>
    <dgm:cxn modelId="{317D718F-07CC-404A-B64A-7A2DEC1F02C9}" type="presOf" srcId="{7B0C3CFB-DD87-4F92-A287-04EB3B1B5931}" destId="{44E68845-E5EC-48F0-8D7B-300C6F38DD9F}" srcOrd="0" destOrd="0" presId="urn:microsoft.com/office/officeart/2005/8/layout/chevron1"/>
    <dgm:cxn modelId="{A0992196-15C6-4D19-9CB8-D139E66ADBDF}" srcId="{04D5DA05-7DA8-4F45-B00B-B1130B6A8669}" destId="{06DB6DA2-B90C-4DDD-9CFD-2698191D265B}" srcOrd="2" destOrd="0" parTransId="{59979CD5-B40D-4298-8D46-0676CC3C2984}" sibTransId="{D63B41DE-2AB9-44D6-B1A3-92AC601EF6C0}"/>
    <dgm:cxn modelId="{5A32B4B8-35AD-4CFD-A1C8-1FACE6A8327A}" srcId="{F3D2959B-9251-4D3F-922E-4F0FF099AB05}" destId="{DC69DA30-3A81-433A-88B1-698F027A9C0B}" srcOrd="1" destOrd="0" parTransId="{438430F8-56E9-45A1-8C5D-805DEA6B2813}" sibTransId="{317ADF81-82E8-42F8-B838-A7558C6760F7}"/>
    <dgm:cxn modelId="{6FF8A8C8-FDF8-4FB9-8BCC-5D3B0C00BE84}" type="presOf" srcId="{4AF485D5-CEA8-4A5A-B307-877CEC6AEDFA}" destId="{996EA6A4-2F2F-49DA-800D-FB618391A3F8}" srcOrd="0" destOrd="0" presId="urn:microsoft.com/office/officeart/2005/8/layout/chevron1"/>
    <dgm:cxn modelId="{DA589CE1-0E0E-4C85-B319-84F3E801E0BD}" srcId="{04D5DA05-7DA8-4F45-B00B-B1130B6A8669}" destId="{F3D2959B-9251-4D3F-922E-4F0FF099AB05}" srcOrd="0" destOrd="0" parTransId="{61E3FCA2-3108-408D-AFCE-B03E98E3E03D}" sibTransId="{EBCA856F-6AD5-44BB-BB65-061B3106447C}"/>
    <dgm:cxn modelId="{E5C12EEC-7A13-4F34-B1AB-5E9CF0B34A4D}" srcId="{7B0C3CFB-DD87-4F92-A287-04EB3B1B5931}" destId="{4AF485D5-CEA8-4A5A-B307-877CEC6AEDFA}" srcOrd="0" destOrd="0" parTransId="{74DB87BE-187A-4065-94DE-DFC83970FF37}" sibTransId="{15119490-F040-425C-9A79-C6F094D16CD6}"/>
    <dgm:cxn modelId="{88404BF5-E65D-4380-9885-7D305EF014BA}" srcId="{04D5DA05-7DA8-4F45-B00B-B1130B6A8669}" destId="{7B0C3CFB-DD87-4F92-A287-04EB3B1B5931}" srcOrd="1" destOrd="0" parTransId="{0F0E4F22-22B9-4A3C-A5B5-FD3388E65516}" sibTransId="{70331298-69F0-45E0-84F3-CE532DB8E7CB}"/>
    <dgm:cxn modelId="{0D495AFA-D06B-4103-9073-D4A4B9413D75}" type="presOf" srcId="{04D5DA05-7DA8-4F45-B00B-B1130B6A8669}" destId="{BA4BE801-96FE-4035-A454-FF4A4902DE55}" srcOrd="0" destOrd="0" presId="urn:microsoft.com/office/officeart/2005/8/layout/chevron1"/>
    <dgm:cxn modelId="{ADEE87FF-24C7-4853-AB13-507DDB06EE92}" type="presParOf" srcId="{BA4BE801-96FE-4035-A454-FF4A4902DE55}" destId="{64A1E646-CA36-454E-9E70-17D602F2C327}" srcOrd="0" destOrd="0" presId="urn:microsoft.com/office/officeart/2005/8/layout/chevron1"/>
    <dgm:cxn modelId="{32C7FF44-EE05-4FC9-A4E2-6D1043F2F820}" type="presParOf" srcId="{64A1E646-CA36-454E-9E70-17D602F2C327}" destId="{71F79EF2-C98C-47F3-B3E3-340407AFFF31}" srcOrd="0" destOrd="0" presId="urn:microsoft.com/office/officeart/2005/8/layout/chevron1"/>
    <dgm:cxn modelId="{9324BF3B-E3AD-4DC0-A5C4-3398CED89990}" type="presParOf" srcId="{64A1E646-CA36-454E-9E70-17D602F2C327}" destId="{3407A91D-6FAD-43A5-A7FE-956BE8EEEC1B}" srcOrd="1" destOrd="0" presId="urn:microsoft.com/office/officeart/2005/8/layout/chevron1"/>
    <dgm:cxn modelId="{429778DB-9BC9-441A-8B83-408B4301B94E}" type="presParOf" srcId="{BA4BE801-96FE-4035-A454-FF4A4902DE55}" destId="{BFD5887E-CFBA-4D0D-A112-15D27600106E}" srcOrd="1" destOrd="0" presId="urn:microsoft.com/office/officeart/2005/8/layout/chevron1"/>
    <dgm:cxn modelId="{5400918F-25F2-4F69-BD64-10FBF28B9165}" type="presParOf" srcId="{BA4BE801-96FE-4035-A454-FF4A4902DE55}" destId="{175AED9F-F115-4F18-970C-F0A9604F6269}" srcOrd="2" destOrd="0" presId="urn:microsoft.com/office/officeart/2005/8/layout/chevron1"/>
    <dgm:cxn modelId="{0F5AE207-7157-4F0F-8413-A98E784A9AB3}" type="presParOf" srcId="{175AED9F-F115-4F18-970C-F0A9604F6269}" destId="{44E68845-E5EC-48F0-8D7B-300C6F38DD9F}" srcOrd="0" destOrd="0" presId="urn:microsoft.com/office/officeart/2005/8/layout/chevron1"/>
    <dgm:cxn modelId="{834B8630-9FC1-4214-B1B0-DD13F98401B5}" type="presParOf" srcId="{175AED9F-F115-4F18-970C-F0A9604F6269}" destId="{996EA6A4-2F2F-49DA-800D-FB618391A3F8}" srcOrd="1" destOrd="0" presId="urn:microsoft.com/office/officeart/2005/8/layout/chevron1"/>
    <dgm:cxn modelId="{439AABC5-4C06-4B71-8EFE-92CC45428F98}" type="presParOf" srcId="{BA4BE801-96FE-4035-A454-FF4A4902DE55}" destId="{401CAAB8-AA3B-474D-8903-492272607022}" srcOrd="3" destOrd="0" presId="urn:microsoft.com/office/officeart/2005/8/layout/chevron1"/>
    <dgm:cxn modelId="{F448F42D-C11B-4BB5-BC48-DA4F6DFF280E}" type="presParOf" srcId="{BA4BE801-96FE-4035-A454-FF4A4902DE55}" destId="{EB05F9D6-E1A7-4E06-9840-34E29A6CFD38}" srcOrd="4" destOrd="0" presId="urn:microsoft.com/office/officeart/2005/8/layout/chevron1"/>
    <dgm:cxn modelId="{28F5CD15-11A4-4815-A264-940911A4CB74}" type="presParOf" srcId="{EB05F9D6-E1A7-4E06-9840-34E29A6CFD38}" destId="{8ADCAB10-FC55-486F-9EBA-2B5365D945E2}" srcOrd="0" destOrd="0" presId="urn:microsoft.com/office/officeart/2005/8/layout/chevron1"/>
    <dgm:cxn modelId="{235CA8FB-60F8-43B8-A484-F04A78CB6445}" type="presParOf" srcId="{EB05F9D6-E1A7-4E06-9840-34E29A6CFD38}" destId="{F0179984-C248-4D77-9153-BB5CA7760D27}" srcOrd="1"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B17E91-B136-4A9B-B196-42BC7897E63A}" type="doc">
      <dgm:prSet loTypeId="urn:microsoft.com/office/officeart/2005/8/layout/chevron1" loCatId="process" qsTypeId="urn:microsoft.com/office/officeart/2005/8/quickstyle/simple1" qsCatId="simple" csTypeId="urn:microsoft.com/office/officeart/2005/8/colors/accent1_2" csCatId="accent1" phldr="1"/>
      <dgm:spPr/>
    </dgm:pt>
    <dgm:pt modelId="{BE160437-0588-4408-9654-C72D3E18B2FD}">
      <dgm:prSet phldrT="[Text]"/>
      <dgm:spPr>
        <a:solidFill>
          <a:schemeClr val="tx2">
            <a:lumMod val="75000"/>
            <a:lumOff val="25000"/>
          </a:schemeClr>
        </a:solidFill>
      </dgm:spPr>
      <dgm:t>
        <a:bodyPr/>
        <a:lstStyle/>
        <a:p>
          <a:r>
            <a:rPr lang="en-US" dirty="0"/>
            <a:t>GPU Gather, GPU Skinning, Occlusion culling </a:t>
          </a:r>
        </a:p>
      </dgm:t>
    </dgm:pt>
    <dgm:pt modelId="{84899B73-240B-4A92-9029-15AB57951F52}" type="parTrans" cxnId="{AF172443-FD94-4FDB-8CCE-5EBB460592F5}">
      <dgm:prSet/>
      <dgm:spPr/>
      <dgm:t>
        <a:bodyPr/>
        <a:lstStyle/>
        <a:p>
          <a:endParaRPr lang="en-US"/>
        </a:p>
      </dgm:t>
    </dgm:pt>
    <dgm:pt modelId="{B89B4114-9105-4527-BED9-F5EF16675405}" type="sibTrans" cxnId="{AF172443-FD94-4FDB-8CCE-5EBB460592F5}">
      <dgm:prSet/>
      <dgm:spPr/>
      <dgm:t>
        <a:bodyPr/>
        <a:lstStyle/>
        <a:p>
          <a:endParaRPr lang="en-US"/>
        </a:p>
      </dgm:t>
    </dgm:pt>
    <dgm:pt modelId="{5DD2836C-E732-489C-B1CA-1EBC88C395D2}">
      <dgm:prSet phldrT="[Text]"/>
      <dgm:spPr>
        <a:solidFill>
          <a:schemeClr val="tx2">
            <a:lumMod val="75000"/>
            <a:lumOff val="25000"/>
          </a:schemeClr>
        </a:solidFill>
      </dgm:spPr>
      <dgm:t>
        <a:bodyPr/>
        <a:lstStyle/>
        <a:p>
          <a:r>
            <a:rPr lang="en-US" dirty="0"/>
            <a:t>Shadow maps</a:t>
          </a:r>
        </a:p>
      </dgm:t>
    </dgm:pt>
    <dgm:pt modelId="{86DC93AD-DE96-4C1F-AC86-5E71470E0AB5}" type="parTrans" cxnId="{72D8C582-3F00-43FB-B1A6-AE982B39061B}">
      <dgm:prSet/>
      <dgm:spPr/>
      <dgm:t>
        <a:bodyPr/>
        <a:lstStyle/>
        <a:p>
          <a:endParaRPr lang="en-US"/>
        </a:p>
      </dgm:t>
    </dgm:pt>
    <dgm:pt modelId="{9F5132C6-BCB9-4C81-8C3F-CC8EA6BA20B1}" type="sibTrans" cxnId="{72D8C582-3F00-43FB-B1A6-AE982B39061B}">
      <dgm:prSet/>
      <dgm:spPr/>
      <dgm:t>
        <a:bodyPr/>
        <a:lstStyle/>
        <a:p>
          <a:endParaRPr lang="en-US"/>
        </a:p>
      </dgm:t>
    </dgm:pt>
    <dgm:pt modelId="{7D78283F-9729-4E2F-BF9C-ED0EFFB6CE63}">
      <dgm:prSet/>
      <dgm:spPr>
        <a:solidFill>
          <a:schemeClr val="tx2">
            <a:lumMod val="75000"/>
            <a:lumOff val="25000"/>
          </a:schemeClr>
        </a:solidFill>
      </dgm:spPr>
      <dgm:t>
        <a:bodyPr/>
        <a:lstStyle/>
        <a:p>
          <a:r>
            <a:rPr lang="en-US" dirty="0"/>
            <a:t>Opaque Depth</a:t>
          </a:r>
        </a:p>
      </dgm:t>
    </dgm:pt>
    <dgm:pt modelId="{83960098-045F-4576-BC39-C6A8F3013791}" type="parTrans" cxnId="{33E3A16E-DF68-4065-983A-E59C2F15553C}">
      <dgm:prSet/>
      <dgm:spPr/>
      <dgm:t>
        <a:bodyPr/>
        <a:lstStyle/>
        <a:p>
          <a:endParaRPr lang="en-US"/>
        </a:p>
      </dgm:t>
    </dgm:pt>
    <dgm:pt modelId="{6C0EDD53-B72A-4F7C-9112-A943CF3693F3}" type="sibTrans" cxnId="{33E3A16E-DF68-4065-983A-E59C2F15553C}">
      <dgm:prSet/>
      <dgm:spPr/>
      <dgm:t>
        <a:bodyPr/>
        <a:lstStyle/>
        <a:p>
          <a:endParaRPr lang="en-US"/>
        </a:p>
      </dgm:t>
    </dgm:pt>
    <dgm:pt modelId="{ECBD6361-EC5B-4F2A-900B-44AF9AC5C294}">
      <dgm:prSet/>
      <dgm:spPr>
        <a:solidFill>
          <a:schemeClr val="tx2">
            <a:lumMod val="75000"/>
            <a:lumOff val="25000"/>
          </a:schemeClr>
        </a:solidFill>
      </dgm:spPr>
      <dgm:t>
        <a:bodyPr/>
        <a:lstStyle/>
        <a:p>
          <a:r>
            <a:rPr lang="en-US" b="1" dirty="0"/>
            <a:t>Hair Simulation</a:t>
          </a:r>
        </a:p>
      </dgm:t>
    </dgm:pt>
    <dgm:pt modelId="{4F410B45-6FA5-4EC1-8FDE-397A156EBEBC}" type="parTrans" cxnId="{3339B2A5-BDC1-4CCB-9921-9212135136FA}">
      <dgm:prSet/>
      <dgm:spPr/>
      <dgm:t>
        <a:bodyPr/>
        <a:lstStyle/>
        <a:p>
          <a:endParaRPr lang="en-US"/>
        </a:p>
      </dgm:t>
    </dgm:pt>
    <dgm:pt modelId="{E9FC1F7B-AC7F-4C93-B39F-F470C5E8C800}" type="sibTrans" cxnId="{3339B2A5-BDC1-4CCB-9921-9212135136FA}">
      <dgm:prSet/>
      <dgm:spPr/>
      <dgm:t>
        <a:bodyPr/>
        <a:lstStyle/>
        <a:p>
          <a:endParaRPr lang="en-US"/>
        </a:p>
      </dgm:t>
    </dgm:pt>
    <dgm:pt modelId="{5D4AA33A-AFDF-41C7-99F0-67EC5F682BE6}">
      <dgm:prSet/>
      <dgm:spPr>
        <a:solidFill>
          <a:srgbClr val="336600"/>
        </a:solidFill>
      </dgm:spPr>
      <dgm:t>
        <a:bodyPr/>
        <a:lstStyle/>
        <a:p>
          <a:r>
            <a:rPr lang="en-US" dirty="0"/>
            <a:t>Forward+ opaque lighting</a:t>
          </a:r>
        </a:p>
      </dgm:t>
    </dgm:pt>
    <dgm:pt modelId="{C599BC31-A359-4E23-A04E-3726E23DE14E}" type="parTrans" cxnId="{D33E0C79-174E-4D44-8C13-77DC28F415CD}">
      <dgm:prSet/>
      <dgm:spPr/>
      <dgm:t>
        <a:bodyPr/>
        <a:lstStyle/>
        <a:p>
          <a:endParaRPr lang="en-US"/>
        </a:p>
      </dgm:t>
    </dgm:pt>
    <dgm:pt modelId="{141215D7-FA19-4CA2-B8BB-C746081881C1}" type="sibTrans" cxnId="{D33E0C79-174E-4D44-8C13-77DC28F415CD}">
      <dgm:prSet/>
      <dgm:spPr/>
      <dgm:t>
        <a:bodyPr/>
        <a:lstStyle/>
        <a:p>
          <a:endParaRPr lang="en-US"/>
        </a:p>
      </dgm:t>
    </dgm:pt>
    <dgm:pt modelId="{1501F3D5-CA09-493B-BB49-603474AFDD6B}">
      <dgm:prSet/>
      <dgm:spPr>
        <a:solidFill>
          <a:srgbClr val="336600"/>
        </a:solidFill>
      </dgm:spPr>
      <dgm:t>
        <a:bodyPr/>
        <a:lstStyle/>
        <a:p>
          <a:r>
            <a:rPr lang="en-US" dirty="0"/>
            <a:t>GI/SSS/SSR</a:t>
          </a:r>
        </a:p>
      </dgm:t>
    </dgm:pt>
    <dgm:pt modelId="{362594ED-02E0-4E85-9DA2-6D73ECCF7BA3}" type="parTrans" cxnId="{85FADB37-D939-438E-A1BC-B10D9BFA9576}">
      <dgm:prSet/>
      <dgm:spPr/>
      <dgm:t>
        <a:bodyPr/>
        <a:lstStyle/>
        <a:p>
          <a:endParaRPr lang="en-US"/>
        </a:p>
      </dgm:t>
    </dgm:pt>
    <dgm:pt modelId="{24DD2A83-B877-40BF-8632-39E584490F35}" type="sibTrans" cxnId="{85FADB37-D939-438E-A1BC-B10D9BFA9576}">
      <dgm:prSet/>
      <dgm:spPr/>
      <dgm:t>
        <a:bodyPr/>
        <a:lstStyle/>
        <a:p>
          <a:endParaRPr lang="en-US"/>
        </a:p>
      </dgm:t>
    </dgm:pt>
    <dgm:pt modelId="{FB7FB5A4-3347-46D9-A7A5-CCC981CE0EF6}">
      <dgm:prSet/>
      <dgm:spPr>
        <a:solidFill>
          <a:srgbClr val="336600"/>
        </a:solidFill>
      </dgm:spPr>
      <dgm:t>
        <a:bodyPr/>
        <a:lstStyle/>
        <a:p>
          <a:r>
            <a:rPr lang="en-US" dirty="0"/>
            <a:t>Compose opaque lighting</a:t>
          </a:r>
        </a:p>
      </dgm:t>
    </dgm:pt>
    <dgm:pt modelId="{DA5BE268-31DC-41DA-BE9D-90DA072FCDC2}" type="parTrans" cxnId="{9D1A6281-0CBE-465C-AADA-D3C4BCC0B45C}">
      <dgm:prSet/>
      <dgm:spPr/>
      <dgm:t>
        <a:bodyPr/>
        <a:lstStyle/>
        <a:p>
          <a:endParaRPr lang="en-US"/>
        </a:p>
      </dgm:t>
    </dgm:pt>
    <dgm:pt modelId="{B125CCB5-786D-4B2A-9AAC-A96C9FF902CA}" type="sibTrans" cxnId="{9D1A6281-0CBE-465C-AADA-D3C4BCC0B45C}">
      <dgm:prSet/>
      <dgm:spPr/>
      <dgm:t>
        <a:bodyPr/>
        <a:lstStyle/>
        <a:p>
          <a:endParaRPr lang="en-US"/>
        </a:p>
      </dgm:t>
    </dgm:pt>
    <dgm:pt modelId="{07F67763-C1EF-490C-8542-BA00DB96D19E}">
      <dgm:prSet/>
      <dgm:spPr>
        <a:solidFill>
          <a:srgbClr val="002060"/>
        </a:solidFill>
      </dgm:spPr>
      <dgm:t>
        <a:bodyPr/>
        <a:lstStyle/>
        <a:p>
          <a:r>
            <a:rPr lang="en-US" dirty="0"/>
            <a:t>Blended forward+ lighting</a:t>
          </a:r>
        </a:p>
      </dgm:t>
    </dgm:pt>
    <dgm:pt modelId="{0B2AE360-FEE8-4C2F-B85A-4C8EE219C1BA}" type="parTrans" cxnId="{8BF344E5-54F7-4186-80E3-B7517B122BA3}">
      <dgm:prSet/>
      <dgm:spPr/>
      <dgm:t>
        <a:bodyPr/>
        <a:lstStyle/>
        <a:p>
          <a:endParaRPr lang="en-US"/>
        </a:p>
      </dgm:t>
    </dgm:pt>
    <dgm:pt modelId="{B96A0F92-EF71-4040-99A1-7DED6DC93ECE}" type="sibTrans" cxnId="{8BF344E5-54F7-4186-80E3-B7517B122BA3}">
      <dgm:prSet/>
      <dgm:spPr/>
      <dgm:t>
        <a:bodyPr/>
        <a:lstStyle/>
        <a:p>
          <a:endParaRPr lang="en-US"/>
        </a:p>
      </dgm:t>
    </dgm:pt>
    <dgm:pt modelId="{BDD6E13A-8927-478A-8695-FEB1B35339D3}">
      <dgm:prSet/>
      <dgm:spPr>
        <a:solidFill>
          <a:srgbClr val="002060"/>
        </a:solidFill>
      </dgm:spPr>
      <dgm:t>
        <a:bodyPr/>
        <a:lstStyle/>
        <a:p>
          <a:r>
            <a:rPr lang="en-US" dirty="0"/>
            <a:t>Compose blended lighting</a:t>
          </a:r>
        </a:p>
      </dgm:t>
    </dgm:pt>
    <dgm:pt modelId="{EC3CD771-534B-4EF1-B06B-F204EF4695AA}" type="parTrans" cxnId="{A85B27EB-700F-4F9D-A53A-B1F6C3787376}">
      <dgm:prSet/>
      <dgm:spPr/>
      <dgm:t>
        <a:bodyPr/>
        <a:lstStyle/>
        <a:p>
          <a:endParaRPr lang="en-US"/>
        </a:p>
      </dgm:t>
    </dgm:pt>
    <dgm:pt modelId="{59FA156B-0F02-4BCD-BD23-DB1472694146}" type="sibTrans" cxnId="{A85B27EB-700F-4F9D-A53A-B1F6C3787376}">
      <dgm:prSet/>
      <dgm:spPr/>
      <dgm:t>
        <a:bodyPr/>
        <a:lstStyle/>
        <a:p>
          <a:endParaRPr lang="en-US"/>
        </a:p>
      </dgm:t>
    </dgm:pt>
    <dgm:pt modelId="{6545D46F-0D85-44C2-B0EA-8BABCCE46BAD}" type="pres">
      <dgm:prSet presAssocID="{DCB17E91-B136-4A9B-B196-42BC7897E63A}" presName="Name0" presStyleCnt="0">
        <dgm:presLayoutVars>
          <dgm:dir/>
          <dgm:animLvl val="lvl"/>
          <dgm:resizeHandles val="exact"/>
        </dgm:presLayoutVars>
      </dgm:prSet>
      <dgm:spPr/>
    </dgm:pt>
    <dgm:pt modelId="{E0355E0D-E802-495B-B977-13E607D38742}" type="pres">
      <dgm:prSet presAssocID="{BE160437-0588-4408-9654-C72D3E18B2FD}" presName="parTxOnly" presStyleLbl="node1" presStyleIdx="0" presStyleCnt="9">
        <dgm:presLayoutVars>
          <dgm:chMax val="0"/>
          <dgm:chPref val="0"/>
          <dgm:bulletEnabled val="1"/>
        </dgm:presLayoutVars>
      </dgm:prSet>
      <dgm:spPr/>
    </dgm:pt>
    <dgm:pt modelId="{566195EA-6473-4AE8-A9C7-020E61E0A867}" type="pres">
      <dgm:prSet presAssocID="{B89B4114-9105-4527-BED9-F5EF16675405}" presName="parTxOnlySpace" presStyleCnt="0"/>
      <dgm:spPr/>
    </dgm:pt>
    <dgm:pt modelId="{8673A1EC-1A4E-46E6-94F1-B8034601D302}" type="pres">
      <dgm:prSet presAssocID="{5DD2836C-E732-489C-B1CA-1EBC88C395D2}" presName="parTxOnly" presStyleLbl="node1" presStyleIdx="1" presStyleCnt="9" custScaleX="77475">
        <dgm:presLayoutVars>
          <dgm:chMax val="0"/>
          <dgm:chPref val="0"/>
          <dgm:bulletEnabled val="1"/>
        </dgm:presLayoutVars>
      </dgm:prSet>
      <dgm:spPr/>
    </dgm:pt>
    <dgm:pt modelId="{684DCD96-B538-46BF-8659-7C0F1A74CF19}" type="pres">
      <dgm:prSet presAssocID="{9F5132C6-BCB9-4C81-8C3F-CC8EA6BA20B1}" presName="parTxOnlySpace" presStyleCnt="0"/>
      <dgm:spPr/>
    </dgm:pt>
    <dgm:pt modelId="{356ECB88-315F-4851-9A18-43CCB0E8BE2D}" type="pres">
      <dgm:prSet presAssocID="{7D78283F-9729-4E2F-BF9C-ED0EFFB6CE63}" presName="parTxOnly" presStyleLbl="node1" presStyleIdx="2" presStyleCnt="9" custScaleX="80233">
        <dgm:presLayoutVars>
          <dgm:chMax val="0"/>
          <dgm:chPref val="0"/>
          <dgm:bulletEnabled val="1"/>
        </dgm:presLayoutVars>
      </dgm:prSet>
      <dgm:spPr/>
    </dgm:pt>
    <dgm:pt modelId="{563939C1-5023-487C-BB36-F88470551B22}" type="pres">
      <dgm:prSet presAssocID="{6C0EDD53-B72A-4F7C-9112-A943CF3693F3}" presName="parTxOnlySpace" presStyleCnt="0"/>
      <dgm:spPr/>
    </dgm:pt>
    <dgm:pt modelId="{2F7674F9-C07C-4189-8A26-D948BC48BCEB}" type="pres">
      <dgm:prSet presAssocID="{ECBD6361-EC5B-4F2A-900B-44AF9AC5C294}" presName="parTxOnly" presStyleLbl="node1" presStyleIdx="3" presStyleCnt="9" custScaleX="84093">
        <dgm:presLayoutVars>
          <dgm:chMax val="0"/>
          <dgm:chPref val="0"/>
          <dgm:bulletEnabled val="1"/>
        </dgm:presLayoutVars>
      </dgm:prSet>
      <dgm:spPr/>
    </dgm:pt>
    <dgm:pt modelId="{4D96A2F4-1361-4C0C-B228-6BDC037CB460}" type="pres">
      <dgm:prSet presAssocID="{E9FC1F7B-AC7F-4C93-B39F-F470C5E8C800}" presName="parTxOnlySpace" presStyleCnt="0"/>
      <dgm:spPr/>
    </dgm:pt>
    <dgm:pt modelId="{F2D073CA-F851-435E-BE6D-B7704D2A7CCF}" type="pres">
      <dgm:prSet presAssocID="{5D4AA33A-AFDF-41C7-99F0-67EC5F682BE6}" presName="parTxOnly" presStyleLbl="node1" presStyleIdx="4" presStyleCnt="9">
        <dgm:presLayoutVars>
          <dgm:chMax val="0"/>
          <dgm:chPref val="0"/>
          <dgm:bulletEnabled val="1"/>
        </dgm:presLayoutVars>
      </dgm:prSet>
      <dgm:spPr/>
    </dgm:pt>
    <dgm:pt modelId="{9472D738-CD3A-44A5-B9DC-27E18A92B9DD}" type="pres">
      <dgm:prSet presAssocID="{141215D7-FA19-4CA2-B8BB-C746081881C1}" presName="parTxOnlySpace" presStyleCnt="0"/>
      <dgm:spPr/>
    </dgm:pt>
    <dgm:pt modelId="{76568770-43BB-4887-936E-4CBFDD9C67AB}" type="pres">
      <dgm:prSet presAssocID="{1501F3D5-CA09-493B-BB49-603474AFDD6B}" presName="parTxOnly" presStyleLbl="node1" presStyleIdx="5" presStyleCnt="9">
        <dgm:presLayoutVars>
          <dgm:chMax val="0"/>
          <dgm:chPref val="0"/>
          <dgm:bulletEnabled val="1"/>
        </dgm:presLayoutVars>
      </dgm:prSet>
      <dgm:spPr/>
    </dgm:pt>
    <dgm:pt modelId="{9A2CF7BC-ADFC-41DC-88A6-9BEF88F1A3FB}" type="pres">
      <dgm:prSet presAssocID="{24DD2A83-B877-40BF-8632-39E584490F35}" presName="parTxOnlySpace" presStyleCnt="0"/>
      <dgm:spPr/>
    </dgm:pt>
    <dgm:pt modelId="{695D141A-AABA-4D48-8BE6-4D82FB4ED84A}" type="pres">
      <dgm:prSet presAssocID="{FB7FB5A4-3347-46D9-A7A5-CCC981CE0EF6}" presName="parTxOnly" presStyleLbl="node1" presStyleIdx="6" presStyleCnt="9">
        <dgm:presLayoutVars>
          <dgm:chMax val="0"/>
          <dgm:chPref val="0"/>
          <dgm:bulletEnabled val="1"/>
        </dgm:presLayoutVars>
      </dgm:prSet>
      <dgm:spPr/>
    </dgm:pt>
    <dgm:pt modelId="{7F2E6370-0724-4D9E-A5F9-E9B82ED830ED}" type="pres">
      <dgm:prSet presAssocID="{B125CCB5-786D-4B2A-9AAC-A96C9FF902CA}" presName="parTxOnlySpace" presStyleCnt="0"/>
      <dgm:spPr/>
    </dgm:pt>
    <dgm:pt modelId="{2412B664-383E-43F3-BFB1-66A809864140}" type="pres">
      <dgm:prSet presAssocID="{07F67763-C1EF-490C-8542-BA00DB96D19E}" presName="parTxOnly" presStyleLbl="node1" presStyleIdx="7" presStyleCnt="9">
        <dgm:presLayoutVars>
          <dgm:chMax val="0"/>
          <dgm:chPref val="0"/>
          <dgm:bulletEnabled val="1"/>
        </dgm:presLayoutVars>
      </dgm:prSet>
      <dgm:spPr/>
    </dgm:pt>
    <dgm:pt modelId="{7757F43B-B467-4D5C-AFC7-20736AF60382}" type="pres">
      <dgm:prSet presAssocID="{B96A0F92-EF71-4040-99A1-7DED6DC93ECE}" presName="parTxOnlySpace" presStyleCnt="0"/>
      <dgm:spPr/>
    </dgm:pt>
    <dgm:pt modelId="{2CF91201-86CF-417B-A513-B4D9D43F5C52}" type="pres">
      <dgm:prSet presAssocID="{BDD6E13A-8927-478A-8695-FEB1B35339D3}" presName="parTxOnly" presStyleLbl="node1" presStyleIdx="8" presStyleCnt="9">
        <dgm:presLayoutVars>
          <dgm:chMax val="0"/>
          <dgm:chPref val="0"/>
          <dgm:bulletEnabled val="1"/>
        </dgm:presLayoutVars>
      </dgm:prSet>
      <dgm:spPr/>
    </dgm:pt>
  </dgm:ptLst>
  <dgm:cxnLst>
    <dgm:cxn modelId="{927A3C2E-D3A5-4FB5-93E3-CF3D5F1B3DFF}" type="presOf" srcId="{1501F3D5-CA09-493B-BB49-603474AFDD6B}" destId="{76568770-43BB-4887-936E-4CBFDD9C67AB}" srcOrd="0" destOrd="0" presId="urn:microsoft.com/office/officeart/2005/8/layout/chevron1"/>
    <dgm:cxn modelId="{0D753632-D842-452F-AAEC-0B6BC5723D3A}" type="presOf" srcId="{BDD6E13A-8927-478A-8695-FEB1B35339D3}" destId="{2CF91201-86CF-417B-A513-B4D9D43F5C52}" srcOrd="0" destOrd="0" presId="urn:microsoft.com/office/officeart/2005/8/layout/chevron1"/>
    <dgm:cxn modelId="{85FADB37-D939-438E-A1BC-B10D9BFA9576}" srcId="{DCB17E91-B136-4A9B-B196-42BC7897E63A}" destId="{1501F3D5-CA09-493B-BB49-603474AFDD6B}" srcOrd="5" destOrd="0" parTransId="{362594ED-02E0-4E85-9DA2-6D73ECCF7BA3}" sibTransId="{24DD2A83-B877-40BF-8632-39E584490F35}"/>
    <dgm:cxn modelId="{AF172443-FD94-4FDB-8CCE-5EBB460592F5}" srcId="{DCB17E91-B136-4A9B-B196-42BC7897E63A}" destId="{BE160437-0588-4408-9654-C72D3E18B2FD}" srcOrd="0" destOrd="0" parTransId="{84899B73-240B-4A92-9029-15AB57951F52}" sibTransId="{B89B4114-9105-4527-BED9-F5EF16675405}"/>
    <dgm:cxn modelId="{5ED0B066-1BF8-4D7B-B9F3-FCBF90C13D5F}" type="presOf" srcId="{DCB17E91-B136-4A9B-B196-42BC7897E63A}" destId="{6545D46F-0D85-44C2-B0EA-8BABCCE46BAD}" srcOrd="0" destOrd="0" presId="urn:microsoft.com/office/officeart/2005/8/layout/chevron1"/>
    <dgm:cxn modelId="{EC7D624A-CAC0-41EA-8A72-A320B7AC2F8E}" type="presOf" srcId="{ECBD6361-EC5B-4F2A-900B-44AF9AC5C294}" destId="{2F7674F9-C07C-4189-8A26-D948BC48BCEB}" srcOrd="0" destOrd="0" presId="urn:microsoft.com/office/officeart/2005/8/layout/chevron1"/>
    <dgm:cxn modelId="{F94E966A-134C-43C6-BC8D-113FCC7E0A81}" type="presOf" srcId="{5D4AA33A-AFDF-41C7-99F0-67EC5F682BE6}" destId="{F2D073CA-F851-435E-BE6D-B7704D2A7CCF}" srcOrd="0" destOrd="0" presId="urn:microsoft.com/office/officeart/2005/8/layout/chevron1"/>
    <dgm:cxn modelId="{33E3A16E-DF68-4065-983A-E59C2F15553C}" srcId="{DCB17E91-B136-4A9B-B196-42BC7897E63A}" destId="{7D78283F-9729-4E2F-BF9C-ED0EFFB6CE63}" srcOrd="2" destOrd="0" parTransId="{83960098-045F-4576-BC39-C6A8F3013791}" sibTransId="{6C0EDD53-B72A-4F7C-9112-A943CF3693F3}"/>
    <dgm:cxn modelId="{66B8D66E-108B-4A1A-970A-B01378450CE6}" type="presOf" srcId="{BE160437-0588-4408-9654-C72D3E18B2FD}" destId="{E0355E0D-E802-495B-B977-13E607D38742}" srcOrd="0" destOrd="0" presId="urn:microsoft.com/office/officeart/2005/8/layout/chevron1"/>
    <dgm:cxn modelId="{31810A71-8FAC-437D-95ED-61C8FA7E6335}" type="presOf" srcId="{7D78283F-9729-4E2F-BF9C-ED0EFFB6CE63}" destId="{356ECB88-315F-4851-9A18-43CCB0E8BE2D}" srcOrd="0" destOrd="0" presId="urn:microsoft.com/office/officeart/2005/8/layout/chevron1"/>
    <dgm:cxn modelId="{0FEE0756-450D-4455-A597-616745702AD5}" type="presOf" srcId="{07F67763-C1EF-490C-8542-BA00DB96D19E}" destId="{2412B664-383E-43F3-BFB1-66A809864140}" srcOrd="0" destOrd="0" presId="urn:microsoft.com/office/officeart/2005/8/layout/chevron1"/>
    <dgm:cxn modelId="{D33E0C79-174E-4D44-8C13-77DC28F415CD}" srcId="{DCB17E91-B136-4A9B-B196-42BC7897E63A}" destId="{5D4AA33A-AFDF-41C7-99F0-67EC5F682BE6}" srcOrd="4" destOrd="0" parTransId="{C599BC31-A359-4E23-A04E-3726E23DE14E}" sibTransId="{141215D7-FA19-4CA2-B8BB-C746081881C1}"/>
    <dgm:cxn modelId="{9D1A6281-0CBE-465C-AADA-D3C4BCC0B45C}" srcId="{DCB17E91-B136-4A9B-B196-42BC7897E63A}" destId="{FB7FB5A4-3347-46D9-A7A5-CCC981CE0EF6}" srcOrd="6" destOrd="0" parTransId="{DA5BE268-31DC-41DA-BE9D-90DA072FCDC2}" sibTransId="{B125CCB5-786D-4B2A-9AAC-A96C9FF902CA}"/>
    <dgm:cxn modelId="{72D8C582-3F00-43FB-B1A6-AE982B39061B}" srcId="{DCB17E91-B136-4A9B-B196-42BC7897E63A}" destId="{5DD2836C-E732-489C-B1CA-1EBC88C395D2}" srcOrd="1" destOrd="0" parTransId="{86DC93AD-DE96-4C1F-AC86-5E71470E0AB5}" sibTransId="{9F5132C6-BCB9-4C81-8C3F-CC8EA6BA20B1}"/>
    <dgm:cxn modelId="{7E1FCE9B-DEDF-4272-8B7B-E5B43E561DCA}" type="presOf" srcId="{FB7FB5A4-3347-46D9-A7A5-CCC981CE0EF6}" destId="{695D141A-AABA-4D48-8BE6-4D82FB4ED84A}" srcOrd="0" destOrd="0" presId="urn:microsoft.com/office/officeart/2005/8/layout/chevron1"/>
    <dgm:cxn modelId="{3339B2A5-BDC1-4CCB-9921-9212135136FA}" srcId="{DCB17E91-B136-4A9B-B196-42BC7897E63A}" destId="{ECBD6361-EC5B-4F2A-900B-44AF9AC5C294}" srcOrd="3" destOrd="0" parTransId="{4F410B45-6FA5-4EC1-8FDE-397A156EBEBC}" sibTransId="{E9FC1F7B-AC7F-4C93-B39F-F470C5E8C800}"/>
    <dgm:cxn modelId="{8BF344E5-54F7-4186-80E3-B7517B122BA3}" srcId="{DCB17E91-B136-4A9B-B196-42BC7897E63A}" destId="{07F67763-C1EF-490C-8542-BA00DB96D19E}" srcOrd="7" destOrd="0" parTransId="{0B2AE360-FEE8-4C2F-B85A-4C8EE219C1BA}" sibTransId="{B96A0F92-EF71-4040-99A1-7DED6DC93ECE}"/>
    <dgm:cxn modelId="{A85B27EB-700F-4F9D-A53A-B1F6C3787376}" srcId="{DCB17E91-B136-4A9B-B196-42BC7897E63A}" destId="{BDD6E13A-8927-478A-8695-FEB1B35339D3}" srcOrd="8" destOrd="0" parTransId="{EC3CD771-534B-4EF1-B06B-F204EF4695AA}" sibTransId="{59FA156B-0F02-4BCD-BD23-DB1472694146}"/>
    <dgm:cxn modelId="{CF5DE7FE-545C-46F1-BCED-BB5CE18E2015}" type="presOf" srcId="{5DD2836C-E732-489C-B1CA-1EBC88C395D2}" destId="{8673A1EC-1A4E-46E6-94F1-B8034601D302}" srcOrd="0" destOrd="0" presId="urn:microsoft.com/office/officeart/2005/8/layout/chevron1"/>
    <dgm:cxn modelId="{60B32D3D-DF3A-4778-8600-889B00BB996B}" type="presParOf" srcId="{6545D46F-0D85-44C2-B0EA-8BABCCE46BAD}" destId="{E0355E0D-E802-495B-B977-13E607D38742}" srcOrd="0" destOrd="0" presId="urn:microsoft.com/office/officeart/2005/8/layout/chevron1"/>
    <dgm:cxn modelId="{F7081D4B-6DFB-40D0-8E98-CE17D54F85BB}" type="presParOf" srcId="{6545D46F-0D85-44C2-B0EA-8BABCCE46BAD}" destId="{566195EA-6473-4AE8-A9C7-020E61E0A867}" srcOrd="1" destOrd="0" presId="urn:microsoft.com/office/officeart/2005/8/layout/chevron1"/>
    <dgm:cxn modelId="{506F572E-74CC-42B8-9DE3-4A089745B0D2}" type="presParOf" srcId="{6545D46F-0D85-44C2-B0EA-8BABCCE46BAD}" destId="{8673A1EC-1A4E-46E6-94F1-B8034601D302}" srcOrd="2" destOrd="0" presId="urn:microsoft.com/office/officeart/2005/8/layout/chevron1"/>
    <dgm:cxn modelId="{52A7F5F3-94FD-42D8-A347-E6D195E41AD2}" type="presParOf" srcId="{6545D46F-0D85-44C2-B0EA-8BABCCE46BAD}" destId="{684DCD96-B538-46BF-8659-7C0F1A74CF19}" srcOrd="3" destOrd="0" presId="urn:microsoft.com/office/officeart/2005/8/layout/chevron1"/>
    <dgm:cxn modelId="{5C0CE188-403D-4FF8-8BA2-78A63C2EA8D2}" type="presParOf" srcId="{6545D46F-0D85-44C2-B0EA-8BABCCE46BAD}" destId="{356ECB88-315F-4851-9A18-43CCB0E8BE2D}" srcOrd="4" destOrd="0" presId="urn:microsoft.com/office/officeart/2005/8/layout/chevron1"/>
    <dgm:cxn modelId="{77E16220-8C84-48E7-B452-359354BFBED4}" type="presParOf" srcId="{6545D46F-0D85-44C2-B0EA-8BABCCE46BAD}" destId="{563939C1-5023-487C-BB36-F88470551B22}" srcOrd="5" destOrd="0" presId="urn:microsoft.com/office/officeart/2005/8/layout/chevron1"/>
    <dgm:cxn modelId="{7B99C45E-D3FD-4822-A883-6678DE33B22E}" type="presParOf" srcId="{6545D46F-0D85-44C2-B0EA-8BABCCE46BAD}" destId="{2F7674F9-C07C-4189-8A26-D948BC48BCEB}" srcOrd="6" destOrd="0" presId="urn:microsoft.com/office/officeart/2005/8/layout/chevron1"/>
    <dgm:cxn modelId="{EF771040-764F-4AB3-8318-4033DE60CEE3}" type="presParOf" srcId="{6545D46F-0D85-44C2-B0EA-8BABCCE46BAD}" destId="{4D96A2F4-1361-4C0C-B228-6BDC037CB460}" srcOrd="7" destOrd="0" presId="urn:microsoft.com/office/officeart/2005/8/layout/chevron1"/>
    <dgm:cxn modelId="{FA7F263B-E72D-44AB-AA2D-6E0B593BABC1}" type="presParOf" srcId="{6545D46F-0D85-44C2-B0EA-8BABCCE46BAD}" destId="{F2D073CA-F851-435E-BE6D-B7704D2A7CCF}" srcOrd="8" destOrd="0" presId="urn:microsoft.com/office/officeart/2005/8/layout/chevron1"/>
    <dgm:cxn modelId="{A9F384C2-99FD-4BCE-B9F8-D5FF9E72938B}" type="presParOf" srcId="{6545D46F-0D85-44C2-B0EA-8BABCCE46BAD}" destId="{9472D738-CD3A-44A5-B9DC-27E18A92B9DD}" srcOrd="9" destOrd="0" presId="urn:microsoft.com/office/officeart/2005/8/layout/chevron1"/>
    <dgm:cxn modelId="{C0FFDA4A-9B97-454C-8681-112D9B69DC5D}" type="presParOf" srcId="{6545D46F-0D85-44C2-B0EA-8BABCCE46BAD}" destId="{76568770-43BB-4887-936E-4CBFDD9C67AB}" srcOrd="10" destOrd="0" presId="urn:microsoft.com/office/officeart/2005/8/layout/chevron1"/>
    <dgm:cxn modelId="{E30D0E37-B0FB-4806-BB0E-79209867EEEB}" type="presParOf" srcId="{6545D46F-0D85-44C2-B0EA-8BABCCE46BAD}" destId="{9A2CF7BC-ADFC-41DC-88A6-9BEF88F1A3FB}" srcOrd="11" destOrd="0" presId="urn:microsoft.com/office/officeart/2005/8/layout/chevron1"/>
    <dgm:cxn modelId="{BE618003-5DE7-4DFD-99D2-2B56FC7A0860}" type="presParOf" srcId="{6545D46F-0D85-44C2-B0EA-8BABCCE46BAD}" destId="{695D141A-AABA-4D48-8BE6-4D82FB4ED84A}" srcOrd="12" destOrd="0" presId="urn:microsoft.com/office/officeart/2005/8/layout/chevron1"/>
    <dgm:cxn modelId="{A8C1E5E6-8A39-427B-9890-C293AB97C7D4}" type="presParOf" srcId="{6545D46F-0D85-44C2-B0EA-8BABCCE46BAD}" destId="{7F2E6370-0724-4D9E-A5F9-E9B82ED830ED}" srcOrd="13" destOrd="0" presId="urn:microsoft.com/office/officeart/2005/8/layout/chevron1"/>
    <dgm:cxn modelId="{4BD38BD5-023F-449C-B3FF-8BCA7CCD30F8}" type="presParOf" srcId="{6545D46F-0D85-44C2-B0EA-8BABCCE46BAD}" destId="{2412B664-383E-43F3-BFB1-66A809864140}" srcOrd="14" destOrd="0" presId="urn:microsoft.com/office/officeart/2005/8/layout/chevron1"/>
    <dgm:cxn modelId="{37AA2E5C-71DB-4109-ABA9-98A270A1B9B7}" type="presParOf" srcId="{6545D46F-0D85-44C2-B0EA-8BABCCE46BAD}" destId="{7757F43B-B467-4D5C-AFC7-20736AF60382}" srcOrd="15" destOrd="0" presId="urn:microsoft.com/office/officeart/2005/8/layout/chevron1"/>
    <dgm:cxn modelId="{22A762D0-91AC-4932-9412-3D1158532FC0}" type="presParOf" srcId="{6545D46F-0D85-44C2-B0EA-8BABCCE46BAD}" destId="{2CF91201-86CF-417B-A513-B4D9D43F5C52}" srcOrd="1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B17E91-B136-4A9B-B196-42BC7897E63A}" type="doc">
      <dgm:prSet loTypeId="urn:microsoft.com/office/officeart/2005/8/layout/chevron1" loCatId="process" qsTypeId="urn:microsoft.com/office/officeart/2005/8/quickstyle/simple1" qsCatId="simple" csTypeId="urn:microsoft.com/office/officeart/2005/8/colors/accent1_2" csCatId="accent1" phldr="1"/>
      <dgm:spPr/>
    </dgm:pt>
    <dgm:pt modelId="{BE160437-0588-4408-9654-C72D3E18B2FD}">
      <dgm:prSet phldrT="[Text]"/>
      <dgm:spPr>
        <a:solidFill>
          <a:schemeClr val="tx2">
            <a:lumMod val="75000"/>
            <a:lumOff val="25000"/>
          </a:schemeClr>
        </a:solidFill>
      </dgm:spPr>
      <dgm:t>
        <a:bodyPr/>
        <a:lstStyle/>
        <a:p>
          <a:r>
            <a:rPr lang="en-US" dirty="0"/>
            <a:t>Post Processes</a:t>
          </a:r>
        </a:p>
        <a:p>
          <a:r>
            <a:rPr lang="en-US" dirty="0"/>
            <a:t>(previous frame)</a:t>
          </a:r>
        </a:p>
      </dgm:t>
    </dgm:pt>
    <dgm:pt modelId="{84899B73-240B-4A92-9029-15AB57951F52}" type="parTrans" cxnId="{AF172443-FD94-4FDB-8CCE-5EBB460592F5}">
      <dgm:prSet/>
      <dgm:spPr/>
      <dgm:t>
        <a:bodyPr/>
        <a:lstStyle/>
        <a:p>
          <a:endParaRPr lang="en-US"/>
        </a:p>
      </dgm:t>
    </dgm:pt>
    <dgm:pt modelId="{B89B4114-9105-4527-BED9-F5EF16675405}" type="sibTrans" cxnId="{AF172443-FD94-4FDB-8CCE-5EBB460592F5}">
      <dgm:prSet/>
      <dgm:spPr/>
      <dgm:t>
        <a:bodyPr/>
        <a:lstStyle/>
        <a:p>
          <a:endParaRPr lang="en-US"/>
        </a:p>
      </dgm:t>
    </dgm:pt>
    <dgm:pt modelId="{D92E4499-55FC-4D2E-A4A2-C62B1C3A9334}">
      <dgm:prSet phldrT="[Text]"/>
      <dgm:spPr>
        <a:solidFill>
          <a:schemeClr val="tx2">
            <a:lumMod val="75000"/>
            <a:lumOff val="25000"/>
          </a:schemeClr>
        </a:solidFill>
      </dgm:spPr>
      <dgm:t>
        <a:bodyPr/>
        <a:lstStyle/>
        <a:p>
          <a:r>
            <a:rPr lang="en-US" dirty="0"/>
            <a:t>RT Acceleration Structures</a:t>
          </a:r>
        </a:p>
      </dgm:t>
    </dgm:pt>
    <dgm:pt modelId="{592E009C-1C95-4D7F-892B-40F5B2916A48}" type="parTrans" cxnId="{6DB31EBC-FEA3-4EAA-9A05-FEB6257B4EE9}">
      <dgm:prSet/>
      <dgm:spPr/>
      <dgm:t>
        <a:bodyPr/>
        <a:lstStyle/>
        <a:p>
          <a:endParaRPr lang="en-US"/>
        </a:p>
      </dgm:t>
    </dgm:pt>
    <dgm:pt modelId="{DF34074C-967C-4208-BECC-B147B142BB3A}" type="sibTrans" cxnId="{6DB31EBC-FEA3-4EAA-9A05-FEB6257B4EE9}">
      <dgm:prSet/>
      <dgm:spPr/>
      <dgm:t>
        <a:bodyPr/>
        <a:lstStyle/>
        <a:p>
          <a:endParaRPr lang="en-US"/>
        </a:p>
      </dgm:t>
    </dgm:pt>
    <dgm:pt modelId="{5DD2836C-E732-489C-B1CA-1EBC88C395D2}">
      <dgm:prSet phldrT="[Text]"/>
      <dgm:spPr>
        <a:solidFill>
          <a:schemeClr val="tx2">
            <a:lumMod val="75000"/>
            <a:lumOff val="25000"/>
          </a:schemeClr>
        </a:solidFill>
      </dgm:spPr>
      <dgm:t>
        <a:bodyPr/>
        <a:lstStyle/>
        <a:p>
          <a:r>
            <a:rPr lang="en-US" dirty="0"/>
            <a:t>GI passes</a:t>
          </a:r>
        </a:p>
      </dgm:t>
    </dgm:pt>
    <dgm:pt modelId="{86DC93AD-DE96-4C1F-AC86-5E71470E0AB5}" type="parTrans" cxnId="{72D8C582-3F00-43FB-B1A6-AE982B39061B}">
      <dgm:prSet/>
      <dgm:spPr/>
      <dgm:t>
        <a:bodyPr/>
        <a:lstStyle/>
        <a:p>
          <a:endParaRPr lang="en-US"/>
        </a:p>
      </dgm:t>
    </dgm:pt>
    <dgm:pt modelId="{9F5132C6-BCB9-4C81-8C3F-CC8EA6BA20B1}" type="sibTrans" cxnId="{72D8C582-3F00-43FB-B1A6-AE982B39061B}">
      <dgm:prSet/>
      <dgm:spPr/>
      <dgm:t>
        <a:bodyPr/>
        <a:lstStyle/>
        <a:p>
          <a:endParaRPr lang="en-US"/>
        </a:p>
      </dgm:t>
    </dgm:pt>
    <dgm:pt modelId="{7D78283F-9729-4E2F-BF9C-ED0EFFB6CE63}">
      <dgm:prSet/>
      <dgm:spPr>
        <a:solidFill>
          <a:srgbClr val="002060"/>
        </a:solidFill>
      </dgm:spPr>
      <dgm:t>
        <a:bodyPr/>
        <a:lstStyle/>
        <a:p>
          <a:r>
            <a:rPr lang="en-US" dirty="0"/>
            <a:t>Particles Simulation &amp; lighting</a:t>
          </a:r>
        </a:p>
      </dgm:t>
    </dgm:pt>
    <dgm:pt modelId="{83960098-045F-4576-BC39-C6A8F3013791}" type="parTrans" cxnId="{33E3A16E-DF68-4065-983A-E59C2F15553C}">
      <dgm:prSet/>
      <dgm:spPr/>
      <dgm:t>
        <a:bodyPr/>
        <a:lstStyle/>
        <a:p>
          <a:endParaRPr lang="en-US"/>
        </a:p>
      </dgm:t>
    </dgm:pt>
    <dgm:pt modelId="{6C0EDD53-B72A-4F7C-9112-A943CF3693F3}" type="sibTrans" cxnId="{33E3A16E-DF68-4065-983A-E59C2F15553C}">
      <dgm:prSet/>
      <dgm:spPr/>
      <dgm:t>
        <a:bodyPr/>
        <a:lstStyle/>
        <a:p>
          <a:endParaRPr lang="en-US"/>
        </a:p>
      </dgm:t>
    </dgm:pt>
    <dgm:pt modelId="{ECBD6361-EC5B-4F2A-900B-44AF9AC5C294}">
      <dgm:prSet/>
      <dgm:spPr>
        <a:solidFill>
          <a:srgbClr val="002060"/>
        </a:solidFill>
      </dgm:spPr>
      <dgm:t>
        <a:bodyPr/>
        <a:lstStyle/>
        <a:p>
          <a:r>
            <a:rPr lang="en-US" b="1" dirty="0"/>
            <a:t>Hair Rendering</a:t>
          </a:r>
        </a:p>
      </dgm:t>
    </dgm:pt>
    <dgm:pt modelId="{4F410B45-6FA5-4EC1-8FDE-397A156EBEBC}" type="parTrans" cxnId="{3339B2A5-BDC1-4CCB-9921-9212135136FA}">
      <dgm:prSet/>
      <dgm:spPr/>
      <dgm:t>
        <a:bodyPr/>
        <a:lstStyle/>
        <a:p>
          <a:endParaRPr lang="en-US"/>
        </a:p>
      </dgm:t>
    </dgm:pt>
    <dgm:pt modelId="{E9FC1F7B-AC7F-4C93-B39F-F470C5E8C800}" type="sibTrans" cxnId="{3339B2A5-BDC1-4CCB-9921-9212135136FA}">
      <dgm:prSet/>
      <dgm:spPr/>
      <dgm:t>
        <a:bodyPr/>
        <a:lstStyle/>
        <a:p>
          <a:endParaRPr lang="en-US"/>
        </a:p>
      </dgm:t>
    </dgm:pt>
    <dgm:pt modelId="{5D4AA33A-AFDF-41C7-99F0-67EC5F682BE6}">
      <dgm:prSet/>
      <dgm:spPr>
        <a:solidFill>
          <a:srgbClr val="002060"/>
        </a:solidFill>
      </dgm:spPr>
      <dgm:t>
        <a:bodyPr/>
        <a:lstStyle/>
        <a:p>
          <a:r>
            <a:rPr lang="en-US" dirty="0"/>
            <a:t>Water Rendering</a:t>
          </a:r>
        </a:p>
      </dgm:t>
    </dgm:pt>
    <dgm:pt modelId="{C599BC31-A359-4E23-A04E-3726E23DE14E}" type="parTrans" cxnId="{D33E0C79-174E-4D44-8C13-77DC28F415CD}">
      <dgm:prSet/>
      <dgm:spPr/>
      <dgm:t>
        <a:bodyPr/>
        <a:lstStyle/>
        <a:p>
          <a:endParaRPr lang="en-US"/>
        </a:p>
      </dgm:t>
    </dgm:pt>
    <dgm:pt modelId="{141215D7-FA19-4CA2-B8BB-C746081881C1}" type="sibTrans" cxnId="{D33E0C79-174E-4D44-8C13-77DC28F415CD}">
      <dgm:prSet/>
      <dgm:spPr/>
      <dgm:t>
        <a:bodyPr/>
        <a:lstStyle/>
        <a:p>
          <a:endParaRPr lang="en-US"/>
        </a:p>
      </dgm:t>
    </dgm:pt>
    <dgm:pt modelId="{6545D46F-0D85-44C2-B0EA-8BABCCE46BAD}" type="pres">
      <dgm:prSet presAssocID="{DCB17E91-B136-4A9B-B196-42BC7897E63A}" presName="Name0" presStyleCnt="0">
        <dgm:presLayoutVars>
          <dgm:dir/>
          <dgm:animLvl val="lvl"/>
          <dgm:resizeHandles val="exact"/>
        </dgm:presLayoutVars>
      </dgm:prSet>
      <dgm:spPr/>
    </dgm:pt>
    <dgm:pt modelId="{E0355E0D-E802-495B-B977-13E607D38742}" type="pres">
      <dgm:prSet presAssocID="{BE160437-0588-4408-9654-C72D3E18B2FD}" presName="parTxOnly" presStyleLbl="node1" presStyleIdx="0" presStyleCnt="6" custScaleX="67762">
        <dgm:presLayoutVars>
          <dgm:chMax val="0"/>
          <dgm:chPref val="0"/>
          <dgm:bulletEnabled val="1"/>
        </dgm:presLayoutVars>
      </dgm:prSet>
      <dgm:spPr/>
    </dgm:pt>
    <dgm:pt modelId="{566195EA-6473-4AE8-A9C7-020E61E0A867}" type="pres">
      <dgm:prSet presAssocID="{B89B4114-9105-4527-BED9-F5EF16675405}" presName="parTxOnlySpace" presStyleCnt="0"/>
      <dgm:spPr/>
    </dgm:pt>
    <dgm:pt modelId="{0ABA6610-CFFE-483E-A789-41F801FD10A9}" type="pres">
      <dgm:prSet presAssocID="{D92E4499-55FC-4D2E-A4A2-C62B1C3A9334}" presName="parTxOnly" presStyleLbl="node1" presStyleIdx="1" presStyleCnt="6" custScaleX="72701">
        <dgm:presLayoutVars>
          <dgm:chMax val="0"/>
          <dgm:chPref val="0"/>
          <dgm:bulletEnabled val="1"/>
        </dgm:presLayoutVars>
      </dgm:prSet>
      <dgm:spPr/>
    </dgm:pt>
    <dgm:pt modelId="{77ECF540-997D-4D63-B6CA-C6CE99AA3AD2}" type="pres">
      <dgm:prSet presAssocID="{DF34074C-967C-4208-BECC-B147B142BB3A}" presName="parTxOnlySpace" presStyleCnt="0"/>
      <dgm:spPr/>
    </dgm:pt>
    <dgm:pt modelId="{8673A1EC-1A4E-46E6-94F1-B8034601D302}" type="pres">
      <dgm:prSet presAssocID="{5DD2836C-E732-489C-B1CA-1EBC88C395D2}" presName="parTxOnly" presStyleLbl="node1" presStyleIdx="2" presStyleCnt="6" custScaleX="50316">
        <dgm:presLayoutVars>
          <dgm:chMax val="0"/>
          <dgm:chPref val="0"/>
          <dgm:bulletEnabled val="1"/>
        </dgm:presLayoutVars>
      </dgm:prSet>
      <dgm:spPr/>
    </dgm:pt>
    <dgm:pt modelId="{684DCD96-B538-46BF-8659-7C0F1A74CF19}" type="pres">
      <dgm:prSet presAssocID="{9F5132C6-BCB9-4C81-8C3F-CC8EA6BA20B1}" presName="parTxOnlySpace" presStyleCnt="0"/>
      <dgm:spPr/>
    </dgm:pt>
    <dgm:pt modelId="{356ECB88-315F-4851-9A18-43CCB0E8BE2D}" type="pres">
      <dgm:prSet presAssocID="{7D78283F-9729-4E2F-BF9C-ED0EFFB6CE63}" presName="parTxOnly" presStyleLbl="node1" presStyleIdx="3" presStyleCnt="6" custScaleX="58739">
        <dgm:presLayoutVars>
          <dgm:chMax val="0"/>
          <dgm:chPref val="0"/>
          <dgm:bulletEnabled val="1"/>
        </dgm:presLayoutVars>
      </dgm:prSet>
      <dgm:spPr/>
    </dgm:pt>
    <dgm:pt modelId="{563939C1-5023-487C-BB36-F88470551B22}" type="pres">
      <dgm:prSet presAssocID="{6C0EDD53-B72A-4F7C-9112-A943CF3693F3}" presName="parTxOnlySpace" presStyleCnt="0"/>
      <dgm:spPr/>
    </dgm:pt>
    <dgm:pt modelId="{2F7674F9-C07C-4189-8A26-D948BC48BCEB}" type="pres">
      <dgm:prSet presAssocID="{ECBD6361-EC5B-4F2A-900B-44AF9AC5C294}" presName="parTxOnly" presStyleLbl="node1" presStyleIdx="4" presStyleCnt="6" custScaleX="73206">
        <dgm:presLayoutVars>
          <dgm:chMax val="0"/>
          <dgm:chPref val="0"/>
          <dgm:bulletEnabled val="1"/>
        </dgm:presLayoutVars>
      </dgm:prSet>
      <dgm:spPr/>
    </dgm:pt>
    <dgm:pt modelId="{4D96A2F4-1361-4C0C-B228-6BDC037CB460}" type="pres">
      <dgm:prSet presAssocID="{E9FC1F7B-AC7F-4C93-B39F-F470C5E8C800}" presName="parTxOnlySpace" presStyleCnt="0"/>
      <dgm:spPr/>
    </dgm:pt>
    <dgm:pt modelId="{F2D073CA-F851-435E-BE6D-B7704D2A7CCF}" type="pres">
      <dgm:prSet presAssocID="{5D4AA33A-AFDF-41C7-99F0-67EC5F682BE6}" presName="parTxOnly" presStyleLbl="node1" presStyleIdx="5" presStyleCnt="6" custScaleX="54720">
        <dgm:presLayoutVars>
          <dgm:chMax val="0"/>
          <dgm:chPref val="0"/>
          <dgm:bulletEnabled val="1"/>
        </dgm:presLayoutVars>
      </dgm:prSet>
      <dgm:spPr/>
    </dgm:pt>
  </dgm:ptLst>
  <dgm:cxnLst>
    <dgm:cxn modelId="{AF172443-FD94-4FDB-8CCE-5EBB460592F5}" srcId="{DCB17E91-B136-4A9B-B196-42BC7897E63A}" destId="{BE160437-0588-4408-9654-C72D3E18B2FD}" srcOrd="0" destOrd="0" parTransId="{84899B73-240B-4A92-9029-15AB57951F52}" sibTransId="{B89B4114-9105-4527-BED9-F5EF16675405}"/>
    <dgm:cxn modelId="{5ED0B066-1BF8-4D7B-B9F3-FCBF90C13D5F}" type="presOf" srcId="{DCB17E91-B136-4A9B-B196-42BC7897E63A}" destId="{6545D46F-0D85-44C2-B0EA-8BABCCE46BAD}" srcOrd="0" destOrd="0" presId="urn:microsoft.com/office/officeart/2005/8/layout/chevron1"/>
    <dgm:cxn modelId="{EC7D624A-CAC0-41EA-8A72-A320B7AC2F8E}" type="presOf" srcId="{ECBD6361-EC5B-4F2A-900B-44AF9AC5C294}" destId="{2F7674F9-C07C-4189-8A26-D948BC48BCEB}" srcOrd="0" destOrd="0" presId="urn:microsoft.com/office/officeart/2005/8/layout/chevron1"/>
    <dgm:cxn modelId="{F94E966A-134C-43C6-BC8D-113FCC7E0A81}" type="presOf" srcId="{5D4AA33A-AFDF-41C7-99F0-67EC5F682BE6}" destId="{F2D073CA-F851-435E-BE6D-B7704D2A7CCF}" srcOrd="0" destOrd="0" presId="urn:microsoft.com/office/officeart/2005/8/layout/chevron1"/>
    <dgm:cxn modelId="{33E3A16E-DF68-4065-983A-E59C2F15553C}" srcId="{DCB17E91-B136-4A9B-B196-42BC7897E63A}" destId="{7D78283F-9729-4E2F-BF9C-ED0EFFB6CE63}" srcOrd="3" destOrd="0" parTransId="{83960098-045F-4576-BC39-C6A8F3013791}" sibTransId="{6C0EDD53-B72A-4F7C-9112-A943CF3693F3}"/>
    <dgm:cxn modelId="{66B8D66E-108B-4A1A-970A-B01378450CE6}" type="presOf" srcId="{BE160437-0588-4408-9654-C72D3E18B2FD}" destId="{E0355E0D-E802-495B-B977-13E607D38742}" srcOrd="0" destOrd="0" presId="urn:microsoft.com/office/officeart/2005/8/layout/chevron1"/>
    <dgm:cxn modelId="{31810A71-8FAC-437D-95ED-61C8FA7E6335}" type="presOf" srcId="{7D78283F-9729-4E2F-BF9C-ED0EFFB6CE63}" destId="{356ECB88-315F-4851-9A18-43CCB0E8BE2D}" srcOrd="0" destOrd="0" presId="urn:microsoft.com/office/officeart/2005/8/layout/chevron1"/>
    <dgm:cxn modelId="{D33E0C79-174E-4D44-8C13-77DC28F415CD}" srcId="{DCB17E91-B136-4A9B-B196-42BC7897E63A}" destId="{5D4AA33A-AFDF-41C7-99F0-67EC5F682BE6}" srcOrd="5" destOrd="0" parTransId="{C599BC31-A359-4E23-A04E-3726E23DE14E}" sibTransId="{141215D7-FA19-4CA2-B8BB-C746081881C1}"/>
    <dgm:cxn modelId="{72D8C582-3F00-43FB-B1A6-AE982B39061B}" srcId="{DCB17E91-B136-4A9B-B196-42BC7897E63A}" destId="{5DD2836C-E732-489C-B1CA-1EBC88C395D2}" srcOrd="2" destOrd="0" parTransId="{86DC93AD-DE96-4C1F-AC86-5E71470E0AB5}" sibTransId="{9F5132C6-BCB9-4C81-8C3F-CC8EA6BA20B1}"/>
    <dgm:cxn modelId="{3339B2A5-BDC1-4CCB-9921-9212135136FA}" srcId="{DCB17E91-B136-4A9B-B196-42BC7897E63A}" destId="{ECBD6361-EC5B-4F2A-900B-44AF9AC5C294}" srcOrd="4" destOrd="0" parTransId="{4F410B45-6FA5-4EC1-8FDE-397A156EBEBC}" sibTransId="{E9FC1F7B-AC7F-4C93-B39F-F470C5E8C800}"/>
    <dgm:cxn modelId="{6DB31EBC-FEA3-4EAA-9A05-FEB6257B4EE9}" srcId="{DCB17E91-B136-4A9B-B196-42BC7897E63A}" destId="{D92E4499-55FC-4D2E-A4A2-C62B1C3A9334}" srcOrd="1" destOrd="0" parTransId="{592E009C-1C95-4D7F-892B-40F5B2916A48}" sibTransId="{DF34074C-967C-4208-BECC-B147B142BB3A}"/>
    <dgm:cxn modelId="{CF6A03E8-0920-451F-ADA3-BA044C88B9B2}" type="presOf" srcId="{D92E4499-55FC-4D2E-A4A2-C62B1C3A9334}" destId="{0ABA6610-CFFE-483E-A789-41F801FD10A9}" srcOrd="0" destOrd="0" presId="urn:microsoft.com/office/officeart/2005/8/layout/chevron1"/>
    <dgm:cxn modelId="{CF5DE7FE-545C-46F1-BCED-BB5CE18E2015}" type="presOf" srcId="{5DD2836C-E732-489C-B1CA-1EBC88C395D2}" destId="{8673A1EC-1A4E-46E6-94F1-B8034601D302}" srcOrd="0" destOrd="0" presId="urn:microsoft.com/office/officeart/2005/8/layout/chevron1"/>
    <dgm:cxn modelId="{60B32D3D-DF3A-4778-8600-889B00BB996B}" type="presParOf" srcId="{6545D46F-0D85-44C2-B0EA-8BABCCE46BAD}" destId="{E0355E0D-E802-495B-B977-13E607D38742}" srcOrd="0" destOrd="0" presId="urn:microsoft.com/office/officeart/2005/8/layout/chevron1"/>
    <dgm:cxn modelId="{F7081D4B-6DFB-40D0-8E98-CE17D54F85BB}" type="presParOf" srcId="{6545D46F-0D85-44C2-B0EA-8BABCCE46BAD}" destId="{566195EA-6473-4AE8-A9C7-020E61E0A867}" srcOrd="1" destOrd="0" presId="urn:microsoft.com/office/officeart/2005/8/layout/chevron1"/>
    <dgm:cxn modelId="{0B3894C1-8578-43FE-87BE-00B8B0EA320A}" type="presParOf" srcId="{6545D46F-0D85-44C2-B0EA-8BABCCE46BAD}" destId="{0ABA6610-CFFE-483E-A789-41F801FD10A9}" srcOrd="2" destOrd="0" presId="urn:microsoft.com/office/officeart/2005/8/layout/chevron1"/>
    <dgm:cxn modelId="{F5245E1A-9E4C-4A50-933E-74C5BA35D06D}" type="presParOf" srcId="{6545D46F-0D85-44C2-B0EA-8BABCCE46BAD}" destId="{77ECF540-997D-4D63-B6CA-C6CE99AA3AD2}" srcOrd="3" destOrd="0" presId="urn:microsoft.com/office/officeart/2005/8/layout/chevron1"/>
    <dgm:cxn modelId="{506F572E-74CC-42B8-9DE3-4A089745B0D2}" type="presParOf" srcId="{6545D46F-0D85-44C2-B0EA-8BABCCE46BAD}" destId="{8673A1EC-1A4E-46E6-94F1-B8034601D302}" srcOrd="4" destOrd="0" presId="urn:microsoft.com/office/officeart/2005/8/layout/chevron1"/>
    <dgm:cxn modelId="{52A7F5F3-94FD-42D8-A347-E6D195E41AD2}" type="presParOf" srcId="{6545D46F-0D85-44C2-B0EA-8BABCCE46BAD}" destId="{684DCD96-B538-46BF-8659-7C0F1A74CF19}" srcOrd="5" destOrd="0" presId="urn:microsoft.com/office/officeart/2005/8/layout/chevron1"/>
    <dgm:cxn modelId="{5C0CE188-403D-4FF8-8BA2-78A63C2EA8D2}" type="presParOf" srcId="{6545D46F-0D85-44C2-B0EA-8BABCCE46BAD}" destId="{356ECB88-315F-4851-9A18-43CCB0E8BE2D}" srcOrd="6" destOrd="0" presId="urn:microsoft.com/office/officeart/2005/8/layout/chevron1"/>
    <dgm:cxn modelId="{77E16220-8C84-48E7-B452-359354BFBED4}" type="presParOf" srcId="{6545D46F-0D85-44C2-B0EA-8BABCCE46BAD}" destId="{563939C1-5023-487C-BB36-F88470551B22}" srcOrd="7" destOrd="0" presId="urn:microsoft.com/office/officeart/2005/8/layout/chevron1"/>
    <dgm:cxn modelId="{7B99C45E-D3FD-4822-A883-6678DE33B22E}" type="presParOf" srcId="{6545D46F-0D85-44C2-B0EA-8BABCCE46BAD}" destId="{2F7674F9-C07C-4189-8A26-D948BC48BCEB}" srcOrd="8" destOrd="0" presId="urn:microsoft.com/office/officeart/2005/8/layout/chevron1"/>
    <dgm:cxn modelId="{EF771040-764F-4AB3-8318-4033DE60CEE3}" type="presParOf" srcId="{6545D46F-0D85-44C2-B0EA-8BABCCE46BAD}" destId="{4D96A2F4-1361-4C0C-B228-6BDC037CB460}" srcOrd="9" destOrd="0" presId="urn:microsoft.com/office/officeart/2005/8/layout/chevron1"/>
    <dgm:cxn modelId="{FA7F263B-E72D-44AB-AA2D-6E0B593BABC1}" type="presParOf" srcId="{6545D46F-0D85-44C2-B0EA-8BABCCE46BAD}" destId="{F2D073CA-F851-435E-BE6D-B7704D2A7CCF}" srcOrd="10"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D5DA05-7DA8-4F45-B00B-B1130B6A8669}" type="doc">
      <dgm:prSet loTypeId="urn:microsoft.com/office/officeart/2005/8/layout/chevron1" loCatId="process" qsTypeId="urn:microsoft.com/office/officeart/2005/8/quickstyle/simple1" qsCatId="simple" csTypeId="urn:microsoft.com/office/officeart/2005/8/colors/accent1_2" csCatId="accent1" phldr="1"/>
      <dgm:spPr/>
    </dgm:pt>
    <dgm:pt modelId="{F3D2959B-9251-4D3F-922E-4F0FF099AB05}">
      <dgm:prSet phldrT="[Text]"/>
      <dgm:spPr>
        <a:solidFill>
          <a:schemeClr val="tx2">
            <a:lumMod val="50000"/>
            <a:lumOff val="50000"/>
          </a:schemeClr>
        </a:solidFill>
      </dgm:spPr>
      <dgm:t>
        <a:bodyPr/>
        <a:lstStyle/>
        <a:p>
          <a:r>
            <a:rPr lang="en-US" dirty="0"/>
            <a:t>CPU Setup</a:t>
          </a:r>
        </a:p>
      </dgm:t>
    </dgm:pt>
    <dgm:pt modelId="{61E3FCA2-3108-408D-AFCE-B03E98E3E03D}" type="parTrans" cxnId="{DA589CE1-0E0E-4C85-B319-84F3E801E0BD}">
      <dgm:prSet/>
      <dgm:spPr/>
      <dgm:t>
        <a:bodyPr/>
        <a:lstStyle/>
        <a:p>
          <a:endParaRPr lang="en-US"/>
        </a:p>
      </dgm:t>
    </dgm:pt>
    <dgm:pt modelId="{EBCA856F-6AD5-44BB-BB65-061B3106447C}" type="sibTrans" cxnId="{DA589CE1-0E0E-4C85-B319-84F3E801E0BD}">
      <dgm:prSet/>
      <dgm:spPr/>
      <dgm:t>
        <a:bodyPr/>
        <a:lstStyle/>
        <a:p>
          <a:endParaRPr lang="en-US"/>
        </a:p>
      </dgm:t>
    </dgm:pt>
    <dgm:pt modelId="{43572BE9-72A4-48FB-9397-4C3A3D4D3F68}">
      <dgm:prSet phldrT="[Text]"/>
      <dgm:spPr>
        <a:solidFill>
          <a:srgbClr val="336600"/>
        </a:solidFill>
      </dgm:spPr>
      <dgm:t>
        <a:bodyPr/>
        <a:lstStyle/>
        <a:p>
          <a:r>
            <a:rPr lang="en-US" dirty="0"/>
            <a:t>Simulation</a:t>
          </a:r>
        </a:p>
      </dgm:t>
    </dgm:pt>
    <dgm:pt modelId="{BC44F64D-4BCF-424E-B052-F4561D2F2BE4}" type="parTrans" cxnId="{CE7EC076-8223-4A9D-8A61-AD44C7C05A34}">
      <dgm:prSet/>
      <dgm:spPr/>
      <dgm:t>
        <a:bodyPr/>
        <a:lstStyle/>
        <a:p>
          <a:endParaRPr lang="en-US"/>
        </a:p>
      </dgm:t>
    </dgm:pt>
    <dgm:pt modelId="{C904234C-07A9-49D1-BA21-8BE2B738FEEB}" type="sibTrans" cxnId="{CE7EC076-8223-4A9D-8A61-AD44C7C05A34}">
      <dgm:prSet/>
      <dgm:spPr/>
      <dgm:t>
        <a:bodyPr/>
        <a:lstStyle/>
        <a:p>
          <a:endParaRPr lang="en-US"/>
        </a:p>
      </dgm:t>
    </dgm:pt>
    <dgm:pt modelId="{F83CC33B-C192-4DB9-8EBD-AC92823C777E}">
      <dgm:prSet phldrT="[Text]" custT="1"/>
      <dgm:spPr/>
      <dgm:t>
        <a:bodyPr/>
        <a:lstStyle/>
        <a:p>
          <a:r>
            <a:rPr lang="en-US" sz="1100" dirty="0"/>
            <a:t>Gather models</a:t>
          </a:r>
        </a:p>
      </dgm:t>
    </dgm:pt>
    <dgm:pt modelId="{F444B0F0-45B8-45F9-9A64-1ECCA0CDCE6C}" type="parTrans" cxnId="{4D915772-9D71-4912-9295-2237917A54F0}">
      <dgm:prSet/>
      <dgm:spPr/>
      <dgm:t>
        <a:bodyPr/>
        <a:lstStyle/>
        <a:p>
          <a:endParaRPr lang="en-US"/>
        </a:p>
      </dgm:t>
    </dgm:pt>
    <dgm:pt modelId="{27CDC551-379D-43C8-ADB9-9ADE80439C1A}" type="sibTrans" cxnId="{4D915772-9D71-4912-9295-2237917A54F0}">
      <dgm:prSet/>
      <dgm:spPr/>
      <dgm:t>
        <a:bodyPr/>
        <a:lstStyle/>
        <a:p>
          <a:endParaRPr lang="en-US"/>
        </a:p>
      </dgm:t>
    </dgm:pt>
    <dgm:pt modelId="{2385B57E-7402-464D-9E83-234D9524C765}">
      <dgm:prSet phldrT="[Text]" custT="1"/>
      <dgm:spPr/>
      <dgm:t>
        <a:bodyPr/>
        <a:lstStyle/>
        <a:p>
          <a:r>
            <a:rPr lang="en-US" sz="1100" dirty="0"/>
            <a:t>Calculate LODs</a:t>
          </a:r>
        </a:p>
      </dgm:t>
    </dgm:pt>
    <dgm:pt modelId="{839886BD-7B6A-440F-961E-9FA671BB27C2}" type="parTrans" cxnId="{9F8ABED7-36D2-4E72-A9BE-C718DC9CB1E8}">
      <dgm:prSet/>
      <dgm:spPr/>
      <dgm:t>
        <a:bodyPr/>
        <a:lstStyle/>
        <a:p>
          <a:endParaRPr lang="en-US"/>
        </a:p>
      </dgm:t>
    </dgm:pt>
    <dgm:pt modelId="{C1C1F4E6-5272-4972-9161-B8B2BD5230F4}" type="sibTrans" cxnId="{9F8ABED7-36D2-4E72-A9BE-C718DC9CB1E8}">
      <dgm:prSet/>
      <dgm:spPr/>
      <dgm:t>
        <a:bodyPr/>
        <a:lstStyle/>
        <a:p>
          <a:endParaRPr lang="en-US"/>
        </a:p>
      </dgm:t>
    </dgm:pt>
    <dgm:pt modelId="{81F2422E-D483-4D9C-A916-A2F021196A80}">
      <dgm:prSet phldrT="[Text]" custT="1"/>
      <dgm:spPr/>
      <dgm:t>
        <a:bodyPr/>
        <a:lstStyle/>
        <a:p>
          <a:r>
            <a:rPr lang="en-US" sz="1100" dirty="0"/>
            <a:t>Emit dispatches</a:t>
          </a:r>
        </a:p>
      </dgm:t>
    </dgm:pt>
    <dgm:pt modelId="{892433B9-E9FB-472F-8012-A401022BA5F8}" type="parTrans" cxnId="{A6143CC0-9E90-4022-9AEC-8067901E2623}">
      <dgm:prSet/>
      <dgm:spPr/>
      <dgm:t>
        <a:bodyPr/>
        <a:lstStyle/>
        <a:p>
          <a:endParaRPr lang="en-US"/>
        </a:p>
      </dgm:t>
    </dgm:pt>
    <dgm:pt modelId="{D5820573-F73C-481D-9D75-516845704EEB}" type="sibTrans" cxnId="{A6143CC0-9E90-4022-9AEC-8067901E2623}">
      <dgm:prSet/>
      <dgm:spPr/>
      <dgm:t>
        <a:bodyPr/>
        <a:lstStyle/>
        <a:p>
          <a:endParaRPr lang="en-US"/>
        </a:p>
      </dgm:t>
    </dgm:pt>
    <dgm:pt modelId="{7402328B-EA46-46FB-9360-E9FD74ABF44B}">
      <dgm:prSet phldrT="[Text]"/>
      <dgm:spPr>
        <a:solidFill>
          <a:srgbClr val="AE7606"/>
        </a:solidFill>
      </dgm:spPr>
      <dgm:t>
        <a:bodyPr/>
        <a:lstStyle/>
        <a:p>
          <a:r>
            <a:rPr lang="en-US" dirty="0"/>
            <a:t>Skinning</a:t>
          </a:r>
        </a:p>
      </dgm:t>
    </dgm:pt>
    <dgm:pt modelId="{6258FAB7-6F4E-46C1-A093-7FC024876867}" type="parTrans" cxnId="{FB73F77E-342C-47B3-92BB-B5D0EBD71DC3}">
      <dgm:prSet/>
      <dgm:spPr/>
      <dgm:t>
        <a:bodyPr/>
        <a:lstStyle/>
        <a:p>
          <a:endParaRPr lang="en-US"/>
        </a:p>
      </dgm:t>
    </dgm:pt>
    <dgm:pt modelId="{2CFD40E9-F79C-4A2B-BB87-45779C12D73D}" type="sibTrans" cxnId="{FB73F77E-342C-47B3-92BB-B5D0EBD71DC3}">
      <dgm:prSet/>
      <dgm:spPr/>
      <dgm:t>
        <a:bodyPr/>
        <a:lstStyle/>
        <a:p>
          <a:endParaRPr lang="en-US"/>
        </a:p>
      </dgm:t>
    </dgm:pt>
    <dgm:pt modelId="{7B0C3CFB-DD87-4F92-A287-04EB3B1B5931}">
      <dgm:prSet phldrT="[Text]"/>
      <dgm:spPr>
        <a:solidFill>
          <a:srgbClr val="AE7606"/>
        </a:solidFill>
      </dgm:spPr>
      <dgm:t>
        <a:bodyPr/>
        <a:lstStyle/>
        <a:p>
          <a:r>
            <a:rPr lang="en-US" dirty="0"/>
            <a:t>Culling</a:t>
          </a:r>
        </a:p>
      </dgm:t>
    </dgm:pt>
    <dgm:pt modelId="{0F0E4F22-22B9-4A3C-A5B5-FD3388E65516}" type="parTrans" cxnId="{88404BF5-E65D-4380-9885-7D305EF014BA}">
      <dgm:prSet/>
      <dgm:spPr/>
      <dgm:t>
        <a:bodyPr/>
        <a:lstStyle/>
        <a:p>
          <a:endParaRPr lang="en-US"/>
        </a:p>
      </dgm:t>
    </dgm:pt>
    <dgm:pt modelId="{70331298-69F0-45E0-84F3-CE532DB8E7CB}" type="sibTrans" cxnId="{88404BF5-E65D-4380-9885-7D305EF014BA}">
      <dgm:prSet/>
      <dgm:spPr/>
      <dgm:t>
        <a:bodyPr/>
        <a:lstStyle/>
        <a:p>
          <a:endParaRPr lang="en-US"/>
        </a:p>
      </dgm:t>
    </dgm:pt>
    <dgm:pt modelId="{06DB6DA2-B90C-4DDD-9CFD-2698191D265B}">
      <dgm:prSet phldrT="[Text]"/>
      <dgm:spPr>
        <a:solidFill>
          <a:srgbClr val="AE7606"/>
        </a:solidFill>
      </dgm:spPr>
      <dgm:t>
        <a:bodyPr/>
        <a:lstStyle/>
        <a:p>
          <a:r>
            <a:rPr lang="en-US" dirty="0"/>
            <a:t>Rasterization</a:t>
          </a:r>
        </a:p>
      </dgm:t>
    </dgm:pt>
    <dgm:pt modelId="{59979CD5-B40D-4298-8D46-0676CC3C2984}" type="parTrans" cxnId="{A0992196-15C6-4D19-9CB8-D139E66ADBDF}">
      <dgm:prSet/>
      <dgm:spPr/>
      <dgm:t>
        <a:bodyPr/>
        <a:lstStyle/>
        <a:p>
          <a:endParaRPr lang="en-US"/>
        </a:p>
      </dgm:t>
    </dgm:pt>
    <dgm:pt modelId="{D63B41DE-2AB9-44D6-B1A3-92AC601EF6C0}" type="sibTrans" cxnId="{A0992196-15C6-4D19-9CB8-D139E66ADBDF}">
      <dgm:prSet/>
      <dgm:spPr/>
      <dgm:t>
        <a:bodyPr/>
        <a:lstStyle/>
        <a:p>
          <a:endParaRPr lang="en-US"/>
        </a:p>
      </dgm:t>
    </dgm:pt>
    <dgm:pt modelId="{7484F688-1E67-4A1B-8692-431DA6DC5983}">
      <dgm:prSet phldrT="[Text]"/>
      <dgm:spPr>
        <a:solidFill>
          <a:srgbClr val="AE7606"/>
        </a:solidFill>
      </dgm:spPr>
      <dgm:t>
        <a:bodyPr/>
        <a:lstStyle/>
        <a:p>
          <a:r>
            <a:rPr lang="en-US" dirty="0"/>
            <a:t>Shading</a:t>
          </a:r>
        </a:p>
      </dgm:t>
    </dgm:pt>
    <dgm:pt modelId="{029A4E03-F7B0-4B32-9555-AB24EBEFA0EA}" type="parTrans" cxnId="{B1829CEE-385B-4F1F-9592-DA17A8A1560A}">
      <dgm:prSet/>
      <dgm:spPr/>
      <dgm:t>
        <a:bodyPr/>
        <a:lstStyle/>
        <a:p>
          <a:endParaRPr lang="en-US"/>
        </a:p>
      </dgm:t>
    </dgm:pt>
    <dgm:pt modelId="{59E1F081-8B8C-451F-A1D6-BABC8341369E}" type="sibTrans" cxnId="{B1829CEE-385B-4F1F-9592-DA17A8A1560A}">
      <dgm:prSet/>
      <dgm:spPr/>
      <dgm:t>
        <a:bodyPr/>
        <a:lstStyle/>
        <a:p>
          <a:endParaRPr lang="en-US"/>
        </a:p>
      </dgm:t>
    </dgm:pt>
    <dgm:pt modelId="{0B8F34DF-259B-4A78-AF3F-97291F4FC7BE}">
      <dgm:prSet phldrT="[Text]"/>
      <dgm:spPr>
        <a:solidFill>
          <a:srgbClr val="0070C0"/>
        </a:solidFill>
      </dgm:spPr>
      <dgm:t>
        <a:bodyPr/>
        <a:lstStyle/>
        <a:p>
          <a:r>
            <a:rPr lang="en-US" dirty="0"/>
            <a:t>Composition</a:t>
          </a:r>
        </a:p>
      </dgm:t>
    </dgm:pt>
    <dgm:pt modelId="{4EA9C762-DE1B-41A7-839C-55E5313BF0CC}" type="parTrans" cxnId="{EC6A6490-5898-43B1-846F-3F6FF33D37A5}">
      <dgm:prSet/>
      <dgm:spPr/>
      <dgm:t>
        <a:bodyPr/>
        <a:lstStyle/>
        <a:p>
          <a:endParaRPr lang="en-US"/>
        </a:p>
      </dgm:t>
    </dgm:pt>
    <dgm:pt modelId="{74368590-EC3E-46E6-ABD6-4B10F2A9A287}" type="sibTrans" cxnId="{EC6A6490-5898-43B1-846F-3F6FF33D37A5}">
      <dgm:prSet/>
      <dgm:spPr/>
      <dgm:t>
        <a:bodyPr/>
        <a:lstStyle/>
        <a:p>
          <a:endParaRPr lang="en-US"/>
        </a:p>
      </dgm:t>
    </dgm:pt>
    <dgm:pt modelId="{31613FBE-688E-4A06-9727-F34764982078}">
      <dgm:prSet phldrT="[Text]" custT="1"/>
      <dgm:spPr/>
      <dgm:t>
        <a:bodyPr/>
        <a:lstStyle/>
        <a:p>
          <a:r>
            <a:rPr lang="en-US" sz="1100" dirty="0"/>
            <a:t>Update positions</a:t>
          </a:r>
        </a:p>
      </dgm:t>
    </dgm:pt>
    <dgm:pt modelId="{BF8288C1-A919-44E0-9149-BD565BB46C7F}" type="parTrans" cxnId="{EF5884E4-49F0-4262-A92C-BFEE093D1D29}">
      <dgm:prSet/>
      <dgm:spPr/>
      <dgm:t>
        <a:bodyPr/>
        <a:lstStyle/>
        <a:p>
          <a:endParaRPr lang="en-US"/>
        </a:p>
      </dgm:t>
    </dgm:pt>
    <dgm:pt modelId="{8B1947A3-D717-4A50-ABC8-8E9B792EEEBA}" type="sibTrans" cxnId="{EF5884E4-49F0-4262-A92C-BFEE093D1D29}">
      <dgm:prSet/>
      <dgm:spPr/>
      <dgm:t>
        <a:bodyPr/>
        <a:lstStyle/>
        <a:p>
          <a:endParaRPr lang="en-US"/>
        </a:p>
      </dgm:t>
    </dgm:pt>
    <dgm:pt modelId="{7ED24716-A0D8-43DD-82DA-0EECAE5543CA}">
      <dgm:prSet phldrT="[Text]" custT="1"/>
      <dgm:spPr/>
      <dgm:t>
        <a:bodyPr/>
        <a:lstStyle/>
        <a:p>
          <a:r>
            <a:rPr lang="en-US" sz="1100" dirty="0"/>
            <a:t>Update density voxel grids</a:t>
          </a:r>
        </a:p>
      </dgm:t>
    </dgm:pt>
    <dgm:pt modelId="{44961CE8-D026-4ADB-AD8B-4314FB097810}" type="parTrans" cxnId="{F8245609-60DA-47BD-AA56-E8249A31B1A2}">
      <dgm:prSet/>
      <dgm:spPr/>
      <dgm:t>
        <a:bodyPr/>
        <a:lstStyle/>
        <a:p>
          <a:endParaRPr lang="en-US"/>
        </a:p>
      </dgm:t>
    </dgm:pt>
    <dgm:pt modelId="{CEBB5948-CFE7-4E11-859A-2AE9DE0D9034}" type="sibTrans" cxnId="{F8245609-60DA-47BD-AA56-E8249A31B1A2}">
      <dgm:prSet/>
      <dgm:spPr/>
      <dgm:t>
        <a:bodyPr/>
        <a:lstStyle/>
        <a:p>
          <a:endParaRPr lang="en-US"/>
        </a:p>
      </dgm:t>
    </dgm:pt>
    <dgm:pt modelId="{18E9E905-5A44-4A7E-9B79-5FF47EA6B7C2}">
      <dgm:prSet phldrT="[Text]" custT="1"/>
      <dgm:spPr/>
      <dgm:t>
        <a:bodyPr/>
        <a:lstStyle/>
        <a:p>
          <a:r>
            <a:rPr lang="en-US" sz="1100" dirty="0"/>
            <a:t>Skin to triangles</a:t>
          </a:r>
        </a:p>
      </dgm:t>
    </dgm:pt>
    <dgm:pt modelId="{9B4584A4-5AFB-41FB-ABB2-3F910BCB191B}" type="parTrans" cxnId="{E3FD8FD0-697E-4F47-B55E-0B79AB70B5EB}">
      <dgm:prSet/>
      <dgm:spPr/>
      <dgm:t>
        <a:bodyPr/>
        <a:lstStyle/>
        <a:p>
          <a:endParaRPr lang="en-US"/>
        </a:p>
      </dgm:t>
    </dgm:pt>
    <dgm:pt modelId="{9222EF83-DA83-4E67-9222-2346D0297417}" type="sibTrans" cxnId="{E3FD8FD0-697E-4F47-B55E-0B79AB70B5EB}">
      <dgm:prSet/>
      <dgm:spPr/>
      <dgm:t>
        <a:bodyPr/>
        <a:lstStyle/>
        <a:p>
          <a:endParaRPr lang="en-US"/>
        </a:p>
      </dgm:t>
    </dgm:pt>
    <dgm:pt modelId="{10C5719A-F58C-455B-A61A-DCED324E23A8}">
      <dgm:prSet phldrT="[Text]" custT="1"/>
      <dgm:spPr/>
      <dgm:t>
        <a:bodyPr/>
        <a:lstStyle/>
        <a:p>
          <a:r>
            <a:rPr lang="en-US" sz="1100" dirty="0"/>
            <a:t>Write post-transform cache</a:t>
          </a:r>
        </a:p>
      </dgm:t>
    </dgm:pt>
    <dgm:pt modelId="{3AF80B28-F621-424C-9437-03924942A8B9}" type="parTrans" cxnId="{82704D1C-53E6-43F5-AD32-9FAED178D223}">
      <dgm:prSet/>
      <dgm:spPr/>
      <dgm:t>
        <a:bodyPr/>
        <a:lstStyle/>
        <a:p>
          <a:endParaRPr lang="en-US"/>
        </a:p>
      </dgm:t>
    </dgm:pt>
    <dgm:pt modelId="{6700CF70-F493-4CF0-9D59-C7279D6D1198}" type="sibTrans" cxnId="{82704D1C-53E6-43F5-AD32-9FAED178D223}">
      <dgm:prSet/>
      <dgm:spPr/>
      <dgm:t>
        <a:bodyPr/>
        <a:lstStyle/>
        <a:p>
          <a:endParaRPr lang="en-US"/>
        </a:p>
      </dgm:t>
    </dgm:pt>
    <dgm:pt modelId="{4AF485D5-CEA8-4A5A-B307-877CEC6AEDFA}">
      <dgm:prSet phldrT="[Text]" custT="1"/>
      <dgm:spPr/>
      <dgm:t>
        <a:bodyPr/>
        <a:lstStyle/>
        <a:p>
          <a:r>
            <a:rPr lang="en-US" sz="1100" dirty="0"/>
            <a:t>Frustum culling</a:t>
          </a:r>
        </a:p>
      </dgm:t>
    </dgm:pt>
    <dgm:pt modelId="{74DB87BE-187A-4065-94DE-DFC83970FF37}" type="parTrans" cxnId="{E5C12EEC-7A13-4F34-B1AB-5E9CF0B34A4D}">
      <dgm:prSet/>
      <dgm:spPr/>
      <dgm:t>
        <a:bodyPr/>
        <a:lstStyle/>
        <a:p>
          <a:endParaRPr lang="en-US"/>
        </a:p>
      </dgm:t>
    </dgm:pt>
    <dgm:pt modelId="{15119490-F040-425C-9A79-C6F094D16CD6}" type="sibTrans" cxnId="{E5C12EEC-7A13-4F34-B1AB-5E9CF0B34A4D}">
      <dgm:prSet/>
      <dgm:spPr/>
      <dgm:t>
        <a:bodyPr/>
        <a:lstStyle/>
        <a:p>
          <a:endParaRPr lang="en-US"/>
        </a:p>
      </dgm:t>
    </dgm:pt>
    <dgm:pt modelId="{3871F7E6-3CA7-4063-8297-B36DCF338586}">
      <dgm:prSet phldrT="[Text]" custT="1"/>
      <dgm:spPr/>
      <dgm:t>
        <a:bodyPr/>
        <a:lstStyle/>
        <a:p>
          <a:r>
            <a:rPr lang="en-US" sz="1100" dirty="0"/>
            <a:t>Occlusion culling</a:t>
          </a:r>
        </a:p>
      </dgm:t>
    </dgm:pt>
    <dgm:pt modelId="{4994EA32-F1D8-4A78-A213-B3443DD3F99D}" type="parTrans" cxnId="{7D88956A-77CD-4461-9684-DAF216F91A62}">
      <dgm:prSet/>
      <dgm:spPr/>
      <dgm:t>
        <a:bodyPr/>
        <a:lstStyle/>
        <a:p>
          <a:endParaRPr lang="en-US"/>
        </a:p>
      </dgm:t>
    </dgm:pt>
    <dgm:pt modelId="{026DAFF3-6830-42B0-B97B-60A568AB22A5}" type="sibTrans" cxnId="{7D88956A-77CD-4461-9684-DAF216F91A62}">
      <dgm:prSet/>
      <dgm:spPr/>
      <dgm:t>
        <a:bodyPr/>
        <a:lstStyle/>
        <a:p>
          <a:endParaRPr lang="en-US"/>
        </a:p>
      </dgm:t>
    </dgm:pt>
    <dgm:pt modelId="{60F4B02D-B489-4CF9-BDB8-D93F86397CDD}">
      <dgm:prSet phldrT="[Text]" custT="1"/>
      <dgm:spPr/>
      <dgm:t>
        <a:bodyPr/>
        <a:lstStyle/>
        <a:p>
          <a:r>
            <a:rPr lang="en-US" sz="1100" dirty="0"/>
            <a:t>Hat culling</a:t>
          </a:r>
        </a:p>
      </dgm:t>
    </dgm:pt>
    <dgm:pt modelId="{2BA8D79B-F619-4E5B-84BE-2DB4E2DC3200}" type="parTrans" cxnId="{D3670B3D-94C8-47B5-803F-2DA9C7B6F346}">
      <dgm:prSet/>
      <dgm:spPr/>
      <dgm:t>
        <a:bodyPr/>
        <a:lstStyle/>
        <a:p>
          <a:endParaRPr lang="en-US"/>
        </a:p>
      </dgm:t>
    </dgm:pt>
    <dgm:pt modelId="{2C18D140-50DC-45E9-9CFE-30A5A0AD3671}" type="sibTrans" cxnId="{D3670B3D-94C8-47B5-803F-2DA9C7B6F346}">
      <dgm:prSet/>
      <dgm:spPr/>
      <dgm:t>
        <a:bodyPr/>
        <a:lstStyle/>
        <a:p>
          <a:endParaRPr lang="en-US"/>
        </a:p>
      </dgm:t>
    </dgm:pt>
    <dgm:pt modelId="{FBB6F227-67A7-4A91-A18A-DAD082656258}">
      <dgm:prSet phldrT="[Text]" custT="1"/>
      <dgm:spPr/>
      <dgm:t>
        <a:bodyPr/>
        <a:lstStyle/>
        <a:p>
          <a:r>
            <a:rPr lang="en-US" sz="1100" dirty="0"/>
            <a:t>SW rasterization</a:t>
          </a:r>
        </a:p>
      </dgm:t>
    </dgm:pt>
    <dgm:pt modelId="{B59D1358-FB04-4C8C-AC22-95C584CD4783}" type="parTrans" cxnId="{7DFED119-A39D-4C3F-AFB6-954437400263}">
      <dgm:prSet/>
      <dgm:spPr/>
      <dgm:t>
        <a:bodyPr/>
        <a:lstStyle/>
        <a:p>
          <a:endParaRPr lang="en-US"/>
        </a:p>
      </dgm:t>
    </dgm:pt>
    <dgm:pt modelId="{AAFE7537-1102-4A98-81CF-ECB8C0BCB9E0}" type="sibTrans" cxnId="{7DFED119-A39D-4C3F-AFB6-954437400263}">
      <dgm:prSet/>
      <dgm:spPr/>
      <dgm:t>
        <a:bodyPr/>
        <a:lstStyle/>
        <a:p>
          <a:endParaRPr lang="en-US"/>
        </a:p>
      </dgm:t>
    </dgm:pt>
    <dgm:pt modelId="{22D02261-FF35-4ADF-94F6-905572F40669}">
      <dgm:prSet phldrT="[Text]" custT="1"/>
      <dgm:spPr/>
      <dgm:t>
        <a:bodyPr/>
        <a:lstStyle/>
        <a:p>
          <a:r>
            <a:rPr lang="en-US" sz="1100" dirty="0"/>
            <a:t>1 lane per segment</a:t>
          </a:r>
        </a:p>
      </dgm:t>
    </dgm:pt>
    <dgm:pt modelId="{0C515153-09D7-4FF1-89CD-B01E65EA1066}" type="parTrans" cxnId="{1D6663D6-A566-484D-B813-5B711FB3A204}">
      <dgm:prSet/>
      <dgm:spPr/>
      <dgm:t>
        <a:bodyPr/>
        <a:lstStyle/>
        <a:p>
          <a:endParaRPr lang="en-US"/>
        </a:p>
      </dgm:t>
    </dgm:pt>
    <dgm:pt modelId="{3D3A2F06-FE52-464D-84A0-3C093117B34D}" type="sibTrans" cxnId="{1D6663D6-A566-484D-B813-5B711FB3A204}">
      <dgm:prSet/>
      <dgm:spPr/>
      <dgm:t>
        <a:bodyPr/>
        <a:lstStyle/>
        <a:p>
          <a:endParaRPr lang="en-US"/>
        </a:p>
      </dgm:t>
    </dgm:pt>
    <dgm:pt modelId="{37EB96EE-2799-4E79-957E-CEC04EF64037}">
      <dgm:prSet phldrT="[Text]" custT="1"/>
      <dgm:spPr/>
      <dgm:t>
        <a:bodyPr/>
        <a:lstStyle/>
        <a:p>
          <a:r>
            <a:rPr lang="en-US" sz="1100" dirty="0"/>
            <a:t>Strand-space</a:t>
          </a:r>
        </a:p>
      </dgm:t>
    </dgm:pt>
    <dgm:pt modelId="{DD129BB3-65FB-4A06-860E-CA0D21AFD289}" type="parTrans" cxnId="{EE9C5EE5-5B7A-4EC5-B851-9B6A0DEE7E42}">
      <dgm:prSet/>
      <dgm:spPr/>
      <dgm:t>
        <a:bodyPr/>
        <a:lstStyle/>
        <a:p>
          <a:endParaRPr lang="en-US"/>
        </a:p>
      </dgm:t>
    </dgm:pt>
    <dgm:pt modelId="{6FFDC4A7-E223-4E43-B1F5-46CB19C8F031}" type="sibTrans" cxnId="{EE9C5EE5-5B7A-4EC5-B851-9B6A0DEE7E42}">
      <dgm:prSet/>
      <dgm:spPr/>
      <dgm:t>
        <a:bodyPr/>
        <a:lstStyle/>
        <a:p>
          <a:endParaRPr lang="en-US"/>
        </a:p>
      </dgm:t>
    </dgm:pt>
    <dgm:pt modelId="{F114D705-3FBD-4E83-B93F-841D8AE68A87}">
      <dgm:prSet phldrT="[Text]" custT="1"/>
      <dgm:spPr/>
      <dgm:t>
        <a:bodyPr/>
        <a:lstStyle/>
        <a:p>
          <a:r>
            <a:rPr lang="en-US" sz="1100" dirty="0"/>
            <a:t>1 shading point per segment</a:t>
          </a:r>
        </a:p>
      </dgm:t>
    </dgm:pt>
    <dgm:pt modelId="{158FB036-8210-4501-A8ED-54575E20F498}" type="parTrans" cxnId="{1ACFC0B5-BDED-4AF4-9F0A-8B22B82D70D0}">
      <dgm:prSet/>
      <dgm:spPr/>
      <dgm:t>
        <a:bodyPr/>
        <a:lstStyle/>
        <a:p>
          <a:endParaRPr lang="en-US"/>
        </a:p>
      </dgm:t>
    </dgm:pt>
    <dgm:pt modelId="{7A96B44A-379E-4B73-8D71-DDB2A6C9D95B}" type="sibTrans" cxnId="{1ACFC0B5-BDED-4AF4-9F0A-8B22B82D70D0}">
      <dgm:prSet/>
      <dgm:spPr/>
      <dgm:t>
        <a:bodyPr/>
        <a:lstStyle/>
        <a:p>
          <a:endParaRPr lang="en-US"/>
        </a:p>
      </dgm:t>
    </dgm:pt>
    <dgm:pt modelId="{1A6549BD-989E-4B9A-9513-5008EE5897E9}">
      <dgm:prSet phldrT="[Text]" custT="1"/>
      <dgm:spPr/>
      <dgm:t>
        <a:bodyPr/>
        <a:lstStyle/>
        <a:p>
          <a:r>
            <a:rPr lang="en-US" sz="1100" dirty="0"/>
            <a:t>1 quad per groom asset</a:t>
          </a:r>
        </a:p>
      </dgm:t>
    </dgm:pt>
    <dgm:pt modelId="{9AF2D1DA-9FB9-4079-BE2D-9304686B8306}" type="parTrans" cxnId="{CBDCF6A9-365F-48E4-B590-58EB1BD56121}">
      <dgm:prSet/>
      <dgm:spPr/>
      <dgm:t>
        <a:bodyPr/>
        <a:lstStyle/>
        <a:p>
          <a:endParaRPr lang="en-US"/>
        </a:p>
      </dgm:t>
    </dgm:pt>
    <dgm:pt modelId="{3D638AF0-8CEF-4EC3-859A-3F8A530E2DAE}" type="sibTrans" cxnId="{CBDCF6A9-365F-48E4-B590-58EB1BD56121}">
      <dgm:prSet/>
      <dgm:spPr/>
      <dgm:t>
        <a:bodyPr/>
        <a:lstStyle/>
        <a:p>
          <a:endParaRPr lang="en-US"/>
        </a:p>
      </dgm:t>
    </dgm:pt>
    <dgm:pt modelId="{23C3241F-D19D-4FD2-B38D-1BE9B4442F85}">
      <dgm:prSet phldrT="[Text]" custT="1"/>
      <dgm:spPr/>
      <dgm:t>
        <a:bodyPr/>
        <a:lstStyle/>
        <a:p>
          <a:r>
            <a:rPr lang="en-US" sz="1100" dirty="0"/>
            <a:t>Sorted back to front</a:t>
          </a:r>
        </a:p>
      </dgm:t>
    </dgm:pt>
    <dgm:pt modelId="{F1946A1A-BA2B-4850-B32D-8C668A10CA6D}" type="parTrans" cxnId="{F47C20BC-547E-44A3-A5B9-23251581A4EF}">
      <dgm:prSet/>
      <dgm:spPr/>
      <dgm:t>
        <a:bodyPr/>
        <a:lstStyle/>
        <a:p>
          <a:endParaRPr lang="en-US"/>
        </a:p>
      </dgm:t>
    </dgm:pt>
    <dgm:pt modelId="{718D18B4-2A7E-4A00-951D-B13712186523}" type="sibTrans" cxnId="{F47C20BC-547E-44A3-A5B9-23251581A4EF}">
      <dgm:prSet/>
      <dgm:spPr/>
      <dgm:t>
        <a:bodyPr/>
        <a:lstStyle/>
        <a:p>
          <a:endParaRPr lang="en-US"/>
        </a:p>
      </dgm:t>
    </dgm:pt>
    <dgm:pt modelId="{CF77394B-406F-4A05-99C6-E5B843EE955E}">
      <dgm:prSet phldrT="[Text]" custT="1"/>
      <dgm:spPr/>
      <dgm:t>
        <a:bodyPr/>
        <a:lstStyle/>
        <a:p>
          <a:r>
            <a:rPr lang="en-US" sz="1100" dirty="0"/>
            <a:t>Write depth and motion</a:t>
          </a:r>
        </a:p>
      </dgm:t>
    </dgm:pt>
    <dgm:pt modelId="{5D5106B3-2F05-440D-A6A9-7825B4FE7ED9}" type="parTrans" cxnId="{02910ECD-CBF4-4FD4-BAD1-F81FFAA5C9CB}">
      <dgm:prSet/>
      <dgm:spPr/>
      <dgm:t>
        <a:bodyPr/>
        <a:lstStyle/>
        <a:p>
          <a:endParaRPr lang="en-US"/>
        </a:p>
      </dgm:t>
    </dgm:pt>
    <dgm:pt modelId="{B1E063CF-B56E-42BD-92C0-3F8A94EFD26B}" type="sibTrans" cxnId="{02910ECD-CBF4-4FD4-BAD1-F81FFAA5C9CB}">
      <dgm:prSet/>
      <dgm:spPr/>
      <dgm:t>
        <a:bodyPr/>
        <a:lstStyle/>
        <a:p>
          <a:endParaRPr lang="en-US"/>
        </a:p>
      </dgm:t>
    </dgm:pt>
    <dgm:pt modelId="{3313D370-708A-431A-9553-31EEE70770CA}">
      <dgm:prSet phldrT="[Text]" custT="1"/>
      <dgm:spPr/>
      <dgm:t>
        <a:bodyPr/>
        <a:lstStyle/>
        <a:p>
          <a:r>
            <a:rPr lang="en-US" sz="1100" dirty="0"/>
            <a:t>Together with other transparent objects</a:t>
          </a:r>
        </a:p>
      </dgm:t>
    </dgm:pt>
    <dgm:pt modelId="{9528D449-6806-45A9-ADBA-7E48B0C9C971}" type="parTrans" cxnId="{34666E46-FFE0-42FD-9909-70F6DF962FF3}">
      <dgm:prSet/>
      <dgm:spPr/>
      <dgm:t>
        <a:bodyPr/>
        <a:lstStyle/>
        <a:p>
          <a:endParaRPr lang="en-US"/>
        </a:p>
      </dgm:t>
    </dgm:pt>
    <dgm:pt modelId="{7F5E08C1-E8C7-4F5E-BB2B-4E7DC3737DD5}" type="sibTrans" cxnId="{34666E46-FFE0-42FD-9909-70F6DF962FF3}">
      <dgm:prSet/>
      <dgm:spPr/>
      <dgm:t>
        <a:bodyPr/>
        <a:lstStyle/>
        <a:p>
          <a:endParaRPr lang="en-US"/>
        </a:p>
      </dgm:t>
    </dgm:pt>
    <dgm:pt modelId="{479C34DC-B028-49C9-9C5D-A4DE1CD117BE}">
      <dgm:prSet phldrT="[Text]" custT="1"/>
      <dgm:spPr/>
      <dgm:t>
        <a:bodyPr/>
        <a:lstStyle/>
        <a:p>
          <a:r>
            <a:rPr lang="en-US" sz="1100" dirty="0"/>
            <a:t>Optional (enabled per asset)</a:t>
          </a:r>
        </a:p>
      </dgm:t>
    </dgm:pt>
    <dgm:pt modelId="{D42B40DE-77B3-4B98-AFBE-3355323C11D2}" type="parTrans" cxnId="{9F32BC9B-C28A-47AE-9E77-0715BF6BE03C}">
      <dgm:prSet/>
      <dgm:spPr/>
      <dgm:t>
        <a:bodyPr/>
        <a:lstStyle/>
        <a:p>
          <a:endParaRPr lang="en-US"/>
        </a:p>
      </dgm:t>
    </dgm:pt>
    <dgm:pt modelId="{02E5F3A8-4CFC-43D2-B762-951510AEF5BE}" type="sibTrans" cxnId="{9F32BC9B-C28A-47AE-9E77-0715BF6BE03C}">
      <dgm:prSet/>
      <dgm:spPr/>
      <dgm:t>
        <a:bodyPr/>
        <a:lstStyle/>
        <a:p>
          <a:endParaRPr lang="en-US"/>
        </a:p>
      </dgm:t>
    </dgm:pt>
    <dgm:pt modelId="{E225DF83-E459-449A-8B63-336F3F0A35C4}">
      <dgm:prSet phldrT="[Text]" custT="1"/>
      <dgm:spPr/>
      <dgm:t>
        <a:bodyPr/>
        <a:lstStyle/>
        <a:p>
          <a:r>
            <a:rPr lang="en-US" sz="1100" dirty="0"/>
            <a:t>Write lists of visible segments</a:t>
          </a:r>
        </a:p>
      </dgm:t>
    </dgm:pt>
    <dgm:pt modelId="{52345958-E7D3-49B5-B959-DF3A07AEC86F}" type="parTrans" cxnId="{4E580CE3-2D5D-413B-AEC5-7EDEB4A710EA}">
      <dgm:prSet/>
      <dgm:spPr/>
      <dgm:t>
        <a:bodyPr/>
        <a:lstStyle/>
        <a:p>
          <a:endParaRPr lang="en-US"/>
        </a:p>
      </dgm:t>
    </dgm:pt>
    <dgm:pt modelId="{405A7DB6-4144-4A71-82C0-B53C167B1F4C}" type="sibTrans" cxnId="{4E580CE3-2D5D-413B-AEC5-7EDEB4A710EA}">
      <dgm:prSet/>
      <dgm:spPr/>
      <dgm:t>
        <a:bodyPr/>
        <a:lstStyle/>
        <a:p>
          <a:endParaRPr lang="en-US"/>
        </a:p>
      </dgm:t>
    </dgm:pt>
    <dgm:pt modelId="{49276189-166E-4337-BD42-B175F0F863B6}">
      <dgm:prSet phldrT="[Text]" custT="1"/>
      <dgm:spPr/>
      <dgm:t>
        <a:bodyPr/>
        <a:lstStyle/>
        <a:p>
          <a:r>
            <a:rPr lang="en-US" sz="1100" dirty="0"/>
            <a:t>Write to visibility atlas</a:t>
          </a:r>
        </a:p>
      </dgm:t>
    </dgm:pt>
    <dgm:pt modelId="{DEBC2BDF-F6AC-4415-88BB-287F57440780}" type="parTrans" cxnId="{B1D1C74B-5CBB-4287-8161-C5E82B664B20}">
      <dgm:prSet/>
      <dgm:spPr/>
      <dgm:t>
        <a:bodyPr/>
        <a:lstStyle/>
        <a:p>
          <a:endParaRPr lang="en-US"/>
        </a:p>
      </dgm:t>
    </dgm:pt>
    <dgm:pt modelId="{14C5990F-4E16-467B-BFE7-F1BE1651BBB0}" type="sibTrans" cxnId="{B1D1C74B-5CBB-4287-8161-C5E82B664B20}">
      <dgm:prSet/>
      <dgm:spPr/>
      <dgm:t>
        <a:bodyPr/>
        <a:lstStyle/>
        <a:p>
          <a:endParaRPr lang="en-US"/>
        </a:p>
      </dgm:t>
    </dgm:pt>
    <dgm:pt modelId="{06CD3DF1-50B5-428D-A998-F6465F89C364}">
      <dgm:prSet phldrT="[Text]" custT="1"/>
      <dgm:spPr/>
      <dgm:t>
        <a:bodyPr/>
        <a:lstStyle/>
        <a:p>
          <a:r>
            <a:rPr lang="en-US" sz="1100" dirty="0"/>
            <a:t>Write to separate buffer</a:t>
          </a:r>
        </a:p>
      </dgm:t>
    </dgm:pt>
    <dgm:pt modelId="{4C7A6155-36C4-4302-9292-1DA39CDDA5C7}" type="parTrans" cxnId="{79AC1730-CB55-4DBD-9866-9D55957AE527}">
      <dgm:prSet/>
      <dgm:spPr/>
      <dgm:t>
        <a:bodyPr/>
        <a:lstStyle/>
        <a:p>
          <a:endParaRPr lang="en-US"/>
        </a:p>
      </dgm:t>
    </dgm:pt>
    <dgm:pt modelId="{4F6F2462-0CEA-4371-8155-A1A08D636754}" type="sibTrans" cxnId="{79AC1730-CB55-4DBD-9866-9D55957AE527}">
      <dgm:prSet/>
      <dgm:spPr/>
      <dgm:t>
        <a:bodyPr/>
        <a:lstStyle/>
        <a:p>
          <a:endParaRPr lang="en-US"/>
        </a:p>
      </dgm:t>
    </dgm:pt>
    <dgm:pt modelId="{BA4BE801-96FE-4035-A454-FF4A4902DE55}" type="pres">
      <dgm:prSet presAssocID="{04D5DA05-7DA8-4F45-B00B-B1130B6A8669}" presName="Name0" presStyleCnt="0">
        <dgm:presLayoutVars>
          <dgm:dir/>
          <dgm:animLvl val="lvl"/>
          <dgm:resizeHandles val="exact"/>
        </dgm:presLayoutVars>
      </dgm:prSet>
      <dgm:spPr/>
    </dgm:pt>
    <dgm:pt modelId="{64A1E646-CA36-454E-9E70-17D602F2C327}" type="pres">
      <dgm:prSet presAssocID="{F3D2959B-9251-4D3F-922E-4F0FF099AB05}" presName="composite" presStyleCnt="0"/>
      <dgm:spPr/>
    </dgm:pt>
    <dgm:pt modelId="{71F79EF2-C98C-47F3-B3E3-340407AFFF31}" type="pres">
      <dgm:prSet presAssocID="{F3D2959B-9251-4D3F-922E-4F0FF099AB05}" presName="parTx" presStyleLbl="node1" presStyleIdx="0" presStyleCnt="7">
        <dgm:presLayoutVars>
          <dgm:chMax val="0"/>
          <dgm:chPref val="0"/>
          <dgm:bulletEnabled val="1"/>
        </dgm:presLayoutVars>
      </dgm:prSet>
      <dgm:spPr/>
    </dgm:pt>
    <dgm:pt modelId="{3407A91D-6FAD-43A5-A7FE-956BE8EEEC1B}" type="pres">
      <dgm:prSet presAssocID="{F3D2959B-9251-4D3F-922E-4F0FF099AB05}" presName="desTx" presStyleLbl="revTx" presStyleIdx="0" presStyleCnt="7">
        <dgm:presLayoutVars>
          <dgm:bulletEnabled val="1"/>
        </dgm:presLayoutVars>
      </dgm:prSet>
      <dgm:spPr/>
    </dgm:pt>
    <dgm:pt modelId="{BFD5887E-CFBA-4D0D-A112-15D27600106E}" type="pres">
      <dgm:prSet presAssocID="{EBCA856F-6AD5-44BB-BB65-061B3106447C}" presName="space" presStyleCnt="0"/>
      <dgm:spPr/>
    </dgm:pt>
    <dgm:pt modelId="{1BB5664B-FEFC-4B12-AC07-1B38FD730B72}" type="pres">
      <dgm:prSet presAssocID="{43572BE9-72A4-48FB-9397-4C3A3D4D3F68}" presName="composite" presStyleCnt="0"/>
      <dgm:spPr/>
    </dgm:pt>
    <dgm:pt modelId="{CE686DF9-2EDB-476A-B66E-AB4F8AFFF02E}" type="pres">
      <dgm:prSet presAssocID="{43572BE9-72A4-48FB-9397-4C3A3D4D3F68}" presName="parTx" presStyleLbl="node1" presStyleIdx="1" presStyleCnt="7">
        <dgm:presLayoutVars>
          <dgm:chMax val="0"/>
          <dgm:chPref val="0"/>
          <dgm:bulletEnabled val="1"/>
        </dgm:presLayoutVars>
      </dgm:prSet>
      <dgm:spPr/>
    </dgm:pt>
    <dgm:pt modelId="{44BD80D8-3AA4-43AB-9D89-5BF01A3F5499}" type="pres">
      <dgm:prSet presAssocID="{43572BE9-72A4-48FB-9397-4C3A3D4D3F68}" presName="desTx" presStyleLbl="revTx" presStyleIdx="1" presStyleCnt="7">
        <dgm:presLayoutVars>
          <dgm:bulletEnabled val="1"/>
        </dgm:presLayoutVars>
      </dgm:prSet>
      <dgm:spPr/>
    </dgm:pt>
    <dgm:pt modelId="{B65F2512-4BF0-4622-A252-73C31A85965E}" type="pres">
      <dgm:prSet presAssocID="{C904234C-07A9-49D1-BA21-8BE2B738FEEB}" presName="space" presStyleCnt="0"/>
      <dgm:spPr/>
    </dgm:pt>
    <dgm:pt modelId="{1A1CA3A2-E547-4F41-91F6-7632FD6B08A0}" type="pres">
      <dgm:prSet presAssocID="{7402328B-EA46-46FB-9360-E9FD74ABF44B}" presName="composite" presStyleCnt="0"/>
      <dgm:spPr/>
    </dgm:pt>
    <dgm:pt modelId="{A1D7BCD4-EE3E-43BF-AC9D-831E6802FCC9}" type="pres">
      <dgm:prSet presAssocID="{7402328B-EA46-46FB-9360-E9FD74ABF44B}" presName="parTx" presStyleLbl="node1" presStyleIdx="2" presStyleCnt="7">
        <dgm:presLayoutVars>
          <dgm:chMax val="0"/>
          <dgm:chPref val="0"/>
          <dgm:bulletEnabled val="1"/>
        </dgm:presLayoutVars>
      </dgm:prSet>
      <dgm:spPr/>
    </dgm:pt>
    <dgm:pt modelId="{2C685C46-D8FC-481B-A69C-530B334D763D}" type="pres">
      <dgm:prSet presAssocID="{7402328B-EA46-46FB-9360-E9FD74ABF44B}" presName="desTx" presStyleLbl="revTx" presStyleIdx="2" presStyleCnt="7">
        <dgm:presLayoutVars>
          <dgm:bulletEnabled val="1"/>
        </dgm:presLayoutVars>
      </dgm:prSet>
      <dgm:spPr/>
    </dgm:pt>
    <dgm:pt modelId="{7D774EB7-729B-4927-9B0A-7FD92F4B5FC1}" type="pres">
      <dgm:prSet presAssocID="{2CFD40E9-F79C-4A2B-BB87-45779C12D73D}" presName="space" presStyleCnt="0"/>
      <dgm:spPr/>
    </dgm:pt>
    <dgm:pt modelId="{175AED9F-F115-4F18-970C-F0A9604F6269}" type="pres">
      <dgm:prSet presAssocID="{7B0C3CFB-DD87-4F92-A287-04EB3B1B5931}" presName="composite" presStyleCnt="0"/>
      <dgm:spPr/>
    </dgm:pt>
    <dgm:pt modelId="{44E68845-E5EC-48F0-8D7B-300C6F38DD9F}" type="pres">
      <dgm:prSet presAssocID="{7B0C3CFB-DD87-4F92-A287-04EB3B1B5931}" presName="parTx" presStyleLbl="node1" presStyleIdx="3" presStyleCnt="7">
        <dgm:presLayoutVars>
          <dgm:chMax val="0"/>
          <dgm:chPref val="0"/>
          <dgm:bulletEnabled val="1"/>
        </dgm:presLayoutVars>
      </dgm:prSet>
      <dgm:spPr/>
    </dgm:pt>
    <dgm:pt modelId="{996EA6A4-2F2F-49DA-800D-FB618391A3F8}" type="pres">
      <dgm:prSet presAssocID="{7B0C3CFB-DD87-4F92-A287-04EB3B1B5931}" presName="desTx" presStyleLbl="revTx" presStyleIdx="3" presStyleCnt="7">
        <dgm:presLayoutVars>
          <dgm:bulletEnabled val="1"/>
        </dgm:presLayoutVars>
      </dgm:prSet>
      <dgm:spPr/>
    </dgm:pt>
    <dgm:pt modelId="{401CAAB8-AA3B-474D-8903-492272607022}" type="pres">
      <dgm:prSet presAssocID="{70331298-69F0-45E0-84F3-CE532DB8E7CB}" presName="space" presStyleCnt="0"/>
      <dgm:spPr/>
    </dgm:pt>
    <dgm:pt modelId="{EB05F9D6-E1A7-4E06-9840-34E29A6CFD38}" type="pres">
      <dgm:prSet presAssocID="{06DB6DA2-B90C-4DDD-9CFD-2698191D265B}" presName="composite" presStyleCnt="0"/>
      <dgm:spPr/>
    </dgm:pt>
    <dgm:pt modelId="{8ADCAB10-FC55-486F-9EBA-2B5365D945E2}" type="pres">
      <dgm:prSet presAssocID="{06DB6DA2-B90C-4DDD-9CFD-2698191D265B}" presName="parTx" presStyleLbl="node1" presStyleIdx="4" presStyleCnt="7">
        <dgm:presLayoutVars>
          <dgm:chMax val="0"/>
          <dgm:chPref val="0"/>
          <dgm:bulletEnabled val="1"/>
        </dgm:presLayoutVars>
      </dgm:prSet>
      <dgm:spPr/>
    </dgm:pt>
    <dgm:pt modelId="{F0179984-C248-4D77-9153-BB5CA7760D27}" type="pres">
      <dgm:prSet presAssocID="{06DB6DA2-B90C-4DDD-9CFD-2698191D265B}" presName="desTx" presStyleLbl="revTx" presStyleIdx="4" presStyleCnt="7">
        <dgm:presLayoutVars>
          <dgm:bulletEnabled val="1"/>
        </dgm:presLayoutVars>
      </dgm:prSet>
      <dgm:spPr/>
    </dgm:pt>
    <dgm:pt modelId="{1949CC5D-6770-4F08-93F5-A75BCAD8DEE6}" type="pres">
      <dgm:prSet presAssocID="{D63B41DE-2AB9-44D6-B1A3-92AC601EF6C0}" presName="space" presStyleCnt="0"/>
      <dgm:spPr/>
    </dgm:pt>
    <dgm:pt modelId="{B9684F10-960B-4963-AF98-D74DE51B808F}" type="pres">
      <dgm:prSet presAssocID="{7484F688-1E67-4A1B-8692-431DA6DC5983}" presName="composite" presStyleCnt="0"/>
      <dgm:spPr/>
    </dgm:pt>
    <dgm:pt modelId="{73BA2396-4419-4739-9F1E-C5896BE4DFDF}" type="pres">
      <dgm:prSet presAssocID="{7484F688-1E67-4A1B-8692-431DA6DC5983}" presName="parTx" presStyleLbl="node1" presStyleIdx="5" presStyleCnt="7">
        <dgm:presLayoutVars>
          <dgm:chMax val="0"/>
          <dgm:chPref val="0"/>
          <dgm:bulletEnabled val="1"/>
        </dgm:presLayoutVars>
      </dgm:prSet>
      <dgm:spPr/>
    </dgm:pt>
    <dgm:pt modelId="{88538F16-A308-44DA-9233-A47B77196319}" type="pres">
      <dgm:prSet presAssocID="{7484F688-1E67-4A1B-8692-431DA6DC5983}" presName="desTx" presStyleLbl="revTx" presStyleIdx="5" presStyleCnt="7">
        <dgm:presLayoutVars>
          <dgm:bulletEnabled val="1"/>
        </dgm:presLayoutVars>
      </dgm:prSet>
      <dgm:spPr/>
    </dgm:pt>
    <dgm:pt modelId="{A241515A-13C4-4FF6-A600-A70338360ED6}" type="pres">
      <dgm:prSet presAssocID="{59E1F081-8B8C-451F-A1D6-BABC8341369E}" presName="space" presStyleCnt="0"/>
      <dgm:spPr/>
    </dgm:pt>
    <dgm:pt modelId="{1CB70F00-EFC3-40A0-86AC-DD19B7FC072D}" type="pres">
      <dgm:prSet presAssocID="{0B8F34DF-259B-4A78-AF3F-97291F4FC7BE}" presName="composite" presStyleCnt="0"/>
      <dgm:spPr/>
    </dgm:pt>
    <dgm:pt modelId="{D74A12A3-7959-491B-A34D-9BBEF1F727A2}" type="pres">
      <dgm:prSet presAssocID="{0B8F34DF-259B-4A78-AF3F-97291F4FC7BE}" presName="parTx" presStyleLbl="node1" presStyleIdx="6" presStyleCnt="7">
        <dgm:presLayoutVars>
          <dgm:chMax val="0"/>
          <dgm:chPref val="0"/>
          <dgm:bulletEnabled val="1"/>
        </dgm:presLayoutVars>
      </dgm:prSet>
      <dgm:spPr/>
    </dgm:pt>
    <dgm:pt modelId="{EE3DE3EB-FF63-4FF7-9F72-F605CA3EC6C3}" type="pres">
      <dgm:prSet presAssocID="{0B8F34DF-259B-4A78-AF3F-97291F4FC7BE}" presName="desTx" presStyleLbl="revTx" presStyleIdx="6" presStyleCnt="7">
        <dgm:presLayoutVars>
          <dgm:bulletEnabled val="1"/>
        </dgm:presLayoutVars>
      </dgm:prSet>
      <dgm:spPr/>
    </dgm:pt>
  </dgm:ptLst>
  <dgm:cxnLst>
    <dgm:cxn modelId="{6E35B700-A51C-42E7-A038-CC947D4EB136}" type="presOf" srcId="{7ED24716-A0D8-43DD-82DA-0EECAE5543CA}" destId="{44BD80D8-3AA4-43AB-9D89-5BF01A3F5499}" srcOrd="0" destOrd="1" presId="urn:microsoft.com/office/officeart/2005/8/layout/chevron1"/>
    <dgm:cxn modelId="{28A66606-1F3F-444B-A2C9-D4A2A4E94D1F}" type="presOf" srcId="{E225DF83-E459-449A-8B63-336F3F0A35C4}" destId="{996EA6A4-2F2F-49DA-800D-FB618391A3F8}" srcOrd="0" destOrd="3" presId="urn:microsoft.com/office/officeart/2005/8/layout/chevron1"/>
    <dgm:cxn modelId="{040C1907-73D0-42B3-921E-527E78B4987C}" type="presOf" srcId="{81F2422E-D483-4D9C-A916-A2F021196A80}" destId="{3407A91D-6FAD-43A5-A7FE-956BE8EEEC1B}" srcOrd="0" destOrd="2" presId="urn:microsoft.com/office/officeart/2005/8/layout/chevron1"/>
    <dgm:cxn modelId="{17CF3507-C682-41FA-92B7-533EB12CCE91}" type="presOf" srcId="{37EB96EE-2799-4E79-957E-CEC04EF64037}" destId="{88538F16-A308-44DA-9233-A47B77196319}" srcOrd="0" destOrd="0" presId="urn:microsoft.com/office/officeart/2005/8/layout/chevron1"/>
    <dgm:cxn modelId="{9A2CC607-16ED-4BA5-A539-B1FDDDE8CC47}" type="presOf" srcId="{F83CC33B-C192-4DB9-8EBD-AC92823C777E}" destId="{3407A91D-6FAD-43A5-A7FE-956BE8EEEC1B}" srcOrd="0" destOrd="0" presId="urn:microsoft.com/office/officeart/2005/8/layout/chevron1"/>
    <dgm:cxn modelId="{F8245609-60DA-47BD-AA56-E8249A31B1A2}" srcId="{43572BE9-72A4-48FB-9397-4C3A3D4D3F68}" destId="{7ED24716-A0D8-43DD-82DA-0EECAE5543CA}" srcOrd="1" destOrd="0" parTransId="{44961CE8-D026-4ADB-AD8B-4314FB097810}" sibTransId="{CEBB5948-CFE7-4E11-859A-2AE9DE0D9034}"/>
    <dgm:cxn modelId="{B3D35E0A-F4C3-4994-971D-D7D904E34111}" type="presOf" srcId="{06DB6DA2-B90C-4DDD-9CFD-2698191D265B}" destId="{8ADCAB10-FC55-486F-9EBA-2B5365D945E2}" srcOrd="0" destOrd="0" presId="urn:microsoft.com/office/officeart/2005/8/layout/chevron1"/>
    <dgm:cxn modelId="{7DFED119-A39D-4C3F-AFB6-954437400263}" srcId="{06DB6DA2-B90C-4DDD-9CFD-2698191D265B}" destId="{FBB6F227-67A7-4A91-A18A-DAD082656258}" srcOrd="0" destOrd="0" parTransId="{B59D1358-FB04-4C8C-AC22-95C584CD4783}" sibTransId="{AAFE7537-1102-4A98-81CF-ECB8C0BCB9E0}"/>
    <dgm:cxn modelId="{82704D1C-53E6-43F5-AD32-9FAED178D223}" srcId="{7402328B-EA46-46FB-9360-E9FD74ABF44B}" destId="{10C5719A-F58C-455B-A61A-DCED324E23A8}" srcOrd="1" destOrd="0" parTransId="{3AF80B28-F621-424C-9437-03924942A8B9}" sibTransId="{6700CF70-F493-4CF0-9D59-C7279D6D1198}"/>
    <dgm:cxn modelId="{8B061328-90F7-4220-BE00-600A9862FFEE}" type="presOf" srcId="{23C3241F-D19D-4FD2-B38D-1BE9B4442F85}" destId="{EE3DE3EB-FF63-4FF7-9F72-F605CA3EC6C3}" srcOrd="0" destOrd="1" presId="urn:microsoft.com/office/officeart/2005/8/layout/chevron1"/>
    <dgm:cxn modelId="{1B72B228-540D-4DD7-B2B6-57EF9623470D}" type="presOf" srcId="{FBB6F227-67A7-4A91-A18A-DAD082656258}" destId="{F0179984-C248-4D77-9153-BB5CA7760D27}" srcOrd="0" destOrd="0" presId="urn:microsoft.com/office/officeart/2005/8/layout/chevron1"/>
    <dgm:cxn modelId="{79AC1730-CB55-4DBD-9866-9D55957AE527}" srcId="{7484F688-1E67-4A1B-8692-431DA6DC5983}" destId="{06CD3DF1-50B5-428D-A998-F6465F89C364}" srcOrd="2" destOrd="0" parTransId="{4C7A6155-36C4-4302-9292-1DA39CDDA5C7}" sibTransId="{4F6F2462-0CEA-4371-8155-A1A08D636754}"/>
    <dgm:cxn modelId="{128AEF30-6D0C-4BF0-8358-E35A6C6ECF8C}" type="presOf" srcId="{22D02261-FF35-4ADF-94F6-905572F40669}" destId="{F0179984-C248-4D77-9153-BB5CA7760D27}" srcOrd="0" destOrd="1" presId="urn:microsoft.com/office/officeart/2005/8/layout/chevron1"/>
    <dgm:cxn modelId="{B63B2F36-F8A6-4D9B-A83A-02F9451C7CBA}" type="presOf" srcId="{06CD3DF1-50B5-428D-A998-F6465F89C364}" destId="{88538F16-A308-44DA-9233-A47B77196319}" srcOrd="0" destOrd="2" presId="urn:microsoft.com/office/officeart/2005/8/layout/chevron1"/>
    <dgm:cxn modelId="{D3670B3D-94C8-47B5-803F-2DA9C7B6F346}" srcId="{7B0C3CFB-DD87-4F92-A287-04EB3B1B5931}" destId="{60F4B02D-B489-4CF9-BDB8-D93F86397CDD}" srcOrd="2" destOrd="0" parTransId="{2BA8D79B-F619-4E5B-84BE-2DB4E2DC3200}" sibTransId="{2C18D140-50DC-45E9-9CFE-30A5A0AD3671}"/>
    <dgm:cxn modelId="{34666E46-FFE0-42FD-9909-70F6DF962FF3}" srcId="{0B8F34DF-259B-4A78-AF3F-97291F4FC7BE}" destId="{3313D370-708A-431A-9553-31EEE70770CA}" srcOrd="2" destOrd="0" parTransId="{9528D449-6806-45A9-ADBA-7E48B0C9C971}" sibTransId="{7F5E08C1-E8C7-4F5E-BB2B-4E7DC3737DD5}"/>
    <dgm:cxn modelId="{87514D4A-01DE-42AF-89B0-CB989690EBF3}" type="presOf" srcId="{CF77394B-406F-4A05-99C6-E5B843EE955E}" destId="{EE3DE3EB-FF63-4FF7-9F72-F605CA3EC6C3}" srcOrd="0" destOrd="3" presId="urn:microsoft.com/office/officeart/2005/8/layout/chevron1"/>
    <dgm:cxn modelId="{7D88956A-77CD-4461-9684-DAF216F91A62}" srcId="{7B0C3CFB-DD87-4F92-A287-04EB3B1B5931}" destId="{3871F7E6-3CA7-4063-8297-B36DCF338586}" srcOrd="1" destOrd="0" parTransId="{4994EA32-F1D8-4A78-A213-B3443DD3F99D}" sibTransId="{026DAFF3-6830-42B0-B97B-60A568AB22A5}"/>
    <dgm:cxn modelId="{B1D1C74B-5CBB-4287-8161-C5E82B664B20}" srcId="{06DB6DA2-B90C-4DDD-9CFD-2698191D265B}" destId="{49276189-166E-4337-BD42-B175F0F863B6}" srcOrd="2" destOrd="0" parTransId="{DEBC2BDF-F6AC-4415-88BB-287F57440780}" sibTransId="{14C5990F-4E16-467B-BFE7-F1BE1651BBB0}"/>
    <dgm:cxn modelId="{3F916F70-1EDD-4567-88E4-032553F1734B}" type="presOf" srcId="{F3D2959B-9251-4D3F-922E-4F0FF099AB05}" destId="{71F79EF2-C98C-47F3-B3E3-340407AFFF31}" srcOrd="0" destOrd="0" presId="urn:microsoft.com/office/officeart/2005/8/layout/chevron1"/>
    <dgm:cxn modelId="{83466052-8BF5-4226-9C50-C76839927DB5}" type="presOf" srcId="{49276189-166E-4337-BD42-B175F0F863B6}" destId="{F0179984-C248-4D77-9153-BB5CA7760D27}" srcOrd="0" destOrd="2" presId="urn:microsoft.com/office/officeart/2005/8/layout/chevron1"/>
    <dgm:cxn modelId="{4D915772-9D71-4912-9295-2237917A54F0}" srcId="{F3D2959B-9251-4D3F-922E-4F0FF099AB05}" destId="{F83CC33B-C192-4DB9-8EBD-AC92823C777E}" srcOrd="0" destOrd="0" parTransId="{F444B0F0-45B8-45F9-9A64-1ECCA0CDCE6C}" sibTransId="{27CDC551-379D-43C8-ADB9-9ADE80439C1A}"/>
    <dgm:cxn modelId="{CE7EC076-8223-4A9D-8A61-AD44C7C05A34}" srcId="{04D5DA05-7DA8-4F45-B00B-B1130B6A8669}" destId="{43572BE9-72A4-48FB-9397-4C3A3D4D3F68}" srcOrd="1" destOrd="0" parTransId="{BC44F64D-4BCF-424E-B052-F4561D2F2BE4}" sibTransId="{C904234C-07A9-49D1-BA21-8BE2B738FEEB}"/>
    <dgm:cxn modelId="{0EF73F5A-C45E-4415-8C7E-0EB771E67FE5}" type="presOf" srcId="{43572BE9-72A4-48FB-9397-4C3A3D4D3F68}" destId="{CE686DF9-2EDB-476A-B66E-AB4F8AFFF02E}" srcOrd="0" destOrd="0" presId="urn:microsoft.com/office/officeart/2005/8/layout/chevron1"/>
    <dgm:cxn modelId="{FB73F77E-342C-47B3-92BB-B5D0EBD71DC3}" srcId="{04D5DA05-7DA8-4F45-B00B-B1130B6A8669}" destId="{7402328B-EA46-46FB-9360-E9FD74ABF44B}" srcOrd="2" destOrd="0" parTransId="{6258FAB7-6F4E-46C1-A093-7FC024876867}" sibTransId="{2CFD40E9-F79C-4A2B-BB87-45779C12D73D}"/>
    <dgm:cxn modelId="{D47A9688-A705-4D81-86C3-20DDDF15948B}" type="presOf" srcId="{10C5719A-F58C-455B-A61A-DCED324E23A8}" destId="{2C685C46-D8FC-481B-A69C-530B334D763D}" srcOrd="0" destOrd="1" presId="urn:microsoft.com/office/officeart/2005/8/layout/chevron1"/>
    <dgm:cxn modelId="{317D718F-07CC-404A-B64A-7A2DEC1F02C9}" type="presOf" srcId="{7B0C3CFB-DD87-4F92-A287-04EB3B1B5931}" destId="{44E68845-E5EC-48F0-8D7B-300C6F38DD9F}" srcOrd="0" destOrd="0" presId="urn:microsoft.com/office/officeart/2005/8/layout/chevron1"/>
    <dgm:cxn modelId="{EC6A6490-5898-43B1-846F-3F6FF33D37A5}" srcId="{04D5DA05-7DA8-4F45-B00B-B1130B6A8669}" destId="{0B8F34DF-259B-4A78-AF3F-97291F4FC7BE}" srcOrd="6" destOrd="0" parTransId="{4EA9C762-DE1B-41A7-839C-55E5313BF0CC}" sibTransId="{74368590-EC3E-46E6-ABD6-4B10F2A9A287}"/>
    <dgm:cxn modelId="{185BF191-4EAB-4740-A925-1604DA5601A3}" type="presOf" srcId="{18E9E905-5A44-4A7E-9B79-5FF47EA6B7C2}" destId="{2C685C46-D8FC-481B-A69C-530B334D763D}" srcOrd="0" destOrd="0" presId="urn:microsoft.com/office/officeart/2005/8/layout/chevron1"/>
    <dgm:cxn modelId="{A0992196-15C6-4D19-9CB8-D139E66ADBDF}" srcId="{04D5DA05-7DA8-4F45-B00B-B1130B6A8669}" destId="{06DB6DA2-B90C-4DDD-9CFD-2698191D265B}" srcOrd="4" destOrd="0" parTransId="{59979CD5-B40D-4298-8D46-0676CC3C2984}" sibTransId="{D63B41DE-2AB9-44D6-B1A3-92AC601EF6C0}"/>
    <dgm:cxn modelId="{1DF27998-04B5-45F4-872B-0D0135112A1A}" type="presOf" srcId="{7484F688-1E67-4A1B-8692-431DA6DC5983}" destId="{73BA2396-4419-4739-9F1E-C5896BE4DFDF}" srcOrd="0" destOrd="0" presId="urn:microsoft.com/office/officeart/2005/8/layout/chevron1"/>
    <dgm:cxn modelId="{9F32BC9B-C28A-47AE-9E77-0715BF6BE03C}" srcId="{43572BE9-72A4-48FB-9397-4C3A3D4D3F68}" destId="{479C34DC-B028-49C9-9C5D-A4DE1CD117BE}" srcOrd="2" destOrd="0" parTransId="{D42B40DE-77B3-4B98-AFBE-3355323C11D2}" sibTransId="{02E5F3A8-4CFC-43D2-B762-951510AEF5BE}"/>
    <dgm:cxn modelId="{CBDCF6A9-365F-48E4-B590-58EB1BD56121}" srcId="{0B8F34DF-259B-4A78-AF3F-97291F4FC7BE}" destId="{1A6549BD-989E-4B9A-9513-5008EE5897E9}" srcOrd="0" destOrd="0" parTransId="{9AF2D1DA-9FB9-4079-BE2D-9304686B8306}" sibTransId="{3D638AF0-8CEF-4EC3-859A-3F8A530E2DAE}"/>
    <dgm:cxn modelId="{0CA490B0-04EB-4C02-BAB0-E04696BB081E}" type="presOf" srcId="{60F4B02D-B489-4CF9-BDB8-D93F86397CDD}" destId="{996EA6A4-2F2F-49DA-800D-FB618391A3F8}" srcOrd="0" destOrd="2" presId="urn:microsoft.com/office/officeart/2005/8/layout/chevron1"/>
    <dgm:cxn modelId="{1ACFC0B5-BDED-4AF4-9F0A-8B22B82D70D0}" srcId="{7484F688-1E67-4A1B-8692-431DA6DC5983}" destId="{F114D705-3FBD-4E83-B93F-841D8AE68A87}" srcOrd="1" destOrd="0" parTransId="{158FB036-8210-4501-A8ED-54575E20F498}" sibTransId="{7A96B44A-379E-4B73-8D71-DDB2A6C9D95B}"/>
    <dgm:cxn modelId="{0168AFBB-0B19-4D74-97D3-D3F20EF7B11D}" type="presOf" srcId="{F114D705-3FBD-4E83-B93F-841D8AE68A87}" destId="{88538F16-A308-44DA-9233-A47B77196319}" srcOrd="0" destOrd="1" presId="urn:microsoft.com/office/officeart/2005/8/layout/chevron1"/>
    <dgm:cxn modelId="{F47C20BC-547E-44A3-A5B9-23251581A4EF}" srcId="{0B8F34DF-259B-4A78-AF3F-97291F4FC7BE}" destId="{23C3241F-D19D-4FD2-B38D-1BE9B4442F85}" srcOrd="1" destOrd="0" parTransId="{F1946A1A-BA2B-4850-B32D-8C668A10CA6D}" sibTransId="{718D18B4-2A7E-4A00-951D-B13712186523}"/>
    <dgm:cxn modelId="{A6143CC0-9E90-4022-9AEC-8067901E2623}" srcId="{F3D2959B-9251-4D3F-922E-4F0FF099AB05}" destId="{81F2422E-D483-4D9C-A916-A2F021196A80}" srcOrd="2" destOrd="0" parTransId="{892433B9-E9FB-472F-8012-A401022BA5F8}" sibTransId="{D5820573-F73C-481D-9D75-516845704EEB}"/>
    <dgm:cxn modelId="{6FF8A8C8-FDF8-4FB9-8BCC-5D3B0C00BE84}" type="presOf" srcId="{4AF485D5-CEA8-4A5A-B307-877CEC6AEDFA}" destId="{996EA6A4-2F2F-49DA-800D-FB618391A3F8}" srcOrd="0" destOrd="0" presId="urn:microsoft.com/office/officeart/2005/8/layout/chevron1"/>
    <dgm:cxn modelId="{02910ECD-CBF4-4FD4-BAD1-F81FFAA5C9CB}" srcId="{0B8F34DF-259B-4A78-AF3F-97291F4FC7BE}" destId="{CF77394B-406F-4A05-99C6-E5B843EE955E}" srcOrd="3" destOrd="0" parTransId="{5D5106B3-2F05-440D-A6A9-7825B4FE7ED9}" sibTransId="{B1E063CF-B56E-42BD-92C0-3F8A94EFD26B}"/>
    <dgm:cxn modelId="{E0E232CD-9A78-41EA-A6D1-A51C7A3BA26F}" type="presOf" srcId="{2385B57E-7402-464D-9E83-234D9524C765}" destId="{3407A91D-6FAD-43A5-A7FE-956BE8EEEC1B}" srcOrd="0" destOrd="1" presId="urn:microsoft.com/office/officeart/2005/8/layout/chevron1"/>
    <dgm:cxn modelId="{421D34CE-FF6F-48D6-A0AD-5D4D5BC82F6B}" type="presOf" srcId="{7402328B-EA46-46FB-9360-E9FD74ABF44B}" destId="{A1D7BCD4-EE3E-43BF-AC9D-831E6802FCC9}" srcOrd="0" destOrd="0" presId="urn:microsoft.com/office/officeart/2005/8/layout/chevron1"/>
    <dgm:cxn modelId="{E3FD8FD0-697E-4F47-B55E-0B79AB70B5EB}" srcId="{7402328B-EA46-46FB-9360-E9FD74ABF44B}" destId="{18E9E905-5A44-4A7E-9B79-5FF47EA6B7C2}" srcOrd="0" destOrd="0" parTransId="{9B4584A4-5AFB-41FB-ABB2-3F910BCB191B}" sibTransId="{9222EF83-DA83-4E67-9222-2346D0297417}"/>
    <dgm:cxn modelId="{10D4A8D5-D994-4ABC-A5C1-80412C060284}" type="presOf" srcId="{3313D370-708A-431A-9553-31EEE70770CA}" destId="{EE3DE3EB-FF63-4FF7-9F72-F605CA3EC6C3}" srcOrd="0" destOrd="2" presId="urn:microsoft.com/office/officeart/2005/8/layout/chevron1"/>
    <dgm:cxn modelId="{1D6663D6-A566-484D-B813-5B711FB3A204}" srcId="{06DB6DA2-B90C-4DDD-9CFD-2698191D265B}" destId="{22D02261-FF35-4ADF-94F6-905572F40669}" srcOrd="1" destOrd="0" parTransId="{0C515153-09D7-4FF1-89CD-B01E65EA1066}" sibTransId="{3D3A2F06-FE52-464D-84A0-3C093117B34D}"/>
    <dgm:cxn modelId="{9F8ABED7-36D2-4E72-A9BE-C718DC9CB1E8}" srcId="{F3D2959B-9251-4D3F-922E-4F0FF099AB05}" destId="{2385B57E-7402-464D-9E83-234D9524C765}" srcOrd="1" destOrd="0" parTransId="{839886BD-7B6A-440F-961E-9FA671BB27C2}" sibTransId="{C1C1F4E6-5272-4972-9161-B8B2BD5230F4}"/>
    <dgm:cxn modelId="{81D4AFDE-7117-4AF6-8F06-9FA78279F7AE}" type="presOf" srcId="{0B8F34DF-259B-4A78-AF3F-97291F4FC7BE}" destId="{D74A12A3-7959-491B-A34D-9BBEF1F727A2}" srcOrd="0" destOrd="0" presId="urn:microsoft.com/office/officeart/2005/8/layout/chevron1"/>
    <dgm:cxn modelId="{DA589CE1-0E0E-4C85-B319-84F3E801E0BD}" srcId="{04D5DA05-7DA8-4F45-B00B-B1130B6A8669}" destId="{F3D2959B-9251-4D3F-922E-4F0FF099AB05}" srcOrd="0" destOrd="0" parTransId="{61E3FCA2-3108-408D-AFCE-B03E98E3E03D}" sibTransId="{EBCA856F-6AD5-44BB-BB65-061B3106447C}"/>
    <dgm:cxn modelId="{4E580CE3-2D5D-413B-AEC5-7EDEB4A710EA}" srcId="{7B0C3CFB-DD87-4F92-A287-04EB3B1B5931}" destId="{E225DF83-E459-449A-8B63-336F3F0A35C4}" srcOrd="3" destOrd="0" parTransId="{52345958-E7D3-49B5-B959-DF3A07AEC86F}" sibTransId="{405A7DB6-4144-4A71-82C0-B53C167B1F4C}"/>
    <dgm:cxn modelId="{443494E3-D53A-4BF4-888B-DC627671E395}" type="presOf" srcId="{1A6549BD-989E-4B9A-9513-5008EE5897E9}" destId="{EE3DE3EB-FF63-4FF7-9F72-F605CA3EC6C3}" srcOrd="0" destOrd="0" presId="urn:microsoft.com/office/officeart/2005/8/layout/chevron1"/>
    <dgm:cxn modelId="{93D131E4-6114-436A-BCC1-6FA2B55B0F9F}" type="presOf" srcId="{479C34DC-B028-49C9-9C5D-A4DE1CD117BE}" destId="{44BD80D8-3AA4-43AB-9D89-5BF01A3F5499}" srcOrd="0" destOrd="2" presId="urn:microsoft.com/office/officeart/2005/8/layout/chevron1"/>
    <dgm:cxn modelId="{EF5884E4-49F0-4262-A92C-BFEE093D1D29}" srcId="{43572BE9-72A4-48FB-9397-4C3A3D4D3F68}" destId="{31613FBE-688E-4A06-9727-F34764982078}" srcOrd="0" destOrd="0" parTransId="{BF8288C1-A919-44E0-9149-BD565BB46C7F}" sibTransId="{8B1947A3-D717-4A50-ABC8-8E9B792EEEBA}"/>
    <dgm:cxn modelId="{EE9C5EE5-5B7A-4EC5-B851-9B6A0DEE7E42}" srcId="{7484F688-1E67-4A1B-8692-431DA6DC5983}" destId="{37EB96EE-2799-4E79-957E-CEC04EF64037}" srcOrd="0" destOrd="0" parTransId="{DD129BB3-65FB-4A06-860E-CA0D21AFD289}" sibTransId="{6FFDC4A7-E223-4E43-B1F5-46CB19C8F031}"/>
    <dgm:cxn modelId="{E18911E6-DBDA-45E7-AAFC-5D9151F23B94}" type="presOf" srcId="{31613FBE-688E-4A06-9727-F34764982078}" destId="{44BD80D8-3AA4-43AB-9D89-5BF01A3F5499}" srcOrd="0" destOrd="0" presId="urn:microsoft.com/office/officeart/2005/8/layout/chevron1"/>
    <dgm:cxn modelId="{E5C12EEC-7A13-4F34-B1AB-5E9CF0B34A4D}" srcId="{7B0C3CFB-DD87-4F92-A287-04EB3B1B5931}" destId="{4AF485D5-CEA8-4A5A-B307-877CEC6AEDFA}" srcOrd="0" destOrd="0" parTransId="{74DB87BE-187A-4065-94DE-DFC83970FF37}" sibTransId="{15119490-F040-425C-9A79-C6F094D16CD6}"/>
    <dgm:cxn modelId="{B1829CEE-385B-4F1F-9592-DA17A8A1560A}" srcId="{04D5DA05-7DA8-4F45-B00B-B1130B6A8669}" destId="{7484F688-1E67-4A1B-8692-431DA6DC5983}" srcOrd="5" destOrd="0" parTransId="{029A4E03-F7B0-4B32-9555-AB24EBEFA0EA}" sibTransId="{59E1F081-8B8C-451F-A1D6-BABC8341369E}"/>
    <dgm:cxn modelId="{88404BF5-E65D-4380-9885-7D305EF014BA}" srcId="{04D5DA05-7DA8-4F45-B00B-B1130B6A8669}" destId="{7B0C3CFB-DD87-4F92-A287-04EB3B1B5931}" srcOrd="3" destOrd="0" parTransId="{0F0E4F22-22B9-4A3C-A5B5-FD3388E65516}" sibTransId="{70331298-69F0-45E0-84F3-CE532DB8E7CB}"/>
    <dgm:cxn modelId="{0D495AFA-D06B-4103-9073-D4A4B9413D75}" type="presOf" srcId="{04D5DA05-7DA8-4F45-B00B-B1130B6A8669}" destId="{BA4BE801-96FE-4035-A454-FF4A4902DE55}" srcOrd="0" destOrd="0" presId="urn:microsoft.com/office/officeart/2005/8/layout/chevron1"/>
    <dgm:cxn modelId="{71AE8CFA-0444-4579-BCFE-1C27BBBF2502}" type="presOf" srcId="{3871F7E6-3CA7-4063-8297-B36DCF338586}" destId="{996EA6A4-2F2F-49DA-800D-FB618391A3F8}" srcOrd="0" destOrd="1" presId="urn:microsoft.com/office/officeart/2005/8/layout/chevron1"/>
    <dgm:cxn modelId="{ADEE87FF-24C7-4853-AB13-507DDB06EE92}" type="presParOf" srcId="{BA4BE801-96FE-4035-A454-FF4A4902DE55}" destId="{64A1E646-CA36-454E-9E70-17D602F2C327}" srcOrd="0" destOrd="0" presId="urn:microsoft.com/office/officeart/2005/8/layout/chevron1"/>
    <dgm:cxn modelId="{32C7FF44-EE05-4FC9-A4E2-6D1043F2F820}" type="presParOf" srcId="{64A1E646-CA36-454E-9E70-17D602F2C327}" destId="{71F79EF2-C98C-47F3-B3E3-340407AFFF31}" srcOrd="0" destOrd="0" presId="urn:microsoft.com/office/officeart/2005/8/layout/chevron1"/>
    <dgm:cxn modelId="{9324BF3B-E3AD-4DC0-A5C4-3398CED89990}" type="presParOf" srcId="{64A1E646-CA36-454E-9E70-17D602F2C327}" destId="{3407A91D-6FAD-43A5-A7FE-956BE8EEEC1B}" srcOrd="1" destOrd="0" presId="urn:microsoft.com/office/officeart/2005/8/layout/chevron1"/>
    <dgm:cxn modelId="{429778DB-9BC9-441A-8B83-408B4301B94E}" type="presParOf" srcId="{BA4BE801-96FE-4035-A454-FF4A4902DE55}" destId="{BFD5887E-CFBA-4D0D-A112-15D27600106E}" srcOrd="1" destOrd="0" presId="urn:microsoft.com/office/officeart/2005/8/layout/chevron1"/>
    <dgm:cxn modelId="{B730EEC7-B283-451C-B75F-BFAEAF86F7A3}" type="presParOf" srcId="{BA4BE801-96FE-4035-A454-FF4A4902DE55}" destId="{1BB5664B-FEFC-4B12-AC07-1B38FD730B72}" srcOrd="2" destOrd="0" presId="urn:microsoft.com/office/officeart/2005/8/layout/chevron1"/>
    <dgm:cxn modelId="{AED2C5D9-08AA-4FA6-87EA-759EBEC70F9D}" type="presParOf" srcId="{1BB5664B-FEFC-4B12-AC07-1B38FD730B72}" destId="{CE686DF9-2EDB-476A-B66E-AB4F8AFFF02E}" srcOrd="0" destOrd="0" presId="urn:microsoft.com/office/officeart/2005/8/layout/chevron1"/>
    <dgm:cxn modelId="{83C86C7B-10DB-4818-B989-101A5B2D4CC7}" type="presParOf" srcId="{1BB5664B-FEFC-4B12-AC07-1B38FD730B72}" destId="{44BD80D8-3AA4-43AB-9D89-5BF01A3F5499}" srcOrd="1" destOrd="0" presId="urn:microsoft.com/office/officeart/2005/8/layout/chevron1"/>
    <dgm:cxn modelId="{CD4D1B6B-734E-4456-86D0-4EAD147317C1}" type="presParOf" srcId="{BA4BE801-96FE-4035-A454-FF4A4902DE55}" destId="{B65F2512-4BF0-4622-A252-73C31A85965E}" srcOrd="3" destOrd="0" presId="urn:microsoft.com/office/officeart/2005/8/layout/chevron1"/>
    <dgm:cxn modelId="{80CD7F91-74FB-4B17-9684-D375783830B1}" type="presParOf" srcId="{BA4BE801-96FE-4035-A454-FF4A4902DE55}" destId="{1A1CA3A2-E547-4F41-91F6-7632FD6B08A0}" srcOrd="4" destOrd="0" presId="urn:microsoft.com/office/officeart/2005/8/layout/chevron1"/>
    <dgm:cxn modelId="{C43D5A1D-17A5-4211-B8CB-0C4A26E71E46}" type="presParOf" srcId="{1A1CA3A2-E547-4F41-91F6-7632FD6B08A0}" destId="{A1D7BCD4-EE3E-43BF-AC9D-831E6802FCC9}" srcOrd="0" destOrd="0" presId="urn:microsoft.com/office/officeart/2005/8/layout/chevron1"/>
    <dgm:cxn modelId="{1193E4CE-00F7-40E1-9FC3-50902A8BF880}" type="presParOf" srcId="{1A1CA3A2-E547-4F41-91F6-7632FD6B08A0}" destId="{2C685C46-D8FC-481B-A69C-530B334D763D}" srcOrd="1" destOrd="0" presId="urn:microsoft.com/office/officeart/2005/8/layout/chevron1"/>
    <dgm:cxn modelId="{DD4FDF43-1191-4A1B-8E9D-A3EB8D2E805E}" type="presParOf" srcId="{BA4BE801-96FE-4035-A454-FF4A4902DE55}" destId="{7D774EB7-729B-4927-9B0A-7FD92F4B5FC1}" srcOrd="5" destOrd="0" presId="urn:microsoft.com/office/officeart/2005/8/layout/chevron1"/>
    <dgm:cxn modelId="{5400918F-25F2-4F69-BD64-10FBF28B9165}" type="presParOf" srcId="{BA4BE801-96FE-4035-A454-FF4A4902DE55}" destId="{175AED9F-F115-4F18-970C-F0A9604F6269}" srcOrd="6" destOrd="0" presId="urn:microsoft.com/office/officeart/2005/8/layout/chevron1"/>
    <dgm:cxn modelId="{0F5AE207-7157-4F0F-8413-A98E784A9AB3}" type="presParOf" srcId="{175AED9F-F115-4F18-970C-F0A9604F6269}" destId="{44E68845-E5EC-48F0-8D7B-300C6F38DD9F}" srcOrd="0" destOrd="0" presId="urn:microsoft.com/office/officeart/2005/8/layout/chevron1"/>
    <dgm:cxn modelId="{834B8630-9FC1-4214-B1B0-DD13F98401B5}" type="presParOf" srcId="{175AED9F-F115-4F18-970C-F0A9604F6269}" destId="{996EA6A4-2F2F-49DA-800D-FB618391A3F8}" srcOrd="1" destOrd="0" presId="urn:microsoft.com/office/officeart/2005/8/layout/chevron1"/>
    <dgm:cxn modelId="{439AABC5-4C06-4B71-8EFE-92CC45428F98}" type="presParOf" srcId="{BA4BE801-96FE-4035-A454-FF4A4902DE55}" destId="{401CAAB8-AA3B-474D-8903-492272607022}" srcOrd="7" destOrd="0" presId="urn:microsoft.com/office/officeart/2005/8/layout/chevron1"/>
    <dgm:cxn modelId="{F448F42D-C11B-4BB5-BC48-DA4F6DFF280E}" type="presParOf" srcId="{BA4BE801-96FE-4035-A454-FF4A4902DE55}" destId="{EB05F9D6-E1A7-4E06-9840-34E29A6CFD38}" srcOrd="8" destOrd="0" presId="urn:microsoft.com/office/officeart/2005/8/layout/chevron1"/>
    <dgm:cxn modelId="{28F5CD15-11A4-4815-A264-940911A4CB74}" type="presParOf" srcId="{EB05F9D6-E1A7-4E06-9840-34E29A6CFD38}" destId="{8ADCAB10-FC55-486F-9EBA-2B5365D945E2}" srcOrd="0" destOrd="0" presId="urn:microsoft.com/office/officeart/2005/8/layout/chevron1"/>
    <dgm:cxn modelId="{235CA8FB-60F8-43B8-A484-F04A78CB6445}" type="presParOf" srcId="{EB05F9D6-E1A7-4E06-9840-34E29A6CFD38}" destId="{F0179984-C248-4D77-9153-BB5CA7760D27}" srcOrd="1" destOrd="0" presId="urn:microsoft.com/office/officeart/2005/8/layout/chevron1"/>
    <dgm:cxn modelId="{2288A486-D05D-4E9A-A2AC-F2F3205C244B}" type="presParOf" srcId="{BA4BE801-96FE-4035-A454-FF4A4902DE55}" destId="{1949CC5D-6770-4F08-93F5-A75BCAD8DEE6}" srcOrd="9" destOrd="0" presId="urn:microsoft.com/office/officeart/2005/8/layout/chevron1"/>
    <dgm:cxn modelId="{96393CDB-AD6A-4FF4-BDB4-76C579A7CA90}" type="presParOf" srcId="{BA4BE801-96FE-4035-A454-FF4A4902DE55}" destId="{B9684F10-960B-4963-AF98-D74DE51B808F}" srcOrd="10" destOrd="0" presId="urn:microsoft.com/office/officeart/2005/8/layout/chevron1"/>
    <dgm:cxn modelId="{92183C33-D777-47D0-97A1-E98141D7E5B7}" type="presParOf" srcId="{B9684F10-960B-4963-AF98-D74DE51B808F}" destId="{73BA2396-4419-4739-9F1E-C5896BE4DFDF}" srcOrd="0" destOrd="0" presId="urn:microsoft.com/office/officeart/2005/8/layout/chevron1"/>
    <dgm:cxn modelId="{CDC6AC4C-73DD-478D-A44E-CF4BAA1D7602}" type="presParOf" srcId="{B9684F10-960B-4963-AF98-D74DE51B808F}" destId="{88538F16-A308-44DA-9233-A47B77196319}" srcOrd="1" destOrd="0" presId="urn:microsoft.com/office/officeart/2005/8/layout/chevron1"/>
    <dgm:cxn modelId="{3FBEF9C7-20AB-4C4C-A1C9-9495224B4FEF}" type="presParOf" srcId="{BA4BE801-96FE-4035-A454-FF4A4902DE55}" destId="{A241515A-13C4-4FF6-A600-A70338360ED6}" srcOrd="11" destOrd="0" presId="urn:microsoft.com/office/officeart/2005/8/layout/chevron1"/>
    <dgm:cxn modelId="{3E47F782-0222-4CB7-B052-43DF77744D7E}" type="presParOf" srcId="{BA4BE801-96FE-4035-A454-FF4A4902DE55}" destId="{1CB70F00-EFC3-40A0-86AC-DD19B7FC072D}" srcOrd="12" destOrd="0" presId="urn:microsoft.com/office/officeart/2005/8/layout/chevron1"/>
    <dgm:cxn modelId="{CA326663-3895-4014-B138-569448F5CCA4}" type="presParOf" srcId="{1CB70F00-EFC3-40A0-86AC-DD19B7FC072D}" destId="{D74A12A3-7959-491B-A34D-9BBEF1F727A2}" srcOrd="0" destOrd="0" presId="urn:microsoft.com/office/officeart/2005/8/layout/chevron1"/>
    <dgm:cxn modelId="{2ABFBBD5-9942-4D2E-B580-77D5BD8BF0BA}" type="presParOf" srcId="{1CB70F00-EFC3-40A0-86AC-DD19B7FC072D}" destId="{EE3DE3EB-FF63-4FF7-9F72-F605CA3EC6C3}"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79EF2-C98C-47F3-B3E3-340407AFFF31}">
      <dsp:nvSpPr>
        <dsp:cNvPr id="0" name=""/>
        <dsp:cNvSpPr/>
      </dsp:nvSpPr>
      <dsp:spPr>
        <a:xfrm>
          <a:off x="658" y="603507"/>
          <a:ext cx="2197493" cy="878997"/>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dirty="0"/>
            <a:t>Make cards</a:t>
          </a:r>
        </a:p>
      </dsp:txBody>
      <dsp:txXfrm>
        <a:off x="440157" y="603507"/>
        <a:ext cx="1318496" cy="878997"/>
      </dsp:txXfrm>
    </dsp:sp>
    <dsp:sp modelId="{3407A91D-6FAD-43A5-A7FE-956BE8EEEC1B}">
      <dsp:nvSpPr>
        <dsp:cNvPr id="0" name=""/>
        <dsp:cNvSpPr/>
      </dsp:nvSpPr>
      <dsp:spPr>
        <a:xfrm>
          <a:off x="658" y="1592380"/>
          <a:ext cx="1757994"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Model strands for each hair card (xGen or by hand)</a:t>
          </a:r>
        </a:p>
        <a:p>
          <a:pPr marL="57150" lvl="1" indent="-57150" algn="l" defTabSz="488950">
            <a:lnSpc>
              <a:spcPct val="90000"/>
            </a:lnSpc>
            <a:spcBef>
              <a:spcPct val="0"/>
            </a:spcBef>
            <a:spcAft>
              <a:spcPct val="15000"/>
            </a:spcAft>
            <a:buChar char="•"/>
          </a:pPr>
          <a:r>
            <a:rPr lang="en-US" sz="1100" kern="1200" dirty="0"/>
            <a:t>Bake texture maps in Substance Painter</a:t>
          </a:r>
        </a:p>
        <a:p>
          <a:pPr marL="57150" lvl="1" indent="-57150" algn="l" defTabSz="488950">
            <a:lnSpc>
              <a:spcPct val="90000"/>
            </a:lnSpc>
            <a:spcBef>
              <a:spcPct val="0"/>
            </a:spcBef>
            <a:spcAft>
              <a:spcPct val="15000"/>
            </a:spcAft>
            <a:buChar char="•"/>
          </a:pPr>
          <a:endParaRPr lang="en-US" sz="1100" kern="1200" dirty="0"/>
        </a:p>
      </dsp:txBody>
      <dsp:txXfrm>
        <a:off x="658" y="1592380"/>
        <a:ext cx="1757994" cy="967500"/>
      </dsp:txXfrm>
    </dsp:sp>
    <dsp:sp modelId="{CE686DF9-2EDB-476A-B66E-AB4F8AFFF02E}">
      <dsp:nvSpPr>
        <dsp:cNvPr id="0" name=""/>
        <dsp:cNvSpPr/>
      </dsp:nvSpPr>
      <dsp:spPr>
        <a:xfrm>
          <a:off x="1982151" y="603507"/>
          <a:ext cx="2197493" cy="878997"/>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dirty="0"/>
            <a:t>Place cards</a:t>
          </a:r>
        </a:p>
      </dsp:txBody>
      <dsp:txXfrm>
        <a:off x="2421650" y="603507"/>
        <a:ext cx="1318496" cy="878997"/>
      </dsp:txXfrm>
    </dsp:sp>
    <dsp:sp modelId="{44BD80D8-3AA4-43AB-9D89-5BF01A3F5499}">
      <dsp:nvSpPr>
        <dsp:cNvPr id="0" name=""/>
        <dsp:cNvSpPr/>
      </dsp:nvSpPr>
      <dsp:spPr>
        <a:xfrm>
          <a:off x="1982151" y="1592380"/>
          <a:ext cx="1757994"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Style the hair by placing and sculpting the cards</a:t>
          </a:r>
        </a:p>
      </dsp:txBody>
      <dsp:txXfrm>
        <a:off x="1982151" y="1592380"/>
        <a:ext cx="1757994" cy="967500"/>
      </dsp:txXfrm>
    </dsp:sp>
    <dsp:sp modelId="{A1D7BCD4-EE3E-43BF-AC9D-831E6802FCC9}">
      <dsp:nvSpPr>
        <dsp:cNvPr id="0" name=""/>
        <dsp:cNvSpPr/>
      </dsp:nvSpPr>
      <dsp:spPr>
        <a:xfrm>
          <a:off x="3963645" y="603507"/>
          <a:ext cx="2197493" cy="878997"/>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dirty="0"/>
            <a:t>Tweak mesh normals</a:t>
          </a:r>
        </a:p>
      </dsp:txBody>
      <dsp:txXfrm>
        <a:off x="4403144" y="603507"/>
        <a:ext cx="1318496" cy="878997"/>
      </dsp:txXfrm>
    </dsp:sp>
    <dsp:sp modelId="{2C685C46-D8FC-481B-A69C-530B334D763D}">
      <dsp:nvSpPr>
        <dsp:cNvPr id="0" name=""/>
        <dsp:cNvSpPr/>
      </dsp:nvSpPr>
      <dsp:spPr>
        <a:xfrm>
          <a:off x="3963645" y="1592380"/>
          <a:ext cx="1757994"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Project normal from basic shapes / modified head geometry</a:t>
          </a:r>
        </a:p>
      </dsp:txBody>
      <dsp:txXfrm>
        <a:off x="3963645" y="1592380"/>
        <a:ext cx="1757994" cy="967500"/>
      </dsp:txXfrm>
    </dsp:sp>
    <dsp:sp modelId="{44E68845-E5EC-48F0-8D7B-300C6F38DD9F}">
      <dsp:nvSpPr>
        <dsp:cNvPr id="0" name=""/>
        <dsp:cNvSpPr/>
      </dsp:nvSpPr>
      <dsp:spPr>
        <a:xfrm>
          <a:off x="5945138" y="603507"/>
          <a:ext cx="2197493" cy="878997"/>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dirty="0"/>
            <a:t>Export to engine</a:t>
          </a:r>
        </a:p>
      </dsp:txBody>
      <dsp:txXfrm>
        <a:off x="6384637" y="603507"/>
        <a:ext cx="1318496" cy="878997"/>
      </dsp:txXfrm>
    </dsp:sp>
    <dsp:sp modelId="{996EA6A4-2F2F-49DA-800D-FB618391A3F8}">
      <dsp:nvSpPr>
        <dsp:cNvPr id="0" name=""/>
        <dsp:cNvSpPr/>
      </dsp:nvSpPr>
      <dsp:spPr>
        <a:xfrm>
          <a:off x="5945138" y="1592380"/>
          <a:ext cx="1757994"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endParaRPr lang="en-US" sz="1100" kern="1200" dirty="0"/>
        </a:p>
      </dsp:txBody>
      <dsp:txXfrm>
        <a:off x="5945138" y="1592380"/>
        <a:ext cx="1757994" cy="967500"/>
      </dsp:txXfrm>
    </dsp:sp>
    <dsp:sp modelId="{8ADCAB10-FC55-486F-9EBA-2B5365D945E2}">
      <dsp:nvSpPr>
        <dsp:cNvPr id="0" name=""/>
        <dsp:cNvSpPr/>
      </dsp:nvSpPr>
      <dsp:spPr>
        <a:xfrm>
          <a:off x="7926632" y="603507"/>
          <a:ext cx="2197493" cy="878997"/>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dirty="0"/>
            <a:t>Tweak materials</a:t>
          </a:r>
        </a:p>
      </dsp:txBody>
      <dsp:txXfrm>
        <a:off x="8366131" y="603507"/>
        <a:ext cx="1318496" cy="8789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79EF2-C98C-47F3-B3E3-340407AFFF31}">
      <dsp:nvSpPr>
        <dsp:cNvPr id="0" name=""/>
        <dsp:cNvSpPr/>
      </dsp:nvSpPr>
      <dsp:spPr>
        <a:xfrm>
          <a:off x="1847" y="134877"/>
          <a:ext cx="2246295" cy="898518"/>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US" sz="2200" kern="1200" dirty="0"/>
            <a:t>Style splines</a:t>
          </a:r>
        </a:p>
      </dsp:txBody>
      <dsp:txXfrm>
        <a:off x="451106" y="134877"/>
        <a:ext cx="1347777" cy="898518"/>
      </dsp:txXfrm>
    </dsp:sp>
    <dsp:sp modelId="{3407A91D-6FAD-43A5-A7FE-956BE8EEEC1B}">
      <dsp:nvSpPr>
        <dsp:cNvPr id="0" name=""/>
        <dsp:cNvSpPr/>
      </dsp:nvSpPr>
      <dsp:spPr>
        <a:xfrm>
          <a:off x="1847" y="1145710"/>
          <a:ext cx="1797036" cy="63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Style the groom directly with xGen Interactive Groom</a:t>
          </a:r>
        </a:p>
        <a:p>
          <a:pPr marL="57150" lvl="1" indent="-57150" algn="l" defTabSz="488950">
            <a:lnSpc>
              <a:spcPct val="90000"/>
            </a:lnSpc>
            <a:spcBef>
              <a:spcPct val="0"/>
            </a:spcBef>
            <a:spcAft>
              <a:spcPct val="15000"/>
            </a:spcAft>
            <a:buChar char="•"/>
          </a:pPr>
          <a:endParaRPr lang="en-US" sz="1100" kern="1200" dirty="0"/>
        </a:p>
      </dsp:txBody>
      <dsp:txXfrm>
        <a:off x="1847" y="1145710"/>
        <a:ext cx="1797036" cy="631125"/>
      </dsp:txXfrm>
    </dsp:sp>
    <dsp:sp modelId="{44E68845-E5EC-48F0-8D7B-300C6F38DD9F}">
      <dsp:nvSpPr>
        <dsp:cNvPr id="0" name=""/>
        <dsp:cNvSpPr/>
      </dsp:nvSpPr>
      <dsp:spPr>
        <a:xfrm>
          <a:off x="2032142" y="134877"/>
          <a:ext cx="2246295" cy="898518"/>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US" sz="2200" kern="1200" dirty="0"/>
            <a:t>Export to engine</a:t>
          </a:r>
        </a:p>
      </dsp:txBody>
      <dsp:txXfrm>
        <a:off x="2481401" y="134877"/>
        <a:ext cx="1347777" cy="898518"/>
      </dsp:txXfrm>
    </dsp:sp>
    <dsp:sp modelId="{996EA6A4-2F2F-49DA-800D-FB618391A3F8}">
      <dsp:nvSpPr>
        <dsp:cNvPr id="0" name=""/>
        <dsp:cNvSpPr/>
      </dsp:nvSpPr>
      <dsp:spPr>
        <a:xfrm>
          <a:off x="2032142" y="1145710"/>
          <a:ext cx="1797036" cy="63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endParaRPr lang="en-US" sz="1100" kern="1200" dirty="0"/>
        </a:p>
      </dsp:txBody>
      <dsp:txXfrm>
        <a:off x="2032142" y="1145710"/>
        <a:ext cx="1797036" cy="631125"/>
      </dsp:txXfrm>
    </dsp:sp>
    <dsp:sp modelId="{8ADCAB10-FC55-486F-9EBA-2B5365D945E2}">
      <dsp:nvSpPr>
        <dsp:cNvPr id="0" name=""/>
        <dsp:cNvSpPr/>
      </dsp:nvSpPr>
      <dsp:spPr>
        <a:xfrm>
          <a:off x="4062437" y="134877"/>
          <a:ext cx="2246295" cy="898518"/>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US" sz="2200" kern="1200" dirty="0"/>
            <a:t>Tweak materials</a:t>
          </a:r>
        </a:p>
      </dsp:txBody>
      <dsp:txXfrm>
        <a:off x="4511696" y="134877"/>
        <a:ext cx="1347777" cy="898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55E0D-E802-495B-B977-13E607D38742}">
      <dsp:nvSpPr>
        <dsp:cNvPr id="0" name=""/>
        <dsp:cNvSpPr/>
      </dsp:nvSpPr>
      <dsp:spPr>
        <a:xfrm>
          <a:off x="6726" y="560290"/>
          <a:ext cx="1408602" cy="563440"/>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GPU Gather, GPU Skinning, Occlusion culling </a:t>
          </a:r>
        </a:p>
      </dsp:txBody>
      <dsp:txXfrm>
        <a:off x="288446" y="560290"/>
        <a:ext cx="845162" cy="563440"/>
      </dsp:txXfrm>
    </dsp:sp>
    <dsp:sp modelId="{8673A1EC-1A4E-46E6-94F1-B8034601D302}">
      <dsp:nvSpPr>
        <dsp:cNvPr id="0" name=""/>
        <dsp:cNvSpPr/>
      </dsp:nvSpPr>
      <dsp:spPr>
        <a:xfrm>
          <a:off x="1274468" y="560290"/>
          <a:ext cx="1091314" cy="563440"/>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Shadow maps</a:t>
          </a:r>
        </a:p>
      </dsp:txBody>
      <dsp:txXfrm>
        <a:off x="1556188" y="560290"/>
        <a:ext cx="527874" cy="563440"/>
      </dsp:txXfrm>
    </dsp:sp>
    <dsp:sp modelId="{356ECB88-315F-4851-9A18-43CCB0E8BE2D}">
      <dsp:nvSpPr>
        <dsp:cNvPr id="0" name=""/>
        <dsp:cNvSpPr/>
      </dsp:nvSpPr>
      <dsp:spPr>
        <a:xfrm>
          <a:off x="2224923" y="560290"/>
          <a:ext cx="1130163" cy="563440"/>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Opaque Depth</a:t>
          </a:r>
        </a:p>
      </dsp:txBody>
      <dsp:txXfrm>
        <a:off x="2506643" y="560290"/>
        <a:ext cx="566723" cy="563440"/>
      </dsp:txXfrm>
    </dsp:sp>
    <dsp:sp modelId="{2F7674F9-C07C-4189-8A26-D948BC48BCEB}">
      <dsp:nvSpPr>
        <dsp:cNvPr id="0" name=""/>
        <dsp:cNvSpPr/>
      </dsp:nvSpPr>
      <dsp:spPr>
        <a:xfrm>
          <a:off x="3214226" y="560290"/>
          <a:ext cx="1184536" cy="563440"/>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b="1" kern="1200" dirty="0"/>
            <a:t>Hair Simulation</a:t>
          </a:r>
        </a:p>
      </dsp:txBody>
      <dsp:txXfrm>
        <a:off x="3495946" y="560290"/>
        <a:ext cx="621096" cy="563440"/>
      </dsp:txXfrm>
    </dsp:sp>
    <dsp:sp modelId="{F2D073CA-F851-435E-BE6D-B7704D2A7CCF}">
      <dsp:nvSpPr>
        <dsp:cNvPr id="0" name=""/>
        <dsp:cNvSpPr/>
      </dsp:nvSpPr>
      <dsp:spPr>
        <a:xfrm>
          <a:off x="4257902" y="560290"/>
          <a:ext cx="1408602" cy="563440"/>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Forward+ opaque lighting</a:t>
          </a:r>
        </a:p>
      </dsp:txBody>
      <dsp:txXfrm>
        <a:off x="4539622" y="560290"/>
        <a:ext cx="845162" cy="563440"/>
      </dsp:txXfrm>
    </dsp:sp>
    <dsp:sp modelId="{76568770-43BB-4887-936E-4CBFDD9C67AB}">
      <dsp:nvSpPr>
        <dsp:cNvPr id="0" name=""/>
        <dsp:cNvSpPr/>
      </dsp:nvSpPr>
      <dsp:spPr>
        <a:xfrm>
          <a:off x="5525644" y="560290"/>
          <a:ext cx="1408602" cy="563440"/>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GI/SSS/SSR</a:t>
          </a:r>
        </a:p>
      </dsp:txBody>
      <dsp:txXfrm>
        <a:off x="5807364" y="560290"/>
        <a:ext cx="845162" cy="563440"/>
      </dsp:txXfrm>
    </dsp:sp>
    <dsp:sp modelId="{695D141A-AABA-4D48-8BE6-4D82FB4ED84A}">
      <dsp:nvSpPr>
        <dsp:cNvPr id="0" name=""/>
        <dsp:cNvSpPr/>
      </dsp:nvSpPr>
      <dsp:spPr>
        <a:xfrm>
          <a:off x="6793386" y="560290"/>
          <a:ext cx="1408602" cy="563440"/>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Compose opaque lighting</a:t>
          </a:r>
        </a:p>
      </dsp:txBody>
      <dsp:txXfrm>
        <a:off x="7075106" y="560290"/>
        <a:ext cx="845162" cy="563440"/>
      </dsp:txXfrm>
    </dsp:sp>
    <dsp:sp modelId="{2412B664-383E-43F3-BFB1-66A809864140}">
      <dsp:nvSpPr>
        <dsp:cNvPr id="0" name=""/>
        <dsp:cNvSpPr/>
      </dsp:nvSpPr>
      <dsp:spPr>
        <a:xfrm>
          <a:off x="8061129" y="560290"/>
          <a:ext cx="1408602" cy="563440"/>
        </a:xfrm>
        <a:prstGeom prst="chevron">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Blended forward+ lighting</a:t>
          </a:r>
        </a:p>
      </dsp:txBody>
      <dsp:txXfrm>
        <a:off x="8342849" y="560290"/>
        <a:ext cx="845162" cy="563440"/>
      </dsp:txXfrm>
    </dsp:sp>
    <dsp:sp modelId="{2CF91201-86CF-417B-A513-B4D9D43F5C52}">
      <dsp:nvSpPr>
        <dsp:cNvPr id="0" name=""/>
        <dsp:cNvSpPr/>
      </dsp:nvSpPr>
      <dsp:spPr>
        <a:xfrm>
          <a:off x="9328871" y="560290"/>
          <a:ext cx="1408602" cy="563440"/>
        </a:xfrm>
        <a:prstGeom prst="chevron">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t>Compose blended lighting</a:t>
          </a:r>
        </a:p>
      </dsp:txBody>
      <dsp:txXfrm>
        <a:off x="9610591" y="560290"/>
        <a:ext cx="845162" cy="5634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55E0D-E802-495B-B977-13E607D38742}">
      <dsp:nvSpPr>
        <dsp:cNvPr id="0" name=""/>
        <dsp:cNvSpPr/>
      </dsp:nvSpPr>
      <dsp:spPr>
        <a:xfrm>
          <a:off x="3347" y="0"/>
          <a:ext cx="1922432" cy="748555"/>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US" sz="1100" kern="1200" dirty="0"/>
            <a:t>Post Processes</a:t>
          </a:r>
        </a:p>
        <a:p>
          <a:pPr marL="0" lvl="0" indent="0" algn="ctr" defTabSz="488950">
            <a:lnSpc>
              <a:spcPct val="90000"/>
            </a:lnSpc>
            <a:spcBef>
              <a:spcPct val="0"/>
            </a:spcBef>
            <a:spcAft>
              <a:spcPct val="35000"/>
            </a:spcAft>
            <a:buNone/>
          </a:pPr>
          <a:r>
            <a:rPr lang="en-US" sz="1100" kern="1200" dirty="0"/>
            <a:t>(previous frame)</a:t>
          </a:r>
        </a:p>
      </dsp:txBody>
      <dsp:txXfrm>
        <a:off x="377625" y="0"/>
        <a:ext cx="1173877" cy="748555"/>
      </dsp:txXfrm>
    </dsp:sp>
    <dsp:sp modelId="{0ABA6610-CFFE-483E-A789-41F801FD10A9}">
      <dsp:nvSpPr>
        <dsp:cNvPr id="0" name=""/>
        <dsp:cNvSpPr/>
      </dsp:nvSpPr>
      <dsp:spPr>
        <a:xfrm>
          <a:off x="1642076" y="0"/>
          <a:ext cx="2062553" cy="748555"/>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US" sz="1100" kern="1200" dirty="0"/>
            <a:t>RT Acceleration Structures</a:t>
          </a:r>
        </a:p>
      </dsp:txBody>
      <dsp:txXfrm>
        <a:off x="2016354" y="0"/>
        <a:ext cx="1313998" cy="748555"/>
      </dsp:txXfrm>
    </dsp:sp>
    <dsp:sp modelId="{8673A1EC-1A4E-46E6-94F1-B8034601D302}">
      <dsp:nvSpPr>
        <dsp:cNvPr id="0" name=""/>
        <dsp:cNvSpPr/>
      </dsp:nvSpPr>
      <dsp:spPr>
        <a:xfrm>
          <a:off x="3420926" y="0"/>
          <a:ext cx="1427483" cy="748555"/>
        </a:xfrm>
        <a:prstGeom prst="chevron">
          <a:avLst/>
        </a:prstGeom>
        <a:solidFill>
          <a:schemeClr val="tx2">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US" sz="1100" kern="1200" dirty="0"/>
            <a:t>GI passes</a:t>
          </a:r>
        </a:p>
      </dsp:txBody>
      <dsp:txXfrm>
        <a:off x="3795204" y="0"/>
        <a:ext cx="678928" cy="748555"/>
      </dsp:txXfrm>
    </dsp:sp>
    <dsp:sp modelId="{356ECB88-315F-4851-9A18-43CCB0E8BE2D}">
      <dsp:nvSpPr>
        <dsp:cNvPr id="0" name=""/>
        <dsp:cNvSpPr/>
      </dsp:nvSpPr>
      <dsp:spPr>
        <a:xfrm>
          <a:off x="4564706" y="0"/>
          <a:ext cx="1666446" cy="748555"/>
        </a:xfrm>
        <a:prstGeom prst="chevron">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US" sz="1100" kern="1200" dirty="0"/>
            <a:t>Particles Simulation &amp; lighting</a:t>
          </a:r>
        </a:p>
      </dsp:txBody>
      <dsp:txXfrm>
        <a:off x="4938984" y="0"/>
        <a:ext cx="917891" cy="748555"/>
      </dsp:txXfrm>
    </dsp:sp>
    <dsp:sp modelId="{2F7674F9-C07C-4189-8A26-D948BC48BCEB}">
      <dsp:nvSpPr>
        <dsp:cNvPr id="0" name=""/>
        <dsp:cNvSpPr/>
      </dsp:nvSpPr>
      <dsp:spPr>
        <a:xfrm>
          <a:off x="5947449" y="0"/>
          <a:ext cx="2076880" cy="748555"/>
        </a:xfrm>
        <a:prstGeom prst="chevron">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US" sz="1100" b="1" kern="1200" dirty="0"/>
            <a:t>Hair Rendering</a:t>
          </a:r>
        </a:p>
      </dsp:txBody>
      <dsp:txXfrm>
        <a:off x="6321727" y="0"/>
        <a:ext cx="1328325" cy="748555"/>
      </dsp:txXfrm>
    </dsp:sp>
    <dsp:sp modelId="{F2D073CA-F851-435E-BE6D-B7704D2A7CCF}">
      <dsp:nvSpPr>
        <dsp:cNvPr id="0" name=""/>
        <dsp:cNvSpPr/>
      </dsp:nvSpPr>
      <dsp:spPr>
        <a:xfrm>
          <a:off x="7740626" y="0"/>
          <a:ext cx="1552426" cy="748555"/>
        </a:xfrm>
        <a:prstGeom prst="chevron">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US" sz="1100" kern="1200" dirty="0"/>
            <a:t>Water Rendering</a:t>
          </a:r>
        </a:p>
      </dsp:txBody>
      <dsp:txXfrm>
        <a:off x="8114904" y="0"/>
        <a:ext cx="803871" cy="7485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79EF2-C98C-47F3-B3E3-340407AFFF31}">
      <dsp:nvSpPr>
        <dsp:cNvPr id="0" name=""/>
        <dsp:cNvSpPr/>
      </dsp:nvSpPr>
      <dsp:spPr>
        <a:xfrm>
          <a:off x="2327" y="706170"/>
          <a:ext cx="1686706" cy="648000"/>
        </a:xfrm>
        <a:prstGeom prst="chevron">
          <a:avLst/>
        </a:prstGeom>
        <a:solidFill>
          <a:schemeClr val="tx2">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CPU Setup</a:t>
          </a:r>
        </a:p>
      </dsp:txBody>
      <dsp:txXfrm>
        <a:off x="326327" y="706170"/>
        <a:ext cx="1038706" cy="648000"/>
      </dsp:txXfrm>
    </dsp:sp>
    <dsp:sp modelId="{3407A91D-6FAD-43A5-A7FE-956BE8EEEC1B}">
      <dsp:nvSpPr>
        <dsp:cNvPr id="0" name=""/>
        <dsp:cNvSpPr/>
      </dsp:nvSpPr>
      <dsp:spPr>
        <a:xfrm>
          <a:off x="2327"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Gather models</a:t>
          </a:r>
        </a:p>
        <a:p>
          <a:pPr marL="57150" lvl="1" indent="-57150" algn="l" defTabSz="488950">
            <a:lnSpc>
              <a:spcPct val="90000"/>
            </a:lnSpc>
            <a:spcBef>
              <a:spcPct val="0"/>
            </a:spcBef>
            <a:spcAft>
              <a:spcPct val="15000"/>
            </a:spcAft>
            <a:buChar char="•"/>
          </a:pPr>
          <a:r>
            <a:rPr lang="en-US" sz="1100" kern="1200" dirty="0"/>
            <a:t>Calculate LODs</a:t>
          </a:r>
        </a:p>
        <a:p>
          <a:pPr marL="57150" lvl="1" indent="-57150" algn="l" defTabSz="488950">
            <a:lnSpc>
              <a:spcPct val="90000"/>
            </a:lnSpc>
            <a:spcBef>
              <a:spcPct val="0"/>
            </a:spcBef>
            <a:spcAft>
              <a:spcPct val="15000"/>
            </a:spcAft>
            <a:buChar char="•"/>
          </a:pPr>
          <a:r>
            <a:rPr lang="en-US" sz="1100" kern="1200" dirty="0"/>
            <a:t>Emit dispatches</a:t>
          </a:r>
        </a:p>
      </dsp:txBody>
      <dsp:txXfrm>
        <a:off x="2327" y="1435170"/>
        <a:ext cx="1349365" cy="1438684"/>
      </dsp:txXfrm>
    </dsp:sp>
    <dsp:sp modelId="{CE686DF9-2EDB-476A-B66E-AB4F8AFFF02E}">
      <dsp:nvSpPr>
        <dsp:cNvPr id="0" name=""/>
        <dsp:cNvSpPr/>
      </dsp:nvSpPr>
      <dsp:spPr>
        <a:xfrm>
          <a:off x="1473034" y="706170"/>
          <a:ext cx="1686706" cy="648000"/>
        </a:xfrm>
        <a:prstGeom prst="chevron">
          <a:avLst/>
        </a:prstGeom>
        <a:solidFill>
          <a:srgbClr val="33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Simulation</a:t>
          </a:r>
        </a:p>
      </dsp:txBody>
      <dsp:txXfrm>
        <a:off x="1797034" y="706170"/>
        <a:ext cx="1038706" cy="648000"/>
      </dsp:txXfrm>
    </dsp:sp>
    <dsp:sp modelId="{44BD80D8-3AA4-43AB-9D89-5BF01A3F5499}">
      <dsp:nvSpPr>
        <dsp:cNvPr id="0" name=""/>
        <dsp:cNvSpPr/>
      </dsp:nvSpPr>
      <dsp:spPr>
        <a:xfrm>
          <a:off x="1473034"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Update positions</a:t>
          </a:r>
        </a:p>
        <a:p>
          <a:pPr marL="57150" lvl="1" indent="-57150" algn="l" defTabSz="488950">
            <a:lnSpc>
              <a:spcPct val="90000"/>
            </a:lnSpc>
            <a:spcBef>
              <a:spcPct val="0"/>
            </a:spcBef>
            <a:spcAft>
              <a:spcPct val="15000"/>
            </a:spcAft>
            <a:buChar char="•"/>
          </a:pPr>
          <a:r>
            <a:rPr lang="en-US" sz="1100" kern="1200" dirty="0"/>
            <a:t>Update density voxel grids</a:t>
          </a:r>
        </a:p>
        <a:p>
          <a:pPr marL="57150" lvl="1" indent="-57150" algn="l" defTabSz="488950">
            <a:lnSpc>
              <a:spcPct val="90000"/>
            </a:lnSpc>
            <a:spcBef>
              <a:spcPct val="0"/>
            </a:spcBef>
            <a:spcAft>
              <a:spcPct val="15000"/>
            </a:spcAft>
            <a:buChar char="•"/>
          </a:pPr>
          <a:r>
            <a:rPr lang="en-US" sz="1100" kern="1200" dirty="0"/>
            <a:t>Optional (enabled per asset)</a:t>
          </a:r>
        </a:p>
      </dsp:txBody>
      <dsp:txXfrm>
        <a:off x="1473034" y="1435170"/>
        <a:ext cx="1349365" cy="1438684"/>
      </dsp:txXfrm>
    </dsp:sp>
    <dsp:sp modelId="{A1D7BCD4-EE3E-43BF-AC9D-831E6802FCC9}">
      <dsp:nvSpPr>
        <dsp:cNvPr id="0" name=""/>
        <dsp:cNvSpPr/>
      </dsp:nvSpPr>
      <dsp:spPr>
        <a:xfrm>
          <a:off x="2943740" y="706170"/>
          <a:ext cx="1686706" cy="648000"/>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Skinning</a:t>
          </a:r>
        </a:p>
      </dsp:txBody>
      <dsp:txXfrm>
        <a:off x="3267740" y="706170"/>
        <a:ext cx="1038706" cy="648000"/>
      </dsp:txXfrm>
    </dsp:sp>
    <dsp:sp modelId="{2C685C46-D8FC-481B-A69C-530B334D763D}">
      <dsp:nvSpPr>
        <dsp:cNvPr id="0" name=""/>
        <dsp:cNvSpPr/>
      </dsp:nvSpPr>
      <dsp:spPr>
        <a:xfrm>
          <a:off x="2943740"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Skin to triangles</a:t>
          </a:r>
        </a:p>
        <a:p>
          <a:pPr marL="57150" lvl="1" indent="-57150" algn="l" defTabSz="488950">
            <a:lnSpc>
              <a:spcPct val="90000"/>
            </a:lnSpc>
            <a:spcBef>
              <a:spcPct val="0"/>
            </a:spcBef>
            <a:spcAft>
              <a:spcPct val="15000"/>
            </a:spcAft>
            <a:buChar char="•"/>
          </a:pPr>
          <a:r>
            <a:rPr lang="en-US" sz="1100" kern="1200" dirty="0"/>
            <a:t>Write post-transform cache</a:t>
          </a:r>
        </a:p>
      </dsp:txBody>
      <dsp:txXfrm>
        <a:off x="2943740" y="1435170"/>
        <a:ext cx="1349365" cy="1438684"/>
      </dsp:txXfrm>
    </dsp:sp>
    <dsp:sp modelId="{44E68845-E5EC-48F0-8D7B-300C6F38DD9F}">
      <dsp:nvSpPr>
        <dsp:cNvPr id="0" name=""/>
        <dsp:cNvSpPr/>
      </dsp:nvSpPr>
      <dsp:spPr>
        <a:xfrm>
          <a:off x="4414446" y="706170"/>
          <a:ext cx="1686706" cy="648000"/>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Culling</a:t>
          </a:r>
        </a:p>
      </dsp:txBody>
      <dsp:txXfrm>
        <a:off x="4738446" y="706170"/>
        <a:ext cx="1038706" cy="648000"/>
      </dsp:txXfrm>
    </dsp:sp>
    <dsp:sp modelId="{996EA6A4-2F2F-49DA-800D-FB618391A3F8}">
      <dsp:nvSpPr>
        <dsp:cNvPr id="0" name=""/>
        <dsp:cNvSpPr/>
      </dsp:nvSpPr>
      <dsp:spPr>
        <a:xfrm>
          <a:off x="4414446"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Frustum culling</a:t>
          </a:r>
        </a:p>
        <a:p>
          <a:pPr marL="57150" lvl="1" indent="-57150" algn="l" defTabSz="488950">
            <a:lnSpc>
              <a:spcPct val="90000"/>
            </a:lnSpc>
            <a:spcBef>
              <a:spcPct val="0"/>
            </a:spcBef>
            <a:spcAft>
              <a:spcPct val="15000"/>
            </a:spcAft>
            <a:buChar char="•"/>
          </a:pPr>
          <a:r>
            <a:rPr lang="en-US" sz="1100" kern="1200" dirty="0"/>
            <a:t>Occlusion culling</a:t>
          </a:r>
        </a:p>
        <a:p>
          <a:pPr marL="57150" lvl="1" indent="-57150" algn="l" defTabSz="488950">
            <a:lnSpc>
              <a:spcPct val="90000"/>
            </a:lnSpc>
            <a:spcBef>
              <a:spcPct val="0"/>
            </a:spcBef>
            <a:spcAft>
              <a:spcPct val="15000"/>
            </a:spcAft>
            <a:buChar char="•"/>
          </a:pPr>
          <a:r>
            <a:rPr lang="en-US" sz="1100" kern="1200" dirty="0"/>
            <a:t>Hat culling</a:t>
          </a:r>
        </a:p>
        <a:p>
          <a:pPr marL="57150" lvl="1" indent="-57150" algn="l" defTabSz="488950">
            <a:lnSpc>
              <a:spcPct val="90000"/>
            </a:lnSpc>
            <a:spcBef>
              <a:spcPct val="0"/>
            </a:spcBef>
            <a:spcAft>
              <a:spcPct val="15000"/>
            </a:spcAft>
            <a:buChar char="•"/>
          </a:pPr>
          <a:r>
            <a:rPr lang="en-US" sz="1100" kern="1200" dirty="0"/>
            <a:t>Write lists of visible segments</a:t>
          </a:r>
        </a:p>
      </dsp:txBody>
      <dsp:txXfrm>
        <a:off x="4414446" y="1435170"/>
        <a:ext cx="1349365" cy="1438684"/>
      </dsp:txXfrm>
    </dsp:sp>
    <dsp:sp modelId="{8ADCAB10-FC55-486F-9EBA-2B5365D945E2}">
      <dsp:nvSpPr>
        <dsp:cNvPr id="0" name=""/>
        <dsp:cNvSpPr/>
      </dsp:nvSpPr>
      <dsp:spPr>
        <a:xfrm>
          <a:off x="5885153" y="706170"/>
          <a:ext cx="1686706" cy="648000"/>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Rasterization</a:t>
          </a:r>
        </a:p>
      </dsp:txBody>
      <dsp:txXfrm>
        <a:off x="6209153" y="706170"/>
        <a:ext cx="1038706" cy="648000"/>
      </dsp:txXfrm>
    </dsp:sp>
    <dsp:sp modelId="{F0179984-C248-4D77-9153-BB5CA7760D27}">
      <dsp:nvSpPr>
        <dsp:cNvPr id="0" name=""/>
        <dsp:cNvSpPr/>
      </dsp:nvSpPr>
      <dsp:spPr>
        <a:xfrm>
          <a:off x="5885153"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SW rasterization</a:t>
          </a:r>
        </a:p>
        <a:p>
          <a:pPr marL="57150" lvl="1" indent="-57150" algn="l" defTabSz="488950">
            <a:lnSpc>
              <a:spcPct val="90000"/>
            </a:lnSpc>
            <a:spcBef>
              <a:spcPct val="0"/>
            </a:spcBef>
            <a:spcAft>
              <a:spcPct val="15000"/>
            </a:spcAft>
            <a:buChar char="•"/>
          </a:pPr>
          <a:r>
            <a:rPr lang="en-US" sz="1100" kern="1200" dirty="0"/>
            <a:t>1 lane per segment</a:t>
          </a:r>
        </a:p>
        <a:p>
          <a:pPr marL="57150" lvl="1" indent="-57150" algn="l" defTabSz="488950">
            <a:lnSpc>
              <a:spcPct val="90000"/>
            </a:lnSpc>
            <a:spcBef>
              <a:spcPct val="0"/>
            </a:spcBef>
            <a:spcAft>
              <a:spcPct val="15000"/>
            </a:spcAft>
            <a:buChar char="•"/>
          </a:pPr>
          <a:r>
            <a:rPr lang="en-US" sz="1100" kern="1200" dirty="0"/>
            <a:t>Write to visibility atlas</a:t>
          </a:r>
        </a:p>
      </dsp:txBody>
      <dsp:txXfrm>
        <a:off x="5885153" y="1435170"/>
        <a:ext cx="1349365" cy="1438684"/>
      </dsp:txXfrm>
    </dsp:sp>
    <dsp:sp modelId="{73BA2396-4419-4739-9F1E-C5896BE4DFDF}">
      <dsp:nvSpPr>
        <dsp:cNvPr id="0" name=""/>
        <dsp:cNvSpPr/>
      </dsp:nvSpPr>
      <dsp:spPr>
        <a:xfrm>
          <a:off x="7355859" y="706170"/>
          <a:ext cx="1686706" cy="648000"/>
        </a:xfrm>
        <a:prstGeom prst="chevron">
          <a:avLst/>
        </a:prstGeom>
        <a:solidFill>
          <a:srgbClr val="AE76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Shading</a:t>
          </a:r>
        </a:p>
      </dsp:txBody>
      <dsp:txXfrm>
        <a:off x="7679859" y="706170"/>
        <a:ext cx="1038706" cy="648000"/>
      </dsp:txXfrm>
    </dsp:sp>
    <dsp:sp modelId="{88538F16-A308-44DA-9233-A47B77196319}">
      <dsp:nvSpPr>
        <dsp:cNvPr id="0" name=""/>
        <dsp:cNvSpPr/>
      </dsp:nvSpPr>
      <dsp:spPr>
        <a:xfrm>
          <a:off x="7355859"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Strand-space</a:t>
          </a:r>
        </a:p>
        <a:p>
          <a:pPr marL="57150" lvl="1" indent="-57150" algn="l" defTabSz="488950">
            <a:lnSpc>
              <a:spcPct val="90000"/>
            </a:lnSpc>
            <a:spcBef>
              <a:spcPct val="0"/>
            </a:spcBef>
            <a:spcAft>
              <a:spcPct val="15000"/>
            </a:spcAft>
            <a:buChar char="•"/>
          </a:pPr>
          <a:r>
            <a:rPr lang="en-US" sz="1100" kern="1200" dirty="0"/>
            <a:t>1 shading point per segment</a:t>
          </a:r>
        </a:p>
        <a:p>
          <a:pPr marL="57150" lvl="1" indent="-57150" algn="l" defTabSz="488950">
            <a:lnSpc>
              <a:spcPct val="90000"/>
            </a:lnSpc>
            <a:spcBef>
              <a:spcPct val="0"/>
            </a:spcBef>
            <a:spcAft>
              <a:spcPct val="15000"/>
            </a:spcAft>
            <a:buChar char="•"/>
          </a:pPr>
          <a:r>
            <a:rPr lang="en-US" sz="1100" kern="1200" dirty="0"/>
            <a:t>Write to separate buffer</a:t>
          </a:r>
        </a:p>
      </dsp:txBody>
      <dsp:txXfrm>
        <a:off x="7355859" y="1435170"/>
        <a:ext cx="1349365" cy="1438684"/>
      </dsp:txXfrm>
    </dsp:sp>
    <dsp:sp modelId="{D74A12A3-7959-491B-A34D-9BBEF1F727A2}">
      <dsp:nvSpPr>
        <dsp:cNvPr id="0" name=""/>
        <dsp:cNvSpPr/>
      </dsp:nvSpPr>
      <dsp:spPr>
        <a:xfrm>
          <a:off x="8826565" y="706170"/>
          <a:ext cx="1686706" cy="648000"/>
        </a:xfrm>
        <a:prstGeom prst="chevron">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dirty="0"/>
            <a:t>Composition</a:t>
          </a:r>
        </a:p>
      </dsp:txBody>
      <dsp:txXfrm>
        <a:off x="9150565" y="706170"/>
        <a:ext cx="1038706" cy="648000"/>
      </dsp:txXfrm>
    </dsp:sp>
    <dsp:sp modelId="{EE3DE3EB-FF63-4FF7-9F72-F605CA3EC6C3}">
      <dsp:nvSpPr>
        <dsp:cNvPr id="0" name=""/>
        <dsp:cNvSpPr/>
      </dsp:nvSpPr>
      <dsp:spPr>
        <a:xfrm>
          <a:off x="8826565" y="1435170"/>
          <a:ext cx="1349365" cy="143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90000"/>
            </a:lnSpc>
            <a:spcBef>
              <a:spcPct val="0"/>
            </a:spcBef>
            <a:spcAft>
              <a:spcPct val="15000"/>
            </a:spcAft>
            <a:buChar char="•"/>
          </a:pPr>
          <a:r>
            <a:rPr lang="en-US" sz="1100" kern="1200" dirty="0"/>
            <a:t>1 quad per groom asset</a:t>
          </a:r>
        </a:p>
        <a:p>
          <a:pPr marL="57150" lvl="1" indent="-57150" algn="l" defTabSz="488950">
            <a:lnSpc>
              <a:spcPct val="90000"/>
            </a:lnSpc>
            <a:spcBef>
              <a:spcPct val="0"/>
            </a:spcBef>
            <a:spcAft>
              <a:spcPct val="15000"/>
            </a:spcAft>
            <a:buChar char="•"/>
          </a:pPr>
          <a:r>
            <a:rPr lang="en-US" sz="1100" kern="1200" dirty="0"/>
            <a:t>Sorted back to front</a:t>
          </a:r>
        </a:p>
        <a:p>
          <a:pPr marL="57150" lvl="1" indent="-57150" algn="l" defTabSz="488950">
            <a:lnSpc>
              <a:spcPct val="90000"/>
            </a:lnSpc>
            <a:spcBef>
              <a:spcPct val="0"/>
            </a:spcBef>
            <a:spcAft>
              <a:spcPct val="15000"/>
            </a:spcAft>
            <a:buChar char="•"/>
          </a:pPr>
          <a:r>
            <a:rPr lang="en-US" sz="1100" kern="1200" dirty="0"/>
            <a:t>Together with other transparent objects</a:t>
          </a:r>
        </a:p>
        <a:p>
          <a:pPr marL="57150" lvl="1" indent="-57150" algn="l" defTabSz="488950">
            <a:lnSpc>
              <a:spcPct val="90000"/>
            </a:lnSpc>
            <a:spcBef>
              <a:spcPct val="0"/>
            </a:spcBef>
            <a:spcAft>
              <a:spcPct val="15000"/>
            </a:spcAft>
            <a:buChar char="•"/>
          </a:pPr>
          <a:r>
            <a:rPr lang="en-US" sz="1100" kern="1200" dirty="0"/>
            <a:t>Write depth and motion</a:t>
          </a:r>
        </a:p>
      </dsp:txBody>
      <dsp:txXfrm>
        <a:off x="8826565" y="1435170"/>
        <a:ext cx="1349365" cy="1438684"/>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7008F-0985-4AD6-ACCE-30739BCB32BE}" type="datetimeFigureOut">
              <a:rPr lang="en-US" smtClean="0"/>
              <a:t>10/21/2025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1AA526-E978-415B-8E98-475A23133EED}" type="slidenum">
              <a:rPr lang="en-US" smtClean="0"/>
              <a:t>‹#›</a:t>
            </a:fld>
            <a:endParaRPr lang="en-US"/>
          </a:p>
        </p:txBody>
      </p:sp>
    </p:spTree>
    <p:extLst>
      <p:ext uri="{BB962C8B-B14F-4D97-AF65-F5344CB8AC3E}">
        <p14:creationId xmlns:p14="http://schemas.microsoft.com/office/powerpoint/2010/main" val="1755447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I'm Sergei Kulikov from Machine Games and this talk is about strand-based hair in Indiana jones and the Great Circle</a:t>
            </a:r>
          </a:p>
        </p:txBody>
      </p:sp>
      <p:sp>
        <p:nvSpPr>
          <p:cNvPr id="4" name="Slide Number Placeholder 3"/>
          <p:cNvSpPr>
            <a:spLocks noGrp="1"/>
          </p:cNvSpPr>
          <p:nvPr>
            <p:ph type="sldNum" sz="quarter" idx="5"/>
          </p:nvPr>
        </p:nvSpPr>
        <p:spPr/>
        <p:txBody>
          <a:bodyPr/>
          <a:lstStyle/>
          <a:p>
            <a:fld id="{441AA526-E978-415B-8E98-475A23133EED}" type="slidenum">
              <a:rPr lang="en-US" smtClean="0"/>
              <a:t>1</a:t>
            </a:fld>
            <a:endParaRPr lang="en-US"/>
          </a:p>
        </p:txBody>
      </p:sp>
    </p:spTree>
    <p:extLst>
      <p:ext uri="{BB962C8B-B14F-4D97-AF65-F5344CB8AC3E}">
        <p14:creationId xmlns:p14="http://schemas.microsoft.com/office/powerpoint/2010/main" val="2847363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our agenda for the next 40 minutes:</a:t>
            </a:r>
          </a:p>
          <a:p>
            <a:r>
              <a:rPr lang="en-US" dirty="0"/>
              <a:t>- First, we will look at what goals and requirements we had when designing strand hair. I will give a brief overview of the system we ended up with, and how its components fit together.</a:t>
            </a:r>
          </a:p>
          <a:p>
            <a:r>
              <a:rPr lang="en-US" dirty="0"/>
              <a:t>- Next we will dive deep into 3 large parts of our hair system:</a:t>
            </a:r>
          </a:p>
          <a:p>
            <a:r>
              <a:rPr lang="en-US" dirty="0"/>
              <a:t>	Rasterization, Shading and Composition.</a:t>
            </a:r>
          </a:p>
          <a:p>
            <a:r>
              <a:rPr lang="en-US" dirty="0"/>
              <a:t>	We will cover algorithms and performance optimizations we did for those systems to be able to run at 60 fps.</a:t>
            </a:r>
          </a:p>
          <a:p>
            <a:r>
              <a:rPr lang="en-US" dirty="0"/>
              <a:t>Unfortunately, we don't have enough time to cover hair simulation and hair path tracing today, so we will focus on the parts that I mentioned.</a:t>
            </a:r>
          </a:p>
          <a:p>
            <a:endParaRPr lang="en-US" dirty="0"/>
          </a:p>
        </p:txBody>
      </p:sp>
      <p:sp>
        <p:nvSpPr>
          <p:cNvPr id="4" name="Slide Number Placeholder 3"/>
          <p:cNvSpPr>
            <a:spLocks noGrp="1"/>
          </p:cNvSpPr>
          <p:nvPr>
            <p:ph type="sldNum" sz="quarter" idx="5"/>
          </p:nvPr>
        </p:nvSpPr>
        <p:spPr/>
        <p:txBody>
          <a:bodyPr/>
          <a:lstStyle/>
          <a:p>
            <a:fld id="{441AA526-E978-415B-8E98-475A23133EED}" type="slidenum">
              <a:rPr lang="en-US" smtClean="0"/>
              <a:t>2</a:t>
            </a:fld>
            <a:endParaRPr lang="en-US"/>
          </a:p>
        </p:txBody>
      </p:sp>
    </p:spTree>
    <p:extLst>
      <p:ext uri="{BB962C8B-B14F-4D97-AF65-F5344CB8AC3E}">
        <p14:creationId xmlns:p14="http://schemas.microsoft.com/office/powerpoint/2010/main" val="836080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begin, I want to stress that strand hair system was a large collaborative effort throughout the project development, and I want to say huge “Thank you!” to everyone</a:t>
            </a:r>
          </a:p>
          <a:p>
            <a:r>
              <a:rPr lang="en-US" dirty="0"/>
              <a:t>who contributed to prototyping, developing and shipping strand hair, our and </a:t>
            </a:r>
            <a:r>
              <a:rPr lang="en-US" dirty="0" err="1"/>
              <a:t>idSoftware</a:t>
            </a:r>
            <a:r>
              <a:rPr lang="en-US" dirty="0"/>
              <a:t> engine team for the beautiful engine that served as a foundation of our work, and of course to our wonderful character art team for their invaluable input and the great content they have created with the engine.</a:t>
            </a:r>
          </a:p>
          <a:p>
            <a:r>
              <a:rPr lang="en-US" dirty="0"/>
              <a:t>I also want to specifically thank Michael Wynne for setting us on the strand hair path and making the first working implementation of the system, and Jorge Luna for his great work on hair simulation.</a:t>
            </a:r>
          </a:p>
        </p:txBody>
      </p:sp>
      <p:sp>
        <p:nvSpPr>
          <p:cNvPr id="4" name="Slide Number Placeholder 3"/>
          <p:cNvSpPr>
            <a:spLocks noGrp="1"/>
          </p:cNvSpPr>
          <p:nvPr>
            <p:ph type="sldNum" sz="quarter" idx="5"/>
          </p:nvPr>
        </p:nvSpPr>
        <p:spPr/>
        <p:txBody>
          <a:bodyPr/>
          <a:lstStyle/>
          <a:p>
            <a:fld id="{441AA526-E978-415B-8E98-475A23133EED}" type="slidenum">
              <a:rPr lang="en-US" smtClean="0"/>
              <a:t>3</a:t>
            </a:fld>
            <a:endParaRPr lang="en-US"/>
          </a:p>
        </p:txBody>
      </p:sp>
    </p:spTree>
    <p:extLst>
      <p:ext uri="{BB962C8B-B14F-4D97-AF65-F5344CB8AC3E}">
        <p14:creationId xmlns:p14="http://schemas.microsoft.com/office/powerpoint/2010/main" val="2868579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 lets begin. Why did we decide to focus on strand hair for the game? Indiana Jones and the Great Circle is a first person game that puts you in the shoes of Indiana Jones and sets you on an epic cinematic adventure around the globe.</a:t>
            </a:r>
          </a:p>
          <a:p>
            <a:r>
              <a:rPr lang="en-US" dirty="0"/>
              <a:t>Its a story-driven game, with a heavy focus on the characters. We have lots of cutscenes, around 4 hours of them in total.</a:t>
            </a:r>
          </a:p>
          <a:p>
            <a:r>
              <a:rPr lang="en-US" dirty="0"/>
              <a:t>Also, first person perspective means that the player gets to see the faces of enemies very close to the camera. And with such a game our characters have to look as good as possible.</a:t>
            </a:r>
          </a:p>
          <a:p>
            <a:r>
              <a:rPr lang="en-US" dirty="0"/>
              <a:t>Another critical point for us was simplifying hair creation workflow for our artists. The game has many characters and we want to free our artists to do creative work.</a:t>
            </a:r>
          </a:p>
        </p:txBody>
      </p:sp>
      <p:sp>
        <p:nvSpPr>
          <p:cNvPr id="4" name="Slide Number Placeholder 3"/>
          <p:cNvSpPr>
            <a:spLocks noGrp="1"/>
          </p:cNvSpPr>
          <p:nvPr>
            <p:ph type="sldNum" sz="quarter" idx="5"/>
          </p:nvPr>
        </p:nvSpPr>
        <p:spPr/>
        <p:txBody>
          <a:bodyPr/>
          <a:lstStyle/>
          <a:p>
            <a:fld id="{441AA526-E978-415B-8E98-475A23133EED}" type="slidenum">
              <a:rPr lang="en-US" smtClean="0"/>
              <a:t>4</a:t>
            </a:fld>
            <a:endParaRPr lang="en-US"/>
          </a:p>
        </p:txBody>
      </p:sp>
    </p:spTree>
    <p:extLst>
      <p:ext uri="{BB962C8B-B14F-4D97-AF65-F5344CB8AC3E}">
        <p14:creationId xmlns:p14="http://schemas.microsoft.com/office/powerpoint/2010/main" val="1296401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B3E96-A5B1-68C0-2A5B-45F2EA4E01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140DAF-1CEA-CAAB-6E2C-DFCDD5B159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F6BE60-B13E-E695-2A79-3A251BE5ABBE}"/>
              </a:ext>
            </a:extLst>
          </p:cNvPr>
          <p:cNvSpPr>
            <a:spLocks noGrp="1"/>
          </p:cNvSpPr>
          <p:nvPr>
            <p:ph type="body" idx="1"/>
          </p:nvPr>
        </p:nvSpPr>
        <p:spPr/>
        <p:txBody>
          <a:bodyPr/>
          <a:lstStyle/>
          <a:p>
            <a:r>
              <a:rPr lang="en-US" dirty="0"/>
              <a:t>We also have several requirements:</a:t>
            </a:r>
          </a:p>
          <a:p>
            <a:r>
              <a:rPr lang="en-US" dirty="0"/>
              <a:t>First, we always had a strict 60 fps target for responsive and smooth gameplay, that was a clear goal and all systems we develop have to run at 60 fps for all our target platforms.</a:t>
            </a:r>
          </a:p>
          <a:p>
            <a:r>
              <a:rPr lang="en-US" dirty="0"/>
              <a:t>The GPU budget for the entire system was estimated as 2 milliseconds for simulation plus rendering on min spec at worst-case scenario, which is around a dozen characters on screen with some of them close to the camera. Of course in simpler scenarios we aim for hair to be faster than that.</a:t>
            </a:r>
          </a:p>
          <a:p>
            <a:pPr>
              <a:defRPr/>
            </a:pPr>
            <a:r>
              <a:rPr lang="en-US" dirty="0"/>
              <a:t>We want to avoid putting more work on the artists. We do not want to create 2 version of each hair asset, so the system has to be fast and robust to be used everywhere. In the end we only had a couple of assets that still use hair cards, mostly animals.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assuming those 2 requirements are met, we want to get the best visual quality we can afford. We want physical correctness, but if we can get a lot of performance by deviating from it, we will do that. </a:t>
            </a:r>
          </a:p>
          <a:p>
            <a:endParaRPr lang="en-US" dirty="0"/>
          </a:p>
        </p:txBody>
      </p:sp>
      <p:sp>
        <p:nvSpPr>
          <p:cNvPr id="4" name="Slide Number Placeholder 3">
            <a:extLst>
              <a:ext uri="{FF2B5EF4-FFF2-40B4-BE49-F238E27FC236}">
                <a16:creationId xmlns:a16="http://schemas.microsoft.com/office/drawing/2014/main" id="{764B2BDE-3C49-D649-D4CA-938AD94A39F5}"/>
              </a:ext>
            </a:extLst>
          </p:cNvPr>
          <p:cNvSpPr>
            <a:spLocks noGrp="1"/>
          </p:cNvSpPr>
          <p:nvPr>
            <p:ph type="sldNum" sz="quarter" idx="5"/>
          </p:nvPr>
        </p:nvSpPr>
        <p:spPr/>
        <p:txBody>
          <a:bodyPr/>
          <a:lstStyle/>
          <a:p>
            <a:fld id="{441AA526-E978-415B-8E98-475A23133EED}" type="slidenum">
              <a:rPr lang="en-US" smtClean="0"/>
              <a:t>5</a:t>
            </a:fld>
            <a:endParaRPr lang="en-US" dirty="0"/>
          </a:p>
        </p:txBody>
      </p:sp>
    </p:spTree>
    <p:extLst>
      <p:ext uri="{BB962C8B-B14F-4D97-AF65-F5344CB8AC3E}">
        <p14:creationId xmlns:p14="http://schemas.microsoft.com/office/powerpoint/2010/main" val="530121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expand a bit on how hair creation workflow looked for us.</a:t>
            </a:r>
          </a:p>
          <a:p>
            <a:r>
              <a:rPr lang="en-US" dirty="0"/>
              <a:t>When using hair card workflow we have to make the card atlas first from strands and then achieve the style we want by placing and sculpting the cards. After that we need to tweak normals, export everything to the engine and tweak materials there. When iterating you often need to repeat a few steps. And most of them are very technical and take a lot of time.</a:t>
            </a:r>
          </a:p>
          <a:p>
            <a:r>
              <a:rPr lang="en-US" dirty="0"/>
              <a:t>But when we use strands directly, we can get rid of 2 steps in the pipeline. Now we don’t have to do anything with mesh normals and don’t need to create cards. All that we need to do is to style the hair splines directly, we use xGen Interactive Groom but you can also use Houdini or </a:t>
            </a:r>
            <a:r>
              <a:rPr lang="en-US" dirty="0" err="1"/>
              <a:t>xGen</a:t>
            </a:r>
            <a:r>
              <a:rPr lang="en-US" dirty="0"/>
              <a:t>, and tweak hair materials after export. Each iteration is significantly faster. The differences between workflows are large enough so we can't make one version automatically from the other. That’s why we don't want to do 2 versions for our hair.</a:t>
            </a:r>
          </a:p>
        </p:txBody>
      </p:sp>
      <p:sp>
        <p:nvSpPr>
          <p:cNvPr id="4" name="Slide Number Placeholder 3"/>
          <p:cNvSpPr>
            <a:spLocks noGrp="1"/>
          </p:cNvSpPr>
          <p:nvPr>
            <p:ph type="sldNum" sz="quarter" idx="5"/>
          </p:nvPr>
        </p:nvSpPr>
        <p:spPr/>
        <p:txBody>
          <a:bodyPr/>
          <a:lstStyle/>
          <a:p>
            <a:fld id="{441AA526-E978-415B-8E98-475A23133EED}" type="slidenum">
              <a:rPr lang="en-US" smtClean="0"/>
              <a:t>6</a:t>
            </a:fld>
            <a:endParaRPr lang="en-US" dirty="0"/>
          </a:p>
        </p:txBody>
      </p:sp>
    </p:spTree>
    <p:extLst>
      <p:ext uri="{BB962C8B-B14F-4D97-AF65-F5344CB8AC3E}">
        <p14:creationId xmlns:p14="http://schemas.microsoft.com/office/powerpoint/2010/main" val="263738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71BAA-B26C-FDF2-EEE2-DC2BD168E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CA1338-1F14-1A9B-CE27-51924C77F3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86D081-1D9D-1F8B-214F-32FB9042A9C6}"/>
              </a:ext>
            </a:extLst>
          </p:cNvPr>
          <p:cNvSpPr>
            <a:spLocks noGrp="1"/>
          </p:cNvSpPr>
          <p:nvPr>
            <p:ph type="body" idx="1"/>
          </p:nvPr>
        </p:nvSpPr>
        <p:spPr/>
        <p:txBody>
          <a:bodyPr/>
          <a:lstStyle/>
          <a:p>
            <a:r>
              <a:rPr lang="en-US" dirty="0"/>
              <a:t>Here is a few examples of what we used the strands for. First, all character grooms and facial hair are done with strands. I think we have 2 corpses in the entire game with hair cards.</a:t>
            </a:r>
          </a:p>
          <a:p>
            <a:r>
              <a:rPr lang="en-US" dirty="0"/>
              <a:t>Some fur elements on clothes are also done with strands, for example, this hat and collar on Indy's winter jacket.</a:t>
            </a:r>
          </a:p>
        </p:txBody>
      </p:sp>
      <p:sp>
        <p:nvSpPr>
          <p:cNvPr id="4" name="Slide Number Placeholder 3">
            <a:extLst>
              <a:ext uri="{FF2B5EF4-FFF2-40B4-BE49-F238E27FC236}">
                <a16:creationId xmlns:a16="http://schemas.microsoft.com/office/drawing/2014/main" id="{E93125A6-70A7-A379-9907-7C7BA598FEC2}"/>
              </a:ext>
            </a:extLst>
          </p:cNvPr>
          <p:cNvSpPr>
            <a:spLocks noGrp="1"/>
          </p:cNvSpPr>
          <p:nvPr>
            <p:ph type="sldNum" sz="quarter" idx="5"/>
          </p:nvPr>
        </p:nvSpPr>
        <p:spPr/>
        <p:txBody>
          <a:bodyPr/>
          <a:lstStyle/>
          <a:p>
            <a:fld id="{441AA526-E978-415B-8E98-475A23133EED}" type="slidenum">
              <a:rPr lang="en-US" smtClean="0"/>
              <a:t>7</a:t>
            </a:fld>
            <a:endParaRPr lang="en-US" dirty="0"/>
          </a:p>
        </p:txBody>
      </p:sp>
    </p:spTree>
    <p:extLst>
      <p:ext uri="{BB962C8B-B14F-4D97-AF65-F5344CB8AC3E}">
        <p14:creationId xmlns:p14="http://schemas.microsoft.com/office/powerpoint/2010/main" val="3736729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35F79-4E29-20C3-3112-03B273EA2B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B3F8BA-7F33-55B1-5A53-BCEAB31F10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6DFE62-3CCC-1667-6655-F30A3A908A72}"/>
              </a:ext>
            </a:extLst>
          </p:cNvPr>
          <p:cNvSpPr>
            <a:spLocks noGrp="1"/>
          </p:cNvSpPr>
          <p:nvPr>
            <p:ph type="body" idx="1"/>
          </p:nvPr>
        </p:nvSpPr>
        <p:spPr/>
        <p:txBody>
          <a:bodyPr/>
          <a:lstStyle/>
          <a:p>
            <a:r>
              <a:rPr lang="en-US" dirty="0"/>
              <a:t>We also tried to use strands for animal fur. It wasn't a complete success, but we ended up using them for some animals, like these spiders and this monkey. Dogs you can see in the game still use hair cards. There were some issues preventing us from using strands on all animals, we will explore it a bit later.</a:t>
            </a:r>
          </a:p>
          <a:p>
            <a:r>
              <a:rPr lang="en-US" dirty="0"/>
              <a:t>Hair on hands and fingers were kind of last-minute additions to the game, but we were quite happy with how it worked out.</a:t>
            </a:r>
          </a:p>
        </p:txBody>
      </p:sp>
      <p:sp>
        <p:nvSpPr>
          <p:cNvPr id="4" name="Slide Number Placeholder 3">
            <a:extLst>
              <a:ext uri="{FF2B5EF4-FFF2-40B4-BE49-F238E27FC236}">
                <a16:creationId xmlns:a16="http://schemas.microsoft.com/office/drawing/2014/main" id="{E6C6EAE2-9E79-353B-F71B-96E6F26B84CE}"/>
              </a:ext>
            </a:extLst>
          </p:cNvPr>
          <p:cNvSpPr>
            <a:spLocks noGrp="1"/>
          </p:cNvSpPr>
          <p:nvPr>
            <p:ph type="sldNum" sz="quarter" idx="5"/>
          </p:nvPr>
        </p:nvSpPr>
        <p:spPr/>
        <p:txBody>
          <a:bodyPr/>
          <a:lstStyle/>
          <a:p>
            <a:fld id="{441AA526-E978-415B-8E98-475A23133EED}" type="slidenum">
              <a:rPr lang="en-US" smtClean="0"/>
              <a:t>8</a:t>
            </a:fld>
            <a:endParaRPr lang="en-US" dirty="0"/>
          </a:p>
        </p:txBody>
      </p:sp>
    </p:spTree>
    <p:extLst>
      <p:ext uri="{BB962C8B-B14F-4D97-AF65-F5344CB8AC3E}">
        <p14:creationId xmlns:p14="http://schemas.microsoft.com/office/powerpoint/2010/main" val="3594230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diving into hair pipeline, let me give you a bit of context about the engine. Our engine, MOTOR, is based on idTech 7 and shares a great deal of rendering code with it. It uses clustered forward rendering for direct lighting calculations, but some opaque passes are deferred, like diffuse GI. We allocate most of our GPU memory upfront and can’t break these limits mid-gameplay. All our shaders are written by graphics engineers for maximum control over the code and maximum performance. The engine also heavily utilizes async compute, most of our frame is covered by some async work.</a:t>
            </a:r>
          </a:p>
        </p:txBody>
      </p:sp>
      <p:sp>
        <p:nvSpPr>
          <p:cNvPr id="4" name="Slide Number Placeholder 3"/>
          <p:cNvSpPr>
            <a:spLocks noGrp="1"/>
          </p:cNvSpPr>
          <p:nvPr>
            <p:ph type="sldNum" sz="quarter" idx="5"/>
          </p:nvPr>
        </p:nvSpPr>
        <p:spPr/>
        <p:txBody>
          <a:bodyPr/>
          <a:lstStyle/>
          <a:p>
            <a:fld id="{441AA526-E978-415B-8E98-475A23133EED}" type="slidenum">
              <a:rPr lang="en-US" smtClean="0"/>
              <a:t>9</a:t>
            </a:fld>
            <a:endParaRPr lang="en-US" dirty="0"/>
          </a:p>
        </p:txBody>
      </p:sp>
    </p:spTree>
    <p:extLst>
      <p:ext uri="{BB962C8B-B14F-4D97-AF65-F5344CB8AC3E}">
        <p14:creationId xmlns:p14="http://schemas.microsoft.com/office/powerpoint/2010/main" val="1444200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3C048-012C-31A3-D548-6E4F9B78E9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C9DB8A-05F6-7B84-2D0C-237EE20C41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B57CD3-1931-8336-E959-DDF03975664A}"/>
              </a:ext>
            </a:extLst>
          </p:cNvPr>
          <p:cNvSpPr>
            <a:spLocks noGrp="1"/>
          </p:cNvSpPr>
          <p:nvPr>
            <p:ph type="body" idx="1"/>
          </p:nvPr>
        </p:nvSpPr>
        <p:spPr/>
        <p:txBody>
          <a:bodyPr/>
          <a:lstStyle/>
          <a:p>
            <a:r>
              <a:rPr lang="en-US" dirty="0"/>
              <a:t>Here is a general outline of a single rendered frame.  Width of each segment does not reflect the actual GPU timings, but rather its place in the frame with regard</a:t>
            </a:r>
            <a:r>
              <a:rPr lang="sv-SE" dirty="0"/>
              <a:t>s</a:t>
            </a:r>
            <a:r>
              <a:rPr lang="en-US" dirty="0"/>
              <a:t> to work in the neighbor queue. For purposes of this talk we need to know that we have 3 large portions of the frame:</a:t>
            </a:r>
          </a:p>
          <a:p>
            <a:pPr marL="171450" indent="-171450">
              <a:buFontTx/>
              <a:buChar char="-"/>
            </a:pPr>
            <a:r>
              <a:rPr lang="en-US" dirty="0"/>
              <a:t>Common passes, such as GPU scene gather, shadows, raytracing BVH construction and so on</a:t>
            </a:r>
          </a:p>
          <a:p>
            <a:pPr marL="171450" indent="-171450">
              <a:buFontTx/>
              <a:buChar char="-"/>
            </a:pPr>
            <a:r>
              <a:rPr lang="en-US" dirty="0"/>
              <a:t>Lighting passes for opaque pixels</a:t>
            </a:r>
          </a:p>
          <a:p>
            <a:pPr marL="171450" indent="-171450">
              <a:buFontTx/>
              <a:buChar char="-"/>
            </a:pPr>
            <a:r>
              <a:rPr lang="en-US" dirty="0"/>
              <a:t>Blended geometry rendering</a:t>
            </a:r>
          </a:p>
          <a:p>
            <a:pPr marL="0" indent="0">
              <a:buFontTx/>
              <a:buNone/>
            </a:pPr>
            <a:endParaRPr lang="en-US" dirty="0"/>
          </a:p>
          <a:p>
            <a:pPr marL="0" indent="0">
              <a:buFontTx/>
              <a:buNone/>
            </a:pPr>
            <a:r>
              <a:rPr lang="en-US" dirty="0"/>
              <a:t>We try to utilize async compute by working on blended geometry as early as possible and have some of it finished while the main queue draws opaque pixels.</a:t>
            </a:r>
          </a:p>
        </p:txBody>
      </p:sp>
      <p:sp>
        <p:nvSpPr>
          <p:cNvPr id="4" name="Slide Number Placeholder 3">
            <a:extLst>
              <a:ext uri="{FF2B5EF4-FFF2-40B4-BE49-F238E27FC236}">
                <a16:creationId xmlns:a16="http://schemas.microsoft.com/office/drawing/2014/main" id="{721A5595-73C8-E959-E834-8F84F0B84084}"/>
              </a:ext>
            </a:extLst>
          </p:cNvPr>
          <p:cNvSpPr>
            <a:spLocks noGrp="1"/>
          </p:cNvSpPr>
          <p:nvPr>
            <p:ph type="sldNum" sz="quarter" idx="5"/>
          </p:nvPr>
        </p:nvSpPr>
        <p:spPr/>
        <p:txBody>
          <a:bodyPr/>
          <a:lstStyle/>
          <a:p>
            <a:fld id="{441AA526-E978-415B-8E98-475A23133EED}" type="slidenum">
              <a:rPr lang="en-US" smtClean="0"/>
              <a:t>10</a:t>
            </a:fld>
            <a:endParaRPr lang="en-US" dirty="0"/>
          </a:p>
        </p:txBody>
      </p:sp>
    </p:spTree>
    <p:extLst>
      <p:ext uri="{BB962C8B-B14F-4D97-AF65-F5344CB8AC3E}">
        <p14:creationId xmlns:p14="http://schemas.microsoft.com/office/powerpoint/2010/main" val="3531292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0A469D-99CD-582A-F852-17FEC2BE6C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B70BB3-C94F-F9AE-AA04-318F9E3718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E3C824-9A59-B4B3-4057-EE6CD5C7E6C3}"/>
              </a:ext>
            </a:extLst>
          </p:cNvPr>
          <p:cNvSpPr>
            <a:spLocks noGrp="1"/>
          </p:cNvSpPr>
          <p:nvPr>
            <p:ph type="body" idx="1"/>
          </p:nvPr>
        </p:nvSpPr>
        <p:spPr/>
        <p:txBody>
          <a:bodyPr/>
          <a:lstStyle/>
          <a:p>
            <a:r>
              <a:rPr lang="en-US" dirty="0"/>
              <a:t>Now lets look at our hair rendering pipeline. We have a small CPU setup part that just gathers all hair models in view, calculates appropriate LODs for them and emits dispatches for GPU.</a:t>
            </a:r>
          </a:p>
          <a:p>
            <a:endParaRPr lang="en-US" dirty="0"/>
          </a:p>
          <a:p>
            <a:r>
              <a:rPr lang="en-US" dirty="0"/>
              <a:t>On the GPU side, we split the pipeline into 3 parts. The first is simulation. Artists can select it per hair object. We do it on the main graphics queue, because we want hair simulation to be done before we start opaque lighting passes.</a:t>
            </a:r>
          </a:p>
          <a:p>
            <a:endParaRPr lang="en-US" dirty="0"/>
          </a:p>
          <a:p>
            <a:r>
              <a:rPr lang="en-US" dirty="0"/>
              <a:t>Second part is actually rendering the hair into a layered visibility buffer and doing vertex shading. We do that on async compute queue to overlap calculations with our forward opaque lighting passes and diffuse GI.</a:t>
            </a:r>
          </a:p>
          <a:p>
            <a:r>
              <a:rPr lang="en-US" dirty="0"/>
              <a:t>It allows us to get a more uniform load on the gpu. Hair workloads are very predictable and uniform, so they are filling the gaps in GPU utilization nicely.</a:t>
            </a:r>
          </a:p>
          <a:p>
            <a:endParaRPr lang="en-US" dirty="0"/>
          </a:p>
          <a:p>
            <a:r>
              <a:rPr lang="en-US" dirty="0"/>
              <a:t>And the last part is to compose rendered hair on screen. We treat the hair as any other transparent geometry in the game and render it back to front in the same pass with other geometry.</a:t>
            </a:r>
          </a:p>
          <a:p>
            <a:endParaRPr lang="en-US" dirty="0"/>
          </a:p>
          <a:p>
            <a:r>
              <a:rPr lang="en-US" dirty="0"/>
              <a:t>In the lower part of the slide you can see how it fits together with the rest of the frame. Don't be scared by the duration of async compute passes, the actual workload is much smaller, its just fills the gaps in the graphics queue.</a:t>
            </a:r>
          </a:p>
          <a:p>
            <a:endParaRPr lang="en-US" dirty="0"/>
          </a:p>
        </p:txBody>
      </p:sp>
      <p:sp>
        <p:nvSpPr>
          <p:cNvPr id="4" name="Slide Number Placeholder 3">
            <a:extLst>
              <a:ext uri="{FF2B5EF4-FFF2-40B4-BE49-F238E27FC236}">
                <a16:creationId xmlns:a16="http://schemas.microsoft.com/office/drawing/2014/main" id="{DD8BC051-8497-89C6-18F1-130E6301C54A}"/>
              </a:ext>
            </a:extLst>
          </p:cNvPr>
          <p:cNvSpPr>
            <a:spLocks noGrp="1"/>
          </p:cNvSpPr>
          <p:nvPr>
            <p:ph type="sldNum" sz="quarter" idx="5"/>
          </p:nvPr>
        </p:nvSpPr>
        <p:spPr/>
        <p:txBody>
          <a:bodyPr/>
          <a:lstStyle/>
          <a:p>
            <a:fld id="{441AA526-E978-415B-8E98-475A23133EED}" type="slidenum">
              <a:rPr lang="en-US" smtClean="0"/>
              <a:t>11</a:t>
            </a:fld>
            <a:endParaRPr lang="en-US" dirty="0"/>
          </a:p>
        </p:txBody>
      </p:sp>
    </p:spTree>
    <p:extLst>
      <p:ext uri="{BB962C8B-B14F-4D97-AF65-F5344CB8AC3E}">
        <p14:creationId xmlns:p14="http://schemas.microsoft.com/office/powerpoint/2010/main" val="1215507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3CBEC-7E4A-D57D-1C79-EF275CF41F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E1C9B1-84A1-5DDD-3A7D-107603746D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724A86-548E-A32B-DD80-254A3CEE770B}"/>
              </a:ext>
            </a:extLst>
          </p:cNvPr>
          <p:cNvSpPr>
            <a:spLocks noGrp="1"/>
          </p:cNvSpPr>
          <p:nvPr>
            <p:ph type="body" idx="1"/>
          </p:nvPr>
        </p:nvSpPr>
        <p:spPr/>
        <p:txBody>
          <a:bodyPr/>
          <a:lstStyle/>
          <a:p>
            <a:r>
              <a:rPr lang="en-US" dirty="0"/>
              <a:t>If we disable async compute, for the average shot we will get the numbers shown on screen. You can see we exceed our budget on series S, but when measuring with async compute enabled we get back around half a millisecond which fit into our predictions.</a:t>
            </a:r>
          </a:p>
          <a:p>
            <a:r>
              <a:rPr lang="en-US" dirty="0"/>
              <a:t>On other hardware timings for passes are a bit different with respect to each other, but they sum up to similar numbers.</a:t>
            </a:r>
          </a:p>
        </p:txBody>
      </p:sp>
      <p:sp>
        <p:nvSpPr>
          <p:cNvPr id="4" name="Slide Number Placeholder 3">
            <a:extLst>
              <a:ext uri="{FF2B5EF4-FFF2-40B4-BE49-F238E27FC236}">
                <a16:creationId xmlns:a16="http://schemas.microsoft.com/office/drawing/2014/main" id="{5A883CF8-1569-D8FA-AC41-C9695312858F}"/>
              </a:ext>
            </a:extLst>
          </p:cNvPr>
          <p:cNvSpPr>
            <a:spLocks noGrp="1"/>
          </p:cNvSpPr>
          <p:nvPr>
            <p:ph type="sldNum" sz="quarter" idx="5"/>
          </p:nvPr>
        </p:nvSpPr>
        <p:spPr/>
        <p:txBody>
          <a:bodyPr/>
          <a:lstStyle/>
          <a:p>
            <a:fld id="{441AA526-E978-415B-8E98-475A23133EED}" type="slidenum">
              <a:rPr lang="en-US" smtClean="0"/>
              <a:t>12</a:t>
            </a:fld>
            <a:endParaRPr lang="en-US" dirty="0"/>
          </a:p>
        </p:txBody>
      </p:sp>
    </p:spTree>
    <p:extLst>
      <p:ext uri="{BB962C8B-B14F-4D97-AF65-F5344CB8AC3E}">
        <p14:creationId xmlns:p14="http://schemas.microsoft.com/office/powerpoint/2010/main" val="2688313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A8738-D01D-E32A-9C53-601010482F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996620-3F3C-726F-48F7-3AC805FE16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9614BD-2BE5-E6AC-D692-13BBE414D90C}"/>
              </a:ext>
            </a:extLst>
          </p:cNvPr>
          <p:cNvSpPr>
            <a:spLocks noGrp="1"/>
          </p:cNvSpPr>
          <p:nvPr>
            <p:ph type="body" idx="1"/>
          </p:nvPr>
        </p:nvSpPr>
        <p:spPr/>
        <p:txBody>
          <a:bodyPr/>
          <a:lstStyle/>
          <a:p>
            <a:r>
              <a:rPr lang="en-US" dirty="0"/>
              <a:t>And for perspective, here is one of our first performance measures we did for the hair system. Most visual features were already there, except shadows from hair on the skin. But as you can see, we had a very long road ahead of us to make it work with our frame budgets.</a:t>
            </a:r>
          </a:p>
        </p:txBody>
      </p:sp>
      <p:sp>
        <p:nvSpPr>
          <p:cNvPr id="4" name="Slide Number Placeholder 3">
            <a:extLst>
              <a:ext uri="{FF2B5EF4-FFF2-40B4-BE49-F238E27FC236}">
                <a16:creationId xmlns:a16="http://schemas.microsoft.com/office/drawing/2014/main" id="{CBF9E115-2125-6504-6A26-D112679013C6}"/>
              </a:ext>
            </a:extLst>
          </p:cNvPr>
          <p:cNvSpPr>
            <a:spLocks noGrp="1"/>
          </p:cNvSpPr>
          <p:nvPr>
            <p:ph type="sldNum" sz="quarter" idx="5"/>
          </p:nvPr>
        </p:nvSpPr>
        <p:spPr/>
        <p:txBody>
          <a:bodyPr/>
          <a:lstStyle/>
          <a:p>
            <a:fld id="{441AA526-E978-415B-8E98-475A23133EED}" type="slidenum">
              <a:rPr lang="en-US" smtClean="0"/>
              <a:t>13</a:t>
            </a:fld>
            <a:endParaRPr lang="en-US" dirty="0"/>
          </a:p>
        </p:txBody>
      </p:sp>
    </p:spTree>
    <p:extLst>
      <p:ext uri="{BB962C8B-B14F-4D97-AF65-F5344CB8AC3E}">
        <p14:creationId xmlns:p14="http://schemas.microsoft.com/office/powerpoint/2010/main" val="39488102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8A420-A72B-F90F-BBA9-4F56D9EC4D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7E19E0-BFC3-6FBF-90B4-C1EB104102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18BAFD-06DB-E358-D74E-568B2853B1F3}"/>
              </a:ext>
            </a:extLst>
          </p:cNvPr>
          <p:cNvSpPr>
            <a:spLocks noGrp="1"/>
          </p:cNvSpPr>
          <p:nvPr>
            <p:ph type="body" idx="1"/>
          </p:nvPr>
        </p:nvSpPr>
        <p:spPr/>
        <p:txBody>
          <a:bodyPr/>
          <a:lstStyle/>
          <a:p>
            <a:r>
              <a:rPr lang="en-US" dirty="0"/>
              <a:t>The first thing we have to do is to find the level of detail for each hair model in view. We don't use separate LOD models, instead we use the common practice of randomizing strands order. Then we can take only a section of strands buffer, scale thickness of each strand accordingly and hair shape will still be the same.</a:t>
            </a:r>
          </a:p>
          <a:p>
            <a:r>
              <a:rPr lang="en-US" dirty="0"/>
              <a:t>So the only thing that we need to calculate is the strand number for each model. We do that in 3 phases.</a:t>
            </a:r>
          </a:p>
          <a:p>
            <a:r>
              <a:rPr lang="en-US" dirty="0"/>
              <a:t>First, on model loading time we limit the maximum number of strands according to quality settings. Small hair models are not reduced because they don't contribute much to rendering time and reduction is more visible for them.</a:t>
            </a:r>
          </a:p>
        </p:txBody>
      </p:sp>
      <p:sp>
        <p:nvSpPr>
          <p:cNvPr id="4" name="Slide Number Placeholder 3">
            <a:extLst>
              <a:ext uri="{FF2B5EF4-FFF2-40B4-BE49-F238E27FC236}">
                <a16:creationId xmlns:a16="http://schemas.microsoft.com/office/drawing/2014/main" id="{6497269F-9399-7389-36C1-8398DA290E6A}"/>
              </a:ext>
            </a:extLst>
          </p:cNvPr>
          <p:cNvSpPr>
            <a:spLocks noGrp="1"/>
          </p:cNvSpPr>
          <p:nvPr>
            <p:ph type="sldNum" sz="quarter" idx="5"/>
          </p:nvPr>
        </p:nvSpPr>
        <p:spPr/>
        <p:txBody>
          <a:bodyPr/>
          <a:lstStyle/>
          <a:p>
            <a:fld id="{441AA526-E978-415B-8E98-475A23133EED}" type="slidenum">
              <a:rPr lang="en-US" smtClean="0"/>
              <a:t>14</a:t>
            </a:fld>
            <a:endParaRPr lang="en-US" dirty="0"/>
          </a:p>
        </p:txBody>
      </p:sp>
    </p:spTree>
    <p:extLst>
      <p:ext uri="{BB962C8B-B14F-4D97-AF65-F5344CB8AC3E}">
        <p14:creationId xmlns:p14="http://schemas.microsoft.com/office/powerpoint/2010/main" val="1339537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A86F2-D041-BFE9-02B5-CC9642F3E9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A67C6F-9568-13D4-1A1F-EC010C7CA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0BD6C0-1EB4-AFDD-9040-559F919CB882}"/>
              </a:ext>
            </a:extLst>
          </p:cNvPr>
          <p:cNvSpPr>
            <a:spLocks noGrp="1"/>
          </p:cNvSpPr>
          <p:nvPr>
            <p:ph type="body" idx="1"/>
          </p:nvPr>
        </p:nvSpPr>
        <p:spPr/>
        <p:txBody>
          <a:bodyPr/>
          <a:lstStyle/>
          <a:p>
            <a:r>
              <a:rPr lang="en-US" dirty="0"/>
              <a:t>Here you can see 2 different options for maximum number of strands in a model. On the left is our maximum quality with 65 thousand strands, and on the right is our minimum quality setting that we use on less powerful hardware.</a:t>
            </a:r>
          </a:p>
          <a:p>
            <a:r>
              <a:rPr lang="en-US" dirty="0"/>
              <a:t>As you can see, the visual results are close, but lower quality version is darker.</a:t>
            </a:r>
          </a:p>
          <a:p>
            <a:r>
              <a:rPr lang="en-US" dirty="0"/>
              <a:t>This is related to how we do self-shadowing, we will explore that a bit later.</a:t>
            </a:r>
          </a:p>
        </p:txBody>
      </p:sp>
      <p:sp>
        <p:nvSpPr>
          <p:cNvPr id="4" name="Slide Number Placeholder 3">
            <a:extLst>
              <a:ext uri="{FF2B5EF4-FFF2-40B4-BE49-F238E27FC236}">
                <a16:creationId xmlns:a16="http://schemas.microsoft.com/office/drawing/2014/main" id="{FEA8E214-70CD-C450-6273-F48214082F87}"/>
              </a:ext>
            </a:extLst>
          </p:cNvPr>
          <p:cNvSpPr>
            <a:spLocks noGrp="1"/>
          </p:cNvSpPr>
          <p:nvPr>
            <p:ph type="sldNum" sz="quarter" idx="5"/>
          </p:nvPr>
        </p:nvSpPr>
        <p:spPr/>
        <p:txBody>
          <a:bodyPr/>
          <a:lstStyle/>
          <a:p>
            <a:fld id="{441AA526-E978-415B-8E98-475A23133EED}" type="slidenum">
              <a:rPr lang="en-US" smtClean="0"/>
              <a:t>15</a:t>
            </a:fld>
            <a:endParaRPr lang="en-US" dirty="0"/>
          </a:p>
        </p:txBody>
      </p:sp>
    </p:spTree>
    <p:extLst>
      <p:ext uri="{BB962C8B-B14F-4D97-AF65-F5344CB8AC3E}">
        <p14:creationId xmlns:p14="http://schemas.microsoft.com/office/powerpoint/2010/main" val="1406090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0355B-CF9E-18E5-C8F2-A2012A6DBB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4CE52-DA16-DAA0-7B65-B64D07472C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6BBED3-F872-056C-9D51-7298BC6B5282}"/>
              </a:ext>
            </a:extLst>
          </p:cNvPr>
          <p:cNvSpPr>
            <a:spLocks noGrp="1"/>
          </p:cNvSpPr>
          <p:nvPr>
            <p:ph type="body" idx="1"/>
          </p:nvPr>
        </p:nvSpPr>
        <p:spPr/>
        <p:txBody>
          <a:bodyPr/>
          <a:lstStyle/>
          <a:p>
            <a:r>
              <a:rPr lang="en-US" dirty="0"/>
              <a:t>Then, each frame we compute screen area for each hair model and scale number of strands to maintain a certain limit of rendered segments per visible area. We use an upper boundary of 2000 segments per 64x64 tile on all platforms, as it gives a good visual result and performance for us.</a:t>
            </a:r>
          </a:p>
          <a:p>
            <a:endParaRPr lang="en-US" dirty="0"/>
          </a:p>
          <a:p>
            <a:r>
              <a:rPr lang="en-US" dirty="0"/>
              <a:t>Once we have our initial LODs calculated for each model, we look at the total segment count for all rendered models and limit it at 2 million segments. If we exceed the limit, we proportionally reduce number of strands in each model until we fit into limits.</a:t>
            </a:r>
          </a:p>
          <a:p>
            <a:r>
              <a:rPr lang="en-US" dirty="0"/>
              <a:t>This gives us an upper bound for all per-vertex calculations and memory.</a:t>
            </a:r>
          </a:p>
          <a:p>
            <a:endParaRPr lang="en-US" dirty="0"/>
          </a:p>
          <a:p>
            <a:r>
              <a:rPr lang="en-US" dirty="0"/>
              <a:t>Additionally, to reduce per vertex calculations further, we can dynamically skip every other hair vertex in a strand. Its done on each model individually based on the distance. It reduces the number of shaded vertices by half, but doesn't help with rasterization cost, because that scales with the number of pixels covered, and not with the number of segments themselves.</a:t>
            </a:r>
          </a:p>
        </p:txBody>
      </p:sp>
      <p:sp>
        <p:nvSpPr>
          <p:cNvPr id="4" name="Slide Number Placeholder 3">
            <a:extLst>
              <a:ext uri="{FF2B5EF4-FFF2-40B4-BE49-F238E27FC236}">
                <a16:creationId xmlns:a16="http://schemas.microsoft.com/office/drawing/2014/main" id="{F6BC76E0-14D7-E55C-9C7B-24AC1E8E4651}"/>
              </a:ext>
            </a:extLst>
          </p:cNvPr>
          <p:cNvSpPr>
            <a:spLocks noGrp="1"/>
          </p:cNvSpPr>
          <p:nvPr>
            <p:ph type="sldNum" sz="quarter" idx="5"/>
          </p:nvPr>
        </p:nvSpPr>
        <p:spPr/>
        <p:txBody>
          <a:bodyPr/>
          <a:lstStyle/>
          <a:p>
            <a:fld id="{441AA526-E978-415B-8E98-475A23133EED}" type="slidenum">
              <a:rPr lang="en-US" smtClean="0"/>
              <a:t>16</a:t>
            </a:fld>
            <a:endParaRPr lang="en-US" dirty="0"/>
          </a:p>
        </p:txBody>
      </p:sp>
    </p:spTree>
    <p:extLst>
      <p:ext uri="{BB962C8B-B14F-4D97-AF65-F5344CB8AC3E}">
        <p14:creationId xmlns:p14="http://schemas.microsoft.com/office/powerpoint/2010/main" val="1149945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demonstration of how this helps us maintain a large number of characters with strand hair on screen. Without LODs we can only fit 7 hair models in frame, and 2 of them are Indiana’s hands </a:t>
            </a:r>
            <a:r>
              <a:rPr lang="en-US" dirty="0">
                <a:sym typeface="Wingdings" panose="05000000000000000000" pitchFamily="2" charset="2"/>
              </a:rPr>
              <a:t> Other characters in the back don’t get anything. Which is an issue in a game where you can walk into a crowded enemy camp</a:t>
            </a:r>
            <a:endParaRPr lang="en-US" dirty="0"/>
          </a:p>
        </p:txBody>
      </p:sp>
      <p:sp>
        <p:nvSpPr>
          <p:cNvPr id="4" name="Slide Number Placeholder 3"/>
          <p:cNvSpPr>
            <a:spLocks noGrp="1"/>
          </p:cNvSpPr>
          <p:nvPr>
            <p:ph type="sldNum" sz="quarter" idx="5"/>
          </p:nvPr>
        </p:nvSpPr>
        <p:spPr/>
        <p:txBody>
          <a:bodyPr/>
          <a:lstStyle/>
          <a:p>
            <a:fld id="{441AA526-E978-415B-8E98-475A23133EED}" type="slidenum">
              <a:rPr lang="en-US" smtClean="0"/>
              <a:t>17</a:t>
            </a:fld>
            <a:endParaRPr lang="en-US" dirty="0"/>
          </a:p>
        </p:txBody>
      </p:sp>
    </p:spTree>
    <p:extLst>
      <p:ext uri="{BB962C8B-B14F-4D97-AF65-F5344CB8AC3E}">
        <p14:creationId xmlns:p14="http://schemas.microsoft.com/office/powerpoint/2010/main" val="19167287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with LODs we can fit everyone and maintain good visual quality, and we still render the same number of segments</a:t>
            </a:r>
          </a:p>
        </p:txBody>
      </p:sp>
      <p:sp>
        <p:nvSpPr>
          <p:cNvPr id="4" name="Slide Number Placeholder 3"/>
          <p:cNvSpPr>
            <a:spLocks noGrp="1"/>
          </p:cNvSpPr>
          <p:nvPr>
            <p:ph type="sldNum" sz="quarter" idx="5"/>
          </p:nvPr>
        </p:nvSpPr>
        <p:spPr/>
        <p:txBody>
          <a:bodyPr/>
          <a:lstStyle/>
          <a:p>
            <a:fld id="{441AA526-E978-415B-8E98-475A23133EED}" type="slidenum">
              <a:rPr lang="en-US" smtClean="0"/>
              <a:t>18</a:t>
            </a:fld>
            <a:endParaRPr lang="en-US" dirty="0"/>
          </a:p>
        </p:txBody>
      </p:sp>
    </p:spTree>
    <p:extLst>
      <p:ext uri="{BB962C8B-B14F-4D97-AF65-F5344CB8AC3E}">
        <p14:creationId xmlns:p14="http://schemas.microsoft.com/office/powerpoint/2010/main" val="1255393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7B62E-CAFC-194A-9318-3E205E3063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A68B3-D71C-3857-A5E5-39F3AF4F78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016BE4-3B84-0DF1-9C43-CB91044BD5A1}"/>
              </a:ext>
            </a:extLst>
          </p:cNvPr>
          <p:cNvSpPr>
            <a:spLocks noGrp="1"/>
          </p:cNvSpPr>
          <p:nvPr>
            <p:ph type="body" idx="1"/>
          </p:nvPr>
        </p:nvSpPr>
        <p:spPr/>
        <p:txBody>
          <a:bodyPr/>
          <a:lstStyle/>
          <a:p>
            <a:r>
              <a:rPr lang="en-US" dirty="0"/>
              <a:t>For simulation, we based our solution on Mullers work "Fast Simulation of Inextensible Hair and Fur". We simulate all strands and all particles in each strand. It happens before head skinning is applied, so we only account for main head joint movement at the time of simulation.</a:t>
            </a:r>
          </a:p>
          <a:p>
            <a:r>
              <a:rPr lang="en-US" dirty="0"/>
              <a:t>For collisions with the head we pre-bake head geometry into SDF. We don’t do anything for hair-to-body collisions because hair styles in our game are not that long. Once simulation step is over we output local positions for hair vertices and their velocities for following passes. We also output voxel density grids for each simulation. We need that for hair collision and for hair shadow calculations.</a:t>
            </a:r>
          </a:p>
          <a:p>
            <a:endParaRPr lang="en-US" dirty="0"/>
          </a:p>
        </p:txBody>
      </p:sp>
      <p:sp>
        <p:nvSpPr>
          <p:cNvPr id="4" name="Slide Number Placeholder 3">
            <a:extLst>
              <a:ext uri="{FF2B5EF4-FFF2-40B4-BE49-F238E27FC236}">
                <a16:creationId xmlns:a16="http://schemas.microsoft.com/office/drawing/2014/main" id="{8E802F80-E48F-3100-EA64-06441079D775}"/>
              </a:ext>
            </a:extLst>
          </p:cNvPr>
          <p:cNvSpPr>
            <a:spLocks noGrp="1"/>
          </p:cNvSpPr>
          <p:nvPr>
            <p:ph type="sldNum" sz="quarter" idx="5"/>
          </p:nvPr>
        </p:nvSpPr>
        <p:spPr/>
        <p:txBody>
          <a:bodyPr/>
          <a:lstStyle/>
          <a:p>
            <a:fld id="{441AA526-E978-415B-8E98-475A23133EED}" type="slidenum">
              <a:rPr lang="en-US" smtClean="0"/>
              <a:t>19</a:t>
            </a:fld>
            <a:endParaRPr lang="en-US" dirty="0"/>
          </a:p>
        </p:txBody>
      </p:sp>
    </p:spTree>
    <p:extLst>
      <p:ext uri="{BB962C8B-B14F-4D97-AF65-F5344CB8AC3E}">
        <p14:creationId xmlns:p14="http://schemas.microsoft.com/office/powerpoint/2010/main" val="37915021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98A65-83FA-5F98-C857-417923C55E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30163A-0E82-09C2-6373-75692DB3A4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5B990E-F99E-AA4B-53EA-878429BAEC37}"/>
              </a:ext>
            </a:extLst>
          </p:cNvPr>
          <p:cNvSpPr>
            <a:spLocks noGrp="1"/>
          </p:cNvSpPr>
          <p:nvPr>
            <p:ph type="body" idx="1"/>
          </p:nvPr>
        </p:nvSpPr>
        <p:spPr/>
        <p:txBody>
          <a:bodyPr/>
          <a:lstStyle/>
          <a:p>
            <a:r>
              <a:rPr lang="en-US" dirty="0"/>
              <a:t>Next step is to find final positions for each hair vertex. Here we skin all hair strands directly to triangles on the base mesh. On asset import stage, for each strand root we compute the closest triangle on the parent mesh, its barycentrics and tangent frame.</a:t>
            </a:r>
          </a:p>
          <a:p>
            <a:r>
              <a:rPr lang="en-US" dirty="0"/>
              <a:t>We store 80 bytes of information per strand root: index of parent triangle, packed barycentrics, triangle normal and tangent. For tangent frame we use octahedral encoding. Head meshes have multiple LODs with different triangle indices, so we need to bake this information for each LOD of parent mesh.</a:t>
            </a:r>
          </a:p>
          <a:p>
            <a:endParaRPr lang="en-US" dirty="0"/>
          </a:p>
          <a:p>
            <a:r>
              <a:rPr lang="en-US" dirty="0"/>
              <a:t>At runtime, we always pre-skin all head meshes, so we can just fetch transformed triangles from skinning buffers and transform hair strands accordingly.</a:t>
            </a:r>
          </a:p>
        </p:txBody>
      </p:sp>
      <p:sp>
        <p:nvSpPr>
          <p:cNvPr id="4" name="Slide Number Placeholder 3">
            <a:extLst>
              <a:ext uri="{FF2B5EF4-FFF2-40B4-BE49-F238E27FC236}">
                <a16:creationId xmlns:a16="http://schemas.microsoft.com/office/drawing/2014/main" id="{593C14EF-BD28-33F2-E81B-731FD218DC0B}"/>
              </a:ext>
            </a:extLst>
          </p:cNvPr>
          <p:cNvSpPr>
            <a:spLocks noGrp="1"/>
          </p:cNvSpPr>
          <p:nvPr>
            <p:ph type="sldNum" sz="quarter" idx="5"/>
          </p:nvPr>
        </p:nvSpPr>
        <p:spPr/>
        <p:txBody>
          <a:bodyPr/>
          <a:lstStyle/>
          <a:p>
            <a:fld id="{441AA526-E978-415B-8E98-475A23133EED}" type="slidenum">
              <a:rPr lang="en-US" smtClean="0"/>
              <a:t>20</a:t>
            </a:fld>
            <a:endParaRPr lang="en-US" dirty="0"/>
          </a:p>
        </p:txBody>
      </p:sp>
    </p:spTree>
    <p:extLst>
      <p:ext uri="{BB962C8B-B14F-4D97-AF65-F5344CB8AC3E}">
        <p14:creationId xmlns:p14="http://schemas.microsoft.com/office/powerpoint/2010/main" val="7884466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10070-64D5-48AF-A2C2-1407C278EF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1284B4-B93F-F418-7CE9-363C7DA42B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1BA260-7825-E248-65A5-E863B9C93CFB}"/>
              </a:ext>
            </a:extLst>
          </p:cNvPr>
          <p:cNvSpPr>
            <a:spLocks noGrp="1"/>
          </p:cNvSpPr>
          <p:nvPr>
            <p:ph type="body" idx="1"/>
          </p:nvPr>
        </p:nvSpPr>
        <p:spPr/>
        <p:txBody>
          <a:bodyPr/>
          <a:lstStyle/>
          <a:p>
            <a:r>
              <a:rPr lang="en-US" dirty="0"/>
              <a:t>After skinning is done, we transform hair vertices to clip space and store results for future calculations. It requires quite a significant amount of VRAM, but since we can reuse this data in multiple passes, it is well worth it. Later, on composition stage we need positions per pixel to calculate motion</a:t>
            </a:r>
          </a:p>
          <a:p>
            <a:r>
              <a:rPr lang="en-US" dirty="0"/>
              <a:t>vectors and interpolation coefficients for shading, so it is critical for us to cache transformed vertices.</a:t>
            </a:r>
          </a:p>
        </p:txBody>
      </p:sp>
      <p:sp>
        <p:nvSpPr>
          <p:cNvPr id="4" name="Slide Number Placeholder 3">
            <a:extLst>
              <a:ext uri="{FF2B5EF4-FFF2-40B4-BE49-F238E27FC236}">
                <a16:creationId xmlns:a16="http://schemas.microsoft.com/office/drawing/2014/main" id="{13BB4C5F-8850-E296-A700-4A262924F312}"/>
              </a:ext>
            </a:extLst>
          </p:cNvPr>
          <p:cNvSpPr>
            <a:spLocks noGrp="1"/>
          </p:cNvSpPr>
          <p:nvPr>
            <p:ph type="sldNum" sz="quarter" idx="5"/>
          </p:nvPr>
        </p:nvSpPr>
        <p:spPr/>
        <p:txBody>
          <a:bodyPr/>
          <a:lstStyle/>
          <a:p>
            <a:fld id="{441AA526-E978-415B-8E98-475A23133EED}" type="slidenum">
              <a:rPr lang="en-US" smtClean="0"/>
              <a:t>21</a:t>
            </a:fld>
            <a:endParaRPr lang="en-US" dirty="0"/>
          </a:p>
        </p:txBody>
      </p:sp>
    </p:spTree>
    <p:extLst>
      <p:ext uri="{BB962C8B-B14F-4D97-AF65-F5344CB8AC3E}">
        <p14:creationId xmlns:p14="http://schemas.microsoft.com/office/powerpoint/2010/main" val="25182939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1B928-7CE7-8CAD-6C22-C45E1EBBBF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BFCE71-92A2-F6DF-C759-9AC1CBC87B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991A40-9210-DD7A-844B-D855F6A32199}"/>
              </a:ext>
            </a:extLst>
          </p:cNvPr>
          <p:cNvSpPr>
            <a:spLocks noGrp="1"/>
          </p:cNvSpPr>
          <p:nvPr>
            <p:ph type="body" idx="1"/>
          </p:nvPr>
        </p:nvSpPr>
        <p:spPr/>
        <p:txBody>
          <a:bodyPr/>
          <a:lstStyle/>
          <a:p>
            <a:r>
              <a:rPr lang="en-US" dirty="0"/>
              <a:t>Now that we have our transformed vertices, we need to emit a list of segments to rasterize. We do a coarse culling stage here to discard invisible segments. We do 3 types of culling:</a:t>
            </a:r>
          </a:p>
          <a:p>
            <a:r>
              <a:rPr lang="en-US" dirty="0"/>
              <a:t>Frustum culling, occlusion culling and hat culling.</a:t>
            </a:r>
          </a:p>
          <a:p>
            <a:r>
              <a:rPr lang="en-US" dirty="0"/>
              <a:t>For occlusion culling each segment is tested against downscaled depth buffer. If you have close-up shots where each segment takes a significant portion of the screen, you might want to build a full Hi-Z chain, but in our case just using 16x downscaled depth buffer was enough.</a:t>
            </a:r>
          </a:p>
          <a:p>
            <a:endParaRPr lang="en-US" dirty="0"/>
          </a:p>
          <a:p>
            <a:r>
              <a:rPr lang="en-US" dirty="0"/>
              <a:t>Last step is so called “Fedora culling". Hat is an iconic part of Indiana Jones and we have a lot of scenes where he puts the hat on and off, so we needed a solution to prevent hair clipping through the hat. We tried different approaches,</a:t>
            </a:r>
          </a:p>
          <a:p>
            <a:r>
              <a:rPr lang="en-US" dirty="0"/>
              <a:t>but what worked for us was having 2 shapes. First is the exclusion box, it culls any segment above the hat. But as you can see, there is a small area right under the hat where we don't want to cull any hair. To prevent it, we have a sphere, that we cut out of culling box to preserve these segments.</a:t>
            </a:r>
          </a:p>
          <a:p>
            <a:endParaRPr lang="en-US" dirty="0"/>
          </a:p>
          <a:p>
            <a:r>
              <a:rPr lang="en-US" dirty="0"/>
              <a:t>If segment passed culling, we atomically raise a visibility bit for the segment. To reduce number of atomic ops, we utilize wave intrinsics and only do actual atomic write once per wave.</a:t>
            </a:r>
          </a:p>
          <a:p>
            <a:r>
              <a:rPr lang="en-US" dirty="0"/>
              <a:t>Also, during that stage we compute real screen boundaries for each hair model to calculate how much space it needs in the visibility atlas.</a:t>
            </a:r>
          </a:p>
        </p:txBody>
      </p:sp>
      <p:sp>
        <p:nvSpPr>
          <p:cNvPr id="4" name="Slide Number Placeholder 3">
            <a:extLst>
              <a:ext uri="{FF2B5EF4-FFF2-40B4-BE49-F238E27FC236}">
                <a16:creationId xmlns:a16="http://schemas.microsoft.com/office/drawing/2014/main" id="{091CB456-58E2-BD82-50D1-CC51E5E6F155}"/>
              </a:ext>
            </a:extLst>
          </p:cNvPr>
          <p:cNvSpPr>
            <a:spLocks noGrp="1"/>
          </p:cNvSpPr>
          <p:nvPr>
            <p:ph type="sldNum" sz="quarter" idx="5"/>
          </p:nvPr>
        </p:nvSpPr>
        <p:spPr/>
        <p:txBody>
          <a:bodyPr/>
          <a:lstStyle/>
          <a:p>
            <a:fld id="{441AA526-E978-415B-8E98-475A23133EED}" type="slidenum">
              <a:rPr lang="en-US" smtClean="0"/>
              <a:t>22</a:t>
            </a:fld>
            <a:endParaRPr lang="en-US" dirty="0"/>
          </a:p>
        </p:txBody>
      </p:sp>
    </p:spTree>
    <p:extLst>
      <p:ext uri="{BB962C8B-B14F-4D97-AF65-F5344CB8AC3E}">
        <p14:creationId xmlns:p14="http://schemas.microsoft.com/office/powerpoint/2010/main" val="29623243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32A69-CA7F-0629-60AB-15DFA4E4A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136123-AF13-4D8E-255A-A67418E5DB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58C683-F323-1CC6-3B62-5C7C6FD13AE9}"/>
              </a:ext>
            </a:extLst>
          </p:cNvPr>
          <p:cNvSpPr>
            <a:spLocks noGrp="1"/>
          </p:cNvSpPr>
          <p:nvPr>
            <p:ph type="body" idx="1"/>
          </p:nvPr>
        </p:nvSpPr>
        <p:spPr/>
        <p:txBody>
          <a:bodyPr/>
          <a:lstStyle/>
          <a:p>
            <a:r>
              <a:rPr lang="en-US" dirty="0"/>
              <a:t>Let’s move to rasterization. As you might know, hardware rasterization has suboptimal performance when primitives you are trying to render are small. And hair segments are definitely small, often much thinner than a pixel. There were other reasons for using software rasterization as well. We wanted to be able to offload as much work to async compute as possible, and it’s easier to render perfectly anti-aliased lines like that.</a:t>
            </a:r>
          </a:p>
          <a:p>
            <a:r>
              <a:rPr lang="en-US" dirty="0"/>
              <a:t>All these reasons combined moved us to writing our own software conservative rasterizer, optimized for short line segments.</a:t>
            </a:r>
          </a:p>
        </p:txBody>
      </p:sp>
      <p:sp>
        <p:nvSpPr>
          <p:cNvPr id="4" name="Slide Number Placeholder 3">
            <a:extLst>
              <a:ext uri="{FF2B5EF4-FFF2-40B4-BE49-F238E27FC236}">
                <a16:creationId xmlns:a16="http://schemas.microsoft.com/office/drawing/2014/main" id="{7FC317B1-290C-AE4C-9FDA-8EC1430AB1F8}"/>
              </a:ext>
            </a:extLst>
          </p:cNvPr>
          <p:cNvSpPr>
            <a:spLocks noGrp="1"/>
          </p:cNvSpPr>
          <p:nvPr>
            <p:ph type="sldNum" sz="quarter" idx="5"/>
          </p:nvPr>
        </p:nvSpPr>
        <p:spPr/>
        <p:txBody>
          <a:bodyPr/>
          <a:lstStyle/>
          <a:p>
            <a:fld id="{441AA526-E978-415B-8E98-475A23133EED}" type="slidenum">
              <a:rPr lang="en-US" smtClean="0"/>
              <a:t>23</a:t>
            </a:fld>
            <a:endParaRPr lang="en-US" dirty="0"/>
          </a:p>
        </p:txBody>
      </p:sp>
    </p:spTree>
    <p:extLst>
      <p:ext uri="{BB962C8B-B14F-4D97-AF65-F5344CB8AC3E}">
        <p14:creationId xmlns:p14="http://schemas.microsoft.com/office/powerpoint/2010/main" val="26430767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878C7-26B2-61AB-513D-1D323B3BB0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CB16F-D19B-18A8-99B8-209E3FDEDF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2924D9-DFD3-7230-2BA1-D7400F8DA38C}"/>
              </a:ext>
            </a:extLst>
          </p:cNvPr>
          <p:cNvSpPr>
            <a:spLocks noGrp="1"/>
          </p:cNvSpPr>
          <p:nvPr>
            <p:ph type="body" idx="1"/>
          </p:nvPr>
        </p:nvSpPr>
        <p:spPr/>
        <p:txBody>
          <a:bodyPr/>
          <a:lstStyle/>
          <a:p>
            <a:r>
              <a:rPr lang="en-US" dirty="0"/>
              <a:t>We consider each line segment a trapezoid and rasterize them into visibility buffer. Each shader lane gets one segment and rasterizes it using a simple 2-dimensional loop, similar to one shown on the slide. For each pixel we calculate its coverage, do a depth test against full precision depth buffer and output it to visibility buffer using atomic operations.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algorithm is very simple, but also very slow. It has a lot of dependent reads. GPU cache utilization is far from ideal and lane divergence is high. Not to mention that writing to multilayered visibility buffer is a very slow operation. How can we make it run faster?</a:t>
            </a:r>
          </a:p>
        </p:txBody>
      </p:sp>
      <p:sp>
        <p:nvSpPr>
          <p:cNvPr id="4" name="Slide Number Placeholder 3">
            <a:extLst>
              <a:ext uri="{FF2B5EF4-FFF2-40B4-BE49-F238E27FC236}">
                <a16:creationId xmlns:a16="http://schemas.microsoft.com/office/drawing/2014/main" id="{A2878820-DAD3-5909-E44D-6B5FE35F5BD5}"/>
              </a:ext>
            </a:extLst>
          </p:cNvPr>
          <p:cNvSpPr>
            <a:spLocks noGrp="1"/>
          </p:cNvSpPr>
          <p:nvPr>
            <p:ph type="sldNum" sz="quarter" idx="5"/>
          </p:nvPr>
        </p:nvSpPr>
        <p:spPr/>
        <p:txBody>
          <a:bodyPr/>
          <a:lstStyle/>
          <a:p>
            <a:fld id="{441AA526-E978-415B-8E98-475A23133EED}" type="slidenum">
              <a:rPr lang="en-US" smtClean="0"/>
              <a:t>24</a:t>
            </a:fld>
            <a:endParaRPr lang="en-US" dirty="0"/>
          </a:p>
        </p:txBody>
      </p:sp>
    </p:spTree>
    <p:extLst>
      <p:ext uri="{BB962C8B-B14F-4D97-AF65-F5344CB8AC3E}">
        <p14:creationId xmlns:p14="http://schemas.microsoft.com/office/powerpoint/2010/main" val="3653868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DE520-6B1A-C11A-7462-2C8B9B768B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B84B12-5A11-3A86-9134-FBDD96940A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EB45E3-0B69-541C-F913-C99C4403BB6E}"/>
              </a:ext>
            </a:extLst>
          </p:cNvPr>
          <p:cNvSpPr>
            <a:spLocks noGrp="1"/>
          </p:cNvSpPr>
          <p:nvPr>
            <p:ph type="body" idx="1"/>
          </p:nvPr>
        </p:nvSpPr>
        <p:spPr/>
        <p:txBody>
          <a:bodyPr/>
          <a:lstStyle/>
          <a:p>
            <a:r>
              <a:rPr lang="en-US" dirty="0"/>
              <a:t>Let’s start by looking at our visibility buffer, since writing to it is our most expensive operation by far. We have 3 layers of fragments in each pixel, ordered by depth, and a separate layer with additive pixel coverage. To write the pixel to visibility buffer we use a simple code shown on the slide. This means our visibility buffer need to be quite beefy, with 3 64 bit values per pixel, and 32 bits for additive coverage. That resulted in 56 megabytes for 1080p just for visibility buffer, which is a lot and we don’t want that. Using 64bit atomics is ok performance-wise, but to enable later optimizations and reduce memory footprint we want to use 32 bits for our payload. Another issue is that this code has a lot of dependent atomic operations, it is quite slow.</a:t>
            </a:r>
          </a:p>
        </p:txBody>
      </p:sp>
      <p:sp>
        <p:nvSpPr>
          <p:cNvPr id="4" name="Slide Number Placeholder 3">
            <a:extLst>
              <a:ext uri="{FF2B5EF4-FFF2-40B4-BE49-F238E27FC236}">
                <a16:creationId xmlns:a16="http://schemas.microsoft.com/office/drawing/2014/main" id="{AD6DAE40-F1B9-78E2-B8F1-433D00D6D25D}"/>
              </a:ext>
            </a:extLst>
          </p:cNvPr>
          <p:cNvSpPr>
            <a:spLocks noGrp="1"/>
          </p:cNvSpPr>
          <p:nvPr>
            <p:ph type="sldNum" sz="quarter" idx="5"/>
          </p:nvPr>
        </p:nvSpPr>
        <p:spPr/>
        <p:txBody>
          <a:bodyPr/>
          <a:lstStyle/>
          <a:p>
            <a:fld id="{441AA526-E978-415B-8E98-475A23133EED}" type="slidenum">
              <a:rPr lang="en-US" smtClean="0"/>
              <a:t>25</a:t>
            </a:fld>
            <a:endParaRPr lang="en-US" dirty="0"/>
          </a:p>
        </p:txBody>
      </p:sp>
    </p:spTree>
    <p:extLst>
      <p:ext uri="{BB962C8B-B14F-4D97-AF65-F5344CB8AC3E}">
        <p14:creationId xmlns:p14="http://schemas.microsoft.com/office/powerpoint/2010/main" val="18526298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9BA70F-4BCD-CD9F-523A-924E628147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4DA25B-155F-CDA9-2846-6FEA8D0581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97CB6A-7160-CCEA-DC67-B26178A27419}"/>
              </a:ext>
            </a:extLst>
          </p:cNvPr>
          <p:cNvSpPr>
            <a:spLocks noGrp="1"/>
          </p:cNvSpPr>
          <p:nvPr>
            <p:ph type="body" idx="1"/>
          </p:nvPr>
        </p:nvSpPr>
        <p:spPr/>
        <p:txBody>
          <a:bodyPr/>
          <a:lstStyle/>
          <a:p>
            <a:r>
              <a:rPr lang="en-US" dirty="0"/>
              <a:t>To fit the payload into 32 bits we need to compromise. We don’t want to render too many segments on screen anyway, so limiting the maximum number of segments in a model to 22 bits was acceptable for us. That leaves 10 bits for everything else. We can reconstruct everything from segment index, but depth has to be in the payload for atomicMin to work correctly. However, 10 bits is not nearly enough for scene depth. What we do instead is we renormalize and linearize depth values inside model bounds. That way 10 bits is enough. We have a couple of z-fighting artifacts here and there, but they are not very noticeable. Another important consequence – we don’t’ have any space left for hair model index in the payload. So we can’t have 2 models output fragments to the same visibility buffer area.</a:t>
            </a:r>
          </a:p>
        </p:txBody>
      </p:sp>
      <p:sp>
        <p:nvSpPr>
          <p:cNvPr id="4" name="Slide Number Placeholder 3">
            <a:extLst>
              <a:ext uri="{FF2B5EF4-FFF2-40B4-BE49-F238E27FC236}">
                <a16:creationId xmlns:a16="http://schemas.microsoft.com/office/drawing/2014/main" id="{217D7291-2126-5257-729E-5A30E068B40D}"/>
              </a:ext>
            </a:extLst>
          </p:cNvPr>
          <p:cNvSpPr>
            <a:spLocks noGrp="1"/>
          </p:cNvSpPr>
          <p:nvPr>
            <p:ph type="sldNum" sz="quarter" idx="5"/>
          </p:nvPr>
        </p:nvSpPr>
        <p:spPr/>
        <p:txBody>
          <a:bodyPr/>
          <a:lstStyle/>
          <a:p>
            <a:fld id="{441AA526-E978-415B-8E98-475A23133EED}" type="slidenum">
              <a:rPr lang="en-US" smtClean="0"/>
              <a:t>26</a:t>
            </a:fld>
            <a:endParaRPr lang="en-US" dirty="0"/>
          </a:p>
        </p:txBody>
      </p:sp>
    </p:spTree>
    <p:extLst>
      <p:ext uri="{BB962C8B-B14F-4D97-AF65-F5344CB8AC3E}">
        <p14:creationId xmlns:p14="http://schemas.microsoft.com/office/powerpoint/2010/main" val="16309321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455FC-96F2-55CD-9851-79E8CC6AF2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98B38-A7D4-86F1-9B1C-BCE6808A0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EF0D6B-D0D4-E493-6535-7E4B55B6ED9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instead of single full-screen visibility buffer we use an atlas of small tiles. Each hair piece allocates tiles from the atlas based on its screen-space boundaries. Overlapping hair pieces will allocate different tiles, so each tile contains only one hair model. It also allows us to decouple memory spent on hair atlas from resolution. But it also comes with its own set of issues.</a:t>
            </a:r>
          </a:p>
        </p:txBody>
      </p:sp>
      <p:sp>
        <p:nvSpPr>
          <p:cNvPr id="4" name="Slide Number Placeholder 3">
            <a:extLst>
              <a:ext uri="{FF2B5EF4-FFF2-40B4-BE49-F238E27FC236}">
                <a16:creationId xmlns:a16="http://schemas.microsoft.com/office/drawing/2014/main" id="{3FACFB96-BA7C-BC26-FE69-8C05BC667E20}"/>
              </a:ext>
            </a:extLst>
          </p:cNvPr>
          <p:cNvSpPr>
            <a:spLocks noGrp="1"/>
          </p:cNvSpPr>
          <p:nvPr>
            <p:ph type="sldNum" sz="quarter" idx="5"/>
          </p:nvPr>
        </p:nvSpPr>
        <p:spPr/>
        <p:txBody>
          <a:bodyPr/>
          <a:lstStyle/>
          <a:p>
            <a:fld id="{441AA526-E978-415B-8E98-475A23133EED}" type="slidenum">
              <a:rPr lang="en-US" smtClean="0"/>
              <a:t>27</a:t>
            </a:fld>
            <a:endParaRPr lang="en-US" dirty="0"/>
          </a:p>
        </p:txBody>
      </p:sp>
    </p:spTree>
    <p:extLst>
      <p:ext uri="{BB962C8B-B14F-4D97-AF65-F5344CB8AC3E}">
        <p14:creationId xmlns:p14="http://schemas.microsoft.com/office/powerpoint/2010/main" val="1007017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53CC4-4F5E-DA27-A2B7-D974A2F47D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A149D-E877-3BDD-9375-30F95351F2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E3E769-8CB1-451C-2E12-301350EE9993}"/>
              </a:ext>
            </a:extLst>
          </p:cNvPr>
          <p:cNvSpPr>
            <a:spLocks noGrp="1"/>
          </p:cNvSpPr>
          <p:nvPr>
            <p:ph type="body" idx="1"/>
          </p:nvPr>
        </p:nvSpPr>
        <p:spPr/>
        <p:txBody>
          <a:bodyPr/>
          <a:lstStyle/>
          <a:p>
            <a:r>
              <a:rPr lang="en-US" dirty="0"/>
              <a:t>Our atlas has a finite size, and overlapping hair models might require more tiles than we have in our atlas. We detect when it happens and downscale each tile until all tiles fit into our atlas. It also has a nice side effect – we always have an upper boundary for hair rasterization, because number of pixels in the atlas is fixed.</a:t>
            </a:r>
          </a:p>
          <a:p>
            <a:r>
              <a:rPr lang="en-US" dirty="0"/>
              <a:t>To avoid visible pixelization on downscaling, we stochastically sample our atlas on final composition.</a:t>
            </a:r>
          </a:p>
        </p:txBody>
      </p:sp>
      <p:sp>
        <p:nvSpPr>
          <p:cNvPr id="4" name="Slide Number Placeholder 3">
            <a:extLst>
              <a:ext uri="{FF2B5EF4-FFF2-40B4-BE49-F238E27FC236}">
                <a16:creationId xmlns:a16="http://schemas.microsoft.com/office/drawing/2014/main" id="{7505A22A-F7B1-7A70-A03D-2C45569F3B68}"/>
              </a:ext>
            </a:extLst>
          </p:cNvPr>
          <p:cNvSpPr>
            <a:spLocks noGrp="1"/>
          </p:cNvSpPr>
          <p:nvPr>
            <p:ph type="sldNum" sz="quarter" idx="5"/>
          </p:nvPr>
        </p:nvSpPr>
        <p:spPr/>
        <p:txBody>
          <a:bodyPr/>
          <a:lstStyle/>
          <a:p>
            <a:fld id="{441AA526-E978-415B-8E98-475A23133EED}" type="slidenum">
              <a:rPr lang="en-US" smtClean="0"/>
              <a:t>28</a:t>
            </a:fld>
            <a:endParaRPr lang="en-US" dirty="0"/>
          </a:p>
        </p:txBody>
      </p:sp>
    </p:spTree>
    <p:extLst>
      <p:ext uri="{BB962C8B-B14F-4D97-AF65-F5344CB8AC3E}">
        <p14:creationId xmlns:p14="http://schemas.microsoft.com/office/powerpoint/2010/main" val="935885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02AC5-F3EB-F15B-C6B6-07E016C046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D0FCB4-BF94-C642-CE2F-4E21FBCD63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841E0C-57E8-AA3E-3DB9-3CA286420528}"/>
              </a:ext>
            </a:extLst>
          </p:cNvPr>
          <p:cNvSpPr>
            <a:spLocks noGrp="1"/>
          </p:cNvSpPr>
          <p:nvPr>
            <p:ph type="body" idx="1"/>
          </p:nvPr>
        </p:nvSpPr>
        <p:spPr/>
        <p:txBody>
          <a:bodyPr/>
          <a:lstStyle/>
          <a:p>
            <a:r>
              <a:rPr lang="en-US" dirty="0"/>
              <a:t>In theory we can fit almost unlimited amount of hair, but in practice we never had to go further then half res. Here you can see how downscale looks visually. Usually it is active when you have multiple characters close to the camera and your display resolution is high.</a:t>
            </a:r>
          </a:p>
        </p:txBody>
      </p:sp>
      <p:sp>
        <p:nvSpPr>
          <p:cNvPr id="4" name="Slide Number Placeholder 3">
            <a:extLst>
              <a:ext uri="{FF2B5EF4-FFF2-40B4-BE49-F238E27FC236}">
                <a16:creationId xmlns:a16="http://schemas.microsoft.com/office/drawing/2014/main" id="{654E0853-00C3-1E1A-EEF4-B5C66BAD240B}"/>
              </a:ext>
            </a:extLst>
          </p:cNvPr>
          <p:cNvSpPr>
            <a:spLocks noGrp="1"/>
          </p:cNvSpPr>
          <p:nvPr>
            <p:ph type="sldNum" sz="quarter" idx="5"/>
          </p:nvPr>
        </p:nvSpPr>
        <p:spPr/>
        <p:txBody>
          <a:bodyPr/>
          <a:lstStyle/>
          <a:p>
            <a:fld id="{441AA526-E978-415B-8E98-475A23133EED}" type="slidenum">
              <a:rPr lang="en-US" smtClean="0"/>
              <a:t>29</a:t>
            </a:fld>
            <a:endParaRPr lang="en-US" dirty="0"/>
          </a:p>
        </p:txBody>
      </p:sp>
    </p:spTree>
    <p:extLst>
      <p:ext uri="{BB962C8B-B14F-4D97-AF65-F5344CB8AC3E}">
        <p14:creationId xmlns:p14="http://schemas.microsoft.com/office/powerpoint/2010/main" val="6308924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F3107-B059-FDC2-7226-B1955D4E91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37C7C-0004-F845-465F-16A1B6D736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A7C550-312E-2D84-8A65-178415EB80F1}"/>
              </a:ext>
            </a:extLst>
          </p:cNvPr>
          <p:cNvSpPr>
            <a:spLocks noGrp="1"/>
          </p:cNvSpPr>
          <p:nvPr>
            <p:ph type="body" idx="1"/>
          </p:nvPr>
        </p:nvSpPr>
        <p:spPr/>
        <p:txBody>
          <a:bodyPr/>
          <a:lstStyle/>
          <a:p>
            <a:r>
              <a:rPr lang="en-US" dirty="0"/>
              <a:t>I mentioned earlier that we have 3 top layers in our visibility buffer. But usually a typical strand covers only about 20-25% of pixel area. 3 front samples is not enough to get opaque coverage. We didn’t want to do order-independent transparency because its not very fast and complicates rendering considerably. We needed a fast approximation for combining dozens of fragments in a pixel. What worked for us it to accumulate coverage additively using an atomicAdd, and reconstruct alpha blended coverage later, on the composition stage</a:t>
            </a:r>
          </a:p>
        </p:txBody>
      </p:sp>
      <p:sp>
        <p:nvSpPr>
          <p:cNvPr id="4" name="Slide Number Placeholder 3">
            <a:extLst>
              <a:ext uri="{FF2B5EF4-FFF2-40B4-BE49-F238E27FC236}">
                <a16:creationId xmlns:a16="http://schemas.microsoft.com/office/drawing/2014/main" id="{E7209F97-FF9C-7F0F-2767-92613DF05013}"/>
              </a:ext>
            </a:extLst>
          </p:cNvPr>
          <p:cNvSpPr>
            <a:spLocks noGrp="1"/>
          </p:cNvSpPr>
          <p:nvPr>
            <p:ph type="sldNum" sz="quarter" idx="5"/>
          </p:nvPr>
        </p:nvSpPr>
        <p:spPr/>
        <p:txBody>
          <a:bodyPr/>
          <a:lstStyle/>
          <a:p>
            <a:fld id="{441AA526-E978-415B-8E98-475A23133EED}" type="slidenum">
              <a:rPr lang="en-US" smtClean="0"/>
              <a:t>30</a:t>
            </a:fld>
            <a:endParaRPr lang="en-US" dirty="0"/>
          </a:p>
        </p:txBody>
      </p:sp>
    </p:spTree>
    <p:extLst>
      <p:ext uri="{BB962C8B-B14F-4D97-AF65-F5344CB8AC3E}">
        <p14:creationId xmlns:p14="http://schemas.microsoft.com/office/powerpoint/2010/main" val="21313003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3A14A-A106-13EA-D6E9-D13A5700E0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0C7384-6649-E1B9-8CF9-6AE13850CE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CFB616-087B-18B8-FCCD-2D84278308A9}"/>
              </a:ext>
            </a:extLst>
          </p:cNvPr>
          <p:cNvSpPr>
            <a:spLocks noGrp="1"/>
          </p:cNvSpPr>
          <p:nvPr>
            <p:ph type="body" idx="1"/>
          </p:nvPr>
        </p:nvSpPr>
        <p:spPr/>
        <p:txBody>
          <a:bodyPr/>
          <a:lstStyle/>
          <a:p>
            <a:r>
              <a:rPr lang="en-US" dirty="0"/>
              <a:t>To convert additive coverage to alpha blended, we make a few assumptions. First, we assume that all strands have similar screen-space thickness. Second, we assume similar BSDF properties for all strands covering a single pixel. Given that, we can numerically simulate total coverage as a function of additive coverage by drawing a bunch of opaque lines and calculating precise total coverage after each line is drawn. Then all we have to do it to approximate numerical results with a polynomial. We found that 5</a:t>
            </a:r>
            <a:r>
              <a:rPr lang="en-US" baseline="30000" dirty="0"/>
              <a:t>th</a:t>
            </a:r>
            <a:r>
              <a:rPr lang="en-US" dirty="0"/>
              <a:t> degree polynomial is a very good fit, but shipped with a quadratic approximation as it is slightly cheaper and gives more visually opaque result.</a:t>
            </a:r>
          </a:p>
        </p:txBody>
      </p:sp>
      <p:sp>
        <p:nvSpPr>
          <p:cNvPr id="4" name="Slide Number Placeholder 3">
            <a:extLst>
              <a:ext uri="{FF2B5EF4-FFF2-40B4-BE49-F238E27FC236}">
                <a16:creationId xmlns:a16="http://schemas.microsoft.com/office/drawing/2014/main" id="{86BA194B-290E-90B0-8C27-54787513BAD8}"/>
              </a:ext>
            </a:extLst>
          </p:cNvPr>
          <p:cNvSpPr>
            <a:spLocks noGrp="1"/>
          </p:cNvSpPr>
          <p:nvPr>
            <p:ph type="sldNum" sz="quarter" idx="5"/>
          </p:nvPr>
        </p:nvSpPr>
        <p:spPr/>
        <p:txBody>
          <a:bodyPr/>
          <a:lstStyle/>
          <a:p>
            <a:fld id="{441AA526-E978-415B-8E98-475A23133EED}" type="slidenum">
              <a:rPr lang="en-US" smtClean="0"/>
              <a:t>31</a:t>
            </a:fld>
            <a:endParaRPr lang="en-US" dirty="0"/>
          </a:p>
        </p:txBody>
      </p:sp>
    </p:spTree>
    <p:extLst>
      <p:ext uri="{BB962C8B-B14F-4D97-AF65-F5344CB8AC3E}">
        <p14:creationId xmlns:p14="http://schemas.microsoft.com/office/powerpoint/2010/main" val="24908867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7B2FA-E7AC-40A9-1C50-6905A3DA55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A4F232-A35B-10D5-7DEB-23415A14EF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1CC569-E966-94F3-395E-986E8A132A59}"/>
              </a:ext>
            </a:extLst>
          </p:cNvPr>
          <p:cNvSpPr>
            <a:spLocks noGrp="1"/>
          </p:cNvSpPr>
          <p:nvPr>
            <p:ph type="body" idx="1"/>
          </p:nvPr>
        </p:nvSpPr>
        <p:spPr/>
        <p:txBody>
          <a:bodyPr/>
          <a:lstStyle/>
          <a:p>
            <a:r>
              <a:rPr lang="en-US" dirty="0"/>
              <a:t>Here you can see the visual difference between 2 approximations. As you can see, visually results are very close to each other.</a:t>
            </a:r>
          </a:p>
        </p:txBody>
      </p:sp>
      <p:sp>
        <p:nvSpPr>
          <p:cNvPr id="4" name="Slide Number Placeholder 3">
            <a:extLst>
              <a:ext uri="{FF2B5EF4-FFF2-40B4-BE49-F238E27FC236}">
                <a16:creationId xmlns:a16="http://schemas.microsoft.com/office/drawing/2014/main" id="{49A59E31-7DBF-95B7-079E-2D0B16F76E79}"/>
              </a:ext>
            </a:extLst>
          </p:cNvPr>
          <p:cNvSpPr>
            <a:spLocks noGrp="1"/>
          </p:cNvSpPr>
          <p:nvPr>
            <p:ph type="sldNum" sz="quarter" idx="5"/>
          </p:nvPr>
        </p:nvSpPr>
        <p:spPr/>
        <p:txBody>
          <a:bodyPr/>
          <a:lstStyle/>
          <a:p>
            <a:fld id="{441AA526-E978-415B-8E98-475A23133EED}" type="slidenum">
              <a:rPr lang="en-US" smtClean="0"/>
              <a:t>32</a:t>
            </a:fld>
            <a:endParaRPr lang="en-US" dirty="0"/>
          </a:p>
        </p:txBody>
      </p:sp>
    </p:spTree>
    <p:extLst>
      <p:ext uri="{BB962C8B-B14F-4D97-AF65-F5344CB8AC3E}">
        <p14:creationId xmlns:p14="http://schemas.microsoft.com/office/powerpoint/2010/main" val="9870160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EF600-379E-CC19-E96B-A93A272BDF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B88D27-7983-E287-4F72-D63C0F8B88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F17887-FF72-E0D6-892D-84567F127BED}"/>
              </a:ext>
            </a:extLst>
          </p:cNvPr>
          <p:cNvSpPr>
            <a:spLocks noGrp="1"/>
          </p:cNvSpPr>
          <p:nvPr>
            <p:ph type="body" idx="1"/>
          </p:nvPr>
        </p:nvSpPr>
        <p:spPr/>
        <p:txBody>
          <a:bodyPr/>
          <a:lstStyle/>
          <a:p>
            <a:r>
              <a:rPr lang="en-US" dirty="0"/>
              <a:t>One other sketchy, but very efficient optimization – we can cull early against the last layer of our visibility buffer. The catch is we can use non-atomic load to utilize caches. Mixing atomic and non-atomic operations for a single memory location is a “grey area”, that’s why its sketchy. It saves quite a lot, up to half of rasterization time for some models.</a:t>
            </a:r>
          </a:p>
        </p:txBody>
      </p:sp>
      <p:sp>
        <p:nvSpPr>
          <p:cNvPr id="4" name="Slide Number Placeholder 3">
            <a:extLst>
              <a:ext uri="{FF2B5EF4-FFF2-40B4-BE49-F238E27FC236}">
                <a16:creationId xmlns:a16="http://schemas.microsoft.com/office/drawing/2014/main" id="{A8B5B784-1C89-6F23-3D61-27AEC55CF8C5}"/>
              </a:ext>
            </a:extLst>
          </p:cNvPr>
          <p:cNvSpPr>
            <a:spLocks noGrp="1"/>
          </p:cNvSpPr>
          <p:nvPr>
            <p:ph type="sldNum" sz="quarter" idx="5"/>
          </p:nvPr>
        </p:nvSpPr>
        <p:spPr/>
        <p:txBody>
          <a:bodyPr/>
          <a:lstStyle/>
          <a:p>
            <a:fld id="{441AA526-E978-415B-8E98-475A23133EED}" type="slidenum">
              <a:rPr lang="en-US" smtClean="0"/>
              <a:t>33</a:t>
            </a:fld>
            <a:endParaRPr lang="en-US" dirty="0"/>
          </a:p>
        </p:txBody>
      </p:sp>
    </p:spTree>
    <p:extLst>
      <p:ext uri="{BB962C8B-B14F-4D97-AF65-F5344CB8AC3E}">
        <p14:creationId xmlns:p14="http://schemas.microsoft.com/office/powerpoint/2010/main" val="9172774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2403F-1893-2AF8-B541-1281B4CF7B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41056F-0F7E-9768-ED06-768269D051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580073-5DC0-F046-3EA6-2139F569003D}"/>
              </a:ext>
            </a:extLst>
          </p:cNvPr>
          <p:cNvSpPr>
            <a:spLocks noGrp="1"/>
          </p:cNvSpPr>
          <p:nvPr>
            <p:ph type="body" idx="1"/>
          </p:nvPr>
        </p:nvSpPr>
        <p:spPr/>
        <p:txBody>
          <a:bodyPr/>
          <a:lstStyle/>
          <a:p>
            <a:r>
              <a:rPr lang="en-US" dirty="0"/>
              <a:t>Lets move on. Other thing that we had to fight was very high lane divergence. On average we had less than half of lanes doing any useful work at any given time. We had 2 nested loops with divergent bounds, and very different segments can end up in the same wave. Some might be thicker than others, some might have different inclination.</a:t>
            </a:r>
          </a:p>
          <a:p>
            <a:r>
              <a:rPr lang="en-US" dirty="0"/>
              <a:t>And because all instructions in a wave are executed in a lock step, each lane must wait for its neighbors, even if this lane could have moved to the next column. You can see it illustrated on the slide. We rasterize each segment first top to bottom and then left to right. If any segment has active pixels in current column, all segments in the wave will wait for that segment. This is illustrated as orange "dummy" pixels.</a:t>
            </a:r>
          </a:p>
          <a:p>
            <a:endParaRPr lang="en-US" dirty="0"/>
          </a:p>
        </p:txBody>
      </p:sp>
      <p:sp>
        <p:nvSpPr>
          <p:cNvPr id="4" name="Slide Number Placeholder 3">
            <a:extLst>
              <a:ext uri="{FF2B5EF4-FFF2-40B4-BE49-F238E27FC236}">
                <a16:creationId xmlns:a16="http://schemas.microsoft.com/office/drawing/2014/main" id="{C28DE8EE-0CB6-B802-910E-F1DACC9D7345}"/>
              </a:ext>
            </a:extLst>
          </p:cNvPr>
          <p:cNvSpPr>
            <a:spLocks noGrp="1"/>
          </p:cNvSpPr>
          <p:nvPr>
            <p:ph type="sldNum" sz="quarter" idx="5"/>
          </p:nvPr>
        </p:nvSpPr>
        <p:spPr/>
        <p:txBody>
          <a:bodyPr/>
          <a:lstStyle/>
          <a:p>
            <a:fld id="{441AA526-E978-415B-8E98-475A23133EED}" type="slidenum">
              <a:rPr lang="en-US" smtClean="0"/>
              <a:t>34</a:t>
            </a:fld>
            <a:endParaRPr lang="en-US" dirty="0"/>
          </a:p>
        </p:txBody>
      </p:sp>
    </p:spTree>
    <p:extLst>
      <p:ext uri="{BB962C8B-B14F-4D97-AF65-F5344CB8AC3E}">
        <p14:creationId xmlns:p14="http://schemas.microsoft.com/office/powerpoint/2010/main" val="3570698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01C47-C4DD-C306-4168-66E71762B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2E56C2-852A-C353-CDFD-A40CC652AA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BCD886-2567-CBE0-1693-F5806FD33DCB}"/>
              </a:ext>
            </a:extLst>
          </p:cNvPr>
          <p:cNvSpPr>
            <a:spLocks noGrp="1"/>
          </p:cNvSpPr>
          <p:nvPr>
            <p:ph type="body" idx="1"/>
          </p:nvPr>
        </p:nvSpPr>
        <p:spPr/>
        <p:txBody>
          <a:bodyPr/>
          <a:lstStyle/>
          <a:p>
            <a:r>
              <a:rPr lang="en-US" dirty="0"/>
              <a:t>What we can do in that situation is we can flatten 2 loops into one and transform inner loop into a conditional statement that moves to the next column. So we rasterize different columns for different lanes at the same time. That way we can remove any divergence that comes from different inclination and thickness.</a:t>
            </a:r>
          </a:p>
          <a:p>
            <a:r>
              <a:rPr lang="en-US" dirty="0"/>
              <a:t>We will still diverge if the total number of rasterized pixels is different for segments within a wave.</a:t>
            </a:r>
          </a:p>
        </p:txBody>
      </p:sp>
      <p:sp>
        <p:nvSpPr>
          <p:cNvPr id="4" name="Slide Number Placeholder 3">
            <a:extLst>
              <a:ext uri="{FF2B5EF4-FFF2-40B4-BE49-F238E27FC236}">
                <a16:creationId xmlns:a16="http://schemas.microsoft.com/office/drawing/2014/main" id="{BDC47D22-55B2-7D6C-6DC5-4AE1F8C34C76}"/>
              </a:ext>
            </a:extLst>
          </p:cNvPr>
          <p:cNvSpPr>
            <a:spLocks noGrp="1"/>
          </p:cNvSpPr>
          <p:nvPr>
            <p:ph type="sldNum" sz="quarter" idx="5"/>
          </p:nvPr>
        </p:nvSpPr>
        <p:spPr/>
        <p:txBody>
          <a:bodyPr/>
          <a:lstStyle/>
          <a:p>
            <a:fld id="{441AA526-E978-415B-8E98-475A23133EED}" type="slidenum">
              <a:rPr lang="en-US" smtClean="0"/>
              <a:t>35</a:t>
            </a:fld>
            <a:endParaRPr lang="en-US" dirty="0"/>
          </a:p>
        </p:txBody>
      </p:sp>
    </p:spTree>
    <p:extLst>
      <p:ext uri="{BB962C8B-B14F-4D97-AF65-F5344CB8AC3E}">
        <p14:creationId xmlns:p14="http://schemas.microsoft.com/office/powerpoint/2010/main" val="17095458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16E22-69CB-3A94-82D4-F565F3E616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81BC1A-95E0-CA45-A432-38594F9E97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8810F9-DE05-BAA6-7C3A-B628A87FB0FB}"/>
              </a:ext>
            </a:extLst>
          </p:cNvPr>
          <p:cNvSpPr>
            <a:spLocks noGrp="1"/>
          </p:cNvSpPr>
          <p:nvPr>
            <p:ph type="body" idx="1"/>
          </p:nvPr>
        </p:nvSpPr>
        <p:spPr/>
        <p:txBody>
          <a:bodyPr/>
          <a:lstStyle/>
          <a:p>
            <a:r>
              <a:rPr lang="en-US" dirty="0"/>
              <a:t>Now that we removed one source of divergence, lets look at other sources. Lanes with less pixels still don't do anything at the end of rasterization loop.</a:t>
            </a:r>
          </a:p>
          <a:p>
            <a:r>
              <a:rPr lang="en-US" dirty="0"/>
              <a:t>Also we have to do fine grained depth test, and it is a source of divergence for fragments that passed the test and didn’t pass the test.</a:t>
            </a:r>
          </a:p>
          <a:p>
            <a:r>
              <a:rPr lang="en-US" dirty="0"/>
              <a:t>Plus all these operations are sequential and introduce stalls that are hard to hide.</a:t>
            </a:r>
          </a:p>
        </p:txBody>
      </p:sp>
      <p:sp>
        <p:nvSpPr>
          <p:cNvPr id="4" name="Slide Number Placeholder 3">
            <a:extLst>
              <a:ext uri="{FF2B5EF4-FFF2-40B4-BE49-F238E27FC236}">
                <a16:creationId xmlns:a16="http://schemas.microsoft.com/office/drawing/2014/main" id="{68FF8333-BF18-5C6B-F3B8-E20159A2DA42}"/>
              </a:ext>
            </a:extLst>
          </p:cNvPr>
          <p:cNvSpPr>
            <a:spLocks noGrp="1"/>
          </p:cNvSpPr>
          <p:nvPr>
            <p:ph type="sldNum" sz="quarter" idx="5"/>
          </p:nvPr>
        </p:nvSpPr>
        <p:spPr/>
        <p:txBody>
          <a:bodyPr/>
          <a:lstStyle/>
          <a:p>
            <a:fld id="{441AA526-E978-415B-8E98-475A23133EED}" type="slidenum">
              <a:rPr lang="en-US" smtClean="0"/>
              <a:t>36</a:t>
            </a:fld>
            <a:endParaRPr lang="en-US" dirty="0"/>
          </a:p>
        </p:txBody>
      </p:sp>
    </p:spTree>
    <p:extLst>
      <p:ext uri="{BB962C8B-B14F-4D97-AF65-F5344CB8AC3E}">
        <p14:creationId xmlns:p14="http://schemas.microsoft.com/office/powerpoint/2010/main" val="42718061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E30AB-5C25-42E3-0A06-6EB710EF9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8D21DB-7F36-74E3-4F12-1D3D536337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610770-BCEC-F0AB-863D-B90BDE682405}"/>
              </a:ext>
            </a:extLst>
          </p:cNvPr>
          <p:cNvSpPr>
            <a:spLocks noGrp="1"/>
          </p:cNvSpPr>
          <p:nvPr>
            <p:ph type="body" idx="1"/>
          </p:nvPr>
        </p:nvSpPr>
        <p:spPr/>
        <p:txBody>
          <a:bodyPr/>
          <a:lstStyle/>
          <a:p>
            <a:r>
              <a:rPr lang="en-US" dirty="0"/>
              <a:t>To deal with that, we defer expensive global memory operations. We allocate some LDS for pixel write requests and execute them in a bulk once we have a full wave worth of requests. Lanes that don’t have anything to do will skip the actual rasterization work on each iteration, but they will do global memory operations for other segments.</a:t>
            </a:r>
          </a:p>
          <a:p>
            <a:r>
              <a:rPr lang="en-US" dirty="0"/>
              <a:t>Initially we only did that for writes to layered visibility buffer but later added the same mechanism for depth tests. You can add more stacks, but each stack adds some overhead on LDS, so I would only advise to use it for the most expensive divergent operations.</a:t>
            </a:r>
          </a:p>
          <a:p>
            <a:endParaRPr lang="en-US" dirty="0"/>
          </a:p>
        </p:txBody>
      </p:sp>
      <p:sp>
        <p:nvSpPr>
          <p:cNvPr id="4" name="Slide Number Placeholder 3">
            <a:extLst>
              <a:ext uri="{FF2B5EF4-FFF2-40B4-BE49-F238E27FC236}">
                <a16:creationId xmlns:a16="http://schemas.microsoft.com/office/drawing/2014/main" id="{D1177E01-79F4-A61E-FB81-79A8F256B3EF}"/>
              </a:ext>
            </a:extLst>
          </p:cNvPr>
          <p:cNvSpPr>
            <a:spLocks noGrp="1"/>
          </p:cNvSpPr>
          <p:nvPr>
            <p:ph type="sldNum" sz="quarter" idx="5"/>
          </p:nvPr>
        </p:nvSpPr>
        <p:spPr/>
        <p:txBody>
          <a:bodyPr/>
          <a:lstStyle/>
          <a:p>
            <a:fld id="{441AA526-E978-415B-8E98-475A23133EED}" type="slidenum">
              <a:rPr lang="en-US" smtClean="0"/>
              <a:t>37</a:t>
            </a:fld>
            <a:endParaRPr lang="en-US" dirty="0"/>
          </a:p>
        </p:txBody>
      </p:sp>
    </p:spTree>
    <p:extLst>
      <p:ext uri="{BB962C8B-B14F-4D97-AF65-F5344CB8AC3E}">
        <p14:creationId xmlns:p14="http://schemas.microsoft.com/office/powerpoint/2010/main" val="5170899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293DBC-7B22-9B3E-F85B-72874FA5CA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47CDD7-8A1E-D080-0C6E-5E7C522F66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D2F0E0-8113-331E-B488-2B555332BEDA}"/>
              </a:ext>
            </a:extLst>
          </p:cNvPr>
          <p:cNvSpPr>
            <a:spLocks noGrp="1"/>
          </p:cNvSpPr>
          <p:nvPr>
            <p:ph type="body" idx="1"/>
          </p:nvPr>
        </p:nvSpPr>
        <p:spPr/>
        <p:txBody>
          <a:bodyPr/>
          <a:lstStyle/>
          <a:p>
            <a:r>
              <a:rPr lang="en-US" dirty="0"/>
              <a:t>Each wave in a workgroup gets its own stack space, and these memory segments do not overlap. We need to store the payload for visibility buffer, which is 32 bits in our case, and also the pixel position and precise coverage. Because waves don’t touch data of other waves, we don’t need group LDS barriers, only wave barriers. As you can see, we need quite a lot of LDS, so keeping request payload small is key to get reasonable LDS usage and keep good occupancy.</a:t>
            </a:r>
          </a:p>
          <a:p>
            <a:endParaRPr lang="en-US" dirty="0"/>
          </a:p>
        </p:txBody>
      </p:sp>
      <p:sp>
        <p:nvSpPr>
          <p:cNvPr id="4" name="Slide Number Placeholder 3">
            <a:extLst>
              <a:ext uri="{FF2B5EF4-FFF2-40B4-BE49-F238E27FC236}">
                <a16:creationId xmlns:a16="http://schemas.microsoft.com/office/drawing/2014/main" id="{38DFFE73-7B46-DE01-DBB6-9666396588D0}"/>
              </a:ext>
            </a:extLst>
          </p:cNvPr>
          <p:cNvSpPr>
            <a:spLocks noGrp="1"/>
          </p:cNvSpPr>
          <p:nvPr>
            <p:ph type="sldNum" sz="quarter" idx="5"/>
          </p:nvPr>
        </p:nvSpPr>
        <p:spPr/>
        <p:txBody>
          <a:bodyPr/>
          <a:lstStyle/>
          <a:p>
            <a:fld id="{441AA526-E978-415B-8E98-475A23133EED}" type="slidenum">
              <a:rPr lang="en-US" smtClean="0"/>
              <a:t>38</a:t>
            </a:fld>
            <a:endParaRPr lang="en-US" dirty="0"/>
          </a:p>
        </p:txBody>
      </p:sp>
    </p:spTree>
    <p:extLst>
      <p:ext uri="{BB962C8B-B14F-4D97-AF65-F5344CB8AC3E}">
        <p14:creationId xmlns:p14="http://schemas.microsoft.com/office/powerpoint/2010/main" val="40857584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FCF99-9A9A-2D0A-B11A-5A7D375BAB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8FCBC9-D63E-7ED4-F100-37DC65CAA9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455D0F-AE22-7D6B-18F8-B280A785F62A}"/>
              </a:ext>
            </a:extLst>
          </p:cNvPr>
          <p:cNvSpPr>
            <a:spLocks noGrp="1"/>
          </p:cNvSpPr>
          <p:nvPr>
            <p:ph type="body" idx="1"/>
          </p:nvPr>
        </p:nvSpPr>
        <p:spPr/>
        <p:txBody>
          <a:bodyPr/>
          <a:lstStyle/>
          <a:p>
            <a:r>
              <a:rPr lang="en-US" dirty="0"/>
              <a:t>Here is an example of how pixel request stack works on an imaginary hardware with 4-lane waves. On the left you see the active lanes, on the right is the state of the stack. On first 2 iterations we don’t have enough pixels on the stack, so we just add more requests, it’s a fast operation and we are fine with divergence. As soon as we accumulated enough data to fill a wave, we take top requests from the stack and write them to visibility buffer. Its an expensive operation, but we have all lanes working on it. After that we continue to accumulate samples, flushing them to the buffer and so on.</a:t>
            </a:r>
          </a:p>
          <a:p>
            <a:endParaRPr lang="en-US" dirty="0"/>
          </a:p>
        </p:txBody>
      </p:sp>
      <p:sp>
        <p:nvSpPr>
          <p:cNvPr id="4" name="Slide Number Placeholder 3">
            <a:extLst>
              <a:ext uri="{FF2B5EF4-FFF2-40B4-BE49-F238E27FC236}">
                <a16:creationId xmlns:a16="http://schemas.microsoft.com/office/drawing/2014/main" id="{9FC9EE77-DCEC-BBE0-5BB7-B920F71FA088}"/>
              </a:ext>
            </a:extLst>
          </p:cNvPr>
          <p:cNvSpPr>
            <a:spLocks noGrp="1"/>
          </p:cNvSpPr>
          <p:nvPr>
            <p:ph type="sldNum" sz="quarter" idx="5"/>
          </p:nvPr>
        </p:nvSpPr>
        <p:spPr/>
        <p:txBody>
          <a:bodyPr/>
          <a:lstStyle/>
          <a:p>
            <a:fld id="{441AA526-E978-415B-8E98-475A23133EED}" type="slidenum">
              <a:rPr lang="en-US" smtClean="0"/>
              <a:t>39</a:t>
            </a:fld>
            <a:endParaRPr lang="en-US" dirty="0"/>
          </a:p>
        </p:txBody>
      </p:sp>
    </p:spTree>
    <p:extLst>
      <p:ext uri="{BB962C8B-B14F-4D97-AF65-F5344CB8AC3E}">
        <p14:creationId xmlns:p14="http://schemas.microsoft.com/office/powerpoint/2010/main" val="5082682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F8CE6-A89E-42D3-A0F5-B486BF999B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3B971E-A01D-617F-9C58-ED38EE2260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3470AF-81A4-6BA2-1F47-83341FE5E95B}"/>
              </a:ext>
            </a:extLst>
          </p:cNvPr>
          <p:cNvSpPr>
            <a:spLocks noGrp="1"/>
          </p:cNvSpPr>
          <p:nvPr>
            <p:ph type="body" idx="1"/>
          </p:nvPr>
        </p:nvSpPr>
        <p:spPr/>
        <p:txBody>
          <a:bodyPr/>
          <a:lstStyle/>
          <a:p>
            <a:r>
              <a:rPr lang="en-US" dirty="0"/>
              <a:t>Here are the results of our quest to lower lane divergence. We started with more then half of our lanes inactive on average, flattening the loops reduced divergence by 10%, and pixel request stack removed another 25%. And you can clearly see how it affected the timings, the shader runs almost 2 times faster.</a:t>
            </a:r>
          </a:p>
          <a:p>
            <a:endParaRPr lang="en-US" dirty="0"/>
          </a:p>
        </p:txBody>
      </p:sp>
      <p:sp>
        <p:nvSpPr>
          <p:cNvPr id="4" name="Slide Number Placeholder 3">
            <a:extLst>
              <a:ext uri="{FF2B5EF4-FFF2-40B4-BE49-F238E27FC236}">
                <a16:creationId xmlns:a16="http://schemas.microsoft.com/office/drawing/2014/main" id="{AC71BA80-EE1C-0332-4F1F-00B3F2DFDFAA}"/>
              </a:ext>
            </a:extLst>
          </p:cNvPr>
          <p:cNvSpPr>
            <a:spLocks noGrp="1"/>
          </p:cNvSpPr>
          <p:nvPr>
            <p:ph type="sldNum" sz="quarter" idx="5"/>
          </p:nvPr>
        </p:nvSpPr>
        <p:spPr/>
        <p:txBody>
          <a:bodyPr/>
          <a:lstStyle/>
          <a:p>
            <a:fld id="{441AA526-E978-415B-8E98-475A23133EED}" type="slidenum">
              <a:rPr lang="en-US" smtClean="0"/>
              <a:t>40</a:t>
            </a:fld>
            <a:endParaRPr lang="en-US" dirty="0"/>
          </a:p>
        </p:txBody>
      </p:sp>
    </p:spTree>
    <p:extLst>
      <p:ext uri="{BB962C8B-B14F-4D97-AF65-F5344CB8AC3E}">
        <p14:creationId xmlns:p14="http://schemas.microsoft.com/office/powerpoint/2010/main" val="40938468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DFDBC-A9D4-4D37-B803-1483CC20C3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468CC5-335A-3819-6CAA-5836E68426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6408DF-A831-38E4-C92B-EE595B2F2EB2}"/>
              </a:ext>
            </a:extLst>
          </p:cNvPr>
          <p:cNvSpPr>
            <a:spLocks noGrp="1"/>
          </p:cNvSpPr>
          <p:nvPr>
            <p:ph type="body" idx="1"/>
          </p:nvPr>
        </p:nvSpPr>
        <p:spPr/>
        <p:txBody>
          <a:bodyPr/>
          <a:lstStyle/>
          <a:p>
            <a:r>
              <a:rPr lang="en-US" dirty="0"/>
              <a:t>Now that our work is highly parallel, we face the next issue – low cache utilization. It happens because we randomize strands in the resource. Each lane tries to access different portion of the visibility atlas. Here you can see 4000 contiguous segments. They are all over the place. If we want good cache utilization, we need good spatial coherency for hair segments</a:t>
            </a:r>
          </a:p>
        </p:txBody>
      </p:sp>
      <p:sp>
        <p:nvSpPr>
          <p:cNvPr id="4" name="Slide Number Placeholder 3">
            <a:extLst>
              <a:ext uri="{FF2B5EF4-FFF2-40B4-BE49-F238E27FC236}">
                <a16:creationId xmlns:a16="http://schemas.microsoft.com/office/drawing/2014/main" id="{8A8348BF-C297-6FD3-5E64-396631E212BD}"/>
              </a:ext>
            </a:extLst>
          </p:cNvPr>
          <p:cNvSpPr>
            <a:spLocks noGrp="1"/>
          </p:cNvSpPr>
          <p:nvPr>
            <p:ph type="sldNum" sz="quarter" idx="5"/>
          </p:nvPr>
        </p:nvSpPr>
        <p:spPr/>
        <p:txBody>
          <a:bodyPr/>
          <a:lstStyle/>
          <a:p>
            <a:fld id="{441AA526-E978-415B-8E98-475A23133EED}" type="slidenum">
              <a:rPr lang="en-US" smtClean="0"/>
              <a:t>41</a:t>
            </a:fld>
            <a:endParaRPr lang="en-US" dirty="0"/>
          </a:p>
        </p:txBody>
      </p:sp>
    </p:spTree>
    <p:extLst>
      <p:ext uri="{BB962C8B-B14F-4D97-AF65-F5344CB8AC3E}">
        <p14:creationId xmlns:p14="http://schemas.microsoft.com/office/powerpoint/2010/main" val="12420281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5B854-B1DF-A2EC-45EC-B2EB4E4361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EC4947-7192-3C59-53C3-0AC3E338DD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1A6942-A331-53A5-C93C-410503E6BAAE}"/>
              </a:ext>
            </a:extLst>
          </p:cNvPr>
          <p:cNvSpPr>
            <a:spLocks noGrp="1"/>
          </p:cNvSpPr>
          <p:nvPr>
            <p:ph type="body" idx="1"/>
          </p:nvPr>
        </p:nvSpPr>
        <p:spPr/>
        <p:txBody>
          <a:bodyPr/>
          <a:lstStyle/>
          <a:p>
            <a:r>
              <a:rPr lang="en-US" dirty="0"/>
              <a:t>The answer for us was global sorting for all segments in a model. We don’t need it to be perfect, we just need segments in the same workgroup to be close to each other spatially. We divide the screen into buckets, size of a bucket is close to the size of a visibility atlas tile. In the culling pass we populate bucket counters and do a simple counting sort. It is very fast, takes less than 100 microseconds. Here you can see the result, 4000 segments after sorting</a:t>
            </a:r>
          </a:p>
          <a:p>
            <a:endParaRPr lang="en-US" dirty="0"/>
          </a:p>
        </p:txBody>
      </p:sp>
      <p:sp>
        <p:nvSpPr>
          <p:cNvPr id="4" name="Slide Number Placeholder 3">
            <a:extLst>
              <a:ext uri="{FF2B5EF4-FFF2-40B4-BE49-F238E27FC236}">
                <a16:creationId xmlns:a16="http://schemas.microsoft.com/office/drawing/2014/main" id="{4F204314-6325-CF2E-9ED5-FE2C5D7F09BC}"/>
              </a:ext>
            </a:extLst>
          </p:cNvPr>
          <p:cNvSpPr>
            <a:spLocks noGrp="1"/>
          </p:cNvSpPr>
          <p:nvPr>
            <p:ph type="sldNum" sz="quarter" idx="5"/>
          </p:nvPr>
        </p:nvSpPr>
        <p:spPr/>
        <p:txBody>
          <a:bodyPr/>
          <a:lstStyle/>
          <a:p>
            <a:fld id="{441AA526-E978-415B-8E98-475A23133EED}" type="slidenum">
              <a:rPr lang="en-US" smtClean="0"/>
              <a:t>42</a:t>
            </a:fld>
            <a:endParaRPr lang="en-US" dirty="0"/>
          </a:p>
        </p:txBody>
      </p:sp>
    </p:spTree>
    <p:extLst>
      <p:ext uri="{BB962C8B-B14F-4D97-AF65-F5344CB8AC3E}">
        <p14:creationId xmlns:p14="http://schemas.microsoft.com/office/powerpoint/2010/main" val="36865967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42183-44AC-458E-300E-2A3CAACF64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5C8C60-212F-4394-E715-F135683E68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828B8D-2E02-7D19-7064-72941F5CC3E1}"/>
              </a:ext>
            </a:extLst>
          </p:cNvPr>
          <p:cNvSpPr>
            <a:spLocks noGrp="1"/>
          </p:cNvSpPr>
          <p:nvPr>
            <p:ph type="body" idx="1"/>
          </p:nvPr>
        </p:nvSpPr>
        <p:spPr/>
        <p:txBody>
          <a:bodyPr/>
          <a:lstStyle/>
          <a:p>
            <a:r>
              <a:rPr lang="en-US" dirty="0"/>
              <a:t>But the granularity of this sorting is not perfect. We have found that doing another sorting inside each workgroup right before rasterization has a positive effect on performance as well, although to a lesser extent. We use large groups to rasterize hair and sort segments inside each workgroup according to Morton curve. This is a minor optimization, it doesn’t save too much and depends on the hardware. We noticed that different hardware performs better with different group sizes.</a:t>
            </a:r>
          </a:p>
          <a:p>
            <a:endParaRPr lang="en-US" dirty="0"/>
          </a:p>
        </p:txBody>
      </p:sp>
      <p:sp>
        <p:nvSpPr>
          <p:cNvPr id="4" name="Slide Number Placeholder 3">
            <a:extLst>
              <a:ext uri="{FF2B5EF4-FFF2-40B4-BE49-F238E27FC236}">
                <a16:creationId xmlns:a16="http://schemas.microsoft.com/office/drawing/2014/main" id="{FBB9B824-8A4B-8985-9C19-0DC206875674}"/>
              </a:ext>
            </a:extLst>
          </p:cNvPr>
          <p:cNvSpPr>
            <a:spLocks noGrp="1"/>
          </p:cNvSpPr>
          <p:nvPr>
            <p:ph type="sldNum" sz="quarter" idx="5"/>
          </p:nvPr>
        </p:nvSpPr>
        <p:spPr/>
        <p:txBody>
          <a:bodyPr/>
          <a:lstStyle/>
          <a:p>
            <a:fld id="{441AA526-E978-415B-8E98-475A23133EED}" type="slidenum">
              <a:rPr lang="en-US" smtClean="0"/>
              <a:t>43</a:t>
            </a:fld>
            <a:endParaRPr lang="en-US" dirty="0"/>
          </a:p>
        </p:txBody>
      </p:sp>
    </p:spTree>
    <p:extLst>
      <p:ext uri="{BB962C8B-B14F-4D97-AF65-F5344CB8AC3E}">
        <p14:creationId xmlns:p14="http://schemas.microsoft.com/office/powerpoint/2010/main" val="102521877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53C4E-ABEC-F99B-DC83-DB1D2057F1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4A6B37-5A03-EA6D-F652-54A32100BE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B64461-9707-EB2B-D4FE-862F7549E4AF}"/>
              </a:ext>
            </a:extLst>
          </p:cNvPr>
          <p:cNvSpPr>
            <a:spLocks noGrp="1"/>
          </p:cNvSpPr>
          <p:nvPr>
            <p:ph type="body" idx="1"/>
          </p:nvPr>
        </p:nvSpPr>
        <p:spPr/>
        <p:txBody>
          <a:bodyPr/>
          <a:lstStyle/>
          <a:p>
            <a:r>
              <a:rPr lang="en-US" dirty="0"/>
              <a:t>Later we do strand space shading, and shading fetches a lot of per-segment data. We can’t use the same sorting order that we had for rasterization, L2 cache hit rate will be low. So we need to sort the segments back, to their “natural” order. This time you don’t need buckets, you can abuse the order in which gpu launches waves. Another way would be to store 2 lists, for visible segments sorted spatially and for visible vertices without any sorting. It would work just as well, but then you’ll need more memory.</a:t>
            </a:r>
          </a:p>
        </p:txBody>
      </p:sp>
      <p:sp>
        <p:nvSpPr>
          <p:cNvPr id="4" name="Slide Number Placeholder 3">
            <a:extLst>
              <a:ext uri="{FF2B5EF4-FFF2-40B4-BE49-F238E27FC236}">
                <a16:creationId xmlns:a16="http://schemas.microsoft.com/office/drawing/2014/main" id="{62E44E15-EC06-9324-D9AC-7522A5D9B346}"/>
              </a:ext>
            </a:extLst>
          </p:cNvPr>
          <p:cNvSpPr>
            <a:spLocks noGrp="1"/>
          </p:cNvSpPr>
          <p:nvPr>
            <p:ph type="sldNum" sz="quarter" idx="5"/>
          </p:nvPr>
        </p:nvSpPr>
        <p:spPr/>
        <p:txBody>
          <a:bodyPr/>
          <a:lstStyle/>
          <a:p>
            <a:fld id="{441AA526-E978-415B-8E98-475A23133EED}" type="slidenum">
              <a:rPr lang="en-US" smtClean="0"/>
              <a:t>44</a:t>
            </a:fld>
            <a:endParaRPr lang="en-US" dirty="0"/>
          </a:p>
        </p:txBody>
      </p:sp>
    </p:spTree>
    <p:extLst>
      <p:ext uri="{BB962C8B-B14F-4D97-AF65-F5344CB8AC3E}">
        <p14:creationId xmlns:p14="http://schemas.microsoft.com/office/powerpoint/2010/main" val="4172339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94234-1C6D-46F3-F9C8-82583289A9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1857B9-56EF-3C31-6214-4BBAE40AA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45B2D7-42C1-301F-DF00-5B0BB1E22B13}"/>
              </a:ext>
            </a:extLst>
          </p:cNvPr>
          <p:cNvSpPr>
            <a:spLocks noGrp="1"/>
          </p:cNvSpPr>
          <p:nvPr>
            <p:ph type="body" idx="1"/>
          </p:nvPr>
        </p:nvSpPr>
        <p:spPr/>
        <p:txBody>
          <a:bodyPr/>
          <a:lstStyle/>
          <a:p>
            <a:r>
              <a:rPr lang="en-US" dirty="0"/>
              <a:t>That concludes the rasterization part, let’s move to shading. We shade strands per vertex to get smoother shading and save performance.  We use Marschner shading model with approximation for reflection lobe from Brian Karis presentation at Physically Based Shading course and other lobes from Sebastian Tafuri presentation at “Advances in Real-Time Rendering”. The model consists of 3 specular lobes – untinted reflection, transmitted lobe, visible when hair is backlit, and the second tinted reflection lobe. We also added non-PBR scaler to each lobe for artist convenience and last-minute tweaks. I won’t be diving too much into the shading model itself, there is a lot of good material on the topic. What we will focus on is self-shadowing.</a:t>
            </a:r>
          </a:p>
          <a:p>
            <a:endParaRPr lang="en-US" dirty="0"/>
          </a:p>
        </p:txBody>
      </p:sp>
      <p:sp>
        <p:nvSpPr>
          <p:cNvPr id="4" name="Slide Number Placeholder 3">
            <a:extLst>
              <a:ext uri="{FF2B5EF4-FFF2-40B4-BE49-F238E27FC236}">
                <a16:creationId xmlns:a16="http://schemas.microsoft.com/office/drawing/2014/main" id="{EB789331-A77C-7812-8C9F-14B469D3B316}"/>
              </a:ext>
            </a:extLst>
          </p:cNvPr>
          <p:cNvSpPr>
            <a:spLocks noGrp="1"/>
          </p:cNvSpPr>
          <p:nvPr>
            <p:ph type="sldNum" sz="quarter" idx="5"/>
          </p:nvPr>
        </p:nvSpPr>
        <p:spPr/>
        <p:txBody>
          <a:bodyPr/>
          <a:lstStyle/>
          <a:p>
            <a:fld id="{441AA526-E978-415B-8E98-475A23133EED}" type="slidenum">
              <a:rPr lang="en-US" smtClean="0"/>
              <a:t>45</a:t>
            </a:fld>
            <a:endParaRPr lang="en-US" dirty="0"/>
          </a:p>
        </p:txBody>
      </p:sp>
    </p:spTree>
    <p:extLst>
      <p:ext uri="{BB962C8B-B14F-4D97-AF65-F5344CB8AC3E}">
        <p14:creationId xmlns:p14="http://schemas.microsoft.com/office/powerpoint/2010/main" val="11270144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9DA37-7557-F00C-4441-6A4F18A8B2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B9402D-FCBB-6412-7D91-1A82161DA4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DA32CD-23AE-C384-BF55-C26B7012F774}"/>
              </a:ext>
            </a:extLst>
          </p:cNvPr>
          <p:cNvSpPr>
            <a:spLocks noGrp="1"/>
          </p:cNvSpPr>
          <p:nvPr>
            <p:ph type="body" idx="1"/>
          </p:nvPr>
        </p:nvSpPr>
        <p:spPr/>
        <p:txBody>
          <a:bodyPr/>
          <a:lstStyle/>
          <a:p>
            <a:r>
              <a:rPr lang="en-US" dirty="0"/>
              <a:t>Marschner model gives very nice realistic results for human hair. However, both R and TT paths are very bright for most incoming light directions.</a:t>
            </a:r>
          </a:p>
          <a:p>
            <a:r>
              <a:rPr lang="en-US" dirty="0"/>
              <a:t>As a result, having good self shadowing on all lights is absolutely critical for hair to look good. That places us in a tough position for 2 reasons.</a:t>
            </a:r>
          </a:p>
          <a:p>
            <a:r>
              <a:rPr lang="en-US" dirty="0"/>
              <a:t>First is the game can use lights that do not cast shadows to save performance.</a:t>
            </a:r>
          </a:p>
          <a:p>
            <a:r>
              <a:rPr lang="en-US" dirty="0"/>
              <a:t>Second is that even if we only use shadow casting lights, we have to keep the number of lights affecting the hair to a minimum, and setups for cinematics can be very complex.</a:t>
            </a:r>
          </a:p>
          <a:p>
            <a:r>
              <a:rPr lang="en-US" dirty="0"/>
              <a:t>One easy trick we could do is to disable transmission path for unshadowed lights, but as you see, the results are still far from ideal. Reflection path still has a lot of energy.</a:t>
            </a:r>
          </a:p>
          <a:p>
            <a:endParaRPr lang="en-US" dirty="0"/>
          </a:p>
        </p:txBody>
      </p:sp>
      <p:sp>
        <p:nvSpPr>
          <p:cNvPr id="4" name="Slide Number Placeholder 3">
            <a:extLst>
              <a:ext uri="{FF2B5EF4-FFF2-40B4-BE49-F238E27FC236}">
                <a16:creationId xmlns:a16="http://schemas.microsoft.com/office/drawing/2014/main" id="{C2E8F250-F5D9-86CC-B762-7AB5828E17E7}"/>
              </a:ext>
            </a:extLst>
          </p:cNvPr>
          <p:cNvSpPr>
            <a:spLocks noGrp="1"/>
          </p:cNvSpPr>
          <p:nvPr>
            <p:ph type="sldNum" sz="quarter" idx="5"/>
          </p:nvPr>
        </p:nvSpPr>
        <p:spPr/>
        <p:txBody>
          <a:bodyPr/>
          <a:lstStyle/>
          <a:p>
            <a:fld id="{441AA526-E978-415B-8E98-475A23133EED}" type="slidenum">
              <a:rPr lang="en-US" smtClean="0"/>
              <a:t>46</a:t>
            </a:fld>
            <a:endParaRPr lang="en-US" dirty="0"/>
          </a:p>
        </p:txBody>
      </p:sp>
    </p:spTree>
    <p:extLst>
      <p:ext uri="{BB962C8B-B14F-4D97-AF65-F5344CB8AC3E}">
        <p14:creationId xmlns:p14="http://schemas.microsoft.com/office/powerpoint/2010/main" val="11045247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7E056-D69A-BD38-4AA2-E7539040A8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5B561-0861-27C3-650D-9CBEDB0710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BC7B66-8B56-D096-BA18-CBEC2AB94EC7}"/>
              </a:ext>
            </a:extLst>
          </p:cNvPr>
          <p:cNvSpPr>
            <a:spLocks noGrp="1"/>
          </p:cNvSpPr>
          <p:nvPr>
            <p:ph type="body" idx="1"/>
          </p:nvPr>
        </p:nvSpPr>
        <p:spPr/>
        <p:txBody>
          <a:bodyPr/>
          <a:lstStyle/>
          <a:p>
            <a:r>
              <a:rPr lang="en-US" dirty="0"/>
              <a:t>For self shadowing we considered multiple approaches.</a:t>
            </a:r>
          </a:p>
          <a:p>
            <a:r>
              <a:rPr lang="en-US" dirty="0"/>
              <a:t>Deep opacity maps were considered at first but ultimately discarded due to memory requirements. Also having to rasterize each hair piece for each light was really a non-starter for us, just rasterizing the main view already takes a significant portion of our budget</a:t>
            </a:r>
          </a:p>
          <a:p>
            <a:endParaRPr lang="en-US" dirty="0"/>
          </a:p>
        </p:txBody>
      </p:sp>
      <p:sp>
        <p:nvSpPr>
          <p:cNvPr id="4" name="Slide Number Placeholder 3">
            <a:extLst>
              <a:ext uri="{FF2B5EF4-FFF2-40B4-BE49-F238E27FC236}">
                <a16:creationId xmlns:a16="http://schemas.microsoft.com/office/drawing/2014/main" id="{73FBB6B3-CC84-3A46-53E1-31551D469BAA}"/>
              </a:ext>
            </a:extLst>
          </p:cNvPr>
          <p:cNvSpPr>
            <a:spLocks noGrp="1"/>
          </p:cNvSpPr>
          <p:nvPr>
            <p:ph type="sldNum" sz="quarter" idx="5"/>
          </p:nvPr>
        </p:nvSpPr>
        <p:spPr/>
        <p:txBody>
          <a:bodyPr/>
          <a:lstStyle/>
          <a:p>
            <a:fld id="{441AA526-E978-415B-8E98-475A23133EED}" type="slidenum">
              <a:rPr lang="en-US" smtClean="0"/>
              <a:t>47</a:t>
            </a:fld>
            <a:endParaRPr lang="en-US" dirty="0"/>
          </a:p>
        </p:txBody>
      </p:sp>
    </p:spTree>
    <p:extLst>
      <p:ext uri="{BB962C8B-B14F-4D97-AF65-F5344CB8AC3E}">
        <p14:creationId xmlns:p14="http://schemas.microsoft.com/office/powerpoint/2010/main" val="387137872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B0BF07-C9F1-E0A6-035A-DD73F22235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BA71AE-105B-AC28-4C97-9CC72D6012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66E916-4D5D-4DC6-01E1-39E38215A63B}"/>
              </a:ext>
            </a:extLst>
          </p:cNvPr>
          <p:cNvSpPr>
            <a:spLocks noGrp="1"/>
          </p:cNvSpPr>
          <p:nvPr>
            <p:ph type="body" idx="1"/>
          </p:nvPr>
        </p:nvSpPr>
        <p:spPr/>
        <p:txBody>
          <a:bodyPr/>
          <a:lstStyle/>
          <a:p>
            <a:r>
              <a:rPr lang="en-US" dirty="0"/>
              <a:t>Second option that we thought of was to estimate global scattering at runtime by raymarching hair density volume we have from simulation passes. It is free on memory and doesn't require extra rasterization passes.</a:t>
            </a:r>
          </a:p>
          <a:p>
            <a:r>
              <a:rPr lang="en-US" dirty="0"/>
              <a:t>We can control the tracing speed by adjusting density volume resolution and number of ray marching steps. But it has scaling issues, each hair shading point has to raymarch a volume towards each light. But visual results that we can get from that are generally good on most grooms. However, you can’t get high frequency shadowing with this approach.</a:t>
            </a:r>
          </a:p>
          <a:p>
            <a:endParaRPr lang="en-US" dirty="0"/>
          </a:p>
        </p:txBody>
      </p:sp>
      <p:sp>
        <p:nvSpPr>
          <p:cNvPr id="4" name="Slide Number Placeholder 3">
            <a:extLst>
              <a:ext uri="{FF2B5EF4-FFF2-40B4-BE49-F238E27FC236}">
                <a16:creationId xmlns:a16="http://schemas.microsoft.com/office/drawing/2014/main" id="{D33398B4-7ABC-D82D-4CF6-B32055FBD300}"/>
              </a:ext>
            </a:extLst>
          </p:cNvPr>
          <p:cNvSpPr>
            <a:spLocks noGrp="1"/>
          </p:cNvSpPr>
          <p:nvPr>
            <p:ph type="sldNum" sz="quarter" idx="5"/>
          </p:nvPr>
        </p:nvSpPr>
        <p:spPr/>
        <p:txBody>
          <a:bodyPr/>
          <a:lstStyle/>
          <a:p>
            <a:fld id="{441AA526-E978-415B-8E98-475A23133EED}" type="slidenum">
              <a:rPr lang="en-US" smtClean="0"/>
              <a:t>48</a:t>
            </a:fld>
            <a:endParaRPr lang="en-US" dirty="0"/>
          </a:p>
        </p:txBody>
      </p:sp>
    </p:spTree>
    <p:extLst>
      <p:ext uri="{BB962C8B-B14F-4D97-AF65-F5344CB8AC3E}">
        <p14:creationId xmlns:p14="http://schemas.microsoft.com/office/powerpoint/2010/main" val="29343199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58FD9-8ACF-F21C-839E-36CF35F9A7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9D6094-F725-3247-ACB7-D010B6133B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ACC32E-918B-E772-ABFA-D7AEF6DF1CD7}"/>
              </a:ext>
            </a:extLst>
          </p:cNvPr>
          <p:cNvSpPr>
            <a:spLocks noGrp="1"/>
          </p:cNvSpPr>
          <p:nvPr>
            <p:ph type="body" idx="1"/>
          </p:nvPr>
        </p:nvSpPr>
        <p:spPr/>
        <p:txBody>
          <a:bodyPr/>
          <a:lstStyle/>
          <a:p>
            <a:r>
              <a:rPr lang="en-US" dirty="0"/>
              <a:t>Also, some hair pieces require rather high resolution for density grid, for example, you can notice that this hair piece has quite visible self-occlusion artifacts. For our content, some grooms needed to have 256 voxels on each axis to resolve shadowing without artifacts, be that </a:t>
            </a:r>
            <a:r>
              <a:rPr lang="en-US" dirty="0" err="1"/>
              <a:t>overocclusion</a:t>
            </a:r>
            <a:r>
              <a:rPr lang="en-US" dirty="0"/>
              <a:t> or leaking</a:t>
            </a:r>
          </a:p>
          <a:p>
            <a:endParaRPr lang="en-US" dirty="0"/>
          </a:p>
        </p:txBody>
      </p:sp>
      <p:sp>
        <p:nvSpPr>
          <p:cNvPr id="4" name="Slide Number Placeholder 3">
            <a:extLst>
              <a:ext uri="{FF2B5EF4-FFF2-40B4-BE49-F238E27FC236}">
                <a16:creationId xmlns:a16="http://schemas.microsoft.com/office/drawing/2014/main" id="{972145F0-5653-99A1-3ABE-DE187B969D92}"/>
              </a:ext>
            </a:extLst>
          </p:cNvPr>
          <p:cNvSpPr>
            <a:spLocks noGrp="1"/>
          </p:cNvSpPr>
          <p:nvPr>
            <p:ph type="sldNum" sz="quarter" idx="5"/>
          </p:nvPr>
        </p:nvSpPr>
        <p:spPr/>
        <p:txBody>
          <a:bodyPr/>
          <a:lstStyle/>
          <a:p>
            <a:fld id="{441AA526-E978-415B-8E98-475A23133EED}" type="slidenum">
              <a:rPr lang="en-US" smtClean="0"/>
              <a:t>49</a:t>
            </a:fld>
            <a:endParaRPr lang="en-US" dirty="0"/>
          </a:p>
        </p:txBody>
      </p:sp>
    </p:spTree>
    <p:extLst>
      <p:ext uri="{BB962C8B-B14F-4D97-AF65-F5344CB8AC3E}">
        <p14:creationId xmlns:p14="http://schemas.microsoft.com/office/powerpoint/2010/main" val="32683368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9E947-7B11-07FA-1475-7A528F8CCC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2C095-7B65-73C7-A97A-9A99E20620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15A3E2-E242-E366-7448-665902559CB2}"/>
              </a:ext>
            </a:extLst>
          </p:cNvPr>
          <p:cNvSpPr>
            <a:spLocks noGrp="1"/>
          </p:cNvSpPr>
          <p:nvPr>
            <p:ph type="body" idx="1"/>
          </p:nvPr>
        </p:nvSpPr>
        <p:spPr/>
        <p:txBody>
          <a:bodyPr/>
          <a:lstStyle/>
          <a:p>
            <a:r>
              <a:rPr lang="en-US" dirty="0"/>
              <a:t>Another option that we tried was a modification of the previous approach. Instead of ray marching towards the light, we do a fixed amount of ray traces stochastically to get a spherical visibility function for each shading point and encode it into SH or SG.</a:t>
            </a:r>
          </a:p>
          <a:p>
            <a:r>
              <a:rPr lang="en-US" dirty="0"/>
              <a:t>Compared to previous option we can adjust number of these "visibility probes" independently of shading points (we tried 1 probe per 4 vertices and the results were very similar to 1 probe per 1 vertex). Plus we are no longer limited by the number of lights, we do one lookup to solve visibility,</a:t>
            </a:r>
          </a:p>
          <a:p>
            <a:r>
              <a:rPr lang="en-US" dirty="0"/>
              <a:t>no matter how many lights affect the shading point. The downside is that it takes a lot of time and grid resolution has to be very high to avoid hair being too soft, similar to previous approach.</a:t>
            </a:r>
          </a:p>
          <a:p>
            <a:r>
              <a:rPr lang="en-US" dirty="0"/>
              <a:t>For example, here the visibility pass takes 6 milliseconds for a single hair piece. We could have optimized it much further and throttle the workload over multiple frames, but visual quality will suffer, and its already not the best.</a:t>
            </a:r>
          </a:p>
          <a:p>
            <a:endParaRPr lang="en-US" dirty="0"/>
          </a:p>
        </p:txBody>
      </p:sp>
      <p:sp>
        <p:nvSpPr>
          <p:cNvPr id="4" name="Slide Number Placeholder 3">
            <a:extLst>
              <a:ext uri="{FF2B5EF4-FFF2-40B4-BE49-F238E27FC236}">
                <a16:creationId xmlns:a16="http://schemas.microsoft.com/office/drawing/2014/main" id="{A85AC766-AA61-389B-1FB0-0212F0CDE6B2}"/>
              </a:ext>
            </a:extLst>
          </p:cNvPr>
          <p:cNvSpPr>
            <a:spLocks noGrp="1"/>
          </p:cNvSpPr>
          <p:nvPr>
            <p:ph type="sldNum" sz="quarter" idx="5"/>
          </p:nvPr>
        </p:nvSpPr>
        <p:spPr/>
        <p:txBody>
          <a:bodyPr/>
          <a:lstStyle/>
          <a:p>
            <a:fld id="{441AA526-E978-415B-8E98-475A23133EED}" type="slidenum">
              <a:rPr lang="en-US" smtClean="0"/>
              <a:t>50</a:t>
            </a:fld>
            <a:endParaRPr lang="en-US" dirty="0"/>
          </a:p>
        </p:txBody>
      </p:sp>
    </p:spTree>
    <p:extLst>
      <p:ext uri="{BB962C8B-B14F-4D97-AF65-F5344CB8AC3E}">
        <p14:creationId xmlns:p14="http://schemas.microsoft.com/office/powerpoint/2010/main" val="17888986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6BB67-D057-149B-F3EB-5E6862FDC3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077FE3-D8B4-8DA9-C519-37AAAC64F6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7BCE67-F2A4-22C1-42B7-8BC08FE57C9A}"/>
              </a:ext>
            </a:extLst>
          </p:cNvPr>
          <p:cNvSpPr>
            <a:spLocks noGrp="1"/>
          </p:cNvSpPr>
          <p:nvPr>
            <p:ph type="body" idx="1"/>
          </p:nvPr>
        </p:nvSpPr>
        <p:spPr/>
        <p:txBody>
          <a:bodyPr/>
          <a:lstStyle/>
          <a:p>
            <a:r>
              <a:rPr lang="en-US" dirty="0"/>
              <a:t>Here is how it looks for a simple groom. On the right you can see visibility representation for a single light. Lighting is plausible, but a little bit flat</a:t>
            </a:r>
          </a:p>
          <a:p>
            <a:endParaRPr lang="en-US" dirty="0"/>
          </a:p>
        </p:txBody>
      </p:sp>
      <p:sp>
        <p:nvSpPr>
          <p:cNvPr id="4" name="Slide Number Placeholder 3">
            <a:extLst>
              <a:ext uri="{FF2B5EF4-FFF2-40B4-BE49-F238E27FC236}">
                <a16:creationId xmlns:a16="http://schemas.microsoft.com/office/drawing/2014/main" id="{B790E005-2E87-79F6-1C92-F258514BC7A4}"/>
              </a:ext>
            </a:extLst>
          </p:cNvPr>
          <p:cNvSpPr>
            <a:spLocks noGrp="1"/>
          </p:cNvSpPr>
          <p:nvPr>
            <p:ph type="sldNum" sz="quarter" idx="5"/>
          </p:nvPr>
        </p:nvSpPr>
        <p:spPr/>
        <p:txBody>
          <a:bodyPr/>
          <a:lstStyle/>
          <a:p>
            <a:fld id="{441AA526-E978-415B-8E98-475A23133EED}" type="slidenum">
              <a:rPr lang="en-US" smtClean="0"/>
              <a:t>51</a:t>
            </a:fld>
            <a:endParaRPr lang="en-US" dirty="0"/>
          </a:p>
        </p:txBody>
      </p:sp>
    </p:spTree>
    <p:extLst>
      <p:ext uri="{BB962C8B-B14F-4D97-AF65-F5344CB8AC3E}">
        <p14:creationId xmlns:p14="http://schemas.microsoft.com/office/powerpoint/2010/main" val="19367430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F5470-71BA-1D30-B7C7-5CCE90DEBF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67D473-A871-F3DC-4D2D-48A749352F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C757D-9DA0-097C-2E32-FA0B9E6BFA97}"/>
              </a:ext>
            </a:extLst>
          </p:cNvPr>
          <p:cNvSpPr>
            <a:spLocks noGrp="1"/>
          </p:cNvSpPr>
          <p:nvPr>
            <p:ph type="body" idx="1"/>
          </p:nvPr>
        </p:nvSpPr>
        <p:spPr/>
        <p:txBody>
          <a:bodyPr/>
          <a:lstStyle/>
          <a:p>
            <a:r>
              <a:rPr lang="en-US" dirty="0"/>
              <a:t>However, doing that teached us a few things:</a:t>
            </a:r>
          </a:p>
          <a:p>
            <a:r>
              <a:rPr lang="en-US" dirty="0"/>
              <a:t>- Most of our grooms are rather static and short, you can see the longest hair style we have on the slide</a:t>
            </a:r>
          </a:p>
          <a:p>
            <a:r>
              <a:rPr lang="en-US" dirty="0"/>
              <a:t>- For self-shadowing what matters most is short neighborhood of each segment, and it doesn't change too much under wind</a:t>
            </a:r>
          </a:p>
          <a:p>
            <a:endParaRPr lang="en-US" dirty="0"/>
          </a:p>
          <a:p>
            <a:r>
              <a:rPr lang="en-US" dirty="0"/>
              <a:t>With these constraints, we could just bake our visibility one time and reuse for many frames. Or, what we actually shipped with, do this baking offline with a software ray tracing instead of raymarching.</a:t>
            </a:r>
          </a:p>
          <a:p>
            <a:r>
              <a:rPr lang="en-US" dirty="0"/>
              <a:t>Using a ray tracer allowed us to have good high-frequency self-shadowing for each hair strand essentially for free, independent of the number of lights. We trace against the parent mesh as well so hair is always shadowed by the head.</a:t>
            </a:r>
          </a:p>
          <a:p>
            <a:endParaRPr lang="en-US" dirty="0"/>
          </a:p>
        </p:txBody>
      </p:sp>
      <p:sp>
        <p:nvSpPr>
          <p:cNvPr id="4" name="Slide Number Placeholder 3">
            <a:extLst>
              <a:ext uri="{FF2B5EF4-FFF2-40B4-BE49-F238E27FC236}">
                <a16:creationId xmlns:a16="http://schemas.microsoft.com/office/drawing/2014/main" id="{8B1740AB-EC2C-52E6-67CD-F37EEA7767FE}"/>
              </a:ext>
            </a:extLst>
          </p:cNvPr>
          <p:cNvSpPr>
            <a:spLocks noGrp="1"/>
          </p:cNvSpPr>
          <p:nvPr>
            <p:ph type="sldNum" sz="quarter" idx="5"/>
          </p:nvPr>
        </p:nvSpPr>
        <p:spPr/>
        <p:txBody>
          <a:bodyPr/>
          <a:lstStyle/>
          <a:p>
            <a:fld id="{441AA526-E978-415B-8E98-475A23133EED}" type="slidenum">
              <a:rPr lang="en-US" smtClean="0"/>
              <a:t>52</a:t>
            </a:fld>
            <a:endParaRPr lang="en-US" dirty="0"/>
          </a:p>
        </p:txBody>
      </p:sp>
    </p:spTree>
    <p:extLst>
      <p:ext uri="{BB962C8B-B14F-4D97-AF65-F5344CB8AC3E}">
        <p14:creationId xmlns:p14="http://schemas.microsoft.com/office/powerpoint/2010/main" val="34489865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3AFB1-07A9-37AB-4D66-5C6BE29C5E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5D87A-DCCA-1CCB-FCCC-BDA80064ED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802F8B-9C14-6BC6-12B6-3AD8BF8D6569}"/>
              </a:ext>
            </a:extLst>
          </p:cNvPr>
          <p:cNvSpPr>
            <a:spLocks noGrp="1"/>
          </p:cNvSpPr>
          <p:nvPr>
            <p:ph type="body" idx="1"/>
          </p:nvPr>
        </p:nvSpPr>
        <p:spPr/>
        <p:txBody>
          <a:bodyPr/>
          <a:lstStyle/>
          <a:p>
            <a:r>
              <a:rPr lang="en-US" dirty="0"/>
              <a:t>I was afraid that using baked visibility will break down under motion, but honestly the results hold up quite well. You can see some artifacts under strong winds, like here, for example, but it was acceptable for us.</a:t>
            </a:r>
          </a:p>
        </p:txBody>
      </p:sp>
      <p:sp>
        <p:nvSpPr>
          <p:cNvPr id="4" name="Slide Number Placeholder 3">
            <a:extLst>
              <a:ext uri="{FF2B5EF4-FFF2-40B4-BE49-F238E27FC236}">
                <a16:creationId xmlns:a16="http://schemas.microsoft.com/office/drawing/2014/main" id="{436271F7-C0A7-457D-BE65-DB78ACCF5119}"/>
              </a:ext>
            </a:extLst>
          </p:cNvPr>
          <p:cNvSpPr>
            <a:spLocks noGrp="1"/>
          </p:cNvSpPr>
          <p:nvPr>
            <p:ph type="sldNum" sz="quarter" idx="5"/>
          </p:nvPr>
        </p:nvSpPr>
        <p:spPr/>
        <p:txBody>
          <a:bodyPr/>
          <a:lstStyle/>
          <a:p>
            <a:fld id="{441AA526-E978-415B-8E98-475A23133EED}" type="slidenum">
              <a:rPr lang="en-US" smtClean="0"/>
              <a:t>53</a:t>
            </a:fld>
            <a:endParaRPr lang="en-US" dirty="0"/>
          </a:p>
        </p:txBody>
      </p:sp>
    </p:spTree>
    <p:extLst>
      <p:ext uri="{BB962C8B-B14F-4D97-AF65-F5344CB8AC3E}">
        <p14:creationId xmlns:p14="http://schemas.microsoft.com/office/powerpoint/2010/main" val="28957641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2FF1E-57C3-CE08-21C3-71D36EE45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8D2EF7-F265-C95B-D56A-EB161EDB2C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D6A64B-607A-A132-03F8-654AED6D449C}"/>
              </a:ext>
            </a:extLst>
          </p:cNvPr>
          <p:cNvSpPr>
            <a:spLocks noGrp="1"/>
          </p:cNvSpPr>
          <p:nvPr>
            <p:ph type="body" idx="1"/>
          </p:nvPr>
        </p:nvSpPr>
        <p:spPr/>
        <p:txBody>
          <a:bodyPr/>
          <a:lstStyle/>
          <a:p>
            <a:r>
              <a:rPr lang="en-US" dirty="0"/>
              <a:t>Here are the results for baked ray traced visibility. You can see that it handles high-frequency details very well.</a:t>
            </a:r>
          </a:p>
          <a:p>
            <a:endParaRPr lang="en-US" dirty="0"/>
          </a:p>
        </p:txBody>
      </p:sp>
      <p:sp>
        <p:nvSpPr>
          <p:cNvPr id="4" name="Slide Number Placeholder 3">
            <a:extLst>
              <a:ext uri="{FF2B5EF4-FFF2-40B4-BE49-F238E27FC236}">
                <a16:creationId xmlns:a16="http://schemas.microsoft.com/office/drawing/2014/main" id="{C5AC5399-074B-79DB-1BCF-D9A5EE04CCC9}"/>
              </a:ext>
            </a:extLst>
          </p:cNvPr>
          <p:cNvSpPr>
            <a:spLocks noGrp="1"/>
          </p:cNvSpPr>
          <p:nvPr>
            <p:ph type="sldNum" sz="quarter" idx="5"/>
          </p:nvPr>
        </p:nvSpPr>
        <p:spPr/>
        <p:txBody>
          <a:bodyPr/>
          <a:lstStyle/>
          <a:p>
            <a:fld id="{441AA526-E978-415B-8E98-475A23133EED}" type="slidenum">
              <a:rPr lang="en-US" smtClean="0"/>
              <a:t>54</a:t>
            </a:fld>
            <a:endParaRPr lang="en-US" dirty="0"/>
          </a:p>
        </p:txBody>
      </p:sp>
    </p:spTree>
    <p:extLst>
      <p:ext uri="{BB962C8B-B14F-4D97-AF65-F5344CB8AC3E}">
        <p14:creationId xmlns:p14="http://schemas.microsoft.com/office/powerpoint/2010/main" val="100692325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C7E92-F878-B7D6-5D5A-E3FE65B827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AFE5D4-262A-7DF0-0EB5-2B3C9D7CAB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6E1EA3-BAE0-2E02-F5DD-DFF57B5E6350}"/>
              </a:ext>
            </a:extLst>
          </p:cNvPr>
          <p:cNvSpPr>
            <a:spLocks noGrp="1"/>
          </p:cNvSpPr>
          <p:nvPr>
            <p:ph type="body" idx="1"/>
          </p:nvPr>
        </p:nvSpPr>
        <p:spPr/>
        <p:txBody>
          <a:bodyPr/>
          <a:lstStyle/>
          <a:p>
            <a:r>
              <a:rPr lang="en-US" dirty="0"/>
              <a:t>Here are some comparisons between volume raymarching and precomputed ray tracing. The results are much less flat and you can see proper shadow from the ear</a:t>
            </a:r>
          </a:p>
          <a:p>
            <a:endParaRPr lang="en-US" dirty="0"/>
          </a:p>
        </p:txBody>
      </p:sp>
      <p:sp>
        <p:nvSpPr>
          <p:cNvPr id="4" name="Slide Number Placeholder 3">
            <a:extLst>
              <a:ext uri="{FF2B5EF4-FFF2-40B4-BE49-F238E27FC236}">
                <a16:creationId xmlns:a16="http://schemas.microsoft.com/office/drawing/2014/main" id="{CD593B04-8890-787E-23F8-5BEB25A71418}"/>
              </a:ext>
            </a:extLst>
          </p:cNvPr>
          <p:cNvSpPr>
            <a:spLocks noGrp="1"/>
          </p:cNvSpPr>
          <p:nvPr>
            <p:ph type="sldNum" sz="quarter" idx="5"/>
          </p:nvPr>
        </p:nvSpPr>
        <p:spPr/>
        <p:txBody>
          <a:bodyPr/>
          <a:lstStyle/>
          <a:p>
            <a:fld id="{441AA526-E978-415B-8E98-475A23133EED}" type="slidenum">
              <a:rPr lang="en-US" smtClean="0"/>
              <a:t>55</a:t>
            </a:fld>
            <a:endParaRPr lang="en-US" dirty="0"/>
          </a:p>
        </p:txBody>
      </p:sp>
    </p:spTree>
    <p:extLst>
      <p:ext uri="{BB962C8B-B14F-4D97-AF65-F5344CB8AC3E}">
        <p14:creationId xmlns:p14="http://schemas.microsoft.com/office/powerpoint/2010/main" val="374537505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6D444-E2A4-13C4-674A-495A9167F1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FF700D-2965-0E28-1588-CA39BA881A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80A9F2-6014-7FA7-4904-18B1AA5E5031}"/>
              </a:ext>
            </a:extLst>
          </p:cNvPr>
          <p:cNvSpPr>
            <a:spLocks noGrp="1"/>
          </p:cNvSpPr>
          <p:nvPr>
            <p:ph type="body" idx="1"/>
          </p:nvPr>
        </p:nvSpPr>
        <p:spPr/>
        <p:txBody>
          <a:bodyPr/>
          <a:lstStyle/>
          <a:p>
            <a:r>
              <a:rPr lang="en-US" dirty="0"/>
              <a:t>Here are some comparisons between volume raymarching and precomputed ray tracing. The results are much less flat and you can see proper shadow from the ear</a:t>
            </a:r>
          </a:p>
          <a:p>
            <a:endParaRPr lang="en-US" dirty="0"/>
          </a:p>
        </p:txBody>
      </p:sp>
      <p:sp>
        <p:nvSpPr>
          <p:cNvPr id="4" name="Slide Number Placeholder 3">
            <a:extLst>
              <a:ext uri="{FF2B5EF4-FFF2-40B4-BE49-F238E27FC236}">
                <a16:creationId xmlns:a16="http://schemas.microsoft.com/office/drawing/2014/main" id="{9A5A0E04-C057-97FC-30E8-6777357E371F}"/>
              </a:ext>
            </a:extLst>
          </p:cNvPr>
          <p:cNvSpPr>
            <a:spLocks noGrp="1"/>
          </p:cNvSpPr>
          <p:nvPr>
            <p:ph type="sldNum" sz="quarter" idx="5"/>
          </p:nvPr>
        </p:nvSpPr>
        <p:spPr/>
        <p:txBody>
          <a:bodyPr/>
          <a:lstStyle/>
          <a:p>
            <a:fld id="{441AA526-E978-415B-8E98-475A23133EED}" type="slidenum">
              <a:rPr lang="en-US" smtClean="0"/>
              <a:t>56</a:t>
            </a:fld>
            <a:endParaRPr lang="en-US" dirty="0"/>
          </a:p>
        </p:txBody>
      </p:sp>
    </p:spTree>
    <p:extLst>
      <p:ext uri="{BB962C8B-B14F-4D97-AF65-F5344CB8AC3E}">
        <p14:creationId xmlns:p14="http://schemas.microsoft.com/office/powerpoint/2010/main" val="419288153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A3DDF3-16E9-EBA8-871C-2DAF343A0C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7BA4E2-2642-5DB8-D92F-71DF2312E1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B5407-B792-C9D9-D48B-95634D2AB642}"/>
              </a:ext>
            </a:extLst>
          </p:cNvPr>
          <p:cNvSpPr>
            <a:spLocks noGrp="1"/>
          </p:cNvSpPr>
          <p:nvPr>
            <p:ph type="body" idx="1"/>
          </p:nvPr>
        </p:nvSpPr>
        <p:spPr/>
        <p:txBody>
          <a:bodyPr/>
          <a:lstStyle/>
          <a:p>
            <a:r>
              <a:rPr lang="en-US" dirty="0"/>
              <a:t>And some other grooms</a:t>
            </a:r>
          </a:p>
        </p:txBody>
      </p:sp>
      <p:sp>
        <p:nvSpPr>
          <p:cNvPr id="4" name="Slide Number Placeholder 3">
            <a:extLst>
              <a:ext uri="{FF2B5EF4-FFF2-40B4-BE49-F238E27FC236}">
                <a16:creationId xmlns:a16="http://schemas.microsoft.com/office/drawing/2014/main" id="{1C92ABBD-CD6E-8F05-4FD9-8FF561DAB15A}"/>
              </a:ext>
            </a:extLst>
          </p:cNvPr>
          <p:cNvSpPr>
            <a:spLocks noGrp="1"/>
          </p:cNvSpPr>
          <p:nvPr>
            <p:ph type="sldNum" sz="quarter" idx="5"/>
          </p:nvPr>
        </p:nvSpPr>
        <p:spPr/>
        <p:txBody>
          <a:bodyPr/>
          <a:lstStyle/>
          <a:p>
            <a:fld id="{441AA526-E978-415B-8E98-475A23133EED}" type="slidenum">
              <a:rPr lang="en-US" smtClean="0"/>
              <a:t>57</a:t>
            </a:fld>
            <a:endParaRPr lang="en-US" dirty="0"/>
          </a:p>
        </p:txBody>
      </p:sp>
    </p:spTree>
    <p:extLst>
      <p:ext uri="{BB962C8B-B14F-4D97-AF65-F5344CB8AC3E}">
        <p14:creationId xmlns:p14="http://schemas.microsoft.com/office/powerpoint/2010/main" val="116886377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084DD-4B5C-2310-0513-C9C124380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9B427E-4C11-A309-FA62-8C667CD2E1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60BBDF-F890-5C7B-345D-08866CE22FE9}"/>
              </a:ext>
            </a:extLst>
          </p:cNvPr>
          <p:cNvSpPr>
            <a:spLocks noGrp="1"/>
          </p:cNvSpPr>
          <p:nvPr>
            <p:ph type="body" idx="1"/>
          </p:nvPr>
        </p:nvSpPr>
        <p:spPr/>
        <p:txBody>
          <a:bodyPr/>
          <a:lstStyle/>
          <a:p>
            <a:r>
              <a:rPr lang="en-US" dirty="0"/>
              <a:t>You can see that self-occlusion is not a problem when we don’t use voxel grids</a:t>
            </a:r>
          </a:p>
          <a:p>
            <a:endParaRPr lang="en-US" dirty="0"/>
          </a:p>
        </p:txBody>
      </p:sp>
      <p:sp>
        <p:nvSpPr>
          <p:cNvPr id="4" name="Slide Number Placeholder 3">
            <a:extLst>
              <a:ext uri="{FF2B5EF4-FFF2-40B4-BE49-F238E27FC236}">
                <a16:creationId xmlns:a16="http://schemas.microsoft.com/office/drawing/2014/main" id="{29F6A52E-58C2-04AC-62CF-C4F649475AB9}"/>
              </a:ext>
            </a:extLst>
          </p:cNvPr>
          <p:cNvSpPr>
            <a:spLocks noGrp="1"/>
          </p:cNvSpPr>
          <p:nvPr>
            <p:ph type="sldNum" sz="quarter" idx="5"/>
          </p:nvPr>
        </p:nvSpPr>
        <p:spPr/>
        <p:txBody>
          <a:bodyPr/>
          <a:lstStyle/>
          <a:p>
            <a:fld id="{441AA526-E978-415B-8E98-475A23133EED}" type="slidenum">
              <a:rPr lang="en-US" smtClean="0"/>
              <a:t>58</a:t>
            </a:fld>
            <a:endParaRPr lang="en-US" dirty="0"/>
          </a:p>
        </p:txBody>
      </p:sp>
    </p:spTree>
    <p:extLst>
      <p:ext uri="{BB962C8B-B14F-4D97-AF65-F5344CB8AC3E}">
        <p14:creationId xmlns:p14="http://schemas.microsoft.com/office/powerpoint/2010/main" val="263158252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A8717-F30F-319B-3A78-2664F0B5DC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B066F0-C15D-021D-2A24-97667A3E15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0F167C-7E21-842C-29DC-6A89D04F3D6C}"/>
              </a:ext>
            </a:extLst>
          </p:cNvPr>
          <p:cNvSpPr>
            <a:spLocks noGrp="1"/>
          </p:cNvSpPr>
          <p:nvPr>
            <p:ph type="body" idx="1"/>
          </p:nvPr>
        </p:nvSpPr>
        <p:spPr/>
        <p:txBody>
          <a:bodyPr/>
          <a:lstStyle/>
          <a:p>
            <a:r>
              <a:rPr lang="en-US" dirty="0"/>
              <a:t>We use clamped low order SH as our visibility function because of integration simplicity, low memory requirements and lack of ringing artifacts.</a:t>
            </a:r>
          </a:p>
          <a:p>
            <a:r>
              <a:rPr lang="en-US" dirty="0"/>
              <a:t>Low-order SH can't capture high-frequency data very well, so instead of encoding visibility directly, we encode the average number of scattering events in any given direction.</a:t>
            </a:r>
          </a:p>
          <a:p>
            <a:r>
              <a:rPr lang="en-US" dirty="0"/>
              <a:t>Although, when using SH directly you can clearly see on the polar plot on the right that we lose high-frequency angular details. It causes light leaking and energy loss.</a:t>
            </a:r>
          </a:p>
          <a:p>
            <a:endParaRPr lang="en-US" dirty="0"/>
          </a:p>
        </p:txBody>
      </p:sp>
      <p:sp>
        <p:nvSpPr>
          <p:cNvPr id="4" name="Slide Number Placeholder 3">
            <a:extLst>
              <a:ext uri="{FF2B5EF4-FFF2-40B4-BE49-F238E27FC236}">
                <a16:creationId xmlns:a16="http://schemas.microsoft.com/office/drawing/2014/main" id="{976E866F-947A-7479-F07F-35C6E06A3A6F}"/>
              </a:ext>
            </a:extLst>
          </p:cNvPr>
          <p:cNvSpPr>
            <a:spLocks noGrp="1"/>
          </p:cNvSpPr>
          <p:nvPr>
            <p:ph type="sldNum" sz="quarter" idx="5"/>
          </p:nvPr>
        </p:nvSpPr>
        <p:spPr/>
        <p:txBody>
          <a:bodyPr/>
          <a:lstStyle/>
          <a:p>
            <a:fld id="{441AA526-E978-415B-8E98-475A23133EED}" type="slidenum">
              <a:rPr lang="en-US" smtClean="0"/>
              <a:t>59</a:t>
            </a:fld>
            <a:endParaRPr lang="en-US" dirty="0"/>
          </a:p>
        </p:txBody>
      </p:sp>
    </p:spTree>
    <p:extLst>
      <p:ext uri="{BB962C8B-B14F-4D97-AF65-F5344CB8AC3E}">
        <p14:creationId xmlns:p14="http://schemas.microsoft.com/office/powerpoint/2010/main" val="425707241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F8EB7-1105-8C7A-1F74-A1E8851FE5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634CEC-5E97-1651-9191-7B85226312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1D7EE1-5029-D0C1-E312-F2A1B2FE5B25}"/>
              </a:ext>
            </a:extLst>
          </p:cNvPr>
          <p:cNvSpPr>
            <a:spLocks noGrp="1"/>
          </p:cNvSpPr>
          <p:nvPr>
            <p:ph type="body" idx="1"/>
          </p:nvPr>
        </p:nvSpPr>
        <p:spPr/>
        <p:txBody>
          <a:bodyPr/>
          <a:lstStyle/>
          <a:p>
            <a:r>
              <a:rPr lang="en-US" dirty="0"/>
              <a:t>We combat this by biasing rays that did not hit anything. It helps us avoid overshadowing on glancing angles and get sharper transition. Otherwise backlit hair lose most of their "glow".</a:t>
            </a:r>
          </a:p>
        </p:txBody>
      </p:sp>
      <p:sp>
        <p:nvSpPr>
          <p:cNvPr id="4" name="Slide Number Placeholder 3">
            <a:extLst>
              <a:ext uri="{FF2B5EF4-FFF2-40B4-BE49-F238E27FC236}">
                <a16:creationId xmlns:a16="http://schemas.microsoft.com/office/drawing/2014/main" id="{0C9FFCA1-2339-1423-FF29-103454871D99}"/>
              </a:ext>
            </a:extLst>
          </p:cNvPr>
          <p:cNvSpPr>
            <a:spLocks noGrp="1"/>
          </p:cNvSpPr>
          <p:nvPr>
            <p:ph type="sldNum" sz="quarter" idx="5"/>
          </p:nvPr>
        </p:nvSpPr>
        <p:spPr/>
        <p:txBody>
          <a:bodyPr/>
          <a:lstStyle/>
          <a:p>
            <a:fld id="{441AA526-E978-415B-8E98-475A23133EED}" type="slidenum">
              <a:rPr lang="en-US" smtClean="0"/>
              <a:t>60</a:t>
            </a:fld>
            <a:endParaRPr lang="en-US" dirty="0"/>
          </a:p>
        </p:txBody>
      </p:sp>
    </p:spTree>
    <p:extLst>
      <p:ext uri="{BB962C8B-B14F-4D97-AF65-F5344CB8AC3E}">
        <p14:creationId xmlns:p14="http://schemas.microsoft.com/office/powerpoint/2010/main" val="33803891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240B1-B8F6-AA05-4812-A675E2B4FC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F1654C-85D4-A5D5-E1C8-5634C79389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3A7BCD-8F7A-970B-EC38-3FB06B437964}"/>
              </a:ext>
            </a:extLst>
          </p:cNvPr>
          <p:cNvSpPr>
            <a:spLocks noGrp="1"/>
          </p:cNvSpPr>
          <p:nvPr>
            <p:ph type="body" idx="1"/>
          </p:nvPr>
        </p:nvSpPr>
        <p:spPr/>
        <p:txBody>
          <a:bodyPr/>
          <a:lstStyle/>
          <a:p>
            <a:r>
              <a:rPr lang="en-US" dirty="0"/>
              <a:t>Here you can see how it looks on actual content. Using biases gives much more correct image and contour backlit lighting is not lost</a:t>
            </a:r>
          </a:p>
          <a:p>
            <a:endParaRPr lang="en-US" dirty="0"/>
          </a:p>
        </p:txBody>
      </p:sp>
      <p:sp>
        <p:nvSpPr>
          <p:cNvPr id="4" name="Slide Number Placeholder 3">
            <a:extLst>
              <a:ext uri="{FF2B5EF4-FFF2-40B4-BE49-F238E27FC236}">
                <a16:creationId xmlns:a16="http://schemas.microsoft.com/office/drawing/2014/main" id="{6EDD2331-30A3-8973-9853-739C1ECA1C5E}"/>
              </a:ext>
            </a:extLst>
          </p:cNvPr>
          <p:cNvSpPr>
            <a:spLocks noGrp="1"/>
          </p:cNvSpPr>
          <p:nvPr>
            <p:ph type="sldNum" sz="quarter" idx="5"/>
          </p:nvPr>
        </p:nvSpPr>
        <p:spPr/>
        <p:txBody>
          <a:bodyPr/>
          <a:lstStyle/>
          <a:p>
            <a:fld id="{441AA526-E978-415B-8E98-475A23133EED}" type="slidenum">
              <a:rPr lang="en-US" smtClean="0"/>
              <a:t>61</a:t>
            </a:fld>
            <a:endParaRPr lang="en-US" dirty="0"/>
          </a:p>
        </p:txBody>
      </p:sp>
    </p:spTree>
    <p:extLst>
      <p:ext uri="{BB962C8B-B14F-4D97-AF65-F5344CB8AC3E}">
        <p14:creationId xmlns:p14="http://schemas.microsoft.com/office/powerpoint/2010/main" val="355225055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02534-B8FC-EB83-D2A7-703EB84032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177085-AB54-D781-D556-055A04DE59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B1BEE0-386A-15FD-8462-A61B23022B1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future work it would be interesting to experiment with other spherical functions (maybe learned functions?) and dynamic recalculation for visibility, so we could handle strong winds and very long hair better.</a:t>
            </a:r>
          </a:p>
        </p:txBody>
      </p:sp>
      <p:sp>
        <p:nvSpPr>
          <p:cNvPr id="4" name="Slide Number Placeholder 3">
            <a:extLst>
              <a:ext uri="{FF2B5EF4-FFF2-40B4-BE49-F238E27FC236}">
                <a16:creationId xmlns:a16="http://schemas.microsoft.com/office/drawing/2014/main" id="{A52B323F-3691-A3C7-B76D-987304B8E125}"/>
              </a:ext>
            </a:extLst>
          </p:cNvPr>
          <p:cNvSpPr>
            <a:spLocks noGrp="1"/>
          </p:cNvSpPr>
          <p:nvPr>
            <p:ph type="sldNum" sz="quarter" idx="5"/>
          </p:nvPr>
        </p:nvSpPr>
        <p:spPr/>
        <p:txBody>
          <a:bodyPr/>
          <a:lstStyle/>
          <a:p>
            <a:fld id="{441AA526-E978-415B-8E98-475A23133EED}" type="slidenum">
              <a:rPr lang="en-US" smtClean="0"/>
              <a:t>62</a:t>
            </a:fld>
            <a:endParaRPr lang="en-US" dirty="0"/>
          </a:p>
        </p:txBody>
      </p:sp>
    </p:spTree>
    <p:extLst>
      <p:ext uri="{BB962C8B-B14F-4D97-AF65-F5344CB8AC3E}">
        <p14:creationId xmlns:p14="http://schemas.microsoft.com/office/powerpoint/2010/main" val="32721890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other peculiar issue we have with precomputed visibility is its interaction with LOD system. We do LODs by taking a portion of strands from the original model directly, that applies to precomputed visibility as well. But this data was computed for unreduced model and contains collision with strands that were removed by LOD system. Ideally we would need to </a:t>
            </a:r>
            <a:r>
              <a:rPr lang="en-US" dirty="0" err="1"/>
              <a:t>rebake</a:t>
            </a:r>
            <a:r>
              <a:rPr lang="en-US" dirty="0"/>
              <a:t> visibility for every possible LOD, but it would take too much memory, because we have as many LODs as we have strands. That is why doing classic fixed-step LODs might be a better option. </a:t>
            </a:r>
          </a:p>
        </p:txBody>
      </p:sp>
      <p:sp>
        <p:nvSpPr>
          <p:cNvPr id="4" name="Slide Number Placeholder 3"/>
          <p:cNvSpPr>
            <a:spLocks noGrp="1"/>
          </p:cNvSpPr>
          <p:nvPr>
            <p:ph type="sldNum" sz="quarter" idx="5"/>
          </p:nvPr>
        </p:nvSpPr>
        <p:spPr/>
        <p:txBody>
          <a:bodyPr/>
          <a:lstStyle/>
          <a:p>
            <a:fld id="{441AA526-E978-415B-8E98-475A23133EED}" type="slidenum">
              <a:rPr lang="en-US" smtClean="0"/>
              <a:t>63</a:t>
            </a:fld>
            <a:endParaRPr lang="en-US"/>
          </a:p>
        </p:txBody>
      </p:sp>
    </p:spTree>
    <p:extLst>
      <p:ext uri="{BB962C8B-B14F-4D97-AF65-F5344CB8AC3E}">
        <p14:creationId xmlns:p14="http://schemas.microsoft.com/office/powerpoint/2010/main" val="150537181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But in practice the artifacts weren’t too visible for us so we kept the original LOD system. You can see some difference if you squint, but nothing serious</a:t>
            </a:r>
          </a:p>
        </p:txBody>
      </p:sp>
      <p:sp>
        <p:nvSpPr>
          <p:cNvPr id="4" name="Slide Number Placeholder 3"/>
          <p:cNvSpPr>
            <a:spLocks noGrp="1"/>
          </p:cNvSpPr>
          <p:nvPr>
            <p:ph type="sldNum" sz="quarter" idx="5"/>
          </p:nvPr>
        </p:nvSpPr>
        <p:spPr/>
        <p:txBody>
          <a:bodyPr/>
          <a:lstStyle/>
          <a:p>
            <a:fld id="{441AA526-E978-415B-8E98-475A23133EED}" type="slidenum">
              <a:rPr lang="en-US" smtClean="0"/>
              <a:t>64</a:t>
            </a:fld>
            <a:endParaRPr lang="en-US"/>
          </a:p>
        </p:txBody>
      </p:sp>
    </p:spTree>
    <p:extLst>
      <p:ext uri="{BB962C8B-B14F-4D97-AF65-F5344CB8AC3E}">
        <p14:creationId xmlns:p14="http://schemas.microsoft.com/office/powerpoint/2010/main" val="241764581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40C90-6E46-4C31-3AED-EBA3605003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E48970-D712-F223-D096-CD2FE58E7D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60C3D8-90F5-2E0B-79E2-CE0B9D956CD5}"/>
              </a:ext>
            </a:extLst>
          </p:cNvPr>
          <p:cNvSpPr>
            <a:spLocks noGrp="1"/>
          </p:cNvSpPr>
          <p:nvPr>
            <p:ph type="body" idx="1"/>
          </p:nvPr>
        </p:nvSpPr>
        <p:spPr/>
        <p:txBody>
          <a:bodyPr/>
          <a:lstStyle/>
          <a:p>
            <a:r>
              <a:rPr lang="en-US"/>
              <a:t>Now that self shadowing is taken care of, we need to calculate shadows from hair on other objects. For skin pixels we use volumetric </a:t>
            </a:r>
            <a:r>
              <a:rPr lang="en-US" err="1"/>
              <a:t>raymarched</a:t>
            </a:r>
            <a:r>
              <a:rPr lang="en-US"/>
              <a:t> shadows, like one of the approaches we tried for hair self shadowing. One extra bonus is that we can get ambient and specular occlusion with the same method. It is fast enough when you only do that for opaque pixels.</a:t>
            </a:r>
          </a:p>
          <a:p>
            <a:endParaRPr lang="en-US"/>
          </a:p>
        </p:txBody>
      </p:sp>
      <p:sp>
        <p:nvSpPr>
          <p:cNvPr id="4" name="Slide Number Placeholder 3">
            <a:extLst>
              <a:ext uri="{FF2B5EF4-FFF2-40B4-BE49-F238E27FC236}">
                <a16:creationId xmlns:a16="http://schemas.microsoft.com/office/drawing/2014/main" id="{85186F40-D5DB-FD49-1006-C093458CFC03}"/>
              </a:ext>
            </a:extLst>
          </p:cNvPr>
          <p:cNvSpPr>
            <a:spLocks noGrp="1"/>
          </p:cNvSpPr>
          <p:nvPr>
            <p:ph type="sldNum" sz="quarter" idx="5"/>
          </p:nvPr>
        </p:nvSpPr>
        <p:spPr/>
        <p:txBody>
          <a:bodyPr/>
          <a:lstStyle/>
          <a:p>
            <a:fld id="{441AA526-E978-415B-8E98-475A23133EED}" type="slidenum">
              <a:rPr lang="en-US" smtClean="0"/>
              <a:t>65</a:t>
            </a:fld>
            <a:endParaRPr lang="en-US"/>
          </a:p>
        </p:txBody>
      </p:sp>
    </p:spTree>
    <p:extLst>
      <p:ext uri="{BB962C8B-B14F-4D97-AF65-F5344CB8AC3E}">
        <p14:creationId xmlns:p14="http://schemas.microsoft.com/office/powerpoint/2010/main" val="60820487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A765E-57C4-2642-ACF9-235E8C2A4C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59BFE1-4843-D6DF-7B93-67F0D344EE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27BFFD-BDBC-D63B-9B2F-098CAF7C6284}"/>
              </a:ext>
            </a:extLst>
          </p:cNvPr>
          <p:cNvSpPr>
            <a:spLocks noGrp="1"/>
          </p:cNvSpPr>
          <p:nvPr>
            <p:ph type="body" idx="1"/>
          </p:nvPr>
        </p:nvSpPr>
        <p:spPr/>
        <p:txBody>
          <a:bodyPr/>
          <a:lstStyle/>
          <a:p>
            <a:r>
              <a:rPr lang="en-US" dirty="0"/>
              <a:t>It worked very well for hair, when the shadow is usually naturally diffused. We don’t need to rasterize strands into shadow maps, which saved some engineering efforts, performance scaling is acceptable. Unfortunately, the method is not perfect. Our density volume comes from simulation, so it only supports skinning to one head joint, and thus it can’t be used for fur on animals, because animals bend </a:t>
            </a:r>
            <a:r>
              <a:rPr lang="en-US" dirty="0">
                <a:sym typeface="Wingdings" panose="05000000000000000000" pitchFamily="2" charset="2"/>
              </a:rPr>
              <a:t></a:t>
            </a:r>
          </a:p>
          <a:p>
            <a:r>
              <a:rPr lang="en-US" dirty="0"/>
              <a:t>Also, we still need shadows from hair on other objects, and we didn’t want to make some kind of acceleration structure for hair volume intersections.</a:t>
            </a:r>
          </a:p>
          <a:p>
            <a:endParaRPr lang="en-US" dirty="0"/>
          </a:p>
        </p:txBody>
      </p:sp>
      <p:sp>
        <p:nvSpPr>
          <p:cNvPr id="4" name="Slide Number Placeholder 3">
            <a:extLst>
              <a:ext uri="{FF2B5EF4-FFF2-40B4-BE49-F238E27FC236}">
                <a16:creationId xmlns:a16="http://schemas.microsoft.com/office/drawing/2014/main" id="{85EF33A6-9B91-FC59-AB48-9FE10159286D}"/>
              </a:ext>
            </a:extLst>
          </p:cNvPr>
          <p:cNvSpPr>
            <a:spLocks noGrp="1"/>
          </p:cNvSpPr>
          <p:nvPr>
            <p:ph type="sldNum" sz="quarter" idx="5"/>
          </p:nvPr>
        </p:nvSpPr>
        <p:spPr/>
        <p:txBody>
          <a:bodyPr/>
          <a:lstStyle/>
          <a:p>
            <a:fld id="{441AA526-E978-415B-8E98-475A23133EED}" type="slidenum">
              <a:rPr lang="en-US" smtClean="0"/>
              <a:t>66</a:t>
            </a:fld>
            <a:endParaRPr lang="en-US"/>
          </a:p>
        </p:txBody>
      </p:sp>
    </p:spTree>
    <p:extLst>
      <p:ext uri="{BB962C8B-B14F-4D97-AF65-F5344CB8AC3E}">
        <p14:creationId xmlns:p14="http://schemas.microsoft.com/office/powerpoint/2010/main" val="351220417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4F397-FC9D-1D01-72AC-3D7C5CDD43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5FC13A-9273-DB79-EA4D-391479D7C3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5EB714-E609-1561-758C-D3B358E34E13}"/>
              </a:ext>
            </a:extLst>
          </p:cNvPr>
          <p:cNvSpPr>
            <a:spLocks noGrp="1"/>
          </p:cNvSpPr>
          <p:nvPr>
            <p:ph type="body" idx="1"/>
          </p:nvPr>
        </p:nvSpPr>
        <p:spPr/>
        <p:txBody>
          <a:bodyPr/>
          <a:lstStyle/>
          <a:p>
            <a:r>
              <a:rPr lang="en-US" dirty="0"/>
              <a:t>Usually missing hair shadow is not very noticeable. But it’s not the case for the player character. You can see that missing shadow is very visible on the floor here, and we don’t want to break the silhouette.</a:t>
            </a:r>
          </a:p>
          <a:p>
            <a:endParaRPr lang="en-US" dirty="0"/>
          </a:p>
        </p:txBody>
      </p:sp>
      <p:sp>
        <p:nvSpPr>
          <p:cNvPr id="4" name="Slide Number Placeholder 3">
            <a:extLst>
              <a:ext uri="{FF2B5EF4-FFF2-40B4-BE49-F238E27FC236}">
                <a16:creationId xmlns:a16="http://schemas.microsoft.com/office/drawing/2014/main" id="{43F32C36-9D06-4E77-08B9-A2F45D081DA9}"/>
              </a:ext>
            </a:extLst>
          </p:cNvPr>
          <p:cNvSpPr>
            <a:spLocks noGrp="1"/>
          </p:cNvSpPr>
          <p:nvPr>
            <p:ph type="sldNum" sz="quarter" idx="5"/>
          </p:nvPr>
        </p:nvSpPr>
        <p:spPr/>
        <p:txBody>
          <a:bodyPr/>
          <a:lstStyle/>
          <a:p>
            <a:fld id="{441AA526-E978-415B-8E98-475A23133EED}" type="slidenum">
              <a:rPr lang="en-US" smtClean="0"/>
              <a:t>67</a:t>
            </a:fld>
            <a:endParaRPr lang="en-US"/>
          </a:p>
        </p:txBody>
      </p:sp>
    </p:spTree>
    <p:extLst>
      <p:ext uri="{BB962C8B-B14F-4D97-AF65-F5344CB8AC3E}">
        <p14:creationId xmlns:p14="http://schemas.microsoft.com/office/powerpoint/2010/main" val="330081814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4A4D1-2967-004D-13C2-D4848B26B7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E6358B-B81E-7616-2BAC-6CAB8373C0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9CE7C5-FA16-9060-C7B5-06CD553E5E0F}"/>
              </a:ext>
            </a:extLst>
          </p:cNvPr>
          <p:cNvSpPr>
            <a:spLocks noGrp="1"/>
          </p:cNvSpPr>
          <p:nvPr>
            <p:ph type="body" idx="1"/>
          </p:nvPr>
        </p:nvSpPr>
        <p:spPr/>
        <p:txBody>
          <a:bodyPr/>
          <a:lstStyle/>
          <a:p>
            <a:r>
              <a:rPr lang="en-US" dirty="0"/>
              <a:t>For this case we did a very simple sculpted shadow proxy with inverted faces, that we draw into shadow maps. It’s very fast to render and very simple for artists to make.</a:t>
            </a:r>
          </a:p>
          <a:p>
            <a:endParaRPr lang="en-US" dirty="0"/>
          </a:p>
        </p:txBody>
      </p:sp>
      <p:sp>
        <p:nvSpPr>
          <p:cNvPr id="4" name="Slide Number Placeholder 3">
            <a:extLst>
              <a:ext uri="{FF2B5EF4-FFF2-40B4-BE49-F238E27FC236}">
                <a16:creationId xmlns:a16="http://schemas.microsoft.com/office/drawing/2014/main" id="{D3E1E480-0B09-3001-F19F-D5F401BAC337}"/>
              </a:ext>
            </a:extLst>
          </p:cNvPr>
          <p:cNvSpPr>
            <a:spLocks noGrp="1"/>
          </p:cNvSpPr>
          <p:nvPr>
            <p:ph type="sldNum" sz="quarter" idx="5"/>
          </p:nvPr>
        </p:nvSpPr>
        <p:spPr/>
        <p:txBody>
          <a:bodyPr/>
          <a:lstStyle/>
          <a:p>
            <a:fld id="{441AA526-E978-415B-8E98-475A23133EED}" type="slidenum">
              <a:rPr lang="en-US" smtClean="0"/>
              <a:t>68</a:t>
            </a:fld>
            <a:endParaRPr lang="en-US"/>
          </a:p>
        </p:txBody>
      </p:sp>
    </p:spTree>
    <p:extLst>
      <p:ext uri="{BB962C8B-B14F-4D97-AF65-F5344CB8AC3E}">
        <p14:creationId xmlns:p14="http://schemas.microsoft.com/office/powerpoint/2010/main" val="261479242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AEADEB-1149-64F5-81DC-188D956D6C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F7CFC6-4CA4-FD76-44B1-BB8B9C396F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EB7B33-A41E-C64F-58CE-45B144735469}"/>
              </a:ext>
            </a:extLst>
          </p:cNvPr>
          <p:cNvSpPr>
            <a:spLocks noGrp="1"/>
          </p:cNvSpPr>
          <p:nvPr>
            <p:ph type="body" idx="1"/>
          </p:nvPr>
        </p:nvSpPr>
        <p:spPr/>
        <p:txBody>
          <a:bodyPr/>
          <a:lstStyle/>
          <a:p>
            <a:r>
              <a:rPr lang="en-US" dirty="0"/>
              <a:t>Now that we have our visibility and shading information for each hair vertex, we need to compose it to the final image.</a:t>
            </a:r>
          </a:p>
          <a:p>
            <a:r>
              <a:rPr lang="en-US" dirty="0"/>
              <a:t>Since each hair model has its own space in the visibility atlas, we must compose each model separately. We do that by drawing a camera-facing quad for each model.</a:t>
            </a:r>
          </a:p>
          <a:p>
            <a:r>
              <a:rPr lang="en-US" dirty="0"/>
              <a:t>This is done together with other blended geometry in back-to-front order. It allows us to handle scenes with complex transparency setups in a unified way.</a:t>
            </a:r>
          </a:p>
          <a:p>
            <a:endParaRPr lang="en-US" dirty="0"/>
          </a:p>
        </p:txBody>
      </p:sp>
      <p:sp>
        <p:nvSpPr>
          <p:cNvPr id="4" name="Slide Number Placeholder 3">
            <a:extLst>
              <a:ext uri="{FF2B5EF4-FFF2-40B4-BE49-F238E27FC236}">
                <a16:creationId xmlns:a16="http://schemas.microsoft.com/office/drawing/2014/main" id="{6B690FEF-5E35-B15A-795E-ABF03274E583}"/>
              </a:ext>
            </a:extLst>
          </p:cNvPr>
          <p:cNvSpPr>
            <a:spLocks noGrp="1"/>
          </p:cNvSpPr>
          <p:nvPr>
            <p:ph type="sldNum" sz="quarter" idx="5"/>
          </p:nvPr>
        </p:nvSpPr>
        <p:spPr/>
        <p:txBody>
          <a:bodyPr/>
          <a:lstStyle/>
          <a:p>
            <a:fld id="{441AA526-E978-415B-8E98-475A23133EED}" type="slidenum">
              <a:rPr lang="en-US" smtClean="0"/>
              <a:t>69</a:t>
            </a:fld>
            <a:endParaRPr lang="en-US"/>
          </a:p>
        </p:txBody>
      </p:sp>
    </p:spTree>
    <p:extLst>
      <p:ext uri="{BB962C8B-B14F-4D97-AF65-F5344CB8AC3E}">
        <p14:creationId xmlns:p14="http://schemas.microsoft.com/office/powerpoint/2010/main" val="65695899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C2B16F-BB14-045F-A4BF-93B80AE327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8D2EAB-8B44-3422-FECB-F9BC409F92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EFB1AC-FB4E-9A50-944A-7AEA214CB55D}"/>
              </a:ext>
            </a:extLst>
          </p:cNvPr>
          <p:cNvSpPr>
            <a:spLocks noGrp="1"/>
          </p:cNvSpPr>
          <p:nvPr>
            <p:ph type="body" idx="1"/>
          </p:nvPr>
        </p:nvSpPr>
        <p:spPr/>
        <p:txBody>
          <a:bodyPr/>
          <a:lstStyle/>
          <a:p>
            <a:r>
              <a:rPr lang="en-US" dirty="0"/>
              <a:t>Sometimes that might be a source of bugs, if the sorting is not correct. We have a few heuristics to help with that.</a:t>
            </a:r>
          </a:p>
          <a:p>
            <a:r>
              <a:rPr lang="en-US" dirty="0"/>
              <a:t>- We always try to draw facial hair before the main hair piece</a:t>
            </a:r>
          </a:p>
          <a:p>
            <a:r>
              <a:rPr lang="en-US" dirty="0"/>
              <a:t>- We bias all hair by ~0.5 meters when we sort objects, so smoke particles with soft blending are always drawn after hair when they are close together</a:t>
            </a:r>
          </a:p>
          <a:p>
            <a:r>
              <a:rPr lang="en-US" dirty="0"/>
              <a:t>- We write hair to depth as we render it (so particle soft blending works). It helps us to hide a couple of places where sorting has gone wrong,</a:t>
            </a:r>
          </a:p>
          <a:p>
            <a:r>
              <a:rPr lang="en-US" dirty="0"/>
              <a:t>but we still had some less noticeable artifacts when sorting wasn't correct</a:t>
            </a:r>
          </a:p>
          <a:p>
            <a:endParaRPr lang="en-US" dirty="0"/>
          </a:p>
        </p:txBody>
      </p:sp>
      <p:sp>
        <p:nvSpPr>
          <p:cNvPr id="4" name="Slide Number Placeholder 3">
            <a:extLst>
              <a:ext uri="{FF2B5EF4-FFF2-40B4-BE49-F238E27FC236}">
                <a16:creationId xmlns:a16="http://schemas.microsoft.com/office/drawing/2014/main" id="{43460431-7EBD-67C7-C7B4-6C5E35B66F97}"/>
              </a:ext>
            </a:extLst>
          </p:cNvPr>
          <p:cNvSpPr>
            <a:spLocks noGrp="1"/>
          </p:cNvSpPr>
          <p:nvPr>
            <p:ph type="sldNum" sz="quarter" idx="5"/>
          </p:nvPr>
        </p:nvSpPr>
        <p:spPr/>
        <p:txBody>
          <a:bodyPr/>
          <a:lstStyle/>
          <a:p>
            <a:fld id="{441AA526-E978-415B-8E98-475A23133EED}" type="slidenum">
              <a:rPr lang="en-US" smtClean="0"/>
              <a:t>70</a:t>
            </a:fld>
            <a:endParaRPr lang="en-US"/>
          </a:p>
        </p:txBody>
      </p:sp>
    </p:spTree>
    <p:extLst>
      <p:ext uri="{BB962C8B-B14F-4D97-AF65-F5344CB8AC3E}">
        <p14:creationId xmlns:p14="http://schemas.microsoft.com/office/powerpoint/2010/main" val="278152905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ED7E3-56E6-FB13-71C3-A18D81C305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DFE8E7-0708-1AB0-E5A3-D8BCE3C8D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420259-5479-3A77-FA66-EB52D3AF0672}"/>
              </a:ext>
            </a:extLst>
          </p:cNvPr>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a:p>
            <a:endParaRPr lang="en-US"/>
          </a:p>
        </p:txBody>
      </p:sp>
      <p:sp>
        <p:nvSpPr>
          <p:cNvPr id="4" name="Slide Number Placeholder 3">
            <a:extLst>
              <a:ext uri="{FF2B5EF4-FFF2-40B4-BE49-F238E27FC236}">
                <a16:creationId xmlns:a16="http://schemas.microsoft.com/office/drawing/2014/main" id="{EA90BC05-0B28-4669-158C-37EF42A7CD3B}"/>
              </a:ext>
            </a:extLst>
          </p:cNvPr>
          <p:cNvSpPr>
            <a:spLocks noGrp="1"/>
          </p:cNvSpPr>
          <p:nvPr>
            <p:ph type="sldNum" sz="quarter" idx="5"/>
          </p:nvPr>
        </p:nvSpPr>
        <p:spPr/>
        <p:txBody>
          <a:bodyPr/>
          <a:lstStyle/>
          <a:p>
            <a:fld id="{441AA526-E978-415B-8E98-475A23133EED}" type="slidenum">
              <a:rPr lang="en-US" smtClean="0"/>
              <a:t>71</a:t>
            </a:fld>
            <a:endParaRPr lang="en-US"/>
          </a:p>
        </p:txBody>
      </p:sp>
    </p:spTree>
    <p:extLst>
      <p:ext uri="{BB962C8B-B14F-4D97-AF65-F5344CB8AC3E}">
        <p14:creationId xmlns:p14="http://schemas.microsoft.com/office/powerpoint/2010/main" val="110249741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p:txBody>
      </p:sp>
      <p:sp>
        <p:nvSpPr>
          <p:cNvPr id="4" name="Slide Number Placeholder 3"/>
          <p:cNvSpPr>
            <a:spLocks noGrp="1"/>
          </p:cNvSpPr>
          <p:nvPr>
            <p:ph type="sldNum" sz="quarter" idx="5"/>
          </p:nvPr>
        </p:nvSpPr>
        <p:spPr/>
        <p:txBody>
          <a:bodyPr/>
          <a:lstStyle/>
          <a:p>
            <a:fld id="{441AA526-E978-415B-8E98-475A23133EED}" type="slidenum">
              <a:rPr lang="en-US" smtClean="0"/>
              <a:t>72</a:t>
            </a:fld>
            <a:endParaRPr lang="en-US"/>
          </a:p>
        </p:txBody>
      </p:sp>
    </p:spTree>
    <p:extLst>
      <p:ext uri="{BB962C8B-B14F-4D97-AF65-F5344CB8AC3E}">
        <p14:creationId xmlns:p14="http://schemas.microsoft.com/office/powerpoint/2010/main" val="51993727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p:txBody>
      </p:sp>
      <p:sp>
        <p:nvSpPr>
          <p:cNvPr id="4" name="Slide Number Placeholder 3"/>
          <p:cNvSpPr>
            <a:spLocks noGrp="1"/>
          </p:cNvSpPr>
          <p:nvPr>
            <p:ph type="sldNum" sz="quarter" idx="5"/>
          </p:nvPr>
        </p:nvSpPr>
        <p:spPr/>
        <p:txBody>
          <a:bodyPr/>
          <a:lstStyle/>
          <a:p>
            <a:fld id="{441AA526-E978-415B-8E98-475A23133EED}" type="slidenum">
              <a:rPr lang="en-US" smtClean="0"/>
              <a:t>73</a:t>
            </a:fld>
            <a:endParaRPr lang="en-US"/>
          </a:p>
        </p:txBody>
      </p:sp>
    </p:spTree>
    <p:extLst>
      <p:ext uri="{BB962C8B-B14F-4D97-AF65-F5344CB8AC3E}">
        <p14:creationId xmlns:p14="http://schemas.microsoft.com/office/powerpoint/2010/main" val="245687028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p:txBody>
      </p:sp>
      <p:sp>
        <p:nvSpPr>
          <p:cNvPr id="4" name="Slide Number Placeholder 3"/>
          <p:cNvSpPr>
            <a:spLocks noGrp="1"/>
          </p:cNvSpPr>
          <p:nvPr>
            <p:ph type="sldNum" sz="quarter" idx="5"/>
          </p:nvPr>
        </p:nvSpPr>
        <p:spPr/>
        <p:txBody>
          <a:bodyPr/>
          <a:lstStyle/>
          <a:p>
            <a:fld id="{441AA526-E978-415B-8E98-475A23133EED}" type="slidenum">
              <a:rPr lang="en-US" smtClean="0"/>
              <a:t>74</a:t>
            </a:fld>
            <a:endParaRPr lang="en-US"/>
          </a:p>
        </p:txBody>
      </p:sp>
    </p:spTree>
    <p:extLst>
      <p:ext uri="{BB962C8B-B14F-4D97-AF65-F5344CB8AC3E}">
        <p14:creationId xmlns:p14="http://schemas.microsoft.com/office/powerpoint/2010/main" val="324709837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p:txBody>
      </p:sp>
      <p:sp>
        <p:nvSpPr>
          <p:cNvPr id="4" name="Slide Number Placeholder 3"/>
          <p:cNvSpPr>
            <a:spLocks noGrp="1"/>
          </p:cNvSpPr>
          <p:nvPr>
            <p:ph type="sldNum" sz="quarter" idx="5"/>
          </p:nvPr>
        </p:nvSpPr>
        <p:spPr/>
        <p:txBody>
          <a:bodyPr/>
          <a:lstStyle/>
          <a:p>
            <a:fld id="{441AA526-E978-415B-8E98-475A23133EED}" type="slidenum">
              <a:rPr lang="en-US" smtClean="0"/>
              <a:t>75</a:t>
            </a:fld>
            <a:endParaRPr lang="en-US"/>
          </a:p>
        </p:txBody>
      </p:sp>
    </p:spTree>
    <p:extLst>
      <p:ext uri="{BB962C8B-B14F-4D97-AF65-F5344CB8AC3E}">
        <p14:creationId xmlns:p14="http://schemas.microsoft.com/office/powerpoint/2010/main" val="83905215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p:txBody>
      </p:sp>
      <p:sp>
        <p:nvSpPr>
          <p:cNvPr id="4" name="Slide Number Placeholder 3"/>
          <p:cNvSpPr>
            <a:spLocks noGrp="1"/>
          </p:cNvSpPr>
          <p:nvPr>
            <p:ph type="sldNum" sz="quarter" idx="5"/>
          </p:nvPr>
        </p:nvSpPr>
        <p:spPr/>
        <p:txBody>
          <a:bodyPr/>
          <a:lstStyle/>
          <a:p>
            <a:fld id="{441AA526-E978-415B-8E98-475A23133EED}" type="slidenum">
              <a:rPr lang="en-US" smtClean="0"/>
              <a:t>76</a:t>
            </a:fld>
            <a:endParaRPr lang="en-US"/>
          </a:p>
        </p:txBody>
      </p:sp>
    </p:spTree>
    <p:extLst>
      <p:ext uri="{BB962C8B-B14F-4D97-AF65-F5344CB8AC3E}">
        <p14:creationId xmlns:p14="http://schemas.microsoft.com/office/powerpoint/2010/main" val="405162328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p:txBody>
      </p:sp>
      <p:sp>
        <p:nvSpPr>
          <p:cNvPr id="4" name="Slide Number Placeholder 3"/>
          <p:cNvSpPr>
            <a:spLocks noGrp="1"/>
          </p:cNvSpPr>
          <p:nvPr>
            <p:ph type="sldNum" sz="quarter" idx="5"/>
          </p:nvPr>
        </p:nvSpPr>
        <p:spPr/>
        <p:txBody>
          <a:bodyPr/>
          <a:lstStyle/>
          <a:p>
            <a:fld id="{441AA526-E978-415B-8E98-475A23133EED}" type="slidenum">
              <a:rPr lang="en-US" smtClean="0"/>
              <a:t>77</a:t>
            </a:fld>
            <a:endParaRPr lang="en-US"/>
          </a:p>
        </p:txBody>
      </p:sp>
    </p:spTree>
    <p:extLst>
      <p:ext uri="{BB962C8B-B14F-4D97-AF65-F5344CB8AC3E}">
        <p14:creationId xmlns:p14="http://schemas.microsoft.com/office/powerpoint/2010/main" val="412272653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didn't need to do a lot of manual tweaking, most setups worked out of the box. But some setups were complex and needed some fiddling with sorting biases.</a:t>
            </a:r>
          </a:p>
          <a:p>
            <a:r>
              <a:rPr lang="en-US"/>
              <a:t>For example, take a look at this shot. Here we have a setup that was a bit problematic for us. Lots of overlapping transparencies and hair that is tricky to sort correctly.</a:t>
            </a:r>
          </a:p>
          <a:p>
            <a:r>
              <a:rPr lang="en-US"/>
              <a:t>- First we render smoke behind the plane</a:t>
            </a:r>
          </a:p>
          <a:p>
            <a:pPr marL="171450" indent="-171450">
              <a:buFontTx/>
              <a:buChar char="-"/>
            </a:pPr>
            <a:r>
              <a:rPr lang="en-US"/>
              <a:t>Then its glass behind our characters</a:t>
            </a:r>
          </a:p>
          <a:p>
            <a:pPr marL="171450" indent="-171450">
              <a:buFontTx/>
              <a:buChar char="-"/>
            </a:pPr>
            <a:r>
              <a:rPr lang="en-US"/>
              <a:t>Gina’s hair</a:t>
            </a:r>
          </a:p>
          <a:p>
            <a:pPr marL="171450" indent="-171450">
              <a:buFontTx/>
              <a:buChar char="-"/>
            </a:pPr>
            <a:r>
              <a:rPr lang="en-US"/>
              <a:t>Indy’s eyelashes and eyebrows</a:t>
            </a:r>
          </a:p>
          <a:p>
            <a:pPr marL="171450" indent="-171450">
              <a:buFontTx/>
              <a:buChar char="-"/>
            </a:pPr>
            <a:r>
              <a:rPr lang="en-US"/>
              <a:t>Main hair pieces</a:t>
            </a:r>
          </a:p>
          <a:p>
            <a:pPr marL="171450" indent="-171450">
              <a:buFontTx/>
              <a:buChar char="-"/>
            </a:pPr>
            <a:r>
              <a:rPr lang="en-US"/>
              <a:t>Front glass</a:t>
            </a:r>
          </a:p>
          <a:p>
            <a:r>
              <a:rPr lang="en-US"/>
              <a:t>We had to tweak sorting biases on the glass and render front faces and back faces separately to draw everything in the correct order.</a:t>
            </a:r>
          </a:p>
          <a:p>
            <a:endParaRPr lang="en-US"/>
          </a:p>
        </p:txBody>
      </p:sp>
      <p:sp>
        <p:nvSpPr>
          <p:cNvPr id="4" name="Slide Number Placeholder 3"/>
          <p:cNvSpPr>
            <a:spLocks noGrp="1"/>
          </p:cNvSpPr>
          <p:nvPr>
            <p:ph type="sldNum" sz="quarter" idx="5"/>
          </p:nvPr>
        </p:nvSpPr>
        <p:spPr/>
        <p:txBody>
          <a:bodyPr/>
          <a:lstStyle/>
          <a:p>
            <a:fld id="{441AA526-E978-415B-8E98-475A23133EED}" type="slidenum">
              <a:rPr lang="en-US" smtClean="0"/>
              <a:t>78</a:t>
            </a:fld>
            <a:endParaRPr lang="en-US"/>
          </a:p>
        </p:txBody>
      </p:sp>
    </p:spTree>
    <p:extLst>
      <p:ext uri="{BB962C8B-B14F-4D97-AF65-F5344CB8AC3E}">
        <p14:creationId xmlns:p14="http://schemas.microsoft.com/office/powerpoint/2010/main" val="145062006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9BC92-9563-8549-1A58-6CACE488D0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17F07E-D0A3-84C5-47AC-16B0293C2D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970F81-637B-9232-59E2-2BCF664FC760}"/>
              </a:ext>
            </a:extLst>
          </p:cNvPr>
          <p:cNvSpPr>
            <a:spLocks noGrp="1"/>
          </p:cNvSpPr>
          <p:nvPr>
            <p:ph type="body" idx="1"/>
          </p:nvPr>
        </p:nvSpPr>
        <p:spPr/>
        <p:txBody>
          <a:bodyPr/>
          <a:lstStyle/>
          <a:p>
            <a:r>
              <a:rPr lang="en-US" dirty="0"/>
              <a:t>Let's look at how we composite one single hair piece. As you might remember from the previous section, we only store 3 front segments and total coverage for each hair pixel. And we need to reconstruct the combined lighting for all hair fragments</a:t>
            </a:r>
          </a:p>
          <a:p>
            <a:endParaRPr lang="en-US" dirty="0"/>
          </a:p>
          <a:p>
            <a:endParaRPr lang="en-US" dirty="0"/>
          </a:p>
        </p:txBody>
      </p:sp>
      <p:sp>
        <p:nvSpPr>
          <p:cNvPr id="4" name="Slide Number Placeholder 3">
            <a:extLst>
              <a:ext uri="{FF2B5EF4-FFF2-40B4-BE49-F238E27FC236}">
                <a16:creationId xmlns:a16="http://schemas.microsoft.com/office/drawing/2014/main" id="{A4B94960-7F01-2EE6-5AC0-A073EE705C62}"/>
              </a:ext>
            </a:extLst>
          </p:cNvPr>
          <p:cNvSpPr>
            <a:spLocks noGrp="1"/>
          </p:cNvSpPr>
          <p:nvPr>
            <p:ph type="sldNum" sz="quarter" idx="5"/>
          </p:nvPr>
        </p:nvSpPr>
        <p:spPr/>
        <p:txBody>
          <a:bodyPr/>
          <a:lstStyle/>
          <a:p>
            <a:fld id="{441AA526-E978-415B-8E98-475A23133EED}" type="slidenum">
              <a:rPr lang="en-US" smtClean="0"/>
              <a:t>79</a:t>
            </a:fld>
            <a:endParaRPr lang="en-US"/>
          </a:p>
        </p:txBody>
      </p:sp>
    </p:spTree>
    <p:extLst>
      <p:ext uri="{BB962C8B-B14F-4D97-AF65-F5344CB8AC3E}">
        <p14:creationId xmlns:p14="http://schemas.microsoft.com/office/powerpoint/2010/main" val="86173977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0AD98-7699-CFA5-7EFA-9F06D6FEF1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00BA34-CA6B-8E73-0782-87C2DBA01B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407CC7-1788-7F05-0895-B2C6C9E21E38}"/>
              </a:ext>
            </a:extLst>
          </p:cNvPr>
          <p:cNvSpPr>
            <a:spLocks noGrp="1"/>
          </p:cNvSpPr>
          <p:nvPr>
            <p:ph type="body" idx="1"/>
          </p:nvPr>
        </p:nvSpPr>
        <p:spPr/>
        <p:txBody>
          <a:bodyPr/>
          <a:lstStyle/>
          <a:p>
            <a:r>
              <a:rPr lang="en-US"/>
              <a:t>We model the coverage from the first 3 samples as a regular alpha-blended coverage,</a:t>
            </a:r>
          </a:p>
          <a:p>
            <a:r>
              <a:rPr lang="en-US"/>
              <a:t>We also have our total coverage value from visibility atlas. We model the radiance from missing part as weighted sum of existing samples.</a:t>
            </a:r>
          </a:p>
          <a:p>
            <a:endParaRPr lang="en-US"/>
          </a:p>
          <a:p>
            <a:r>
              <a:rPr lang="en-US"/>
              <a:t>We favor samples further away from the camera because they are closer to samples that we want to reconstruct.</a:t>
            </a:r>
          </a:p>
        </p:txBody>
      </p:sp>
      <p:sp>
        <p:nvSpPr>
          <p:cNvPr id="4" name="Slide Number Placeholder 3">
            <a:extLst>
              <a:ext uri="{FF2B5EF4-FFF2-40B4-BE49-F238E27FC236}">
                <a16:creationId xmlns:a16="http://schemas.microsoft.com/office/drawing/2014/main" id="{D372EF2A-59A5-353F-46EA-91C8F3E99009}"/>
              </a:ext>
            </a:extLst>
          </p:cNvPr>
          <p:cNvSpPr>
            <a:spLocks noGrp="1"/>
          </p:cNvSpPr>
          <p:nvPr>
            <p:ph type="sldNum" sz="quarter" idx="5"/>
          </p:nvPr>
        </p:nvSpPr>
        <p:spPr/>
        <p:txBody>
          <a:bodyPr/>
          <a:lstStyle/>
          <a:p>
            <a:fld id="{441AA526-E978-415B-8E98-475A23133EED}" type="slidenum">
              <a:rPr lang="en-US" smtClean="0"/>
              <a:t>80</a:t>
            </a:fld>
            <a:endParaRPr lang="en-US"/>
          </a:p>
        </p:txBody>
      </p:sp>
    </p:spTree>
    <p:extLst>
      <p:ext uri="{BB962C8B-B14F-4D97-AF65-F5344CB8AC3E}">
        <p14:creationId xmlns:p14="http://schemas.microsoft.com/office/powerpoint/2010/main" val="170144172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3420C-597C-1AA4-CDDA-EA99B3C9A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4051A2-4EAB-9BDE-8234-621D88421D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2B1E3C-567D-3D4B-459A-E95F8A6667FA}"/>
              </a:ext>
            </a:extLst>
          </p:cNvPr>
          <p:cNvSpPr>
            <a:spLocks noGrp="1"/>
          </p:cNvSpPr>
          <p:nvPr>
            <p:ph type="body" idx="1"/>
          </p:nvPr>
        </p:nvSpPr>
        <p:spPr/>
        <p:txBody>
          <a:bodyPr/>
          <a:lstStyle/>
          <a:p>
            <a:r>
              <a:rPr lang="en-US"/>
              <a:t>This gives us a good appearance up close, where usually 3 front samples is enough, and at the distance, where more lighting information is reconstructed.</a:t>
            </a:r>
          </a:p>
          <a:p>
            <a:endParaRPr lang="en-US"/>
          </a:p>
        </p:txBody>
      </p:sp>
      <p:sp>
        <p:nvSpPr>
          <p:cNvPr id="4" name="Slide Number Placeholder 3">
            <a:extLst>
              <a:ext uri="{FF2B5EF4-FFF2-40B4-BE49-F238E27FC236}">
                <a16:creationId xmlns:a16="http://schemas.microsoft.com/office/drawing/2014/main" id="{084C065A-B438-1978-AACB-440A0FBB5901}"/>
              </a:ext>
            </a:extLst>
          </p:cNvPr>
          <p:cNvSpPr>
            <a:spLocks noGrp="1"/>
          </p:cNvSpPr>
          <p:nvPr>
            <p:ph type="sldNum" sz="quarter" idx="5"/>
          </p:nvPr>
        </p:nvSpPr>
        <p:spPr/>
        <p:txBody>
          <a:bodyPr/>
          <a:lstStyle/>
          <a:p>
            <a:fld id="{441AA526-E978-415B-8E98-475A23133EED}" type="slidenum">
              <a:rPr lang="en-US" smtClean="0"/>
              <a:t>81</a:t>
            </a:fld>
            <a:endParaRPr lang="en-US"/>
          </a:p>
        </p:txBody>
      </p:sp>
    </p:spTree>
    <p:extLst>
      <p:ext uri="{BB962C8B-B14F-4D97-AF65-F5344CB8AC3E}">
        <p14:creationId xmlns:p14="http://schemas.microsoft.com/office/powerpoint/2010/main" val="244589627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BE09B-230B-9CF4-F2EF-A5B6B31713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5EAFE7-0D71-09B0-6053-2D52F51D50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F463D5-CDC5-B889-92E1-B71D9220C27F}"/>
              </a:ext>
            </a:extLst>
          </p:cNvPr>
          <p:cNvSpPr>
            <a:spLocks noGrp="1"/>
          </p:cNvSpPr>
          <p:nvPr>
            <p:ph type="body" idx="1"/>
          </p:nvPr>
        </p:nvSpPr>
        <p:spPr/>
        <p:txBody>
          <a:bodyPr/>
          <a:lstStyle/>
          <a:p>
            <a:r>
              <a:rPr lang="en-US" dirty="0"/>
              <a:t>Last, but not least, motion vectors. Having good motion vectors is crucial for </a:t>
            </a:r>
            <a:r>
              <a:rPr lang="en-US" dirty="0" err="1"/>
              <a:t>upscalers</a:t>
            </a:r>
            <a:r>
              <a:rPr lang="en-US" dirty="0"/>
              <a:t>, TAA and motion blur to work, so we wanted them to be perfect.</a:t>
            </a:r>
          </a:p>
          <a:p>
            <a:r>
              <a:rPr lang="en-US" dirty="0"/>
              <a:t>Having a global post-transform vertex cache comes in handy here. What we do is we compress the cache we have and reuse it in the next frame to calculate perfect motion vectors.</a:t>
            </a:r>
          </a:p>
          <a:p>
            <a:r>
              <a:rPr lang="en-US" dirty="0"/>
              <a:t>Consoles and non-</a:t>
            </a:r>
            <a:r>
              <a:rPr lang="en-US" dirty="0" err="1"/>
              <a:t>pathtraced</a:t>
            </a:r>
            <a:r>
              <a:rPr lang="en-US" dirty="0"/>
              <a:t> PC version use x and y components of post-transform hair vertex positions, packed to 2 bytes each. It gives good results with conservative raster that we use.</a:t>
            </a:r>
          </a:p>
          <a:p>
            <a:r>
              <a:rPr lang="en-US" dirty="0"/>
              <a:t>However, if your rasterization is not conservative, you rely on TAA to reconstruct the hair and you can afford extra couple of megabytes, I would recommend using full precision for this, it noticeably improves image clarity.</a:t>
            </a:r>
          </a:p>
          <a:p>
            <a:endParaRPr lang="en-US" dirty="0"/>
          </a:p>
        </p:txBody>
      </p:sp>
      <p:sp>
        <p:nvSpPr>
          <p:cNvPr id="4" name="Slide Number Placeholder 3">
            <a:extLst>
              <a:ext uri="{FF2B5EF4-FFF2-40B4-BE49-F238E27FC236}">
                <a16:creationId xmlns:a16="http://schemas.microsoft.com/office/drawing/2014/main" id="{AF2FFE33-A8A7-FB84-8F20-75B724F8615A}"/>
              </a:ext>
            </a:extLst>
          </p:cNvPr>
          <p:cNvSpPr>
            <a:spLocks noGrp="1"/>
          </p:cNvSpPr>
          <p:nvPr>
            <p:ph type="sldNum" sz="quarter" idx="5"/>
          </p:nvPr>
        </p:nvSpPr>
        <p:spPr/>
        <p:txBody>
          <a:bodyPr/>
          <a:lstStyle/>
          <a:p>
            <a:fld id="{441AA526-E978-415B-8E98-475A23133EED}" type="slidenum">
              <a:rPr lang="en-US" smtClean="0"/>
              <a:t>82</a:t>
            </a:fld>
            <a:endParaRPr lang="en-US"/>
          </a:p>
        </p:txBody>
      </p:sp>
    </p:spTree>
    <p:extLst>
      <p:ext uri="{BB962C8B-B14F-4D97-AF65-F5344CB8AC3E}">
        <p14:creationId xmlns:p14="http://schemas.microsoft.com/office/powerpoint/2010/main" val="276415145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83E2A-C49C-D563-D969-41A9A7E04A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0EC02F-6DE0-06F3-896F-9BBF64E24A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BBB75F-5C53-3027-F043-89A8182C9CA3}"/>
              </a:ext>
            </a:extLst>
          </p:cNvPr>
          <p:cNvSpPr>
            <a:spLocks noGrp="1"/>
          </p:cNvSpPr>
          <p:nvPr>
            <p:ph type="body" idx="1"/>
          </p:nvPr>
        </p:nvSpPr>
        <p:spPr/>
        <p:txBody>
          <a:bodyPr/>
          <a:lstStyle/>
          <a:p>
            <a:r>
              <a:rPr lang="en-US" dirty="0"/>
              <a:t>And here you can see how much memory we need for our low spec. For high spec we allow twice more strands, so its 90 megabytes of render data instead of 62. We didn’t have time to implement hair streaming for assets, so resource-dependent memory load depends on the scene.</a:t>
            </a:r>
          </a:p>
          <a:p>
            <a:r>
              <a:rPr lang="en-US" dirty="0"/>
              <a:t>For future work we would like to reduce simulation requirements and implement asset streaming.</a:t>
            </a:r>
          </a:p>
          <a:p>
            <a:endParaRPr lang="en-US" dirty="0"/>
          </a:p>
        </p:txBody>
      </p:sp>
      <p:sp>
        <p:nvSpPr>
          <p:cNvPr id="4" name="Slide Number Placeholder 3">
            <a:extLst>
              <a:ext uri="{FF2B5EF4-FFF2-40B4-BE49-F238E27FC236}">
                <a16:creationId xmlns:a16="http://schemas.microsoft.com/office/drawing/2014/main" id="{1D7CCB0F-A4E5-4F67-2C11-6B5E8E7178B5}"/>
              </a:ext>
            </a:extLst>
          </p:cNvPr>
          <p:cNvSpPr>
            <a:spLocks noGrp="1"/>
          </p:cNvSpPr>
          <p:nvPr>
            <p:ph type="sldNum" sz="quarter" idx="5"/>
          </p:nvPr>
        </p:nvSpPr>
        <p:spPr/>
        <p:txBody>
          <a:bodyPr/>
          <a:lstStyle/>
          <a:p>
            <a:fld id="{441AA526-E978-415B-8E98-475A23133EED}" type="slidenum">
              <a:rPr lang="en-US" smtClean="0"/>
              <a:t>83</a:t>
            </a:fld>
            <a:endParaRPr lang="en-US"/>
          </a:p>
        </p:txBody>
      </p:sp>
    </p:spTree>
    <p:extLst>
      <p:ext uri="{BB962C8B-B14F-4D97-AF65-F5344CB8AC3E}">
        <p14:creationId xmlns:p14="http://schemas.microsoft.com/office/powerpoint/2010/main" val="196000540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ADEF5E-C274-C38E-538F-1EBB07410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8F5906-AD11-A04A-AC98-DAC2D51F53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6D0F92-75B9-B38A-40FD-87280F0DF50C}"/>
              </a:ext>
            </a:extLst>
          </p:cNvPr>
          <p:cNvSpPr>
            <a:spLocks noGrp="1"/>
          </p:cNvSpPr>
          <p:nvPr>
            <p:ph type="body" idx="1"/>
          </p:nvPr>
        </p:nvSpPr>
        <p:spPr/>
        <p:txBody>
          <a:bodyPr/>
          <a:lstStyle/>
          <a:p>
            <a:r>
              <a:rPr lang="en-US" dirty="0"/>
              <a:t>On that note I want to summarize what we have learned from our time developing strand hair. The main point, in my opinion, is that strand </a:t>
            </a:r>
            <a:r>
              <a:rPr lang="en-US"/>
              <a:t>hair is  </a:t>
            </a:r>
            <a:r>
              <a:rPr lang="en-US" dirty="0"/>
              <a:t>fast enough now to be the primary solution for hair on current gen hardware. But you need to know your target and pick your battles accordingly.  Also having a well-defined worst case scenario for all parts of the system helps tremendously, because otherwise content will break all your limits eventually.</a:t>
            </a:r>
            <a:br>
              <a:rPr lang="en-US" dirty="0"/>
            </a:br>
            <a:r>
              <a:rPr lang="en-US" dirty="0"/>
              <a:t>Software rasterizer was the right choice for strands. It takes considerable amount of time to get it running fast, but the result is well worth it.</a:t>
            </a:r>
          </a:p>
          <a:p>
            <a:r>
              <a:rPr lang="en-US" dirty="0"/>
              <a:t>And lastly, we need more work on the optimization front for dynamic hair, right now you have to pick between performance and better hair movement.</a:t>
            </a:r>
          </a:p>
          <a:p>
            <a:r>
              <a:rPr lang="en-US" dirty="0"/>
              <a:t>Thank you!</a:t>
            </a:r>
          </a:p>
        </p:txBody>
      </p:sp>
      <p:sp>
        <p:nvSpPr>
          <p:cNvPr id="4" name="Slide Number Placeholder 3">
            <a:extLst>
              <a:ext uri="{FF2B5EF4-FFF2-40B4-BE49-F238E27FC236}">
                <a16:creationId xmlns:a16="http://schemas.microsoft.com/office/drawing/2014/main" id="{04592628-9B28-C857-8BE4-352F0EFBD759}"/>
              </a:ext>
            </a:extLst>
          </p:cNvPr>
          <p:cNvSpPr>
            <a:spLocks noGrp="1"/>
          </p:cNvSpPr>
          <p:nvPr>
            <p:ph type="sldNum" sz="quarter" idx="5"/>
          </p:nvPr>
        </p:nvSpPr>
        <p:spPr/>
        <p:txBody>
          <a:bodyPr/>
          <a:lstStyle/>
          <a:p>
            <a:fld id="{441AA526-E978-415B-8E98-475A23133EED}" type="slidenum">
              <a:rPr lang="en-US" smtClean="0"/>
              <a:t>84</a:t>
            </a:fld>
            <a:endParaRPr lang="en-US"/>
          </a:p>
        </p:txBody>
      </p:sp>
    </p:spTree>
    <p:extLst>
      <p:ext uri="{BB962C8B-B14F-4D97-AF65-F5344CB8AC3E}">
        <p14:creationId xmlns:p14="http://schemas.microsoft.com/office/powerpoint/2010/main" val="347943420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5DC4A-6928-0A5B-AC01-0029F71273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F07A84-0DE5-207E-7750-557DA9DD61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A31F0-64A3-390D-CDAC-71DDE5CC0D7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034BCD6-FAFF-F5A5-7DBF-5400F6EC1795}"/>
              </a:ext>
            </a:extLst>
          </p:cNvPr>
          <p:cNvSpPr>
            <a:spLocks noGrp="1"/>
          </p:cNvSpPr>
          <p:nvPr>
            <p:ph type="sldNum" sz="quarter" idx="5"/>
          </p:nvPr>
        </p:nvSpPr>
        <p:spPr/>
        <p:txBody>
          <a:bodyPr/>
          <a:lstStyle/>
          <a:p>
            <a:fld id="{441AA526-E978-415B-8E98-475A23133EED}" type="slidenum">
              <a:rPr lang="en-US" smtClean="0"/>
              <a:t>85</a:t>
            </a:fld>
            <a:endParaRPr lang="en-US"/>
          </a:p>
        </p:txBody>
      </p:sp>
    </p:spTree>
    <p:extLst>
      <p:ext uri="{BB962C8B-B14F-4D97-AF65-F5344CB8AC3E}">
        <p14:creationId xmlns:p14="http://schemas.microsoft.com/office/powerpoint/2010/main" val="552783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 Id="rId4" Type="http://schemas.openxmlformats.org/officeDocument/2006/relationships/image" Target="../media/image4.sv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B0F2F-4669-C317-BE06-47E74ECC3F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CA3395-8BC0-543E-D083-ABDA380E47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4C49890-E38D-D9CE-43A4-2A7DBC950A99}"/>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5" name="Footer Placeholder 4">
            <a:extLst>
              <a:ext uri="{FF2B5EF4-FFF2-40B4-BE49-F238E27FC236}">
                <a16:creationId xmlns:a16="http://schemas.microsoft.com/office/drawing/2014/main" id="{FA47266E-2294-998D-77A3-595BCF786FD2}"/>
              </a:ext>
            </a:extLst>
          </p:cNvPr>
          <p:cNvSpPr>
            <a:spLocks noGrp="1"/>
          </p:cNvSpPr>
          <p:nvPr>
            <p:ph type="ftr" sz="quarter" idx="11"/>
          </p:nvPr>
        </p:nvSpPr>
        <p:spPr/>
        <p:txBody>
          <a:bodyPr/>
          <a:lstStyle/>
          <a:p>
            <a:r>
              <a:rPr lang="en-US"/>
              <a:t> SIGGRAPH 2025 Advances in Rel-Time Rendering in Games course</a:t>
            </a:r>
          </a:p>
        </p:txBody>
      </p:sp>
      <p:sp>
        <p:nvSpPr>
          <p:cNvPr id="6" name="Slide Number Placeholder 5">
            <a:extLst>
              <a:ext uri="{FF2B5EF4-FFF2-40B4-BE49-F238E27FC236}">
                <a16:creationId xmlns:a16="http://schemas.microsoft.com/office/drawing/2014/main" id="{AB6BECDD-A792-B1E3-6A7B-35EE52BF0B7F}"/>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44699947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0BEBD-22D8-C8D9-C44C-8B90FBB0E4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841FC0D-762E-BE1D-C7E6-8752B2EBD6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CD22B1-DC0B-094B-9567-1781C6A001BD}"/>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5" name="Footer Placeholder 4">
            <a:extLst>
              <a:ext uri="{FF2B5EF4-FFF2-40B4-BE49-F238E27FC236}">
                <a16:creationId xmlns:a16="http://schemas.microsoft.com/office/drawing/2014/main" id="{B254B1BC-8F95-69DE-F23A-8F2C1400274F}"/>
              </a:ext>
            </a:extLst>
          </p:cNvPr>
          <p:cNvSpPr>
            <a:spLocks noGrp="1"/>
          </p:cNvSpPr>
          <p:nvPr>
            <p:ph type="ftr" sz="quarter" idx="11"/>
          </p:nvPr>
        </p:nvSpPr>
        <p:spPr/>
        <p:txBody>
          <a:bodyPr/>
          <a:lstStyle/>
          <a:p>
            <a:r>
              <a:rPr lang="en-US"/>
              <a:t> SIGGRAPH 2025 Advances in Rel-Time Rendering in Games course</a:t>
            </a:r>
          </a:p>
        </p:txBody>
      </p:sp>
      <p:sp>
        <p:nvSpPr>
          <p:cNvPr id="6" name="Slide Number Placeholder 5">
            <a:extLst>
              <a:ext uri="{FF2B5EF4-FFF2-40B4-BE49-F238E27FC236}">
                <a16:creationId xmlns:a16="http://schemas.microsoft.com/office/drawing/2014/main" id="{16A707AF-5601-1903-3AA5-A2136D452D15}"/>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29057947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CF80A-1999-9788-8894-12CF96E990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F0E8916-2801-5445-3622-A59E2470ED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07BE59-B3C2-ACC8-F867-E20E13A79C0E}"/>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5" name="Footer Placeholder 4">
            <a:extLst>
              <a:ext uri="{FF2B5EF4-FFF2-40B4-BE49-F238E27FC236}">
                <a16:creationId xmlns:a16="http://schemas.microsoft.com/office/drawing/2014/main" id="{A0DADB0F-5DA9-08DB-B5B4-CDA3D13A356E}"/>
              </a:ext>
            </a:extLst>
          </p:cNvPr>
          <p:cNvSpPr>
            <a:spLocks noGrp="1"/>
          </p:cNvSpPr>
          <p:nvPr>
            <p:ph type="ftr" sz="quarter" idx="11"/>
          </p:nvPr>
        </p:nvSpPr>
        <p:spPr/>
        <p:txBody>
          <a:bodyPr/>
          <a:lstStyle/>
          <a:p>
            <a:r>
              <a:rPr lang="en-US"/>
              <a:t> SIGGRAPH 2025 Advances in Rel-Time Rendering in Games course</a:t>
            </a:r>
          </a:p>
        </p:txBody>
      </p:sp>
      <p:sp>
        <p:nvSpPr>
          <p:cNvPr id="6" name="Slide Number Placeholder 5">
            <a:extLst>
              <a:ext uri="{FF2B5EF4-FFF2-40B4-BE49-F238E27FC236}">
                <a16:creationId xmlns:a16="http://schemas.microsoft.com/office/drawing/2014/main" id="{69124051-3144-B61E-D273-003C8BD033D4}"/>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304851204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067BF-CD1F-1EDD-7B5D-4B46784879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78475A-5878-A05C-2750-C4BFF2D00E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C56ECCB-2AA7-1C75-D078-088D6D43AD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42B4BB7-41E6-62F2-9923-A7F0F50C1F0C}"/>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6" name="Footer Placeholder 5">
            <a:extLst>
              <a:ext uri="{FF2B5EF4-FFF2-40B4-BE49-F238E27FC236}">
                <a16:creationId xmlns:a16="http://schemas.microsoft.com/office/drawing/2014/main" id="{DC467311-15F9-2BC0-0D6A-37267094846D}"/>
              </a:ext>
            </a:extLst>
          </p:cNvPr>
          <p:cNvSpPr>
            <a:spLocks noGrp="1"/>
          </p:cNvSpPr>
          <p:nvPr>
            <p:ph type="ftr" sz="quarter" idx="11"/>
          </p:nvPr>
        </p:nvSpPr>
        <p:spPr/>
        <p:txBody>
          <a:bodyPr/>
          <a:lstStyle/>
          <a:p>
            <a:r>
              <a:rPr lang="en-US"/>
              <a:t> SIGGRAPH 2025 Advances in Rel-Time Rendering in Games course</a:t>
            </a:r>
          </a:p>
        </p:txBody>
      </p:sp>
      <p:sp>
        <p:nvSpPr>
          <p:cNvPr id="7" name="Slide Number Placeholder 6">
            <a:extLst>
              <a:ext uri="{FF2B5EF4-FFF2-40B4-BE49-F238E27FC236}">
                <a16:creationId xmlns:a16="http://schemas.microsoft.com/office/drawing/2014/main" id="{B14FD381-107F-9612-6BCA-EE367531DF82}"/>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418114586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A0ECB-8E60-8CD1-B48A-AFFE02BDD7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46219D0-3CA4-CE5F-8E94-BC0C111C5E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2E6609-AC34-DA9F-4544-5E9FB1CCA6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B873E8-CAA2-E954-9155-45E1E07F71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5E402E-85BA-51C6-B84F-E2322BDFEA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5A192B-982A-D8C4-DA63-309AEBA58684}"/>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8" name="Footer Placeholder 7">
            <a:extLst>
              <a:ext uri="{FF2B5EF4-FFF2-40B4-BE49-F238E27FC236}">
                <a16:creationId xmlns:a16="http://schemas.microsoft.com/office/drawing/2014/main" id="{2670B42D-324D-6304-980B-0CD8A78296C2}"/>
              </a:ext>
            </a:extLst>
          </p:cNvPr>
          <p:cNvSpPr>
            <a:spLocks noGrp="1"/>
          </p:cNvSpPr>
          <p:nvPr>
            <p:ph type="ftr" sz="quarter" idx="11"/>
          </p:nvPr>
        </p:nvSpPr>
        <p:spPr/>
        <p:txBody>
          <a:bodyPr/>
          <a:lstStyle/>
          <a:p>
            <a:r>
              <a:rPr lang="en-US"/>
              <a:t> SIGGRAPH 2025 Advances in Rel-Time Rendering in Games course</a:t>
            </a:r>
          </a:p>
        </p:txBody>
      </p:sp>
      <p:sp>
        <p:nvSpPr>
          <p:cNvPr id="9" name="Slide Number Placeholder 8">
            <a:extLst>
              <a:ext uri="{FF2B5EF4-FFF2-40B4-BE49-F238E27FC236}">
                <a16:creationId xmlns:a16="http://schemas.microsoft.com/office/drawing/2014/main" id="{A886B1EA-4559-81E6-D5CA-7A5D3D079DC3}"/>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42748160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143E-827F-2031-1AD4-DFCA588A6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724FFE-5031-4B0F-3CA0-883B3A6A4F4D}"/>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4" name="Footer Placeholder 3">
            <a:extLst>
              <a:ext uri="{FF2B5EF4-FFF2-40B4-BE49-F238E27FC236}">
                <a16:creationId xmlns:a16="http://schemas.microsoft.com/office/drawing/2014/main" id="{458041A0-0A4B-93F4-47F1-0CFAE816BA7E}"/>
              </a:ext>
            </a:extLst>
          </p:cNvPr>
          <p:cNvSpPr>
            <a:spLocks noGrp="1"/>
          </p:cNvSpPr>
          <p:nvPr>
            <p:ph type="ftr" sz="quarter" idx="11"/>
          </p:nvPr>
        </p:nvSpPr>
        <p:spPr/>
        <p:txBody>
          <a:bodyPr/>
          <a:lstStyle/>
          <a:p>
            <a:r>
              <a:rPr lang="en-US"/>
              <a:t> SIGGRAPH 2025 Advances in Rel-Time Rendering in Games course</a:t>
            </a:r>
          </a:p>
        </p:txBody>
      </p:sp>
      <p:sp>
        <p:nvSpPr>
          <p:cNvPr id="5" name="Slide Number Placeholder 4">
            <a:extLst>
              <a:ext uri="{FF2B5EF4-FFF2-40B4-BE49-F238E27FC236}">
                <a16:creationId xmlns:a16="http://schemas.microsoft.com/office/drawing/2014/main" id="{BCD324F6-0109-5156-B7F8-DEA5E0194DA6}"/>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188264476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45D11-CB55-95E4-DADC-BB1B27278FE7}"/>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3" name="Footer Placeholder 2">
            <a:extLst>
              <a:ext uri="{FF2B5EF4-FFF2-40B4-BE49-F238E27FC236}">
                <a16:creationId xmlns:a16="http://schemas.microsoft.com/office/drawing/2014/main" id="{E676F8DC-0519-B0CB-6D46-1F23BEFFB3DF}"/>
              </a:ext>
            </a:extLst>
          </p:cNvPr>
          <p:cNvSpPr>
            <a:spLocks noGrp="1"/>
          </p:cNvSpPr>
          <p:nvPr>
            <p:ph type="ftr" sz="quarter" idx="11"/>
          </p:nvPr>
        </p:nvSpPr>
        <p:spPr/>
        <p:txBody>
          <a:bodyPr/>
          <a:lstStyle/>
          <a:p>
            <a:r>
              <a:rPr lang="en-US"/>
              <a:t> SIGGRAPH 2025 Advances in Rel-Time Rendering in Games course</a:t>
            </a:r>
          </a:p>
        </p:txBody>
      </p:sp>
      <p:sp>
        <p:nvSpPr>
          <p:cNvPr id="4" name="Slide Number Placeholder 3">
            <a:extLst>
              <a:ext uri="{FF2B5EF4-FFF2-40B4-BE49-F238E27FC236}">
                <a16:creationId xmlns:a16="http://schemas.microsoft.com/office/drawing/2014/main" id="{BC4C6F1A-0D8D-CCFE-ED52-6EA2D0B2FC5F}"/>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32426018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35064-3195-6EFC-1A8B-D88539BEB7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D43629E-55A9-A76D-233E-0F69B6F0B0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BFA36E6-0AAD-CFFE-AD30-33749926D7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AF2F2E-4BE3-526F-0F61-E098C52212C9}"/>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6" name="Footer Placeholder 5">
            <a:extLst>
              <a:ext uri="{FF2B5EF4-FFF2-40B4-BE49-F238E27FC236}">
                <a16:creationId xmlns:a16="http://schemas.microsoft.com/office/drawing/2014/main" id="{066805A9-9548-AFDD-F17A-C69CF0269546}"/>
              </a:ext>
            </a:extLst>
          </p:cNvPr>
          <p:cNvSpPr>
            <a:spLocks noGrp="1"/>
          </p:cNvSpPr>
          <p:nvPr>
            <p:ph type="ftr" sz="quarter" idx="11"/>
          </p:nvPr>
        </p:nvSpPr>
        <p:spPr/>
        <p:txBody>
          <a:bodyPr/>
          <a:lstStyle/>
          <a:p>
            <a:r>
              <a:rPr lang="en-US"/>
              <a:t> SIGGRAPH 2025 Advances in Rel-Time Rendering in Games course</a:t>
            </a:r>
          </a:p>
        </p:txBody>
      </p:sp>
      <p:sp>
        <p:nvSpPr>
          <p:cNvPr id="7" name="Slide Number Placeholder 6">
            <a:extLst>
              <a:ext uri="{FF2B5EF4-FFF2-40B4-BE49-F238E27FC236}">
                <a16:creationId xmlns:a16="http://schemas.microsoft.com/office/drawing/2014/main" id="{83B80B49-484C-F88A-30ED-9CC341F60610}"/>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365463302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AB2E8-F5CA-7175-2E5D-C0D73B465C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BE5C2E2-BE34-D3D2-CB23-7C4DFCDF19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A59E44-F17F-C54E-2635-C99FBAFC9C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F6F7A4-A476-D35F-35CB-94181639DAA6}"/>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6" name="Footer Placeholder 5">
            <a:extLst>
              <a:ext uri="{FF2B5EF4-FFF2-40B4-BE49-F238E27FC236}">
                <a16:creationId xmlns:a16="http://schemas.microsoft.com/office/drawing/2014/main" id="{850505CF-752A-57C4-1B30-3083123FCAD5}"/>
              </a:ext>
            </a:extLst>
          </p:cNvPr>
          <p:cNvSpPr>
            <a:spLocks noGrp="1"/>
          </p:cNvSpPr>
          <p:nvPr>
            <p:ph type="ftr" sz="quarter" idx="11"/>
          </p:nvPr>
        </p:nvSpPr>
        <p:spPr/>
        <p:txBody>
          <a:bodyPr/>
          <a:lstStyle/>
          <a:p>
            <a:r>
              <a:rPr lang="en-US"/>
              <a:t> SIGGRAPH 2025 Advances in Rel-Time Rendering in Games course</a:t>
            </a:r>
          </a:p>
        </p:txBody>
      </p:sp>
      <p:sp>
        <p:nvSpPr>
          <p:cNvPr id="7" name="Slide Number Placeholder 6">
            <a:extLst>
              <a:ext uri="{FF2B5EF4-FFF2-40B4-BE49-F238E27FC236}">
                <a16:creationId xmlns:a16="http://schemas.microsoft.com/office/drawing/2014/main" id="{0809F439-347D-A4F4-0C55-B954B805A9B7}"/>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25639270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D4A70-E9D4-7DB3-76D9-7CBCADCF8C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C8345D-3353-FB34-88C7-1206800990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0B8E0A-17DC-9129-F36C-2755963C6D40}"/>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5" name="Footer Placeholder 4">
            <a:extLst>
              <a:ext uri="{FF2B5EF4-FFF2-40B4-BE49-F238E27FC236}">
                <a16:creationId xmlns:a16="http://schemas.microsoft.com/office/drawing/2014/main" id="{3E10A824-AFB1-BDF2-9B5B-781859D090C8}"/>
              </a:ext>
            </a:extLst>
          </p:cNvPr>
          <p:cNvSpPr>
            <a:spLocks noGrp="1"/>
          </p:cNvSpPr>
          <p:nvPr>
            <p:ph type="ftr" sz="quarter" idx="11"/>
          </p:nvPr>
        </p:nvSpPr>
        <p:spPr/>
        <p:txBody>
          <a:bodyPr/>
          <a:lstStyle/>
          <a:p>
            <a:r>
              <a:rPr lang="en-US"/>
              <a:t> SIGGRAPH 2025 Advances in Rel-Time Rendering in Games course</a:t>
            </a:r>
          </a:p>
        </p:txBody>
      </p:sp>
      <p:sp>
        <p:nvSpPr>
          <p:cNvPr id="6" name="Slide Number Placeholder 5">
            <a:extLst>
              <a:ext uri="{FF2B5EF4-FFF2-40B4-BE49-F238E27FC236}">
                <a16:creationId xmlns:a16="http://schemas.microsoft.com/office/drawing/2014/main" id="{3D863A1E-474E-9AE5-DF26-7717AAA28A66}"/>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213134923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06BA7F-9AD7-3199-7EDF-A666217C6EE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3F8563E-4B25-984F-F3A5-80793CF77B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26F087-886B-D43D-8D1C-EACA690C59E8}"/>
              </a:ext>
            </a:extLst>
          </p:cNvPr>
          <p:cNvSpPr>
            <a:spLocks noGrp="1"/>
          </p:cNvSpPr>
          <p:nvPr>
            <p:ph type="dt" sz="half" idx="10"/>
          </p:nvPr>
        </p:nvSpPr>
        <p:spPr/>
        <p:txBody>
          <a:bodyPr/>
          <a:lstStyle/>
          <a:p>
            <a:fld id="{CD32E941-5CB1-445E-8080-6D9D3822F0C1}" type="datetimeFigureOut">
              <a:rPr lang="en-US" smtClean="0"/>
              <a:t>10/21/2025</a:t>
            </a:fld>
            <a:endParaRPr lang="en-US"/>
          </a:p>
        </p:txBody>
      </p:sp>
      <p:sp>
        <p:nvSpPr>
          <p:cNvPr id="5" name="Footer Placeholder 4">
            <a:extLst>
              <a:ext uri="{FF2B5EF4-FFF2-40B4-BE49-F238E27FC236}">
                <a16:creationId xmlns:a16="http://schemas.microsoft.com/office/drawing/2014/main" id="{01437A2B-91B5-02B0-9FA0-199BC499188E}"/>
              </a:ext>
            </a:extLst>
          </p:cNvPr>
          <p:cNvSpPr>
            <a:spLocks noGrp="1"/>
          </p:cNvSpPr>
          <p:nvPr>
            <p:ph type="ftr" sz="quarter" idx="11"/>
          </p:nvPr>
        </p:nvSpPr>
        <p:spPr/>
        <p:txBody>
          <a:bodyPr/>
          <a:lstStyle/>
          <a:p>
            <a:r>
              <a:rPr lang="en-US"/>
              <a:t> SIGGRAPH 2025 Advances in Rel-Time Rendering in Games course</a:t>
            </a:r>
          </a:p>
        </p:txBody>
      </p:sp>
      <p:sp>
        <p:nvSpPr>
          <p:cNvPr id="6" name="Slide Number Placeholder 5">
            <a:extLst>
              <a:ext uri="{FF2B5EF4-FFF2-40B4-BE49-F238E27FC236}">
                <a16:creationId xmlns:a16="http://schemas.microsoft.com/office/drawing/2014/main" id="{52C03C05-5290-D296-0956-43C3B12A2219}"/>
              </a:ext>
            </a:extLst>
          </p:cNvPr>
          <p:cNvSpPr>
            <a:spLocks noGrp="1"/>
          </p:cNvSpPr>
          <p:nvPr>
            <p:ph type="sldNum" sz="quarter" idx="12"/>
          </p:nvPr>
        </p:nvSpPr>
        <p:spPr/>
        <p:txBody>
          <a:bodyPr/>
          <a:lstStyle/>
          <a:p>
            <a:fld id="{2ED3539C-EC06-420A-8A30-9FDB016E97FC}" type="slidenum">
              <a:rPr lang="en-US" smtClean="0"/>
              <a:t>‹#›</a:t>
            </a:fld>
            <a:endParaRPr lang="en-US"/>
          </a:p>
        </p:txBody>
      </p:sp>
    </p:spTree>
    <p:extLst>
      <p:ext uri="{BB962C8B-B14F-4D97-AF65-F5344CB8AC3E}">
        <p14:creationId xmlns:p14="http://schemas.microsoft.com/office/powerpoint/2010/main" val="34828348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1051560" y="1899302"/>
            <a:ext cx="10088880" cy="1748845"/>
          </a:xfrm>
        </p:spPr>
        <p:txBody>
          <a:bodyPr wrap="none" anchor="ctr">
            <a:normAutofit/>
          </a:bodyPr>
          <a:lstStyle>
            <a:lvl1pPr algn="ctr">
              <a:defRPr sz="9599" spc="-600" baseline="0">
                <a:solidFill>
                  <a:schemeClr val="bg1"/>
                </a:solidFill>
              </a:defRPr>
            </a:lvl1pPr>
          </a:lstStyle>
          <a:p>
            <a:r>
              <a:rPr lang="en-US"/>
              <a:t>Presentation Title.</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1051560" y="3769979"/>
            <a:ext cx="10088880" cy="408674"/>
          </a:xfrm>
          <a:noFill/>
        </p:spPr>
        <p:txBody>
          <a:bodyPr>
            <a:normAutofit/>
          </a:bodyPr>
          <a:lstStyle>
            <a:lvl1pPr marL="0" indent="0" algn="ctr">
              <a:buNone/>
              <a:defRPr sz="2000" cap="all" spc="300" baseline="0">
                <a:solidFill>
                  <a:schemeClr val="bg1"/>
                </a:solidFill>
                <a:latin typeface="Futura PT Medium" panose="020B0602020204020303" pitchFamily="34" charset="0"/>
              </a:defRPr>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Optional Subtitle Goes Down Here</a:t>
            </a:r>
          </a:p>
        </p:txBody>
      </p:sp>
      <p:pic>
        <p:nvPicPr>
          <p:cNvPr id="7" name="Graphic 6">
            <a:extLst>
              <a:ext uri="{FF2B5EF4-FFF2-40B4-BE49-F238E27FC236}">
                <a16:creationId xmlns:a16="http://schemas.microsoft.com/office/drawing/2014/main" id="{445BFF1A-512C-1AC2-DCCD-D99F44AC0D7C}"/>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15612" y="4884225"/>
            <a:ext cx="3103448" cy="1364888"/>
          </a:xfrm>
          <a:prstGeom prst="rect">
            <a:avLst/>
          </a:prstGeom>
        </p:spPr>
      </p:pic>
    </p:spTree>
    <p:extLst>
      <p:ext uri="{BB962C8B-B14F-4D97-AF65-F5344CB8AC3E}">
        <p14:creationId xmlns:p14="http://schemas.microsoft.com/office/powerpoint/2010/main" val="370328591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arge Splash">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BEC0FA5A-E1AE-ED62-ACC2-D13272A4C1F1}"/>
              </a:ext>
            </a:extLst>
          </p:cNvPr>
          <p:cNvSpPr>
            <a:spLocks noGrp="1"/>
          </p:cNvSpPr>
          <p:nvPr>
            <p:ph type="pic" sz="quarter" idx="10" hasCustomPrompt="1"/>
          </p:nvPr>
        </p:nvSpPr>
        <p:spPr>
          <a:xfrm>
            <a:off x="2" y="0"/>
            <a:ext cx="12191999" cy="6858000"/>
          </a:xfrm>
          <a:prstGeom prst="rect">
            <a:avLst/>
          </a:prstGeo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1051560" y="2374087"/>
            <a:ext cx="10088880" cy="1748845"/>
          </a:xfrm>
        </p:spPr>
        <p:txBody>
          <a:bodyPr wrap="none" anchor="ctr">
            <a:normAutofit/>
          </a:bodyPr>
          <a:lstStyle>
            <a:lvl1pPr algn="ctr">
              <a:defRPr sz="9599" spc="-600" baseline="0">
                <a:solidFill>
                  <a:schemeClr val="bg1"/>
                </a:solidFill>
              </a:defRPr>
            </a:lvl1pPr>
          </a:lstStyle>
          <a:p>
            <a:r>
              <a:rPr lang="en-US"/>
              <a:t>Large Splash.</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1051560" y="4244764"/>
            <a:ext cx="10088880" cy="408674"/>
          </a:xfrm>
          <a:noFill/>
        </p:spPr>
        <p:txBody>
          <a:bodyPr>
            <a:normAutofit/>
          </a:bodyPr>
          <a:lstStyle>
            <a:lvl1pPr marL="0" indent="0" algn="ctr">
              <a:buNone/>
              <a:defRPr sz="2000" cap="all" spc="300" baseline="0">
                <a:solidFill>
                  <a:schemeClr val="bg1"/>
                </a:solidFill>
                <a:latin typeface="Futura PT Medium" panose="020B0602020204020303" pitchFamily="34" charset="0"/>
              </a:defRPr>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Optional Subtitle Goes Down Here</a:t>
            </a:r>
          </a:p>
        </p:txBody>
      </p:sp>
    </p:spTree>
    <p:extLst>
      <p:ext uri="{BB962C8B-B14F-4D97-AF65-F5344CB8AC3E}">
        <p14:creationId xmlns:p14="http://schemas.microsoft.com/office/powerpoint/2010/main" val="90818454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Slide">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192944" y="2282759"/>
            <a:ext cx="2908689" cy="379378"/>
          </a:xfrm>
          <a:noFill/>
        </p:spPr>
        <p:txBody>
          <a:bodyPr vert="horz" lIns="91440" tIns="91440" rIns="91440" bIns="45720" rtlCol="0" anchor="ctr">
            <a:noAutofit/>
          </a:bodyPr>
          <a:lstStyle>
            <a:lvl1pPr marL="0" indent="0">
              <a:buFont typeface="Arial" panose="020B0604020202020204" pitchFamily="34" charset="0"/>
              <a:buNone/>
              <a:defRPr lang="en-US" sz="1800" dirty="0"/>
            </a:lvl1pPr>
          </a:lstStyle>
          <a:p>
            <a:pPr lvl="0"/>
            <a:r>
              <a:rPr lang="en-US"/>
              <a:t>Activity</a:t>
            </a:r>
          </a:p>
        </p:txBody>
      </p:sp>
      <p:sp>
        <p:nvSpPr>
          <p:cNvPr id="8" name="Title 1">
            <a:extLst>
              <a:ext uri="{FF2B5EF4-FFF2-40B4-BE49-F238E27FC236}">
                <a16:creationId xmlns:a16="http://schemas.microsoft.com/office/drawing/2014/main" id="{720D9D99-CB89-02D5-DE8D-C7AF967D4237}"/>
              </a:ext>
            </a:extLst>
          </p:cNvPr>
          <p:cNvSpPr txBox="1">
            <a:spLocks/>
          </p:cNvSpPr>
          <p:nvPr userDrawn="1"/>
        </p:nvSpPr>
        <p:spPr>
          <a:xfrm>
            <a:off x="6192880" y="897788"/>
            <a:ext cx="3819727" cy="114462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US" sz="7200" kern="1200" spc="-500" baseline="0" dirty="0">
                <a:solidFill>
                  <a:schemeClr val="bg1"/>
                </a:solidFill>
                <a:latin typeface="Futura Com Book" panose="02000803040000020003" pitchFamily="2" charset="0"/>
                <a:ea typeface="+mj-ea"/>
                <a:cs typeface="+mj-cs"/>
              </a:defRPr>
            </a:lvl1pPr>
          </a:lstStyle>
          <a:p>
            <a:pPr>
              <a:buFont typeface="Arial" panose="020B0604020202020204" pitchFamily="34" charset="0"/>
              <a:buNone/>
            </a:pPr>
            <a:r>
              <a:rPr lang="en-US" sz="7199"/>
              <a:t>Agenda.</a:t>
            </a:r>
          </a:p>
        </p:txBody>
      </p:sp>
      <p:sp>
        <p:nvSpPr>
          <p:cNvPr id="12" name="Picture Placeholder 2">
            <a:extLst>
              <a:ext uri="{FF2B5EF4-FFF2-40B4-BE49-F238E27FC236}">
                <a16:creationId xmlns:a16="http://schemas.microsoft.com/office/drawing/2014/main" id="{9AC8DCA2-762F-C200-E7E2-6C4F58F93018}"/>
              </a:ext>
            </a:extLst>
          </p:cNvPr>
          <p:cNvSpPr>
            <a:spLocks noGrp="1"/>
          </p:cNvSpPr>
          <p:nvPr>
            <p:ph type="pic" sz="quarter" idx="10" hasCustomPrompt="1"/>
          </p:nvPr>
        </p:nvSpPr>
        <p:spPr>
          <a:xfrm>
            <a:off x="2" y="0"/>
            <a:ext cx="4549139" cy="6858000"/>
          </a:xfrm>
          <a:prstGeom prst="rect">
            <a:avLst/>
          </a:prstGeo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15" name="Text Placeholder 14">
            <a:extLst>
              <a:ext uri="{FF2B5EF4-FFF2-40B4-BE49-F238E27FC236}">
                <a16:creationId xmlns:a16="http://schemas.microsoft.com/office/drawing/2014/main" id="{285CB671-A707-0545-16CD-96B1202EC5AF}"/>
              </a:ext>
            </a:extLst>
          </p:cNvPr>
          <p:cNvSpPr>
            <a:spLocks noGrp="1"/>
          </p:cNvSpPr>
          <p:nvPr>
            <p:ph type="body" sz="quarter" idx="11" hasCustomPrompt="1"/>
          </p:nvPr>
        </p:nvSpPr>
        <p:spPr>
          <a:xfrm>
            <a:off x="5269435" y="2282759"/>
            <a:ext cx="787418" cy="379378"/>
          </a:xfrm>
        </p:spPr>
        <p:txBody>
          <a:bodyPr anchor="ctr"/>
          <a:lstStyle>
            <a:lvl1pPr algn="r">
              <a:defRPr>
                <a:solidFill>
                  <a:schemeClr val="accent6"/>
                </a:solidFill>
              </a:defRPr>
            </a:lvl1pPr>
          </a:lstStyle>
          <a:p>
            <a:pPr lvl="0"/>
            <a:r>
              <a:rPr lang="en-US"/>
              <a:t>00:00</a:t>
            </a:r>
          </a:p>
        </p:txBody>
      </p:sp>
      <p:sp>
        <p:nvSpPr>
          <p:cNvPr id="18" name="Text Placeholder 17">
            <a:extLst>
              <a:ext uri="{FF2B5EF4-FFF2-40B4-BE49-F238E27FC236}">
                <a16:creationId xmlns:a16="http://schemas.microsoft.com/office/drawing/2014/main" id="{1290AE8B-D0EA-D4D5-B69F-890A60AC2D74}"/>
              </a:ext>
            </a:extLst>
          </p:cNvPr>
          <p:cNvSpPr>
            <a:spLocks noGrp="1"/>
          </p:cNvSpPr>
          <p:nvPr>
            <p:ph type="body" sz="quarter" idx="12" hasCustomPrompt="1"/>
          </p:nvPr>
        </p:nvSpPr>
        <p:spPr>
          <a:xfrm>
            <a:off x="9237476" y="2282759"/>
            <a:ext cx="2016868" cy="379378"/>
          </a:xfrm>
        </p:spPr>
        <p:txBody>
          <a:bodyPr anchor="ctr"/>
          <a:lstStyle>
            <a:lvl1pPr algn="r">
              <a:defRPr sz="1400" cap="all" spc="200" baseline="0">
                <a:solidFill>
                  <a:schemeClr val="accent6"/>
                </a:solidFill>
              </a:defRPr>
            </a:lvl1pPr>
          </a:lstStyle>
          <a:p>
            <a:pPr lvl="0"/>
            <a:r>
              <a:rPr lang="en-US"/>
              <a:t>Speaker</a:t>
            </a:r>
          </a:p>
        </p:txBody>
      </p:sp>
      <p:sp>
        <p:nvSpPr>
          <p:cNvPr id="25" name="Text Placeholder 24">
            <a:extLst>
              <a:ext uri="{FF2B5EF4-FFF2-40B4-BE49-F238E27FC236}">
                <a16:creationId xmlns:a16="http://schemas.microsoft.com/office/drawing/2014/main" id="{AA1E39AE-D9DF-ADEF-E5BB-36521BCEAA7D}"/>
              </a:ext>
            </a:extLst>
          </p:cNvPr>
          <p:cNvSpPr>
            <a:spLocks noGrp="1"/>
          </p:cNvSpPr>
          <p:nvPr>
            <p:ph type="body" sz="quarter" idx="13" hasCustomPrompt="1"/>
          </p:nvPr>
        </p:nvSpPr>
        <p:spPr>
          <a:xfrm>
            <a:off x="5269190" y="2668625"/>
            <a:ext cx="787863" cy="379375"/>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27" name="Text Placeholder 26">
            <a:extLst>
              <a:ext uri="{FF2B5EF4-FFF2-40B4-BE49-F238E27FC236}">
                <a16:creationId xmlns:a16="http://schemas.microsoft.com/office/drawing/2014/main" id="{B7A91956-E359-8E0B-02F4-DBF3DFC9DF74}"/>
              </a:ext>
            </a:extLst>
          </p:cNvPr>
          <p:cNvSpPr>
            <a:spLocks noGrp="1"/>
          </p:cNvSpPr>
          <p:nvPr>
            <p:ph type="body" sz="quarter" idx="14" hasCustomPrompt="1"/>
          </p:nvPr>
        </p:nvSpPr>
        <p:spPr>
          <a:xfrm>
            <a:off x="6192881" y="2668453"/>
            <a:ext cx="2908567" cy="379374"/>
          </a:xfrm>
        </p:spPr>
        <p:txBody>
          <a:bodyPr/>
          <a:lstStyle>
            <a:lvl1pPr>
              <a:defRPr/>
            </a:lvl1pPr>
          </a:lstStyle>
          <a:p>
            <a:pPr lvl="0"/>
            <a:r>
              <a:rPr lang="en-US"/>
              <a:t>Activity</a:t>
            </a:r>
          </a:p>
        </p:txBody>
      </p:sp>
      <p:sp>
        <p:nvSpPr>
          <p:cNvPr id="29" name="Text Placeholder 28">
            <a:extLst>
              <a:ext uri="{FF2B5EF4-FFF2-40B4-BE49-F238E27FC236}">
                <a16:creationId xmlns:a16="http://schemas.microsoft.com/office/drawing/2014/main" id="{3EFE67AF-E5B4-720E-0DCC-F2A77F5AA768}"/>
              </a:ext>
            </a:extLst>
          </p:cNvPr>
          <p:cNvSpPr>
            <a:spLocks noGrp="1"/>
          </p:cNvSpPr>
          <p:nvPr>
            <p:ph type="body" sz="quarter" idx="15" hasCustomPrompt="1"/>
          </p:nvPr>
        </p:nvSpPr>
        <p:spPr>
          <a:xfrm>
            <a:off x="9237475" y="2662137"/>
            <a:ext cx="2016869" cy="385690"/>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
        <p:nvSpPr>
          <p:cNvPr id="31" name="Text Placeholder 30">
            <a:extLst>
              <a:ext uri="{FF2B5EF4-FFF2-40B4-BE49-F238E27FC236}">
                <a16:creationId xmlns:a16="http://schemas.microsoft.com/office/drawing/2014/main" id="{2A9C1D7C-D6E8-C90A-E476-5B96236ECB83}"/>
              </a:ext>
            </a:extLst>
          </p:cNvPr>
          <p:cNvSpPr>
            <a:spLocks noGrp="1"/>
          </p:cNvSpPr>
          <p:nvPr>
            <p:ph type="body" sz="quarter" idx="16" hasCustomPrompt="1"/>
          </p:nvPr>
        </p:nvSpPr>
        <p:spPr>
          <a:xfrm>
            <a:off x="5269166" y="3054314"/>
            <a:ext cx="787687" cy="379374"/>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33" name="Text Placeholder 32">
            <a:extLst>
              <a:ext uri="{FF2B5EF4-FFF2-40B4-BE49-F238E27FC236}">
                <a16:creationId xmlns:a16="http://schemas.microsoft.com/office/drawing/2014/main" id="{69672B2F-4E0A-0EF6-E01D-0BBF6A828F6C}"/>
              </a:ext>
            </a:extLst>
          </p:cNvPr>
          <p:cNvSpPr>
            <a:spLocks noGrp="1"/>
          </p:cNvSpPr>
          <p:nvPr>
            <p:ph type="body" sz="quarter" idx="17" hasCustomPrompt="1"/>
          </p:nvPr>
        </p:nvSpPr>
        <p:spPr>
          <a:xfrm>
            <a:off x="6192879" y="3047827"/>
            <a:ext cx="2908568" cy="385861"/>
          </a:xfrm>
          <a:noFill/>
        </p:spPr>
        <p:txBody>
          <a:bodyPr vert="horz" lIns="91440" tIns="9144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Activity</a:t>
            </a:r>
          </a:p>
        </p:txBody>
      </p:sp>
      <p:sp>
        <p:nvSpPr>
          <p:cNvPr id="35" name="Text Placeholder 34">
            <a:extLst>
              <a:ext uri="{FF2B5EF4-FFF2-40B4-BE49-F238E27FC236}">
                <a16:creationId xmlns:a16="http://schemas.microsoft.com/office/drawing/2014/main" id="{FC2BAF18-6FEE-A868-F289-996E0271ABEE}"/>
              </a:ext>
            </a:extLst>
          </p:cNvPr>
          <p:cNvSpPr>
            <a:spLocks noGrp="1"/>
          </p:cNvSpPr>
          <p:nvPr>
            <p:ph type="body" sz="quarter" idx="18" hasCustomPrompt="1"/>
          </p:nvPr>
        </p:nvSpPr>
        <p:spPr>
          <a:xfrm>
            <a:off x="9237274" y="3054315"/>
            <a:ext cx="2016868" cy="385861"/>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
        <p:nvSpPr>
          <p:cNvPr id="37" name="Text Placeholder 30">
            <a:extLst>
              <a:ext uri="{FF2B5EF4-FFF2-40B4-BE49-F238E27FC236}">
                <a16:creationId xmlns:a16="http://schemas.microsoft.com/office/drawing/2014/main" id="{E7844589-EE8F-92F1-BD86-23C5ED314DC9}"/>
              </a:ext>
            </a:extLst>
          </p:cNvPr>
          <p:cNvSpPr>
            <a:spLocks noGrp="1"/>
          </p:cNvSpPr>
          <p:nvPr>
            <p:ph type="body" sz="quarter" idx="19" hasCustomPrompt="1"/>
          </p:nvPr>
        </p:nvSpPr>
        <p:spPr>
          <a:xfrm>
            <a:off x="5269166" y="3449728"/>
            <a:ext cx="787687" cy="379374"/>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38" name="Text Placeholder 32">
            <a:extLst>
              <a:ext uri="{FF2B5EF4-FFF2-40B4-BE49-F238E27FC236}">
                <a16:creationId xmlns:a16="http://schemas.microsoft.com/office/drawing/2014/main" id="{E6B176AA-EDE5-6322-46A4-786D2743AE92}"/>
              </a:ext>
            </a:extLst>
          </p:cNvPr>
          <p:cNvSpPr>
            <a:spLocks noGrp="1"/>
          </p:cNvSpPr>
          <p:nvPr>
            <p:ph type="body" sz="quarter" idx="20" hasCustomPrompt="1"/>
          </p:nvPr>
        </p:nvSpPr>
        <p:spPr>
          <a:xfrm>
            <a:off x="6192879" y="3443241"/>
            <a:ext cx="2908568" cy="385861"/>
          </a:xfrm>
          <a:noFill/>
        </p:spPr>
        <p:txBody>
          <a:bodyPr vert="horz" lIns="91440" tIns="9144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Activity</a:t>
            </a:r>
          </a:p>
        </p:txBody>
      </p:sp>
      <p:sp>
        <p:nvSpPr>
          <p:cNvPr id="39" name="Text Placeholder 34">
            <a:extLst>
              <a:ext uri="{FF2B5EF4-FFF2-40B4-BE49-F238E27FC236}">
                <a16:creationId xmlns:a16="http://schemas.microsoft.com/office/drawing/2014/main" id="{0B7D224F-1AEC-3F3D-08DC-E295B0572F41}"/>
              </a:ext>
            </a:extLst>
          </p:cNvPr>
          <p:cNvSpPr>
            <a:spLocks noGrp="1"/>
          </p:cNvSpPr>
          <p:nvPr>
            <p:ph type="body" sz="quarter" idx="21" hasCustomPrompt="1"/>
          </p:nvPr>
        </p:nvSpPr>
        <p:spPr>
          <a:xfrm>
            <a:off x="9237274" y="3449729"/>
            <a:ext cx="2016868" cy="385861"/>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
        <p:nvSpPr>
          <p:cNvPr id="40" name="Text Placeholder 30">
            <a:extLst>
              <a:ext uri="{FF2B5EF4-FFF2-40B4-BE49-F238E27FC236}">
                <a16:creationId xmlns:a16="http://schemas.microsoft.com/office/drawing/2014/main" id="{CC6E4120-A03D-3580-93DE-F9F2A14B4E47}"/>
              </a:ext>
            </a:extLst>
          </p:cNvPr>
          <p:cNvSpPr>
            <a:spLocks noGrp="1"/>
          </p:cNvSpPr>
          <p:nvPr>
            <p:ph type="body" sz="quarter" idx="22" hasCustomPrompt="1"/>
          </p:nvPr>
        </p:nvSpPr>
        <p:spPr>
          <a:xfrm>
            <a:off x="5269166" y="3844971"/>
            <a:ext cx="787687" cy="379374"/>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41" name="Text Placeholder 32">
            <a:extLst>
              <a:ext uri="{FF2B5EF4-FFF2-40B4-BE49-F238E27FC236}">
                <a16:creationId xmlns:a16="http://schemas.microsoft.com/office/drawing/2014/main" id="{D3DBA41F-9589-A3C4-9EB4-C0012AE1BCB5}"/>
              </a:ext>
            </a:extLst>
          </p:cNvPr>
          <p:cNvSpPr>
            <a:spLocks noGrp="1"/>
          </p:cNvSpPr>
          <p:nvPr>
            <p:ph type="body" sz="quarter" idx="23" hasCustomPrompt="1"/>
          </p:nvPr>
        </p:nvSpPr>
        <p:spPr>
          <a:xfrm>
            <a:off x="6192879" y="3838484"/>
            <a:ext cx="2908568" cy="385861"/>
          </a:xfrm>
          <a:noFill/>
        </p:spPr>
        <p:txBody>
          <a:bodyPr vert="horz" lIns="91440" tIns="9144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Activity</a:t>
            </a:r>
          </a:p>
        </p:txBody>
      </p:sp>
      <p:sp>
        <p:nvSpPr>
          <p:cNvPr id="42" name="Text Placeholder 34">
            <a:extLst>
              <a:ext uri="{FF2B5EF4-FFF2-40B4-BE49-F238E27FC236}">
                <a16:creationId xmlns:a16="http://schemas.microsoft.com/office/drawing/2014/main" id="{E80285C4-7D33-7F13-D4AA-8BE304FC284C}"/>
              </a:ext>
            </a:extLst>
          </p:cNvPr>
          <p:cNvSpPr>
            <a:spLocks noGrp="1"/>
          </p:cNvSpPr>
          <p:nvPr>
            <p:ph type="body" sz="quarter" idx="24" hasCustomPrompt="1"/>
          </p:nvPr>
        </p:nvSpPr>
        <p:spPr>
          <a:xfrm>
            <a:off x="9237274" y="3844972"/>
            <a:ext cx="2016868" cy="385861"/>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
        <p:nvSpPr>
          <p:cNvPr id="43" name="Text Placeholder 30">
            <a:extLst>
              <a:ext uri="{FF2B5EF4-FFF2-40B4-BE49-F238E27FC236}">
                <a16:creationId xmlns:a16="http://schemas.microsoft.com/office/drawing/2014/main" id="{6E3C2469-E245-745F-A2E2-2064A51F7EB9}"/>
              </a:ext>
            </a:extLst>
          </p:cNvPr>
          <p:cNvSpPr>
            <a:spLocks noGrp="1"/>
          </p:cNvSpPr>
          <p:nvPr>
            <p:ph type="body" sz="quarter" idx="25" hasCustomPrompt="1"/>
          </p:nvPr>
        </p:nvSpPr>
        <p:spPr>
          <a:xfrm>
            <a:off x="5269166" y="4239865"/>
            <a:ext cx="787687" cy="379374"/>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44" name="Text Placeholder 32">
            <a:extLst>
              <a:ext uri="{FF2B5EF4-FFF2-40B4-BE49-F238E27FC236}">
                <a16:creationId xmlns:a16="http://schemas.microsoft.com/office/drawing/2014/main" id="{40C5F6A2-D3C8-E765-9AE5-0C671AAB564C}"/>
              </a:ext>
            </a:extLst>
          </p:cNvPr>
          <p:cNvSpPr>
            <a:spLocks noGrp="1"/>
          </p:cNvSpPr>
          <p:nvPr>
            <p:ph type="body" sz="quarter" idx="26" hasCustomPrompt="1"/>
          </p:nvPr>
        </p:nvSpPr>
        <p:spPr>
          <a:xfrm>
            <a:off x="6192879" y="4233378"/>
            <a:ext cx="2908568" cy="385861"/>
          </a:xfrm>
          <a:noFill/>
        </p:spPr>
        <p:txBody>
          <a:bodyPr vert="horz" lIns="91440" tIns="9144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Activity</a:t>
            </a:r>
          </a:p>
        </p:txBody>
      </p:sp>
      <p:sp>
        <p:nvSpPr>
          <p:cNvPr id="45" name="Text Placeholder 34">
            <a:extLst>
              <a:ext uri="{FF2B5EF4-FFF2-40B4-BE49-F238E27FC236}">
                <a16:creationId xmlns:a16="http://schemas.microsoft.com/office/drawing/2014/main" id="{9D1E26E1-A88A-EF4F-D4B1-F5D0F2ABCFE9}"/>
              </a:ext>
            </a:extLst>
          </p:cNvPr>
          <p:cNvSpPr>
            <a:spLocks noGrp="1"/>
          </p:cNvSpPr>
          <p:nvPr>
            <p:ph type="body" sz="quarter" idx="27" hasCustomPrompt="1"/>
          </p:nvPr>
        </p:nvSpPr>
        <p:spPr>
          <a:xfrm>
            <a:off x="9237274" y="4239866"/>
            <a:ext cx="2016868" cy="385861"/>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
        <p:nvSpPr>
          <p:cNvPr id="46" name="Text Placeholder 30">
            <a:extLst>
              <a:ext uri="{FF2B5EF4-FFF2-40B4-BE49-F238E27FC236}">
                <a16:creationId xmlns:a16="http://schemas.microsoft.com/office/drawing/2014/main" id="{CE37EFA0-5F00-A22F-B4EE-0CFC78EE378A}"/>
              </a:ext>
            </a:extLst>
          </p:cNvPr>
          <p:cNvSpPr>
            <a:spLocks noGrp="1"/>
          </p:cNvSpPr>
          <p:nvPr>
            <p:ph type="body" sz="quarter" idx="28" hasCustomPrompt="1"/>
          </p:nvPr>
        </p:nvSpPr>
        <p:spPr>
          <a:xfrm>
            <a:off x="5269166" y="4632214"/>
            <a:ext cx="787687" cy="379374"/>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47" name="Text Placeholder 32">
            <a:extLst>
              <a:ext uri="{FF2B5EF4-FFF2-40B4-BE49-F238E27FC236}">
                <a16:creationId xmlns:a16="http://schemas.microsoft.com/office/drawing/2014/main" id="{60F22AAB-038B-13A9-1406-B3D44D207993}"/>
              </a:ext>
            </a:extLst>
          </p:cNvPr>
          <p:cNvSpPr>
            <a:spLocks noGrp="1"/>
          </p:cNvSpPr>
          <p:nvPr>
            <p:ph type="body" sz="quarter" idx="29" hasCustomPrompt="1"/>
          </p:nvPr>
        </p:nvSpPr>
        <p:spPr>
          <a:xfrm>
            <a:off x="6192879" y="4625727"/>
            <a:ext cx="2908568" cy="385861"/>
          </a:xfrm>
          <a:noFill/>
        </p:spPr>
        <p:txBody>
          <a:bodyPr vert="horz" lIns="91440" tIns="9144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Activity</a:t>
            </a:r>
          </a:p>
        </p:txBody>
      </p:sp>
      <p:sp>
        <p:nvSpPr>
          <p:cNvPr id="48" name="Text Placeholder 34">
            <a:extLst>
              <a:ext uri="{FF2B5EF4-FFF2-40B4-BE49-F238E27FC236}">
                <a16:creationId xmlns:a16="http://schemas.microsoft.com/office/drawing/2014/main" id="{80853003-53A7-E7AE-F439-D72D8251D4C7}"/>
              </a:ext>
            </a:extLst>
          </p:cNvPr>
          <p:cNvSpPr>
            <a:spLocks noGrp="1"/>
          </p:cNvSpPr>
          <p:nvPr>
            <p:ph type="body" sz="quarter" idx="30" hasCustomPrompt="1"/>
          </p:nvPr>
        </p:nvSpPr>
        <p:spPr>
          <a:xfrm>
            <a:off x="9237274" y="4632215"/>
            <a:ext cx="2016868" cy="385861"/>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
        <p:nvSpPr>
          <p:cNvPr id="49" name="Text Placeholder 30">
            <a:extLst>
              <a:ext uri="{FF2B5EF4-FFF2-40B4-BE49-F238E27FC236}">
                <a16:creationId xmlns:a16="http://schemas.microsoft.com/office/drawing/2014/main" id="{AEEA8BFE-92ED-F8EF-0D4E-EF97A4101431}"/>
              </a:ext>
            </a:extLst>
          </p:cNvPr>
          <p:cNvSpPr>
            <a:spLocks noGrp="1"/>
          </p:cNvSpPr>
          <p:nvPr>
            <p:ph type="body" sz="quarter" idx="31" hasCustomPrompt="1"/>
          </p:nvPr>
        </p:nvSpPr>
        <p:spPr>
          <a:xfrm>
            <a:off x="5269166" y="5029653"/>
            <a:ext cx="787687" cy="379374"/>
          </a:xfrm>
          <a:noFill/>
        </p:spPr>
        <p:txBody>
          <a:bodyPr vert="horz" lIns="91440" tIns="91440" rIns="91440" bIns="45720" rtlCol="0" anchor="ctr">
            <a:noAutofit/>
          </a:bodyPr>
          <a:lstStyle>
            <a:lvl1pPr algn="r">
              <a:defRPr lang="en-US" dirty="0">
                <a:solidFill>
                  <a:schemeClr val="accent6"/>
                </a:solidFill>
              </a:defRPr>
            </a:lvl1pPr>
          </a:lstStyle>
          <a:p>
            <a:pPr lvl="0"/>
            <a:r>
              <a:rPr lang="en-US"/>
              <a:t>00:00</a:t>
            </a:r>
          </a:p>
        </p:txBody>
      </p:sp>
      <p:sp>
        <p:nvSpPr>
          <p:cNvPr id="50" name="Text Placeholder 32">
            <a:extLst>
              <a:ext uri="{FF2B5EF4-FFF2-40B4-BE49-F238E27FC236}">
                <a16:creationId xmlns:a16="http://schemas.microsoft.com/office/drawing/2014/main" id="{2826334C-8A44-719C-A4C0-B239A4A50187}"/>
              </a:ext>
            </a:extLst>
          </p:cNvPr>
          <p:cNvSpPr>
            <a:spLocks noGrp="1"/>
          </p:cNvSpPr>
          <p:nvPr>
            <p:ph type="body" sz="quarter" idx="32" hasCustomPrompt="1"/>
          </p:nvPr>
        </p:nvSpPr>
        <p:spPr>
          <a:xfrm>
            <a:off x="6192879" y="5023166"/>
            <a:ext cx="2908568" cy="385861"/>
          </a:xfrm>
          <a:noFill/>
        </p:spPr>
        <p:txBody>
          <a:bodyPr vert="horz" lIns="91440" tIns="91440" rIns="91440" bIns="45720" rtlCol="0">
            <a:noAutofit/>
          </a:bodyPr>
          <a:lstStyle>
            <a:lvl1pPr>
              <a:defRPr lang="en-US" smtClean="0"/>
            </a:lvl1pPr>
            <a:lvl2pPr>
              <a:defRPr lang="en-US" smtClean="0"/>
            </a:lvl2pPr>
            <a:lvl3pPr>
              <a:defRPr lang="en-US" smtClean="0"/>
            </a:lvl3pPr>
            <a:lvl4pPr>
              <a:defRPr lang="en-US" smtClean="0"/>
            </a:lvl4pPr>
            <a:lvl5pPr>
              <a:defRPr lang="en-US"/>
            </a:lvl5pPr>
          </a:lstStyle>
          <a:p>
            <a:pPr lvl="0"/>
            <a:r>
              <a:rPr lang="en-US"/>
              <a:t>Activity</a:t>
            </a:r>
          </a:p>
        </p:txBody>
      </p:sp>
      <p:sp>
        <p:nvSpPr>
          <p:cNvPr id="51" name="Text Placeholder 34">
            <a:extLst>
              <a:ext uri="{FF2B5EF4-FFF2-40B4-BE49-F238E27FC236}">
                <a16:creationId xmlns:a16="http://schemas.microsoft.com/office/drawing/2014/main" id="{E48CC147-D1C5-14B2-0B8D-2EC9831350CC}"/>
              </a:ext>
            </a:extLst>
          </p:cNvPr>
          <p:cNvSpPr>
            <a:spLocks noGrp="1"/>
          </p:cNvSpPr>
          <p:nvPr>
            <p:ph type="body" sz="quarter" idx="33" hasCustomPrompt="1"/>
          </p:nvPr>
        </p:nvSpPr>
        <p:spPr>
          <a:xfrm>
            <a:off x="9237274" y="5029654"/>
            <a:ext cx="2016868" cy="385861"/>
          </a:xfrm>
          <a:noFill/>
        </p:spPr>
        <p:txBody>
          <a:bodyPr vert="horz" lIns="91440" tIns="91440" rIns="91440" bIns="45720" rtlCol="0" anchor="ctr">
            <a:noAutofit/>
          </a:bodyPr>
          <a:lstStyle>
            <a:lvl1pPr algn="r">
              <a:defRPr lang="en-US" sz="1400" cap="all" spc="200" dirty="0">
                <a:solidFill>
                  <a:schemeClr val="accent6"/>
                </a:solidFill>
              </a:defRPr>
            </a:lvl1pPr>
          </a:lstStyle>
          <a:p>
            <a:pPr lvl="0" algn="r"/>
            <a:r>
              <a:rPr lang="en-US"/>
              <a:t>Speaker</a:t>
            </a:r>
          </a:p>
        </p:txBody>
      </p:sp>
    </p:spTree>
    <p:extLst>
      <p:ext uri="{BB962C8B-B14F-4D97-AF65-F5344CB8AC3E}">
        <p14:creationId xmlns:p14="http://schemas.microsoft.com/office/powerpoint/2010/main" val="165818344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MG Monogra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623862" y="541506"/>
            <a:ext cx="4761401" cy="2493525"/>
          </a:xfrm>
        </p:spPr>
        <p:txBody>
          <a:bodyPr anchor="b">
            <a:noAutofit/>
          </a:bodyPr>
          <a:lstStyle>
            <a:lvl1pPr marL="0" indent="0" algn="l">
              <a:buFont typeface="Arial" panose="020B0604020202020204" pitchFamily="34" charset="0"/>
              <a:buNone/>
              <a:defRPr sz="7199" spc="-500" baseline="0">
                <a:solidFill>
                  <a:schemeClr val="bg1"/>
                </a:solidFill>
              </a:defRPr>
            </a:lvl1pPr>
          </a:lstStyle>
          <a:p>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623861" y="3761892"/>
            <a:ext cx="4761401" cy="2483266"/>
          </a:xfrm>
          <a:noFill/>
        </p:spPr>
        <p:txBody>
          <a:bodyPr vert="horz" lIns="91440" tIns="91440" rIns="91440" bIns="45720" rtlCol="0">
            <a:noAutofit/>
          </a:bodyPr>
          <a:lstStyle>
            <a:lvl1pPr>
              <a:spcBef>
                <a:spcPts val="0"/>
              </a:spcBef>
              <a:defRPr lang="en-US" dirty="0"/>
            </a:lvl1pPr>
          </a:lstStyle>
          <a:p>
            <a:pPr lvl="0"/>
            <a:r>
              <a:rPr lang="en-US"/>
              <a:t>Textbox</a:t>
            </a:r>
          </a:p>
        </p:txBody>
      </p:sp>
      <p:sp>
        <p:nvSpPr>
          <p:cNvPr id="4" name="Text Placeholder 3">
            <a:extLst>
              <a:ext uri="{FF2B5EF4-FFF2-40B4-BE49-F238E27FC236}">
                <a16:creationId xmlns:a16="http://schemas.microsoft.com/office/drawing/2014/main" id="{240F3270-5F76-F769-865D-FF2777613ED6}"/>
              </a:ext>
            </a:extLst>
          </p:cNvPr>
          <p:cNvSpPr>
            <a:spLocks noGrp="1"/>
          </p:cNvSpPr>
          <p:nvPr>
            <p:ph type="body" sz="quarter" idx="11" hasCustomPrompt="1"/>
          </p:nvPr>
        </p:nvSpPr>
        <p:spPr>
          <a:xfrm>
            <a:off x="6623860" y="3035030"/>
            <a:ext cx="4761401" cy="726862"/>
          </a:xfrm>
        </p:spPr>
        <p:txBody>
          <a:bodyPr anchor="ctr">
            <a:normAutofit/>
          </a:bodyPr>
          <a:lstStyle>
            <a:lvl1pPr>
              <a:defRPr sz="1800" cap="all" spc="300" baseline="0">
                <a:solidFill>
                  <a:schemeClr val="accent6"/>
                </a:solidFill>
                <a:latin typeface="Futura PT Medium" panose="020B0602020204020303" pitchFamily="34" charset="0"/>
              </a:defRPr>
            </a:lvl1pPr>
          </a:lstStyle>
          <a:p>
            <a:pPr lvl="0"/>
            <a:r>
              <a:rPr lang="en-US"/>
              <a:t>Optional Subheading</a:t>
            </a:r>
          </a:p>
        </p:txBody>
      </p:sp>
      <p:pic>
        <p:nvPicPr>
          <p:cNvPr id="2" name="Graphic 1">
            <a:extLst>
              <a:ext uri="{FF2B5EF4-FFF2-40B4-BE49-F238E27FC236}">
                <a16:creationId xmlns:a16="http://schemas.microsoft.com/office/drawing/2014/main" id="{37B406E5-385F-397F-F066-3A15E7A3B0C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6300" y="1002359"/>
            <a:ext cx="5379700" cy="4853282"/>
          </a:xfrm>
          <a:prstGeom prst="rect">
            <a:avLst/>
          </a:prstGeom>
        </p:spPr>
      </p:pic>
    </p:spTree>
    <p:extLst>
      <p:ext uri="{BB962C8B-B14F-4D97-AF65-F5344CB8AC3E}">
        <p14:creationId xmlns:p14="http://schemas.microsoft.com/office/powerpoint/2010/main" val="11117828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MG Logo">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76445ACE-BFFF-7900-6505-C14653B518F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39045" y="613387"/>
            <a:ext cx="8313908" cy="3656434"/>
          </a:xfrm>
          <a:prstGeom prst="rect">
            <a:avLst/>
          </a:prstGeom>
        </p:spPr>
      </p:pic>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1712067" y="3060971"/>
            <a:ext cx="8767866" cy="2554603"/>
          </a:xfrm>
        </p:spPr>
        <p:txBody>
          <a:bodyPr vert="horz" lIns="91440" tIns="45720" rIns="91440" bIns="45720" rtlCol="0" anchor="b">
            <a:noAutofit/>
          </a:bodyPr>
          <a:lstStyle>
            <a:lvl1pPr algn="ctr">
              <a:defRPr lang="en-US" sz="7199" spc="-5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1712067" y="5944419"/>
            <a:ext cx="8767864" cy="307223"/>
          </a:xfrm>
          <a:noFill/>
        </p:spPr>
        <p:txBody>
          <a:bodyPr>
            <a:normAutofit/>
          </a:bodyPr>
          <a:lstStyle>
            <a:lvl1pPr marL="0" indent="0" algn="ctr">
              <a:buNone/>
              <a:defRPr sz="1800" cap="all" spc="300" baseline="0">
                <a:solidFill>
                  <a:schemeClr val="accent6"/>
                </a:solidFill>
                <a:latin typeface="Futura PT Medium" panose="020B0602020204020303" pitchFamily="34" charset="0"/>
              </a:defRPr>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Optional subheading goes here</a:t>
            </a:r>
          </a:p>
        </p:txBody>
      </p:sp>
    </p:spTree>
    <p:extLst>
      <p:ext uri="{BB962C8B-B14F-4D97-AF65-F5344CB8AC3E}">
        <p14:creationId xmlns:p14="http://schemas.microsoft.com/office/powerpoint/2010/main" val="67563648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Title (Black)">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1" y="0"/>
            <a:ext cx="6095999" cy="6858000"/>
          </a:xfrm>
          <a:prstGeom prst="rect">
            <a:avLst/>
          </a:prstGeo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1712067" y="1394299"/>
            <a:ext cx="8767866" cy="2554603"/>
          </a:xfrm>
        </p:spPr>
        <p:txBody>
          <a:bodyPr vert="horz" lIns="91440" tIns="45720" rIns="91440" bIns="45720" rtlCol="0" anchor="b">
            <a:noAutofit/>
          </a:bodyPr>
          <a:lstStyle>
            <a:lvl1pPr>
              <a:defRPr lang="en-US" sz="8799" spc="-600" baseline="0" dirty="0"/>
            </a:lvl1pPr>
          </a:lstStyle>
          <a:p>
            <a:pPr lvl="0" algn="ctr"/>
            <a:r>
              <a:rPr lang="en-US"/>
              <a:t>Section Title.</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1712067" y="4277747"/>
            <a:ext cx="8767864" cy="307223"/>
          </a:xfrm>
          <a:noFill/>
        </p:spPr>
        <p:txBody>
          <a:bodyPr>
            <a:normAutofit/>
          </a:bodyPr>
          <a:lstStyle>
            <a:lvl1pPr marL="0" indent="0" algn="ctr">
              <a:buNone/>
              <a:defRPr sz="1800" cap="all" spc="300" baseline="0">
                <a:solidFill>
                  <a:schemeClr val="bg1"/>
                </a:solidFill>
                <a:latin typeface="Futura PT Medium" panose="020B0602020204020303" pitchFamily="34" charset="0"/>
              </a:defRPr>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Optional Subtitle Goes Here</a:t>
            </a:r>
          </a:p>
        </p:txBody>
      </p:sp>
    </p:spTree>
    <p:extLst>
      <p:ext uri="{BB962C8B-B14F-4D97-AF65-F5344CB8AC3E}">
        <p14:creationId xmlns:p14="http://schemas.microsoft.com/office/powerpoint/2010/main" val="27869831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Title (Red)">
    <p:bg>
      <p:bgPr>
        <a:solidFill>
          <a:schemeClr val="accent1"/>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1" y="0"/>
            <a:ext cx="6095999" cy="6858000"/>
          </a:xfrm>
          <a:prstGeom prst="rect">
            <a:avLst/>
          </a:prstGeo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1712067" y="1394299"/>
            <a:ext cx="8767866" cy="2554603"/>
          </a:xfrm>
        </p:spPr>
        <p:txBody>
          <a:bodyPr vert="horz" lIns="91440" tIns="45720" rIns="91440" bIns="45720" rtlCol="0" anchor="b">
            <a:noAutofit/>
          </a:bodyPr>
          <a:lstStyle>
            <a:lvl1pPr>
              <a:defRPr lang="en-US" sz="8799" spc="-600" baseline="0" dirty="0"/>
            </a:lvl1pPr>
          </a:lstStyle>
          <a:p>
            <a:pPr lvl="0" algn="ctr"/>
            <a:r>
              <a:rPr lang="en-US"/>
              <a:t>Section Title.</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1712067" y="4277747"/>
            <a:ext cx="8767864" cy="307223"/>
          </a:xfrm>
          <a:noFill/>
        </p:spPr>
        <p:txBody>
          <a:bodyPr>
            <a:normAutofit/>
          </a:bodyPr>
          <a:lstStyle>
            <a:lvl1pPr marL="0" indent="0" algn="ctr">
              <a:buNone/>
              <a:defRPr sz="1800" cap="all" spc="300" baseline="0">
                <a:solidFill>
                  <a:schemeClr val="bg1"/>
                </a:solidFill>
                <a:latin typeface="Futura PT Medium" panose="020B0602020204020303" pitchFamily="34" charset="0"/>
              </a:defRPr>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Optional Subtitle Goes Here</a:t>
            </a:r>
          </a:p>
        </p:txBody>
      </p:sp>
    </p:spTree>
    <p:extLst>
      <p:ext uri="{BB962C8B-B14F-4D97-AF65-F5344CB8AC3E}">
        <p14:creationId xmlns:p14="http://schemas.microsoft.com/office/powerpoint/2010/main" val="4047200280"/>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Horisontal Split 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0" y="1"/>
            <a:ext cx="12192000" cy="3428999"/>
          </a:xfrm>
          <a:prstGeom prst="rect">
            <a:avLst/>
          </a:prstGeom>
          <a:solidFill>
            <a:schemeClr val="bg2"/>
          </a:solidFill>
          <a:effectLst/>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11" y="541505"/>
            <a:ext cx="10894978" cy="2777428"/>
          </a:xfrm>
        </p:spPr>
        <p:txBody>
          <a:bodyPr vert="horz" lIns="91440" tIns="45720" rIns="91440" bIns="45720" rtlCol="0" anchor="b">
            <a:noAutofit/>
          </a:bodyPr>
          <a:lstStyle>
            <a:lvl1pPr>
              <a:defRPr lang="en-US" sz="7199" spc="-5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11" y="3970504"/>
            <a:ext cx="10894978" cy="2364038"/>
          </a:xfrm>
          <a:noFill/>
        </p:spPr>
        <p:txBody>
          <a:bodyPr vert="horz" lIns="91440" tIns="91440" rIns="91440" bIns="45720" numCol="2" spcCol="457200" rtlCol="0">
            <a:noAutofit/>
          </a:bodyPr>
          <a:lstStyle>
            <a:lvl1pPr>
              <a:spcBef>
                <a:spcPts val="0"/>
              </a:spcBef>
              <a:defRPr lang="en-US" dirty="0"/>
            </a:lvl1pPr>
          </a:lstStyle>
          <a:p>
            <a:pPr lvl="0"/>
            <a:r>
              <a:rPr lang="en-US"/>
              <a:t>Textbox</a:t>
            </a:r>
          </a:p>
        </p:txBody>
      </p:sp>
      <p:sp>
        <p:nvSpPr>
          <p:cNvPr id="8" name="Text Placeholder 7">
            <a:extLst>
              <a:ext uri="{FF2B5EF4-FFF2-40B4-BE49-F238E27FC236}">
                <a16:creationId xmlns:a16="http://schemas.microsoft.com/office/drawing/2014/main" id="{BD8C836F-1370-D56E-8438-F2F871D3D671}"/>
              </a:ext>
            </a:extLst>
          </p:cNvPr>
          <p:cNvSpPr>
            <a:spLocks noGrp="1"/>
          </p:cNvSpPr>
          <p:nvPr>
            <p:ph type="body" sz="quarter" idx="11" hasCustomPrompt="1"/>
          </p:nvPr>
        </p:nvSpPr>
        <p:spPr>
          <a:xfrm>
            <a:off x="648511" y="3435772"/>
            <a:ext cx="10894977" cy="445348"/>
          </a:xfrm>
        </p:spPr>
        <p:txBody>
          <a:bodyPr anchor="ctr"/>
          <a:lstStyle>
            <a:lvl1pPr>
              <a:defRPr cap="all" spc="300" baseline="0">
                <a:solidFill>
                  <a:schemeClr val="accent6"/>
                </a:solidFill>
                <a:latin typeface="Futura PT Medium" panose="020B0602020204020303" pitchFamily="34" charset="0"/>
              </a:defRPr>
            </a:lvl1pPr>
          </a:lstStyle>
          <a:p>
            <a:pPr lvl="0"/>
            <a:r>
              <a:rPr lang="en-US"/>
              <a:t>Optional Subheading Goes Here</a:t>
            </a:r>
          </a:p>
        </p:txBody>
      </p:sp>
    </p:spTree>
    <p:extLst>
      <p:ext uri="{BB962C8B-B14F-4D97-AF65-F5344CB8AC3E}">
        <p14:creationId xmlns:p14="http://schemas.microsoft.com/office/powerpoint/2010/main" val="2857308707"/>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Horisontal Split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0" y="3429000"/>
            <a:ext cx="12192000" cy="3429000"/>
          </a:xfrm>
          <a:prstGeom prst="rect">
            <a:avLst/>
          </a:prstGeo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8" name="Title 1">
            <a:extLst>
              <a:ext uri="{FF2B5EF4-FFF2-40B4-BE49-F238E27FC236}">
                <a16:creationId xmlns:a16="http://schemas.microsoft.com/office/drawing/2014/main" id="{EEA67BEA-E9FB-53D5-2A65-3589208C3D9D}"/>
              </a:ext>
            </a:extLst>
          </p:cNvPr>
          <p:cNvSpPr>
            <a:spLocks noGrp="1"/>
          </p:cNvSpPr>
          <p:nvPr>
            <p:ph type="ctrTitle" hasCustomPrompt="1"/>
          </p:nvPr>
        </p:nvSpPr>
        <p:spPr>
          <a:xfrm>
            <a:off x="648511" y="541505"/>
            <a:ext cx="10894978" cy="2777428"/>
          </a:xfrm>
        </p:spPr>
        <p:txBody>
          <a:bodyPr vert="horz" lIns="91440" tIns="45720" rIns="91440" bIns="45720" rtlCol="0" anchor="b">
            <a:noAutofit/>
          </a:bodyPr>
          <a:lstStyle>
            <a:lvl1pPr algn="r">
              <a:defRPr lang="en-US" sz="7199" spc="-500" baseline="0" dirty="0"/>
            </a:lvl1pPr>
          </a:lstStyle>
          <a:p>
            <a:pPr marL="0" lvl="0" indent="0">
              <a:buFont typeface="Arial" panose="020B0604020202020204" pitchFamily="34" charset="0"/>
            </a:pPr>
            <a:r>
              <a:rPr lang="en-US"/>
              <a:t>Heading.</a:t>
            </a:r>
          </a:p>
        </p:txBody>
      </p:sp>
      <p:sp>
        <p:nvSpPr>
          <p:cNvPr id="9" name="Subtitle 2">
            <a:extLst>
              <a:ext uri="{FF2B5EF4-FFF2-40B4-BE49-F238E27FC236}">
                <a16:creationId xmlns:a16="http://schemas.microsoft.com/office/drawing/2014/main" id="{4AA2AA9F-224B-8F7D-D8AF-93F6861ABCB9}"/>
              </a:ext>
            </a:extLst>
          </p:cNvPr>
          <p:cNvSpPr>
            <a:spLocks noGrp="1"/>
          </p:cNvSpPr>
          <p:nvPr>
            <p:ph type="subTitle" idx="1" hasCustomPrompt="1"/>
          </p:nvPr>
        </p:nvSpPr>
        <p:spPr>
          <a:xfrm>
            <a:off x="6096000" y="3970504"/>
            <a:ext cx="5447489" cy="2364038"/>
          </a:xfrm>
          <a:noFill/>
        </p:spPr>
        <p:txBody>
          <a:bodyPr vert="horz" lIns="91440" tIns="91440" rIns="91440" bIns="45720" numCol="1" spcCol="457200" rtlCol="0">
            <a:noAutofit/>
          </a:bodyPr>
          <a:lstStyle>
            <a:lvl1pPr algn="r">
              <a:spcBef>
                <a:spcPts val="0"/>
              </a:spcBef>
              <a:defRPr lang="en-US" dirty="0"/>
            </a:lvl1pPr>
          </a:lstStyle>
          <a:p>
            <a:pPr lvl="0"/>
            <a:r>
              <a:rPr lang="en-US"/>
              <a:t>Textbox</a:t>
            </a:r>
          </a:p>
        </p:txBody>
      </p:sp>
      <p:sp>
        <p:nvSpPr>
          <p:cNvPr id="10" name="Text Placeholder 7">
            <a:extLst>
              <a:ext uri="{FF2B5EF4-FFF2-40B4-BE49-F238E27FC236}">
                <a16:creationId xmlns:a16="http://schemas.microsoft.com/office/drawing/2014/main" id="{53665AF2-B230-DA74-8842-1F30CC1C7DE3}"/>
              </a:ext>
            </a:extLst>
          </p:cNvPr>
          <p:cNvSpPr>
            <a:spLocks noGrp="1"/>
          </p:cNvSpPr>
          <p:nvPr>
            <p:ph type="body" sz="quarter" idx="11" hasCustomPrompt="1"/>
          </p:nvPr>
        </p:nvSpPr>
        <p:spPr>
          <a:xfrm>
            <a:off x="648511" y="3435772"/>
            <a:ext cx="10894977" cy="445348"/>
          </a:xfrm>
        </p:spPr>
        <p:txBody>
          <a:bodyPr anchor="ctr"/>
          <a:lstStyle>
            <a:lvl1pPr algn="r">
              <a:defRPr cap="all" spc="300" baseline="0">
                <a:solidFill>
                  <a:schemeClr val="bg1"/>
                </a:solidFill>
                <a:latin typeface="Futura PT Medium" panose="020B0602020204020303" pitchFamily="34" charset="0"/>
              </a:defRPr>
            </a:lvl1pPr>
          </a:lstStyle>
          <a:p>
            <a:pPr lvl="0"/>
            <a:r>
              <a:rPr lang="en-US"/>
              <a:t>Optional Subheading Goes Here</a:t>
            </a:r>
          </a:p>
        </p:txBody>
      </p:sp>
    </p:spTree>
    <p:extLst>
      <p:ext uri="{BB962C8B-B14F-4D97-AF65-F5344CB8AC3E}">
        <p14:creationId xmlns:p14="http://schemas.microsoft.com/office/powerpoint/2010/main" val="931019886"/>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arge Heading 1">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11" y="480060"/>
            <a:ext cx="10894978" cy="1053830"/>
          </a:xfrm>
        </p:spPr>
        <p:txBody>
          <a:bodyPr vert="horz" lIns="91440" tIns="45720" rIns="91440" bIns="45720" rtlCol="0" anchor="b">
            <a:noAutofit/>
          </a:bodyPr>
          <a:lstStyle>
            <a:lvl1pPr>
              <a:defRPr lang="en-US" dirty="0"/>
            </a:lvl1pPr>
          </a:lstStyle>
          <a:p>
            <a:pPr marL="0" lvl="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11" y="1793296"/>
            <a:ext cx="10894978" cy="2801565"/>
          </a:xfrm>
          <a:noFill/>
        </p:spPr>
        <p:txBody>
          <a:bodyPr vert="horz" lIns="91440" tIns="91440" rIns="91440" bIns="45720" rtlCol="0">
            <a:noAutofit/>
          </a:bodyPr>
          <a:lstStyle>
            <a:lvl1pPr>
              <a:spcBef>
                <a:spcPts val="0"/>
              </a:spcBef>
              <a:defRPr lang="en-US" dirty="0"/>
            </a:lvl1pPr>
          </a:lstStyle>
          <a:p>
            <a:pPr lvl="0"/>
            <a:r>
              <a:rPr lang="en-US"/>
              <a:t>Textbox</a:t>
            </a:r>
          </a:p>
        </p:txBody>
      </p:sp>
      <p:sp>
        <p:nvSpPr>
          <p:cNvPr id="7" name="Picture Placeholder 2">
            <a:extLst>
              <a:ext uri="{FF2B5EF4-FFF2-40B4-BE49-F238E27FC236}">
                <a16:creationId xmlns:a16="http://schemas.microsoft.com/office/drawing/2014/main" id="{60B2203B-0AC5-78E0-D9B1-96856FBA4744}"/>
              </a:ext>
            </a:extLst>
          </p:cNvPr>
          <p:cNvSpPr>
            <a:spLocks noGrp="1"/>
          </p:cNvSpPr>
          <p:nvPr>
            <p:ph type="pic" sz="quarter" idx="10" hasCustomPrompt="1"/>
          </p:nvPr>
        </p:nvSpPr>
        <p:spPr>
          <a:xfrm>
            <a:off x="0" y="4838700"/>
            <a:ext cx="12192000" cy="20193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Tree>
    <p:extLst>
      <p:ext uri="{BB962C8B-B14F-4D97-AF65-F5344CB8AC3E}">
        <p14:creationId xmlns:p14="http://schemas.microsoft.com/office/powerpoint/2010/main" val="3417582278"/>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arge Heading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0" y="0"/>
            <a:ext cx="12192000" cy="20193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11" y="2263139"/>
            <a:ext cx="10894978" cy="1165860"/>
          </a:xfrm>
        </p:spPr>
        <p:txBody>
          <a:bodyPr vert="horz" lIns="91440" tIns="45720" rIns="91440" bIns="45720" rtlCol="0" anchor="b">
            <a:noAutofit/>
          </a:bodyPr>
          <a:lstStyle>
            <a:lvl1pPr>
              <a:defRPr lang="en-US" dirty="0"/>
            </a:lvl1pPr>
          </a:lstStyle>
          <a:p>
            <a:pPr marL="0" lvl="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11" y="3672838"/>
            <a:ext cx="10894978" cy="2743202"/>
          </a:xfrm>
          <a:noFill/>
        </p:spPr>
        <p:txBody>
          <a:bodyPr vert="horz" lIns="91440" tIns="91440" rIns="91440" bIns="45720" rtlCol="0">
            <a:noAutofit/>
          </a:bodyPr>
          <a:lstStyle>
            <a:lvl1pPr>
              <a:defRPr lang="en-US" dirty="0"/>
            </a:lvl1pPr>
          </a:lstStyle>
          <a:p>
            <a:pPr lvl="0">
              <a:spcBef>
                <a:spcPts val="0"/>
              </a:spcBef>
            </a:pPr>
            <a:r>
              <a:rPr lang="en-US"/>
              <a:t>Textbox</a:t>
            </a:r>
          </a:p>
        </p:txBody>
      </p:sp>
    </p:spTree>
    <p:extLst>
      <p:ext uri="{BB962C8B-B14F-4D97-AF65-F5344CB8AC3E}">
        <p14:creationId xmlns:p14="http://schemas.microsoft.com/office/powerpoint/2010/main" val="205126376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mall Head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11" y="480060"/>
            <a:ext cx="10894978" cy="643346"/>
          </a:xfrm>
        </p:spPr>
        <p:txBody>
          <a:bodyPr vert="horz" lIns="91440" tIns="45720" rIns="91440" bIns="45720" rtlCol="0" anchor="t">
            <a:noAutofit/>
          </a:bodyPr>
          <a:lstStyle>
            <a:lvl1pPr>
              <a:defRPr lang="en-US" sz="4400" spc="-300" baseline="0" dirty="0"/>
            </a:lvl1pPr>
          </a:lstStyle>
          <a:p>
            <a:pPr marL="0" lvl="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11" y="1711234"/>
            <a:ext cx="10894978" cy="2883627"/>
          </a:xfrm>
          <a:noFill/>
        </p:spPr>
        <p:txBody>
          <a:bodyPr vert="horz" lIns="91440" tIns="91440" rIns="91440" bIns="45720" rtlCol="0">
            <a:noAutofit/>
          </a:bodyPr>
          <a:lstStyle>
            <a:lvl1pPr>
              <a:defRPr lang="en-US" dirty="0"/>
            </a:lvl1pPr>
          </a:lstStyle>
          <a:p>
            <a:pPr lvl="0"/>
            <a:r>
              <a:rPr lang="en-US"/>
              <a:t>Textbox</a:t>
            </a:r>
          </a:p>
        </p:txBody>
      </p:sp>
      <p:sp>
        <p:nvSpPr>
          <p:cNvPr id="7" name="Picture Placeholder 2">
            <a:extLst>
              <a:ext uri="{FF2B5EF4-FFF2-40B4-BE49-F238E27FC236}">
                <a16:creationId xmlns:a16="http://schemas.microsoft.com/office/drawing/2014/main" id="{60B2203B-0AC5-78E0-D9B1-96856FBA4744}"/>
              </a:ext>
            </a:extLst>
          </p:cNvPr>
          <p:cNvSpPr>
            <a:spLocks noGrp="1"/>
          </p:cNvSpPr>
          <p:nvPr>
            <p:ph type="pic" sz="quarter" idx="10" hasCustomPrompt="1"/>
          </p:nvPr>
        </p:nvSpPr>
        <p:spPr>
          <a:xfrm>
            <a:off x="0" y="4838700"/>
            <a:ext cx="12192000" cy="20193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3" name="Text Placeholder 2">
            <a:extLst>
              <a:ext uri="{FF2B5EF4-FFF2-40B4-BE49-F238E27FC236}">
                <a16:creationId xmlns:a16="http://schemas.microsoft.com/office/drawing/2014/main" id="{3497B5EF-764E-7376-F6CA-55DC0B782277}"/>
              </a:ext>
            </a:extLst>
          </p:cNvPr>
          <p:cNvSpPr>
            <a:spLocks noGrp="1"/>
          </p:cNvSpPr>
          <p:nvPr>
            <p:ph type="body" sz="quarter" idx="11" hasCustomPrompt="1"/>
          </p:nvPr>
        </p:nvSpPr>
        <p:spPr>
          <a:xfrm>
            <a:off x="649288" y="1234440"/>
            <a:ext cx="10894201" cy="365761"/>
          </a:xfrm>
        </p:spPr>
        <p:txBody>
          <a:bodyPr anchor="ctr"/>
          <a:lstStyle>
            <a:lvl1pPr>
              <a:defRPr cap="all" spc="300" baseline="0">
                <a:solidFill>
                  <a:schemeClr val="accent6"/>
                </a:solidFill>
                <a:latin typeface="Futura PT Medium" panose="020B0602020204020303" pitchFamily="34" charset="0"/>
              </a:defRPr>
            </a:lvl1pPr>
          </a:lstStyle>
          <a:p>
            <a:pPr lvl="0"/>
            <a:r>
              <a:rPr lang="en-US"/>
              <a:t>Optional Subtitle goes here</a:t>
            </a:r>
          </a:p>
        </p:txBody>
      </p:sp>
    </p:spTree>
    <p:extLst>
      <p:ext uri="{BB962C8B-B14F-4D97-AF65-F5344CB8AC3E}">
        <p14:creationId xmlns:p14="http://schemas.microsoft.com/office/powerpoint/2010/main" val="3487530143"/>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imple Slid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11" y="480060"/>
            <a:ext cx="10894978" cy="643346"/>
          </a:xfrm>
        </p:spPr>
        <p:txBody>
          <a:bodyPr vert="horz" lIns="91440" tIns="45720" rIns="91440" bIns="45720" rtlCol="0" anchor="t">
            <a:noAutofit/>
          </a:bodyPr>
          <a:lstStyle>
            <a:lvl1pPr>
              <a:defRPr lang="en-US" sz="4400" spc="-300" baseline="0" dirty="0"/>
            </a:lvl1pPr>
          </a:lstStyle>
          <a:p>
            <a:pPr marL="0" lvl="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11" y="1711233"/>
            <a:ext cx="10894978" cy="4545188"/>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3" name="Text Placeholder 2">
            <a:extLst>
              <a:ext uri="{FF2B5EF4-FFF2-40B4-BE49-F238E27FC236}">
                <a16:creationId xmlns:a16="http://schemas.microsoft.com/office/drawing/2014/main" id="{3497B5EF-764E-7376-F6CA-55DC0B782277}"/>
              </a:ext>
            </a:extLst>
          </p:cNvPr>
          <p:cNvSpPr>
            <a:spLocks noGrp="1"/>
          </p:cNvSpPr>
          <p:nvPr>
            <p:ph type="body" sz="quarter" idx="11" hasCustomPrompt="1"/>
          </p:nvPr>
        </p:nvSpPr>
        <p:spPr>
          <a:xfrm>
            <a:off x="649288" y="1234440"/>
            <a:ext cx="10894201" cy="365761"/>
          </a:xfrm>
        </p:spPr>
        <p:txBody>
          <a:bodyPr anchor="ctr"/>
          <a:lstStyle>
            <a:lvl1pPr>
              <a:defRPr cap="all" spc="300" baseline="0">
                <a:solidFill>
                  <a:schemeClr val="accent6"/>
                </a:solidFill>
                <a:latin typeface="Futura PT Medium" panose="020B0602020204020303" pitchFamily="34" charset="0"/>
              </a:defRPr>
            </a:lvl1pPr>
          </a:lstStyle>
          <a:p>
            <a:pPr lvl="0"/>
            <a:r>
              <a:rPr lang="en-US"/>
              <a:t>Optional Subtitle goes here</a:t>
            </a:r>
          </a:p>
        </p:txBody>
      </p:sp>
    </p:spTree>
    <p:extLst>
      <p:ext uri="{BB962C8B-B14F-4D97-AF65-F5344CB8AC3E}">
        <p14:creationId xmlns:p14="http://schemas.microsoft.com/office/powerpoint/2010/main" val="3689463365"/>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Vertical Split Large 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6096000" y="0"/>
            <a:ext cx="6096000" cy="68580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12" y="541506"/>
            <a:ext cx="5078522" cy="2493525"/>
          </a:xfrm>
        </p:spPr>
        <p:txBody>
          <a:bodyPr vert="horz" lIns="91440" tIns="45720" rIns="91440" bIns="45720" rtlCol="0" anchor="b">
            <a:noAutofit/>
          </a:bodyPr>
          <a:lstStyle>
            <a:lvl1pPr>
              <a:defRPr lang="en-US" sz="7199" spc="-5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11" y="3761892"/>
            <a:ext cx="5078522" cy="2483266"/>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4" name="Text Placeholder 3">
            <a:extLst>
              <a:ext uri="{FF2B5EF4-FFF2-40B4-BE49-F238E27FC236}">
                <a16:creationId xmlns:a16="http://schemas.microsoft.com/office/drawing/2014/main" id="{240F3270-5F76-F769-865D-FF2777613ED6}"/>
              </a:ext>
            </a:extLst>
          </p:cNvPr>
          <p:cNvSpPr>
            <a:spLocks noGrp="1"/>
          </p:cNvSpPr>
          <p:nvPr>
            <p:ph type="body" sz="quarter" idx="11" hasCustomPrompt="1"/>
          </p:nvPr>
        </p:nvSpPr>
        <p:spPr>
          <a:xfrm>
            <a:off x="648510" y="3035030"/>
            <a:ext cx="5078522" cy="726862"/>
          </a:xfrm>
        </p:spPr>
        <p:txBody>
          <a:bodyPr anchor="ctr">
            <a:normAutofit/>
          </a:bodyPr>
          <a:lstStyle>
            <a:lvl1pPr>
              <a:defRPr sz="1800" cap="all" spc="300" baseline="0">
                <a:solidFill>
                  <a:schemeClr val="accent6"/>
                </a:solidFill>
                <a:latin typeface="Futura PT Medium" panose="020B0602020204020303" pitchFamily="34" charset="0"/>
              </a:defRPr>
            </a:lvl1pPr>
          </a:lstStyle>
          <a:p>
            <a:pPr lvl="0"/>
            <a:r>
              <a:rPr lang="en-US"/>
              <a:t>Optional Subheading</a:t>
            </a:r>
          </a:p>
        </p:txBody>
      </p:sp>
    </p:spTree>
    <p:extLst>
      <p:ext uri="{BB962C8B-B14F-4D97-AF65-F5344CB8AC3E}">
        <p14:creationId xmlns:p14="http://schemas.microsoft.com/office/powerpoint/2010/main" val="1394260408"/>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ertical Split Large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0" y="0"/>
            <a:ext cx="6096000" cy="68580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71796" y="541506"/>
            <a:ext cx="5078522" cy="2493525"/>
          </a:xfrm>
        </p:spPr>
        <p:txBody>
          <a:bodyPr vert="horz" lIns="91440" tIns="45720" rIns="91440" bIns="45720" rtlCol="0" anchor="b">
            <a:noAutofit/>
          </a:bodyPr>
          <a:lstStyle>
            <a:lvl1pPr>
              <a:defRPr lang="en-US" sz="7199" spc="-5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71795" y="3761892"/>
            <a:ext cx="5078522" cy="2483266"/>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4" name="Text Placeholder 3">
            <a:extLst>
              <a:ext uri="{FF2B5EF4-FFF2-40B4-BE49-F238E27FC236}">
                <a16:creationId xmlns:a16="http://schemas.microsoft.com/office/drawing/2014/main" id="{240F3270-5F76-F769-865D-FF2777613ED6}"/>
              </a:ext>
            </a:extLst>
          </p:cNvPr>
          <p:cNvSpPr>
            <a:spLocks noGrp="1"/>
          </p:cNvSpPr>
          <p:nvPr>
            <p:ph type="body" sz="quarter" idx="11" hasCustomPrompt="1"/>
          </p:nvPr>
        </p:nvSpPr>
        <p:spPr>
          <a:xfrm>
            <a:off x="6471794" y="3035030"/>
            <a:ext cx="5078522" cy="726862"/>
          </a:xfrm>
        </p:spPr>
        <p:txBody>
          <a:bodyPr anchor="ctr">
            <a:normAutofit/>
          </a:bodyPr>
          <a:lstStyle>
            <a:lvl1pPr>
              <a:defRPr sz="1800" cap="all" spc="300" baseline="0">
                <a:solidFill>
                  <a:schemeClr val="accent6"/>
                </a:solidFill>
                <a:latin typeface="Futura PT Medium" panose="020B0602020204020303" pitchFamily="34" charset="0"/>
              </a:defRPr>
            </a:lvl1pPr>
          </a:lstStyle>
          <a:p>
            <a:pPr lvl="0"/>
            <a:r>
              <a:rPr lang="en-US"/>
              <a:t>Optional Subheading</a:t>
            </a:r>
          </a:p>
        </p:txBody>
      </p:sp>
    </p:spTree>
    <p:extLst>
      <p:ext uri="{BB962C8B-B14F-4D97-AF65-F5344CB8AC3E}">
        <p14:creationId xmlns:p14="http://schemas.microsoft.com/office/powerpoint/2010/main" val="3683752596"/>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Vertical Split Small 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6096000" y="0"/>
            <a:ext cx="6095999" cy="6857999"/>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583533" y="541506"/>
            <a:ext cx="5152499" cy="726863"/>
          </a:xfrm>
        </p:spPr>
        <p:txBody>
          <a:bodyPr vert="horz" lIns="91440" tIns="45720" rIns="91440" bIns="45720" rtlCol="0" anchor="t">
            <a:noAutofit/>
          </a:bodyPr>
          <a:lstStyle>
            <a:lvl1pPr>
              <a:defRPr lang="en-US" sz="4800" spc="-4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583532" y="1998302"/>
            <a:ext cx="5152499" cy="4246856"/>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4" name="Text Placeholder 3">
            <a:extLst>
              <a:ext uri="{FF2B5EF4-FFF2-40B4-BE49-F238E27FC236}">
                <a16:creationId xmlns:a16="http://schemas.microsoft.com/office/drawing/2014/main" id="{240F3270-5F76-F769-865D-FF2777613ED6}"/>
              </a:ext>
            </a:extLst>
          </p:cNvPr>
          <p:cNvSpPr>
            <a:spLocks noGrp="1"/>
          </p:cNvSpPr>
          <p:nvPr>
            <p:ph type="body" sz="quarter" idx="11" hasCustomPrompt="1"/>
          </p:nvPr>
        </p:nvSpPr>
        <p:spPr>
          <a:xfrm>
            <a:off x="583531" y="1271440"/>
            <a:ext cx="5152499" cy="726862"/>
          </a:xfrm>
        </p:spPr>
        <p:txBody>
          <a:bodyPr anchor="ctr">
            <a:normAutofit/>
          </a:bodyPr>
          <a:lstStyle>
            <a:lvl1pPr>
              <a:defRPr sz="1800" cap="all" spc="300" baseline="0">
                <a:solidFill>
                  <a:schemeClr val="accent6"/>
                </a:solidFill>
                <a:latin typeface="Futura PT Medium" panose="020B0602020204020303" pitchFamily="34" charset="0"/>
              </a:defRPr>
            </a:lvl1pPr>
          </a:lstStyle>
          <a:p>
            <a:pPr lvl="0"/>
            <a:r>
              <a:rPr lang="en-US"/>
              <a:t>Optional Subheading</a:t>
            </a:r>
          </a:p>
        </p:txBody>
      </p:sp>
    </p:spTree>
    <p:extLst>
      <p:ext uri="{BB962C8B-B14F-4D97-AF65-F5344CB8AC3E}">
        <p14:creationId xmlns:p14="http://schemas.microsoft.com/office/powerpoint/2010/main" val="3175599665"/>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Vertical Split Small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1" y="0"/>
            <a:ext cx="6095999" cy="6857999"/>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485023" y="541506"/>
            <a:ext cx="5152499" cy="726863"/>
          </a:xfrm>
        </p:spPr>
        <p:txBody>
          <a:bodyPr vert="horz" lIns="91440" tIns="45720" rIns="91440" bIns="45720" rtlCol="0" anchor="t">
            <a:noAutofit/>
          </a:bodyPr>
          <a:lstStyle>
            <a:lvl1pPr>
              <a:defRPr lang="en-US" sz="4800" spc="-4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485022" y="1998302"/>
            <a:ext cx="5152499" cy="4246856"/>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4" name="Text Placeholder 3">
            <a:extLst>
              <a:ext uri="{FF2B5EF4-FFF2-40B4-BE49-F238E27FC236}">
                <a16:creationId xmlns:a16="http://schemas.microsoft.com/office/drawing/2014/main" id="{240F3270-5F76-F769-865D-FF2777613ED6}"/>
              </a:ext>
            </a:extLst>
          </p:cNvPr>
          <p:cNvSpPr>
            <a:spLocks noGrp="1"/>
          </p:cNvSpPr>
          <p:nvPr>
            <p:ph type="body" sz="quarter" idx="11" hasCustomPrompt="1"/>
          </p:nvPr>
        </p:nvSpPr>
        <p:spPr>
          <a:xfrm>
            <a:off x="6485021" y="1271440"/>
            <a:ext cx="5152499" cy="726862"/>
          </a:xfrm>
        </p:spPr>
        <p:txBody>
          <a:bodyPr anchor="ctr">
            <a:normAutofit/>
          </a:bodyPr>
          <a:lstStyle>
            <a:lvl1pPr>
              <a:defRPr sz="1800" cap="all" spc="300" baseline="0">
                <a:solidFill>
                  <a:schemeClr val="accent6"/>
                </a:solidFill>
                <a:latin typeface="Futura PT Medium" panose="020B0602020204020303" pitchFamily="34" charset="0"/>
              </a:defRPr>
            </a:lvl1pPr>
          </a:lstStyle>
          <a:p>
            <a:pPr lvl="0"/>
            <a:r>
              <a:rPr lang="en-US"/>
              <a:t>Optional Subheading</a:t>
            </a:r>
          </a:p>
        </p:txBody>
      </p:sp>
    </p:spTree>
    <p:extLst>
      <p:ext uri="{BB962C8B-B14F-4D97-AF65-F5344CB8AC3E}">
        <p14:creationId xmlns:p14="http://schemas.microsoft.com/office/powerpoint/2010/main" val="1196211926"/>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Boxed I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554481" y="541505"/>
            <a:ext cx="5697163" cy="5697163"/>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763968" y="541506"/>
            <a:ext cx="4873554" cy="726863"/>
          </a:xfrm>
        </p:spPr>
        <p:txBody>
          <a:bodyPr vert="horz" lIns="91440" tIns="45720" rIns="91440" bIns="45720" rtlCol="0" anchor="t">
            <a:noAutofit/>
          </a:bodyPr>
          <a:lstStyle>
            <a:lvl1pPr>
              <a:defRPr lang="en-US" sz="4800" spc="-400" baseline="0" dirty="0"/>
            </a:lvl1pPr>
          </a:lstStyle>
          <a:p>
            <a:pPr marL="0" lvl="0" indent="0">
              <a:buFont typeface="Arial" panose="020B0604020202020204" pitchFamily="34" charset="0"/>
            </a:pPr>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763967" y="1998302"/>
            <a:ext cx="4873554" cy="4246856"/>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4" name="Text Placeholder 3">
            <a:extLst>
              <a:ext uri="{FF2B5EF4-FFF2-40B4-BE49-F238E27FC236}">
                <a16:creationId xmlns:a16="http://schemas.microsoft.com/office/drawing/2014/main" id="{240F3270-5F76-F769-865D-FF2777613ED6}"/>
              </a:ext>
            </a:extLst>
          </p:cNvPr>
          <p:cNvSpPr>
            <a:spLocks noGrp="1"/>
          </p:cNvSpPr>
          <p:nvPr>
            <p:ph type="body" sz="quarter" idx="11" hasCustomPrompt="1"/>
          </p:nvPr>
        </p:nvSpPr>
        <p:spPr>
          <a:xfrm>
            <a:off x="6763966" y="1271440"/>
            <a:ext cx="4873554" cy="726862"/>
          </a:xfrm>
        </p:spPr>
        <p:txBody>
          <a:bodyPr anchor="ctr">
            <a:normAutofit/>
          </a:bodyPr>
          <a:lstStyle>
            <a:lvl1pPr>
              <a:defRPr sz="1800" cap="all" spc="300" baseline="0">
                <a:solidFill>
                  <a:schemeClr val="accent6"/>
                </a:solidFill>
                <a:latin typeface="Futura PT Medium" panose="020B0602020204020303" pitchFamily="34" charset="0"/>
              </a:defRPr>
            </a:lvl1pPr>
          </a:lstStyle>
          <a:p>
            <a:pPr lvl="0"/>
            <a:r>
              <a:rPr lang="en-US"/>
              <a:t>Optional Subheading</a:t>
            </a:r>
          </a:p>
        </p:txBody>
      </p:sp>
    </p:spTree>
    <p:extLst>
      <p:ext uri="{BB962C8B-B14F-4D97-AF65-F5344CB8AC3E}">
        <p14:creationId xmlns:p14="http://schemas.microsoft.com/office/powerpoint/2010/main" val="2671734626"/>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hree Part Vertical Banner">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732817" y="0"/>
            <a:ext cx="4721157" cy="68580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6089518" y="528021"/>
            <a:ext cx="5459546" cy="606989"/>
          </a:xfrm>
          <a:noFill/>
        </p:spPr>
        <p:txBody>
          <a:bodyPr anchor="b">
            <a:noAutofit/>
          </a:bodyPr>
          <a:lstStyle>
            <a:lvl1pPr marL="0" indent="0" algn="l">
              <a:buFont typeface="Arial" panose="020B0604020202020204" pitchFamily="34" charset="0"/>
              <a:buNone/>
              <a:defRPr sz="2800" spc="-220" baseline="0">
                <a:solidFill>
                  <a:schemeClr val="bg1"/>
                </a:solidFill>
              </a:defRPr>
            </a:lvl1pPr>
          </a:lstStyle>
          <a:p>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6089517" y="1137587"/>
            <a:ext cx="5447489" cy="1062106"/>
          </a:xfrm>
          <a:noFill/>
        </p:spPr>
        <p:txBody>
          <a:bodyPr vert="horz" lIns="91440" tIns="91440" rIns="91440" bIns="45720" rtlCol="0">
            <a:noAutofit/>
          </a:bodyPr>
          <a:lstStyle>
            <a:lvl1pPr>
              <a:spcBef>
                <a:spcPts val="0"/>
              </a:spcBef>
              <a:defRPr lang="en-US" dirty="0">
                <a:solidFill>
                  <a:schemeClr val="accent6"/>
                </a:solidFill>
              </a:defRPr>
            </a:lvl1pPr>
          </a:lstStyle>
          <a:p>
            <a:pPr lvl="0"/>
            <a:r>
              <a:rPr lang="en-US"/>
              <a:t>Textbox</a:t>
            </a:r>
          </a:p>
        </p:txBody>
      </p:sp>
      <p:sp>
        <p:nvSpPr>
          <p:cNvPr id="10" name="Text Placeholder 9">
            <a:extLst>
              <a:ext uri="{FF2B5EF4-FFF2-40B4-BE49-F238E27FC236}">
                <a16:creationId xmlns:a16="http://schemas.microsoft.com/office/drawing/2014/main" id="{3B072B1A-A1FC-2956-1E7A-6C30B8FDE3C9}"/>
              </a:ext>
            </a:extLst>
          </p:cNvPr>
          <p:cNvSpPr>
            <a:spLocks noGrp="1"/>
          </p:cNvSpPr>
          <p:nvPr>
            <p:ph type="body" sz="quarter" idx="11" hasCustomPrompt="1"/>
          </p:nvPr>
        </p:nvSpPr>
        <p:spPr>
          <a:xfrm>
            <a:off x="6095867" y="3099405"/>
            <a:ext cx="5446713" cy="1258098"/>
          </a:xfrm>
          <a:noFill/>
        </p:spPr>
        <p:txBody>
          <a:bodyPr vert="horz" lIns="91440" tIns="91440" rIns="91440" bIns="45720" rtlCol="0">
            <a:noAutofit/>
          </a:bodyPr>
          <a:lstStyle>
            <a:lvl1pPr algn="r">
              <a:spcBef>
                <a:spcPts val="0"/>
              </a:spcBef>
              <a:defRPr lang="en-US" sz="1800" dirty="0">
                <a:solidFill>
                  <a:schemeClr val="accent6"/>
                </a:solidFill>
              </a:defRPr>
            </a:lvl1pPr>
          </a:lstStyle>
          <a:p>
            <a:pPr lvl="0"/>
            <a:r>
              <a:rPr lang="en-US"/>
              <a:t>Textbox</a:t>
            </a:r>
          </a:p>
        </p:txBody>
      </p:sp>
      <p:sp>
        <p:nvSpPr>
          <p:cNvPr id="15" name="Text Placeholder 14">
            <a:extLst>
              <a:ext uri="{FF2B5EF4-FFF2-40B4-BE49-F238E27FC236}">
                <a16:creationId xmlns:a16="http://schemas.microsoft.com/office/drawing/2014/main" id="{17AD7967-A1B6-B707-0474-6E0E93B7E0AB}"/>
              </a:ext>
            </a:extLst>
          </p:cNvPr>
          <p:cNvSpPr>
            <a:spLocks noGrp="1"/>
          </p:cNvSpPr>
          <p:nvPr>
            <p:ph type="body" sz="quarter" idx="12" hasCustomPrompt="1"/>
          </p:nvPr>
        </p:nvSpPr>
        <p:spPr>
          <a:xfrm>
            <a:off x="6095866" y="2437346"/>
            <a:ext cx="5440364" cy="667315"/>
          </a:xfrm>
          <a:noFill/>
        </p:spPr>
        <p:txBody>
          <a:bodyPr vert="horz" lIns="91440" tIns="45720" rIns="91440" bIns="45720" rtlCol="0" anchor="b">
            <a:noAutofit/>
          </a:bodyPr>
          <a:lstStyle>
            <a:lvl1pPr algn="r">
              <a:defRPr lang="en-US" sz="2800" spc="-220" baseline="0" smtClean="0">
                <a:solidFill>
                  <a:schemeClr val="bg1"/>
                </a:solidFill>
                <a:latin typeface="Futura Com Book" panose="02000803040000020003" pitchFamily="2" charset="0"/>
                <a:ea typeface="+mj-ea"/>
                <a:cs typeface="+mj-cs"/>
              </a:defRPr>
            </a:lvl1pPr>
            <a:lvl2pPr>
              <a:defRPr lang="en-US" smtClean="0"/>
            </a:lvl2pPr>
            <a:lvl3pPr>
              <a:defRPr lang="en-US" smtClean="0"/>
            </a:lvl3pPr>
            <a:lvl4pPr>
              <a:defRPr lang="en-US" smtClean="0"/>
            </a:lvl4pPr>
            <a:lvl5pPr>
              <a:defRPr lang="en-US"/>
            </a:lvl5pPr>
          </a:lstStyle>
          <a:p>
            <a:pPr lvl="0">
              <a:spcBef>
                <a:spcPct val="0"/>
              </a:spcBef>
            </a:pPr>
            <a:r>
              <a:rPr lang="en-US"/>
              <a:t>Heading.</a:t>
            </a:r>
          </a:p>
        </p:txBody>
      </p:sp>
      <p:sp>
        <p:nvSpPr>
          <p:cNvPr id="17" name="Text Placeholder 16">
            <a:extLst>
              <a:ext uri="{FF2B5EF4-FFF2-40B4-BE49-F238E27FC236}">
                <a16:creationId xmlns:a16="http://schemas.microsoft.com/office/drawing/2014/main" id="{2052B66E-5CCA-500C-3A2F-6C7F438F1A9C}"/>
              </a:ext>
            </a:extLst>
          </p:cNvPr>
          <p:cNvSpPr>
            <a:spLocks noGrp="1"/>
          </p:cNvSpPr>
          <p:nvPr>
            <p:ph type="body" sz="quarter" idx="13" hasCustomPrompt="1"/>
          </p:nvPr>
        </p:nvSpPr>
        <p:spPr>
          <a:xfrm>
            <a:off x="6095866" y="4601351"/>
            <a:ext cx="5459546" cy="673231"/>
          </a:xfrm>
          <a:noFill/>
        </p:spPr>
        <p:txBody>
          <a:bodyPr vert="horz" lIns="91440" tIns="45720" rIns="91440" bIns="45720" rtlCol="0" anchor="b">
            <a:noAutofit/>
          </a:bodyPr>
          <a:lstStyle>
            <a:lvl1pPr>
              <a:defRPr lang="en-US" sz="2800" spc="-220" baseline="0" dirty="0">
                <a:solidFill>
                  <a:schemeClr val="bg1"/>
                </a:solidFill>
                <a:latin typeface="Futura Com Book" panose="02000803040000020003" pitchFamily="2" charset="0"/>
                <a:ea typeface="+mj-ea"/>
                <a:cs typeface="+mj-cs"/>
              </a:defRPr>
            </a:lvl1pPr>
          </a:lstStyle>
          <a:p>
            <a:pPr lvl="0">
              <a:spcBef>
                <a:spcPct val="0"/>
              </a:spcBef>
            </a:pPr>
            <a:r>
              <a:rPr lang="en-US"/>
              <a:t>Heading.</a:t>
            </a:r>
          </a:p>
        </p:txBody>
      </p:sp>
      <p:sp>
        <p:nvSpPr>
          <p:cNvPr id="19" name="Text Placeholder 18">
            <a:extLst>
              <a:ext uri="{FF2B5EF4-FFF2-40B4-BE49-F238E27FC236}">
                <a16:creationId xmlns:a16="http://schemas.microsoft.com/office/drawing/2014/main" id="{98A713F1-B51E-76FA-DF94-A37FF8937D2D}"/>
              </a:ext>
            </a:extLst>
          </p:cNvPr>
          <p:cNvSpPr>
            <a:spLocks noGrp="1"/>
          </p:cNvSpPr>
          <p:nvPr>
            <p:ph type="body" sz="quarter" idx="14" hasCustomPrompt="1"/>
          </p:nvPr>
        </p:nvSpPr>
        <p:spPr>
          <a:xfrm>
            <a:off x="6095867" y="5274581"/>
            <a:ext cx="5453197" cy="1062106"/>
          </a:xfrm>
          <a:noFill/>
        </p:spPr>
        <p:txBody>
          <a:bodyPr vert="horz" lIns="91440" tIns="91440" rIns="91440" bIns="45720" rtlCol="0">
            <a:noAutofit/>
          </a:bodyPr>
          <a:lstStyle>
            <a:lvl1pPr>
              <a:spcBef>
                <a:spcPts val="0"/>
              </a:spcBef>
              <a:defRPr lang="en-US" sz="1800" dirty="0">
                <a:solidFill>
                  <a:schemeClr val="accent6"/>
                </a:solidFill>
              </a:defRPr>
            </a:lvl1pPr>
          </a:lstStyle>
          <a:p>
            <a:pPr lvl="0"/>
            <a:r>
              <a:rPr lang="en-US"/>
              <a:t>Textbox</a:t>
            </a:r>
          </a:p>
        </p:txBody>
      </p:sp>
    </p:spTree>
    <p:extLst>
      <p:ext uri="{BB962C8B-B14F-4D97-AF65-F5344CB8AC3E}">
        <p14:creationId xmlns:p14="http://schemas.microsoft.com/office/powerpoint/2010/main" val="3118439287"/>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Four Boxes">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574828" y="2318522"/>
            <a:ext cx="1828800" cy="18288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2478097" y="2318524"/>
            <a:ext cx="3481187" cy="379694"/>
          </a:xfrm>
          <a:noFill/>
        </p:spPr>
        <p:txBody>
          <a:bodyPr anchor="ctr">
            <a:noAutofit/>
          </a:bodyPr>
          <a:lstStyle>
            <a:lvl1pPr marL="0" indent="0" algn="l">
              <a:buFont typeface="Arial" panose="020B0604020202020204" pitchFamily="34" charset="0"/>
              <a:buNone/>
              <a:defRPr sz="2400" spc="-150" baseline="0">
                <a:solidFill>
                  <a:schemeClr val="bg1"/>
                </a:solidFill>
              </a:defRPr>
            </a:lvl1pPr>
          </a:lstStyle>
          <a:p>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2478097" y="2720852"/>
            <a:ext cx="3477227" cy="1423717"/>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10" name="Text Placeholder 9">
            <a:extLst>
              <a:ext uri="{FF2B5EF4-FFF2-40B4-BE49-F238E27FC236}">
                <a16:creationId xmlns:a16="http://schemas.microsoft.com/office/drawing/2014/main" id="{3B072B1A-A1FC-2956-1E7A-6C30B8FDE3C9}"/>
              </a:ext>
            </a:extLst>
          </p:cNvPr>
          <p:cNvSpPr>
            <a:spLocks noGrp="1"/>
          </p:cNvSpPr>
          <p:nvPr>
            <p:ph type="body" sz="quarter" idx="11" hasCustomPrompt="1"/>
          </p:nvPr>
        </p:nvSpPr>
        <p:spPr>
          <a:xfrm>
            <a:off x="6236234" y="2720852"/>
            <a:ext cx="3402883" cy="1430992"/>
          </a:xfrm>
          <a:noFill/>
        </p:spPr>
        <p:txBody>
          <a:bodyPr vert="horz" lIns="91440" tIns="91440" rIns="91440" bIns="45720" rtlCol="0">
            <a:noAutofit/>
          </a:bodyPr>
          <a:lstStyle>
            <a:lvl1pPr algn="r">
              <a:spcBef>
                <a:spcPts val="0"/>
              </a:spcBef>
              <a:defRPr lang="en-US" sz="1800" dirty="0">
                <a:solidFill>
                  <a:schemeClr val="bg1"/>
                </a:solidFill>
              </a:defRPr>
            </a:lvl1pPr>
          </a:lstStyle>
          <a:p>
            <a:pPr lvl="0"/>
            <a:r>
              <a:rPr lang="en-US"/>
              <a:t>Textbox</a:t>
            </a:r>
          </a:p>
        </p:txBody>
      </p:sp>
      <p:sp>
        <p:nvSpPr>
          <p:cNvPr id="15" name="Text Placeholder 14">
            <a:extLst>
              <a:ext uri="{FF2B5EF4-FFF2-40B4-BE49-F238E27FC236}">
                <a16:creationId xmlns:a16="http://schemas.microsoft.com/office/drawing/2014/main" id="{17AD7967-A1B6-B707-0474-6E0E93B7E0AB}"/>
              </a:ext>
            </a:extLst>
          </p:cNvPr>
          <p:cNvSpPr>
            <a:spLocks noGrp="1"/>
          </p:cNvSpPr>
          <p:nvPr>
            <p:ph type="body" sz="quarter" idx="12" hasCustomPrompt="1"/>
          </p:nvPr>
        </p:nvSpPr>
        <p:spPr>
          <a:xfrm>
            <a:off x="6233851" y="2318524"/>
            <a:ext cx="3398916" cy="379694"/>
          </a:xfrm>
          <a:noFill/>
        </p:spPr>
        <p:txBody>
          <a:bodyPr vert="horz" lIns="91440" tIns="45720" rIns="91440" bIns="45720" rtlCol="0" anchor="ctr">
            <a:noAutofit/>
          </a:bodyPr>
          <a:lstStyle>
            <a:lvl1pPr algn="r">
              <a:defRPr lang="en-US" sz="2400" spc="-150" baseline="0" smtClean="0">
                <a:solidFill>
                  <a:schemeClr val="bg1"/>
                </a:solidFill>
                <a:latin typeface="Futura Com Book" panose="02000803040000020003" pitchFamily="2" charset="0"/>
                <a:ea typeface="+mj-ea"/>
                <a:cs typeface="+mj-cs"/>
              </a:defRPr>
            </a:lvl1pPr>
            <a:lvl2pPr>
              <a:defRPr lang="en-US" smtClean="0"/>
            </a:lvl2pPr>
            <a:lvl3pPr>
              <a:defRPr lang="en-US" smtClean="0"/>
            </a:lvl3pPr>
            <a:lvl4pPr>
              <a:defRPr lang="en-US" smtClean="0"/>
            </a:lvl4pPr>
            <a:lvl5pPr>
              <a:defRPr lang="en-US"/>
            </a:lvl5pPr>
          </a:lstStyle>
          <a:p>
            <a:pPr lvl="0">
              <a:spcBef>
                <a:spcPct val="0"/>
              </a:spcBef>
            </a:pPr>
            <a:r>
              <a:rPr lang="en-US"/>
              <a:t>Heading.</a:t>
            </a:r>
          </a:p>
        </p:txBody>
      </p:sp>
      <p:sp>
        <p:nvSpPr>
          <p:cNvPr id="17" name="Text Placeholder 16">
            <a:extLst>
              <a:ext uri="{FF2B5EF4-FFF2-40B4-BE49-F238E27FC236}">
                <a16:creationId xmlns:a16="http://schemas.microsoft.com/office/drawing/2014/main" id="{2052B66E-5CCA-500C-3A2F-6C7F438F1A9C}"/>
              </a:ext>
            </a:extLst>
          </p:cNvPr>
          <p:cNvSpPr>
            <a:spLocks noGrp="1"/>
          </p:cNvSpPr>
          <p:nvPr>
            <p:ph type="body" sz="quarter" idx="13" hasCustomPrompt="1"/>
          </p:nvPr>
        </p:nvSpPr>
        <p:spPr>
          <a:xfrm>
            <a:off x="2478097" y="4403531"/>
            <a:ext cx="3481187" cy="379694"/>
          </a:xfrm>
          <a:noFill/>
        </p:spPr>
        <p:txBody>
          <a:bodyPr vert="horz" lIns="91440" tIns="45720" rIns="91440" bIns="45720" rtlCol="0" anchor="ctr">
            <a:noAutofit/>
          </a:bodyPr>
          <a:lstStyle>
            <a:lvl1pPr>
              <a:defRPr lang="en-US" sz="2400" spc="-150" baseline="0" dirty="0">
                <a:solidFill>
                  <a:schemeClr val="bg1"/>
                </a:solidFill>
                <a:latin typeface="Futura Com Book" panose="02000803040000020003" pitchFamily="2" charset="0"/>
                <a:ea typeface="+mj-ea"/>
                <a:cs typeface="+mj-cs"/>
              </a:defRPr>
            </a:lvl1pPr>
          </a:lstStyle>
          <a:p>
            <a:pPr lvl="0">
              <a:spcBef>
                <a:spcPct val="0"/>
              </a:spcBef>
            </a:pPr>
            <a:r>
              <a:rPr lang="en-US"/>
              <a:t>Heading.</a:t>
            </a:r>
          </a:p>
        </p:txBody>
      </p:sp>
      <p:sp>
        <p:nvSpPr>
          <p:cNvPr id="19" name="Text Placeholder 18">
            <a:extLst>
              <a:ext uri="{FF2B5EF4-FFF2-40B4-BE49-F238E27FC236}">
                <a16:creationId xmlns:a16="http://schemas.microsoft.com/office/drawing/2014/main" id="{98A713F1-B51E-76FA-DF94-A37FF8937D2D}"/>
              </a:ext>
            </a:extLst>
          </p:cNvPr>
          <p:cNvSpPr>
            <a:spLocks noGrp="1"/>
          </p:cNvSpPr>
          <p:nvPr>
            <p:ph type="body" sz="quarter" idx="14" hasCustomPrompt="1"/>
          </p:nvPr>
        </p:nvSpPr>
        <p:spPr>
          <a:xfrm>
            <a:off x="2478098" y="4783225"/>
            <a:ext cx="3481187" cy="1449104"/>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2" name="Picture Placeholder 2">
            <a:extLst>
              <a:ext uri="{FF2B5EF4-FFF2-40B4-BE49-F238E27FC236}">
                <a16:creationId xmlns:a16="http://schemas.microsoft.com/office/drawing/2014/main" id="{D6109CE6-3475-D32E-EE6A-01AF9753D508}"/>
              </a:ext>
            </a:extLst>
          </p:cNvPr>
          <p:cNvSpPr>
            <a:spLocks noGrp="1"/>
          </p:cNvSpPr>
          <p:nvPr>
            <p:ph type="pic" sz="quarter" idx="15" hasCustomPrompt="1"/>
          </p:nvPr>
        </p:nvSpPr>
        <p:spPr>
          <a:xfrm>
            <a:off x="9713902" y="2318522"/>
            <a:ext cx="1828800" cy="18288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4" name="Picture Placeholder 2">
            <a:extLst>
              <a:ext uri="{FF2B5EF4-FFF2-40B4-BE49-F238E27FC236}">
                <a16:creationId xmlns:a16="http://schemas.microsoft.com/office/drawing/2014/main" id="{0988585F-E282-74A4-74C1-51423EEFD442}"/>
              </a:ext>
            </a:extLst>
          </p:cNvPr>
          <p:cNvSpPr>
            <a:spLocks noGrp="1"/>
          </p:cNvSpPr>
          <p:nvPr>
            <p:ph type="pic" sz="quarter" idx="16" hasCustomPrompt="1"/>
          </p:nvPr>
        </p:nvSpPr>
        <p:spPr>
          <a:xfrm>
            <a:off x="0" y="0"/>
            <a:ext cx="12192000" cy="1725038"/>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7" name="Picture Placeholder 2">
            <a:extLst>
              <a:ext uri="{FF2B5EF4-FFF2-40B4-BE49-F238E27FC236}">
                <a16:creationId xmlns:a16="http://schemas.microsoft.com/office/drawing/2014/main" id="{31AC489B-5D27-0B62-8AB1-F16F5711BF99}"/>
              </a:ext>
            </a:extLst>
          </p:cNvPr>
          <p:cNvSpPr>
            <a:spLocks noGrp="1"/>
          </p:cNvSpPr>
          <p:nvPr>
            <p:ph type="pic" sz="quarter" idx="17" hasCustomPrompt="1"/>
          </p:nvPr>
        </p:nvSpPr>
        <p:spPr>
          <a:xfrm>
            <a:off x="574828" y="4403529"/>
            <a:ext cx="1828800" cy="18288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9" name="Text Placeholder 8">
            <a:extLst>
              <a:ext uri="{FF2B5EF4-FFF2-40B4-BE49-F238E27FC236}">
                <a16:creationId xmlns:a16="http://schemas.microsoft.com/office/drawing/2014/main" id="{0FE5F423-A055-9E43-6A50-19B3694F9ACA}"/>
              </a:ext>
            </a:extLst>
          </p:cNvPr>
          <p:cNvSpPr>
            <a:spLocks noGrp="1"/>
          </p:cNvSpPr>
          <p:nvPr>
            <p:ph type="body" sz="quarter" idx="18" hasCustomPrompt="1"/>
          </p:nvPr>
        </p:nvSpPr>
        <p:spPr>
          <a:xfrm>
            <a:off x="6233170" y="4403530"/>
            <a:ext cx="3405947" cy="357062"/>
          </a:xfrm>
          <a:noFill/>
        </p:spPr>
        <p:txBody>
          <a:bodyPr vert="horz" lIns="91440" tIns="45720" rIns="91440" bIns="45720" rtlCol="0" anchor="ctr">
            <a:noAutofit/>
          </a:bodyPr>
          <a:lstStyle>
            <a:lvl1pPr algn="r">
              <a:defRPr lang="en-US" sz="2400" spc="-150" baseline="0" dirty="0">
                <a:latin typeface="Futura Com Book" panose="02000803040000020003" pitchFamily="2" charset="0"/>
                <a:ea typeface="+mj-ea"/>
                <a:cs typeface="+mj-cs"/>
              </a:defRPr>
            </a:lvl1pPr>
          </a:lstStyle>
          <a:p>
            <a:pPr lvl="0" algn="r">
              <a:spcBef>
                <a:spcPct val="0"/>
              </a:spcBef>
            </a:pPr>
            <a:r>
              <a:rPr lang="en-US"/>
              <a:t>Heading.</a:t>
            </a:r>
          </a:p>
        </p:txBody>
      </p:sp>
      <p:sp>
        <p:nvSpPr>
          <p:cNvPr id="12" name="Text Placeholder 11">
            <a:extLst>
              <a:ext uri="{FF2B5EF4-FFF2-40B4-BE49-F238E27FC236}">
                <a16:creationId xmlns:a16="http://schemas.microsoft.com/office/drawing/2014/main" id="{5657271C-D751-9C19-DF2A-5EE1E9CF76E7}"/>
              </a:ext>
            </a:extLst>
          </p:cNvPr>
          <p:cNvSpPr>
            <a:spLocks noGrp="1"/>
          </p:cNvSpPr>
          <p:nvPr>
            <p:ph type="body" sz="quarter" idx="19" hasCustomPrompt="1"/>
          </p:nvPr>
        </p:nvSpPr>
        <p:spPr>
          <a:xfrm>
            <a:off x="6232719" y="4783225"/>
            <a:ext cx="3405947" cy="1449104"/>
          </a:xfrm>
          <a:noFill/>
        </p:spPr>
        <p:txBody>
          <a:bodyPr vert="horz" lIns="91440" tIns="91440" rIns="91440" bIns="45720" rtlCol="0">
            <a:noAutofit/>
          </a:bodyPr>
          <a:lstStyle>
            <a:lvl1pPr algn="r">
              <a:spcBef>
                <a:spcPts val="0"/>
              </a:spcBef>
              <a:defRPr lang="en-US" dirty="0">
                <a:solidFill>
                  <a:schemeClr val="bg1"/>
                </a:solidFill>
              </a:defRPr>
            </a:lvl1pPr>
          </a:lstStyle>
          <a:p>
            <a:pPr lvl="0" algn="r"/>
            <a:r>
              <a:rPr lang="en-US"/>
              <a:t>Textbox</a:t>
            </a:r>
          </a:p>
        </p:txBody>
      </p:sp>
      <p:sp>
        <p:nvSpPr>
          <p:cNvPr id="13" name="Picture Placeholder 2">
            <a:extLst>
              <a:ext uri="{FF2B5EF4-FFF2-40B4-BE49-F238E27FC236}">
                <a16:creationId xmlns:a16="http://schemas.microsoft.com/office/drawing/2014/main" id="{21EB8234-23CE-F32A-3C73-E4680A25DBC8}"/>
              </a:ext>
            </a:extLst>
          </p:cNvPr>
          <p:cNvSpPr>
            <a:spLocks noGrp="1"/>
          </p:cNvSpPr>
          <p:nvPr>
            <p:ph type="pic" sz="quarter" idx="20" hasCustomPrompt="1"/>
          </p:nvPr>
        </p:nvSpPr>
        <p:spPr>
          <a:xfrm>
            <a:off x="9713902" y="4403529"/>
            <a:ext cx="1828800" cy="1828800"/>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18" name="Text Placeholder 17">
            <a:extLst>
              <a:ext uri="{FF2B5EF4-FFF2-40B4-BE49-F238E27FC236}">
                <a16:creationId xmlns:a16="http://schemas.microsoft.com/office/drawing/2014/main" id="{42C37431-65AC-CCFA-A850-4C366751A36C}"/>
              </a:ext>
            </a:extLst>
          </p:cNvPr>
          <p:cNvSpPr>
            <a:spLocks noGrp="1"/>
          </p:cNvSpPr>
          <p:nvPr>
            <p:ph type="body" sz="quarter" idx="21" hasCustomPrompt="1"/>
          </p:nvPr>
        </p:nvSpPr>
        <p:spPr>
          <a:xfrm>
            <a:off x="574828" y="427038"/>
            <a:ext cx="7720946" cy="1298000"/>
          </a:xfrm>
        </p:spPr>
        <p:txBody>
          <a:bodyPr anchor="ctr"/>
          <a:lstStyle>
            <a:lvl1pPr>
              <a:defRPr sz="6599" spc="-500" baseline="0">
                <a:latin typeface="+mj-lt"/>
              </a:defRPr>
            </a:lvl1pPr>
          </a:lstStyle>
          <a:p>
            <a:pPr lvl="0"/>
            <a:r>
              <a:rPr lang="en-US"/>
              <a:t>Optional Heading.</a:t>
            </a:r>
          </a:p>
        </p:txBody>
      </p:sp>
    </p:spTree>
    <p:extLst>
      <p:ext uri="{BB962C8B-B14F-4D97-AF65-F5344CB8AC3E}">
        <p14:creationId xmlns:p14="http://schemas.microsoft.com/office/powerpoint/2010/main" val="3723872992"/>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hree Columns">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DD3D811-736A-A0C0-990F-E7528C3A9218}"/>
              </a:ext>
            </a:extLst>
          </p:cNvPr>
          <p:cNvSpPr>
            <a:spLocks noGrp="1"/>
          </p:cNvSpPr>
          <p:nvPr>
            <p:ph type="pic" sz="quarter" idx="10" hasCustomPrompt="1"/>
          </p:nvPr>
        </p:nvSpPr>
        <p:spPr>
          <a:xfrm>
            <a:off x="4669082" y="833572"/>
            <a:ext cx="2851714" cy="2851714"/>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757464" y="3758309"/>
            <a:ext cx="2851712" cy="379694"/>
          </a:xfrm>
          <a:noFill/>
        </p:spPr>
        <p:txBody>
          <a:bodyPr anchor="ctr">
            <a:noAutofit/>
          </a:bodyPr>
          <a:lstStyle>
            <a:lvl1pPr marL="0" indent="0" algn="l">
              <a:buFont typeface="Arial" panose="020B0604020202020204" pitchFamily="34" charset="0"/>
              <a:buNone/>
              <a:defRPr sz="2400" spc="-150" baseline="0">
                <a:solidFill>
                  <a:schemeClr val="bg1"/>
                </a:solidFill>
              </a:defRPr>
            </a:lvl1pPr>
          </a:lstStyle>
          <a:p>
            <a:r>
              <a:rPr lang="en-US"/>
              <a:t>Heading.</a:t>
            </a:r>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757468" y="4159539"/>
            <a:ext cx="2851711" cy="2359590"/>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10" name="Text Placeholder 9">
            <a:extLst>
              <a:ext uri="{FF2B5EF4-FFF2-40B4-BE49-F238E27FC236}">
                <a16:creationId xmlns:a16="http://schemas.microsoft.com/office/drawing/2014/main" id="{3B072B1A-A1FC-2956-1E7A-6C30B8FDE3C9}"/>
              </a:ext>
            </a:extLst>
          </p:cNvPr>
          <p:cNvSpPr>
            <a:spLocks noGrp="1"/>
          </p:cNvSpPr>
          <p:nvPr>
            <p:ph type="body" sz="quarter" idx="11" hasCustomPrompt="1"/>
          </p:nvPr>
        </p:nvSpPr>
        <p:spPr>
          <a:xfrm>
            <a:off x="8580690" y="4201633"/>
            <a:ext cx="2851714" cy="2314315"/>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15" name="Text Placeholder 14">
            <a:extLst>
              <a:ext uri="{FF2B5EF4-FFF2-40B4-BE49-F238E27FC236}">
                <a16:creationId xmlns:a16="http://schemas.microsoft.com/office/drawing/2014/main" id="{17AD7967-A1B6-B707-0474-6E0E93B7E0AB}"/>
              </a:ext>
            </a:extLst>
          </p:cNvPr>
          <p:cNvSpPr>
            <a:spLocks noGrp="1"/>
          </p:cNvSpPr>
          <p:nvPr>
            <p:ph type="body" sz="quarter" idx="12" hasCustomPrompt="1"/>
          </p:nvPr>
        </p:nvSpPr>
        <p:spPr>
          <a:xfrm>
            <a:off x="8580694" y="3779845"/>
            <a:ext cx="2851711" cy="379694"/>
          </a:xfrm>
          <a:noFill/>
        </p:spPr>
        <p:txBody>
          <a:bodyPr vert="horz" lIns="91440" tIns="45720" rIns="91440" bIns="45720" rtlCol="0" anchor="ctr">
            <a:noAutofit/>
          </a:bodyPr>
          <a:lstStyle>
            <a:lvl1pPr algn="l">
              <a:defRPr lang="en-US" sz="2400" spc="-150" baseline="0" smtClean="0">
                <a:solidFill>
                  <a:schemeClr val="bg1"/>
                </a:solidFill>
                <a:latin typeface="Futura Com Book" panose="02000803040000020003" pitchFamily="2" charset="0"/>
                <a:ea typeface="+mj-ea"/>
                <a:cs typeface="+mj-cs"/>
              </a:defRPr>
            </a:lvl1pPr>
            <a:lvl2pPr>
              <a:defRPr lang="en-US" smtClean="0"/>
            </a:lvl2pPr>
            <a:lvl3pPr>
              <a:defRPr lang="en-US" smtClean="0"/>
            </a:lvl3pPr>
            <a:lvl4pPr>
              <a:defRPr lang="en-US" smtClean="0"/>
            </a:lvl4pPr>
            <a:lvl5pPr>
              <a:defRPr lang="en-US"/>
            </a:lvl5pPr>
          </a:lstStyle>
          <a:p>
            <a:pPr lvl="0">
              <a:spcBef>
                <a:spcPct val="0"/>
              </a:spcBef>
            </a:pPr>
            <a:r>
              <a:rPr lang="en-US"/>
              <a:t>Heading.</a:t>
            </a:r>
          </a:p>
        </p:txBody>
      </p:sp>
      <p:sp>
        <p:nvSpPr>
          <p:cNvPr id="17" name="Text Placeholder 16">
            <a:extLst>
              <a:ext uri="{FF2B5EF4-FFF2-40B4-BE49-F238E27FC236}">
                <a16:creationId xmlns:a16="http://schemas.microsoft.com/office/drawing/2014/main" id="{2052B66E-5CCA-500C-3A2F-6C7F438F1A9C}"/>
              </a:ext>
            </a:extLst>
          </p:cNvPr>
          <p:cNvSpPr>
            <a:spLocks noGrp="1"/>
          </p:cNvSpPr>
          <p:nvPr>
            <p:ph type="body" sz="quarter" idx="13" hasCustomPrompt="1"/>
          </p:nvPr>
        </p:nvSpPr>
        <p:spPr>
          <a:xfrm>
            <a:off x="4669082" y="3769077"/>
            <a:ext cx="2851713" cy="379694"/>
          </a:xfrm>
          <a:noFill/>
        </p:spPr>
        <p:txBody>
          <a:bodyPr vert="horz" lIns="91440" tIns="45720" rIns="91440" bIns="45720" rtlCol="0" anchor="ctr">
            <a:noAutofit/>
          </a:bodyPr>
          <a:lstStyle>
            <a:lvl1pPr>
              <a:defRPr lang="en-US" sz="2400" spc="-150" baseline="0" dirty="0">
                <a:solidFill>
                  <a:schemeClr val="bg1"/>
                </a:solidFill>
                <a:latin typeface="Futura Com Book" panose="02000803040000020003" pitchFamily="2" charset="0"/>
                <a:ea typeface="+mj-ea"/>
                <a:cs typeface="+mj-cs"/>
              </a:defRPr>
            </a:lvl1pPr>
          </a:lstStyle>
          <a:p>
            <a:pPr lvl="0">
              <a:spcBef>
                <a:spcPct val="0"/>
              </a:spcBef>
            </a:pPr>
            <a:r>
              <a:rPr lang="en-US"/>
              <a:t>Heading.</a:t>
            </a:r>
          </a:p>
        </p:txBody>
      </p:sp>
      <p:sp>
        <p:nvSpPr>
          <p:cNvPr id="19" name="Text Placeholder 18">
            <a:extLst>
              <a:ext uri="{FF2B5EF4-FFF2-40B4-BE49-F238E27FC236}">
                <a16:creationId xmlns:a16="http://schemas.microsoft.com/office/drawing/2014/main" id="{98A713F1-B51E-76FA-DF94-A37FF8937D2D}"/>
              </a:ext>
            </a:extLst>
          </p:cNvPr>
          <p:cNvSpPr>
            <a:spLocks noGrp="1"/>
          </p:cNvSpPr>
          <p:nvPr>
            <p:ph type="body" sz="quarter" idx="14" hasCustomPrompt="1"/>
          </p:nvPr>
        </p:nvSpPr>
        <p:spPr>
          <a:xfrm>
            <a:off x="4669083" y="4174628"/>
            <a:ext cx="2851713" cy="2343360"/>
          </a:xfrm>
          <a:noFill/>
        </p:spPr>
        <p:txBody>
          <a:bodyPr vert="horz" lIns="91440" tIns="91440" rIns="91440" bIns="45720" rtlCol="0">
            <a:noAutofit/>
          </a:bodyPr>
          <a:lstStyle>
            <a:lvl1pPr>
              <a:defRPr lang="en-US" dirty="0"/>
            </a:lvl1pPr>
          </a:lstStyle>
          <a:p>
            <a:pPr lvl="0">
              <a:spcBef>
                <a:spcPts val="0"/>
              </a:spcBef>
            </a:pPr>
            <a:r>
              <a:rPr lang="en-US"/>
              <a:t>Textbox</a:t>
            </a:r>
          </a:p>
        </p:txBody>
      </p:sp>
      <p:sp>
        <p:nvSpPr>
          <p:cNvPr id="2" name="Picture Placeholder 2">
            <a:extLst>
              <a:ext uri="{FF2B5EF4-FFF2-40B4-BE49-F238E27FC236}">
                <a16:creationId xmlns:a16="http://schemas.microsoft.com/office/drawing/2014/main" id="{D6109CE6-3475-D32E-EE6A-01AF9753D508}"/>
              </a:ext>
            </a:extLst>
          </p:cNvPr>
          <p:cNvSpPr>
            <a:spLocks noGrp="1"/>
          </p:cNvSpPr>
          <p:nvPr>
            <p:ph type="pic" sz="quarter" idx="15" hasCustomPrompt="1"/>
          </p:nvPr>
        </p:nvSpPr>
        <p:spPr>
          <a:xfrm>
            <a:off x="8580694" y="833572"/>
            <a:ext cx="2851714" cy="2851714"/>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7" name="Picture Placeholder 2">
            <a:extLst>
              <a:ext uri="{FF2B5EF4-FFF2-40B4-BE49-F238E27FC236}">
                <a16:creationId xmlns:a16="http://schemas.microsoft.com/office/drawing/2014/main" id="{31AC489B-5D27-0B62-8AB1-F16F5711BF99}"/>
              </a:ext>
            </a:extLst>
          </p:cNvPr>
          <p:cNvSpPr>
            <a:spLocks noGrp="1"/>
          </p:cNvSpPr>
          <p:nvPr>
            <p:ph type="pic" sz="quarter" idx="17" hasCustomPrompt="1"/>
          </p:nvPr>
        </p:nvSpPr>
        <p:spPr>
          <a:xfrm>
            <a:off x="757468" y="826348"/>
            <a:ext cx="2851715" cy="2851715"/>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18" name="Text Placeholder 17">
            <a:extLst>
              <a:ext uri="{FF2B5EF4-FFF2-40B4-BE49-F238E27FC236}">
                <a16:creationId xmlns:a16="http://schemas.microsoft.com/office/drawing/2014/main" id="{42C37431-65AC-CCFA-A850-4C366751A36C}"/>
              </a:ext>
            </a:extLst>
          </p:cNvPr>
          <p:cNvSpPr>
            <a:spLocks noGrp="1"/>
          </p:cNvSpPr>
          <p:nvPr>
            <p:ph type="body" sz="quarter" idx="21" hasCustomPrompt="1"/>
          </p:nvPr>
        </p:nvSpPr>
        <p:spPr>
          <a:xfrm>
            <a:off x="757468" y="1"/>
            <a:ext cx="7720946" cy="826346"/>
          </a:xfrm>
        </p:spPr>
        <p:txBody>
          <a:bodyPr anchor="ctr"/>
          <a:lstStyle>
            <a:lvl1pPr>
              <a:defRPr sz="4400" spc="-300" baseline="0">
                <a:latin typeface="+mj-lt"/>
              </a:defRPr>
            </a:lvl1pPr>
          </a:lstStyle>
          <a:p>
            <a:pPr lvl="0"/>
            <a:r>
              <a:rPr lang="en-US"/>
              <a:t>Optional Heading.</a:t>
            </a:r>
          </a:p>
        </p:txBody>
      </p:sp>
    </p:spTree>
    <p:extLst>
      <p:ext uri="{BB962C8B-B14F-4D97-AF65-F5344CB8AC3E}">
        <p14:creationId xmlns:p14="http://schemas.microsoft.com/office/powerpoint/2010/main" val="3803255964"/>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ree Columns Simple">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0988585F-E282-74A4-74C1-51423EEFD442}"/>
              </a:ext>
            </a:extLst>
          </p:cNvPr>
          <p:cNvSpPr>
            <a:spLocks noGrp="1"/>
          </p:cNvSpPr>
          <p:nvPr>
            <p:ph type="pic" sz="quarter" idx="16" hasCustomPrompt="1"/>
          </p:nvPr>
        </p:nvSpPr>
        <p:spPr>
          <a:xfrm>
            <a:off x="0" y="0"/>
            <a:ext cx="12192000" cy="1725038"/>
          </a:xfrm>
          <a:solidFill>
            <a:schemeClr val="bg2"/>
          </a:solidFill>
        </p:spPr>
        <p:txBody>
          <a:bodyPr>
            <a:normAutofit/>
          </a:bodyPr>
          <a:lstStyle>
            <a:lvl1pPr>
              <a:defRPr sz="1200">
                <a:solidFill>
                  <a:schemeClr val="accent2"/>
                </a:solidFill>
              </a:defRPr>
            </a:lvl1pPr>
          </a:lstStyle>
          <a:p>
            <a:r>
              <a:rPr lang="en-US"/>
              <a:t>Click middle icon or drag-and-drop to place image.</a:t>
            </a:r>
          </a:p>
        </p:txBody>
      </p:sp>
      <p:sp>
        <p:nvSpPr>
          <p:cNvPr id="18" name="Text Placeholder 17">
            <a:extLst>
              <a:ext uri="{FF2B5EF4-FFF2-40B4-BE49-F238E27FC236}">
                <a16:creationId xmlns:a16="http://schemas.microsoft.com/office/drawing/2014/main" id="{42C37431-65AC-CCFA-A850-4C366751A36C}"/>
              </a:ext>
            </a:extLst>
          </p:cNvPr>
          <p:cNvSpPr>
            <a:spLocks noGrp="1"/>
          </p:cNvSpPr>
          <p:nvPr>
            <p:ph type="body" sz="quarter" idx="21" hasCustomPrompt="1"/>
          </p:nvPr>
        </p:nvSpPr>
        <p:spPr>
          <a:xfrm>
            <a:off x="574828" y="427038"/>
            <a:ext cx="7720946" cy="1298000"/>
          </a:xfrm>
        </p:spPr>
        <p:txBody>
          <a:bodyPr anchor="ctr"/>
          <a:lstStyle>
            <a:lvl1pPr>
              <a:defRPr sz="6599" spc="-500" baseline="0">
                <a:latin typeface="+mj-lt"/>
              </a:defRPr>
            </a:lvl1pPr>
          </a:lstStyle>
          <a:p>
            <a:pPr lvl="0"/>
            <a:r>
              <a:rPr lang="en-US"/>
              <a:t>Optional Heading.</a:t>
            </a:r>
          </a:p>
        </p:txBody>
      </p:sp>
      <p:sp>
        <p:nvSpPr>
          <p:cNvPr id="21" name="Title 1">
            <a:extLst>
              <a:ext uri="{FF2B5EF4-FFF2-40B4-BE49-F238E27FC236}">
                <a16:creationId xmlns:a16="http://schemas.microsoft.com/office/drawing/2014/main" id="{DE01C7B9-42DF-4D5F-E7A7-4F527F011B73}"/>
              </a:ext>
            </a:extLst>
          </p:cNvPr>
          <p:cNvSpPr>
            <a:spLocks noGrp="1"/>
          </p:cNvSpPr>
          <p:nvPr>
            <p:ph type="ctrTitle" hasCustomPrompt="1"/>
          </p:nvPr>
        </p:nvSpPr>
        <p:spPr>
          <a:xfrm>
            <a:off x="1671864" y="2410417"/>
            <a:ext cx="2851712" cy="379694"/>
          </a:xfrm>
          <a:noFill/>
        </p:spPr>
        <p:txBody>
          <a:bodyPr anchor="ctr">
            <a:noAutofit/>
          </a:bodyPr>
          <a:lstStyle>
            <a:lvl1pPr marL="0" indent="0" algn="l">
              <a:buFont typeface="Arial" panose="020B0604020202020204" pitchFamily="34" charset="0"/>
              <a:buNone/>
              <a:defRPr sz="1600" cap="all" spc="300" baseline="0">
                <a:solidFill>
                  <a:schemeClr val="bg1"/>
                </a:solidFill>
                <a:latin typeface="Futura PT Medium" panose="020B0602020204020303" pitchFamily="34" charset="0"/>
              </a:defRPr>
            </a:lvl1pPr>
          </a:lstStyle>
          <a:p>
            <a:r>
              <a:rPr lang="en-US"/>
              <a:t>Heading</a:t>
            </a:r>
          </a:p>
        </p:txBody>
      </p:sp>
      <p:sp>
        <p:nvSpPr>
          <p:cNvPr id="22" name="Subtitle 2">
            <a:extLst>
              <a:ext uri="{FF2B5EF4-FFF2-40B4-BE49-F238E27FC236}">
                <a16:creationId xmlns:a16="http://schemas.microsoft.com/office/drawing/2014/main" id="{6DC5C816-9218-8D93-BBAF-0A2C69438798}"/>
              </a:ext>
            </a:extLst>
          </p:cNvPr>
          <p:cNvSpPr>
            <a:spLocks noGrp="1"/>
          </p:cNvSpPr>
          <p:nvPr>
            <p:ph type="subTitle" idx="1" hasCustomPrompt="1"/>
          </p:nvPr>
        </p:nvSpPr>
        <p:spPr>
          <a:xfrm>
            <a:off x="1671868" y="2811646"/>
            <a:ext cx="2851711" cy="2955881"/>
          </a:xfrm>
          <a:noFill/>
        </p:spPr>
        <p:txBody>
          <a:bodyPr vert="horz" lIns="91440" tIns="91440" rIns="91440" bIns="45720" rtlCol="0">
            <a:noAutofit/>
          </a:bodyPr>
          <a:lstStyle>
            <a:lvl1pPr>
              <a:defRPr lang="en-US" dirty="0">
                <a:solidFill>
                  <a:schemeClr val="bg1"/>
                </a:solidFill>
              </a:defRPr>
            </a:lvl1pPr>
          </a:lstStyle>
          <a:p>
            <a:pPr lvl="0"/>
            <a:r>
              <a:rPr lang="en-US"/>
              <a:t>Textbox</a:t>
            </a:r>
          </a:p>
        </p:txBody>
      </p:sp>
      <p:sp>
        <p:nvSpPr>
          <p:cNvPr id="23" name="Text Placeholder 9">
            <a:extLst>
              <a:ext uri="{FF2B5EF4-FFF2-40B4-BE49-F238E27FC236}">
                <a16:creationId xmlns:a16="http://schemas.microsoft.com/office/drawing/2014/main" id="{37C2AB8F-0FDA-2F0A-D9B1-1424530D9510}"/>
              </a:ext>
            </a:extLst>
          </p:cNvPr>
          <p:cNvSpPr>
            <a:spLocks noGrp="1"/>
          </p:cNvSpPr>
          <p:nvPr>
            <p:ph type="body" sz="quarter" idx="11" hasCustomPrompt="1"/>
          </p:nvPr>
        </p:nvSpPr>
        <p:spPr>
          <a:xfrm>
            <a:off x="7666295" y="2808992"/>
            <a:ext cx="2851714" cy="2959233"/>
          </a:xfrm>
          <a:noFill/>
        </p:spPr>
        <p:txBody>
          <a:bodyPr vert="horz" lIns="91440" tIns="91440" rIns="91440" bIns="45720" rtlCol="0">
            <a:noAutofit/>
          </a:bodyPr>
          <a:lstStyle>
            <a:lvl1pPr algn="l">
              <a:defRPr lang="en-US" sz="1800" dirty="0">
                <a:solidFill>
                  <a:schemeClr val="bg1"/>
                </a:solidFill>
              </a:defRPr>
            </a:lvl1pPr>
          </a:lstStyle>
          <a:p>
            <a:pPr lvl="0"/>
            <a:r>
              <a:rPr lang="en-US"/>
              <a:t>Textbox</a:t>
            </a:r>
          </a:p>
        </p:txBody>
      </p:sp>
      <p:sp>
        <p:nvSpPr>
          <p:cNvPr id="24" name="Text Placeholder 14">
            <a:extLst>
              <a:ext uri="{FF2B5EF4-FFF2-40B4-BE49-F238E27FC236}">
                <a16:creationId xmlns:a16="http://schemas.microsoft.com/office/drawing/2014/main" id="{E6F49A6D-9CC9-1B75-EE13-599C1BC9AD4C}"/>
              </a:ext>
            </a:extLst>
          </p:cNvPr>
          <p:cNvSpPr>
            <a:spLocks noGrp="1"/>
          </p:cNvSpPr>
          <p:nvPr>
            <p:ph type="body" sz="quarter" idx="12" hasCustomPrompt="1"/>
          </p:nvPr>
        </p:nvSpPr>
        <p:spPr>
          <a:xfrm>
            <a:off x="7666299" y="2410417"/>
            <a:ext cx="2851711" cy="379694"/>
          </a:xfrm>
          <a:noFill/>
        </p:spPr>
        <p:txBody>
          <a:bodyPr vert="horz" lIns="91440" tIns="45720" rIns="91440" bIns="45720" rtlCol="0" anchor="ctr">
            <a:noAutofit/>
          </a:bodyPr>
          <a:lstStyle>
            <a:lvl1pPr algn="l">
              <a:defRPr lang="en-US" sz="1600" cap="all" spc="300" baseline="0" smtClean="0">
                <a:solidFill>
                  <a:schemeClr val="bg1"/>
                </a:solidFill>
                <a:latin typeface="Futura PT Medium" panose="020B0602020204020303" pitchFamily="34" charset="0"/>
                <a:ea typeface="+mj-ea"/>
                <a:cs typeface="+mj-cs"/>
              </a:defRPr>
            </a:lvl1pPr>
            <a:lvl2pPr>
              <a:defRPr lang="en-US" smtClean="0"/>
            </a:lvl2pPr>
            <a:lvl3pPr>
              <a:defRPr lang="en-US" smtClean="0"/>
            </a:lvl3pPr>
            <a:lvl4pPr>
              <a:defRPr lang="en-US" smtClean="0"/>
            </a:lvl4pPr>
            <a:lvl5pPr>
              <a:defRPr lang="en-US"/>
            </a:lvl5pPr>
          </a:lstStyle>
          <a:p>
            <a:pPr lvl="0">
              <a:spcBef>
                <a:spcPct val="0"/>
              </a:spcBef>
            </a:pPr>
            <a:r>
              <a:rPr lang="en-US"/>
              <a:t>Heading</a:t>
            </a:r>
          </a:p>
        </p:txBody>
      </p:sp>
      <p:sp>
        <p:nvSpPr>
          <p:cNvPr id="25" name="Text Placeholder 16">
            <a:extLst>
              <a:ext uri="{FF2B5EF4-FFF2-40B4-BE49-F238E27FC236}">
                <a16:creationId xmlns:a16="http://schemas.microsoft.com/office/drawing/2014/main" id="{91650572-5812-12F4-8389-A9015F478E5F}"/>
              </a:ext>
            </a:extLst>
          </p:cNvPr>
          <p:cNvSpPr>
            <a:spLocks noGrp="1"/>
          </p:cNvSpPr>
          <p:nvPr>
            <p:ph type="body" sz="quarter" idx="13" hasCustomPrompt="1"/>
          </p:nvPr>
        </p:nvSpPr>
        <p:spPr>
          <a:xfrm>
            <a:off x="4669082" y="2410417"/>
            <a:ext cx="2851713" cy="379694"/>
          </a:xfrm>
          <a:noFill/>
        </p:spPr>
        <p:txBody>
          <a:bodyPr vert="horz" lIns="91440" tIns="45720" rIns="91440" bIns="45720" rtlCol="0" anchor="ctr">
            <a:noAutofit/>
          </a:bodyPr>
          <a:lstStyle>
            <a:lvl1pPr>
              <a:defRPr lang="en-US" sz="1600" cap="all" spc="300" baseline="0" dirty="0">
                <a:solidFill>
                  <a:schemeClr val="bg1"/>
                </a:solidFill>
                <a:latin typeface="Futura PT Medium" panose="020B0602020204020303" pitchFamily="34" charset="0"/>
                <a:ea typeface="+mj-ea"/>
                <a:cs typeface="+mj-cs"/>
              </a:defRPr>
            </a:lvl1pPr>
          </a:lstStyle>
          <a:p>
            <a:pPr lvl="0">
              <a:spcBef>
                <a:spcPct val="0"/>
              </a:spcBef>
            </a:pPr>
            <a:r>
              <a:rPr lang="en-US"/>
              <a:t>Heading</a:t>
            </a:r>
          </a:p>
        </p:txBody>
      </p:sp>
      <p:sp>
        <p:nvSpPr>
          <p:cNvPr id="26" name="Text Placeholder 18">
            <a:extLst>
              <a:ext uri="{FF2B5EF4-FFF2-40B4-BE49-F238E27FC236}">
                <a16:creationId xmlns:a16="http://schemas.microsoft.com/office/drawing/2014/main" id="{D523365C-2EB1-CA01-E641-4433324D8BDE}"/>
              </a:ext>
            </a:extLst>
          </p:cNvPr>
          <p:cNvSpPr>
            <a:spLocks noGrp="1"/>
          </p:cNvSpPr>
          <p:nvPr>
            <p:ph type="body" sz="quarter" idx="14" hasCustomPrompt="1"/>
          </p:nvPr>
        </p:nvSpPr>
        <p:spPr>
          <a:xfrm>
            <a:off x="4669083" y="2811646"/>
            <a:ext cx="2851713" cy="2959233"/>
          </a:xfrm>
          <a:noFill/>
        </p:spPr>
        <p:txBody>
          <a:bodyPr vert="horz" lIns="91440" tIns="91440" rIns="91440" bIns="45720" rtlCol="0">
            <a:noAutofit/>
          </a:bodyPr>
          <a:lstStyle>
            <a:lvl1pPr>
              <a:defRPr lang="en-US" sz="1800" dirty="0">
                <a:solidFill>
                  <a:schemeClr val="bg1"/>
                </a:solidFill>
              </a:defRPr>
            </a:lvl1pPr>
          </a:lstStyle>
          <a:p>
            <a:pPr lvl="0"/>
            <a:r>
              <a:rPr lang="en-US"/>
              <a:t>Textbox</a:t>
            </a:r>
          </a:p>
        </p:txBody>
      </p:sp>
    </p:spTree>
    <p:extLst>
      <p:ext uri="{BB962C8B-B14F-4D97-AF65-F5344CB8AC3E}">
        <p14:creationId xmlns:p14="http://schemas.microsoft.com/office/powerpoint/2010/main" val="2903119753"/>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ew Hires">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92AB885-248C-5988-02CE-6C07EA97DBF3}"/>
              </a:ext>
            </a:extLst>
          </p:cNvPr>
          <p:cNvSpPr>
            <a:spLocks noGrp="1"/>
          </p:cNvSpPr>
          <p:nvPr>
            <p:ph type="ctrTitle" hasCustomPrompt="1"/>
          </p:nvPr>
        </p:nvSpPr>
        <p:spPr>
          <a:xfrm>
            <a:off x="2373553" y="925547"/>
            <a:ext cx="3534381" cy="457200"/>
          </a:xfrm>
        </p:spPr>
        <p:txBody>
          <a:bodyPr anchor="b">
            <a:noAutofit/>
          </a:bodyPr>
          <a:lstStyle>
            <a:lvl1pPr marL="0" indent="0" algn="l">
              <a:buFont typeface="Arial" panose="020B0604020202020204" pitchFamily="34" charset="0"/>
              <a:buNone/>
              <a:defRPr sz="2000" spc="-100" baseline="0">
                <a:solidFill>
                  <a:schemeClr val="bg1"/>
                </a:solidFill>
              </a:defRPr>
            </a:lvl1pPr>
          </a:lstStyle>
          <a:p>
            <a:r>
              <a:rPr lang="en-US" err="1"/>
              <a:t>Firstname</a:t>
            </a:r>
            <a:r>
              <a:rPr lang="en-US"/>
              <a:t> </a:t>
            </a:r>
            <a:r>
              <a:rPr lang="en-US" err="1"/>
              <a:t>Lastname</a:t>
            </a:r>
            <a:endParaRPr lang="en-US"/>
          </a:p>
        </p:txBody>
      </p:sp>
      <p:sp>
        <p:nvSpPr>
          <p:cNvPr id="6" name="Subtitle 2">
            <a:extLst>
              <a:ext uri="{FF2B5EF4-FFF2-40B4-BE49-F238E27FC236}">
                <a16:creationId xmlns:a16="http://schemas.microsoft.com/office/drawing/2014/main" id="{F8393164-EBE7-1657-0C56-0FCA58EE14D7}"/>
              </a:ext>
            </a:extLst>
          </p:cNvPr>
          <p:cNvSpPr>
            <a:spLocks noGrp="1"/>
          </p:cNvSpPr>
          <p:nvPr>
            <p:ph type="subTitle" idx="1" hasCustomPrompt="1"/>
          </p:nvPr>
        </p:nvSpPr>
        <p:spPr>
          <a:xfrm>
            <a:off x="2373552" y="1386636"/>
            <a:ext cx="3534381" cy="236514"/>
          </a:xfrm>
          <a:noFill/>
        </p:spPr>
        <p:txBody>
          <a:bodyPr anchor="ctr">
            <a:noAutofit/>
          </a:bodyPr>
          <a:lstStyle>
            <a:lvl1pPr marL="0" indent="0" algn="l">
              <a:buNone/>
              <a:defRPr sz="1000" cap="all" spc="300" baseline="0">
                <a:solidFill>
                  <a:schemeClr val="bg1"/>
                </a:solidFill>
                <a:latin typeface="Futura PT Medium" panose="020B0602020204020303" pitchFamily="34" charset="0"/>
              </a:defRPr>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en-US"/>
              <a:t>Role At The Company</a:t>
            </a:r>
          </a:p>
        </p:txBody>
      </p:sp>
      <p:sp>
        <p:nvSpPr>
          <p:cNvPr id="4" name="Picture Placeholder 3">
            <a:extLst>
              <a:ext uri="{FF2B5EF4-FFF2-40B4-BE49-F238E27FC236}">
                <a16:creationId xmlns:a16="http://schemas.microsoft.com/office/drawing/2014/main" id="{E678C1F1-20C4-83C8-7FF3-D8865FBAA89D}"/>
              </a:ext>
            </a:extLst>
          </p:cNvPr>
          <p:cNvSpPr>
            <a:spLocks noGrp="1"/>
          </p:cNvSpPr>
          <p:nvPr>
            <p:ph type="pic" sz="quarter" idx="11" hasCustomPrompt="1"/>
          </p:nvPr>
        </p:nvSpPr>
        <p:spPr>
          <a:xfrm>
            <a:off x="810722" y="659700"/>
            <a:ext cx="1446096" cy="1446094"/>
          </a:xfrm>
          <a:prstGeom prst="ellipse">
            <a:avLst/>
          </a:prstGeom>
        </p:spPr>
        <p:txBody>
          <a:bodyPr anchor="ctr">
            <a:normAutofit/>
          </a:bodyPr>
          <a:lstStyle>
            <a:lvl1pPr algn="ctr">
              <a:defRPr sz="1200" cap="all" baseline="0">
                <a:solidFill>
                  <a:schemeClr val="accent2"/>
                </a:solidFill>
              </a:defRPr>
            </a:lvl1pPr>
          </a:lstStyle>
          <a:p>
            <a:r>
              <a:rPr lang="en-US"/>
              <a:t>Photo</a:t>
            </a:r>
          </a:p>
        </p:txBody>
      </p:sp>
      <p:sp>
        <p:nvSpPr>
          <p:cNvPr id="9" name="Picture Placeholder 8">
            <a:extLst>
              <a:ext uri="{FF2B5EF4-FFF2-40B4-BE49-F238E27FC236}">
                <a16:creationId xmlns:a16="http://schemas.microsoft.com/office/drawing/2014/main" id="{9C9B2AA3-0098-BC19-3C70-A75B0D748568}"/>
              </a:ext>
            </a:extLst>
          </p:cNvPr>
          <p:cNvSpPr>
            <a:spLocks noGrp="1"/>
          </p:cNvSpPr>
          <p:nvPr>
            <p:ph type="pic" sz="quarter" idx="13" hasCustomPrompt="1"/>
          </p:nvPr>
        </p:nvSpPr>
        <p:spPr>
          <a:xfrm>
            <a:off x="642026" y="1715199"/>
            <a:ext cx="629055" cy="419370"/>
          </a:xfrm>
          <a:noFill/>
          <a:scene3d>
            <a:camera prst="perspectiveHeroicExtremeLeftFacing"/>
            <a:lightRig rig="threePt" dir="t"/>
          </a:scene3d>
        </p:spPr>
        <p:txBody>
          <a:bodyPr vert="horz" lIns="91440" tIns="45720" rIns="91440" bIns="45720" rtlCol="0" anchor="ctr">
            <a:normAutofit/>
          </a:bodyPr>
          <a:lstStyle>
            <a:lvl1pPr>
              <a:defRPr lang="en-US" sz="1200" cap="all" baseline="0" dirty="0">
                <a:solidFill>
                  <a:schemeClr val="accent2"/>
                </a:solidFill>
              </a:defRPr>
            </a:lvl1pPr>
          </a:lstStyle>
          <a:p>
            <a:pPr lvl="0" algn="ctr"/>
            <a:r>
              <a:rPr lang="en-US"/>
              <a:t>Flag</a:t>
            </a:r>
          </a:p>
        </p:txBody>
      </p:sp>
      <p:sp>
        <p:nvSpPr>
          <p:cNvPr id="34" name="Picture Placeholder 3">
            <a:extLst>
              <a:ext uri="{FF2B5EF4-FFF2-40B4-BE49-F238E27FC236}">
                <a16:creationId xmlns:a16="http://schemas.microsoft.com/office/drawing/2014/main" id="{4A1EABBD-68FC-BC14-80B9-D5486C0C8EE2}"/>
              </a:ext>
            </a:extLst>
          </p:cNvPr>
          <p:cNvSpPr>
            <a:spLocks noGrp="1"/>
          </p:cNvSpPr>
          <p:nvPr>
            <p:ph type="pic" sz="quarter" idx="14" hasCustomPrompt="1"/>
          </p:nvPr>
        </p:nvSpPr>
        <p:spPr>
          <a:xfrm>
            <a:off x="810722" y="2695621"/>
            <a:ext cx="1446096" cy="1446094"/>
          </a:xfrm>
          <a:prstGeom prst="ellipse">
            <a:avLst/>
          </a:prstGeom>
        </p:spPr>
        <p:txBody>
          <a:bodyPr anchor="ctr">
            <a:normAutofit/>
          </a:bodyPr>
          <a:lstStyle>
            <a:lvl1pPr algn="ctr">
              <a:defRPr sz="1200" cap="all" baseline="0">
                <a:solidFill>
                  <a:schemeClr val="accent2"/>
                </a:solidFill>
              </a:defRPr>
            </a:lvl1pPr>
          </a:lstStyle>
          <a:p>
            <a:r>
              <a:rPr lang="en-US"/>
              <a:t>Photo</a:t>
            </a:r>
          </a:p>
        </p:txBody>
      </p:sp>
      <p:sp>
        <p:nvSpPr>
          <p:cNvPr id="35" name="Picture Placeholder 8">
            <a:extLst>
              <a:ext uri="{FF2B5EF4-FFF2-40B4-BE49-F238E27FC236}">
                <a16:creationId xmlns:a16="http://schemas.microsoft.com/office/drawing/2014/main" id="{F2801DE7-6A97-D1F6-E181-4BEDF7460A04}"/>
              </a:ext>
            </a:extLst>
          </p:cNvPr>
          <p:cNvSpPr>
            <a:spLocks noGrp="1"/>
          </p:cNvSpPr>
          <p:nvPr>
            <p:ph type="pic" sz="quarter" idx="15" hasCustomPrompt="1"/>
          </p:nvPr>
        </p:nvSpPr>
        <p:spPr>
          <a:xfrm>
            <a:off x="642026" y="3751120"/>
            <a:ext cx="629055" cy="419370"/>
          </a:xfrm>
          <a:noFill/>
          <a:scene3d>
            <a:camera prst="perspectiveHeroicExtremeLeftFacing"/>
            <a:lightRig rig="threePt" dir="t"/>
          </a:scene3d>
        </p:spPr>
        <p:txBody>
          <a:bodyPr vert="horz" lIns="91440" tIns="45720" rIns="91440" bIns="45720" rtlCol="0" anchor="ctr">
            <a:normAutofit/>
          </a:bodyPr>
          <a:lstStyle>
            <a:lvl1pPr>
              <a:defRPr lang="en-US" sz="1200" cap="all" baseline="0" dirty="0">
                <a:solidFill>
                  <a:schemeClr val="accent2"/>
                </a:solidFill>
              </a:defRPr>
            </a:lvl1pPr>
          </a:lstStyle>
          <a:p>
            <a:pPr lvl="0" algn="ctr"/>
            <a:r>
              <a:rPr lang="en-US"/>
              <a:t>Flag</a:t>
            </a:r>
          </a:p>
        </p:txBody>
      </p:sp>
      <p:sp>
        <p:nvSpPr>
          <p:cNvPr id="37" name="Text Placeholder 36">
            <a:extLst>
              <a:ext uri="{FF2B5EF4-FFF2-40B4-BE49-F238E27FC236}">
                <a16:creationId xmlns:a16="http://schemas.microsoft.com/office/drawing/2014/main" id="{52F6FA4C-7478-6506-A9E6-8837C241EF89}"/>
              </a:ext>
            </a:extLst>
          </p:cNvPr>
          <p:cNvSpPr>
            <a:spLocks noGrp="1"/>
          </p:cNvSpPr>
          <p:nvPr>
            <p:ph type="body" sz="quarter" idx="16" hasCustomPrompt="1"/>
          </p:nvPr>
        </p:nvSpPr>
        <p:spPr>
          <a:xfrm>
            <a:off x="2373552" y="2962468"/>
            <a:ext cx="3534381" cy="460054"/>
          </a:xfrm>
        </p:spPr>
        <p:txBody>
          <a:bodyPr vert="horz" lIns="91440" tIns="45720" rIns="91440" bIns="45720" rtlCol="0" anchor="b">
            <a:noAutofit/>
          </a:bodyPr>
          <a:lstStyle>
            <a:lvl1pPr>
              <a:defRPr lang="en-US" sz="2000" spc="-100" baseline="0" dirty="0">
                <a:solidFill>
                  <a:schemeClr val="bg1"/>
                </a:solidFill>
                <a:latin typeface="Futura Com Book" panose="02000803040000020003" pitchFamily="2" charset="0"/>
                <a:ea typeface="+mj-ea"/>
                <a:cs typeface="+mj-cs"/>
              </a:defRPr>
            </a:lvl1pPr>
          </a:lstStyle>
          <a:p>
            <a:pPr lvl="0">
              <a:spcBef>
                <a:spcPct val="0"/>
              </a:spcBef>
            </a:pPr>
            <a:r>
              <a:rPr lang="en-US" err="1"/>
              <a:t>Firstname</a:t>
            </a:r>
            <a:r>
              <a:rPr lang="en-US"/>
              <a:t> </a:t>
            </a:r>
            <a:r>
              <a:rPr lang="en-US" err="1"/>
              <a:t>Lastname</a:t>
            </a:r>
            <a:endParaRPr lang="en-US"/>
          </a:p>
        </p:txBody>
      </p:sp>
      <p:sp>
        <p:nvSpPr>
          <p:cNvPr id="39" name="Text Placeholder 38">
            <a:extLst>
              <a:ext uri="{FF2B5EF4-FFF2-40B4-BE49-F238E27FC236}">
                <a16:creationId xmlns:a16="http://schemas.microsoft.com/office/drawing/2014/main" id="{0EB44FF5-A39A-DDAF-9118-F5B8C27DD0BB}"/>
              </a:ext>
            </a:extLst>
          </p:cNvPr>
          <p:cNvSpPr>
            <a:spLocks noGrp="1"/>
          </p:cNvSpPr>
          <p:nvPr>
            <p:ph type="body" sz="quarter" idx="17" hasCustomPrompt="1"/>
          </p:nvPr>
        </p:nvSpPr>
        <p:spPr>
          <a:xfrm>
            <a:off x="2373552" y="3432889"/>
            <a:ext cx="3534381" cy="236514"/>
          </a:xfrm>
          <a:noFill/>
        </p:spPr>
        <p:txBody>
          <a:bodyPr vert="horz" lIns="91440" tIns="45720" rIns="91440" bIns="45720" rtlCol="0" anchor="ctr">
            <a:noAutofit/>
          </a:bodyPr>
          <a:lstStyle>
            <a:lvl1pPr>
              <a:defRPr lang="en-US" sz="1000" cap="all" spc="300" baseline="0" dirty="0">
                <a:latin typeface="Futura PT Medium" panose="020B0602020204020303" pitchFamily="34" charset="0"/>
              </a:defRPr>
            </a:lvl1pPr>
          </a:lstStyle>
          <a:p>
            <a:pPr lvl="0"/>
            <a:r>
              <a:rPr lang="en-US"/>
              <a:t>Role At The Company</a:t>
            </a:r>
          </a:p>
        </p:txBody>
      </p:sp>
      <p:sp>
        <p:nvSpPr>
          <p:cNvPr id="42" name="Text Placeholder 41">
            <a:extLst>
              <a:ext uri="{FF2B5EF4-FFF2-40B4-BE49-F238E27FC236}">
                <a16:creationId xmlns:a16="http://schemas.microsoft.com/office/drawing/2014/main" id="{E0A7AB8F-2549-4014-4656-6C80600BE892}"/>
              </a:ext>
            </a:extLst>
          </p:cNvPr>
          <p:cNvSpPr>
            <a:spLocks noGrp="1"/>
          </p:cNvSpPr>
          <p:nvPr>
            <p:ph type="body" sz="quarter" idx="18" hasCustomPrompt="1"/>
          </p:nvPr>
        </p:nvSpPr>
        <p:spPr>
          <a:xfrm>
            <a:off x="2373790" y="4933234"/>
            <a:ext cx="3534142" cy="457200"/>
          </a:xfrm>
        </p:spPr>
        <p:txBody>
          <a:bodyPr vert="horz" lIns="91440" tIns="45720" rIns="91440" bIns="45720" rtlCol="0" anchor="b">
            <a:noAutofit/>
          </a:bodyPr>
          <a:lstStyle>
            <a:lvl1pPr>
              <a:defRPr lang="en-US" sz="2000" spc="-100" baseline="0" dirty="0">
                <a:solidFill>
                  <a:schemeClr val="bg1"/>
                </a:solidFill>
                <a:latin typeface="Futura Com Book" panose="02000803040000020003" pitchFamily="2" charset="0"/>
                <a:ea typeface="+mj-ea"/>
                <a:cs typeface="+mj-cs"/>
              </a:defRPr>
            </a:lvl1pPr>
          </a:lstStyle>
          <a:p>
            <a:pPr lvl="0">
              <a:spcBef>
                <a:spcPct val="0"/>
              </a:spcBef>
            </a:pPr>
            <a:r>
              <a:rPr lang="en-US" err="1"/>
              <a:t>Firstname</a:t>
            </a:r>
            <a:r>
              <a:rPr lang="en-US"/>
              <a:t> </a:t>
            </a:r>
            <a:r>
              <a:rPr lang="en-US" err="1"/>
              <a:t>Lastname</a:t>
            </a:r>
            <a:endParaRPr lang="en-US"/>
          </a:p>
        </p:txBody>
      </p:sp>
      <p:sp>
        <p:nvSpPr>
          <p:cNvPr id="44" name="Text Placeholder 43">
            <a:extLst>
              <a:ext uri="{FF2B5EF4-FFF2-40B4-BE49-F238E27FC236}">
                <a16:creationId xmlns:a16="http://schemas.microsoft.com/office/drawing/2014/main" id="{ECCC4CB4-D02E-D2A4-642C-D584D339391C}"/>
              </a:ext>
            </a:extLst>
          </p:cNvPr>
          <p:cNvSpPr>
            <a:spLocks noGrp="1"/>
          </p:cNvSpPr>
          <p:nvPr>
            <p:ph type="body" sz="quarter" idx="19" hasCustomPrompt="1"/>
          </p:nvPr>
        </p:nvSpPr>
        <p:spPr>
          <a:xfrm>
            <a:off x="2373551" y="5394357"/>
            <a:ext cx="3534141" cy="254172"/>
          </a:xfrm>
          <a:noFill/>
        </p:spPr>
        <p:txBody>
          <a:bodyPr vert="horz" lIns="91440" tIns="45720" rIns="91440" bIns="45720" rtlCol="0" anchor="ctr">
            <a:noAutofit/>
          </a:bodyPr>
          <a:lstStyle>
            <a:lvl1pPr>
              <a:defRPr lang="en-US" sz="1000" cap="all" spc="300" baseline="0" dirty="0" smtClean="0">
                <a:latin typeface="Futura PT Medium" panose="020B0602020204020303" pitchFamily="34" charset="0"/>
              </a:defRPr>
            </a:lvl1pPr>
            <a:lvl2pPr>
              <a:defRPr lang="en-US" sz="2000" dirty="0" smtClean="0"/>
            </a:lvl2pPr>
            <a:lvl3pPr>
              <a:defRPr lang="en-US" sz="1800" dirty="0" smtClean="0"/>
            </a:lvl3pPr>
            <a:lvl4pPr>
              <a:defRPr lang="en-US" sz="1600" dirty="0" smtClean="0"/>
            </a:lvl4pPr>
            <a:lvl5pPr>
              <a:defRPr lang="en-US" sz="1600" dirty="0"/>
            </a:lvl5pPr>
          </a:lstStyle>
          <a:p>
            <a:pPr lvl="0"/>
            <a:r>
              <a:rPr lang="en-US"/>
              <a:t>Role At The Company</a:t>
            </a:r>
          </a:p>
        </p:txBody>
      </p:sp>
      <p:sp>
        <p:nvSpPr>
          <p:cNvPr id="45" name="Picture Placeholder 3">
            <a:extLst>
              <a:ext uri="{FF2B5EF4-FFF2-40B4-BE49-F238E27FC236}">
                <a16:creationId xmlns:a16="http://schemas.microsoft.com/office/drawing/2014/main" id="{C6E423F1-D89E-28E8-E15C-3C1A7F99E2F1}"/>
              </a:ext>
            </a:extLst>
          </p:cNvPr>
          <p:cNvSpPr>
            <a:spLocks noGrp="1"/>
          </p:cNvSpPr>
          <p:nvPr>
            <p:ph type="pic" sz="quarter" idx="20" hasCustomPrompt="1"/>
          </p:nvPr>
        </p:nvSpPr>
        <p:spPr>
          <a:xfrm>
            <a:off x="810722" y="4702767"/>
            <a:ext cx="1446096" cy="1446094"/>
          </a:xfrm>
          <a:prstGeom prst="ellipse">
            <a:avLst/>
          </a:prstGeom>
        </p:spPr>
        <p:txBody>
          <a:bodyPr anchor="ctr">
            <a:normAutofit/>
          </a:bodyPr>
          <a:lstStyle>
            <a:lvl1pPr algn="ctr">
              <a:defRPr sz="1200" cap="all" baseline="0">
                <a:solidFill>
                  <a:schemeClr val="accent2"/>
                </a:solidFill>
              </a:defRPr>
            </a:lvl1pPr>
          </a:lstStyle>
          <a:p>
            <a:r>
              <a:rPr lang="en-US"/>
              <a:t>Photo</a:t>
            </a:r>
          </a:p>
        </p:txBody>
      </p:sp>
      <p:sp>
        <p:nvSpPr>
          <p:cNvPr id="46" name="Picture Placeholder 8">
            <a:extLst>
              <a:ext uri="{FF2B5EF4-FFF2-40B4-BE49-F238E27FC236}">
                <a16:creationId xmlns:a16="http://schemas.microsoft.com/office/drawing/2014/main" id="{C49EBBEE-049E-9F16-A2B4-120714A7E144}"/>
              </a:ext>
            </a:extLst>
          </p:cNvPr>
          <p:cNvSpPr>
            <a:spLocks noGrp="1"/>
          </p:cNvSpPr>
          <p:nvPr>
            <p:ph type="pic" sz="quarter" idx="21" hasCustomPrompt="1"/>
          </p:nvPr>
        </p:nvSpPr>
        <p:spPr>
          <a:xfrm>
            <a:off x="642026" y="5758266"/>
            <a:ext cx="629055" cy="419370"/>
          </a:xfrm>
          <a:noFill/>
          <a:scene3d>
            <a:camera prst="perspectiveHeroicExtremeLeftFacing"/>
            <a:lightRig rig="threePt" dir="t"/>
          </a:scene3d>
        </p:spPr>
        <p:txBody>
          <a:bodyPr vert="horz" lIns="91440" tIns="45720" rIns="91440" bIns="45720" rtlCol="0" anchor="ctr">
            <a:normAutofit/>
          </a:bodyPr>
          <a:lstStyle>
            <a:lvl1pPr>
              <a:defRPr lang="en-US" sz="1200" cap="all" baseline="0" dirty="0">
                <a:solidFill>
                  <a:schemeClr val="accent2"/>
                </a:solidFill>
              </a:defRPr>
            </a:lvl1pPr>
          </a:lstStyle>
          <a:p>
            <a:pPr lvl="0" algn="ctr"/>
            <a:r>
              <a:rPr lang="en-US"/>
              <a:t>Flag</a:t>
            </a:r>
          </a:p>
        </p:txBody>
      </p:sp>
      <p:sp>
        <p:nvSpPr>
          <p:cNvPr id="47" name="Picture Placeholder 3">
            <a:extLst>
              <a:ext uri="{FF2B5EF4-FFF2-40B4-BE49-F238E27FC236}">
                <a16:creationId xmlns:a16="http://schemas.microsoft.com/office/drawing/2014/main" id="{03D3EAC1-1E5B-A7C1-D3DC-33C700942B8A}"/>
              </a:ext>
            </a:extLst>
          </p:cNvPr>
          <p:cNvSpPr>
            <a:spLocks noGrp="1"/>
          </p:cNvSpPr>
          <p:nvPr>
            <p:ph type="pic" sz="quarter" idx="22" hasCustomPrompt="1"/>
          </p:nvPr>
        </p:nvSpPr>
        <p:spPr>
          <a:xfrm>
            <a:off x="9958049" y="659700"/>
            <a:ext cx="1446096" cy="1446094"/>
          </a:xfrm>
          <a:prstGeom prst="ellipse">
            <a:avLst/>
          </a:prstGeom>
        </p:spPr>
        <p:txBody>
          <a:bodyPr anchor="ctr">
            <a:normAutofit/>
          </a:bodyPr>
          <a:lstStyle>
            <a:lvl1pPr algn="ctr">
              <a:defRPr sz="1200" cap="all" baseline="0">
                <a:solidFill>
                  <a:schemeClr val="accent2"/>
                </a:solidFill>
              </a:defRPr>
            </a:lvl1pPr>
          </a:lstStyle>
          <a:p>
            <a:r>
              <a:rPr lang="en-US"/>
              <a:t>Photo</a:t>
            </a:r>
          </a:p>
        </p:txBody>
      </p:sp>
      <p:sp>
        <p:nvSpPr>
          <p:cNvPr id="48" name="Picture Placeholder 8">
            <a:extLst>
              <a:ext uri="{FF2B5EF4-FFF2-40B4-BE49-F238E27FC236}">
                <a16:creationId xmlns:a16="http://schemas.microsoft.com/office/drawing/2014/main" id="{C79F91EA-CC1B-B6FB-B40F-F06FCAECFF64}"/>
              </a:ext>
            </a:extLst>
          </p:cNvPr>
          <p:cNvSpPr>
            <a:spLocks noGrp="1"/>
          </p:cNvSpPr>
          <p:nvPr>
            <p:ph type="pic" sz="quarter" idx="23" hasCustomPrompt="1"/>
          </p:nvPr>
        </p:nvSpPr>
        <p:spPr>
          <a:xfrm>
            <a:off x="10979287" y="1715199"/>
            <a:ext cx="629055" cy="419370"/>
          </a:xfrm>
          <a:noFill/>
          <a:scene3d>
            <a:camera prst="perspectiveHeroicExtremeLeftFacing"/>
            <a:lightRig rig="threePt" dir="t"/>
          </a:scene3d>
        </p:spPr>
        <p:txBody>
          <a:bodyPr vert="horz" lIns="91440" tIns="45720" rIns="91440" bIns="45720" rtlCol="0" anchor="ctr">
            <a:normAutofit/>
          </a:bodyPr>
          <a:lstStyle>
            <a:lvl1pPr>
              <a:defRPr lang="en-US" sz="1200" cap="all" baseline="0" dirty="0">
                <a:solidFill>
                  <a:schemeClr val="accent2"/>
                </a:solidFill>
              </a:defRPr>
            </a:lvl1pPr>
          </a:lstStyle>
          <a:p>
            <a:pPr lvl="0" algn="ctr"/>
            <a:r>
              <a:rPr lang="en-US"/>
              <a:t>Flag</a:t>
            </a:r>
          </a:p>
        </p:txBody>
      </p:sp>
      <p:sp>
        <p:nvSpPr>
          <p:cNvPr id="49" name="Picture Placeholder 3">
            <a:extLst>
              <a:ext uri="{FF2B5EF4-FFF2-40B4-BE49-F238E27FC236}">
                <a16:creationId xmlns:a16="http://schemas.microsoft.com/office/drawing/2014/main" id="{B0559B0D-0C35-E96F-A064-023638A68EBC}"/>
              </a:ext>
            </a:extLst>
          </p:cNvPr>
          <p:cNvSpPr>
            <a:spLocks noGrp="1"/>
          </p:cNvSpPr>
          <p:nvPr>
            <p:ph type="pic" sz="quarter" idx="24" hasCustomPrompt="1"/>
          </p:nvPr>
        </p:nvSpPr>
        <p:spPr>
          <a:xfrm>
            <a:off x="9958049" y="2695621"/>
            <a:ext cx="1446096" cy="1446094"/>
          </a:xfrm>
          <a:prstGeom prst="ellipse">
            <a:avLst/>
          </a:prstGeom>
        </p:spPr>
        <p:txBody>
          <a:bodyPr anchor="ctr">
            <a:normAutofit/>
          </a:bodyPr>
          <a:lstStyle>
            <a:lvl1pPr algn="ctr">
              <a:defRPr sz="1200" cap="all" baseline="0">
                <a:solidFill>
                  <a:schemeClr val="accent2"/>
                </a:solidFill>
              </a:defRPr>
            </a:lvl1pPr>
          </a:lstStyle>
          <a:p>
            <a:r>
              <a:rPr lang="en-US"/>
              <a:t>Photo</a:t>
            </a:r>
          </a:p>
        </p:txBody>
      </p:sp>
      <p:sp>
        <p:nvSpPr>
          <p:cNvPr id="50" name="Picture Placeholder 8">
            <a:extLst>
              <a:ext uri="{FF2B5EF4-FFF2-40B4-BE49-F238E27FC236}">
                <a16:creationId xmlns:a16="http://schemas.microsoft.com/office/drawing/2014/main" id="{70C54DC0-9925-22DD-801C-271BC4AF9B4B}"/>
              </a:ext>
            </a:extLst>
          </p:cNvPr>
          <p:cNvSpPr>
            <a:spLocks noGrp="1"/>
          </p:cNvSpPr>
          <p:nvPr>
            <p:ph type="pic" sz="quarter" idx="25" hasCustomPrompt="1"/>
          </p:nvPr>
        </p:nvSpPr>
        <p:spPr>
          <a:xfrm>
            <a:off x="10979287" y="3751120"/>
            <a:ext cx="629055" cy="419370"/>
          </a:xfrm>
          <a:noFill/>
          <a:scene3d>
            <a:camera prst="perspectiveHeroicExtremeLeftFacing"/>
            <a:lightRig rig="threePt" dir="t"/>
          </a:scene3d>
        </p:spPr>
        <p:txBody>
          <a:bodyPr vert="horz" lIns="91440" tIns="45720" rIns="91440" bIns="45720" rtlCol="0" anchor="ctr">
            <a:normAutofit/>
          </a:bodyPr>
          <a:lstStyle>
            <a:lvl1pPr>
              <a:defRPr lang="en-US" sz="1200" cap="all" baseline="0" dirty="0">
                <a:solidFill>
                  <a:schemeClr val="accent2"/>
                </a:solidFill>
              </a:defRPr>
            </a:lvl1pPr>
          </a:lstStyle>
          <a:p>
            <a:pPr lvl="0" algn="ctr"/>
            <a:r>
              <a:rPr lang="en-US"/>
              <a:t>Flag</a:t>
            </a:r>
          </a:p>
        </p:txBody>
      </p:sp>
      <p:sp>
        <p:nvSpPr>
          <p:cNvPr id="51" name="Picture Placeholder 3">
            <a:extLst>
              <a:ext uri="{FF2B5EF4-FFF2-40B4-BE49-F238E27FC236}">
                <a16:creationId xmlns:a16="http://schemas.microsoft.com/office/drawing/2014/main" id="{92F5F7A2-95DC-B22D-0F00-B827132BFDF4}"/>
              </a:ext>
            </a:extLst>
          </p:cNvPr>
          <p:cNvSpPr>
            <a:spLocks noGrp="1"/>
          </p:cNvSpPr>
          <p:nvPr>
            <p:ph type="pic" sz="quarter" idx="26" hasCustomPrompt="1"/>
          </p:nvPr>
        </p:nvSpPr>
        <p:spPr>
          <a:xfrm>
            <a:off x="9958049" y="4702767"/>
            <a:ext cx="1446096" cy="1446094"/>
          </a:xfrm>
          <a:prstGeom prst="ellipse">
            <a:avLst/>
          </a:prstGeom>
        </p:spPr>
        <p:txBody>
          <a:bodyPr anchor="ctr">
            <a:normAutofit/>
          </a:bodyPr>
          <a:lstStyle>
            <a:lvl1pPr algn="ctr">
              <a:defRPr sz="1200" cap="all" baseline="0">
                <a:solidFill>
                  <a:schemeClr val="accent2"/>
                </a:solidFill>
              </a:defRPr>
            </a:lvl1pPr>
          </a:lstStyle>
          <a:p>
            <a:r>
              <a:rPr lang="en-US"/>
              <a:t>Photo</a:t>
            </a:r>
          </a:p>
        </p:txBody>
      </p:sp>
      <p:sp>
        <p:nvSpPr>
          <p:cNvPr id="52" name="Picture Placeholder 8">
            <a:extLst>
              <a:ext uri="{FF2B5EF4-FFF2-40B4-BE49-F238E27FC236}">
                <a16:creationId xmlns:a16="http://schemas.microsoft.com/office/drawing/2014/main" id="{C9354053-1665-D2FB-C621-3C6882D5B7C9}"/>
              </a:ext>
            </a:extLst>
          </p:cNvPr>
          <p:cNvSpPr>
            <a:spLocks noGrp="1"/>
          </p:cNvSpPr>
          <p:nvPr>
            <p:ph type="pic" sz="quarter" idx="27" hasCustomPrompt="1"/>
          </p:nvPr>
        </p:nvSpPr>
        <p:spPr>
          <a:xfrm>
            <a:off x="10979287" y="5758266"/>
            <a:ext cx="629055" cy="419370"/>
          </a:xfrm>
          <a:noFill/>
          <a:scene3d>
            <a:camera prst="perspectiveHeroicExtremeLeftFacing"/>
            <a:lightRig rig="threePt" dir="t"/>
          </a:scene3d>
        </p:spPr>
        <p:txBody>
          <a:bodyPr vert="horz" lIns="91440" tIns="45720" rIns="91440" bIns="45720" rtlCol="0" anchor="ctr">
            <a:normAutofit/>
          </a:bodyPr>
          <a:lstStyle>
            <a:lvl1pPr>
              <a:defRPr lang="en-US" sz="1200" cap="all" baseline="0" dirty="0">
                <a:solidFill>
                  <a:schemeClr val="accent2"/>
                </a:solidFill>
              </a:defRPr>
            </a:lvl1pPr>
          </a:lstStyle>
          <a:p>
            <a:pPr lvl="0" algn="ctr"/>
            <a:r>
              <a:rPr lang="en-US"/>
              <a:t>Flag</a:t>
            </a:r>
          </a:p>
        </p:txBody>
      </p:sp>
      <p:sp>
        <p:nvSpPr>
          <p:cNvPr id="54" name="Text Placeholder 53">
            <a:extLst>
              <a:ext uri="{FF2B5EF4-FFF2-40B4-BE49-F238E27FC236}">
                <a16:creationId xmlns:a16="http://schemas.microsoft.com/office/drawing/2014/main" id="{8B798729-FAF6-A101-1B63-7BB1AC9BEA3B}"/>
              </a:ext>
            </a:extLst>
          </p:cNvPr>
          <p:cNvSpPr>
            <a:spLocks noGrp="1"/>
          </p:cNvSpPr>
          <p:nvPr>
            <p:ph type="body" sz="quarter" idx="28" hasCustomPrompt="1"/>
          </p:nvPr>
        </p:nvSpPr>
        <p:spPr>
          <a:xfrm>
            <a:off x="6284070" y="924355"/>
            <a:ext cx="3534141" cy="457200"/>
          </a:xfrm>
        </p:spPr>
        <p:txBody>
          <a:bodyPr vert="horz" lIns="91440" tIns="45720" rIns="91440" bIns="45720" rtlCol="0" anchor="b">
            <a:noAutofit/>
          </a:bodyPr>
          <a:lstStyle>
            <a:lvl1pPr algn="r">
              <a:defRPr lang="en-US" sz="2000" spc="-100" baseline="0" dirty="0">
                <a:solidFill>
                  <a:schemeClr val="bg1"/>
                </a:solidFill>
                <a:latin typeface="Futura Com Book" panose="02000803040000020003" pitchFamily="2" charset="0"/>
                <a:ea typeface="+mj-ea"/>
                <a:cs typeface="+mj-cs"/>
              </a:defRPr>
            </a:lvl1pPr>
          </a:lstStyle>
          <a:p>
            <a:pPr lvl="0">
              <a:spcBef>
                <a:spcPct val="0"/>
              </a:spcBef>
            </a:pPr>
            <a:r>
              <a:rPr lang="en-US" err="1"/>
              <a:t>Firstname</a:t>
            </a:r>
            <a:r>
              <a:rPr lang="en-US"/>
              <a:t> </a:t>
            </a:r>
            <a:r>
              <a:rPr lang="en-US" err="1"/>
              <a:t>Lastname</a:t>
            </a:r>
            <a:endParaRPr lang="en-US"/>
          </a:p>
        </p:txBody>
      </p:sp>
      <p:sp>
        <p:nvSpPr>
          <p:cNvPr id="56" name="Text Placeholder 55">
            <a:extLst>
              <a:ext uri="{FF2B5EF4-FFF2-40B4-BE49-F238E27FC236}">
                <a16:creationId xmlns:a16="http://schemas.microsoft.com/office/drawing/2014/main" id="{7DC89F99-AB3E-9A9A-475F-B59E2CF2A185}"/>
              </a:ext>
            </a:extLst>
          </p:cNvPr>
          <p:cNvSpPr>
            <a:spLocks noGrp="1"/>
          </p:cNvSpPr>
          <p:nvPr>
            <p:ph type="body" sz="quarter" idx="29" hasCustomPrompt="1"/>
          </p:nvPr>
        </p:nvSpPr>
        <p:spPr>
          <a:xfrm>
            <a:off x="6283086" y="1388682"/>
            <a:ext cx="3534381" cy="232605"/>
          </a:xfrm>
          <a:noFill/>
        </p:spPr>
        <p:txBody>
          <a:bodyPr vert="horz" lIns="91440" tIns="45720" rIns="91440" bIns="45720" rtlCol="0" anchor="ctr">
            <a:noAutofit/>
          </a:bodyPr>
          <a:lstStyle>
            <a:lvl1pPr algn="r">
              <a:defRPr lang="en-US" sz="1000" cap="all" spc="300" baseline="0" dirty="0">
                <a:latin typeface="Futura PT Medium" panose="020B0602020204020303" pitchFamily="34" charset="0"/>
              </a:defRPr>
            </a:lvl1pPr>
          </a:lstStyle>
          <a:p>
            <a:pPr lvl="0"/>
            <a:r>
              <a:rPr lang="en-US"/>
              <a:t>Role at the company</a:t>
            </a:r>
          </a:p>
        </p:txBody>
      </p:sp>
      <p:sp>
        <p:nvSpPr>
          <p:cNvPr id="58" name="Text Placeholder 57">
            <a:extLst>
              <a:ext uri="{FF2B5EF4-FFF2-40B4-BE49-F238E27FC236}">
                <a16:creationId xmlns:a16="http://schemas.microsoft.com/office/drawing/2014/main" id="{60A7BCAE-523F-FD17-A66F-879DF9CB19C5}"/>
              </a:ext>
            </a:extLst>
          </p:cNvPr>
          <p:cNvSpPr>
            <a:spLocks noGrp="1"/>
          </p:cNvSpPr>
          <p:nvPr>
            <p:ph type="body" sz="quarter" idx="30" hasCustomPrompt="1"/>
          </p:nvPr>
        </p:nvSpPr>
        <p:spPr>
          <a:xfrm>
            <a:off x="6283326" y="2962276"/>
            <a:ext cx="3534141" cy="466725"/>
          </a:xfrm>
        </p:spPr>
        <p:txBody>
          <a:bodyPr vert="horz" lIns="91440" tIns="45720" rIns="91440" bIns="45720" rtlCol="0" anchor="b">
            <a:noAutofit/>
          </a:bodyPr>
          <a:lstStyle>
            <a:lvl1pPr algn="r">
              <a:defRPr lang="en-US" sz="2000" spc="-100" baseline="0" dirty="0">
                <a:solidFill>
                  <a:schemeClr val="bg1"/>
                </a:solidFill>
                <a:latin typeface="Futura Com Book" panose="02000803040000020003" pitchFamily="2" charset="0"/>
                <a:ea typeface="+mj-ea"/>
                <a:cs typeface="+mj-cs"/>
              </a:defRPr>
            </a:lvl1pPr>
          </a:lstStyle>
          <a:p>
            <a:pPr lvl="0">
              <a:spcBef>
                <a:spcPct val="0"/>
              </a:spcBef>
            </a:pPr>
            <a:r>
              <a:rPr lang="en-US" err="1"/>
              <a:t>Firstname</a:t>
            </a:r>
            <a:r>
              <a:rPr lang="en-US"/>
              <a:t> </a:t>
            </a:r>
            <a:r>
              <a:rPr lang="en-US" err="1"/>
              <a:t>Lastname</a:t>
            </a:r>
            <a:endParaRPr lang="en-US"/>
          </a:p>
        </p:txBody>
      </p:sp>
      <p:sp>
        <p:nvSpPr>
          <p:cNvPr id="60" name="Text Placeholder 59">
            <a:extLst>
              <a:ext uri="{FF2B5EF4-FFF2-40B4-BE49-F238E27FC236}">
                <a16:creationId xmlns:a16="http://schemas.microsoft.com/office/drawing/2014/main" id="{456848BE-808A-B214-E20F-89CBD0C666D9}"/>
              </a:ext>
            </a:extLst>
          </p:cNvPr>
          <p:cNvSpPr>
            <a:spLocks noGrp="1"/>
          </p:cNvSpPr>
          <p:nvPr>
            <p:ph type="body" sz="quarter" idx="31" hasCustomPrompt="1"/>
          </p:nvPr>
        </p:nvSpPr>
        <p:spPr>
          <a:xfrm>
            <a:off x="6283085" y="3429001"/>
            <a:ext cx="3534381" cy="241442"/>
          </a:xfrm>
          <a:noFill/>
        </p:spPr>
        <p:txBody>
          <a:bodyPr vert="horz" lIns="91440" tIns="45720" rIns="91440" bIns="45720" rtlCol="0" anchor="ctr">
            <a:noAutofit/>
          </a:bodyPr>
          <a:lstStyle>
            <a:lvl1pPr algn="r">
              <a:defRPr lang="en-US" sz="1000" cap="all" spc="300" baseline="0" dirty="0">
                <a:latin typeface="Futura PT Medium" panose="020B0602020204020303" pitchFamily="34" charset="0"/>
              </a:defRPr>
            </a:lvl1pPr>
          </a:lstStyle>
          <a:p>
            <a:pPr lvl="0"/>
            <a:r>
              <a:rPr lang="en-US"/>
              <a:t>Role at the company</a:t>
            </a:r>
          </a:p>
        </p:txBody>
      </p:sp>
      <p:sp>
        <p:nvSpPr>
          <p:cNvPr id="62" name="Text Placeholder 61">
            <a:extLst>
              <a:ext uri="{FF2B5EF4-FFF2-40B4-BE49-F238E27FC236}">
                <a16:creationId xmlns:a16="http://schemas.microsoft.com/office/drawing/2014/main" id="{118EC773-4ED8-96B7-DA31-92CC118A5013}"/>
              </a:ext>
            </a:extLst>
          </p:cNvPr>
          <p:cNvSpPr>
            <a:spLocks noGrp="1"/>
          </p:cNvSpPr>
          <p:nvPr>
            <p:ph type="body" sz="quarter" idx="32" hasCustomPrompt="1"/>
          </p:nvPr>
        </p:nvSpPr>
        <p:spPr>
          <a:xfrm>
            <a:off x="6283085" y="4933235"/>
            <a:ext cx="3534141" cy="466725"/>
          </a:xfrm>
        </p:spPr>
        <p:txBody>
          <a:bodyPr vert="horz" lIns="91440" tIns="45720" rIns="91440" bIns="45720" rtlCol="0" anchor="b">
            <a:noAutofit/>
          </a:bodyPr>
          <a:lstStyle>
            <a:lvl1pPr algn="r">
              <a:defRPr lang="en-US" sz="2000" spc="-100" baseline="0" dirty="0">
                <a:solidFill>
                  <a:schemeClr val="bg1"/>
                </a:solidFill>
                <a:latin typeface="Futura Com Book" panose="02000803040000020003" pitchFamily="2" charset="0"/>
                <a:ea typeface="+mj-ea"/>
                <a:cs typeface="+mj-cs"/>
              </a:defRPr>
            </a:lvl1pPr>
          </a:lstStyle>
          <a:p>
            <a:pPr lvl="0">
              <a:spcBef>
                <a:spcPct val="0"/>
              </a:spcBef>
            </a:pPr>
            <a:r>
              <a:rPr lang="en-US" err="1"/>
              <a:t>Firstname</a:t>
            </a:r>
            <a:r>
              <a:rPr lang="en-US"/>
              <a:t> </a:t>
            </a:r>
            <a:r>
              <a:rPr lang="en-US" err="1"/>
              <a:t>Lastname</a:t>
            </a:r>
            <a:endParaRPr lang="en-US"/>
          </a:p>
        </p:txBody>
      </p:sp>
      <p:sp>
        <p:nvSpPr>
          <p:cNvPr id="64" name="Text Placeholder 63">
            <a:extLst>
              <a:ext uri="{FF2B5EF4-FFF2-40B4-BE49-F238E27FC236}">
                <a16:creationId xmlns:a16="http://schemas.microsoft.com/office/drawing/2014/main" id="{B555641F-0256-CA1A-9798-3B9E4735C479}"/>
              </a:ext>
            </a:extLst>
          </p:cNvPr>
          <p:cNvSpPr>
            <a:spLocks noGrp="1"/>
          </p:cNvSpPr>
          <p:nvPr>
            <p:ph type="body" sz="quarter" idx="33" hasCustomPrompt="1"/>
          </p:nvPr>
        </p:nvSpPr>
        <p:spPr>
          <a:xfrm>
            <a:off x="6283085" y="5407087"/>
            <a:ext cx="3534141" cy="241442"/>
          </a:xfrm>
          <a:noFill/>
        </p:spPr>
        <p:txBody>
          <a:bodyPr vert="horz" lIns="91440" tIns="45720" rIns="91440" bIns="45720" rtlCol="0" anchor="ctr">
            <a:noAutofit/>
          </a:bodyPr>
          <a:lstStyle>
            <a:lvl1pPr algn="r">
              <a:defRPr lang="en-US" sz="1000" cap="all" spc="300" baseline="0" dirty="0">
                <a:latin typeface="Futura PT Medium" panose="020B0602020204020303" pitchFamily="34" charset="0"/>
              </a:defRPr>
            </a:lvl1pPr>
          </a:lstStyle>
          <a:p>
            <a:pPr lvl="0"/>
            <a:r>
              <a:rPr lang="en-US"/>
              <a:t>Role at the company</a:t>
            </a:r>
          </a:p>
        </p:txBody>
      </p:sp>
      <p:sp>
        <p:nvSpPr>
          <p:cNvPr id="69" name="Text Placeholder 68">
            <a:extLst>
              <a:ext uri="{FF2B5EF4-FFF2-40B4-BE49-F238E27FC236}">
                <a16:creationId xmlns:a16="http://schemas.microsoft.com/office/drawing/2014/main" id="{C705A166-371C-2E65-D9A8-8A11AD108348}"/>
              </a:ext>
            </a:extLst>
          </p:cNvPr>
          <p:cNvSpPr>
            <a:spLocks noGrp="1"/>
          </p:cNvSpPr>
          <p:nvPr>
            <p:ph type="body" sz="quarter" idx="34" hasCustomPrompt="1"/>
          </p:nvPr>
        </p:nvSpPr>
        <p:spPr>
          <a:xfrm>
            <a:off x="2372834" y="1633518"/>
            <a:ext cx="3534381" cy="236515"/>
          </a:xfrm>
          <a:noFill/>
        </p:spPr>
        <p:txBody>
          <a:bodyPr vert="horz" lIns="91440" tIns="91440" rIns="91440" bIns="45720" rtlCol="0" anchor="ctr">
            <a:noAutofit/>
          </a:bodyPr>
          <a:lstStyle>
            <a:lvl1pPr algn="l">
              <a:defRPr lang="en-US" sz="1000" cap="all" spc="0" dirty="0">
                <a:solidFill>
                  <a:schemeClr val="accent6"/>
                </a:solidFill>
                <a:latin typeface="+mj-lt"/>
              </a:defRPr>
            </a:lvl1pPr>
          </a:lstStyle>
          <a:p>
            <a:pPr lvl="0"/>
            <a:r>
              <a:rPr lang="en-US"/>
              <a:t>Arrival Date</a:t>
            </a:r>
          </a:p>
        </p:txBody>
      </p:sp>
      <p:sp>
        <p:nvSpPr>
          <p:cNvPr id="71" name="Text Placeholder 70">
            <a:extLst>
              <a:ext uri="{FF2B5EF4-FFF2-40B4-BE49-F238E27FC236}">
                <a16:creationId xmlns:a16="http://schemas.microsoft.com/office/drawing/2014/main" id="{D8E1B3AD-C841-23D4-1043-02F9C8872BF6}"/>
              </a:ext>
            </a:extLst>
          </p:cNvPr>
          <p:cNvSpPr>
            <a:spLocks noGrp="1"/>
          </p:cNvSpPr>
          <p:nvPr>
            <p:ph type="body" sz="quarter" idx="35" hasCustomPrompt="1"/>
          </p:nvPr>
        </p:nvSpPr>
        <p:spPr>
          <a:xfrm>
            <a:off x="2372834" y="3679771"/>
            <a:ext cx="3534141" cy="236514"/>
          </a:xfrm>
          <a:noFill/>
        </p:spPr>
        <p:txBody>
          <a:bodyPr vert="horz" lIns="91440" tIns="91440" rIns="91440" bIns="45720" rtlCol="0" anchor="ctr">
            <a:noAutofit/>
          </a:bodyPr>
          <a:lstStyle>
            <a:lvl1pPr>
              <a:defRPr lang="en-US" sz="1000" cap="all" spc="0" dirty="0">
                <a:solidFill>
                  <a:schemeClr val="accent6"/>
                </a:solidFill>
                <a:latin typeface="+mj-lt"/>
              </a:defRPr>
            </a:lvl1pPr>
          </a:lstStyle>
          <a:p>
            <a:pPr lvl="0"/>
            <a:r>
              <a:rPr lang="en-US"/>
              <a:t>Arrival Date</a:t>
            </a:r>
          </a:p>
        </p:txBody>
      </p:sp>
      <p:sp>
        <p:nvSpPr>
          <p:cNvPr id="73" name="Text Placeholder 72">
            <a:extLst>
              <a:ext uri="{FF2B5EF4-FFF2-40B4-BE49-F238E27FC236}">
                <a16:creationId xmlns:a16="http://schemas.microsoft.com/office/drawing/2014/main" id="{BBB55DC8-8B55-FC96-8B9F-CA252CA931D4}"/>
              </a:ext>
            </a:extLst>
          </p:cNvPr>
          <p:cNvSpPr>
            <a:spLocks noGrp="1"/>
          </p:cNvSpPr>
          <p:nvPr>
            <p:ph type="body" sz="quarter" idx="36" hasCustomPrompt="1"/>
          </p:nvPr>
        </p:nvSpPr>
        <p:spPr>
          <a:xfrm>
            <a:off x="2372834" y="5649295"/>
            <a:ext cx="3534141" cy="254171"/>
          </a:xfrm>
          <a:noFill/>
        </p:spPr>
        <p:txBody>
          <a:bodyPr vert="horz" lIns="91440" tIns="91440" rIns="91440" bIns="45720" rtlCol="0" anchor="ctr">
            <a:noAutofit/>
          </a:bodyPr>
          <a:lstStyle>
            <a:lvl1pPr>
              <a:defRPr lang="en-US" sz="1000" cap="all" spc="0" dirty="0">
                <a:solidFill>
                  <a:schemeClr val="accent6"/>
                </a:solidFill>
                <a:latin typeface="+mj-lt"/>
              </a:defRPr>
            </a:lvl1pPr>
          </a:lstStyle>
          <a:p>
            <a:pPr lvl="0"/>
            <a:r>
              <a:rPr lang="en-US"/>
              <a:t>Arrival Date</a:t>
            </a:r>
          </a:p>
        </p:txBody>
      </p:sp>
      <p:sp>
        <p:nvSpPr>
          <p:cNvPr id="75" name="Text Placeholder 74">
            <a:extLst>
              <a:ext uri="{FF2B5EF4-FFF2-40B4-BE49-F238E27FC236}">
                <a16:creationId xmlns:a16="http://schemas.microsoft.com/office/drawing/2014/main" id="{A5C4919D-524D-982E-965E-21A26B225FF0}"/>
              </a:ext>
            </a:extLst>
          </p:cNvPr>
          <p:cNvSpPr>
            <a:spLocks noGrp="1"/>
          </p:cNvSpPr>
          <p:nvPr>
            <p:ph type="body" sz="quarter" idx="37" hasCustomPrompt="1"/>
          </p:nvPr>
        </p:nvSpPr>
        <p:spPr>
          <a:xfrm>
            <a:off x="6283085" y="1621287"/>
            <a:ext cx="3533775" cy="257812"/>
          </a:xfrm>
          <a:noFill/>
        </p:spPr>
        <p:txBody>
          <a:bodyPr vert="horz" lIns="91440" tIns="91440" rIns="91440" bIns="45720" rtlCol="0" anchor="ctr">
            <a:noAutofit/>
          </a:bodyPr>
          <a:lstStyle>
            <a:lvl1pPr algn="r">
              <a:defRPr lang="en-US" sz="1000" cap="all" spc="0" dirty="0">
                <a:solidFill>
                  <a:schemeClr val="accent6"/>
                </a:solidFill>
                <a:latin typeface="+mj-lt"/>
              </a:defRPr>
            </a:lvl1pPr>
          </a:lstStyle>
          <a:p>
            <a:pPr lvl="0"/>
            <a:r>
              <a:rPr lang="en-US"/>
              <a:t>Arrival Date</a:t>
            </a:r>
          </a:p>
        </p:txBody>
      </p:sp>
      <p:sp>
        <p:nvSpPr>
          <p:cNvPr id="77" name="Text Placeholder 76">
            <a:extLst>
              <a:ext uri="{FF2B5EF4-FFF2-40B4-BE49-F238E27FC236}">
                <a16:creationId xmlns:a16="http://schemas.microsoft.com/office/drawing/2014/main" id="{547365FA-FB46-4C40-D459-AE02A7116364}"/>
              </a:ext>
            </a:extLst>
          </p:cNvPr>
          <p:cNvSpPr>
            <a:spLocks noGrp="1"/>
          </p:cNvSpPr>
          <p:nvPr>
            <p:ph type="body" sz="quarter" idx="38" hasCustomPrompt="1"/>
          </p:nvPr>
        </p:nvSpPr>
        <p:spPr>
          <a:xfrm>
            <a:off x="6282720" y="3678239"/>
            <a:ext cx="3534381" cy="238125"/>
          </a:xfrm>
          <a:noFill/>
        </p:spPr>
        <p:txBody>
          <a:bodyPr vert="horz" lIns="91440" tIns="91440" rIns="91440" bIns="45720" rtlCol="0" anchor="ctr">
            <a:noAutofit/>
          </a:bodyPr>
          <a:lstStyle>
            <a:lvl1pPr algn="r">
              <a:defRPr lang="en-US" sz="1000" cap="all" spc="0" dirty="0">
                <a:solidFill>
                  <a:schemeClr val="accent6"/>
                </a:solidFill>
                <a:latin typeface="+mj-lt"/>
              </a:defRPr>
            </a:lvl1pPr>
          </a:lstStyle>
          <a:p>
            <a:pPr lvl="0"/>
            <a:r>
              <a:rPr lang="en-US"/>
              <a:t>Arrival Date</a:t>
            </a:r>
          </a:p>
        </p:txBody>
      </p:sp>
      <p:sp>
        <p:nvSpPr>
          <p:cNvPr id="79" name="Text Placeholder 78">
            <a:extLst>
              <a:ext uri="{FF2B5EF4-FFF2-40B4-BE49-F238E27FC236}">
                <a16:creationId xmlns:a16="http://schemas.microsoft.com/office/drawing/2014/main" id="{BA1BF893-2317-2E08-75A6-1741EC412BF5}"/>
              </a:ext>
            </a:extLst>
          </p:cNvPr>
          <p:cNvSpPr>
            <a:spLocks noGrp="1"/>
          </p:cNvSpPr>
          <p:nvPr>
            <p:ph type="body" sz="quarter" idx="39" hasCustomPrompt="1"/>
          </p:nvPr>
        </p:nvSpPr>
        <p:spPr>
          <a:xfrm>
            <a:off x="6282720" y="5655657"/>
            <a:ext cx="3534381" cy="247808"/>
          </a:xfrm>
          <a:noFill/>
        </p:spPr>
        <p:txBody>
          <a:bodyPr vert="horz" lIns="91440" tIns="91440" rIns="91440" bIns="45720" rtlCol="0" anchor="ctr">
            <a:noAutofit/>
          </a:bodyPr>
          <a:lstStyle>
            <a:lvl1pPr algn="r">
              <a:defRPr lang="en-US" sz="1000" cap="all" spc="0" dirty="0">
                <a:solidFill>
                  <a:schemeClr val="accent6"/>
                </a:solidFill>
                <a:latin typeface="+mj-lt"/>
              </a:defRPr>
            </a:lvl1pPr>
          </a:lstStyle>
          <a:p>
            <a:pPr lvl="0"/>
            <a:r>
              <a:rPr lang="en-US"/>
              <a:t>Arrival Date</a:t>
            </a:r>
          </a:p>
        </p:txBody>
      </p:sp>
    </p:spTree>
    <p:extLst>
      <p:ext uri="{BB962C8B-B14F-4D97-AF65-F5344CB8AC3E}">
        <p14:creationId xmlns:p14="http://schemas.microsoft.com/office/powerpoint/2010/main" val="322325237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image" Target="../media/image1.jpeg"/><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theme" Target="../theme/theme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8F8B47-76A9-4E01-88EB-552AA9EDCC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FA91D53-0236-C714-9AA2-3C9BB2EA7A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F877A7-9DDA-B985-3D0E-D51841E66E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32E941-5CB1-445E-8080-6D9D3822F0C1}" type="datetimeFigureOut">
              <a:rPr lang="en-US" smtClean="0"/>
              <a:t>10/21/2025</a:t>
            </a:fld>
            <a:endParaRPr lang="en-US"/>
          </a:p>
        </p:txBody>
      </p:sp>
      <p:sp>
        <p:nvSpPr>
          <p:cNvPr id="5" name="Footer Placeholder 4">
            <a:extLst>
              <a:ext uri="{FF2B5EF4-FFF2-40B4-BE49-F238E27FC236}">
                <a16:creationId xmlns:a16="http://schemas.microsoft.com/office/drawing/2014/main" id="{71938811-D9D7-875A-5491-5E9E65A9A5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SIGGRAPH 2025 Advances in Rel-Time Rendering in Games course</a:t>
            </a:r>
          </a:p>
        </p:txBody>
      </p:sp>
      <p:sp>
        <p:nvSpPr>
          <p:cNvPr id="6" name="Slide Number Placeholder 5">
            <a:extLst>
              <a:ext uri="{FF2B5EF4-FFF2-40B4-BE49-F238E27FC236}">
                <a16:creationId xmlns:a16="http://schemas.microsoft.com/office/drawing/2014/main" id="{0A484F01-3673-9830-F3D5-F5050CC9DD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D3539C-EC06-420A-8A30-9FDB016E97FC}" type="slidenum">
              <a:rPr lang="en-US" smtClean="0"/>
              <a:t>‹#›</a:t>
            </a:fld>
            <a:endParaRPr lang="en-US"/>
          </a:p>
        </p:txBody>
      </p:sp>
    </p:spTree>
    <p:extLst>
      <p:ext uri="{BB962C8B-B14F-4D97-AF65-F5344CB8AC3E}">
        <p14:creationId xmlns:p14="http://schemas.microsoft.com/office/powerpoint/2010/main" val="844677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22D5BD-8F57-B7DE-C030-DD0E88008C6D}"/>
              </a:ext>
            </a:extLst>
          </p:cNvPr>
          <p:cNvSpPr>
            <a:spLocks noGrp="1"/>
          </p:cNvSpPr>
          <p:nvPr>
            <p:ph type="title"/>
          </p:nvPr>
        </p:nvSpPr>
        <p:spPr>
          <a:xfrm>
            <a:off x="838200" y="365126"/>
            <a:ext cx="10515600" cy="1325563"/>
          </a:xfrm>
          <a:prstGeom prst="rect">
            <a:avLst/>
          </a:prstGeom>
        </p:spPr>
        <p:txBody>
          <a:bodyPr vert="horz" lIns="91440" tIns="45720" rIns="91440" bIns="45720" rtlCol="0" anchor="b">
            <a:noAutofit/>
          </a:bodyPr>
          <a:lstStyle/>
          <a:p>
            <a:pPr marL="0" lvl="0" indent="0">
              <a:buFont typeface="Arial" panose="020B0604020202020204" pitchFamily="34" charset="0"/>
            </a:pPr>
            <a:r>
              <a:rPr lang="en-US"/>
              <a:t>Heading.</a:t>
            </a:r>
          </a:p>
        </p:txBody>
      </p:sp>
      <p:sp>
        <p:nvSpPr>
          <p:cNvPr id="3" name="Text Placeholder 2">
            <a:extLst>
              <a:ext uri="{FF2B5EF4-FFF2-40B4-BE49-F238E27FC236}">
                <a16:creationId xmlns:a16="http://schemas.microsoft.com/office/drawing/2014/main" id="{6C6FD3B5-822A-B5F6-91F8-4FBC4D728258}"/>
              </a:ext>
            </a:extLst>
          </p:cNvPr>
          <p:cNvSpPr>
            <a:spLocks noGrp="1"/>
          </p:cNvSpPr>
          <p:nvPr>
            <p:ph type="body" idx="1"/>
          </p:nvPr>
        </p:nvSpPr>
        <p:spPr>
          <a:xfrm>
            <a:off x="838200" y="2466474"/>
            <a:ext cx="10515600" cy="3820026"/>
          </a:xfrm>
          <a:prstGeom prst="rect">
            <a:avLst/>
          </a:prstGeom>
          <a:noFill/>
        </p:spPr>
        <p:txBody>
          <a:bodyPr vert="horz" lIns="91440" tIns="91440" rIns="91440" bIns="45720" rtlCol="0">
            <a:noAutofit/>
          </a:bodyPr>
          <a:lstStyle/>
          <a:p>
            <a:pPr lvl="0"/>
            <a:r>
              <a:rPr lang="sv-SE"/>
              <a:t>Text goes here</a:t>
            </a:r>
          </a:p>
          <a:p>
            <a:pPr lvl="1"/>
            <a:r>
              <a:rPr lang="sv-SE"/>
              <a:t>Indentation 1</a:t>
            </a:r>
          </a:p>
          <a:p>
            <a:pPr lvl="2"/>
            <a:r>
              <a:rPr lang="sv-SE"/>
              <a:t>Indentation 2</a:t>
            </a:r>
          </a:p>
          <a:p>
            <a:pPr lvl="3"/>
            <a:r>
              <a:rPr lang="sv-SE"/>
              <a:t>Indentation 3</a:t>
            </a:r>
          </a:p>
          <a:p>
            <a:pPr lvl="4"/>
            <a:r>
              <a:rPr lang="sv-SE"/>
              <a:t>Indentation 4</a:t>
            </a:r>
          </a:p>
        </p:txBody>
      </p:sp>
    </p:spTree>
    <p:extLst>
      <p:ext uri="{BB962C8B-B14F-4D97-AF65-F5344CB8AC3E}">
        <p14:creationId xmlns:p14="http://schemas.microsoft.com/office/powerpoint/2010/main" val="1257773454"/>
      </p:ext>
    </p:extLst>
  </p:cSld>
  <p:clrMap bg1="lt1" tx1="dk1" bg2="lt2" tx2="dk2" accent1="accent1" accent2="accent2" accent3="accent3" accent4="accent4" accent5="accent5" accent6="accent6" hlink="hlink" folHlink="folHlink"/>
  <p:sldLayoutIdLst>
    <p:sldLayoutId id="2147483676" r:id="rId1"/>
    <p:sldLayoutId id="2147483707" r:id="rId2"/>
    <p:sldLayoutId id="2147483702" r:id="rId3"/>
    <p:sldLayoutId id="2147483695" r:id="rId4"/>
    <p:sldLayoutId id="2147483688" r:id="rId5"/>
    <p:sldLayoutId id="2147483696" r:id="rId6"/>
    <p:sldLayoutId id="2147483711" r:id="rId7"/>
    <p:sldLayoutId id="2147483701" r:id="rId8"/>
    <p:sldLayoutId id="2147483698" r:id="rId9"/>
    <p:sldLayoutId id="2147483703" r:id="rId10"/>
    <p:sldLayoutId id="2147483704" r:id="rId11"/>
    <p:sldLayoutId id="2147483706" r:id="rId12"/>
    <p:sldLayoutId id="2147483708" r:id="rId13"/>
    <p:sldLayoutId id="2147483691" r:id="rId14"/>
    <p:sldLayoutId id="2147483709" r:id="rId15"/>
    <p:sldLayoutId id="2147483712" r:id="rId16"/>
    <p:sldLayoutId id="2147483713" r:id="rId17"/>
    <p:sldLayoutId id="2147483699" r:id="rId18"/>
    <p:sldLayoutId id="2147483693" r:id="rId19"/>
    <p:sldLayoutId id="2147483705" r:id="rId20"/>
    <p:sldLayoutId id="2147483710" r:id="rId21"/>
    <p:sldLayoutId id="2147483714" r:id="rId22"/>
    <p:sldLayoutId id="2147483694" r:id="rId23"/>
  </p:sldLayoutIdLst>
  <p:hf sldNum="0" hdr="0" ftr="0" dt="0"/>
  <p:txStyles>
    <p:titleStyle>
      <a:lvl1pPr algn="l" defTabSz="914309" rtl="0" eaLnBrk="1" latinLnBrk="0" hangingPunct="1">
        <a:lnSpc>
          <a:spcPct val="90000"/>
        </a:lnSpc>
        <a:spcBef>
          <a:spcPct val="0"/>
        </a:spcBef>
        <a:buNone/>
        <a:defRPr lang="en-US" sz="7199" kern="1200" spc="-500" baseline="0" dirty="0">
          <a:solidFill>
            <a:schemeClr val="bg1"/>
          </a:solidFill>
          <a:latin typeface="Futura Com Book" panose="02000803040000020003" pitchFamily="2" charset="0"/>
          <a:ea typeface="+mj-ea"/>
          <a:cs typeface="+mj-cs"/>
        </a:defRPr>
      </a:lvl1pPr>
    </p:titleStyle>
    <p:bodyStyle>
      <a:lvl1pPr marL="0" indent="0" algn="l" defTabSz="914309" rtl="0" eaLnBrk="1" latinLnBrk="0" hangingPunct="1">
        <a:lnSpc>
          <a:spcPct val="90000"/>
        </a:lnSpc>
        <a:spcBef>
          <a:spcPts val="1000"/>
        </a:spcBef>
        <a:spcAft>
          <a:spcPts val="1200"/>
        </a:spcAft>
        <a:buFont typeface="Arial" panose="020B0604020202020204" pitchFamily="34" charset="0"/>
        <a:buNone/>
        <a:defRPr lang="sv-SE"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09" rtl="0" eaLnBrk="1" latinLnBrk="0" hangingPunct="1">
        <a:defRPr sz="1800" kern="1200">
          <a:solidFill>
            <a:schemeClr val="tx1"/>
          </a:solidFill>
          <a:latin typeface="+mn-lt"/>
          <a:ea typeface="+mn-ea"/>
          <a:cs typeface="+mn-cs"/>
        </a:defRPr>
      </a:lvl1pPr>
      <a:lvl2pPr marL="457154"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3"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1"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0"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 Target="slide85.xml"/><Relationship Id="rId7"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32.sv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notesSlide" Target="../notesSlides/notesSlide23.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notesSlide" Target="../notesSlides/notesSlide25.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35.png"/><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37.png"/></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34.xml"/><Relationship Id="rId1" Type="http://schemas.openxmlformats.org/officeDocument/2006/relationships/slideLayout" Target="../slideLayouts/slideLayout24.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 Id="rId9" Type="http://schemas.openxmlformats.org/officeDocument/2006/relationships/image" Target="../media/image10.png"/></Relationships>
</file>

<file path=ppt/slides/_rels/slide3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24.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 Id="rId9" Type="http://schemas.openxmlformats.org/officeDocument/2006/relationships/image" Target="../media/image10.png"/></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6.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7.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8.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48.png"/></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2.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4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3.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4.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slide" Target="slide85.xml"/><Relationship Id="rId7" Type="http://schemas.openxmlformats.org/officeDocument/2006/relationships/image" Target="../media/image54.png"/><Relationship Id="rId2" Type="http://schemas.openxmlformats.org/officeDocument/2006/relationships/notesSlide" Target="../notesSlides/notesSlide45.xml"/><Relationship Id="rId1" Type="http://schemas.openxmlformats.org/officeDocument/2006/relationships/slideLayout" Target="../slideLayouts/slideLayout24.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image" Target="../media/image10.png"/></Relationships>
</file>

<file path=ppt/slides/_rels/slide4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6.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58.png"/><Relationship Id="rId4" Type="http://schemas.openxmlformats.org/officeDocument/2006/relationships/image" Target="../media/image57.png"/></Relationships>
</file>

<file path=ppt/slides/_rels/slide47.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notesSlide" Target="../notesSlides/notesSlide47.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48.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notesSlide" Target="../notesSlides/notesSlide48.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59.png"/></Relationships>
</file>

<file path=ppt/slides/_rels/slide4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9.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61.png"/></Relationships>
</file>

<file path=ppt/slides/_rels/slide50.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notesSlide" Target="../notesSlides/notesSlide50.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63.png"/><Relationship Id="rId4" Type="http://schemas.openxmlformats.org/officeDocument/2006/relationships/image" Target="../media/image62.png"/></Relationships>
</file>

<file path=ppt/slides/_rels/slide5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1.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65.png"/></Relationships>
</file>

<file path=ppt/slides/_rels/slide5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2.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5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3.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5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4.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69.png"/></Relationships>
</file>

<file path=ppt/slides/_rels/slide5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5.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64.png"/></Relationships>
</file>

<file path=ppt/slides/_rels/slide5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6.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68.png"/></Relationships>
</file>

<file path=ppt/slides/_rels/slide5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7.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71.png"/></Relationships>
</file>

<file path=ppt/slides/_rels/slide5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8.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73.png"/></Relationships>
</file>

<file path=ppt/slides/_rels/slide5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9.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75.png"/></Relationships>
</file>

<file path=ppt/slides/_rels/slide6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0.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74.png"/><Relationship Id="rId4" Type="http://schemas.openxmlformats.org/officeDocument/2006/relationships/image" Target="../media/image76.png"/></Relationships>
</file>

<file path=ppt/slides/_rels/slide61.xml.rels><?xml version="1.0" encoding="UTF-8" standalone="yes"?>
<Relationships xmlns="http://schemas.openxmlformats.org/package/2006/relationships"><Relationship Id="rId3" Type="http://schemas.openxmlformats.org/officeDocument/2006/relationships/image" Target="../media/image77.png"/><Relationship Id="rId7" Type="http://schemas.openxmlformats.org/officeDocument/2006/relationships/image" Target="../media/image10.png"/><Relationship Id="rId2" Type="http://schemas.openxmlformats.org/officeDocument/2006/relationships/notesSlide" Target="../notesSlides/notesSlide61.xml"/><Relationship Id="rId1" Type="http://schemas.openxmlformats.org/officeDocument/2006/relationships/slideLayout" Target="../slideLayouts/slideLayout24.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62.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image" Target="../media/image10.png"/><Relationship Id="rId2" Type="http://schemas.openxmlformats.org/officeDocument/2006/relationships/notesSlide" Target="../notesSlides/notesSlide62.xml"/><Relationship Id="rId1" Type="http://schemas.openxmlformats.org/officeDocument/2006/relationships/slideLayout" Target="../slideLayouts/slideLayout24.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6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3.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86.png"/></Relationships>
</file>

<file path=ppt/slides/_rels/slide6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4.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89.png"/><Relationship Id="rId4" Type="http://schemas.openxmlformats.org/officeDocument/2006/relationships/image" Target="../media/image88.png"/></Relationships>
</file>

<file path=ppt/slides/_rels/slide6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5.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91.png"/></Relationships>
</file>

<file path=ppt/slides/_rels/slide6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6.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91.png"/></Relationships>
</file>

<file path=ppt/slides/_rels/slide6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7.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93.png"/></Relationships>
</file>

<file path=ppt/slides/_rels/slide6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68.xml"/><Relationship Id="rId1" Type="http://schemas.openxmlformats.org/officeDocument/2006/relationships/slideLayout" Target="../slideLayouts/slideLayout24.xml"/><Relationship Id="rId4" Type="http://schemas.openxmlformats.org/officeDocument/2006/relationships/image" Target="../media/image10.png"/></Relationships>
</file>

<file path=ppt/slides/_rels/slide6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95.png"/><Relationship Id="rId7" Type="http://schemas.openxmlformats.org/officeDocument/2006/relationships/image" Target="../media/image99.png"/><Relationship Id="rId2" Type="http://schemas.openxmlformats.org/officeDocument/2006/relationships/notesSlide" Target="../notesSlides/notesSlide69.xml"/><Relationship Id="rId1" Type="http://schemas.openxmlformats.org/officeDocument/2006/relationships/slideLayout" Target="../slideLayouts/slideLayout24.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7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0.xml"/><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7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3.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5.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7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9.xml"/><Relationship Id="rId1" Type="http://schemas.openxmlformats.org/officeDocument/2006/relationships/slideLayout" Target="../slideLayouts/slideLayout24.xml"/></Relationships>
</file>

<file path=ppt/slides/_rels/slide80.xml.rels><?xml version="1.0" encoding="UTF-8" standalone="yes"?>
<Relationships xmlns="http://schemas.openxmlformats.org/package/2006/relationships"><Relationship Id="rId8" Type="http://schemas.openxmlformats.org/officeDocument/2006/relationships/image" Target="../media/image1090.png"/><Relationship Id="rId7" Type="http://schemas.openxmlformats.org/officeDocument/2006/relationships/image" Target="../media/image1080.png"/><Relationship Id="rId2" Type="http://schemas.openxmlformats.org/officeDocument/2006/relationships/notesSlide" Target="../notesSlides/notesSlide80.xml"/><Relationship Id="rId1" Type="http://schemas.openxmlformats.org/officeDocument/2006/relationships/slideLayout" Target="../slideLayouts/slideLayout24.xml"/><Relationship Id="rId6" Type="http://schemas.openxmlformats.org/officeDocument/2006/relationships/image" Target="../media/image1070.png"/><Relationship Id="rId11" Type="http://schemas.openxmlformats.org/officeDocument/2006/relationships/image" Target="../media/image10.png"/><Relationship Id="rId5" Type="http://schemas.openxmlformats.org/officeDocument/2006/relationships/image" Target="../media/image1060.png"/><Relationship Id="rId10" Type="http://schemas.openxmlformats.org/officeDocument/2006/relationships/image" Target="../media/image1110.png"/><Relationship Id="rId9" Type="http://schemas.openxmlformats.org/officeDocument/2006/relationships/image" Target="../media/image1100.png"/></Relationships>
</file>

<file path=ppt/slides/_rels/slide8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81.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image" Target="../media/image108.png"/></Relationships>
</file>

<file path=ppt/slides/_rels/slide8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2.xml"/><Relationship Id="rId1" Type="http://schemas.openxmlformats.org/officeDocument/2006/relationships/slideLayout" Target="../slideLayouts/slideLayout24.xml"/></Relationships>
</file>

<file path=ppt/slides/_rels/slide8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3.xml"/><Relationship Id="rId1" Type="http://schemas.openxmlformats.org/officeDocument/2006/relationships/slideLayout" Target="../slideLayouts/slideLayout24.xml"/></Relationships>
</file>

<file path=ppt/slides/_rels/slide8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4.xml"/><Relationship Id="rId1" Type="http://schemas.openxmlformats.org/officeDocument/2006/relationships/slideLayout" Target="../slideLayouts/slideLayout24.xml"/></Relationships>
</file>

<file path=ppt/slides/_rels/slide85.xml.rels><?xml version="1.0" encoding="UTF-8" standalone="yes"?>
<Relationships xmlns="http://schemas.openxmlformats.org/package/2006/relationships"><Relationship Id="rId8" Type="http://schemas.openxmlformats.org/officeDocument/2006/relationships/slide" Target="slide50.xml"/><Relationship Id="rId3" Type="http://schemas.openxmlformats.org/officeDocument/2006/relationships/slide" Target="slide19.xml"/><Relationship Id="rId7" Type="http://schemas.openxmlformats.org/officeDocument/2006/relationships/slide" Target="slide48.xml"/><Relationship Id="rId2" Type="http://schemas.openxmlformats.org/officeDocument/2006/relationships/notesSlide" Target="../notesSlides/notesSlide85.xml"/><Relationship Id="rId1" Type="http://schemas.openxmlformats.org/officeDocument/2006/relationships/slideLayout" Target="../slideLayouts/slideLayout24.xml"/><Relationship Id="rId6" Type="http://schemas.openxmlformats.org/officeDocument/2006/relationships/slide" Target="slide47.xml"/><Relationship Id="rId11" Type="http://schemas.openxmlformats.org/officeDocument/2006/relationships/image" Target="../media/image10.png"/><Relationship Id="rId5" Type="http://schemas.openxmlformats.org/officeDocument/2006/relationships/slide" Target="slide45.xml"/><Relationship Id="rId10" Type="http://schemas.openxmlformats.org/officeDocument/2006/relationships/image" Target="../media/image110.svg"/><Relationship Id="rId4" Type="http://schemas.openxmlformats.org/officeDocument/2006/relationships/slide" Target="slide25.xml"/><Relationship Id="rId9" Type="http://schemas.openxmlformats.org/officeDocument/2006/relationships/image" Target="../media/image10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31478-6B1C-528D-DAF5-639967CF484E}"/>
              </a:ext>
            </a:extLst>
          </p:cNvPr>
          <p:cNvSpPr>
            <a:spLocks noGrp="1"/>
          </p:cNvSpPr>
          <p:nvPr>
            <p:ph type="ctrTitle"/>
          </p:nvPr>
        </p:nvSpPr>
        <p:spPr>
          <a:xfrm>
            <a:off x="1051560" y="1899302"/>
            <a:ext cx="10088880" cy="2279351"/>
          </a:xfrm>
        </p:spPr>
        <p:txBody>
          <a:bodyPr>
            <a:normAutofit/>
          </a:bodyPr>
          <a:lstStyle/>
          <a:p>
            <a:r>
              <a:rPr lang="en-US" sz="4800" spc="0" dirty="0">
                <a:effectLst>
                  <a:outerShdw blurRad="38100" dist="38100" dir="2700000" algn="tl">
                    <a:srgbClr val="000000">
                      <a:alpha val="43137"/>
                    </a:srgbClr>
                  </a:outerShdw>
                </a:effectLst>
              </a:rPr>
              <a:t>S</a:t>
            </a:r>
            <a:r>
              <a:rPr lang="en-US" sz="4800" spc="0" dirty="0">
                <a:solidFill>
                  <a:schemeClr val="bg1"/>
                </a:solidFill>
                <a:effectLst>
                  <a:outerShdw blurRad="38100" dist="38100" dir="2700000" algn="tl">
                    <a:srgbClr val="000000">
                      <a:alpha val="43137"/>
                    </a:srgbClr>
                  </a:outerShdw>
                </a:effectLst>
              </a:rPr>
              <a:t>trand-based hair and fur in</a:t>
            </a:r>
            <a:br>
              <a:rPr lang="en-US" sz="4800" spc="0" dirty="0">
                <a:solidFill>
                  <a:schemeClr val="bg1"/>
                </a:solidFill>
                <a:effectLst>
                  <a:outerShdw blurRad="38100" dist="38100" dir="2700000" algn="tl">
                    <a:srgbClr val="000000">
                      <a:alpha val="43137"/>
                    </a:srgbClr>
                  </a:outerShdw>
                </a:effectLst>
              </a:rPr>
            </a:br>
            <a:r>
              <a:rPr lang="en-US" sz="4800" spc="0" dirty="0">
                <a:solidFill>
                  <a:schemeClr val="bg1"/>
                </a:solidFill>
                <a:effectLst>
                  <a:outerShdw blurRad="38100" dist="38100" dir="2700000" algn="tl">
                    <a:srgbClr val="000000">
                      <a:alpha val="43137"/>
                    </a:srgbClr>
                  </a:outerShdw>
                </a:effectLst>
              </a:rPr>
              <a:t>“Indiana Jones and the Great Circle”</a:t>
            </a:r>
            <a:endParaRPr lang="en-US" sz="4800" spc="0" dirty="0"/>
          </a:p>
        </p:txBody>
      </p:sp>
      <p:sp>
        <p:nvSpPr>
          <p:cNvPr id="3" name="Subtitle 2">
            <a:extLst>
              <a:ext uri="{FF2B5EF4-FFF2-40B4-BE49-F238E27FC236}">
                <a16:creationId xmlns:a16="http://schemas.microsoft.com/office/drawing/2014/main" id="{D06B7F0B-7B6B-281F-30B3-D150416E2F94}"/>
              </a:ext>
            </a:extLst>
          </p:cNvPr>
          <p:cNvSpPr>
            <a:spLocks noGrp="1"/>
          </p:cNvSpPr>
          <p:nvPr>
            <p:ph type="subTitle" idx="1"/>
          </p:nvPr>
        </p:nvSpPr>
        <p:spPr/>
        <p:txBody>
          <a:bodyPr>
            <a:normAutofit lnSpcReduction="10000"/>
          </a:bodyPr>
          <a:lstStyle/>
          <a:p>
            <a:r>
              <a:rPr lang="en-US" dirty="0"/>
              <a:t>Sergei Kulikov, </a:t>
            </a:r>
            <a:r>
              <a:rPr lang="en-US" dirty="0" err="1"/>
              <a:t>Machinegames</a:t>
            </a:r>
            <a:endParaRPr lang="en-US"/>
          </a:p>
        </p:txBody>
      </p:sp>
      <p:sp>
        <p:nvSpPr>
          <p:cNvPr id="5" name="TextBox 4">
            <a:extLst>
              <a:ext uri="{FF2B5EF4-FFF2-40B4-BE49-F238E27FC236}">
                <a16:creationId xmlns:a16="http://schemas.microsoft.com/office/drawing/2014/main" id="{479DE85F-A2A1-547A-1B35-5359253A0712}"/>
              </a:ext>
            </a:extLst>
          </p:cNvPr>
          <p:cNvSpPr txBox="1"/>
          <p:nvPr/>
        </p:nvSpPr>
        <p:spPr>
          <a:xfrm>
            <a:off x="9041779" y="6581001"/>
            <a:ext cx="3150221" cy="276999"/>
          </a:xfrm>
          <a:prstGeom prst="rect">
            <a:avLst/>
          </a:prstGeom>
          <a:noFill/>
        </p:spPr>
        <p:txBody>
          <a:bodyPr wrap="none" rtlCol="0">
            <a:spAutoFit/>
          </a:bodyPr>
          <a:lstStyle/>
          <a:p>
            <a:r>
              <a:rPr lang="es-ES" sz="1200" b="1" dirty="0">
                <a:solidFill>
                  <a:schemeClr val="bg1"/>
                </a:solidFill>
                <a:latin typeface="Futura PT Book"/>
              </a:rPr>
              <a:t>Indiana Jones © &amp; ™ 2025 Lucasfilm Ltd.</a:t>
            </a:r>
            <a:endParaRPr lang="en-US" sz="1200" dirty="0">
              <a:solidFill>
                <a:schemeClr val="bg1"/>
              </a:solidFill>
              <a:latin typeface="Futura PT Book"/>
            </a:endParaRPr>
          </a:p>
        </p:txBody>
      </p:sp>
      <p:sp>
        <p:nvSpPr>
          <p:cNvPr id="6" name="TextBox 8">
            <a:extLst>
              <a:ext uri="{FF2B5EF4-FFF2-40B4-BE49-F238E27FC236}">
                <a16:creationId xmlns:a16="http://schemas.microsoft.com/office/drawing/2014/main" id="{7B2C9616-47AC-4258-C67B-ADA1EFAD5EB8}"/>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5659A653-9BC0-52CE-39DB-4C636C3FF3C7}"/>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387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6DBCAFE-F098-87CC-29B4-68459D481228}"/>
              </a:ext>
            </a:extLst>
          </p:cNvPr>
          <p:cNvSpPr>
            <a:spLocks noGrp="1"/>
          </p:cNvSpPr>
          <p:nvPr>
            <p:ph type="subTitle" idx="1"/>
          </p:nvPr>
        </p:nvSpPr>
        <p:spPr/>
        <p:txBody>
          <a:bodyPr/>
          <a:lstStyle/>
          <a:p>
            <a:r>
              <a:rPr lang="en-US"/>
              <a:t>System overview</a:t>
            </a:r>
          </a:p>
        </p:txBody>
      </p:sp>
      <p:pic>
        <p:nvPicPr>
          <p:cNvPr id="32" name="Picture Placeholder 31" descr="A person in a hat&#10;&#10;AI-generated content may be incorrect.">
            <a:extLst>
              <a:ext uri="{FF2B5EF4-FFF2-40B4-BE49-F238E27FC236}">
                <a16:creationId xmlns:a16="http://schemas.microsoft.com/office/drawing/2014/main" id="{9D1BD39F-8A1D-8033-7BAC-1A9A984BE40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8550" t="-208" r="10772" b="208"/>
          <a:stretch/>
        </p:blipFill>
        <p:spPr>
          <a:xfrm>
            <a:off x="0" y="0"/>
            <a:ext cx="4959350" cy="6858000"/>
          </a:xfrm>
        </p:spPr>
      </p:pic>
      <p:sp>
        <p:nvSpPr>
          <p:cNvPr id="7" name="Text Placeholder 6">
            <a:extLst>
              <a:ext uri="{FF2B5EF4-FFF2-40B4-BE49-F238E27FC236}">
                <a16:creationId xmlns:a16="http://schemas.microsoft.com/office/drawing/2014/main" id="{13D0E4AA-7C58-1377-6703-0E272A9BA5AE}"/>
              </a:ext>
            </a:extLst>
          </p:cNvPr>
          <p:cNvSpPr>
            <a:spLocks noGrp="1"/>
          </p:cNvSpPr>
          <p:nvPr>
            <p:ph type="body" sz="quarter" idx="14"/>
          </p:nvPr>
        </p:nvSpPr>
        <p:spPr/>
        <p:txBody>
          <a:bodyPr/>
          <a:lstStyle/>
          <a:p>
            <a:r>
              <a:rPr lang="en-US"/>
              <a:t>Rasterization</a:t>
            </a:r>
          </a:p>
          <a:p>
            <a:endParaRPr lang="en-US"/>
          </a:p>
        </p:txBody>
      </p:sp>
      <p:sp>
        <p:nvSpPr>
          <p:cNvPr id="10" name="Text Placeholder 9">
            <a:extLst>
              <a:ext uri="{FF2B5EF4-FFF2-40B4-BE49-F238E27FC236}">
                <a16:creationId xmlns:a16="http://schemas.microsoft.com/office/drawing/2014/main" id="{1799D65B-91B6-4CE7-B440-83FB65A3A6E2}"/>
              </a:ext>
            </a:extLst>
          </p:cNvPr>
          <p:cNvSpPr>
            <a:spLocks noGrp="1"/>
          </p:cNvSpPr>
          <p:nvPr>
            <p:ph type="body" sz="quarter" idx="17"/>
          </p:nvPr>
        </p:nvSpPr>
        <p:spPr/>
        <p:txBody>
          <a:bodyPr/>
          <a:lstStyle/>
          <a:p>
            <a:r>
              <a:rPr lang="en-US"/>
              <a:t>Shading</a:t>
            </a:r>
          </a:p>
          <a:p>
            <a:endParaRPr lang="en-US"/>
          </a:p>
        </p:txBody>
      </p:sp>
      <p:sp>
        <p:nvSpPr>
          <p:cNvPr id="13" name="Text Placeholder 12">
            <a:extLst>
              <a:ext uri="{FF2B5EF4-FFF2-40B4-BE49-F238E27FC236}">
                <a16:creationId xmlns:a16="http://schemas.microsoft.com/office/drawing/2014/main" id="{EA58909A-32ED-5AA5-2F0C-69D5A58835C2}"/>
              </a:ext>
            </a:extLst>
          </p:cNvPr>
          <p:cNvSpPr>
            <a:spLocks noGrp="1"/>
          </p:cNvSpPr>
          <p:nvPr>
            <p:ph type="body" sz="quarter" idx="20"/>
          </p:nvPr>
        </p:nvSpPr>
        <p:spPr/>
        <p:txBody>
          <a:bodyPr/>
          <a:lstStyle/>
          <a:p>
            <a:r>
              <a:rPr lang="en-US"/>
              <a:t>Composition</a:t>
            </a:r>
          </a:p>
          <a:p>
            <a:endParaRPr lang="en-US"/>
          </a:p>
        </p:txBody>
      </p:sp>
      <p:sp>
        <p:nvSpPr>
          <p:cNvPr id="3" name="TextBox 2">
            <a:extLst>
              <a:ext uri="{FF2B5EF4-FFF2-40B4-BE49-F238E27FC236}">
                <a16:creationId xmlns:a16="http://schemas.microsoft.com/office/drawing/2014/main" id="{D3B2E798-C251-5CFC-694E-3BB65A5DBA41}"/>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4" name="TextBox 8">
            <a:extLst>
              <a:ext uri="{FF2B5EF4-FFF2-40B4-BE49-F238E27FC236}">
                <a16:creationId xmlns:a16="http://schemas.microsoft.com/office/drawing/2014/main" id="{B6016FBB-CD8A-8E65-FB40-C1B13A907624}"/>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B58ECD16-9C1D-1DFE-ED02-09DB33D8D72D}"/>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153593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5CD27-2B4B-98BE-19C7-D5D40444C4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7B1E7C-FCE6-7F99-8D6D-155656ABD559}"/>
              </a:ext>
            </a:extLst>
          </p:cNvPr>
          <p:cNvSpPr>
            <a:spLocks noGrp="1"/>
          </p:cNvSpPr>
          <p:nvPr>
            <p:ph type="ctrTitle"/>
          </p:nvPr>
        </p:nvSpPr>
        <p:spPr/>
        <p:txBody>
          <a:bodyPr/>
          <a:lstStyle/>
          <a:p>
            <a:r>
              <a:rPr lang="en-US"/>
              <a:t>Acknowledgements</a:t>
            </a:r>
          </a:p>
        </p:txBody>
      </p:sp>
      <p:sp>
        <p:nvSpPr>
          <p:cNvPr id="3" name="Subtitle 2">
            <a:extLst>
              <a:ext uri="{FF2B5EF4-FFF2-40B4-BE49-F238E27FC236}">
                <a16:creationId xmlns:a16="http://schemas.microsoft.com/office/drawing/2014/main" id="{61106090-44F6-274F-040D-DEBA3412DCD0}"/>
              </a:ext>
            </a:extLst>
          </p:cNvPr>
          <p:cNvSpPr>
            <a:spLocks noGrp="1"/>
          </p:cNvSpPr>
          <p:nvPr>
            <p:ph type="subTitle" idx="1"/>
          </p:nvPr>
        </p:nvSpPr>
        <p:spPr/>
        <p:txBody>
          <a:bodyPr vert="horz" lIns="91440" tIns="91440" rIns="91440" bIns="45720" rtlCol="0" anchor="t">
            <a:noAutofit/>
          </a:bodyPr>
          <a:lstStyle/>
          <a:p>
            <a:pPr>
              <a:lnSpc>
                <a:spcPct val="0"/>
              </a:lnSpc>
            </a:pPr>
            <a:r>
              <a:rPr lang="en-US" dirty="0">
                <a:latin typeface="Futura PT Book"/>
              </a:rPr>
              <a:t>Michael Wynne</a:t>
            </a:r>
            <a:endParaRPr lang="en-US" dirty="0"/>
          </a:p>
          <a:p>
            <a:pPr>
              <a:lnSpc>
                <a:spcPct val="0"/>
              </a:lnSpc>
            </a:pPr>
            <a:r>
              <a:rPr lang="en-US" dirty="0">
                <a:latin typeface="Futura PT Book"/>
              </a:rPr>
              <a:t>Jorge Luna</a:t>
            </a:r>
            <a:endParaRPr lang="en-US" dirty="0"/>
          </a:p>
          <a:p>
            <a:pPr>
              <a:lnSpc>
                <a:spcPct val="0"/>
              </a:lnSpc>
            </a:pPr>
            <a:r>
              <a:rPr lang="en-US" dirty="0"/>
              <a:t>Nicholas Siren</a:t>
            </a:r>
          </a:p>
          <a:p>
            <a:pPr>
              <a:lnSpc>
                <a:spcPct val="0"/>
              </a:lnSpc>
            </a:pPr>
            <a:r>
              <a:rPr lang="en-US" dirty="0"/>
              <a:t>Mathias Lindner</a:t>
            </a:r>
          </a:p>
          <a:p>
            <a:pPr>
              <a:lnSpc>
                <a:spcPct val="0"/>
              </a:lnSpc>
            </a:pPr>
            <a:r>
              <a:rPr lang="en-US" dirty="0">
                <a:latin typeface="Futura PT Book"/>
              </a:rPr>
              <a:t>Patrik Willbo</a:t>
            </a:r>
          </a:p>
          <a:p>
            <a:pPr>
              <a:lnSpc>
                <a:spcPct val="0"/>
              </a:lnSpc>
            </a:pPr>
            <a:r>
              <a:rPr lang="en-US" dirty="0">
                <a:latin typeface="Futura PT Book"/>
              </a:rPr>
              <a:t>Jim Kjellin</a:t>
            </a:r>
          </a:p>
          <a:p>
            <a:pPr>
              <a:lnSpc>
                <a:spcPct val="0"/>
              </a:lnSpc>
            </a:pPr>
            <a:r>
              <a:rPr lang="en-US" dirty="0">
                <a:latin typeface="Futura PT Book"/>
              </a:rPr>
              <a:t>Mariusz Macieja</a:t>
            </a:r>
          </a:p>
          <a:p>
            <a:pPr>
              <a:lnSpc>
                <a:spcPct val="0"/>
              </a:lnSpc>
            </a:pPr>
            <a:r>
              <a:rPr lang="en-US" dirty="0"/>
              <a:t>Jiho Choi</a:t>
            </a:r>
          </a:p>
          <a:p>
            <a:pPr>
              <a:lnSpc>
                <a:spcPct val="0"/>
              </a:lnSpc>
            </a:pPr>
            <a:r>
              <a:rPr lang="en-US" dirty="0"/>
              <a:t>Dominik Lazarek</a:t>
            </a:r>
          </a:p>
          <a:p>
            <a:pPr>
              <a:lnSpc>
                <a:spcPct val="0"/>
              </a:lnSpc>
            </a:pPr>
            <a:r>
              <a:rPr lang="en-US" dirty="0">
                <a:latin typeface="Futura PT Book"/>
              </a:rPr>
              <a:t>Bogdan </a:t>
            </a:r>
            <a:r>
              <a:rPr lang="en-US" dirty="0" err="1">
                <a:latin typeface="Futura PT Book"/>
              </a:rPr>
              <a:t>Coroi</a:t>
            </a:r>
            <a:endParaRPr lang="en-US" dirty="0">
              <a:latin typeface="Futura PT Book"/>
            </a:endParaRPr>
          </a:p>
          <a:p>
            <a:pPr>
              <a:lnSpc>
                <a:spcPct val="0"/>
              </a:lnSpc>
            </a:pPr>
            <a:r>
              <a:rPr lang="en-US" dirty="0" err="1">
                <a:latin typeface="Futura PT Book"/>
              </a:rPr>
              <a:t>MachineGames</a:t>
            </a:r>
            <a:r>
              <a:rPr lang="en-US" dirty="0">
                <a:latin typeface="Futura PT Book"/>
              </a:rPr>
              <a:t> Engine &amp; Character Art teams</a:t>
            </a:r>
          </a:p>
          <a:p>
            <a:pPr>
              <a:lnSpc>
                <a:spcPct val="0"/>
              </a:lnSpc>
            </a:pPr>
            <a:r>
              <a:rPr lang="en-US" dirty="0"/>
              <a:t>id Software Engine team</a:t>
            </a:r>
          </a:p>
        </p:txBody>
      </p:sp>
      <p:sp>
        <p:nvSpPr>
          <p:cNvPr id="4" name="TextBox 3">
            <a:extLst>
              <a:ext uri="{FF2B5EF4-FFF2-40B4-BE49-F238E27FC236}">
                <a16:creationId xmlns:a16="http://schemas.microsoft.com/office/drawing/2014/main" id="{EC433E89-1B4D-8266-FCFF-C60D5F3D1D40}"/>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F8250141-C11B-DB35-B072-6F8BF2E3E4C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8EE9C17D-4DE2-1E06-0CD1-7AE08968CC0B}"/>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73850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D93B7-EA07-C9AA-9ABA-879DD742EE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645CD-6FBC-1429-C112-AB0274A9960F}"/>
              </a:ext>
            </a:extLst>
          </p:cNvPr>
          <p:cNvSpPr>
            <a:spLocks noGrp="1"/>
          </p:cNvSpPr>
          <p:nvPr>
            <p:ph type="ctrTitle"/>
          </p:nvPr>
        </p:nvSpPr>
        <p:spPr/>
        <p:txBody>
          <a:bodyPr/>
          <a:lstStyle/>
          <a:p>
            <a:r>
              <a:rPr lang="en-US" dirty="0"/>
              <a:t>Motivation</a:t>
            </a:r>
          </a:p>
        </p:txBody>
      </p:sp>
      <p:sp>
        <p:nvSpPr>
          <p:cNvPr id="3" name="Subtitle 2">
            <a:extLst>
              <a:ext uri="{FF2B5EF4-FFF2-40B4-BE49-F238E27FC236}">
                <a16:creationId xmlns:a16="http://schemas.microsoft.com/office/drawing/2014/main" id="{97604A8F-73FB-15DE-6559-96C93342DEE6}"/>
              </a:ext>
            </a:extLst>
          </p:cNvPr>
          <p:cNvSpPr>
            <a:spLocks noGrp="1"/>
          </p:cNvSpPr>
          <p:nvPr>
            <p:ph type="subTitle" idx="1"/>
          </p:nvPr>
        </p:nvSpPr>
        <p:spPr/>
        <p:txBody>
          <a:bodyPr/>
          <a:lstStyle/>
          <a:p>
            <a:r>
              <a:rPr lang="en-US" dirty="0"/>
              <a:t>Story-driven game</a:t>
            </a:r>
          </a:p>
          <a:p>
            <a:r>
              <a:rPr lang="en-US" dirty="0"/>
              <a:t>Lots of cutscenes, lots of close-ups on character faces</a:t>
            </a:r>
          </a:p>
          <a:p>
            <a:r>
              <a:rPr lang="en-US" dirty="0"/>
              <a:t>Hand to hand combat in first person</a:t>
            </a:r>
          </a:p>
          <a:p>
            <a:r>
              <a:rPr lang="en-US" dirty="0"/>
              <a:t>Player always sees enemies up close</a:t>
            </a:r>
          </a:p>
          <a:p>
            <a:r>
              <a:rPr lang="en-US" dirty="0"/>
              <a:t>Characters have to look as good as possible</a:t>
            </a:r>
          </a:p>
          <a:p>
            <a:r>
              <a:rPr lang="en-US" dirty="0"/>
              <a:t>Hair card workflow is time-consuming</a:t>
            </a:r>
          </a:p>
        </p:txBody>
      </p:sp>
      <p:sp>
        <p:nvSpPr>
          <p:cNvPr id="4" name="TextBox 3">
            <a:extLst>
              <a:ext uri="{FF2B5EF4-FFF2-40B4-BE49-F238E27FC236}">
                <a16:creationId xmlns:a16="http://schemas.microsoft.com/office/drawing/2014/main" id="{0014E001-6ADF-C6BF-C4B9-AD2245CEA818}"/>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7EDAA929-7348-D7A2-3035-2BF6C151A4BC}"/>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41A63AEC-6A12-1866-7B90-D793EE362790}"/>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738932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CCD59-3565-25AC-6F93-1CFF838B82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40282E-FF7F-00F2-A344-58D65722FE24}"/>
              </a:ext>
            </a:extLst>
          </p:cNvPr>
          <p:cNvSpPr>
            <a:spLocks noGrp="1"/>
          </p:cNvSpPr>
          <p:nvPr>
            <p:ph type="ctrTitle"/>
          </p:nvPr>
        </p:nvSpPr>
        <p:spPr/>
        <p:txBody>
          <a:bodyPr/>
          <a:lstStyle/>
          <a:p>
            <a:r>
              <a:rPr lang="en-US" dirty="0"/>
              <a:t>Priorities</a:t>
            </a:r>
          </a:p>
        </p:txBody>
      </p:sp>
      <p:sp>
        <p:nvSpPr>
          <p:cNvPr id="3" name="Subtitle 2">
            <a:extLst>
              <a:ext uri="{FF2B5EF4-FFF2-40B4-BE49-F238E27FC236}">
                <a16:creationId xmlns:a16="http://schemas.microsoft.com/office/drawing/2014/main" id="{BE37FCB4-5203-0044-65CB-2A305CFD801D}"/>
              </a:ext>
            </a:extLst>
          </p:cNvPr>
          <p:cNvSpPr>
            <a:spLocks noGrp="1"/>
          </p:cNvSpPr>
          <p:nvPr>
            <p:ph type="subTitle" idx="1"/>
          </p:nvPr>
        </p:nvSpPr>
        <p:spPr/>
        <p:txBody>
          <a:bodyPr/>
          <a:lstStyle/>
          <a:p>
            <a:r>
              <a:rPr lang="en-US" dirty="0"/>
              <a:t>Target 60 FPS on all supported platforms</a:t>
            </a:r>
          </a:p>
          <a:p>
            <a:r>
              <a:rPr lang="en-US" dirty="0"/>
              <a:t>	</a:t>
            </a:r>
            <a:r>
              <a:rPr lang="en-US" sz="1400" dirty="0"/>
              <a:t>Xbox Series X/S, PS5, RT-capable desktop GPUs</a:t>
            </a:r>
          </a:p>
          <a:p>
            <a:r>
              <a:rPr lang="en-US" sz="1400" dirty="0"/>
              <a:t>	Estimated budget around 2ms for worst case (close-ups on multiple characters)</a:t>
            </a:r>
          </a:p>
          <a:p>
            <a:r>
              <a:rPr lang="en-US" dirty="0"/>
              <a:t>Simplify artist workflow, avoid adding more work</a:t>
            </a:r>
          </a:p>
          <a:p>
            <a:r>
              <a:rPr lang="en-US" dirty="0"/>
              <a:t>	</a:t>
            </a:r>
            <a:r>
              <a:rPr lang="en-US" sz="1400" dirty="0"/>
              <a:t>No card-based fallback for models that use strands</a:t>
            </a:r>
          </a:p>
          <a:p>
            <a:r>
              <a:rPr lang="en-US" sz="1400" dirty="0"/>
              <a:t>	Use strands everywhere we can</a:t>
            </a:r>
          </a:p>
          <a:p>
            <a:r>
              <a:rPr lang="en-US" dirty="0"/>
              <a:t>Get the best visual quality we can afford</a:t>
            </a:r>
          </a:p>
          <a:p>
            <a:r>
              <a:rPr lang="en-US" dirty="0"/>
              <a:t>	</a:t>
            </a:r>
            <a:r>
              <a:rPr lang="en-US" sz="1400" dirty="0"/>
              <a:t>Can deviate from physical correctness if it helps performance</a:t>
            </a:r>
          </a:p>
          <a:p>
            <a:endParaRPr lang="en-US" dirty="0"/>
          </a:p>
        </p:txBody>
      </p:sp>
      <p:sp>
        <p:nvSpPr>
          <p:cNvPr id="4" name="TextBox 3">
            <a:extLst>
              <a:ext uri="{FF2B5EF4-FFF2-40B4-BE49-F238E27FC236}">
                <a16:creationId xmlns:a16="http://schemas.microsoft.com/office/drawing/2014/main" id="{826F1467-4887-64D3-915E-CAA541FBE5E3}"/>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E77D4190-BC10-0E12-04B6-A87E2A084B6F}"/>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2E5094F0-62A4-633D-ACF5-E5F3A0E87DAB}"/>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169896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6F1EA-EE9E-27C3-AD73-C8665B907753}"/>
              </a:ext>
            </a:extLst>
          </p:cNvPr>
          <p:cNvSpPr>
            <a:spLocks noGrp="1"/>
          </p:cNvSpPr>
          <p:nvPr>
            <p:ph type="ctrTitle"/>
          </p:nvPr>
        </p:nvSpPr>
        <p:spPr/>
        <p:txBody>
          <a:bodyPr/>
          <a:lstStyle/>
          <a:p>
            <a:r>
              <a:rPr lang="en-US" dirty="0"/>
              <a:t>Authoring</a:t>
            </a:r>
          </a:p>
        </p:txBody>
      </p:sp>
      <p:sp>
        <p:nvSpPr>
          <p:cNvPr id="4" name="Text Placeholder 3">
            <a:extLst>
              <a:ext uri="{FF2B5EF4-FFF2-40B4-BE49-F238E27FC236}">
                <a16:creationId xmlns:a16="http://schemas.microsoft.com/office/drawing/2014/main" id="{6A9D4C6F-0E32-B43D-CF8F-A098D2087583}"/>
              </a:ext>
            </a:extLst>
          </p:cNvPr>
          <p:cNvSpPr>
            <a:spLocks noGrp="1"/>
          </p:cNvSpPr>
          <p:nvPr>
            <p:ph type="body" sz="quarter" idx="11"/>
          </p:nvPr>
        </p:nvSpPr>
        <p:spPr>
          <a:xfrm>
            <a:off x="649288" y="1332412"/>
            <a:ext cx="10894201" cy="365761"/>
          </a:xfrm>
        </p:spPr>
        <p:txBody>
          <a:bodyPr/>
          <a:lstStyle/>
          <a:p>
            <a:r>
              <a:rPr lang="en-US" dirty="0"/>
              <a:t>Hair cards</a:t>
            </a:r>
          </a:p>
        </p:txBody>
      </p:sp>
      <p:graphicFrame>
        <p:nvGraphicFramePr>
          <p:cNvPr id="7" name="Diagram 6">
            <a:extLst>
              <a:ext uri="{FF2B5EF4-FFF2-40B4-BE49-F238E27FC236}">
                <a16:creationId xmlns:a16="http://schemas.microsoft.com/office/drawing/2014/main" id="{69A68EE8-3EF6-B324-35D9-6902E708D11A}"/>
              </a:ext>
            </a:extLst>
          </p:cNvPr>
          <p:cNvGraphicFramePr/>
          <p:nvPr>
            <p:extLst>
              <p:ext uri="{D42A27DB-BD31-4B8C-83A1-F6EECF244321}">
                <p14:modId xmlns:p14="http://schemas.microsoft.com/office/powerpoint/2010/main" val="1961363481"/>
              </p:ext>
            </p:extLst>
          </p:nvPr>
        </p:nvGraphicFramePr>
        <p:xfrm>
          <a:off x="1172260" y="1332412"/>
          <a:ext cx="10124784" cy="3163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 Placeholder 3">
            <a:extLst>
              <a:ext uri="{FF2B5EF4-FFF2-40B4-BE49-F238E27FC236}">
                <a16:creationId xmlns:a16="http://schemas.microsoft.com/office/drawing/2014/main" id="{1E1A9BA6-CC25-A5F6-4F61-6F02FF6950E2}"/>
              </a:ext>
            </a:extLst>
          </p:cNvPr>
          <p:cNvSpPr txBox="1">
            <a:spLocks/>
          </p:cNvSpPr>
          <p:nvPr/>
        </p:nvSpPr>
        <p:spPr>
          <a:xfrm>
            <a:off x="649288" y="3915592"/>
            <a:ext cx="10894201" cy="365761"/>
          </a:xfrm>
          <a:prstGeom prst="rect">
            <a:avLst/>
          </a:prstGeom>
          <a:noFill/>
        </p:spPr>
        <p:txBody>
          <a:bodyPr vert="horz" lIns="91440" tIns="91440" rIns="91440" bIns="45720" rtlCol="0" anchor="ctr">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sv-SE" sz="1800" kern="1200" cap="all" spc="300" baseline="0">
                <a:solidFill>
                  <a:schemeClr val="accent6"/>
                </a:solidFill>
                <a:latin typeface="Futura PT Medium" panose="020B06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Hair Strands</a:t>
            </a:r>
          </a:p>
        </p:txBody>
      </p:sp>
      <p:graphicFrame>
        <p:nvGraphicFramePr>
          <p:cNvPr id="9" name="Diagram 8">
            <a:extLst>
              <a:ext uri="{FF2B5EF4-FFF2-40B4-BE49-F238E27FC236}">
                <a16:creationId xmlns:a16="http://schemas.microsoft.com/office/drawing/2014/main" id="{A288331C-6E98-6755-5B8C-F32B1BE63A14}"/>
              </a:ext>
            </a:extLst>
          </p:cNvPr>
          <p:cNvGraphicFramePr/>
          <p:nvPr>
            <p:extLst>
              <p:ext uri="{D42A27DB-BD31-4B8C-83A1-F6EECF244321}">
                <p14:modId xmlns:p14="http://schemas.microsoft.com/office/powerpoint/2010/main" val="2369151913"/>
              </p:ext>
            </p:extLst>
          </p:nvPr>
        </p:nvGraphicFramePr>
        <p:xfrm>
          <a:off x="1172260" y="4334660"/>
          <a:ext cx="6310580" cy="19117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3CBCB41B-8220-7C8A-5D59-E788364E82C4}"/>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25" name="TextBox 8">
            <a:extLst>
              <a:ext uri="{FF2B5EF4-FFF2-40B4-BE49-F238E27FC236}">
                <a16:creationId xmlns:a16="http://schemas.microsoft.com/office/drawing/2014/main" id="{D1A58614-D1FA-EC74-3889-AD3FBBD1CF2C}"/>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44" name="Picture 43" descr="A black and white sign with white text&#10;&#10;Description automatically generated">
            <a:extLst>
              <a:ext uri="{FF2B5EF4-FFF2-40B4-BE49-F238E27FC236}">
                <a16:creationId xmlns:a16="http://schemas.microsoft.com/office/drawing/2014/main" id="{E2253DC4-D1F7-B414-8BAE-4982AB00EB1C}"/>
              </a:ext>
            </a:extLst>
          </p:cNvPr>
          <p:cNvPicPr>
            <a:picLocks noChangeAspect="1"/>
          </p:cNvPicPr>
          <p:nvPr/>
        </p:nvPicPr>
        <p:blipFill>
          <a:blip r:embed="rId1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164814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2298B-8EDD-DA1D-9B55-F29757DD1F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91E166-C3E0-FF61-E6FF-81176CE2865A}"/>
              </a:ext>
            </a:extLst>
          </p:cNvPr>
          <p:cNvSpPr>
            <a:spLocks noGrp="1"/>
          </p:cNvSpPr>
          <p:nvPr>
            <p:ph type="ctrTitle"/>
          </p:nvPr>
        </p:nvSpPr>
        <p:spPr/>
        <p:txBody>
          <a:bodyPr/>
          <a:lstStyle/>
          <a:p>
            <a:r>
              <a:rPr lang="en-US" dirty="0"/>
              <a:t>Examples</a:t>
            </a:r>
          </a:p>
        </p:txBody>
      </p:sp>
      <p:sp>
        <p:nvSpPr>
          <p:cNvPr id="3" name="Subtitle 2">
            <a:extLst>
              <a:ext uri="{FF2B5EF4-FFF2-40B4-BE49-F238E27FC236}">
                <a16:creationId xmlns:a16="http://schemas.microsoft.com/office/drawing/2014/main" id="{A57C9EA1-CFC3-1127-5899-B2B7DB752E7D}"/>
              </a:ext>
            </a:extLst>
          </p:cNvPr>
          <p:cNvSpPr>
            <a:spLocks noGrp="1"/>
          </p:cNvSpPr>
          <p:nvPr>
            <p:ph type="subTitle" idx="1"/>
          </p:nvPr>
        </p:nvSpPr>
        <p:spPr/>
        <p:txBody>
          <a:bodyPr/>
          <a:lstStyle/>
          <a:p>
            <a:r>
              <a:rPr lang="sv-SE" dirty="0"/>
              <a:t>Character grooms</a:t>
            </a:r>
            <a:endParaRPr lang="ru-RU" dirty="0"/>
          </a:p>
          <a:p>
            <a:r>
              <a:rPr lang="sv-SE" dirty="0"/>
              <a:t>Facial hair</a:t>
            </a:r>
          </a:p>
          <a:p>
            <a:r>
              <a:rPr lang="sv-SE" dirty="0"/>
              <a:t>Fur elements on clothes</a:t>
            </a:r>
          </a:p>
        </p:txBody>
      </p:sp>
      <p:pic>
        <p:nvPicPr>
          <p:cNvPr id="4" name="Picture 3">
            <a:extLst>
              <a:ext uri="{FF2B5EF4-FFF2-40B4-BE49-F238E27FC236}">
                <a16:creationId xmlns:a16="http://schemas.microsoft.com/office/drawing/2014/main" id="{1ABD06A1-9F26-0A67-F4B9-01B11CB29F79}"/>
              </a:ext>
            </a:extLst>
          </p:cNvPr>
          <p:cNvPicPr>
            <a:picLocks noChangeAspect="1"/>
          </p:cNvPicPr>
          <p:nvPr/>
        </p:nvPicPr>
        <p:blipFill>
          <a:blip r:embed="rId3"/>
          <a:stretch>
            <a:fillRect/>
          </a:stretch>
        </p:blipFill>
        <p:spPr>
          <a:xfrm>
            <a:off x="7993861" y="3460553"/>
            <a:ext cx="3481447" cy="3032695"/>
          </a:xfrm>
          <a:prstGeom prst="rect">
            <a:avLst/>
          </a:prstGeom>
        </p:spPr>
      </p:pic>
      <p:pic>
        <p:nvPicPr>
          <p:cNvPr id="5" name="Picture 4">
            <a:extLst>
              <a:ext uri="{FF2B5EF4-FFF2-40B4-BE49-F238E27FC236}">
                <a16:creationId xmlns:a16="http://schemas.microsoft.com/office/drawing/2014/main" id="{B17FBB7A-EC41-88C5-7132-575416B06F00}"/>
              </a:ext>
            </a:extLst>
          </p:cNvPr>
          <p:cNvPicPr>
            <a:picLocks noChangeAspect="1"/>
          </p:cNvPicPr>
          <p:nvPr/>
        </p:nvPicPr>
        <p:blipFill>
          <a:blip r:embed="rId4"/>
          <a:stretch>
            <a:fillRect/>
          </a:stretch>
        </p:blipFill>
        <p:spPr>
          <a:xfrm>
            <a:off x="5010233" y="1929311"/>
            <a:ext cx="3363970" cy="3630424"/>
          </a:xfrm>
          <a:prstGeom prst="rect">
            <a:avLst/>
          </a:prstGeom>
        </p:spPr>
      </p:pic>
      <p:pic>
        <p:nvPicPr>
          <p:cNvPr id="6" name="Picture 5">
            <a:extLst>
              <a:ext uri="{FF2B5EF4-FFF2-40B4-BE49-F238E27FC236}">
                <a16:creationId xmlns:a16="http://schemas.microsoft.com/office/drawing/2014/main" id="{58D5EC8E-5FBB-EFE3-4CD1-3156ADFA9A8A}"/>
              </a:ext>
            </a:extLst>
          </p:cNvPr>
          <p:cNvPicPr>
            <a:picLocks noChangeAspect="1"/>
          </p:cNvPicPr>
          <p:nvPr/>
        </p:nvPicPr>
        <p:blipFill>
          <a:blip r:embed="rId5"/>
          <a:stretch>
            <a:fillRect/>
          </a:stretch>
        </p:blipFill>
        <p:spPr>
          <a:xfrm>
            <a:off x="7993861" y="46050"/>
            <a:ext cx="3003653" cy="3196425"/>
          </a:xfrm>
          <a:prstGeom prst="rect">
            <a:avLst/>
          </a:prstGeom>
        </p:spPr>
      </p:pic>
      <p:sp>
        <p:nvSpPr>
          <p:cNvPr id="8" name="TextBox 7">
            <a:extLst>
              <a:ext uri="{FF2B5EF4-FFF2-40B4-BE49-F238E27FC236}">
                <a16:creationId xmlns:a16="http://schemas.microsoft.com/office/drawing/2014/main" id="{388A89C4-E425-186B-8CA0-C7C5094CA179}"/>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9" name="TextBox 8">
            <a:extLst>
              <a:ext uri="{FF2B5EF4-FFF2-40B4-BE49-F238E27FC236}">
                <a16:creationId xmlns:a16="http://schemas.microsoft.com/office/drawing/2014/main" id="{C68D68B7-50EB-31A5-4838-9D6EAECEA1E6}"/>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9536D572-2A21-259E-CFBE-9F76571ED034}"/>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921666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49C2D-79A5-127B-C478-0001358351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A34C35-EB45-40BD-E6F5-AB9C62192EEB}"/>
              </a:ext>
            </a:extLst>
          </p:cNvPr>
          <p:cNvSpPr>
            <a:spLocks noGrp="1"/>
          </p:cNvSpPr>
          <p:nvPr>
            <p:ph type="ctrTitle"/>
          </p:nvPr>
        </p:nvSpPr>
        <p:spPr/>
        <p:txBody>
          <a:bodyPr/>
          <a:lstStyle/>
          <a:p>
            <a:r>
              <a:rPr lang="en-US" dirty="0"/>
              <a:t>Examples</a:t>
            </a:r>
          </a:p>
        </p:txBody>
      </p:sp>
      <p:sp>
        <p:nvSpPr>
          <p:cNvPr id="3" name="Subtitle 2">
            <a:extLst>
              <a:ext uri="{FF2B5EF4-FFF2-40B4-BE49-F238E27FC236}">
                <a16:creationId xmlns:a16="http://schemas.microsoft.com/office/drawing/2014/main" id="{81E0CB32-4259-0ED0-2BCE-19F8D293198A}"/>
              </a:ext>
            </a:extLst>
          </p:cNvPr>
          <p:cNvSpPr>
            <a:spLocks noGrp="1"/>
          </p:cNvSpPr>
          <p:nvPr>
            <p:ph type="subTitle" idx="1"/>
          </p:nvPr>
        </p:nvSpPr>
        <p:spPr/>
        <p:txBody>
          <a:bodyPr/>
          <a:lstStyle/>
          <a:p>
            <a:r>
              <a:rPr lang="sv-SE" dirty="0"/>
              <a:t>Animal fur</a:t>
            </a:r>
          </a:p>
          <a:p>
            <a:pPr lvl="1"/>
            <a:r>
              <a:rPr lang="sv-SE" dirty="0"/>
              <a:t>Spiders</a:t>
            </a:r>
          </a:p>
          <a:p>
            <a:pPr lvl="1"/>
            <a:r>
              <a:rPr lang="sv-SE" dirty="0"/>
              <a:t>Monkeys</a:t>
            </a:r>
          </a:p>
          <a:p>
            <a:pPr lvl="1"/>
            <a:r>
              <a:rPr lang="sv-SE" dirty="0"/>
              <a:t>Cats</a:t>
            </a:r>
            <a:endParaRPr lang="en-US" dirty="0"/>
          </a:p>
          <a:p>
            <a:r>
              <a:rPr lang="en-US" dirty="0"/>
              <a:t>Hair on hands and fingers</a:t>
            </a:r>
            <a:endParaRPr lang="sv-SE" dirty="0"/>
          </a:p>
        </p:txBody>
      </p:sp>
      <p:pic>
        <p:nvPicPr>
          <p:cNvPr id="7" name="Picture 6">
            <a:extLst>
              <a:ext uri="{FF2B5EF4-FFF2-40B4-BE49-F238E27FC236}">
                <a16:creationId xmlns:a16="http://schemas.microsoft.com/office/drawing/2014/main" id="{E5F314EA-10DF-6B40-833F-25285AF2F55C}"/>
              </a:ext>
            </a:extLst>
          </p:cNvPr>
          <p:cNvPicPr>
            <a:picLocks noChangeAspect="1"/>
          </p:cNvPicPr>
          <p:nvPr/>
        </p:nvPicPr>
        <p:blipFill>
          <a:blip r:embed="rId3"/>
          <a:stretch>
            <a:fillRect/>
          </a:stretch>
        </p:blipFill>
        <p:spPr>
          <a:xfrm>
            <a:off x="8783680" y="365377"/>
            <a:ext cx="2978667" cy="2676683"/>
          </a:xfrm>
          <a:prstGeom prst="rect">
            <a:avLst/>
          </a:prstGeom>
        </p:spPr>
      </p:pic>
      <p:pic>
        <p:nvPicPr>
          <p:cNvPr id="8" name="Picture 7">
            <a:extLst>
              <a:ext uri="{FF2B5EF4-FFF2-40B4-BE49-F238E27FC236}">
                <a16:creationId xmlns:a16="http://schemas.microsoft.com/office/drawing/2014/main" id="{6F27EFEA-8554-3763-5DD6-A3EE371EB8FB}"/>
              </a:ext>
            </a:extLst>
          </p:cNvPr>
          <p:cNvPicPr>
            <a:picLocks noChangeAspect="1"/>
          </p:cNvPicPr>
          <p:nvPr/>
        </p:nvPicPr>
        <p:blipFill>
          <a:blip r:embed="rId4"/>
          <a:stretch>
            <a:fillRect/>
          </a:stretch>
        </p:blipFill>
        <p:spPr>
          <a:xfrm>
            <a:off x="8632830" y="3335974"/>
            <a:ext cx="3129517" cy="2920447"/>
          </a:xfrm>
          <a:prstGeom prst="rect">
            <a:avLst/>
          </a:prstGeom>
        </p:spPr>
      </p:pic>
      <p:pic>
        <p:nvPicPr>
          <p:cNvPr id="9" name="Picture 8">
            <a:extLst>
              <a:ext uri="{FF2B5EF4-FFF2-40B4-BE49-F238E27FC236}">
                <a16:creationId xmlns:a16="http://schemas.microsoft.com/office/drawing/2014/main" id="{1D3DB805-A42C-A3BA-B1E7-7EA458733421}"/>
              </a:ext>
            </a:extLst>
          </p:cNvPr>
          <p:cNvPicPr>
            <a:picLocks noChangeAspect="1"/>
          </p:cNvPicPr>
          <p:nvPr/>
        </p:nvPicPr>
        <p:blipFill>
          <a:blip r:embed="rId5"/>
          <a:stretch>
            <a:fillRect/>
          </a:stretch>
        </p:blipFill>
        <p:spPr>
          <a:xfrm>
            <a:off x="5200753" y="1962496"/>
            <a:ext cx="3255462" cy="3698945"/>
          </a:xfrm>
          <a:prstGeom prst="rect">
            <a:avLst/>
          </a:prstGeom>
        </p:spPr>
      </p:pic>
      <p:sp>
        <p:nvSpPr>
          <p:cNvPr id="4" name="TextBox 3">
            <a:extLst>
              <a:ext uri="{FF2B5EF4-FFF2-40B4-BE49-F238E27FC236}">
                <a16:creationId xmlns:a16="http://schemas.microsoft.com/office/drawing/2014/main" id="{EC5F54A4-A3DF-D6F9-E047-232EE00E8BE8}"/>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9407C43F-5610-644B-32C0-CEEE63E7762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D1A87915-BF79-21C6-7F3E-5A35CD6F1DDC}"/>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093310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292D8-4E4C-D719-E50D-8DE8DCE97024}"/>
              </a:ext>
            </a:extLst>
          </p:cNvPr>
          <p:cNvSpPr>
            <a:spLocks noGrp="1"/>
          </p:cNvSpPr>
          <p:nvPr>
            <p:ph type="ctrTitle"/>
          </p:nvPr>
        </p:nvSpPr>
        <p:spPr/>
        <p:txBody>
          <a:bodyPr/>
          <a:lstStyle/>
          <a:p>
            <a:r>
              <a:rPr lang="en-US" dirty="0"/>
              <a:t>Pipeline overview</a:t>
            </a:r>
          </a:p>
        </p:txBody>
      </p:sp>
      <p:sp>
        <p:nvSpPr>
          <p:cNvPr id="3" name="Subtitle 2">
            <a:extLst>
              <a:ext uri="{FF2B5EF4-FFF2-40B4-BE49-F238E27FC236}">
                <a16:creationId xmlns:a16="http://schemas.microsoft.com/office/drawing/2014/main" id="{CCC5EDB2-5796-1249-C88C-C5801518A62A}"/>
              </a:ext>
            </a:extLst>
          </p:cNvPr>
          <p:cNvSpPr>
            <a:spLocks noGrp="1"/>
          </p:cNvSpPr>
          <p:nvPr>
            <p:ph type="subTitle" idx="1"/>
          </p:nvPr>
        </p:nvSpPr>
        <p:spPr/>
        <p:txBody>
          <a:bodyPr/>
          <a:lstStyle/>
          <a:p>
            <a:r>
              <a:rPr lang="en-US" dirty="0"/>
              <a:t>MOTOR, derived from idTech 7</a:t>
            </a:r>
          </a:p>
          <a:p>
            <a:r>
              <a:rPr lang="en-US" dirty="0"/>
              <a:t>Clustered forward lighting + real-time raytraced diffuse GI</a:t>
            </a:r>
          </a:p>
          <a:p>
            <a:r>
              <a:rPr lang="en-US" dirty="0"/>
              <a:t>Statically sized buffers for GPU data</a:t>
            </a:r>
          </a:p>
          <a:p>
            <a:r>
              <a:rPr lang="en-US" dirty="0"/>
              <a:t>No artist-driven shader graphs</a:t>
            </a:r>
          </a:p>
          <a:p>
            <a:r>
              <a:rPr lang="en-US" dirty="0"/>
              <a:t>Heavy use of async compute</a:t>
            </a:r>
          </a:p>
        </p:txBody>
      </p:sp>
      <p:sp>
        <p:nvSpPr>
          <p:cNvPr id="4" name="Text Placeholder 3">
            <a:extLst>
              <a:ext uri="{FF2B5EF4-FFF2-40B4-BE49-F238E27FC236}">
                <a16:creationId xmlns:a16="http://schemas.microsoft.com/office/drawing/2014/main" id="{9F610B3C-2CA6-21CE-711B-931A1144BD94}"/>
              </a:ext>
            </a:extLst>
          </p:cNvPr>
          <p:cNvSpPr>
            <a:spLocks noGrp="1"/>
          </p:cNvSpPr>
          <p:nvPr>
            <p:ph type="body" sz="quarter" idx="11"/>
          </p:nvPr>
        </p:nvSpPr>
        <p:spPr/>
        <p:txBody>
          <a:bodyPr/>
          <a:lstStyle/>
          <a:p>
            <a:r>
              <a:rPr lang="en-US" dirty="0"/>
              <a:t>Engine</a:t>
            </a:r>
          </a:p>
        </p:txBody>
      </p:sp>
      <p:sp>
        <p:nvSpPr>
          <p:cNvPr id="5" name="TextBox 4">
            <a:extLst>
              <a:ext uri="{FF2B5EF4-FFF2-40B4-BE49-F238E27FC236}">
                <a16:creationId xmlns:a16="http://schemas.microsoft.com/office/drawing/2014/main" id="{1122C212-DDBE-15D9-0D71-50BFC126216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BE306616-03DF-14D3-FBAE-39990AD6761F}"/>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D2EBA6B3-080D-A5D3-639C-3C92D13C365D}"/>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263718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8F246-AF40-A144-EA35-193462DFC2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0CB13C-666F-087B-30BA-6265CF286391}"/>
              </a:ext>
            </a:extLst>
          </p:cNvPr>
          <p:cNvSpPr>
            <a:spLocks noGrp="1"/>
          </p:cNvSpPr>
          <p:nvPr>
            <p:ph type="ctrTitle"/>
          </p:nvPr>
        </p:nvSpPr>
        <p:spPr/>
        <p:txBody>
          <a:bodyPr/>
          <a:lstStyle/>
          <a:p>
            <a:r>
              <a:rPr lang="en-US" dirty="0"/>
              <a:t>Pipeline overview</a:t>
            </a:r>
          </a:p>
        </p:txBody>
      </p:sp>
      <p:sp>
        <p:nvSpPr>
          <p:cNvPr id="4" name="Text Placeholder 3">
            <a:extLst>
              <a:ext uri="{FF2B5EF4-FFF2-40B4-BE49-F238E27FC236}">
                <a16:creationId xmlns:a16="http://schemas.microsoft.com/office/drawing/2014/main" id="{AFAB3F92-41F7-1F89-E96A-DE3FFA73A95D}"/>
              </a:ext>
            </a:extLst>
          </p:cNvPr>
          <p:cNvSpPr>
            <a:spLocks noGrp="1"/>
          </p:cNvSpPr>
          <p:nvPr>
            <p:ph type="body" sz="quarter" idx="11"/>
          </p:nvPr>
        </p:nvSpPr>
        <p:spPr/>
        <p:txBody>
          <a:bodyPr/>
          <a:lstStyle/>
          <a:p>
            <a:r>
              <a:rPr lang="en-US" dirty="0"/>
              <a:t>Frame</a:t>
            </a:r>
          </a:p>
        </p:txBody>
      </p:sp>
      <p:sp>
        <p:nvSpPr>
          <p:cNvPr id="5" name="TextBox 4">
            <a:extLst>
              <a:ext uri="{FF2B5EF4-FFF2-40B4-BE49-F238E27FC236}">
                <a16:creationId xmlns:a16="http://schemas.microsoft.com/office/drawing/2014/main" id="{E5050807-D498-E1AF-068F-82495B1CF812}"/>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graphicFrame>
        <p:nvGraphicFramePr>
          <p:cNvPr id="6" name="Diagram 5">
            <a:extLst>
              <a:ext uri="{FF2B5EF4-FFF2-40B4-BE49-F238E27FC236}">
                <a16:creationId xmlns:a16="http://schemas.microsoft.com/office/drawing/2014/main" id="{5F9DB3F5-E127-446E-045C-591002AED6E6}"/>
              </a:ext>
            </a:extLst>
          </p:cNvPr>
          <p:cNvGraphicFramePr/>
          <p:nvPr>
            <p:extLst>
              <p:ext uri="{D42A27DB-BD31-4B8C-83A1-F6EECF244321}">
                <p14:modId xmlns:p14="http://schemas.microsoft.com/office/powerpoint/2010/main" val="4004974968"/>
              </p:ext>
            </p:extLst>
          </p:nvPr>
        </p:nvGraphicFramePr>
        <p:xfrm>
          <a:off x="1447800" y="1805940"/>
          <a:ext cx="10744200" cy="16840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DC3269A-57FA-2227-A99E-C201CD767727}"/>
              </a:ext>
            </a:extLst>
          </p:cNvPr>
          <p:cNvSpPr txBox="1"/>
          <p:nvPr/>
        </p:nvSpPr>
        <p:spPr>
          <a:xfrm>
            <a:off x="251639" y="2455337"/>
            <a:ext cx="1196161" cy="369332"/>
          </a:xfrm>
          <a:prstGeom prst="rect">
            <a:avLst/>
          </a:prstGeom>
          <a:noFill/>
        </p:spPr>
        <p:txBody>
          <a:bodyPr wrap="none" rtlCol="0">
            <a:spAutoFit/>
          </a:bodyPr>
          <a:lstStyle/>
          <a:p>
            <a:r>
              <a:rPr lang="en-US" dirty="0"/>
              <a:t>Graphics</a:t>
            </a:r>
          </a:p>
        </p:txBody>
      </p:sp>
      <p:sp>
        <p:nvSpPr>
          <p:cNvPr id="8" name="TextBox 7">
            <a:extLst>
              <a:ext uri="{FF2B5EF4-FFF2-40B4-BE49-F238E27FC236}">
                <a16:creationId xmlns:a16="http://schemas.microsoft.com/office/drawing/2014/main" id="{CF1A2E98-F609-1472-CAB6-3919D1CD488D}"/>
              </a:ext>
            </a:extLst>
          </p:cNvPr>
          <p:cNvSpPr txBox="1"/>
          <p:nvPr/>
        </p:nvSpPr>
        <p:spPr>
          <a:xfrm>
            <a:off x="251639" y="3336905"/>
            <a:ext cx="1266693" cy="646331"/>
          </a:xfrm>
          <a:prstGeom prst="rect">
            <a:avLst/>
          </a:prstGeom>
          <a:noFill/>
        </p:spPr>
        <p:txBody>
          <a:bodyPr wrap="none" rtlCol="0">
            <a:spAutoFit/>
          </a:bodyPr>
          <a:lstStyle/>
          <a:p>
            <a:r>
              <a:rPr lang="en-US" dirty="0"/>
              <a:t>Async</a:t>
            </a:r>
          </a:p>
          <a:p>
            <a:r>
              <a:rPr lang="en-US" dirty="0"/>
              <a:t>Compute</a:t>
            </a:r>
          </a:p>
        </p:txBody>
      </p:sp>
      <p:graphicFrame>
        <p:nvGraphicFramePr>
          <p:cNvPr id="9" name="Diagram 8">
            <a:extLst>
              <a:ext uri="{FF2B5EF4-FFF2-40B4-BE49-F238E27FC236}">
                <a16:creationId xmlns:a16="http://schemas.microsoft.com/office/drawing/2014/main" id="{C80702D1-76CB-D4FB-91AD-D3168B46E347}"/>
              </a:ext>
            </a:extLst>
          </p:cNvPr>
          <p:cNvGraphicFramePr/>
          <p:nvPr>
            <p:extLst>
              <p:ext uri="{D42A27DB-BD31-4B8C-83A1-F6EECF244321}">
                <p14:modId xmlns:p14="http://schemas.microsoft.com/office/powerpoint/2010/main" val="1577766401"/>
              </p:ext>
            </p:extLst>
          </p:nvPr>
        </p:nvGraphicFramePr>
        <p:xfrm>
          <a:off x="1447800" y="3284777"/>
          <a:ext cx="9296400" cy="7485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ectangle 9">
            <a:extLst>
              <a:ext uri="{FF2B5EF4-FFF2-40B4-BE49-F238E27FC236}">
                <a16:creationId xmlns:a16="http://schemas.microsoft.com/office/drawing/2014/main" id="{8D1770E3-BD0E-A7FA-2CFA-666351870390}"/>
              </a:ext>
            </a:extLst>
          </p:cNvPr>
          <p:cNvSpPr/>
          <p:nvPr/>
        </p:nvSpPr>
        <p:spPr>
          <a:xfrm>
            <a:off x="8808700" y="1519323"/>
            <a:ext cx="138315" cy="143984"/>
          </a:xfrm>
          <a:prstGeom prst="rec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FF25349-B747-A4BD-5B70-4AAD1BB2E229}"/>
              </a:ext>
            </a:extLst>
          </p:cNvPr>
          <p:cNvSpPr/>
          <p:nvPr/>
        </p:nvSpPr>
        <p:spPr>
          <a:xfrm>
            <a:off x="8808701" y="1747529"/>
            <a:ext cx="138315" cy="143984"/>
          </a:xfrm>
          <a:prstGeom prst="rect">
            <a:avLst/>
          </a:prstGeom>
          <a:solidFill>
            <a:srgbClr val="3366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0A627DD1-1462-AEF9-D2A8-0D00B4887573}"/>
              </a:ext>
            </a:extLst>
          </p:cNvPr>
          <p:cNvSpPr txBox="1"/>
          <p:nvPr/>
        </p:nvSpPr>
        <p:spPr>
          <a:xfrm>
            <a:off x="8947017" y="1449625"/>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Common passes</a:t>
            </a:r>
          </a:p>
        </p:txBody>
      </p:sp>
      <p:sp>
        <p:nvSpPr>
          <p:cNvPr id="13" name="TextBox 12">
            <a:extLst>
              <a:ext uri="{FF2B5EF4-FFF2-40B4-BE49-F238E27FC236}">
                <a16:creationId xmlns:a16="http://schemas.microsoft.com/office/drawing/2014/main" id="{4306F894-85C8-54EA-4C61-E2BB89A5CBC2}"/>
              </a:ext>
            </a:extLst>
          </p:cNvPr>
          <p:cNvSpPr txBox="1"/>
          <p:nvPr/>
        </p:nvSpPr>
        <p:spPr>
          <a:xfrm>
            <a:off x="8947016" y="1685481"/>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Opaque rendering</a:t>
            </a:r>
          </a:p>
        </p:txBody>
      </p:sp>
      <p:sp>
        <p:nvSpPr>
          <p:cNvPr id="14" name="Rectangle 13">
            <a:extLst>
              <a:ext uri="{FF2B5EF4-FFF2-40B4-BE49-F238E27FC236}">
                <a16:creationId xmlns:a16="http://schemas.microsoft.com/office/drawing/2014/main" id="{1A7EB712-EB4E-481E-83B1-061BC3C939BB}"/>
              </a:ext>
            </a:extLst>
          </p:cNvPr>
          <p:cNvSpPr/>
          <p:nvPr/>
        </p:nvSpPr>
        <p:spPr>
          <a:xfrm>
            <a:off x="8808701" y="1970084"/>
            <a:ext cx="138315" cy="143984"/>
          </a:xfrm>
          <a:prstGeom prst="rect">
            <a:avLst/>
          </a:prstGeom>
          <a:solidFill>
            <a:srgbClr val="0033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C0E96EE8-785D-CFE6-EDBE-44FD75E18668}"/>
              </a:ext>
            </a:extLst>
          </p:cNvPr>
          <p:cNvSpPr txBox="1"/>
          <p:nvPr/>
        </p:nvSpPr>
        <p:spPr>
          <a:xfrm>
            <a:off x="8947016" y="1908036"/>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Blended rendering</a:t>
            </a:r>
          </a:p>
        </p:txBody>
      </p:sp>
      <p:sp>
        <p:nvSpPr>
          <p:cNvPr id="33" name="TextBox 8">
            <a:extLst>
              <a:ext uri="{FF2B5EF4-FFF2-40B4-BE49-F238E27FC236}">
                <a16:creationId xmlns:a16="http://schemas.microsoft.com/office/drawing/2014/main" id="{568F7330-5E37-EA58-6EB6-45DB688BDBD6}"/>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53" name="Picture 52" descr="A black and white sign with white text&#10;&#10;Description automatically generated">
            <a:extLst>
              <a:ext uri="{FF2B5EF4-FFF2-40B4-BE49-F238E27FC236}">
                <a16:creationId xmlns:a16="http://schemas.microsoft.com/office/drawing/2014/main" id="{E5BB268C-B73F-A299-3322-CAF993470CC0}"/>
              </a:ext>
            </a:extLst>
          </p:cNvPr>
          <p:cNvPicPr>
            <a:picLocks noChangeAspect="1"/>
          </p:cNvPicPr>
          <p:nvPr/>
        </p:nvPicPr>
        <p:blipFill>
          <a:blip r:embed="rId1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861485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0944F9-5C02-F9A0-9C27-77B480393A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44FF63-6B2F-DF41-86B4-C8E9EA1F885C}"/>
              </a:ext>
            </a:extLst>
          </p:cNvPr>
          <p:cNvSpPr>
            <a:spLocks noGrp="1"/>
          </p:cNvSpPr>
          <p:nvPr>
            <p:ph type="ctrTitle"/>
          </p:nvPr>
        </p:nvSpPr>
        <p:spPr/>
        <p:txBody>
          <a:bodyPr/>
          <a:lstStyle/>
          <a:p>
            <a:r>
              <a:rPr lang="en-US" dirty="0"/>
              <a:t>Pipeline overview</a:t>
            </a:r>
          </a:p>
        </p:txBody>
      </p:sp>
      <p:graphicFrame>
        <p:nvGraphicFramePr>
          <p:cNvPr id="4" name="Diagram 3">
            <a:extLst>
              <a:ext uri="{FF2B5EF4-FFF2-40B4-BE49-F238E27FC236}">
                <a16:creationId xmlns:a16="http://schemas.microsoft.com/office/drawing/2014/main" id="{D2B18576-2A64-1F64-2582-CEFCCAE16631}"/>
              </a:ext>
            </a:extLst>
          </p:cNvPr>
          <p:cNvGraphicFramePr/>
          <p:nvPr>
            <p:extLst>
              <p:ext uri="{D42A27DB-BD31-4B8C-83A1-F6EECF244321}">
                <p14:modId xmlns:p14="http://schemas.microsoft.com/office/powerpoint/2010/main" val="4096973799"/>
              </p:ext>
            </p:extLst>
          </p:nvPr>
        </p:nvGraphicFramePr>
        <p:xfrm>
          <a:off x="838200" y="1095632"/>
          <a:ext cx="10515600" cy="3580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1EC192E-0BD8-3352-EF25-86FD30D91C54}"/>
              </a:ext>
            </a:extLst>
          </p:cNvPr>
          <p:cNvPicPr>
            <a:picLocks noChangeAspect="1"/>
          </p:cNvPicPr>
          <p:nvPr/>
        </p:nvPicPr>
        <p:blipFill>
          <a:blip r:embed="rId8"/>
          <a:stretch>
            <a:fillRect/>
          </a:stretch>
        </p:blipFill>
        <p:spPr>
          <a:xfrm>
            <a:off x="194150" y="4414360"/>
            <a:ext cx="11803700" cy="1553402"/>
          </a:xfrm>
          <a:prstGeom prst="rect">
            <a:avLst/>
          </a:prstGeom>
        </p:spPr>
      </p:pic>
      <p:sp>
        <p:nvSpPr>
          <p:cNvPr id="3" name="TextBox 2">
            <a:extLst>
              <a:ext uri="{FF2B5EF4-FFF2-40B4-BE49-F238E27FC236}">
                <a16:creationId xmlns:a16="http://schemas.microsoft.com/office/drawing/2014/main" id="{D63C3E1A-2A75-A768-ADF1-268EC495080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23" name="TextBox 8">
            <a:extLst>
              <a:ext uri="{FF2B5EF4-FFF2-40B4-BE49-F238E27FC236}">
                <a16:creationId xmlns:a16="http://schemas.microsoft.com/office/drawing/2014/main" id="{AD738079-9F21-C8FE-63E5-F64D85239771}"/>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25" name="Picture 24" descr="A black and white sign with white text&#10;&#10;Description automatically generated">
            <a:extLst>
              <a:ext uri="{FF2B5EF4-FFF2-40B4-BE49-F238E27FC236}">
                <a16:creationId xmlns:a16="http://schemas.microsoft.com/office/drawing/2014/main" id="{647D237A-6828-0784-3BDA-9367F6571000}"/>
              </a:ext>
            </a:extLst>
          </p:cNvPr>
          <p:cNvPicPr>
            <a:picLocks noChangeAspect="1"/>
          </p:cNvPicPr>
          <p:nvPr/>
        </p:nvPicPr>
        <p:blipFill>
          <a:blip r:embed="rId9">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995592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98CE4-AD1D-EB73-FE4C-C07A8576C9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EAB264-1FD0-E6EC-4D80-DEA326CF6419}"/>
              </a:ext>
            </a:extLst>
          </p:cNvPr>
          <p:cNvSpPr>
            <a:spLocks noGrp="1"/>
          </p:cNvSpPr>
          <p:nvPr>
            <p:ph type="ctrTitle"/>
          </p:nvPr>
        </p:nvSpPr>
        <p:spPr/>
        <p:txBody>
          <a:bodyPr/>
          <a:lstStyle/>
          <a:p>
            <a:r>
              <a:rPr lang="en-US" dirty="0"/>
              <a:t>Approximate timings</a:t>
            </a:r>
          </a:p>
        </p:txBody>
      </p:sp>
      <p:sp>
        <p:nvSpPr>
          <p:cNvPr id="6" name="Content Placeholder 2">
            <a:extLst>
              <a:ext uri="{FF2B5EF4-FFF2-40B4-BE49-F238E27FC236}">
                <a16:creationId xmlns:a16="http://schemas.microsoft.com/office/drawing/2014/main" id="{7B288AFC-FC6D-73C9-5EEF-09453F3CCA3B}"/>
              </a:ext>
            </a:extLst>
          </p:cNvPr>
          <p:cNvSpPr txBox="1">
            <a:spLocks/>
          </p:cNvSpPr>
          <p:nvPr/>
        </p:nvSpPr>
        <p:spPr>
          <a:xfrm>
            <a:off x="424932" y="1526876"/>
            <a:ext cx="10515600" cy="4351338"/>
          </a:xfrm>
          <a:prstGeom prst="rect">
            <a:avLst/>
          </a:prstGeom>
          <a:noFill/>
        </p:spPr>
        <p:txBody>
          <a:bodyPr vert="horz" lIns="91440" tIns="9144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latin typeface="Futura PT Book"/>
              </a:rPr>
              <a:t>Async compute disabled</a:t>
            </a:r>
            <a:endParaRPr lang="en-US" sz="1400" dirty="0"/>
          </a:p>
        </p:txBody>
      </p:sp>
      <p:pic>
        <p:nvPicPr>
          <p:cNvPr id="7" name="Picture 6">
            <a:extLst>
              <a:ext uri="{FF2B5EF4-FFF2-40B4-BE49-F238E27FC236}">
                <a16:creationId xmlns:a16="http://schemas.microsoft.com/office/drawing/2014/main" id="{8F49F8A6-3406-E74D-9119-151D55447327}"/>
              </a:ext>
            </a:extLst>
          </p:cNvPr>
          <p:cNvPicPr>
            <a:picLocks noChangeAspect="1"/>
          </p:cNvPicPr>
          <p:nvPr/>
        </p:nvPicPr>
        <p:blipFill>
          <a:blip r:embed="rId3"/>
          <a:stretch>
            <a:fillRect/>
          </a:stretch>
        </p:blipFill>
        <p:spPr>
          <a:xfrm>
            <a:off x="4958503" y="1377296"/>
            <a:ext cx="6978124" cy="3915613"/>
          </a:xfrm>
          <a:prstGeom prst="rect">
            <a:avLst/>
          </a:prstGeom>
        </p:spPr>
      </p:pic>
      <p:graphicFrame>
        <p:nvGraphicFramePr>
          <p:cNvPr id="8" name="Table 7">
            <a:extLst>
              <a:ext uri="{FF2B5EF4-FFF2-40B4-BE49-F238E27FC236}">
                <a16:creationId xmlns:a16="http://schemas.microsoft.com/office/drawing/2014/main" id="{17063627-F56C-F0B1-1043-3A586F7A6B0A}"/>
              </a:ext>
            </a:extLst>
          </p:cNvPr>
          <p:cNvGraphicFramePr>
            <a:graphicFrameLocks noGrp="1"/>
          </p:cNvGraphicFramePr>
          <p:nvPr>
            <p:extLst>
              <p:ext uri="{D42A27DB-BD31-4B8C-83A1-F6EECF244321}">
                <p14:modId xmlns:p14="http://schemas.microsoft.com/office/powerpoint/2010/main" val="1464800"/>
              </p:ext>
            </p:extLst>
          </p:nvPr>
        </p:nvGraphicFramePr>
        <p:xfrm>
          <a:off x="335280" y="1936219"/>
          <a:ext cx="4251960" cy="3949254"/>
        </p:xfrm>
        <a:graphic>
          <a:graphicData uri="http://schemas.openxmlformats.org/drawingml/2006/table">
            <a:tbl>
              <a:tblPr firstRow="1" lastRow="1" bandRow="1">
                <a:tableStyleId>{5C22544A-7EE6-4342-B048-85BDC9FD1C3A}</a:tableStyleId>
              </a:tblPr>
              <a:tblGrid>
                <a:gridCol w="1135380">
                  <a:extLst>
                    <a:ext uri="{9D8B030D-6E8A-4147-A177-3AD203B41FA5}">
                      <a16:colId xmlns:a16="http://schemas.microsoft.com/office/drawing/2014/main" val="100485238"/>
                    </a:ext>
                  </a:extLst>
                </a:gridCol>
                <a:gridCol w="784860">
                  <a:extLst>
                    <a:ext uri="{9D8B030D-6E8A-4147-A177-3AD203B41FA5}">
                      <a16:colId xmlns:a16="http://schemas.microsoft.com/office/drawing/2014/main" val="2111898200"/>
                    </a:ext>
                  </a:extLst>
                </a:gridCol>
                <a:gridCol w="784860">
                  <a:extLst>
                    <a:ext uri="{9D8B030D-6E8A-4147-A177-3AD203B41FA5}">
                      <a16:colId xmlns:a16="http://schemas.microsoft.com/office/drawing/2014/main" val="3194513781"/>
                    </a:ext>
                  </a:extLst>
                </a:gridCol>
                <a:gridCol w="809026">
                  <a:extLst>
                    <a:ext uri="{9D8B030D-6E8A-4147-A177-3AD203B41FA5}">
                      <a16:colId xmlns:a16="http://schemas.microsoft.com/office/drawing/2014/main" val="3801777551"/>
                    </a:ext>
                  </a:extLst>
                </a:gridCol>
                <a:gridCol w="737834">
                  <a:extLst>
                    <a:ext uri="{9D8B030D-6E8A-4147-A177-3AD203B41FA5}">
                      <a16:colId xmlns:a16="http://schemas.microsoft.com/office/drawing/2014/main" val="1925215138"/>
                    </a:ext>
                  </a:extLst>
                </a:gridCol>
              </a:tblGrid>
              <a:tr h="407462">
                <a:tc>
                  <a:txBody>
                    <a:bodyPr/>
                    <a:lstStyle/>
                    <a:p>
                      <a:r>
                        <a:rPr lang="en-US" sz="1200" dirty="0">
                          <a:solidFill>
                            <a:schemeClr val="bg1"/>
                          </a:solidFill>
                        </a:rPr>
                        <a:t>Pass</a:t>
                      </a:r>
                    </a:p>
                  </a:txBody>
                  <a:tcPr marL="84513" marR="84513" marT="42257" marB="42257"/>
                </a:tc>
                <a:tc>
                  <a:txBody>
                    <a:bodyPr/>
                    <a:lstStyle/>
                    <a:p>
                      <a:r>
                        <a:rPr lang="en-US" sz="1200" dirty="0">
                          <a:solidFill>
                            <a:schemeClr val="bg1"/>
                          </a:solidFill>
                        </a:rPr>
                        <a:t>Xbox Series S, 1080p</a:t>
                      </a:r>
                    </a:p>
                  </a:txBody>
                  <a:tcPr marL="84513" marR="84513" marT="42257" marB="42257"/>
                </a:tc>
                <a:tc>
                  <a:txBody>
                    <a:bodyPr/>
                    <a:lstStyle/>
                    <a:p>
                      <a:r>
                        <a:rPr lang="en-US" sz="1200" dirty="0">
                          <a:solidFill>
                            <a:schemeClr val="bg1"/>
                          </a:solidFill>
                        </a:rPr>
                        <a:t>Xbox Series X, 1800p</a:t>
                      </a:r>
                    </a:p>
                  </a:txBody>
                  <a:tcPr marL="84513" marR="84513" marT="42257" marB="42257"/>
                </a:tc>
                <a:tc>
                  <a:txBody>
                    <a:bodyPr/>
                    <a:lstStyle/>
                    <a:p>
                      <a:r>
                        <a:rPr lang="en-US" sz="1200" dirty="0">
                          <a:solidFill>
                            <a:schemeClr val="bg1"/>
                          </a:solidFill>
                        </a:rPr>
                        <a:t>PS5 Base, 1800p</a:t>
                      </a:r>
                    </a:p>
                  </a:txBody>
                  <a:tcPr marL="84513" marR="84513" marT="42257" marB="42257"/>
                </a:tc>
                <a:tc>
                  <a:txBody>
                    <a:bodyPr/>
                    <a:lstStyle/>
                    <a:p>
                      <a:r>
                        <a:rPr lang="en-US" sz="1200" dirty="0">
                          <a:solidFill>
                            <a:schemeClr val="bg1"/>
                          </a:solidFill>
                        </a:rPr>
                        <a:t>PS5</a:t>
                      </a:r>
                    </a:p>
                    <a:p>
                      <a:r>
                        <a:rPr lang="en-US" sz="1200" dirty="0">
                          <a:solidFill>
                            <a:schemeClr val="bg1"/>
                          </a:solidFill>
                        </a:rPr>
                        <a:t>Pro,</a:t>
                      </a:r>
                    </a:p>
                    <a:p>
                      <a:r>
                        <a:rPr lang="en-US" sz="1200" dirty="0">
                          <a:solidFill>
                            <a:schemeClr val="bg1"/>
                          </a:solidFill>
                        </a:rPr>
                        <a:t>2160p</a:t>
                      </a:r>
                    </a:p>
                  </a:txBody>
                  <a:tcPr marL="84513" marR="84513" marT="42257" marB="42257"/>
                </a:tc>
                <a:extLst>
                  <a:ext uri="{0D108BD9-81ED-4DB2-BD59-A6C34878D82A}">
                    <a16:rowId xmlns:a16="http://schemas.microsoft.com/office/drawing/2014/main" val="3711349829"/>
                  </a:ext>
                </a:extLst>
              </a:tr>
              <a:tr h="407462">
                <a:tc>
                  <a:txBody>
                    <a:bodyPr/>
                    <a:lstStyle/>
                    <a:p>
                      <a:r>
                        <a:rPr lang="en-US" sz="1200" dirty="0">
                          <a:solidFill>
                            <a:schemeClr val="tx2"/>
                          </a:solidFill>
                        </a:rPr>
                        <a:t>Simulation</a:t>
                      </a:r>
                    </a:p>
                  </a:txBody>
                  <a:tcPr marL="84513" marR="84513" marT="42257" marB="42257"/>
                </a:tc>
                <a:tc>
                  <a:txBody>
                    <a:bodyPr/>
                    <a:lstStyle/>
                    <a:p>
                      <a:r>
                        <a:rPr lang="en-US" sz="1200" dirty="0">
                          <a:solidFill>
                            <a:schemeClr val="tx2"/>
                          </a:solidFill>
                        </a:rPr>
                        <a:t>0.49ms</a:t>
                      </a:r>
                    </a:p>
                  </a:txBody>
                  <a:tcPr marL="84513" marR="84513" marT="42257" marB="42257"/>
                </a:tc>
                <a:tc>
                  <a:txBody>
                    <a:bodyPr/>
                    <a:lstStyle/>
                    <a:p>
                      <a:r>
                        <a:rPr lang="en-US" sz="1200" dirty="0">
                          <a:solidFill>
                            <a:schemeClr val="tx2"/>
                          </a:solidFill>
                        </a:rPr>
                        <a:t>0.36ms</a:t>
                      </a:r>
                    </a:p>
                  </a:txBody>
                  <a:tcPr marL="84513" marR="84513" marT="42257" marB="42257"/>
                </a:tc>
                <a:tc>
                  <a:txBody>
                    <a:bodyPr/>
                    <a:lstStyle/>
                    <a:p>
                      <a:r>
                        <a:rPr lang="en-US" sz="1200" dirty="0">
                          <a:solidFill>
                            <a:schemeClr val="tx2"/>
                          </a:solidFill>
                        </a:rPr>
                        <a:t>0.36ms</a:t>
                      </a:r>
                    </a:p>
                  </a:txBody>
                  <a:tcPr marL="84513" marR="84513" marT="42257" marB="42257"/>
                </a:tc>
                <a:tc>
                  <a:txBody>
                    <a:bodyPr/>
                    <a:lstStyle/>
                    <a:p>
                      <a:r>
                        <a:rPr lang="en-US" sz="1200" dirty="0">
                          <a:solidFill>
                            <a:schemeClr val="tx2"/>
                          </a:solidFill>
                        </a:rPr>
                        <a:t>0.29ms</a:t>
                      </a:r>
                    </a:p>
                  </a:txBody>
                  <a:tcPr marL="84513" marR="84513" marT="42257" marB="42257"/>
                </a:tc>
                <a:extLst>
                  <a:ext uri="{0D108BD9-81ED-4DB2-BD59-A6C34878D82A}">
                    <a16:rowId xmlns:a16="http://schemas.microsoft.com/office/drawing/2014/main" val="3350038189"/>
                  </a:ext>
                </a:extLst>
              </a:tr>
              <a:tr h="407462">
                <a:tc>
                  <a:txBody>
                    <a:bodyPr/>
                    <a:lstStyle/>
                    <a:p>
                      <a:r>
                        <a:rPr lang="en-US" sz="1200" dirty="0">
                          <a:solidFill>
                            <a:schemeClr val="tx2"/>
                          </a:solidFill>
                        </a:rPr>
                        <a:t>Skinning</a:t>
                      </a:r>
                    </a:p>
                  </a:txBody>
                  <a:tcPr marL="84513" marR="84513" marT="42257" marB="42257"/>
                </a:tc>
                <a:tc>
                  <a:txBody>
                    <a:bodyPr/>
                    <a:lstStyle/>
                    <a:p>
                      <a:r>
                        <a:rPr lang="en-US" sz="1200" dirty="0">
                          <a:solidFill>
                            <a:schemeClr val="tx2"/>
                          </a:solidFill>
                        </a:rPr>
                        <a:t>0.17ms</a:t>
                      </a:r>
                    </a:p>
                  </a:txBody>
                  <a:tcPr marL="84513" marR="84513" marT="42257" marB="42257"/>
                </a:tc>
                <a:tc>
                  <a:txBody>
                    <a:bodyPr/>
                    <a:lstStyle/>
                    <a:p>
                      <a:r>
                        <a:rPr lang="en-US" sz="1200" dirty="0">
                          <a:solidFill>
                            <a:schemeClr val="tx2"/>
                          </a:solidFill>
                        </a:rPr>
                        <a:t>0.14ms</a:t>
                      </a:r>
                    </a:p>
                  </a:txBody>
                  <a:tcPr marL="84513" marR="84513" marT="42257" marB="42257"/>
                </a:tc>
                <a:tc>
                  <a:txBody>
                    <a:bodyPr/>
                    <a:lstStyle/>
                    <a:p>
                      <a:r>
                        <a:rPr lang="en-US" sz="1200" dirty="0">
                          <a:solidFill>
                            <a:schemeClr val="tx2"/>
                          </a:solidFill>
                        </a:rPr>
                        <a:t>0.14ms</a:t>
                      </a:r>
                    </a:p>
                  </a:txBody>
                  <a:tcPr marL="84513" marR="84513" marT="42257" marB="42257"/>
                </a:tc>
                <a:tc>
                  <a:txBody>
                    <a:bodyPr/>
                    <a:lstStyle/>
                    <a:p>
                      <a:r>
                        <a:rPr lang="en-US" sz="1200" dirty="0">
                          <a:solidFill>
                            <a:schemeClr val="tx2"/>
                          </a:solidFill>
                        </a:rPr>
                        <a:t>0.14ms</a:t>
                      </a:r>
                    </a:p>
                  </a:txBody>
                  <a:tcPr marL="84513" marR="84513" marT="42257" marB="42257"/>
                </a:tc>
                <a:extLst>
                  <a:ext uri="{0D108BD9-81ED-4DB2-BD59-A6C34878D82A}">
                    <a16:rowId xmlns:a16="http://schemas.microsoft.com/office/drawing/2014/main" val="426110462"/>
                  </a:ext>
                </a:extLst>
              </a:tr>
              <a:tr h="407462">
                <a:tc>
                  <a:txBody>
                    <a:bodyPr/>
                    <a:lstStyle/>
                    <a:p>
                      <a:r>
                        <a:rPr lang="en-US" sz="1200" dirty="0">
                          <a:solidFill>
                            <a:schemeClr val="tx2"/>
                          </a:solidFill>
                        </a:rPr>
                        <a:t>Culling</a:t>
                      </a:r>
                    </a:p>
                  </a:txBody>
                  <a:tcPr marL="84513" marR="84513" marT="42257" marB="42257"/>
                </a:tc>
                <a:tc>
                  <a:txBody>
                    <a:bodyPr/>
                    <a:lstStyle/>
                    <a:p>
                      <a:r>
                        <a:rPr lang="en-US" sz="1200" dirty="0">
                          <a:solidFill>
                            <a:schemeClr val="tx2"/>
                          </a:solidFill>
                        </a:rPr>
                        <a:t>0.10ms</a:t>
                      </a:r>
                    </a:p>
                  </a:txBody>
                  <a:tcPr marL="84513" marR="84513" marT="42257" marB="42257"/>
                </a:tc>
                <a:tc>
                  <a:txBody>
                    <a:bodyPr/>
                    <a:lstStyle/>
                    <a:p>
                      <a:r>
                        <a:rPr lang="en-US" sz="1200" dirty="0">
                          <a:solidFill>
                            <a:schemeClr val="tx2"/>
                          </a:solidFill>
                        </a:rPr>
                        <a:t>0.09ms</a:t>
                      </a:r>
                    </a:p>
                  </a:txBody>
                  <a:tcPr marL="84513" marR="84513" marT="42257" marB="42257"/>
                </a:tc>
                <a:tc>
                  <a:txBody>
                    <a:bodyPr/>
                    <a:lstStyle/>
                    <a:p>
                      <a:r>
                        <a:rPr lang="en-US" sz="1200" dirty="0">
                          <a:solidFill>
                            <a:schemeClr val="tx2"/>
                          </a:solidFill>
                        </a:rPr>
                        <a:t>0.08ms</a:t>
                      </a:r>
                    </a:p>
                  </a:txBody>
                  <a:tcPr marL="84513" marR="84513" marT="42257" marB="42257"/>
                </a:tc>
                <a:tc>
                  <a:txBody>
                    <a:bodyPr/>
                    <a:lstStyle/>
                    <a:p>
                      <a:r>
                        <a:rPr lang="en-US" sz="1200" dirty="0">
                          <a:solidFill>
                            <a:schemeClr val="tx2"/>
                          </a:solidFill>
                        </a:rPr>
                        <a:t>0.07ms</a:t>
                      </a:r>
                    </a:p>
                  </a:txBody>
                  <a:tcPr marL="84513" marR="84513" marT="42257" marB="42257"/>
                </a:tc>
                <a:extLst>
                  <a:ext uri="{0D108BD9-81ED-4DB2-BD59-A6C34878D82A}">
                    <a16:rowId xmlns:a16="http://schemas.microsoft.com/office/drawing/2014/main" val="2381910215"/>
                  </a:ext>
                </a:extLst>
              </a:tr>
              <a:tr h="562084">
                <a:tc>
                  <a:txBody>
                    <a:bodyPr/>
                    <a:lstStyle/>
                    <a:p>
                      <a:r>
                        <a:rPr lang="en-US" sz="1200" dirty="0">
                          <a:solidFill>
                            <a:schemeClr val="tx2"/>
                          </a:solidFill>
                        </a:rPr>
                        <a:t>Rasterization</a:t>
                      </a:r>
                    </a:p>
                  </a:txBody>
                  <a:tcPr marL="84513" marR="84513" marT="42257" marB="42257"/>
                </a:tc>
                <a:tc>
                  <a:txBody>
                    <a:bodyPr/>
                    <a:lstStyle/>
                    <a:p>
                      <a:r>
                        <a:rPr lang="en-US" sz="1200" dirty="0">
                          <a:solidFill>
                            <a:schemeClr val="tx2"/>
                          </a:solidFill>
                        </a:rPr>
                        <a:t>0.61ms</a:t>
                      </a:r>
                    </a:p>
                  </a:txBody>
                  <a:tcPr marL="84513" marR="84513" marT="42257" marB="42257"/>
                </a:tc>
                <a:tc>
                  <a:txBody>
                    <a:bodyPr/>
                    <a:lstStyle/>
                    <a:p>
                      <a:r>
                        <a:rPr lang="en-US" sz="1200" dirty="0">
                          <a:solidFill>
                            <a:schemeClr val="tx2"/>
                          </a:solidFill>
                        </a:rPr>
                        <a:t>0.55ms</a:t>
                      </a:r>
                    </a:p>
                  </a:txBody>
                  <a:tcPr marL="84513" marR="84513" marT="42257" marB="42257"/>
                </a:tc>
                <a:tc>
                  <a:txBody>
                    <a:bodyPr/>
                    <a:lstStyle/>
                    <a:p>
                      <a:r>
                        <a:rPr lang="en-US" sz="1200" dirty="0">
                          <a:solidFill>
                            <a:schemeClr val="tx2"/>
                          </a:solidFill>
                        </a:rPr>
                        <a:t>0.55ms</a:t>
                      </a:r>
                    </a:p>
                  </a:txBody>
                  <a:tcPr marL="84513" marR="84513" marT="42257" marB="42257"/>
                </a:tc>
                <a:tc>
                  <a:txBody>
                    <a:bodyPr/>
                    <a:lstStyle/>
                    <a:p>
                      <a:r>
                        <a:rPr lang="en-US" sz="1200" dirty="0">
                          <a:solidFill>
                            <a:schemeClr val="tx2"/>
                          </a:solidFill>
                        </a:rPr>
                        <a:t>0.45ms</a:t>
                      </a:r>
                    </a:p>
                  </a:txBody>
                  <a:tcPr marL="84513" marR="84513" marT="42257" marB="42257"/>
                </a:tc>
                <a:extLst>
                  <a:ext uri="{0D108BD9-81ED-4DB2-BD59-A6C34878D82A}">
                    <a16:rowId xmlns:a16="http://schemas.microsoft.com/office/drawing/2014/main" val="3660047509"/>
                  </a:ext>
                </a:extLst>
              </a:tr>
              <a:tr h="562084">
                <a:tc>
                  <a:txBody>
                    <a:bodyPr/>
                    <a:lstStyle/>
                    <a:p>
                      <a:r>
                        <a:rPr lang="en-US" sz="1200" dirty="0">
                          <a:solidFill>
                            <a:schemeClr val="tx2"/>
                          </a:solidFill>
                        </a:rPr>
                        <a:t>Shading</a:t>
                      </a:r>
                    </a:p>
                  </a:txBody>
                  <a:tcPr marL="84513" marR="84513" marT="42257" marB="42257"/>
                </a:tc>
                <a:tc>
                  <a:txBody>
                    <a:bodyPr/>
                    <a:lstStyle/>
                    <a:p>
                      <a:r>
                        <a:rPr lang="en-US" sz="1200" dirty="0">
                          <a:solidFill>
                            <a:schemeClr val="tx2"/>
                          </a:solidFill>
                        </a:rPr>
                        <a:t>0.62ms</a:t>
                      </a:r>
                    </a:p>
                  </a:txBody>
                  <a:tcPr marL="84513" marR="84513" marT="42257" marB="42257"/>
                </a:tc>
                <a:tc>
                  <a:txBody>
                    <a:bodyPr/>
                    <a:lstStyle/>
                    <a:p>
                      <a:r>
                        <a:rPr lang="en-US" sz="1200" dirty="0">
                          <a:solidFill>
                            <a:schemeClr val="tx2"/>
                          </a:solidFill>
                        </a:rPr>
                        <a:t>0.40ms</a:t>
                      </a:r>
                    </a:p>
                  </a:txBody>
                  <a:tcPr marL="84513" marR="84513" marT="42257" marB="42257"/>
                </a:tc>
                <a:tc>
                  <a:txBody>
                    <a:bodyPr/>
                    <a:lstStyle/>
                    <a:p>
                      <a:r>
                        <a:rPr lang="en-US" sz="1200" dirty="0">
                          <a:solidFill>
                            <a:schemeClr val="tx2"/>
                          </a:solidFill>
                        </a:rPr>
                        <a:t>0.39ms</a:t>
                      </a:r>
                    </a:p>
                  </a:txBody>
                  <a:tcPr marL="84513" marR="84513" marT="42257" marB="42257"/>
                </a:tc>
                <a:tc>
                  <a:txBody>
                    <a:bodyPr/>
                    <a:lstStyle/>
                    <a:p>
                      <a:r>
                        <a:rPr lang="en-US" sz="1200" dirty="0">
                          <a:solidFill>
                            <a:schemeClr val="tx2"/>
                          </a:solidFill>
                        </a:rPr>
                        <a:t>0.26ms</a:t>
                      </a:r>
                    </a:p>
                  </a:txBody>
                  <a:tcPr marL="84513" marR="84513" marT="42257" marB="42257"/>
                </a:tc>
                <a:extLst>
                  <a:ext uri="{0D108BD9-81ED-4DB2-BD59-A6C34878D82A}">
                    <a16:rowId xmlns:a16="http://schemas.microsoft.com/office/drawing/2014/main" val="2873654908"/>
                  </a:ext>
                </a:extLst>
              </a:tr>
              <a:tr h="562084">
                <a:tc>
                  <a:txBody>
                    <a:bodyPr/>
                    <a:lstStyle/>
                    <a:p>
                      <a:r>
                        <a:rPr lang="en-US" sz="1200" dirty="0">
                          <a:solidFill>
                            <a:schemeClr val="tx2"/>
                          </a:solidFill>
                        </a:rPr>
                        <a:t>Composition</a:t>
                      </a:r>
                    </a:p>
                  </a:txBody>
                  <a:tcPr marL="84513" marR="84513" marT="42257" marB="42257"/>
                </a:tc>
                <a:tc>
                  <a:txBody>
                    <a:bodyPr/>
                    <a:lstStyle/>
                    <a:p>
                      <a:r>
                        <a:rPr lang="en-US" sz="1200" dirty="0">
                          <a:solidFill>
                            <a:schemeClr val="tx2"/>
                          </a:solidFill>
                        </a:rPr>
                        <a:t>0.40ms</a:t>
                      </a:r>
                    </a:p>
                  </a:txBody>
                  <a:tcPr marL="84513" marR="84513" marT="42257" marB="42257"/>
                </a:tc>
                <a:tc>
                  <a:txBody>
                    <a:bodyPr/>
                    <a:lstStyle/>
                    <a:p>
                      <a:r>
                        <a:rPr lang="en-US" sz="1200" dirty="0">
                          <a:solidFill>
                            <a:schemeClr val="tx2"/>
                          </a:solidFill>
                        </a:rPr>
                        <a:t>0.40ms</a:t>
                      </a:r>
                    </a:p>
                  </a:txBody>
                  <a:tcPr marL="84513" marR="84513" marT="42257" marB="42257"/>
                </a:tc>
                <a:tc>
                  <a:txBody>
                    <a:bodyPr/>
                    <a:lstStyle/>
                    <a:p>
                      <a:r>
                        <a:rPr lang="en-US" sz="1200" dirty="0">
                          <a:solidFill>
                            <a:schemeClr val="tx2"/>
                          </a:solidFill>
                        </a:rPr>
                        <a:t>0.42ms</a:t>
                      </a:r>
                    </a:p>
                  </a:txBody>
                  <a:tcPr marL="84513" marR="84513" marT="42257" marB="42257"/>
                </a:tc>
                <a:tc>
                  <a:txBody>
                    <a:bodyPr/>
                    <a:lstStyle/>
                    <a:p>
                      <a:r>
                        <a:rPr lang="en-US" sz="1200" dirty="0">
                          <a:solidFill>
                            <a:schemeClr val="tx2"/>
                          </a:solidFill>
                        </a:rPr>
                        <a:t>0.43ms</a:t>
                      </a:r>
                    </a:p>
                  </a:txBody>
                  <a:tcPr marL="84513" marR="84513" marT="42257" marB="42257"/>
                </a:tc>
                <a:extLst>
                  <a:ext uri="{0D108BD9-81ED-4DB2-BD59-A6C34878D82A}">
                    <a16:rowId xmlns:a16="http://schemas.microsoft.com/office/drawing/2014/main" val="3460408700"/>
                  </a:ext>
                </a:extLst>
              </a:tr>
              <a:tr h="407462">
                <a:tc>
                  <a:txBody>
                    <a:bodyPr/>
                    <a:lstStyle/>
                    <a:p>
                      <a:r>
                        <a:rPr lang="en-US" sz="1200" dirty="0"/>
                        <a:t>Total</a:t>
                      </a:r>
                    </a:p>
                  </a:txBody>
                  <a:tcPr marL="84513" marR="84513" marT="42257" marB="42257"/>
                </a:tc>
                <a:tc>
                  <a:txBody>
                    <a:bodyPr/>
                    <a:lstStyle/>
                    <a:p>
                      <a:r>
                        <a:rPr lang="en-US" sz="1200" dirty="0"/>
                        <a:t>2.39ms</a:t>
                      </a:r>
                    </a:p>
                  </a:txBody>
                  <a:tcPr marL="84513" marR="84513" marT="42257" marB="42257"/>
                </a:tc>
                <a:tc>
                  <a:txBody>
                    <a:bodyPr/>
                    <a:lstStyle/>
                    <a:p>
                      <a:r>
                        <a:rPr lang="en-US" sz="1200" dirty="0"/>
                        <a:t>1.94ms</a:t>
                      </a:r>
                    </a:p>
                  </a:txBody>
                  <a:tcPr marL="84513" marR="84513" marT="42257" marB="42257"/>
                </a:tc>
                <a:tc>
                  <a:txBody>
                    <a:bodyPr/>
                    <a:lstStyle/>
                    <a:p>
                      <a:r>
                        <a:rPr lang="en-US" sz="1200" dirty="0"/>
                        <a:t>1.95ms</a:t>
                      </a:r>
                    </a:p>
                  </a:txBody>
                  <a:tcPr marL="84513" marR="84513" marT="42257" marB="42257"/>
                </a:tc>
                <a:tc>
                  <a:txBody>
                    <a:bodyPr/>
                    <a:lstStyle/>
                    <a:p>
                      <a:r>
                        <a:rPr lang="en-US" sz="1200" dirty="0"/>
                        <a:t>1.64ms</a:t>
                      </a:r>
                    </a:p>
                  </a:txBody>
                  <a:tcPr marL="84513" marR="84513" marT="42257" marB="42257"/>
                </a:tc>
                <a:extLst>
                  <a:ext uri="{0D108BD9-81ED-4DB2-BD59-A6C34878D82A}">
                    <a16:rowId xmlns:a16="http://schemas.microsoft.com/office/drawing/2014/main" val="3031526259"/>
                  </a:ext>
                </a:extLst>
              </a:tr>
            </a:tbl>
          </a:graphicData>
        </a:graphic>
      </p:graphicFrame>
      <p:sp>
        <p:nvSpPr>
          <p:cNvPr id="9" name="TextBox 8">
            <a:extLst>
              <a:ext uri="{FF2B5EF4-FFF2-40B4-BE49-F238E27FC236}">
                <a16:creationId xmlns:a16="http://schemas.microsoft.com/office/drawing/2014/main" id="{88507A57-08FF-97E3-EC5B-55FF790A1A06}"/>
              </a:ext>
            </a:extLst>
          </p:cNvPr>
          <p:cNvSpPr txBox="1"/>
          <p:nvPr/>
        </p:nvSpPr>
        <p:spPr>
          <a:xfrm>
            <a:off x="424932" y="6127795"/>
            <a:ext cx="3685624" cy="307777"/>
          </a:xfrm>
          <a:prstGeom prst="rect">
            <a:avLst/>
          </a:prstGeom>
          <a:noFill/>
        </p:spPr>
        <p:txBody>
          <a:bodyPr wrap="none" rtlCol="0">
            <a:spAutoFit/>
          </a:bodyPr>
          <a:lstStyle/>
          <a:p>
            <a:r>
              <a:rPr lang="en-US" sz="1400" dirty="0"/>
              <a:t>Async compute hides 0.5ms on average</a:t>
            </a:r>
          </a:p>
        </p:txBody>
      </p:sp>
      <p:pic>
        <p:nvPicPr>
          <p:cNvPr id="10" name="Picture 9">
            <a:extLst>
              <a:ext uri="{FF2B5EF4-FFF2-40B4-BE49-F238E27FC236}">
                <a16:creationId xmlns:a16="http://schemas.microsoft.com/office/drawing/2014/main" id="{5D32B6C6-A056-4EEF-3107-B423A1216C97}"/>
              </a:ext>
            </a:extLst>
          </p:cNvPr>
          <p:cNvPicPr>
            <a:picLocks noChangeAspect="1"/>
          </p:cNvPicPr>
          <p:nvPr/>
        </p:nvPicPr>
        <p:blipFill>
          <a:blip r:embed="rId4"/>
          <a:stretch>
            <a:fillRect/>
          </a:stretch>
        </p:blipFill>
        <p:spPr>
          <a:xfrm>
            <a:off x="4958502" y="5470591"/>
            <a:ext cx="6978125" cy="815247"/>
          </a:xfrm>
          <a:prstGeom prst="rect">
            <a:avLst/>
          </a:prstGeom>
        </p:spPr>
      </p:pic>
      <p:sp>
        <p:nvSpPr>
          <p:cNvPr id="3" name="TextBox 2">
            <a:extLst>
              <a:ext uri="{FF2B5EF4-FFF2-40B4-BE49-F238E27FC236}">
                <a16:creationId xmlns:a16="http://schemas.microsoft.com/office/drawing/2014/main" id="{BF63F8FA-D540-08EF-FF08-26982AF6E201}"/>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890C4358-0244-31CB-8976-A0AD9ACBCBEE}"/>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2" name="Picture 11" descr="A black and white sign with white text&#10;&#10;Description automatically generated">
            <a:extLst>
              <a:ext uri="{FF2B5EF4-FFF2-40B4-BE49-F238E27FC236}">
                <a16:creationId xmlns:a16="http://schemas.microsoft.com/office/drawing/2014/main" id="{597BCA64-B1EA-EF3C-C7B5-89E2BBC7CBA2}"/>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821550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A1F9B-A35A-8E71-0097-5B23539322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E33A11-52CD-CAE5-2668-B7131DEA26C4}"/>
              </a:ext>
            </a:extLst>
          </p:cNvPr>
          <p:cNvSpPr>
            <a:spLocks noGrp="1"/>
          </p:cNvSpPr>
          <p:nvPr>
            <p:ph type="ctrTitle"/>
          </p:nvPr>
        </p:nvSpPr>
        <p:spPr/>
        <p:txBody>
          <a:bodyPr/>
          <a:lstStyle/>
          <a:p>
            <a:r>
              <a:rPr lang="en-US" dirty="0"/>
              <a:t>Starting point</a:t>
            </a:r>
          </a:p>
        </p:txBody>
      </p:sp>
      <p:sp>
        <p:nvSpPr>
          <p:cNvPr id="6" name="Content Placeholder 2">
            <a:extLst>
              <a:ext uri="{FF2B5EF4-FFF2-40B4-BE49-F238E27FC236}">
                <a16:creationId xmlns:a16="http://schemas.microsoft.com/office/drawing/2014/main" id="{632EA401-E21B-B363-A3D3-98D8ACE7A93E}"/>
              </a:ext>
            </a:extLst>
          </p:cNvPr>
          <p:cNvSpPr txBox="1">
            <a:spLocks/>
          </p:cNvSpPr>
          <p:nvPr/>
        </p:nvSpPr>
        <p:spPr>
          <a:xfrm>
            <a:off x="829962" y="1627916"/>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2 hair models on screen</a:t>
            </a:r>
          </a:p>
          <a:p>
            <a:r>
              <a:rPr lang="en-US" sz="1600" dirty="0"/>
              <a:t>Per pixel lighting</a:t>
            </a:r>
          </a:p>
          <a:p>
            <a:r>
              <a:rPr lang="en-US" sz="1600" dirty="0"/>
              <a:t>Simple software rasterization</a:t>
            </a:r>
          </a:p>
          <a:p>
            <a:r>
              <a:rPr lang="en-US" sz="1600" dirty="0"/>
              <a:t>8.4ms to cull and rasterize on Series X</a:t>
            </a:r>
          </a:p>
          <a:p>
            <a:r>
              <a:rPr lang="en-US" sz="1600" dirty="0"/>
              <a:t>2.6ms to shade and compose</a:t>
            </a:r>
          </a:p>
        </p:txBody>
      </p:sp>
      <p:pic>
        <p:nvPicPr>
          <p:cNvPr id="7" name="Picture 6">
            <a:extLst>
              <a:ext uri="{FF2B5EF4-FFF2-40B4-BE49-F238E27FC236}">
                <a16:creationId xmlns:a16="http://schemas.microsoft.com/office/drawing/2014/main" id="{1C9DBB21-8C1D-3EAD-6475-5C597B4BA5C3}"/>
              </a:ext>
            </a:extLst>
          </p:cNvPr>
          <p:cNvPicPr>
            <a:picLocks noChangeAspect="1"/>
          </p:cNvPicPr>
          <p:nvPr/>
        </p:nvPicPr>
        <p:blipFill>
          <a:blip r:embed="rId3"/>
          <a:stretch>
            <a:fillRect/>
          </a:stretch>
        </p:blipFill>
        <p:spPr>
          <a:xfrm>
            <a:off x="829962" y="4734880"/>
            <a:ext cx="10515600" cy="1379311"/>
          </a:xfrm>
          <a:prstGeom prst="rect">
            <a:avLst/>
          </a:prstGeom>
        </p:spPr>
      </p:pic>
      <p:pic>
        <p:nvPicPr>
          <p:cNvPr id="8" name="Picture 7">
            <a:extLst>
              <a:ext uri="{FF2B5EF4-FFF2-40B4-BE49-F238E27FC236}">
                <a16:creationId xmlns:a16="http://schemas.microsoft.com/office/drawing/2014/main" id="{F7C7D5C9-0C6D-7B40-5F3E-733EF1BD2A0A}"/>
              </a:ext>
            </a:extLst>
          </p:cNvPr>
          <p:cNvPicPr>
            <a:picLocks noChangeAspect="1"/>
          </p:cNvPicPr>
          <p:nvPr/>
        </p:nvPicPr>
        <p:blipFill>
          <a:blip r:embed="rId4"/>
          <a:stretch>
            <a:fillRect/>
          </a:stretch>
        </p:blipFill>
        <p:spPr>
          <a:xfrm>
            <a:off x="4974133" y="1627916"/>
            <a:ext cx="6371429" cy="2352381"/>
          </a:xfrm>
          <a:prstGeom prst="rect">
            <a:avLst/>
          </a:prstGeom>
        </p:spPr>
      </p:pic>
      <p:sp>
        <p:nvSpPr>
          <p:cNvPr id="3" name="TextBox 2">
            <a:extLst>
              <a:ext uri="{FF2B5EF4-FFF2-40B4-BE49-F238E27FC236}">
                <a16:creationId xmlns:a16="http://schemas.microsoft.com/office/drawing/2014/main" id="{A60DDF1E-5D8A-09C6-2037-F9762BECF764}"/>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A57EDE1C-0F5A-7C61-E1C4-53CA16F335B4}"/>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0" name="Picture 9" descr="A black and white sign with white text&#10;&#10;Description automatically generated">
            <a:extLst>
              <a:ext uri="{FF2B5EF4-FFF2-40B4-BE49-F238E27FC236}">
                <a16:creationId xmlns:a16="http://schemas.microsoft.com/office/drawing/2014/main" id="{8D3A0A87-4876-1997-E58B-18937D90B021}"/>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861600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7E692-EE56-C3C5-C3F0-CFC10E4D99FC}"/>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EB77ECC3-0291-D1E5-5F84-61A82FB4738A}"/>
              </a:ext>
            </a:extLst>
          </p:cNvPr>
          <p:cNvSpPr txBox="1">
            <a:spLocks/>
          </p:cNvSpPr>
          <p:nvPr/>
        </p:nvSpPr>
        <p:spPr>
          <a:xfrm>
            <a:off x="648511" y="1430209"/>
            <a:ext cx="10515600" cy="4351338"/>
          </a:xfrm>
          <a:prstGeom prst="rect">
            <a:avLst/>
          </a:prstGeom>
          <a:noFill/>
        </p:spPr>
        <p:txBody>
          <a:bodyPr vert="horz" lIns="91440" tIns="9144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Futura PT Book"/>
              </a:rPr>
              <a:t>Randomized strand order, discard tail of the strand data to do LODs </a:t>
            </a:r>
            <a:r>
              <a:rPr lang="en-US" sz="2400" dirty="0">
                <a:latin typeface="Futura PT Book"/>
                <a:hlinkClick r:id="" action="ppaction://noaction"/>
              </a:rPr>
              <a:t>[Taillandier20]</a:t>
            </a:r>
            <a:endParaRPr lang="en-US" sz="2400" dirty="0">
              <a:hlinkClick r:id="" action="ppaction://noaction"/>
            </a:endParaRPr>
          </a:p>
          <a:p>
            <a:r>
              <a:rPr lang="en-US" sz="2400" dirty="0">
                <a:latin typeface="Futura PT Book"/>
              </a:rPr>
              <a:t>Bound maximum number of strands per asset (on asset load)</a:t>
            </a:r>
          </a:p>
          <a:p>
            <a:r>
              <a:rPr lang="en-US" sz="2400" dirty="0">
                <a:latin typeface="Futura PT Book"/>
              </a:rPr>
              <a:t>Compensate strand number reduction by increasing thickness</a:t>
            </a:r>
          </a:p>
        </p:txBody>
      </p:sp>
      <p:sp>
        <p:nvSpPr>
          <p:cNvPr id="10" name="Title 1">
            <a:extLst>
              <a:ext uri="{FF2B5EF4-FFF2-40B4-BE49-F238E27FC236}">
                <a16:creationId xmlns:a16="http://schemas.microsoft.com/office/drawing/2014/main" id="{5A55C79B-232D-ADDE-75F6-F33C5B2C7A62}"/>
              </a:ext>
            </a:extLst>
          </p:cNvPr>
          <p:cNvSpPr>
            <a:spLocks noGrp="1"/>
          </p:cNvSpPr>
          <p:nvPr>
            <p:ph type="ctrTitle"/>
          </p:nvPr>
        </p:nvSpPr>
        <p:spPr>
          <a:xfrm>
            <a:off x="648511" y="480060"/>
            <a:ext cx="10894978" cy="643346"/>
          </a:xfrm>
        </p:spPr>
        <p:txBody>
          <a:bodyPr/>
          <a:lstStyle/>
          <a:p>
            <a:r>
              <a:rPr lang="en-US" dirty="0"/>
              <a:t>LODs</a:t>
            </a:r>
          </a:p>
        </p:txBody>
      </p:sp>
      <p:sp>
        <p:nvSpPr>
          <p:cNvPr id="2" name="TextBox 1">
            <a:extLst>
              <a:ext uri="{FF2B5EF4-FFF2-40B4-BE49-F238E27FC236}">
                <a16:creationId xmlns:a16="http://schemas.microsoft.com/office/drawing/2014/main" id="{99511299-8426-99BD-F198-B786303462BA}"/>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46E51180-1A4E-7AA8-7269-8E6967157E7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EE1555A9-AC07-E108-F70E-0BD3D58F95EE}"/>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95326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96ABB-9DEC-02C4-F84F-7CB110B0738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E1FC12A-E78B-573C-3C87-FDCC1BBACA26}"/>
              </a:ext>
            </a:extLst>
          </p:cNvPr>
          <p:cNvSpPr>
            <a:spLocks noGrp="1"/>
          </p:cNvSpPr>
          <p:nvPr>
            <p:ph type="ctrTitle"/>
          </p:nvPr>
        </p:nvSpPr>
        <p:spPr>
          <a:xfrm>
            <a:off x="648511" y="300151"/>
            <a:ext cx="10894978" cy="643346"/>
          </a:xfrm>
        </p:spPr>
        <p:txBody>
          <a:bodyPr/>
          <a:lstStyle/>
          <a:p>
            <a:r>
              <a:rPr lang="en-US" dirty="0"/>
              <a:t>LODs</a:t>
            </a:r>
          </a:p>
        </p:txBody>
      </p:sp>
      <p:pic>
        <p:nvPicPr>
          <p:cNvPr id="2" name="Picture 1">
            <a:extLst>
              <a:ext uri="{FF2B5EF4-FFF2-40B4-BE49-F238E27FC236}">
                <a16:creationId xmlns:a16="http://schemas.microsoft.com/office/drawing/2014/main" id="{1124C82E-838E-1449-0AC3-36C9DE01E5BB}"/>
              </a:ext>
            </a:extLst>
          </p:cNvPr>
          <p:cNvPicPr>
            <a:picLocks noChangeAspect="1"/>
          </p:cNvPicPr>
          <p:nvPr/>
        </p:nvPicPr>
        <p:blipFill>
          <a:blip r:embed="rId3"/>
          <a:stretch>
            <a:fillRect/>
          </a:stretch>
        </p:blipFill>
        <p:spPr>
          <a:xfrm>
            <a:off x="649196" y="2340175"/>
            <a:ext cx="3842162" cy="4166602"/>
          </a:xfrm>
          <a:prstGeom prst="rect">
            <a:avLst/>
          </a:prstGeom>
        </p:spPr>
      </p:pic>
      <p:sp>
        <p:nvSpPr>
          <p:cNvPr id="3" name="TextBox 2">
            <a:extLst>
              <a:ext uri="{FF2B5EF4-FFF2-40B4-BE49-F238E27FC236}">
                <a16:creationId xmlns:a16="http://schemas.microsoft.com/office/drawing/2014/main" id="{7330202E-5612-0472-7079-FD28F2825670}"/>
              </a:ext>
            </a:extLst>
          </p:cNvPr>
          <p:cNvSpPr txBox="1"/>
          <p:nvPr/>
        </p:nvSpPr>
        <p:spPr>
          <a:xfrm>
            <a:off x="1101617" y="1070485"/>
            <a:ext cx="4250459" cy="615553"/>
          </a:xfrm>
          <a:prstGeom prst="rect">
            <a:avLst/>
          </a:prstGeom>
          <a:noFill/>
        </p:spPr>
        <p:txBody>
          <a:bodyPr wrap="none" rtlCol="0">
            <a:spAutoFit/>
          </a:bodyPr>
          <a:lstStyle/>
          <a:p>
            <a:pPr algn="ctr"/>
            <a:r>
              <a:rPr lang="en-US" sz="1600" dirty="0"/>
              <a:t>Max 65k strands (PC High</a:t>
            </a:r>
            <a:r>
              <a:rPr lang="sv-SE" sz="1600" dirty="0"/>
              <a:t>, Xbox Series X, PS5) </a:t>
            </a:r>
            <a:endParaRPr lang="en-US" sz="1600" dirty="0"/>
          </a:p>
          <a:p>
            <a:pPr algn="ctr"/>
            <a:endParaRPr lang="en-US" dirty="0"/>
          </a:p>
        </p:txBody>
      </p:sp>
      <p:sp>
        <p:nvSpPr>
          <p:cNvPr id="4" name="TextBox 3">
            <a:extLst>
              <a:ext uri="{FF2B5EF4-FFF2-40B4-BE49-F238E27FC236}">
                <a16:creationId xmlns:a16="http://schemas.microsoft.com/office/drawing/2014/main" id="{903B12B9-7AD2-2341-8EDC-C1D2BF761B49}"/>
              </a:ext>
            </a:extLst>
          </p:cNvPr>
          <p:cNvSpPr txBox="1"/>
          <p:nvPr/>
        </p:nvSpPr>
        <p:spPr>
          <a:xfrm>
            <a:off x="6343088" y="1070485"/>
            <a:ext cx="5244128" cy="615553"/>
          </a:xfrm>
          <a:prstGeom prst="rect">
            <a:avLst/>
          </a:prstGeom>
          <a:noFill/>
        </p:spPr>
        <p:txBody>
          <a:bodyPr wrap="none" rtlCol="0">
            <a:spAutoFit/>
          </a:bodyPr>
          <a:lstStyle/>
          <a:p>
            <a:pPr algn="ctr"/>
            <a:r>
              <a:rPr lang="en-US" sz="1600" dirty="0"/>
              <a:t>Max 32k strands (PC Low</a:t>
            </a:r>
            <a:r>
              <a:rPr lang="sv-SE" sz="1600" dirty="0"/>
              <a:t>, Xbox Series S, Steam Deck) </a:t>
            </a:r>
            <a:endParaRPr lang="en-US" sz="1600" dirty="0"/>
          </a:p>
          <a:p>
            <a:endParaRPr lang="en-US" dirty="0"/>
          </a:p>
        </p:txBody>
      </p:sp>
      <p:pic>
        <p:nvPicPr>
          <p:cNvPr id="5" name="Picture 4">
            <a:extLst>
              <a:ext uri="{FF2B5EF4-FFF2-40B4-BE49-F238E27FC236}">
                <a16:creationId xmlns:a16="http://schemas.microsoft.com/office/drawing/2014/main" id="{2B422848-A172-2A7E-DD88-91E09F608CE2}"/>
              </a:ext>
            </a:extLst>
          </p:cNvPr>
          <p:cNvPicPr>
            <a:picLocks noChangeAspect="1"/>
          </p:cNvPicPr>
          <p:nvPr/>
        </p:nvPicPr>
        <p:blipFill>
          <a:blip r:embed="rId4"/>
          <a:stretch>
            <a:fillRect/>
          </a:stretch>
        </p:blipFill>
        <p:spPr>
          <a:xfrm>
            <a:off x="6460680" y="2340175"/>
            <a:ext cx="3846867" cy="4166602"/>
          </a:xfrm>
          <a:prstGeom prst="rect">
            <a:avLst/>
          </a:prstGeom>
        </p:spPr>
      </p:pic>
      <p:pic>
        <p:nvPicPr>
          <p:cNvPr id="12" name="Picture 11">
            <a:extLst>
              <a:ext uri="{FF2B5EF4-FFF2-40B4-BE49-F238E27FC236}">
                <a16:creationId xmlns:a16="http://schemas.microsoft.com/office/drawing/2014/main" id="{B4CC9A04-D7BA-715D-B61C-1A48A1398B0A}"/>
              </a:ext>
            </a:extLst>
          </p:cNvPr>
          <p:cNvPicPr>
            <a:picLocks noChangeAspect="1"/>
          </p:cNvPicPr>
          <p:nvPr/>
        </p:nvPicPr>
        <p:blipFill>
          <a:blip r:embed="rId3"/>
          <a:srcRect l="55200" t="9758" r="29798" b="75753"/>
          <a:stretch/>
        </p:blipFill>
        <p:spPr>
          <a:xfrm>
            <a:off x="3834806" y="1597634"/>
            <a:ext cx="2366971" cy="2475796"/>
          </a:xfrm>
          <a:prstGeom prst="rect">
            <a:avLst/>
          </a:prstGeom>
          <a:ln w="19050">
            <a:solidFill>
              <a:srgbClr val="FF0000"/>
            </a:solidFill>
            <a:prstDash val="dash"/>
          </a:ln>
        </p:spPr>
      </p:pic>
      <p:pic>
        <p:nvPicPr>
          <p:cNvPr id="13" name="Picture 12">
            <a:extLst>
              <a:ext uri="{FF2B5EF4-FFF2-40B4-BE49-F238E27FC236}">
                <a16:creationId xmlns:a16="http://schemas.microsoft.com/office/drawing/2014/main" id="{8E5122A2-C407-3E28-7C8D-33B47401A7F1}"/>
              </a:ext>
            </a:extLst>
          </p:cNvPr>
          <p:cNvPicPr>
            <a:picLocks noChangeAspect="1"/>
          </p:cNvPicPr>
          <p:nvPr/>
        </p:nvPicPr>
        <p:blipFill>
          <a:blip r:embed="rId4"/>
          <a:srcRect l="55201" t="9760" r="29796" b="75752"/>
          <a:stretch/>
        </p:blipFill>
        <p:spPr>
          <a:xfrm>
            <a:off x="9639979" y="1597634"/>
            <a:ext cx="2366971" cy="2475796"/>
          </a:xfrm>
          <a:prstGeom prst="rect">
            <a:avLst/>
          </a:prstGeom>
          <a:ln w="19050">
            <a:solidFill>
              <a:srgbClr val="FF0000"/>
            </a:solidFill>
            <a:prstDash val="dash"/>
          </a:ln>
        </p:spPr>
      </p:pic>
      <p:sp>
        <p:nvSpPr>
          <p:cNvPr id="14" name="Rectangle 13">
            <a:extLst>
              <a:ext uri="{FF2B5EF4-FFF2-40B4-BE49-F238E27FC236}">
                <a16:creationId xmlns:a16="http://schemas.microsoft.com/office/drawing/2014/main" id="{C4446C26-CB92-CFBC-69CA-C138EF47BBB1}"/>
              </a:ext>
            </a:extLst>
          </p:cNvPr>
          <p:cNvSpPr/>
          <p:nvPr/>
        </p:nvSpPr>
        <p:spPr>
          <a:xfrm>
            <a:off x="2875005" y="2693773"/>
            <a:ext cx="477795" cy="494270"/>
          </a:xfrm>
          <a:prstGeom prst="rect">
            <a:avLst/>
          </a:prstGeom>
          <a:noFill/>
          <a:ln w="28575">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787C360-F360-E2AF-43B9-4C7EF721342F}"/>
              </a:ext>
            </a:extLst>
          </p:cNvPr>
          <p:cNvSpPr/>
          <p:nvPr/>
        </p:nvSpPr>
        <p:spPr>
          <a:xfrm>
            <a:off x="8604421" y="2693773"/>
            <a:ext cx="477795" cy="494270"/>
          </a:xfrm>
          <a:prstGeom prst="rect">
            <a:avLst/>
          </a:prstGeom>
          <a:noFill/>
          <a:ln w="28575">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0B5B76D-C614-4DF0-2A24-47240D3BA061}"/>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9" name="TextBox 8">
            <a:extLst>
              <a:ext uri="{FF2B5EF4-FFF2-40B4-BE49-F238E27FC236}">
                <a16:creationId xmlns:a16="http://schemas.microsoft.com/office/drawing/2014/main" id="{CDF70618-01F5-4E0D-B92F-A902CA5794BE}"/>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6" name="Picture 15" descr="A black and white sign with white text&#10;&#10;Description automatically generated">
            <a:extLst>
              <a:ext uri="{FF2B5EF4-FFF2-40B4-BE49-F238E27FC236}">
                <a16:creationId xmlns:a16="http://schemas.microsoft.com/office/drawing/2014/main" id="{3A8A897C-2114-B0A5-F603-913002A80DD3}"/>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504195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62A4B-D625-2CD3-F981-185820C48897}"/>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59F02F16-9D7E-B4BB-142D-290027E6EBD2}"/>
              </a:ext>
            </a:extLst>
          </p:cNvPr>
          <p:cNvSpPr txBox="1">
            <a:spLocks/>
          </p:cNvSpPr>
          <p:nvPr/>
        </p:nvSpPr>
        <p:spPr>
          <a:xfrm>
            <a:off x="648511" y="1430209"/>
            <a:ext cx="10515600" cy="4351338"/>
          </a:xfrm>
          <a:prstGeom prst="rect">
            <a:avLst/>
          </a:prstGeom>
          <a:noFill/>
        </p:spPr>
        <p:txBody>
          <a:bodyPr vert="horz" lIns="91440" tIns="9144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Futura PT Book"/>
              </a:rPr>
              <a:t>Bound number of segments per area (per frame, based on model bounding box area)</a:t>
            </a:r>
          </a:p>
          <a:p>
            <a:r>
              <a:rPr lang="en-US" sz="2400" dirty="0">
                <a:latin typeface="Futura PT Book"/>
              </a:rPr>
              <a:t>Limit frame workload to 2 million segments (for all models combined)</a:t>
            </a:r>
          </a:p>
          <a:p>
            <a:r>
              <a:rPr lang="en-US" sz="2400" dirty="0">
                <a:latin typeface="Futura PT Book"/>
              </a:rPr>
              <a:t>Reduce number of segments per strand for far models</a:t>
            </a:r>
          </a:p>
          <a:p>
            <a:pPr marL="456565" lvl="1"/>
            <a:r>
              <a:rPr lang="en-US" sz="2000" dirty="0">
                <a:latin typeface="Futura PT Book"/>
              </a:rPr>
              <a:t>Only helps with shading cost, useless for rasterization</a:t>
            </a:r>
          </a:p>
          <a:p>
            <a:pPr marL="456565" lvl="1"/>
            <a:r>
              <a:rPr lang="en-US" sz="2000" dirty="0">
                <a:latin typeface="Futura PT Book"/>
              </a:rPr>
              <a:t>No memory save, just skip every other vertex in shaders</a:t>
            </a:r>
          </a:p>
        </p:txBody>
      </p:sp>
      <p:sp>
        <p:nvSpPr>
          <p:cNvPr id="10" name="Title 1">
            <a:extLst>
              <a:ext uri="{FF2B5EF4-FFF2-40B4-BE49-F238E27FC236}">
                <a16:creationId xmlns:a16="http://schemas.microsoft.com/office/drawing/2014/main" id="{D08229CA-EFF6-84E7-9869-5D7460EB2496}"/>
              </a:ext>
            </a:extLst>
          </p:cNvPr>
          <p:cNvSpPr>
            <a:spLocks noGrp="1"/>
          </p:cNvSpPr>
          <p:nvPr>
            <p:ph type="ctrTitle"/>
          </p:nvPr>
        </p:nvSpPr>
        <p:spPr>
          <a:xfrm>
            <a:off x="648511" y="480060"/>
            <a:ext cx="10894978" cy="643346"/>
          </a:xfrm>
        </p:spPr>
        <p:txBody>
          <a:bodyPr/>
          <a:lstStyle/>
          <a:p>
            <a:r>
              <a:rPr lang="en-US" dirty="0"/>
              <a:t>LODs</a:t>
            </a:r>
          </a:p>
        </p:txBody>
      </p:sp>
      <p:sp>
        <p:nvSpPr>
          <p:cNvPr id="2" name="TextBox 1">
            <a:extLst>
              <a:ext uri="{FF2B5EF4-FFF2-40B4-BE49-F238E27FC236}">
                <a16:creationId xmlns:a16="http://schemas.microsoft.com/office/drawing/2014/main" id="{0916CA31-010E-CF93-8A8E-4A17DD419004}"/>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123B7CB1-780D-3866-54EB-1ECE3EED2C5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F4F87563-4A32-543C-BA92-C71215577DA5}"/>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960609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401A8FB-6E9B-ECA3-BBD6-CA6258821F2E}"/>
              </a:ext>
            </a:extLst>
          </p:cNvPr>
          <p:cNvPicPr>
            <a:picLocks noChangeAspect="1"/>
          </p:cNvPicPr>
          <p:nvPr/>
        </p:nvPicPr>
        <p:blipFill>
          <a:blip r:embed="rId3"/>
          <a:stretch>
            <a:fillRect/>
          </a:stretch>
        </p:blipFill>
        <p:spPr>
          <a:xfrm>
            <a:off x="0" y="18143"/>
            <a:ext cx="12192000" cy="6821714"/>
          </a:xfrm>
          <a:prstGeom prst="rect">
            <a:avLst/>
          </a:prstGeom>
        </p:spPr>
      </p:pic>
      <p:sp>
        <p:nvSpPr>
          <p:cNvPr id="9" name="Title 1">
            <a:extLst>
              <a:ext uri="{FF2B5EF4-FFF2-40B4-BE49-F238E27FC236}">
                <a16:creationId xmlns:a16="http://schemas.microsoft.com/office/drawing/2014/main" id="{59740E34-A5FD-F26D-80E3-CCC17E8B685B}"/>
              </a:ext>
            </a:extLst>
          </p:cNvPr>
          <p:cNvSpPr>
            <a:spLocks noGrp="1"/>
          </p:cNvSpPr>
          <p:nvPr>
            <p:ph type="ctrTitle"/>
          </p:nvPr>
        </p:nvSpPr>
        <p:spPr>
          <a:xfrm>
            <a:off x="648511" y="300151"/>
            <a:ext cx="10894978" cy="643346"/>
          </a:xfrm>
        </p:spPr>
        <p:txBody>
          <a:bodyPr/>
          <a:lstStyle/>
          <a:p>
            <a:r>
              <a:rPr lang="en-US" dirty="0">
                <a:effectLst>
                  <a:outerShdw blurRad="50800" dist="38100" dir="2700000" algn="tl" rotWithShape="0">
                    <a:prstClr val="black">
                      <a:alpha val="40000"/>
                    </a:prstClr>
                  </a:outerShdw>
                </a:effectLst>
              </a:rPr>
              <a:t>No LODs</a:t>
            </a:r>
          </a:p>
        </p:txBody>
      </p:sp>
      <p:sp>
        <p:nvSpPr>
          <p:cNvPr id="12" name="Rectangle 11">
            <a:extLst>
              <a:ext uri="{FF2B5EF4-FFF2-40B4-BE49-F238E27FC236}">
                <a16:creationId xmlns:a16="http://schemas.microsoft.com/office/drawing/2014/main" id="{4A82D49A-75E5-E757-F428-A60F7212909F}"/>
              </a:ext>
            </a:extLst>
          </p:cNvPr>
          <p:cNvSpPr/>
          <p:nvPr/>
        </p:nvSpPr>
        <p:spPr>
          <a:xfrm>
            <a:off x="8054340" y="4316627"/>
            <a:ext cx="4071757" cy="675503"/>
          </a:xfrm>
          <a:prstGeom prst="rect">
            <a:avLst/>
          </a:prstGeom>
          <a:noFill/>
          <a:ln w="5715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88E2EC8-EF34-B13A-E46D-9718D877362B}"/>
              </a:ext>
            </a:extLst>
          </p:cNvPr>
          <p:cNvSpPr/>
          <p:nvPr/>
        </p:nvSpPr>
        <p:spPr>
          <a:xfrm>
            <a:off x="243840" y="2628899"/>
            <a:ext cx="3497580" cy="587329"/>
          </a:xfrm>
          <a:prstGeom prst="rect">
            <a:avLst/>
          </a:prstGeom>
          <a:noFill/>
          <a:ln w="5715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Box 27">
            <a:extLst>
              <a:ext uri="{FF2B5EF4-FFF2-40B4-BE49-F238E27FC236}">
                <a16:creationId xmlns:a16="http://schemas.microsoft.com/office/drawing/2014/main" id="{6A1588F1-5E1F-2679-A919-CA1487B1C901}"/>
              </a:ext>
            </a:extLst>
          </p:cNvPr>
          <p:cNvSpPr txBox="1"/>
          <p:nvPr/>
        </p:nvSpPr>
        <p:spPr>
          <a:xfrm>
            <a:off x="9043193" y="6564015"/>
            <a:ext cx="3150221" cy="276999"/>
          </a:xfrm>
          <a:prstGeom prst="rect">
            <a:avLst/>
          </a:prstGeom>
          <a:noFill/>
        </p:spPr>
        <p:txBody>
          <a:bodyPr wrap="none" rtlCol="0">
            <a:spAutoFit/>
          </a:bodyPr>
          <a:lstStyle/>
          <a:p>
            <a:r>
              <a:rPr lang="es-ES" sz="1200" b="1" dirty="0">
                <a:solidFill>
                  <a:srgbClr val="FFFFFF"/>
                </a:solidFill>
                <a:effectLst>
                  <a:outerShdw blurRad="50800" dist="38100" dir="2700000" algn="tl" rotWithShape="0">
                    <a:prstClr val="black">
                      <a:alpha val="40000"/>
                    </a:prstClr>
                  </a:outerShdw>
                </a:effectLst>
              </a:rPr>
              <a:t>Indiana Jones © &amp; ™ 2025 Lucasfilm Ltd.</a:t>
            </a:r>
            <a:endParaRPr lang="en-US" sz="1200" dirty="0">
              <a:solidFill>
                <a:srgbClr val="FFFFFF"/>
              </a:solidFill>
              <a:effectLst>
                <a:outerShdw blurRad="50800" dist="38100" dir="2700000" algn="tl" rotWithShape="0">
                  <a:prstClr val="black">
                    <a:alpha val="40000"/>
                  </a:prstClr>
                </a:outerShdw>
              </a:effectLst>
            </a:endParaRPr>
          </a:p>
        </p:txBody>
      </p:sp>
      <p:sp>
        <p:nvSpPr>
          <p:cNvPr id="4" name="TextBox 8">
            <a:extLst>
              <a:ext uri="{FF2B5EF4-FFF2-40B4-BE49-F238E27FC236}">
                <a16:creationId xmlns:a16="http://schemas.microsoft.com/office/drawing/2014/main" id="{C4E1BE7D-9B92-295A-5C36-B24736C0A5C1}"/>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FFFFFF"/>
                </a:solidFill>
                <a:effectLst>
                  <a:outerShdw blurRad="50800" dist="38100" dir="2700000" algn="tl" rotWithShape="0">
                    <a:prstClr val="black">
                      <a:alpha val="40000"/>
                    </a:prstClr>
                  </a:outerShdw>
                </a:effectLst>
                <a:latin typeface="Futura PT Book"/>
                <a:cs typeface="Arial"/>
              </a:rPr>
              <a:t>SIGGRAPH 2025 </a:t>
            </a:r>
            <a:r>
              <a:rPr lang="es-ES" sz="1100" b="1" dirty="0" err="1">
                <a:solidFill>
                  <a:srgbClr val="FFFFFF"/>
                </a:solidFill>
                <a:effectLst>
                  <a:outerShdw blurRad="50800" dist="38100" dir="2700000" algn="tl" rotWithShape="0">
                    <a:prstClr val="black">
                      <a:alpha val="40000"/>
                    </a:prstClr>
                  </a:outerShdw>
                </a:effectLst>
                <a:latin typeface="Futura PT Book"/>
                <a:cs typeface="Arial"/>
              </a:rPr>
              <a:t>Advances</a:t>
            </a:r>
            <a:r>
              <a:rPr lang="es-ES" sz="1100" b="1" dirty="0">
                <a:solidFill>
                  <a:srgbClr val="FFFFFF"/>
                </a:solidFill>
                <a:effectLst>
                  <a:outerShdw blurRad="50800" dist="38100" dir="2700000" algn="tl" rotWithShape="0">
                    <a:prstClr val="black">
                      <a:alpha val="40000"/>
                    </a:prstClr>
                  </a:outerShdw>
                </a:effectLst>
                <a:latin typeface="Futura PT Book"/>
                <a:cs typeface="Arial"/>
              </a:rPr>
              <a:t> in Real-Time </a:t>
            </a:r>
            <a:r>
              <a:rPr lang="es-ES" sz="1100" b="1" dirty="0" err="1">
                <a:solidFill>
                  <a:srgbClr val="FFFFFF"/>
                </a:solidFill>
                <a:effectLst>
                  <a:outerShdw blurRad="50800" dist="38100" dir="2700000" algn="tl" rotWithShape="0">
                    <a:prstClr val="black">
                      <a:alpha val="40000"/>
                    </a:prstClr>
                  </a:outerShdw>
                </a:effectLst>
                <a:latin typeface="Futura PT Book"/>
                <a:cs typeface="Arial"/>
              </a:rPr>
              <a:t>Rendering</a:t>
            </a:r>
            <a:r>
              <a:rPr lang="es-ES" sz="1100" b="1" dirty="0">
                <a:solidFill>
                  <a:srgbClr val="FFFFFF"/>
                </a:solidFill>
                <a:effectLst>
                  <a:outerShdw blurRad="50800" dist="38100" dir="2700000" algn="tl" rotWithShape="0">
                    <a:prstClr val="black">
                      <a:alpha val="40000"/>
                    </a:prstClr>
                  </a:outerShdw>
                </a:effectLst>
                <a:latin typeface="Futura PT Book"/>
                <a:cs typeface="Arial"/>
              </a:rPr>
              <a:t> in </a:t>
            </a:r>
            <a:r>
              <a:rPr lang="es-ES" sz="1100" b="1" dirty="0" err="1">
                <a:solidFill>
                  <a:srgbClr val="FFFFFF"/>
                </a:solidFill>
                <a:effectLst>
                  <a:outerShdw blurRad="50800" dist="38100" dir="2700000" algn="tl" rotWithShape="0">
                    <a:prstClr val="black">
                      <a:alpha val="40000"/>
                    </a:prstClr>
                  </a:outerShdw>
                </a:effectLst>
                <a:latin typeface="Futura PT Book"/>
                <a:cs typeface="Arial"/>
              </a:rPr>
              <a:t>Games</a:t>
            </a:r>
            <a:r>
              <a:rPr lang="es-ES" sz="1100" b="1" dirty="0">
                <a:solidFill>
                  <a:srgbClr val="FFFFFF"/>
                </a:solidFill>
                <a:effectLst>
                  <a:outerShdw blurRad="50800" dist="38100" dir="2700000" algn="tl" rotWithShape="0">
                    <a:prstClr val="black">
                      <a:alpha val="40000"/>
                    </a:prstClr>
                  </a:outerShdw>
                </a:effectLst>
                <a:latin typeface="Futura PT Book"/>
                <a:cs typeface="Arial"/>
              </a:rPr>
              <a:t> </a:t>
            </a:r>
            <a:r>
              <a:rPr lang="es-ES" sz="1100" b="1" i="1" dirty="0" err="1">
                <a:solidFill>
                  <a:srgbClr val="FFFFFF"/>
                </a:solidFill>
                <a:effectLst>
                  <a:outerShdw blurRad="50800" dist="38100" dir="2700000" algn="tl" rotWithShape="0">
                    <a:prstClr val="black">
                      <a:alpha val="40000"/>
                    </a:prstClr>
                  </a:outerShdw>
                </a:effectLst>
                <a:latin typeface="Futura PT Book"/>
                <a:cs typeface="Arial"/>
              </a:rPr>
              <a:t>course</a:t>
            </a:r>
            <a:endParaRPr lang="en-US" b="1" dirty="0">
              <a:solidFill>
                <a:srgbClr val="FFFFFF"/>
              </a:solidFill>
              <a:effectLst>
                <a:outerShdw blurRad="50800" dist="38100" dir="2700000" algn="tl" rotWithShape="0">
                  <a:prstClr val="black">
                    <a:alpha val="40000"/>
                  </a:prstClr>
                </a:outerShdw>
              </a:effectLst>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7EF82B10-6E49-8250-8B3A-966EEAE567EA}"/>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041403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7F86C-2E7E-2424-4C24-A02E667C8CEC}"/>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21B18A9-EE63-3C17-7BC7-7CE3AE7D1A43}"/>
              </a:ext>
            </a:extLst>
          </p:cNvPr>
          <p:cNvPicPr>
            <a:picLocks noChangeAspect="1"/>
          </p:cNvPicPr>
          <p:nvPr/>
        </p:nvPicPr>
        <p:blipFill>
          <a:blip r:embed="rId3"/>
          <a:stretch>
            <a:fillRect/>
          </a:stretch>
        </p:blipFill>
        <p:spPr>
          <a:xfrm>
            <a:off x="0" y="18143"/>
            <a:ext cx="12192000" cy="6821714"/>
          </a:xfrm>
          <a:prstGeom prst="rect">
            <a:avLst/>
          </a:prstGeom>
        </p:spPr>
      </p:pic>
      <p:sp>
        <p:nvSpPr>
          <p:cNvPr id="9" name="Title 1">
            <a:extLst>
              <a:ext uri="{FF2B5EF4-FFF2-40B4-BE49-F238E27FC236}">
                <a16:creationId xmlns:a16="http://schemas.microsoft.com/office/drawing/2014/main" id="{787FA906-9217-8463-53E4-7EFD020FB865}"/>
              </a:ext>
            </a:extLst>
          </p:cNvPr>
          <p:cNvSpPr>
            <a:spLocks noGrp="1"/>
          </p:cNvSpPr>
          <p:nvPr>
            <p:ph type="ctrTitle"/>
          </p:nvPr>
        </p:nvSpPr>
        <p:spPr>
          <a:xfrm>
            <a:off x="648511" y="300151"/>
            <a:ext cx="10894978" cy="643346"/>
          </a:xfrm>
        </p:spPr>
        <p:txBody>
          <a:bodyPr/>
          <a:lstStyle/>
          <a:p>
            <a:r>
              <a:rPr lang="en-US" dirty="0">
                <a:effectLst>
                  <a:outerShdw blurRad="50800" dist="38100" dir="2700000" algn="tl" rotWithShape="0">
                    <a:prstClr val="black">
                      <a:alpha val="40000"/>
                    </a:prstClr>
                  </a:outerShdw>
                </a:effectLst>
              </a:rPr>
              <a:t>With LODs</a:t>
            </a:r>
          </a:p>
        </p:txBody>
      </p:sp>
      <p:sp>
        <p:nvSpPr>
          <p:cNvPr id="2" name="Rectangle 1">
            <a:extLst>
              <a:ext uri="{FF2B5EF4-FFF2-40B4-BE49-F238E27FC236}">
                <a16:creationId xmlns:a16="http://schemas.microsoft.com/office/drawing/2014/main" id="{3F70C1A6-4ED2-D974-4BCC-FF452AF918C2}"/>
              </a:ext>
            </a:extLst>
          </p:cNvPr>
          <p:cNvSpPr/>
          <p:nvPr/>
        </p:nvSpPr>
        <p:spPr>
          <a:xfrm>
            <a:off x="8091616" y="6107533"/>
            <a:ext cx="3993704" cy="675503"/>
          </a:xfrm>
          <a:prstGeom prst="rect">
            <a:avLst/>
          </a:prstGeom>
          <a:noFill/>
          <a:ln w="5715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A595110-EE44-1A7B-ED2E-B25BD893E196}"/>
              </a:ext>
            </a:extLst>
          </p:cNvPr>
          <p:cNvSpPr/>
          <p:nvPr/>
        </p:nvSpPr>
        <p:spPr>
          <a:xfrm>
            <a:off x="243840" y="2628899"/>
            <a:ext cx="3497580" cy="587329"/>
          </a:xfrm>
          <a:prstGeom prst="rect">
            <a:avLst/>
          </a:prstGeom>
          <a:noFill/>
          <a:ln w="5715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C69408BC-B94C-07DB-A41C-22CAA6699923}"/>
              </a:ext>
            </a:extLst>
          </p:cNvPr>
          <p:cNvSpPr txBox="1"/>
          <p:nvPr/>
        </p:nvSpPr>
        <p:spPr>
          <a:xfrm>
            <a:off x="9043193" y="6564015"/>
            <a:ext cx="3150221" cy="276999"/>
          </a:xfrm>
          <a:prstGeom prst="rect">
            <a:avLst/>
          </a:prstGeom>
          <a:noFill/>
        </p:spPr>
        <p:txBody>
          <a:bodyPr wrap="none" rtlCol="0">
            <a:spAutoFit/>
          </a:bodyPr>
          <a:lstStyle/>
          <a:p>
            <a:r>
              <a:rPr lang="es-ES" sz="1200" b="1" dirty="0">
                <a:solidFill>
                  <a:srgbClr val="FFFFFF"/>
                </a:solidFill>
                <a:effectLst>
                  <a:outerShdw blurRad="50800" dist="38100" dir="2700000" algn="tl" rotWithShape="0">
                    <a:prstClr val="black">
                      <a:alpha val="40000"/>
                    </a:prstClr>
                  </a:outerShdw>
                </a:effectLst>
              </a:rPr>
              <a:t>Indiana Jones © &amp; ™ 2025 Lucasfilm Ltd.</a:t>
            </a:r>
            <a:endParaRPr lang="en-US" sz="1200" dirty="0">
              <a:solidFill>
                <a:srgbClr val="FFFFFF"/>
              </a:solidFill>
              <a:effectLst>
                <a:outerShdw blurRad="50800" dist="38100" dir="2700000" algn="tl" rotWithShape="0">
                  <a:prstClr val="black">
                    <a:alpha val="40000"/>
                  </a:prstClr>
                </a:outerShdw>
              </a:effectLst>
            </a:endParaRPr>
          </a:p>
        </p:txBody>
      </p:sp>
      <p:sp>
        <p:nvSpPr>
          <p:cNvPr id="5" name="TextBox 8">
            <a:extLst>
              <a:ext uri="{FF2B5EF4-FFF2-40B4-BE49-F238E27FC236}">
                <a16:creationId xmlns:a16="http://schemas.microsoft.com/office/drawing/2014/main" id="{19E622F7-DFF1-E348-301D-D81D6136530A}"/>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FFFFFF"/>
                </a:solidFill>
                <a:effectLst>
                  <a:outerShdw blurRad="50800" dist="38100" dir="2700000" algn="tl" rotWithShape="0">
                    <a:prstClr val="black">
                      <a:alpha val="40000"/>
                    </a:prstClr>
                  </a:outerShdw>
                </a:effectLst>
                <a:latin typeface="Futura PT Book"/>
                <a:cs typeface="Arial"/>
              </a:rPr>
              <a:t>SIGGRAPH 2025 </a:t>
            </a:r>
            <a:r>
              <a:rPr lang="es-ES" sz="1100" b="1" dirty="0" err="1">
                <a:solidFill>
                  <a:srgbClr val="FFFFFF"/>
                </a:solidFill>
                <a:effectLst>
                  <a:outerShdw blurRad="50800" dist="38100" dir="2700000" algn="tl" rotWithShape="0">
                    <a:prstClr val="black">
                      <a:alpha val="40000"/>
                    </a:prstClr>
                  </a:outerShdw>
                </a:effectLst>
                <a:latin typeface="Futura PT Book"/>
                <a:cs typeface="Arial"/>
              </a:rPr>
              <a:t>Advances</a:t>
            </a:r>
            <a:r>
              <a:rPr lang="es-ES" sz="1100" b="1" dirty="0">
                <a:solidFill>
                  <a:srgbClr val="FFFFFF"/>
                </a:solidFill>
                <a:effectLst>
                  <a:outerShdw blurRad="50800" dist="38100" dir="2700000" algn="tl" rotWithShape="0">
                    <a:prstClr val="black">
                      <a:alpha val="40000"/>
                    </a:prstClr>
                  </a:outerShdw>
                </a:effectLst>
                <a:latin typeface="Futura PT Book"/>
                <a:cs typeface="Arial"/>
              </a:rPr>
              <a:t> in Real-Time </a:t>
            </a:r>
            <a:r>
              <a:rPr lang="es-ES" sz="1100" b="1" dirty="0" err="1">
                <a:solidFill>
                  <a:srgbClr val="FFFFFF"/>
                </a:solidFill>
                <a:effectLst>
                  <a:outerShdw blurRad="50800" dist="38100" dir="2700000" algn="tl" rotWithShape="0">
                    <a:prstClr val="black">
                      <a:alpha val="40000"/>
                    </a:prstClr>
                  </a:outerShdw>
                </a:effectLst>
                <a:latin typeface="Futura PT Book"/>
                <a:cs typeface="Arial"/>
              </a:rPr>
              <a:t>Rendering</a:t>
            </a:r>
            <a:r>
              <a:rPr lang="es-ES" sz="1100" b="1" dirty="0">
                <a:solidFill>
                  <a:srgbClr val="FFFFFF"/>
                </a:solidFill>
                <a:effectLst>
                  <a:outerShdw blurRad="50800" dist="38100" dir="2700000" algn="tl" rotWithShape="0">
                    <a:prstClr val="black">
                      <a:alpha val="40000"/>
                    </a:prstClr>
                  </a:outerShdw>
                </a:effectLst>
                <a:latin typeface="Futura PT Book"/>
                <a:cs typeface="Arial"/>
              </a:rPr>
              <a:t> in </a:t>
            </a:r>
            <a:r>
              <a:rPr lang="es-ES" sz="1100" b="1" dirty="0" err="1">
                <a:solidFill>
                  <a:srgbClr val="FFFFFF"/>
                </a:solidFill>
                <a:effectLst>
                  <a:outerShdw blurRad="50800" dist="38100" dir="2700000" algn="tl" rotWithShape="0">
                    <a:prstClr val="black">
                      <a:alpha val="40000"/>
                    </a:prstClr>
                  </a:outerShdw>
                </a:effectLst>
                <a:latin typeface="Futura PT Book"/>
                <a:cs typeface="Arial"/>
              </a:rPr>
              <a:t>Games</a:t>
            </a:r>
            <a:r>
              <a:rPr lang="es-ES" sz="1100" b="1" dirty="0">
                <a:solidFill>
                  <a:srgbClr val="FFFFFF"/>
                </a:solidFill>
                <a:effectLst>
                  <a:outerShdw blurRad="50800" dist="38100" dir="2700000" algn="tl" rotWithShape="0">
                    <a:prstClr val="black">
                      <a:alpha val="40000"/>
                    </a:prstClr>
                  </a:outerShdw>
                </a:effectLst>
                <a:latin typeface="Futura PT Book"/>
                <a:cs typeface="Arial"/>
              </a:rPr>
              <a:t> </a:t>
            </a:r>
            <a:r>
              <a:rPr lang="es-ES" sz="1100" b="1" i="1" dirty="0" err="1">
                <a:solidFill>
                  <a:srgbClr val="FFFFFF"/>
                </a:solidFill>
                <a:effectLst>
                  <a:outerShdw blurRad="50800" dist="38100" dir="2700000" algn="tl" rotWithShape="0">
                    <a:prstClr val="black">
                      <a:alpha val="40000"/>
                    </a:prstClr>
                  </a:outerShdw>
                </a:effectLst>
                <a:latin typeface="Futura PT Book"/>
                <a:cs typeface="Arial"/>
              </a:rPr>
              <a:t>course</a:t>
            </a:r>
            <a:endParaRPr lang="en-US" b="1" dirty="0">
              <a:solidFill>
                <a:srgbClr val="FFFFFF"/>
              </a:solidFill>
              <a:effectLst>
                <a:outerShdw blurRad="50800" dist="38100" dir="2700000" algn="tl" rotWithShape="0">
                  <a:prstClr val="black">
                    <a:alpha val="40000"/>
                  </a:prstClr>
                </a:outerShdw>
              </a:effectLst>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2749BDAB-F808-B268-89A5-980EC3C6842F}"/>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75196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78A394-9850-6B42-63DC-4D324E172E8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2971EF1-A600-8464-FC63-4F18C4F90297}"/>
              </a:ext>
            </a:extLst>
          </p:cNvPr>
          <p:cNvSpPr>
            <a:spLocks noGrp="1"/>
          </p:cNvSpPr>
          <p:nvPr>
            <p:ph type="ctrTitle"/>
          </p:nvPr>
        </p:nvSpPr>
        <p:spPr>
          <a:xfrm>
            <a:off x="648511" y="480060"/>
            <a:ext cx="10894978" cy="643346"/>
          </a:xfrm>
        </p:spPr>
        <p:txBody>
          <a:bodyPr/>
          <a:lstStyle/>
          <a:p>
            <a:r>
              <a:rPr lang="en-US" dirty="0"/>
              <a:t>Simulation</a:t>
            </a:r>
          </a:p>
        </p:txBody>
      </p:sp>
      <p:sp>
        <p:nvSpPr>
          <p:cNvPr id="2" name="Content Placeholder 2">
            <a:extLst>
              <a:ext uri="{FF2B5EF4-FFF2-40B4-BE49-F238E27FC236}">
                <a16:creationId xmlns:a16="http://schemas.microsoft.com/office/drawing/2014/main" id="{63F8CF4C-F24D-D780-7F8F-36FBD1CE4292}"/>
              </a:ext>
            </a:extLst>
          </p:cNvPr>
          <p:cNvSpPr txBox="1">
            <a:spLocks/>
          </p:cNvSpPr>
          <p:nvPr/>
        </p:nvSpPr>
        <p:spPr>
          <a:xfrm>
            <a:off x="648511" y="1529063"/>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PBD solver</a:t>
            </a:r>
          </a:p>
          <a:p>
            <a:r>
              <a:rPr lang="en-US" sz="1400" dirty="0"/>
              <a:t>Based on “Fast Simulation of Inextensible Hair and Fur”, </a:t>
            </a:r>
            <a:r>
              <a:rPr lang="en-US" sz="1400" dirty="0">
                <a:hlinkClick r:id="rId3" action="ppaction://hlinksldjump"/>
              </a:rPr>
              <a:t>[Müller12]</a:t>
            </a:r>
            <a:endParaRPr lang="en-US" sz="1400" dirty="0"/>
          </a:p>
          <a:p>
            <a:r>
              <a:rPr lang="en-US" sz="1400" dirty="0"/>
              <a:t>Every strand and every strand vertex is simulated</a:t>
            </a:r>
          </a:p>
          <a:p>
            <a:r>
              <a:rPr lang="en-US" sz="1400" dirty="0"/>
              <a:t>Outputs vertex positions, velocities and density voxel grid</a:t>
            </a:r>
          </a:p>
          <a:p>
            <a:r>
              <a:rPr lang="en-US" sz="1400" dirty="0"/>
              <a:t>Skinned to head joint (no blend shapes)</a:t>
            </a:r>
          </a:p>
          <a:p>
            <a:r>
              <a:rPr lang="en-US" sz="1400" dirty="0"/>
              <a:t>Prebuilt SDFs for head collisions (0.25MB per head)</a:t>
            </a:r>
          </a:p>
          <a:p>
            <a:pPr>
              <a:lnSpc>
                <a:spcPct val="20000"/>
              </a:lnSpc>
            </a:pPr>
            <a:r>
              <a:rPr lang="en-US" sz="1400" dirty="0"/>
              <a:t>	</a:t>
            </a:r>
            <a:r>
              <a:rPr lang="en-US" sz="1200" dirty="0"/>
              <a:t>No collision with body geometry</a:t>
            </a:r>
          </a:p>
          <a:p>
            <a:r>
              <a:rPr lang="en-US" sz="1400" dirty="0"/>
              <a:t>Optional (mandatory for hair shadows on skin)</a:t>
            </a:r>
          </a:p>
          <a:p>
            <a:r>
              <a:rPr lang="en-US" sz="1200" dirty="0"/>
              <a:t>	Enabled per asset by artists</a:t>
            </a:r>
          </a:p>
        </p:txBody>
      </p:sp>
      <p:pic>
        <p:nvPicPr>
          <p:cNvPr id="3" name="Picture 2">
            <a:extLst>
              <a:ext uri="{FF2B5EF4-FFF2-40B4-BE49-F238E27FC236}">
                <a16:creationId xmlns:a16="http://schemas.microsoft.com/office/drawing/2014/main" id="{6ABED3E0-E6EA-849A-B779-67301BF8A470}"/>
              </a:ext>
            </a:extLst>
          </p:cNvPr>
          <p:cNvPicPr>
            <a:picLocks noChangeAspect="1"/>
          </p:cNvPicPr>
          <p:nvPr/>
        </p:nvPicPr>
        <p:blipFill>
          <a:blip r:embed="rId4"/>
          <a:stretch>
            <a:fillRect/>
          </a:stretch>
        </p:blipFill>
        <p:spPr>
          <a:xfrm>
            <a:off x="5458845" y="3467435"/>
            <a:ext cx="2852633" cy="2852633"/>
          </a:xfrm>
          <a:prstGeom prst="rect">
            <a:avLst/>
          </a:prstGeom>
          <a:effectLst>
            <a:outerShdw blurRad="50800" dist="38100" dir="2700000" algn="tl" rotWithShape="0">
              <a:prstClr val="black">
                <a:alpha val="40000"/>
              </a:prstClr>
            </a:outerShdw>
          </a:effectLst>
        </p:spPr>
      </p:pic>
      <p:pic>
        <p:nvPicPr>
          <p:cNvPr id="4" name="Picture 3">
            <a:extLst>
              <a:ext uri="{FF2B5EF4-FFF2-40B4-BE49-F238E27FC236}">
                <a16:creationId xmlns:a16="http://schemas.microsoft.com/office/drawing/2014/main" id="{E2378EFD-2109-90E2-5E47-5AEC97B5C2A9}"/>
              </a:ext>
            </a:extLst>
          </p:cNvPr>
          <p:cNvPicPr>
            <a:picLocks noChangeAspect="1"/>
          </p:cNvPicPr>
          <p:nvPr/>
        </p:nvPicPr>
        <p:blipFill>
          <a:blip r:embed="rId5"/>
          <a:stretch>
            <a:fillRect/>
          </a:stretch>
        </p:blipFill>
        <p:spPr>
          <a:xfrm>
            <a:off x="8523150" y="435165"/>
            <a:ext cx="2852633" cy="2852633"/>
          </a:xfrm>
          <a:prstGeom prst="rect">
            <a:avLst/>
          </a:prstGeom>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50426B8A-B5FB-4AE2-62B1-6317F72C94A5}"/>
              </a:ext>
            </a:extLst>
          </p:cNvPr>
          <p:cNvPicPr>
            <a:picLocks noChangeAspect="1"/>
          </p:cNvPicPr>
          <p:nvPr/>
        </p:nvPicPr>
        <p:blipFill>
          <a:blip r:embed="rId6"/>
          <a:stretch>
            <a:fillRect/>
          </a:stretch>
        </p:blipFill>
        <p:spPr>
          <a:xfrm>
            <a:off x="8523150" y="3467435"/>
            <a:ext cx="2852633" cy="2852633"/>
          </a:xfrm>
          <a:prstGeom prst="rect">
            <a:avLst/>
          </a:prstGeom>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93E2CB4B-2BD4-E0FC-310E-B1BB0259E282}"/>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8" name="TextBox 8">
            <a:extLst>
              <a:ext uri="{FF2B5EF4-FFF2-40B4-BE49-F238E27FC236}">
                <a16:creationId xmlns:a16="http://schemas.microsoft.com/office/drawing/2014/main" id="{7642056D-9CC3-2F3B-511B-977696516A6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1475303F-9C09-8EDE-82ED-AD11F1663858}"/>
              </a:ext>
            </a:extLst>
          </p:cNvPr>
          <p:cNvPicPr>
            <a:picLocks noChangeAspect="1"/>
          </p:cNvPicPr>
          <p:nvPr/>
        </p:nvPicPr>
        <p:blipFill>
          <a:blip r:embed="rId7">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808598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5B58B-FC8C-6516-D755-101960CA2C7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64D12DE-C037-C768-E888-313357570B20}"/>
              </a:ext>
            </a:extLst>
          </p:cNvPr>
          <p:cNvSpPr>
            <a:spLocks noGrp="1"/>
          </p:cNvSpPr>
          <p:nvPr>
            <p:ph type="ctrTitle"/>
          </p:nvPr>
        </p:nvSpPr>
        <p:spPr>
          <a:xfrm>
            <a:off x="648511" y="480060"/>
            <a:ext cx="10894978" cy="643346"/>
          </a:xfrm>
        </p:spPr>
        <p:txBody>
          <a:bodyPr/>
          <a:lstStyle/>
          <a:p>
            <a:r>
              <a:rPr lang="en-US" dirty="0"/>
              <a:t>Skinning</a:t>
            </a:r>
          </a:p>
        </p:txBody>
      </p:sp>
      <p:sp>
        <p:nvSpPr>
          <p:cNvPr id="7" name="TextBox 6">
            <a:extLst>
              <a:ext uri="{FF2B5EF4-FFF2-40B4-BE49-F238E27FC236}">
                <a16:creationId xmlns:a16="http://schemas.microsoft.com/office/drawing/2014/main" id="{9AF1B774-5286-928E-BDB1-B24F8E7EE089}"/>
              </a:ext>
            </a:extLst>
          </p:cNvPr>
          <p:cNvSpPr txBox="1"/>
          <p:nvPr/>
        </p:nvSpPr>
        <p:spPr>
          <a:xfrm>
            <a:off x="648511" y="4717105"/>
            <a:ext cx="5706662" cy="1107996"/>
          </a:xfrm>
          <a:prstGeom prst="rect">
            <a:avLst/>
          </a:prstGeom>
          <a:noFill/>
        </p:spPr>
        <p:txBody>
          <a:bodyPr wrap="square" rtlCol="0">
            <a:spAutoFit/>
          </a:bodyPr>
          <a:lstStyle/>
          <a:p>
            <a:r>
              <a:rPr lang="en-US" sz="1100" dirty="0">
                <a:latin typeface="Consolas" panose="020B0609020204030204" pitchFamily="49" charset="0"/>
              </a:rPr>
              <a:t>struct hairRootSkinningInfo_t {</a:t>
            </a:r>
          </a:p>
          <a:p>
            <a:r>
              <a:rPr lang="en-US" sz="1100" dirty="0">
                <a:latin typeface="Consolas" panose="020B0609020204030204" pitchFamily="49" charset="0"/>
              </a:rPr>
              <a:t>    uint32 idxTriangle;</a:t>
            </a:r>
          </a:p>
          <a:p>
            <a:r>
              <a:rPr lang="en-US" sz="1100" dirty="0">
                <a:latin typeface="Consolas" panose="020B0609020204030204" pitchFamily="49" charset="0"/>
              </a:rPr>
              <a:t>    uint32 barycentrics; // packed x and y, z is reconstructed</a:t>
            </a:r>
          </a:p>
          <a:p>
            <a:r>
              <a:rPr lang="en-US" sz="1100" dirty="0">
                <a:latin typeface="Consolas" panose="020B0609020204030204" pitchFamily="49" charset="0"/>
              </a:rPr>
              <a:t>    uint32 triangleNormal; // packed x and y, octahedral encoding</a:t>
            </a:r>
          </a:p>
          <a:p>
            <a:r>
              <a:rPr lang="en-US" sz="1100" dirty="0">
                <a:latin typeface="Consolas" panose="020B0609020204030204" pitchFamily="49" charset="0"/>
              </a:rPr>
              <a:t>    uint32 triangleTangent; // packed x and y, octahedral encoding</a:t>
            </a:r>
            <a:br>
              <a:rPr lang="en-US" sz="1100" dirty="0">
                <a:latin typeface="Consolas" panose="020B0609020204030204" pitchFamily="49" charset="0"/>
              </a:rPr>
            </a:br>
            <a:r>
              <a:rPr lang="en-US" sz="1100" dirty="0">
                <a:latin typeface="Consolas" panose="020B0609020204030204" pitchFamily="49" charset="0"/>
              </a:rPr>
              <a:t>};</a:t>
            </a:r>
          </a:p>
        </p:txBody>
      </p:sp>
      <p:sp>
        <p:nvSpPr>
          <p:cNvPr id="8" name="Content Placeholder 2">
            <a:extLst>
              <a:ext uri="{FF2B5EF4-FFF2-40B4-BE49-F238E27FC236}">
                <a16:creationId xmlns:a16="http://schemas.microsoft.com/office/drawing/2014/main" id="{5753ADA1-F50A-3B0C-AF37-52F090F489CA}"/>
              </a:ext>
            </a:extLst>
          </p:cNvPr>
          <p:cNvSpPr txBox="1">
            <a:spLocks/>
          </p:cNvSpPr>
          <p:nvPr/>
        </p:nvSpPr>
        <p:spPr>
          <a:xfrm>
            <a:off x="648511" y="1471397"/>
            <a:ext cx="10515600" cy="3520733"/>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Pre-skin &amp; transform all vertices</a:t>
            </a:r>
          </a:p>
          <a:p>
            <a:r>
              <a:rPr lang="en-US" sz="1400" dirty="0"/>
              <a:t>Skin directly to triangles, store triangle barycentrics</a:t>
            </a:r>
            <a:br>
              <a:rPr lang="en-US" sz="1400" dirty="0"/>
            </a:br>
            <a:r>
              <a:rPr lang="en-US" sz="1400" dirty="0"/>
              <a:t>and compressed tangent frame for each strand</a:t>
            </a:r>
          </a:p>
          <a:p>
            <a:r>
              <a:rPr lang="en-US" sz="1400" dirty="0"/>
              <a:t>Separate root skinning data for each base mesh LOD</a:t>
            </a:r>
          </a:p>
          <a:p>
            <a:r>
              <a:rPr lang="en-US" sz="1400" dirty="0"/>
              <a:t>Usually not needed for main hair pieces</a:t>
            </a:r>
          </a:p>
          <a:p>
            <a:r>
              <a:rPr lang="en-US" sz="1400" dirty="0"/>
              <a:t>Absolutely necessary for animals, facial hair and hair on hands</a:t>
            </a:r>
          </a:p>
          <a:p>
            <a:r>
              <a:rPr lang="en-US" sz="1400" dirty="0"/>
              <a:t>80 bytes per strand (16 bytes for each mesh LOD, 5 LODs)</a:t>
            </a:r>
          </a:p>
          <a:p>
            <a:pPr marL="0" indent="0">
              <a:buNone/>
            </a:pPr>
            <a:endParaRPr lang="en-US" sz="1400" dirty="0"/>
          </a:p>
        </p:txBody>
      </p:sp>
      <p:sp>
        <p:nvSpPr>
          <p:cNvPr id="2" name="TextBox 1">
            <a:extLst>
              <a:ext uri="{FF2B5EF4-FFF2-40B4-BE49-F238E27FC236}">
                <a16:creationId xmlns:a16="http://schemas.microsoft.com/office/drawing/2014/main" id="{7312F4E6-C187-A718-68DF-560B31A7373A}"/>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2A8006BB-AE8A-42C0-3667-E14EAA0773AB}"/>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8AE54F70-4FB0-7AFA-B7C0-1858F2C382D5}"/>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905060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EDEAA-000C-18A9-FE74-AE3B13051E95}"/>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69B2DC4-B4A1-637C-EDEE-59416A190800}"/>
              </a:ext>
            </a:extLst>
          </p:cNvPr>
          <p:cNvSpPr>
            <a:spLocks noGrp="1"/>
          </p:cNvSpPr>
          <p:nvPr>
            <p:ph type="ctrTitle"/>
          </p:nvPr>
        </p:nvSpPr>
        <p:spPr>
          <a:xfrm>
            <a:off x="648511" y="480060"/>
            <a:ext cx="10894978" cy="643346"/>
          </a:xfrm>
        </p:spPr>
        <p:txBody>
          <a:bodyPr/>
          <a:lstStyle/>
          <a:p>
            <a:r>
              <a:rPr lang="en-US" dirty="0"/>
              <a:t>Skinning</a:t>
            </a:r>
          </a:p>
        </p:txBody>
      </p:sp>
      <p:sp>
        <p:nvSpPr>
          <p:cNvPr id="8" name="Content Placeholder 2">
            <a:extLst>
              <a:ext uri="{FF2B5EF4-FFF2-40B4-BE49-F238E27FC236}">
                <a16:creationId xmlns:a16="http://schemas.microsoft.com/office/drawing/2014/main" id="{9A33E2EC-69FF-1655-62A1-4639199606ED}"/>
              </a:ext>
            </a:extLst>
          </p:cNvPr>
          <p:cNvSpPr txBox="1">
            <a:spLocks/>
          </p:cNvSpPr>
          <p:nvPr/>
        </p:nvSpPr>
        <p:spPr>
          <a:xfrm>
            <a:off x="648511" y="1471397"/>
            <a:ext cx="10515600" cy="3520733"/>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Store post-transformed results in global cache</a:t>
            </a:r>
            <a:br>
              <a:rPr lang="en-US" sz="1400" dirty="0"/>
            </a:br>
            <a:r>
              <a:rPr lang="en-US" sz="1400" dirty="0"/>
              <a:t>(before division by w)</a:t>
            </a:r>
          </a:p>
          <a:p>
            <a:r>
              <a:rPr lang="en-US" sz="1400" dirty="0"/>
              <a:t>32MB for 2 million vertices (1 million on low spec)</a:t>
            </a:r>
          </a:p>
          <a:p>
            <a:r>
              <a:rPr lang="en-US" sz="1400" dirty="0"/>
              <a:t>Takes 0.17ms on average for Xbox Series S</a:t>
            </a:r>
          </a:p>
          <a:p>
            <a:r>
              <a:rPr lang="en-US" sz="1400" dirty="0"/>
              <a:t>Bounded by memory bandwidth</a:t>
            </a:r>
          </a:p>
          <a:p>
            <a:endParaRPr lang="en-US" sz="1400" dirty="0"/>
          </a:p>
        </p:txBody>
      </p:sp>
      <p:sp>
        <p:nvSpPr>
          <p:cNvPr id="2" name="TextBox 1">
            <a:extLst>
              <a:ext uri="{FF2B5EF4-FFF2-40B4-BE49-F238E27FC236}">
                <a16:creationId xmlns:a16="http://schemas.microsoft.com/office/drawing/2014/main" id="{6CBF52ED-E574-2526-D8EB-F5C8AF091549}"/>
              </a:ext>
            </a:extLst>
          </p:cNvPr>
          <p:cNvSpPr txBox="1"/>
          <p:nvPr/>
        </p:nvSpPr>
        <p:spPr>
          <a:xfrm>
            <a:off x="6223740" y="1680887"/>
            <a:ext cx="2254739" cy="510778"/>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Skinned parent mesh triangles</a:t>
            </a:r>
            <a:endParaRPr lang="en-US" dirty="0"/>
          </a:p>
        </p:txBody>
      </p:sp>
      <p:sp>
        <p:nvSpPr>
          <p:cNvPr id="3" name="TextBox 2">
            <a:extLst>
              <a:ext uri="{FF2B5EF4-FFF2-40B4-BE49-F238E27FC236}">
                <a16:creationId xmlns:a16="http://schemas.microsoft.com/office/drawing/2014/main" id="{2CF29400-256D-7E26-34C6-9E56CF7ECE5A}"/>
              </a:ext>
            </a:extLst>
          </p:cNvPr>
          <p:cNvSpPr txBox="1"/>
          <p:nvPr/>
        </p:nvSpPr>
        <p:spPr>
          <a:xfrm>
            <a:off x="8628313" y="1685163"/>
            <a:ext cx="2704123" cy="510778"/>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Simulated hair vertices</a:t>
            </a:r>
          </a:p>
          <a:p>
            <a:pPr algn="ctr"/>
            <a:r>
              <a:rPr lang="en-US" sz="1200" dirty="0"/>
              <a:t>(local space) </a:t>
            </a:r>
          </a:p>
        </p:txBody>
      </p:sp>
      <p:sp>
        <p:nvSpPr>
          <p:cNvPr id="4" name="TextBox 3">
            <a:extLst>
              <a:ext uri="{FF2B5EF4-FFF2-40B4-BE49-F238E27FC236}">
                <a16:creationId xmlns:a16="http://schemas.microsoft.com/office/drawing/2014/main" id="{4EA2900D-F3BD-D7C4-1876-2F31608D0165}"/>
              </a:ext>
            </a:extLst>
          </p:cNvPr>
          <p:cNvSpPr txBox="1"/>
          <p:nvPr/>
        </p:nvSpPr>
        <p:spPr>
          <a:xfrm>
            <a:off x="7449721" y="2453078"/>
            <a:ext cx="2114977" cy="306467"/>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Hair vertices (clip space)</a:t>
            </a:r>
          </a:p>
        </p:txBody>
      </p:sp>
      <p:sp>
        <p:nvSpPr>
          <p:cNvPr id="5" name="TextBox 4">
            <a:extLst>
              <a:ext uri="{FF2B5EF4-FFF2-40B4-BE49-F238E27FC236}">
                <a16:creationId xmlns:a16="http://schemas.microsoft.com/office/drawing/2014/main" id="{60664056-D8DD-D441-78D1-4D72ABDC7C5B}"/>
              </a:ext>
            </a:extLst>
          </p:cNvPr>
          <p:cNvSpPr txBox="1"/>
          <p:nvPr/>
        </p:nvSpPr>
        <p:spPr>
          <a:xfrm>
            <a:off x="9479250" y="3317655"/>
            <a:ext cx="1522046" cy="306467"/>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Rasterization</a:t>
            </a:r>
          </a:p>
        </p:txBody>
      </p:sp>
      <p:sp>
        <p:nvSpPr>
          <p:cNvPr id="6" name="TextBox 5">
            <a:extLst>
              <a:ext uri="{FF2B5EF4-FFF2-40B4-BE49-F238E27FC236}">
                <a16:creationId xmlns:a16="http://schemas.microsoft.com/office/drawing/2014/main" id="{F415BF59-392D-B105-F0D6-632FA3B217A2}"/>
              </a:ext>
            </a:extLst>
          </p:cNvPr>
          <p:cNvSpPr txBox="1"/>
          <p:nvPr/>
        </p:nvSpPr>
        <p:spPr>
          <a:xfrm>
            <a:off x="6436135" y="3317654"/>
            <a:ext cx="1082430" cy="306467"/>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Shading</a:t>
            </a:r>
            <a:endParaRPr lang="en-US" dirty="0"/>
          </a:p>
        </p:txBody>
      </p:sp>
      <p:sp>
        <p:nvSpPr>
          <p:cNvPr id="9" name="TextBox 8">
            <a:extLst>
              <a:ext uri="{FF2B5EF4-FFF2-40B4-BE49-F238E27FC236}">
                <a16:creationId xmlns:a16="http://schemas.microsoft.com/office/drawing/2014/main" id="{9D327880-2E55-B944-C016-8D8278715F2C}"/>
              </a:ext>
            </a:extLst>
          </p:cNvPr>
          <p:cNvSpPr txBox="1"/>
          <p:nvPr/>
        </p:nvSpPr>
        <p:spPr>
          <a:xfrm>
            <a:off x="6699903" y="3727961"/>
            <a:ext cx="1595314" cy="306467"/>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Composition</a:t>
            </a:r>
          </a:p>
        </p:txBody>
      </p:sp>
      <p:sp>
        <p:nvSpPr>
          <p:cNvPr id="11" name="TextBox 10">
            <a:extLst>
              <a:ext uri="{FF2B5EF4-FFF2-40B4-BE49-F238E27FC236}">
                <a16:creationId xmlns:a16="http://schemas.microsoft.com/office/drawing/2014/main" id="{30F4044B-D264-F031-0314-90E1BC13D877}"/>
              </a:ext>
            </a:extLst>
          </p:cNvPr>
          <p:cNvSpPr txBox="1"/>
          <p:nvPr/>
        </p:nvSpPr>
        <p:spPr>
          <a:xfrm>
            <a:off x="8507210" y="3727960"/>
            <a:ext cx="2825226" cy="306467"/>
          </a:xfrm>
          <a:prstGeom prst="roundRect">
            <a:avLst/>
          </a:prstGeom>
          <a:solidFill>
            <a:schemeClr val="tx2">
              <a:lumMod val="90000"/>
              <a:lumOff val="1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Motion vectors (for next frame)</a:t>
            </a:r>
          </a:p>
        </p:txBody>
      </p:sp>
      <p:cxnSp>
        <p:nvCxnSpPr>
          <p:cNvPr id="12" name="Straight Arrow Connector 11">
            <a:extLst>
              <a:ext uri="{FF2B5EF4-FFF2-40B4-BE49-F238E27FC236}">
                <a16:creationId xmlns:a16="http://schemas.microsoft.com/office/drawing/2014/main" id="{4656F3A4-36D7-2460-9624-A30431822911}"/>
              </a:ext>
            </a:extLst>
          </p:cNvPr>
          <p:cNvCxnSpPr>
            <a:cxnSpLocks/>
            <a:stCxn id="2" idx="2"/>
          </p:cNvCxnSpPr>
          <p:nvPr/>
        </p:nvCxnSpPr>
        <p:spPr>
          <a:xfrm>
            <a:off x="7351110" y="2191665"/>
            <a:ext cx="649204" cy="21161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4FB136CD-D8FB-8A32-E06E-D5563A81B8A3}"/>
              </a:ext>
            </a:extLst>
          </p:cNvPr>
          <p:cNvCxnSpPr>
            <a:cxnSpLocks/>
          </p:cNvCxnSpPr>
          <p:nvPr/>
        </p:nvCxnSpPr>
        <p:spPr>
          <a:xfrm flipH="1">
            <a:off x="9118098" y="2205709"/>
            <a:ext cx="862276" cy="20606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261CA6EF-C270-F35B-48C9-CD51533D1012}"/>
              </a:ext>
            </a:extLst>
          </p:cNvPr>
          <p:cNvCxnSpPr>
            <a:cxnSpLocks/>
          </p:cNvCxnSpPr>
          <p:nvPr/>
        </p:nvCxnSpPr>
        <p:spPr>
          <a:xfrm flipH="1">
            <a:off x="7149598" y="2753659"/>
            <a:ext cx="985369" cy="5226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7EA69B0C-0CEC-EFB9-1213-F48ED34C3601}"/>
              </a:ext>
            </a:extLst>
          </p:cNvPr>
          <p:cNvCxnSpPr>
            <a:cxnSpLocks/>
          </p:cNvCxnSpPr>
          <p:nvPr/>
        </p:nvCxnSpPr>
        <p:spPr>
          <a:xfrm>
            <a:off x="8960466" y="2758543"/>
            <a:ext cx="841477" cy="5178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93D80B47-2796-2549-C596-A3823744E146}"/>
              </a:ext>
            </a:extLst>
          </p:cNvPr>
          <p:cNvCxnSpPr>
            <a:cxnSpLocks/>
          </p:cNvCxnSpPr>
          <p:nvPr/>
        </p:nvCxnSpPr>
        <p:spPr>
          <a:xfrm flipH="1">
            <a:off x="7760174" y="2748775"/>
            <a:ext cx="614138" cy="95253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657C6EED-4C01-C9B4-03DF-0E3B9E23C141}"/>
              </a:ext>
            </a:extLst>
          </p:cNvPr>
          <p:cNvCxnSpPr>
            <a:cxnSpLocks/>
          </p:cNvCxnSpPr>
          <p:nvPr/>
        </p:nvCxnSpPr>
        <p:spPr>
          <a:xfrm>
            <a:off x="8628313" y="2748775"/>
            <a:ext cx="528861" cy="95741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4B1CBB35-0EE0-F44E-E786-08A07E483595}"/>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19" name="TextBox 8">
            <a:extLst>
              <a:ext uri="{FF2B5EF4-FFF2-40B4-BE49-F238E27FC236}">
                <a16:creationId xmlns:a16="http://schemas.microsoft.com/office/drawing/2014/main" id="{A36F62DC-4B40-6849-29FE-17A380B4A27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21" name="Picture 20" descr="A black and white sign with white text&#10;&#10;Description automatically generated">
            <a:extLst>
              <a:ext uri="{FF2B5EF4-FFF2-40B4-BE49-F238E27FC236}">
                <a16:creationId xmlns:a16="http://schemas.microsoft.com/office/drawing/2014/main" id="{DEBCD22E-76C2-5CAC-DB97-26079CB9A288}"/>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86508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E4C04-4F76-77BA-5E72-32BFAB405FD3}"/>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4DB86D6-9F48-6639-D403-DB82FFFA065A}"/>
              </a:ext>
            </a:extLst>
          </p:cNvPr>
          <p:cNvSpPr>
            <a:spLocks noGrp="1"/>
          </p:cNvSpPr>
          <p:nvPr>
            <p:ph type="ctrTitle"/>
          </p:nvPr>
        </p:nvSpPr>
        <p:spPr>
          <a:xfrm>
            <a:off x="648511" y="480060"/>
            <a:ext cx="10894978" cy="643346"/>
          </a:xfrm>
        </p:spPr>
        <p:txBody>
          <a:bodyPr/>
          <a:lstStyle/>
          <a:p>
            <a:r>
              <a:rPr lang="en-US" dirty="0"/>
              <a:t>Culling</a:t>
            </a:r>
          </a:p>
        </p:txBody>
      </p:sp>
      <p:sp>
        <p:nvSpPr>
          <p:cNvPr id="8" name="Content Placeholder 2">
            <a:extLst>
              <a:ext uri="{FF2B5EF4-FFF2-40B4-BE49-F238E27FC236}">
                <a16:creationId xmlns:a16="http://schemas.microsoft.com/office/drawing/2014/main" id="{A6834957-598A-2997-F622-CE0EAEE8D9B7}"/>
              </a:ext>
            </a:extLst>
          </p:cNvPr>
          <p:cNvSpPr txBox="1">
            <a:spLocks/>
          </p:cNvSpPr>
          <p:nvPr/>
        </p:nvSpPr>
        <p:spPr>
          <a:xfrm>
            <a:off x="648511" y="1471397"/>
            <a:ext cx="10515600" cy="3520733"/>
          </a:xfrm>
          <a:prstGeom prst="rect">
            <a:avLst/>
          </a:prstGeom>
          <a:noFill/>
        </p:spPr>
        <p:txBody>
          <a:bodyPr vert="horz" lIns="91440" tIns="91440" rIns="91440" bIns="45720" rtlCol="0">
            <a:normAutofit fontScale="85000" lnSpcReduction="20000"/>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Occlusion cull against downscaled depth</a:t>
            </a:r>
            <a:br>
              <a:rPr lang="en-US" sz="1800" dirty="0"/>
            </a:br>
            <a:r>
              <a:rPr lang="en-US" sz="1800" dirty="0"/>
              <a:t> (1/16 on each axis)</a:t>
            </a:r>
          </a:p>
          <a:p>
            <a:r>
              <a:rPr lang="en-US" sz="1800" dirty="0"/>
              <a:t>Output visibility bit for each segment</a:t>
            </a:r>
          </a:p>
          <a:p>
            <a:r>
              <a:rPr lang="en-US" sz="1800" dirty="0"/>
              <a:t>Fedora culling</a:t>
            </a:r>
          </a:p>
          <a:p>
            <a:pPr lvl="1">
              <a:buFont typeface="Courier New" panose="020B0604020202020204" pitchFamily="34" charset="0"/>
              <a:buChar char="o"/>
            </a:pPr>
            <a:r>
              <a:rPr lang="en-US" sz="1800" dirty="0"/>
              <a:t>2 culling shapes</a:t>
            </a:r>
          </a:p>
          <a:p>
            <a:pPr lvl="2">
              <a:buFont typeface="Wingdings" panose="020B0604020202020204" pitchFamily="34" charset="0"/>
              <a:buChar char="§"/>
            </a:pPr>
            <a:r>
              <a:rPr lang="en-US" sz="1800" dirty="0">
                <a:solidFill>
                  <a:schemeClr val="bg1"/>
                </a:solidFill>
              </a:rPr>
              <a:t>Exclusion box</a:t>
            </a:r>
          </a:p>
          <a:p>
            <a:pPr lvl="2">
              <a:buFont typeface="Wingdings" panose="020B0604020202020204" pitchFamily="34" charset="0"/>
              <a:buChar char="§"/>
            </a:pPr>
            <a:r>
              <a:rPr lang="en-US" sz="1800" dirty="0">
                <a:solidFill>
                  <a:schemeClr val="bg1"/>
                </a:solidFill>
              </a:rPr>
              <a:t>Inclusion sphere</a:t>
            </a:r>
          </a:p>
          <a:p>
            <a:pPr lvl="1">
              <a:buFont typeface="Courier New" panose="020B0604020202020204" pitchFamily="34" charset="0"/>
              <a:buChar char="o"/>
            </a:pPr>
            <a:r>
              <a:rPr lang="en-US" sz="1800" dirty="0"/>
              <a:t>Sphere to accommodate </a:t>
            </a:r>
            <a:br>
              <a:rPr lang="en-US" sz="1800" dirty="0"/>
            </a:br>
            <a:r>
              <a:rPr lang="en-US" sz="1800" dirty="0"/>
              <a:t>area under fedora</a:t>
            </a:r>
          </a:p>
          <a:p>
            <a:r>
              <a:rPr lang="en-US" sz="1800" dirty="0"/>
              <a:t>Compute visible screen bounds</a:t>
            </a:r>
          </a:p>
        </p:txBody>
      </p:sp>
      <p:pic>
        <p:nvPicPr>
          <p:cNvPr id="7" name="Picture 6" descr="A screenshot of a video game&#10;&#10;AI-generated content may be incorrect.">
            <a:extLst>
              <a:ext uri="{FF2B5EF4-FFF2-40B4-BE49-F238E27FC236}">
                <a16:creationId xmlns:a16="http://schemas.microsoft.com/office/drawing/2014/main" id="{80909472-C697-5746-5A0E-C489141A40D1}"/>
              </a:ext>
            </a:extLst>
          </p:cNvPr>
          <p:cNvPicPr>
            <a:picLocks noChangeAspect="1"/>
          </p:cNvPicPr>
          <p:nvPr/>
        </p:nvPicPr>
        <p:blipFill>
          <a:blip r:embed="rId3"/>
          <a:srcRect l="28858" t="10927" r="16123" b="21742"/>
          <a:stretch/>
        </p:blipFill>
        <p:spPr>
          <a:xfrm>
            <a:off x="6978456" y="1362739"/>
            <a:ext cx="4662511" cy="3738047"/>
          </a:xfrm>
          <a:prstGeom prst="rect">
            <a:avLst/>
          </a:prstGeom>
        </p:spPr>
      </p:pic>
      <p:pic>
        <p:nvPicPr>
          <p:cNvPr id="18" name="Graphic 17">
            <a:extLst>
              <a:ext uri="{FF2B5EF4-FFF2-40B4-BE49-F238E27FC236}">
                <a16:creationId xmlns:a16="http://schemas.microsoft.com/office/drawing/2014/main" id="{95143F2D-BA1E-9F89-7351-D042723C172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90464" y="3117170"/>
            <a:ext cx="2114062" cy="1968257"/>
          </a:xfrm>
          <a:prstGeom prst="rect">
            <a:avLst/>
          </a:prstGeom>
        </p:spPr>
      </p:pic>
      <p:sp>
        <p:nvSpPr>
          <p:cNvPr id="2" name="TextBox 1">
            <a:extLst>
              <a:ext uri="{FF2B5EF4-FFF2-40B4-BE49-F238E27FC236}">
                <a16:creationId xmlns:a16="http://schemas.microsoft.com/office/drawing/2014/main" id="{60687576-344F-7CE9-A5F6-0FA9B3841F52}"/>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68D77BE8-A4DD-C45D-F76C-C03710DB0A92}"/>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75D446ED-581C-4675-999B-0D60D5C75444}"/>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0164187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6B04-DAEF-0B65-90D1-86E091E9707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563BB58-B2DD-CEE8-D9E7-7802CC9EC6A2}"/>
              </a:ext>
            </a:extLst>
          </p:cNvPr>
          <p:cNvSpPr>
            <a:spLocks noGrp="1"/>
          </p:cNvSpPr>
          <p:nvPr>
            <p:ph type="ctrTitle"/>
          </p:nvPr>
        </p:nvSpPr>
        <p:spPr>
          <a:xfrm>
            <a:off x="648511" y="480060"/>
            <a:ext cx="10894978" cy="643346"/>
          </a:xfrm>
        </p:spPr>
        <p:txBody>
          <a:bodyPr/>
          <a:lstStyle/>
          <a:p>
            <a:r>
              <a:rPr lang="en-US" dirty="0"/>
              <a:t>Rasterization</a:t>
            </a:r>
          </a:p>
        </p:txBody>
      </p:sp>
      <p:sp>
        <p:nvSpPr>
          <p:cNvPr id="2" name="Content Placeholder 2">
            <a:extLst>
              <a:ext uri="{FF2B5EF4-FFF2-40B4-BE49-F238E27FC236}">
                <a16:creationId xmlns:a16="http://schemas.microsoft.com/office/drawing/2014/main" id="{260249A8-1915-1B0C-2824-F05612C308ED}"/>
              </a:ext>
            </a:extLst>
          </p:cNvPr>
          <p:cNvSpPr txBox="1">
            <a:spLocks/>
          </p:cNvSpPr>
          <p:nvPr/>
        </p:nvSpPr>
        <p:spPr>
          <a:xfrm>
            <a:off x="838200" y="1825625"/>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Conservative software rasterizer (inspired by </a:t>
            </a:r>
            <a:r>
              <a:rPr lang="en-US" i="1" dirty="0">
                <a:latin typeface="Futura PT Book"/>
                <a:hlinkClick r:id="rId3" action="ppaction://hlinksldjump"/>
              </a:rPr>
              <a:t>[</a:t>
            </a:r>
            <a:r>
              <a:rPr lang="en-US" i="1" dirty="0">
                <a:hlinkClick r:id="rId3" action="ppaction://hlinksldjump"/>
              </a:rPr>
              <a:t>Taillandier20</a:t>
            </a:r>
            <a:r>
              <a:rPr lang="en-US" i="1" dirty="0">
                <a:latin typeface="Futura PT Book"/>
                <a:hlinkClick r:id="rId3" action="ppaction://hlinksldjump"/>
              </a:rPr>
              <a:t>]</a:t>
            </a:r>
            <a:r>
              <a:rPr lang="en-US" dirty="0"/>
              <a:t>)</a:t>
            </a:r>
          </a:p>
          <a:p>
            <a:r>
              <a:rPr lang="en-US" dirty="0"/>
              <a:t>Async compute – no HW rasterized version</a:t>
            </a:r>
          </a:p>
          <a:p>
            <a:r>
              <a:rPr lang="en-US" dirty="0"/>
              <a:t>Rasterize to visibility buffer using atomics</a:t>
            </a:r>
          </a:p>
          <a:p>
            <a:r>
              <a:rPr lang="en-US" dirty="0"/>
              <a:t>Resolve later with other transparencies</a:t>
            </a:r>
          </a:p>
        </p:txBody>
      </p:sp>
      <p:sp>
        <p:nvSpPr>
          <p:cNvPr id="3" name="TextBox 2">
            <a:extLst>
              <a:ext uri="{FF2B5EF4-FFF2-40B4-BE49-F238E27FC236}">
                <a16:creationId xmlns:a16="http://schemas.microsoft.com/office/drawing/2014/main" id="{7CE07A0E-10B4-61D3-F87B-A73BD684DAB7}"/>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ED7768D2-CA57-EE38-6A30-1769D7BCA572}"/>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AE27F88C-C864-4F1D-FADF-ECFF94725335}"/>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5245909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DC7B8-64B3-8F2E-5B89-7C7FBEA1051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261C650-4037-D079-33DD-8CD5D801D041}"/>
              </a:ext>
            </a:extLst>
          </p:cNvPr>
          <p:cNvSpPr>
            <a:spLocks noGrp="1"/>
          </p:cNvSpPr>
          <p:nvPr>
            <p:ph type="ctrTitle"/>
          </p:nvPr>
        </p:nvSpPr>
        <p:spPr>
          <a:xfrm>
            <a:off x="648511" y="480060"/>
            <a:ext cx="10894978" cy="643346"/>
          </a:xfrm>
        </p:spPr>
        <p:txBody>
          <a:bodyPr/>
          <a:lstStyle/>
          <a:p>
            <a:r>
              <a:rPr lang="en-US" dirty="0"/>
              <a:t>Rasterization loop</a:t>
            </a:r>
          </a:p>
        </p:txBody>
      </p:sp>
      <p:sp>
        <p:nvSpPr>
          <p:cNvPr id="3" name="Content Placeholder 2">
            <a:extLst>
              <a:ext uri="{FF2B5EF4-FFF2-40B4-BE49-F238E27FC236}">
                <a16:creationId xmlns:a16="http://schemas.microsoft.com/office/drawing/2014/main" id="{B51ACF65-66E4-E8EE-1DDC-08DB2A5F2787}"/>
              </a:ext>
            </a:extLst>
          </p:cNvPr>
          <p:cNvSpPr txBox="1">
            <a:spLocks/>
          </p:cNvSpPr>
          <p:nvPr/>
        </p:nvSpPr>
        <p:spPr>
          <a:xfrm>
            <a:off x="838200" y="1825625"/>
            <a:ext cx="10515600" cy="4351338"/>
          </a:xfrm>
          <a:prstGeom prst="rect">
            <a:avLst/>
          </a:prstGeom>
          <a:noFill/>
        </p:spPr>
        <p:txBody>
          <a:bodyPr vert="horz" lIns="91440" tIns="91440" rIns="91440" bIns="45720" rtlCol="0">
            <a:normAutofit fontScale="92500" lnSpcReduction="10000"/>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Each shader lane gets 1 segment</a:t>
            </a:r>
          </a:p>
          <a:p>
            <a:r>
              <a:rPr lang="en-US" dirty="0"/>
              <a:t>Rasterize each segment as trapezoid</a:t>
            </a:r>
          </a:p>
          <a:p>
            <a:r>
              <a:rPr lang="en-US" dirty="0"/>
              <a:t>Simplified:</a:t>
            </a:r>
          </a:p>
          <a:p>
            <a:endParaRPr lang="en-US" dirty="0"/>
          </a:p>
          <a:p>
            <a:endParaRPr lang="en-US" dirty="0"/>
          </a:p>
          <a:p>
            <a:endParaRPr lang="en-US" dirty="0"/>
          </a:p>
          <a:p>
            <a:endParaRPr lang="en-US" dirty="0"/>
          </a:p>
          <a:p>
            <a:endParaRPr lang="en-US" dirty="0"/>
          </a:p>
          <a:p>
            <a:r>
              <a:rPr lang="en-US" dirty="0"/>
              <a:t>Very slow. What can be done?</a:t>
            </a:r>
          </a:p>
        </p:txBody>
      </p:sp>
      <p:sp>
        <p:nvSpPr>
          <p:cNvPr id="2" name="TextBox 1">
            <a:extLst>
              <a:ext uri="{FF2B5EF4-FFF2-40B4-BE49-F238E27FC236}">
                <a16:creationId xmlns:a16="http://schemas.microsoft.com/office/drawing/2014/main" id="{E44F1410-63FC-A2A9-C042-0AF6F3031142}"/>
              </a:ext>
            </a:extLst>
          </p:cNvPr>
          <p:cNvSpPr txBox="1"/>
          <p:nvPr/>
        </p:nvSpPr>
        <p:spPr>
          <a:xfrm>
            <a:off x="682764" y="3211755"/>
            <a:ext cx="9961492"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300000"/>
              </a:lnSpc>
            </a:pPr>
            <a:r>
              <a:rPr lang="en-US" sz="1000" dirty="0">
                <a:solidFill>
                  <a:srgbClr val="D4D4D4"/>
                </a:solidFill>
                <a:latin typeface="Consolas"/>
              </a:rPr>
              <a:t>segmentEndA, segmentEndB, thicknessA, thicknessB = </a:t>
            </a:r>
            <a:r>
              <a:rPr lang="en-US" sz="1000" dirty="0">
                <a:solidFill>
                  <a:srgbClr val="DCDCAA"/>
                </a:solidFill>
                <a:latin typeface="Consolas"/>
              </a:rPr>
              <a:t>LoadSegment</a:t>
            </a:r>
            <a:r>
              <a:rPr lang="en-US" sz="1000" dirty="0">
                <a:solidFill>
                  <a:srgbClr val="D4D4D4"/>
                </a:solidFill>
                <a:latin typeface="Consolas"/>
              </a:rPr>
              <a:t>( laneIndex );​</a:t>
            </a:r>
            <a:endParaRPr lang="en-US" dirty="0">
              <a:solidFill>
                <a:srgbClr val="B0B5B8"/>
              </a:solidFill>
              <a:latin typeface="Futura PT Book"/>
            </a:endParaRPr>
          </a:p>
          <a:p>
            <a:r>
              <a:rPr lang="en-US" sz="1000" dirty="0">
                <a:solidFill>
                  <a:srgbClr val="D4D4D4"/>
                </a:solidFill>
                <a:latin typeface="Consolas"/>
              </a:rPr>
              <a:t>leftHeight, leftThickness, rightHeight, rightThickness = </a:t>
            </a:r>
            <a:r>
              <a:rPr lang="en-US" sz="1000" dirty="0">
                <a:solidFill>
                  <a:srgbClr val="DCDCAA"/>
                </a:solidFill>
                <a:latin typeface="Consolas"/>
              </a:rPr>
              <a:t>Trapezoid</a:t>
            </a:r>
            <a:r>
              <a:rPr lang="en-US" sz="1000" dirty="0">
                <a:solidFill>
                  <a:srgbClr val="D4D4D4"/>
                </a:solidFill>
                <a:latin typeface="Consolas"/>
              </a:rPr>
              <a:t>(segmentEndA, segmentEndB, thicknessA, thicknessB);​</a:t>
            </a:r>
            <a:endParaRPr lang="en-US" dirty="0"/>
          </a:p>
          <a:p>
            <a:r>
              <a:rPr lang="en-US" sz="1000" dirty="0">
                <a:solidFill>
                  <a:srgbClr val="C586C0"/>
                </a:solidFill>
                <a:latin typeface="Consolas"/>
              </a:rPr>
              <a:t>for</a:t>
            </a:r>
            <a:r>
              <a:rPr lang="en-US" sz="1000" dirty="0">
                <a:solidFill>
                  <a:srgbClr val="D4D4D4"/>
                </a:solidFill>
                <a:latin typeface="Consolas"/>
              </a:rPr>
              <a:t> (x = minX; x &lt;= maxX; ++x) {​</a:t>
            </a:r>
          </a:p>
          <a:p>
            <a:r>
              <a:rPr lang="en-US" sz="1000" dirty="0">
                <a:solidFill>
                  <a:srgbClr val="D4D4D4"/>
                </a:solidFill>
                <a:latin typeface="Consolas"/>
              </a:rPr>
              <a:t>    minY, maxY = </a:t>
            </a:r>
            <a:r>
              <a:rPr lang="en-US" sz="1000" dirty="0">
                <a:solidFill>
                  <a:srgbClr val="DCDCAA"/>
                </a:solidFill>
                <a:latin typeface="Consolas"/>
              </a:rPr>
              <a:t>TrapezoidSlice</a:t>
            </a:r>
            <a:r>
              <a:rPr lang="en-US" sz="1000" dirty="0">
                <a:solidFill>
                  <a:srgbClr val="D4D4D4"/>
                </a:solidFill>
                <a:latin typeface="Consolas"/>
              </a:rPr>
              <a:t>(leftHeight, leftThickness, rightHeight, rightThickness, x);​</a:t>
            </a:r>
          </a:p>
          <a:p>
            <a:r>
              <a:rPr lang="en-US" sz="1000" dirty="0">
                <a:solidFill>
                  <a:srgbClr val="D4D4D4"/>
                </a:solidFill>
                <a:latin typeface="Consolas"/>
              </a:rPr>
              <a:t>    </a:t>
            </a:r>
            <a:r>
              <a:rPr lang="en-US" sz="1000" dirty="0">
                <a:solidFill>
                  <a:srgbClr val="C586C0"/>
                </a:solidFill>
                <a:latin typeface="Consolas"/>
              </a:rPr>
              <a:t>for</a:t>
            </a:r>
            <a:r>
              <a:rPr lang="en-US" sz="1000" dirty="0">
                <a:solidFill>
                  <a:srgbClr val="D4D4D4"/>
                </a:solidFill>
                <a:latin typeface="Consolas"/>
              </a:rPr>
              <a:t> (y = minY; y &lt; maxY; y++) {​</a:t>
            </a:r>
          </a:p>
          <a:p>
            <a:r>
              <a:rPr lang="en-US" sz="1000" dirty="0">
                <a:solidFill>
                  <a:srgbClr val="D4D4D4"/>
                </a:solidFill>
                <a:latin typeface="Consolas"/>
              </a:rPr>
              <a:t>        coverage = </a:t>
            </a:r>
            <a:r>
              <a:rPr lang="en-US" sz="1000" dirty="0">
                <a:solidFill>
                  <a:srgbClr val="DCDCAA"/>
                </a:solidFill>
                <a:latin typeface="Consolas"/>
              </a:rPr>
              <a:t>CalcCoverage</a:t>
            </a:r>
            <a:r>
              <a:rPr lang="en-US" sz="1000" dirty="0">
                <a:solidFill>
                  <a:srgbClr val="D4D4D4"/>
                </a:solidFill>
                <a:latin typeface="Consolas"/>
              </a:rPr>
              <a:t>(x, y, segmentEndA, segmentEndB, thicknessA, thicknessB);​</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(coverage &gt; </a:t>
            </a:r>
            <a:r>
              <a:rPr lang="en-US" sz="1000" dirty="0">
                <a:solidFill>
                  <a:srgbClr val="B5CEA8"/>
                </a:solidFill>
                <a:latin typeface="Consolas"/>
              </a:rPr>
              <a:t>0</a:t>
            </a:r>
            <a:r>
              <a:rPr lang="en-US" sz="1000" dirty="0">
                <a:solidFill>
                  <a:srgbClr val="D4D4D4"/>
                </a:solidFill>
                <a:latin typeface="Consolas"/>
              </a:rPr>
              <a:t>) {​</a:t>
            </a:r>
          </a:p>
          <a:p>
            <a:r>
              <a:rPr lang="en-US" sz="1000" dirty="0">
                <a:solidFill>
                  <a:srgbClr val="D4D4D4"/>
                </a:solidFill>
                <a:latin typeface="Consolas"/>
              </a:rPr>
              <a:t>            depth = </a:t>
            </a:r>
            <a:r>
              <a:rPr lang="en-US" sz="1000" dirty="0">
                <a:solidFill>
                  <a:srgbClr val="DCDCAA"/>
                </a:solidFill>
                <a:latin typeface="Consolas"/>
              </a:rPr>
              <a:t>CalcSegmentDepth</a:t>
            </a:r>
            <a:r>
              <a:rPr lang="en-US" sz="1000" dirty="0">
                <a:solidFill>
                  <a:srgbClr val="D4D4D4"/>
                </a:solidFill>
                <a:latin typeface="Consolas"/>
              </a:rPr>
              <a:t>(x, y, segmentEndA, segmentEndB)​;</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depth &lt; </a:t>
            </a:r>
            <a:r>
              <a:rPr lang="en-US" sz="1000" dirty="0">
                <a:solidFill>
                  <a:srgbClr val="DCDCAA"/>
                </a:solidFill>
                <a:latin typeface="Consolas"/>
              </a:rPr>
              <a:t>GetSceneDepth</a:t>
            </a:r>
            <a:r>
              <a:rPr lang="en-US" sz="1000" dirty="0">
                <a:solidFill>
                  <a:srgbClr val="D4D4D4"/>
                </a:solidFill>
                <a:latin typeface="Consolas"/>
              </a:rPr>
              <a:t>( x, y ) ) {</a:t>
            </a:r>
            <a:r>
              <a:rPr lang="en-US" sz="1000" dirty="0">
                <a:solidFill>
                  <a:srgbClr val="6A9955"/>
                </a:solidFill>
                <a:latin typeface="Consolas"/>
              </a:rPr>
              <a:t> // second most expensive part​</a:t>
            </a:r>
          </a:p>
          <a:p>
            <a:r>
              <a:rPr lang="en-US" sz="1000" dirty="0">
                <a:solidFill>
                  <a:srgbClr val="D4D4D4"/>
                </a:solidFill>
                <a:latin typeface="Consolas"/>
              </a:rPr>
              <a:t>                </a:t>
            </a:r>
            <a:r>
              <a:rPr lang="en-US" sz="1000" dirty="0">
                <a:solidFill>
                  <a:srgbClr val="DCDCAA"/>
                </a:solidFill>
                <a:latin typeface="Consolas"/>
              </a:rPr>
              <a:t>WritePixelToVisBuffer</a:t>
            </a:r>
            <a:r>
              <a:rPr lang="en-US" sz="1000" dirty="0">
                <a:solidFill>
                  <a:srgbClr val="D4D4D4"/>
                </a:solidFill>
                <a:latin typeface="Consolas"/>
              </a:rPr>
              <a:t>(x, y, depth, coverage);</a:t>
            </a:r>
            <a:r>
              <a:rPr lang="en-US" sz="1000" dirty="0">
                <a:solidFill>
                  <a:srgbClr val="6A9955"/>
                </a:solidFill>
                <a:latin typeface="Consolas"/>
              </a:rPr>
              <a:t> // most expensive part by far​</a:t>
            </a:r>
          </a:p>
          <a:p>
            <a:r>
              <a:rPr lang="en-US" sz="1000" dirty="0">
                <a:solidFill>
                  <a:srgbClr val="D4D4D4"/>
                </a:solidFill>
                <a:latin typeface="Consolas"/>
              </a:rPr>
              <a:t>            }​</a:t>
            </a:r>
          </a:p>
          <a:p>
            <a:r>
              <a:rPr lang="en-US" sz="1000" dirty="0">
                <a:solidFill>
                  <a:srgbClr val="D4D4D4"/>
                </a:solidFill>
                <a:latin typeface="Consolas"/>
              </a:rPr>
              <a:t>        }​</a:t>
            </a:r>
          </a:p>
          <a:p>
            <a:r>
              <a:rPr lang="en-US" sz="1000" dirty="0">
                <a:solidFill>
                  <a:srgbClr val="D4D4D4"/>
                </a:solidFill>
                <a:latin typeface="Consolas"/>
              </a:rPr>
              <a:t>    }​</a:t>
            </a:r>
          </a:p>
          <a:p>
            <a:r>
              <a:rPr lang="en-US" sz="1000" dirty="0">
                <a:solidFill>
                  <a:srgbClr val="D4D4D4"/>
                </a:solidFill>
                <a:latin typeface="Consolas"/>
              </a:rPr>
              <a:t>}</a:t>
            </a:r>
          </a:p>
          <a:p>
            <a:endParaRPr lang="en-US" sz="1000" dirty="0">
              <a:solidFill>
                <a:srgbClr val="D4D4D4"/>
              </a:solidFill>
              <a:latin typeface="Consolas"/>
            </a:endParaRPr>
          </a:p>
        </p:txBody>
      </p:sp>
      <p:sp>
        <p:nvSpPr>
          <p:cNvPr id="4" name="TextBox 3">
            <a:extLst>
              <a:ext uri="{FF2B5EF4-FFF2-40B4-BE49-F238E27FC236}">
                <a16:creationId xmlns:a16="http://schemas.microsoft.com/office/drawing/2014/main" id="{DD796BC8-E77A-ACE4-DE07-242E6A25B71B}"/>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B7BE5F9F-7BE0-AE43-9D1E-2D0A1CDA853E}"/>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C49CC760-0529-80D3-5D0F-1B8FB873A46F}"/>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232651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308E3-157E-D4E8-947A-4D95F4B454A7}"/>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DF242CE-3534-CFE0-A263-F09918C73CBF}"/>
              </a:ext>
            </a:extLst>
          </p:cNvPr>
          <p:cNvSpPr>
            <a:spLocks noGrp="1"/>
          </p:cNvSpPr>
          <p:nvPr>
            <p:ph type="ctrTitle"/>
          </p:nvPr>
        </p:nvSpPr>
        <p:spPr>
          <a:xfrm>
            <a:off x="648511" y="480060"/>
            <a:ext cx="10894978" cy="643346"/>
          </a:xfrm>
        </p:spPr>
        <p:txBody>
          <a:bodyPr/>
          <a:lstStyle/>
          <a:p>
            <a:r>
              <a:rPr lang="en-US" dirty="0"/>
              <a:t>Visibility buffer</a:t>
            </a:r>
          </a:p>
        </p:txBody>
      </p:sp>
      <p:sp>
        <p:nvSpPr>
          <p:cNvPr id="2" name="Content Placeholder 2">
            <a:extLst>
              <a:ext uri="{FF2B5EF4-FFF2-40B4-BE49-F238E27FC236}">
                <a16:creationId xmlns:a16="http://schemas.microsoft.com/office/drawing/2014/main" id="{3FDCA77E-CB8E-8BA2-0F7B-C9E32A9993A4}"/>
              </a:ext>
            </a:extLst>
          </p:cNvPr>
          <p:cNvSpPr txBox="1">
            <a:spLocks/>
          </p:cNvSpPr>
          <p:nvPr/>
        </p:nvSpPr>
        <p:spPr>
          <a:xfrm>
            <a:off x="838200" y="1562014"/>
            <a:ext cx="10515600" cy="4351338"/>
          </a:xfrm>
          <a:prstGeom prst="rect">
            <a:avLst/>
          </a:prstGeom>
          <a:noFill/>
        </p:spPr>
        <p:txBody>
          <a:bodyPr vert="horz" lIns="91440" tIns="91440" rIns="91440" bIns="45720" rtlCol="0">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3 ordered layers for front samples, use 3 atomicMinOut to fill (similar to </a:t>
            </a:r>
            <a:r>
              <a:rPr lang="en-US" sz="1600" dirty="0">
                <a:hlinkClick r:id="rId3" action="ppaction://hlinksldjump"/>
              </a:rPr>
              <a:t>[Ishihara23]</a:t>
            </a:r>
            <a:r>
              <a:rPr lang="en-US" sz="1600" dirty="0"/>
              <a:t>)</a:t>
            </a:r>
          </a:p>
          <a:p>
            <a:r>
              <a:rPr lang="en-US" sz="1600" dirty="0"/>
              <a:t>Extra layer for total coverage</a:t>
            </a:r>
          </a:p>
          <a:p>
            <a:r>
              <a:rPr lang="en-US" sz="1600" dirty="0"/>
              <a:t>Using 64 bits for a single layer is expensive</a:t>
            </a:r>
          </a:p>
          <a:p>
            <a:r>
              <a:rPr lang="en-US" sz="1600" dirty="0"/>
              <a:t>Need compact payload to open way for other optimizations</a:t>
            </a:r>
          </a:p>
        </p:txBody>
      </p:sp>
      <p:sp>
        <p:nvSpPr>
          <p:cNvPr id="3" name="TextBox 2">
            <a:extLst>
              <a:ext uri="{FF2B5EF4-FFF2-40B4-BE49-F238E27FC236}">
                <a16:creationId xmlns:a16="http://schemas.microsoft.com/office/drawing/2014/main" id="{B9295E5B-241B-D51A-1D95-F1B42CF63627}"/>
              </a:ext>
            </a:extLst>
          </p:cNvPr>
          <p:cNvSpPr txBox="1"/>
          <p:nvPr/>
        </p:nvSpPr>
        <p:spPr>
          <a:xfrm>
            <a:off x="838200" y="3550920"/>
            <a:ext cx="7355840"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569CD6"/>
                </a:solidFill>
                <a:latin typeface="Consolas"/>
              </a:rPr>
              <a:t>void</a:t>
            </a:r>
            <a:r>
              <a:rPr lang="en-US" sz="1000" dirty="0">
                <a:solidFill>
                  <a:srgbClr val="D4D4D4"/>
                </a:solidFill>
                <a:latin typeface="Consolas"/>
              </a:rPr>
              <a:t> </a:t>
            </a:r>
            <a:r>
              <a:rPr lang="en-US" sz="1000" dirty="0">
                <a:solidFill>
                  <a:srgbClr val="DCDCAA"/>
                </a:solidFill>
                <a:latin typeface="Consolas"/>
              </a:rPr>
              <a:t>WritePixelToVisBuffer</a:t>
            </a:r>
            <a:r>
              <a:rPr lang="en-US" sz="1000" dirty="0">
                <a:solidFill>
                  <a:srgbClr val="D4D4D4"/>
                </a:solidFill>
                <a:latin typeface="Consolas"/>
              </a:rPr>
              <a:t>( </a:t>
            </a:r>
            <a:r>
              <a:rPr lang="en-US" sz="1000" dirty="0">
                <a:solidFill>
                  <a:srgbClr val="4EC9B0"/>
                </a:solidFill>
                <a:latin typeface="Consolas"/>
              </a:rPr>
              <a:t>uint64</a:t>
            </a:r>
            <a:r>
              <a:rPr lang="en-US" sz="1000" dirty="0">
                <a:solidFill>
                  <a:srgbClr val="D4D4D4"/>
                </a:solidFill>
                <a:latin typeface="Consolas"/>
              </a:rPr>
              <a:t> </a:t>
            </a:r>
            <a:r>
              <a:rPr lang="en-US" sz="1000" dirty="0">
                <a:solidFill>
                  <a:srgbClr val="9CDCFE"/>
                </a:solidFill>
                <a:latin typeface="Consolas"/>
              </a:rPr>
              <a:t>pixelPayload</a:t>
            </a:r>
            <a:r>
              <a:rPr lang="en-US" sz="1000" dirty="0">
                <a:solidFill>
                  <a:srgbClr val="D4D4D4"/>
                </a:solidFill>
                <a:latin typeface="Consolas"/>
              </a:rPr>
              <a:t>, </a:t>
            </a:r>
            <a:r>
              <a:rPr lang="en-US" sz="1000" dirty="0">
                <a:solidFill>
                  <a:srgbClr val="4EC9B0"/>
                </a:solidFill>
                <a:latin typeface="Consolas"/>
              </a:rPr>
              <a:t>uint32</a:t>
            </a:r>
            <a:r>
              <a:rPr lang="en-US" sz="1000" dirty="0">
                <a:solidFill>
                  <a:srgbClr val="D4D4D4"/>
                </a:solidFill>
                <a:latin typeface="Consolas"/>
              </a:rPr>
              <a:t> </a:t>
            </a:r>
            <a:r>
              <a:rPr lang="en-US" sz="1000" dirty="0">
                <a:solidFill>
                  <a:srgbClr val="9CDCFE"/>
                </a:solidFill>
                <a:latin typeface="Consolas"/>
              </a:rPr>
              <a:t>pixelOffset</a:t>
            </a:r>
            <a:r>
              <a:rPr lang="en-US" sz="1000" dirty="0">
                <a:solidFill>
                  <a:srgbClr val="D4D4D4"/>
                </a:solidFill>
                <a:latin typeface="Consolas"/>
              </a:rPr>
              <a:t>, </a:t>
            </a:r>
            <a:r>
              <a:rPr lang="en-US" sz="1000" dirty="0">
                <a:solidFill>
                  <a:srgbClr val="4EC9B0"/>
                </a:solidFill>
                <a:latin typeface="Consolas"/>
              </a:rPr>
              <a:t>uint32</a:t>
            </a:r>
            <a:r>
              <a:rPr lang="en-US" sz="1000" dirty="0">
                <a:solidFill>
                  <a:srgbClr val="D4D4D4"/>
                </a:solidFill>
                <a:latin typeface="Consolas"/>
              </a:rPr>
              <a:t> </a:t>
            </a:r>
            <a:r>
              <a:rPr lang="en-US" sz="1000" dirty="0">
                <a:solidFill>
                  <a:srgbClr val="9CDCFE"/>
                </a:solidFill>
                <a:latin typeface="Consolas"/>
              </a:rPr>
              <a:t>atlasTileLayerStride</a:t>
            </a:r>
            <a:r>
              <a:rPr lang="en-US" sz="1000" dirty="0">
                <a:solidFill>
                  <a:srgbClr val="D4D4D4"/>
                </a:solidFill>
                <a:latin typeface="Consolas"/>
              </a:rPr>
              <a:t> ) {​</a:t>
            </a:r>
          </a:p>
          <a:p>
            <a:r>
              <a:rPr lang="en-US" sz="1000" dirty="0">
                <a:solidFill>
                  <a:srgbClr val="D4D4D4"/>
                </a:solidFill>
                <a:latin typeface="Consolas"/>
              </a:rPr>
              <a:t>    uint64 srcVal = </a:t>
            </a:r>
            <a:r>
              <a:rPr lang="en-US" sz="1000" dirty="0">
                <a:solidFill>
                  <a:srgbClr val="B5CEA8"/>
                </a:solidFill>
                <a:latin typeface="Consolas"/>
              </a:rPr>
              <a:t>0</a:t>
            </a:r>
            <a:r>
              <a:rPr lang="en-US" sz="1000" dirty="0">
                <a:solidFill>
                  <a:srgbClr val="D4D4D4"/>
                </a:solidFill>
                <a:latin typeface="Consolas"/>
              </a:rPr>
              <a:t>;​</a:t>
            </a:r>
          </a:p>
          <a:p>
            <a:r>
              <a:rPr lang="en-US" sz="1000" dirty="0">
                <a:solidFill>
                  <a:srgbClr val="D4D4D4"/>
                </a:solidFill>
                <a:latin typeface="Consolas"/>
              </a:rPr>
              <a:t>    </a:t>
            </a:r>
            <a:r>
              <a:rPr lang="en-US" sz="1000" dirty="0">
                <a:solidFill>
                  <a:srgbClr val="DCDCAA"/>
                </a:solidFill>
                <a:latin typeface="Consolas"/>
              </a:rPr>
              <a:t>atomicMinOut</a:t>
            </a:r>
            <a:r>
              <a:rPr lang="en-US" sz="1000" dirty="0">
                <a:solidFill>
                  <a:srgbClr val="D4D4D4"/>
                </a:solidFill>
                <a:latin typeface="Consolas"/>
              </a:rPr>
              <a:t>( </a:t>
            </a:r>
            <a:r>
              <a:rPr lang="en-US" sz="1000" dirty="0">
                <a:solidFill>
                  <a:srgbClr val="9CDCFE"/>
                </a:solidFill>
                <a:latin typeface="Consolas"/>
              </a:rPr>
              <a:t>visBuffer</a:t>
            </a:r>
            <a:r>
              <a:rPr lang="en-US" sz="1000" dirty="0">
                <a:solidFill>
                  <a:srgbClr val="D4D4D4"/>
                </a:solidFill>
                <a:latin typeface="Consolas"/>
              </a:rPr>
              <a:t>[ pixelOffset + </a:t>
            </a:r>
            <a:r>
              <a:rPr lang="en-US" sz="1000" dirty="0">
                <a:solidFill>
                  <a:srgbClr val="B5CEA8"/>
                </a:solidFill>
                <a:latin typeface="Consolas"/>
              </a:rPr>
              <a:t>0</a:t>
            </a:r>
            <a:r>
              <a:rPr lang="en-US" sz="1000" dirty="0">
                <a:solidFill>
                  <a:srgbClr val="D4D4D4"/>
                </a:solidFill>
                <a:latin typeface="Consolas"/>
              </a:rPr>
              <a:t> * atlasTileLayerStride ], pixelPayload, srcVal );​</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srcVal != ~</a:t>
            </a:r>
            <a:r>
              <a:rPr lang="en-US" sz="1000" dirty="0">
                <a:solidFill>
                  <a:srgbClr val="DCDCAA"/>
                </a:solidFill>
                <a:latin typeface="Consolas"/>
              </a:rPr>
              <a:t>uint64</a:t>
            </a:r>
            <a:r>
              <a:rPr lang="en-US" sz="1000" dirty="0">
                <a:solidFill>
                  <a:srgbClr val="D4D4D4"/>
                </a:solidFill>
                <a:latin typeface="Consolas"/>
              </a:rPr>
              <a:t>( </a:t>
            </a:r>
            <a:r>
              <a:rPr lang="en-US" sz="1000" dirty="0">
                <a:solidFill>
                  <a:srgbClr val="B5CEA8"/>
                </a:solidFill>
                <a:latin typeface="Consolas"/>
              </a:rPr>
              <a:t>0</a:t>
            </a:r>
            <a:r>
              <a:rPr lang="en-US" sz="1000" dirty="0">
                <a:solidFill>
                  <a:srgbClr val="D4D4D4"/>
                </a:solidFill>
                <a:latin typeface="Consolas"/>
              </a:rPr>
              <a:t> ) ) {​</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srcVal &gt; pixelPayload ) {​</a:t>
            </a:r>
          </a:p>
          <a:p>
            <a:r>
              <a:rPr lang="en-US" sz="1000" dirty="0">
                <a:solidFill>
                  <a:srgbClr val="D4D4D4"/>
                </a:solidFill>
                <a:latin typeface="Consolas"/>
              </a:rPr>
              <a:t>            pixelPayload = srcVal;​</a:t>
            </a:r>
          </a:p>
          <a:p>
            <a:r>
              <a:rPr lang="en-US" sz="1000" dirty="0">
                <a:solidFill>
                  <a:srgbClr val="D4D4D4"/>
                </a:solidFill>
                <a:latin typeface="Consolas"/>
              </a:rPr>
              <a:t>        }​</a:t>
            </a:r>
          </a:p>
          <a:p>
            <a:r>
              <a:rPr lang="en-US" sz="1000" dirty="0">
                <a:solidFill>
                  <a:srgbClr val="D4D4D4"/>
                </a:solidFill>
                <a:latin typeface="Consolas"/>
              </a:rPr>
              <a:t>        </a:t>
            </a:r>
            <a:r>
              <a:rPr lang="en-US" sz="1000" dirty="0">
                <a:solidFill>
                  <a:srgbClr val="DCDCAA"/>
                </a:solidFill>
                <a:latin typeface="Consolas"/>
              </a:rPr>
              <a:t>atomicMinOut</a:t>
            </a:r>
            <a:r>
              <a:rPr lang="en-US" sz="1000" dirty="0">
                <a:solidFill>
                  <a:srgbClr val="D4D4D4"/>
                </a:solidFill>
                <a:latin typeface="Consolas"/>
              </a:rPr>
              <a:t>( </a:t>
            </a:r>
            <a:r>
              <a:rPr lang="en-US" sz="1000" dirty="0">
                <a:solidFill>
                  <a:srgbClr val="9CDCFE"/>
                </a:solidFill>
                <a:latin typeface="Consolas"/>
              </a:rPr>
              <a:t>visBuffer</a:t>
            </a:r>
            <a:r>
              <a:rPr lang="en-US" sz="1000" dirty="0">
                <a:solidFill>
                  <a:srgbClr val="D4D4D4"/>
                </a:solidFill>
                <a:latin typeface="Consolas"/>
              </a:rPr>
              <a:t>[ pixelOffset + </a:t>
            </a:r>
            <a:r>
              <a:rPr lang="en-US" sz="1000" dirty="0">
                <a:solidFill>
                  <a:srgbClr val="B5CEA8"/>
                </a:solidFill>
                <a:latin typeface="Consolas"/>
              </a:rPr>
              <a:t>1</a:t>
            </a:r>
            <a:r>
              <a:rPr lang="en-US" sz="1000" dirty="0">
                <a:solidFill>
                  <a:srgbClr val="D4D4D4"/>
                </a:solidFill>
                <a:latin typeface="Consolas"/>
              </a:rPr>
              <a:t> * atlasTileLayerStride ], pixelPayload, srcVal );​</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srcVal != ~</a:t>
            </a:r>
            <a:r>
              <a:rPr lang="en-US" sz="1000" dirty="0">
                <a:solidFill>
                  <a:srgbClr val="DCDCAA"/>
                </a:solidFill>
                <a:latin typeface="Consolas"/>
              </a:rPr>
              <a:t>uint64</a:t>
            </a:r>
            <a:r>
              <a:rPr lang="en-US" sz="1000" dirty="0">
                <a:solidFill>
                  <a:srgbClr val="D4D4D4"/>
                </a:solidFill>
                <a:latin typeface="Consolas"/>
              </a:rPr>
              <a:t>( </a:t>
            </a:r>
            <a:r>
              <a:rPr lang="en-US" sz="1000" dirty="0">
                <a:solidFill>
                  <a:srgbClr val="B5CEA8"/>
                </a:solidFill>
                <a:latin typeface="Consolas"/>
              </a:rPr>
              <a:t>0</a:t>
            </a:r>
            <a:r>
              <a:rPr lang="en-US" sz="1000" dirty="0">
                <a:solidFill>
                  <a:srgbClr val="D4D4D4"/>
                </a:solidFill>
                <a:latin typeface="Consolas"/>
              </a:rPr>
              <a:t> ) ) {​</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srcVal &gt; pixelPayload ) {​</a:t>
            </a:r>
          </a:p>
          <a:p>
            <a:r>
              <a:rPr lang="en-US" sz="1000" dirty="0">
                <a:solidFill>
                  <a:srgbClr val="D4D4D4"/>
                </a:solidFill>
                <a:latin typeface="Consolas"/>
              </a:rPr>
              <a:t>                pixelPayload = srcVal;​</a:t>
            </a:r>
          </a:p>
          <a:p>
            <a:r>
              <a:rPr lang="en-US" sz="1000" dirty="0">
                <a:solidFill>
                  <a:srgbClr val="D4D4D4"/>
                </a:solidFill>
                <a:latin typeface="Consolas"/>
              </a:rPr>
              <a:t>            }​</a:t>
            </a:r>
          </a:p>
          <a:p>
            <a:r>
              <a:rPr lang="en-US" sz="1000" dirty="0">
                <a:solidFill>
                  <a:srgbClr val="D4D4D4"/>
                </a:solidFill>
                <a:latin typeface="Consolas"/>
              </a:rPr>
              <a:t>            </a:t>
            </a:r>
            <a:r>
              <a:rPr lang="en-US" sz="1000" dirty="0">
                <a:solidFill>
                  <a:srgbClr val="DCDCAA"/>
                </a:solidFill>
                <a:latin typeface="Consolas"/>
              </a:rPr>
              <a:t>atomicMinOut</a:t>
            </a:r>
            <a:r>
              <a:rPr lang="en-US" sz="1000" dirty="0">
                <a:solidFill>
                  <a:srgbClr val="D4D4D4"/>
                </a:solidFill>
                <a:latin typeface="Consolas"/>
              </a:rPr>
              <a:t>( </a:t>
            </a:r>
            <a:r>
              <a:rPr lang="en-US" sz="1000" dirty="0">
                <a:solidFill>
                  <a:srgbClr val="9CDCFE"/>
                </a:solidFill>
                <a:latin typeface="Consolas"/>
              </a:rPr>
              <a:t>visBuffer</a:t>
            </a:r>
            <a:r>
              <a:rPr lang="en-US" sz="1000" dirty="0">
                <a:solidFill>
                  <a:srgbClr val="D4D4D4"/>
                </a:solidFill>
                <a:latin typeface="Consolas"/>
              </a:rPr>
              <a:t>[ pixelOffset + </a:t>
            </a:r>
            <a:r>
              <a:rPr lang="en-US" sz="1000" dirty="0">
                <a:solidFill>
                  <a:srgbClr val="B5CEA8"/>
                </a:solidFill>
                <a:latin typeface="Consolas"/>
              </a:rPr>
              <a:t>2</a:t>
            </a:r>
            <a:r>
              <a:rPr lang="en-US" sz="1000" dirty="0">
                <a:solidFill>
                  <a:srgbClr val="D4D4D4"/>
                </a:solidFill>
                <a:latin typeface="Consolas"/>
              </a:rPr>
              <a:t> * atlasTileLayerStride ], pixelPayload, srcVal );​</a:t>
            </a:r>
          </a:p>
          <a:p>
            <a:r>
              <a:rPr lang="en-US" sz="1000" dirty="0">
                <a:solidFill>
                  <a:srgbClr val="D4D4D4"/>
                </a:solidFill>
                <a:latin typeface="Consolas"/>
              </a:rPr>
              <a:t>        }​</a:t>
            </a:r>
          </a:p>
          <a:p>
            <a:r>
              <a:rPr lang="en-US" sz="1000" dirty="0">
                <a:solidFill>
                  <a:srgbClr val="D4D4D4"/>
                </a:solidFill>
                <a:latin typeface="Consolas"/>
              </a:rPr>
              <a:t>    }​</a:t>
            </a:r>
          </a:p>
          <a:p>
            <a:r>
              <a:rPr lang="en-US" sz="1000" dirty="0">
                <a:solidFill>
                  <a:srgbClr val="D4D4D4"/>
                </a:solidFill>
                <a:latin typeface="Consolas"/>
              </a:rPr>
              <a:t>}​</a:t>
            </a:r>
          </a:p>
          <a:p>
            <a:endParaRPr lang="en-US" sz="1000" dirty="0">
              <a:solidFill>
                <a:srgbClr val="D4D4D4"/>
              </a:solidFill>
              <a:latin typeface="Consolas"/>
            </a:endParaRPr>
          </a:p>
        </p:txBody>
      </p:sp>
      <p:sp>
        <p:nvSpPr>
          <p:cNvPr id="4" name="TextBox 3">
            <a:extLst>
              <a:ext uri="{FF2B5EF4-FFF2-40B4-BE49-F238E27FC236}">
                <a16:creationId xmlns:a16="http://schemas.microsoft.com/office/drawing/2014/main" id="{0AA3BF71-736C-081E-4EF5-F140A2A26A92}"/>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86B82441-B329-2138-7C0E-FFDA657D688D}"/>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B415B7AC-7CF9-8D9C-9890-2C5A65C74B29}"/>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146636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D35C6-24FA-6118-6537-4C57EBF141C0}"/>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23ECD21-7473-7E53-AC03-3FF6A34C210C}"/>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51C9370C-2C14-B339-72D9-63461F956FD5}"/>
              </a:ext>
            </a:extLst>
          </p:cNvPr>
          <p:cNvSpPr>
            <a:spLocks noGrp="1"/>
          </p:cNvSpPr>
          <p:nvPr>
            <p:ph type="body" sz="quarter" idx="11"/>
          </p:nvPr>
        </p:nvSpPr>
        <p:spPr>
          <a:xfrm>
            <a:off x="649288" y="1234440"/>
            <a:ext cx="10894201" cy="365761"/>
          </a:xfrm>
        </p:spPr>
        <p:txBody>
          <a:bodyPr/>
          <a:lstStyle/>
          <a:p>
            <a:r>
              <a:rPr lang="en-US" dirty="0"/>
              <a:t>Payload</a:t>
            </a:r>
          </a:p>
        </p:txBody>
      </p:sp>
      <p:sp>
        <p:nvSpPr>
          <p:cNvPr id="4" name="Content Placeholder 2">
            <a:extLst>
              <a:ext uri="{FF2B5EF4-FFF2-40B4-BE49-F238E27FC236}">
                <a16:creationId xmlns:a16="http://schemas.microsoft.com/office/drawing/2014/main" id="{26EB7915-E6F3-5246-4ABC-CF68111B4779}"/>
              </a:ext>
            </a:extLst>
          </p:cNvPr>
          <p:cNvSpPr txBox="1">
            <a:spLocks/>
          </p:cNvSpPr>
          <p:nvPr/>
        </p:nvSpPr>
        <p:spPr>
          <a:xfrm>
            <a:off x="838200" y="2875201"/>
            <a:ext cx="10515600" cy="3207588"/>
          </a:xfrm>
          <a:prstGeom prst="rect">
            <a:avLst/>
          </a:prstGeom>
          <a:noFill/>
        </p:spPr>
        <p:txBody>
          <a:bodyPr vert="horz" lIns="91440" tIns="91440" rIns="91440" bIns="45720" rtlCol="0">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US" sz="1600" dirty="0"/>
              <a:t>Can we use 32 bits? Yes!</a:t>
            </a:r>
          </a:p>
          <a:p>
            <a:pPr lvl="1">
              <a:spcAft>
                <a:spcPts val="0"/>
              </a:spcAft>
            </a:pPr>
            <a:r>
              <a:rPr lang="en-US" sz="1200" dirty="0"/>
              <a:t>But with complications</a:t>
            </a:r>
          </a:p>
          <a:p>
            <a:pPr>
              <a:spcAft>
                <a:spcPts val="0"/>
              </a:spcAft>
            </a:pPr>
            <a:r>
              <a:rPr lang="en-US" sz="1600" dirty="0"/>
              <a:t>22 bit for segment index</a:t>
            </a:r>
          </a:p>
          <a:p>
            <a:pPr lvl="1">
              <a:spcAft>
                <a:spcPts val="0"/>
              </a:spcAft>
            </a:pPr>
            <a:r>
              <a:rPr lang="en-US" sz="1200" dirty="0"/>
              <a:t>Limits how much segments a model can have</a:t>
            </a:r>
          </a:p>
          <a:p>
            <a:pPr>
              <a:spcAft>
                <a:spcPts val="0"/>
              </a:spcAft>
            </a:pPr>
            <a:r>
              <a:rPr lang="en-US" sz="1600" dirty="0"/>
              <a:t>10 bit for depth</a:t>
            </a:r>
          </a:p>
          <a:p>
            <a:pPr lvl="1">
              <a:spcAft>
                <a:spcPts val="0"/>
              </a:spcAft>
            </a:pPr>
            <a:r>
              <a:rPr lang="en-US" sz="1200" dirty="0"/>
              <a:t>Enough for sorting, not enough for depth buffer</a:t>
            </a:r>
          </a:p>
          <a:p>
            <a:pPr>
              <a:spcAft>
                <a:spcPts val="0"/>
              </a:spcAft>
            </a:pPr>
            <a:r>
              <a:rPr lang="en-US" sz="1600" dirty="0"/>
              <a:t>Depth is normalized and linearized</a:t>
            </a:r>
          </a:p>
          <a:p>
            <a:pPr lvl="1">
              <a:spcAft>
                <a:spcPts val="0"/>
              </a:spcAft>
            </a:pPr>
            <a:r>
              <a:rPr lang="en-US" sz="1200" dirty="0"/>
              <a:t>Use model bounds for normalization</a:t>
            </a:r>
          </a:p>
          <a:p>
            <a:pPr>
              <a:spcAft>
                <a:spcPts val="0"/>
              </a:spcAft>
            </a:pPr>
            <a:r>
              <a:rPr lang="en-US" sz="1600" dirty="0"/>
              <a:t>Reconstruct coverage on composition</a:t>
            </a:r>
          </a:p>
          <a:p>
            <a:pPr>
              <a:spcAft>
                <a:spcPts val="0"/>
              </a:spcAft>
            </a:pPr>
            <a:r>
              <a:rPr lang="en-US" sz="1600" dirty="0"/>
              <a:t>No space for model index</a:t>
            </a:r>
          </a:p>
        </p:txBody>
      </p:sp>
      <p:graphicFrame>
        <p:nvGraphicFramePr>
          <p:cNvPr id="6" name="Table 5">
            <a:extLst>
              <a:ext uri="{FF2B5EF4-FFF2-40B4-BE49-F238E27FC236}">
                <a16:creationId xmlns:a16="http://schemas.microsoft.com/office/drawing/2014/main" id="{1BA7E52C-D5D4-4E03-7CAE-BDBBED626C4E}"/>
              </a:ext>
            </a:extLst>
          </p:cNvPr>
          <p:cNvGraphicFramePr>
            <a:graphicFrameLocks noGrp="1"/>
          </p:cNvGraphicFramePr>
          <p:nvPr>
            <p:extLst>
              <p:ext uri="{D42A27DB-BD31-4B8C-83A1-F6EECF244321}">
                <p14:modId xmlns:p14="http://schemas.microsoft.com/office/powerpoint/2010/main" val="1761763806"/>
              </p:ext>
            </p:extLst>
          </p:nvPr>
        </p:nvGraphicFramePr>
        <p:xfrm>
          <a:off x="887008" y="2212420"/>
          <a:ext cx="4497488" cy="293449"/>
        </p:xfrm>
        <a:graphic>
          <a:graphicData uri="http://schemas.openxmlformats.org/drawingml/2006/table">
            <a:tbl>
              <a:tblPr firstRow="1" bandRow="1">
                <a:tableStyleId>{5C22544A-7EE6-4342-B048-85BDC9FD1C3A}</a:tableStyleId>
              </a:tblPr>
              <a:tblGrid>
                <a:gridCol w="1559630">
                  <a:extLst>
                    <a:ext uri="{9D8B030D-6E8A-4147-A177-3AD203B41FA5}">
                      <a16:colId xmlns:a16="http://schemas.microsoft.com/office/drawing/2014/main" val="3762944335"/>
                    </a:ext>
                  </a:extLst>
                </a:gridCol>
                <a:gridCol w="2937858">
                  <a:extLst>
                    <a:ext uri="{9D8B030D-6E8A-4147-A177-3AD203B41FA5}">
                      <a16:colId xmlns:a16="http://schemas.microsoft.com/office/drawing/2014/main" val="3452163079"/>
                    </a:ext>
                  </a:extLst>
                </a:gridCol>
              </a:tblGrid>
              <a:tr h="29344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lumMod val="20000"/>
                              <a:lumOff val="80000"/>
                            </a:schemeClr>
                          </a:solidFill>
                        </a:rPr>
                        <a:t>NormalizedDepth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200" b="0" dirty="0">
                          <a:solidFill>
                            <a:schemeClr val="tx1">
                              <a:lumMod val="20000"/>
                              <a:lumOff val="80000"/>
                            </a:schemeClr>
                          </a:solidFill>
                        </a:rPr>
                        <a:t>SegmentId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2853440017"/>
                  </a:ext>
                </a:extLst>
              </a:tr>
            </a:tbl>
          </a:graphicData>
        </a:graphic>
      </p:graphicFrame>
      <p:sp>
        <p:nvSpPr>
          <p:cNvPr id="7" name="TextBox 6">
            <a:extLst>
              <a:ext uri="{FF2B5EF4-FFF2-40B4-BE49-F238E27FC236}">
                <a16:creationId xmlns:a16="http://schemas.microsoft.com/office/drawing/2014/main" id="{0AE44274-B4E1-9B95-379C-6F14EDD68596}"/>
              </a:ext>
            </a:extLst>
          </p:cNvPr>
          <p:cNvSpPr txBox="1"/>
          <p:nvPr/>
        </p:nvSpPr>
        <p:spPr>
          <a:xfrm>
            <a:off x="5125206" y="1843088"/>
            <a:ext cx="308098" cy="369332"/>
          </a:xfrm>
          <a:prstGeom prst="rect">
            <a:avLst/>
          </a:prstGeom>
          <a:noFill/>
        </p:spPr>
        <p:txBody>
          <a:bodyPr wrap="none" rtlCol="0">
            <a:spAutoFit/>
          </a:bodyPr>
          <a:lstStyle/>
          <a:p>
            <a:r>
              <a:rPr lang="en-US" dirty="0"/>
              <a:t>0</a:t>
            </a:r>
          </a:p>
        </p:txBody>
      </p:sp>
      <p:sp>
        <p:nvSpPr>
          <p:cNvPr id="8" name="TextBox 7">
            <a:extLst>
              <a:ext uri="{FF2B5EF4-FFF2-40B4-BE49-F238E27FC236}">
                <a16:creationId xmlns:a16="http://schemas.microsoft.com/office/drawing/2014/main" id="{4B0DF6E3-182C-9508-7668-D0C8AC78E110}"/>
              </a:ext>
            </a:extLst>
          </p:cNvPr>
          <p:cNvSpPr txBox="1"/>
          <p:nvPr/>
        </p:nvSpPr>
        <p:spPr>
          <a:xfrm>
            <a:off x="838200" y="1843088"/>
            <a:ext cx="431528" cy="369332"/>
          </a:xfrm>
          <a:prstGeom prst="rect">
            <a:avLst/>
          </a:prstGeom>
          <a:noFill/>
        </p:spPr>
        <p:txBody>
          <a:bodyPr wrap="none" rtlCol="0">
            <a:spAutoFit/>
          </a:bodyPr>
          <a:lstStyle/>
          <a:p>
            <a:r>
              <a:rPr lang="en-US" dirty="0"/>
              <a:t>31</a:t>
            </a:r>
          </a:p>
        </p:txBody>
      </p:sp>
      <p:sp>
        <p:nvSpPr>
          <p:cNvPr id="9" name="TextBox 8">
            <a:extLst>
              <a:ext uri="{FF2B5EF4-FFF2-40B4-BE49-F238E27FC236}">
                <a16:creationId xmlns:a16="http://schemas.microsoft.com/office/drawing/2014/main" id="{0832D2DB-C1E2-C8B7-69E1-9A99B94F5FF1}"/>
              </a:ext>
            </a:extLst>
          </p:cNvPr>
          <p:cNvSpPr txBox="1"/>
          <p:nvPr/>
        </p:nvSpPr>
        <p:spPr>
          <a:xfrm>
            <a:off x="2035760" y="1843088"/>
            <a:ext cx="431528" cy="369332"/>
          </a:xfrm>
          <a:prstGeom prst="rect">
            <a:avLst/>
          </a:prstGeom>
          <a:noFill/>
        </p:spPr>
        <p:txBody>
          <a:bodyPr wrap="none" rtlCol="0">
            <a:spAutoFit/>
          </a:bodyPr>
          <a:lstStyle/>
          <a:p>
            <a:r>
              <a:rPr lang="en-US" dirty="0"/>
              <a:t>22</a:t>
            </a:r>
          </a:p>
        </p:txBody>
      </p:sp>
      <p:sp>
        <p:nvSpPr>
          <p:cNvPr id="2" name="TextBox 1">
            <a:extLst>
              <a:ext uri="{FF2B5EF4-FFF2-40B4-BE49-F238E27FC236}">
                <a16:creationId xmlns:a16="http://schemas.microsoft.com/office/drawing/2014/main" id="{504344B1-AFDE-02B7-17A3-DE6387A3F299}"/>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11" name="TextBox 8">
            <a:extLst>
              <a:ext uri="{FF2B5EF4-FFF2-40B4-BE49-F238E27FC236}">
                <a16:creationId xmlns:a16="http://schemas.microsoft.com/office/drawing/2014/main" id="{013BDC96-A160-D21E-1BD5-5D233624B1D7}"/>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3" name="Picture 12" descr="A black and white sign with white text&#10;&#10;Description automatically generated">
            <a:extLst>
              <a:ext uri="{FF2B5EF4-FFF2-40B4-BE49-F238E27FC236}">
                <a16:creationId xmlns:a16="http://schemas.microsoft.com/office/drawing/2014/main" id="{47BE992A-8D09-DA42-BD53-416191E00430}"/>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133154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DE7CA-C889-0211-F5B6-8345247157A7}"/>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1F31A2F-515C-21F8-1865-89737F6F0E66}"/>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25CFBB9C-9E9C-3FB1-50D1-35B3F247C7DA}"/>
              </a:ext>
            </a:extLst>
          </p:cNvPr>
          <p:cNvSpPr>
            <a:spLocks noGrp="1"/>
          </p:cNvSpPr>
          <p:nvPr>
            <p:ph type="body" sz="quarter" idx="11"/>
          </p:nvPr>
        </p:nvSpPr>
        <p:spPr>
          <a:xfrm>
            <a:off x="649288" y="1234440"/>
            <a:ext cx="10894201" cy="365761"/>
          </a:xfrm>
        </p:spPr>
        <p:txBody>
          <a:bodyPr/>
          <a:lstStyle/>
          <a:p>
            <a:r>
              <a:rPr lang="en-US" dirty="0"/>
              <a:t>Tile allocation</a:t>
            </a:r>
          </a:p>
        </p:txBody>
      </p:sp>
      <p:sp>
        <p:nvSpPr>
          <p:cNvPr id="2" name="Content Placeholder 2">
            <a:extLst>
              <a:ext uri="{FF2B5EF4-FFF2-40B4-BE49-F238E27FC236}">
                <a16:creationId xmlns:a16="http://schemas.microsoft.com/office/drawing/2014/main" id="{631A80DA-F00D-C99F-816B-735CD7ABDF4E}"/>
              </a:ext>
            </a:extLst>
          </p:cNvPr>
          <p:cNvSpPr txBox="1">
            <a:spLocks/>
          </p:cNvSpPr>
          <p:nvPr/>
        </p:nvSpPr>
        <p:spPr>
          <a:xfrm>
            <a:off x="838200" y="1588815"/>
            <a:ext cx="10515600" cy="380389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sz="1700" dirty="0"/>
              <a:t>Use tiled visibility atlas, 64x64 pixel tiles</a:t>
            </a:r>
          </a:p>
          <a:p>
            <a:pPr>
              <a:spcAft>
                <a:spcPts val="600"/>
              </a:spcAft>
            </a:pPr>
            <a:r>
              <a:rPr lang="en-US" sz="1700" dirty="0"/>
              <a:t>Use screen-space bounds of visible segments to allocate tiles</a:t>
            </a:r>
          </a:p>
          <a:p>
            <a:pPr>
              <a:spcAft>
                <a:spcPts val="600"/>
              </a:spcAft>
            </a:pPr>
            <a:r>
              <a:rPr lang="en-US" sz="1700" dirty="0"/>
              <a:t>Skip allocation if all segments are culled</a:t>
            </a:r>
          </a:p>
          <a:p>
            <a:pPr>
              <a:spcAft>
                <a:spcPts val="600"/>
              </a:spcAft>
            </a:pPr>
            <a:r>
              <a:rPr lang="en-US" sz="1700" dirty="0"/>
              <a:t>Separate allocation for each hair model</a:t>
            </a:r>
          </a:p>
          <a:p>
            <a:endParaRPr lang="en-US" dirty="0"/>
          </a:p>
          <a:p>
            <a:endParaRPr lang="en-US" dirty="0"/>
          </a:p>
          <a:p>
            <a:endParaRPr lang="en-US" dirty="0"/>
          </a:p>
        </p:txBody>
      </p:sp>
      <p:pic>
        <p:nvPicPr>
          <p:cNvPr id="5" name="Picture 4">
            <a:extLst>
              <a:ext uri="{FF2B5EF4-FFF2-40B4-BE49-F238E27FC236}">
                <a16:creationId xmlns:a16="http://schemas.microsoft.com/office/drawing/2014/main" id="{00CFEC08-2401-BABC-6A05-522C8BCD9006}"/>
              </a:ext>
            </a:extLst>
          </p:cNvPr>
          <p:cNvPicPr>
            <a:picLocks noChangeAspect="1"/>
          </p:cNvPicPr>
          <p:nvPr/>
        </p:nvPicPr>
        <p:blipFill>
          <a:blip r:embed="rId3"/>
          <a:stretch>
            <a:fillRect/>
          </a:stretch>
        </p:blipFill>
        <p:spPr>
          <a:xfrm>
            <a:off x="838200" y="3429000"/>
            <a:ext cx="4592303" cy="2576865"/>
          </a:xfrm>
          <a:prstGeom prst="rect">
            <a:avLst/>
          </a:prstGeom>
        </p:spPr>
      </p:pic>
      <p:graphicFrame>
        <p:nvGraphicFramePr>
          <p:cNvPr id="11" name="Table 10">
            <a:extLst>
              <a:ext uri="{FF2B5EF4-FFF2-40B4-BE49-F238E27FC236}">
                <a16:creationId xmlns:a16="http://schemas.microsoft.com/office/drawing/2014/main" id="{A8AB6FA9-1292-A373-CB40-CF7EBEBB1F12}"/>
              </a:ext>
            </a:extLst>
          </p:cNvPr>
          <p:cNvGraphicFramePr>
            <a:graphicFrameLocks noGrp="1"/>
          </p:cNvGraphicFramePr>
          <p:nvPr>
            <p:extLst>
              <p:ext uri="{D42A27DB-BD31-4B8C-83A1-F6EECF244321}">
                <p14:modId xmlns:p14="http://schemas.microsoft.com/office/powerpoint/2010/main" val="803678059"/>
              </p:ext>
            </p:extLst>
          </p:nvPr>
        </p:nvGraphicFramePr>
        <p:xfrm>
          <a:off x="7090033" y="3775902"/>
          <a:ext cx="3734486" cy="2023536"/>
        </p:xfrm>
        <a:graphic>
          <a:graphicData uri="http://schemas.openxmlformats.org/drawingml/2006/table">
            <a:tbl>
              <a:tblPr firstRow="1" bandRow="1">
                <a:tableStyleId>{5940675A-B579-460E-94D1-54222C63F5DA}</a:tableStyleId>
              </a:tblPr>
              <a:tblGrid>
                <a:gridCol w="533498">
                  <a:extLst>
                    <a:ext uri="{9D8B030D-6E8A-4147-A177-3AD203B41FA5}">
                      <a16:colId xmlns:a16="http://schemas.microsoft.com/office/drawing/2014/main" val="527741580"/>
                    </a:ext>
                  </a:extLst>
                </a:gridCol>
                <a:gridCol w="533498">
                  <a:extLst>
                    <a:ext uri="{9D8B030D-6E8A-4147-A177-3AD203B41FA5}">
                      <a16:colId xmlns:a16="http://schemas.microsoft.com/office/drawing/2014/main" val="3567480907"/>
                    </a:ext>
                  </a:extLst>
                </a:gridCol>
                <a:gridCol w="533498">
                  <a:extLst>
                    <a:ext uri="{9D8B030D-6E8A-4147-A177-3AD203B41FA5}">
                      <a16:colId xmlns:a16="http://schemas.microsoft.com/office/drawing/2014/main" val="1375838368"/>
                    </a:ext>
                  </a:extLst>
                </a:gridCol>
                <a:gridCol w="533498">
                  <a:extLst>
                    <a:ext uri="{9D8B030D-6E8A-4147-A177-3AD203B41FA5}">
                      <a16:colId xmlns:a16="http://schemas.microsoft.com/office/drawing/2014/main" val="459743515"/>
                    </a:ext>
                  </a:extLst>
                </a:gridCol>
                <a:gridCol w="533498">
                  <a:extLst>
                    <a:ext uri="{9D8B030D-6E8A-4147-A177-3AD203B41FA5}">
                      <a16:colId xmlns:a16="http://schemas.microsoft.com/office/drawing/2014/main" val="664295019"/>
                    </a:ext>
                  </a:extLst>
                </a:gridCol>
                <a:gridCol w="533498">
                  <a:extLst>
                    <a:ext uri="{9D8B030D-6E8A-4147-A177-3AD203B41FA5}">
                      <a16:colId xmlns:a16="http://schemas.microsoft.com/office/drawing/2014/main" val="191912961"/>
                    </a:ext>
                  </a:extLst>
                </a:gridCol>
                <a:gridCol w="533498">
                  <a:extLst>
                    <a:ext uri="{9D8B030D-6E8A-4147-A177-3AD203B41FA5}">
                      <a16:colId xmlns:a16="http://schemas.microsoft.com/office/drawing/2014/main" val="963804844"/>
                    </a:ext>
                  </a:extLst>
                </a:gridCol>
              </a:tblGrid>
              <a:tr h="505884">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75000"/>
                      </a:schemeClr>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75000"/>
                      </a:schemeClr>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75000"/>
                      </a:schemeClr>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75000"/>
                      </a:schemeClr>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extLst>
                  <a:ext uri="{0D108BD9-81ED-4DB2-BD59-A6C34878D82A}">
                    <a16:rowId xmlns:a16="http://schemas.microsoft.com/office/drawing/2014/main" val="2289935049"/>
                  </a:ext>
                </a:extLst>
              </a:tr>
              <a:tr h="505884">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0000"/>
                    </a:solidFill>
                  </a:tcPr>
                </a:tc>
                <a:extLst>
                  <a:ext uri="{0D108BD9-81ED-4DB2-BD59-A6C34878D82A}">
                    <a16:rowId xmlns:a16="http://schemas.microsoft.com/office/drawing/2014/main" val="1477116998"/>
                  </a:ext>
                </a:extLst>
              </a:tr>
              <a:tr h="505884">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070C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070C0"/>
                    </a:solidFill>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4193934922"/>
                  </a:ext>
                </a:extLst>
              </a:tr>
              <a:tr h="505884">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endParaRPr lang="en-US" dirty="0"/>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3017651345"/>
                  </a:ext>
                </a:extLst>
              </a:tr>
            </a:tbl>
          </a:graphicData>
        </a:graphic>
      </p:graphicFrame>
      <p:sp>
        <p:nvSpPr>
          <p:cNvPr id="12" name="Rectangle 11">
            <a:extLst>
              <a:ext uri="{FF2B5EF4-FFF2-40B4-BE49-F238E27FC236}">
                <a16:creationId xmlns:a16="http://schemas.microsoft.com/office/drawing/2014/main" id="{11C7267A-6D1E-F7C1-90E0-72B378C2F08F}"/>
              </a:ext>
            </a:extLst>
          </p:cNvPr>
          <p:cNvSpPr/>
          <p:nvPr/>
        </p:nvSpPr>
        <p:spPr>
          <a:xfrm>
            <a:off x="1433384" y="3591697"/>
            <a:ext cx="757881" cy="576649"/>
          </a:xfrm>
          <a:prstGeom prst="rect">
            <a:avLst/>
          </a:prstGeom>
          <a:no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Connector: Elbow 12">
            <a:extLst>
              <a:ext uri="{FF2B5EF4-FFF2-40B4-BE49-F238E27FC236}">
                <a16:creationId xmlns:a16="http://schemas.microsoft.com/office/drawing/2014/main" id="{B35CC49E-762E-04B1-B3B3-076636FD985C}"/>
              </a:ext>
            </a:extLst>
          </p:cNvPr>
          <p:cNvCxnSpPr>
            <a:cxnSpLocks/>
            <a:stCxn id="12" idx="0"/>
          </p:cNvCxnSpPr>
          <p:nvPr/>
        </p:nvCxnSpPr>
        <p:spPr>
          <a:xfrm rot="16200000" flipH="1">
            <a:off x="4492255" y="911766"/>
            <a:ext cx="184205" cy="5544067"/>
          </a:xfrm>
          <a:prstGeom prst="bentConnector4">
            <a:avLst>
              <a:gd name="adj1" fmla="val -124101"/>
              <a:gd name="adj2" fmla="val 100036"/>
            </a:avLst>
          </a:prstGeom>
          <a:ln>
            <a:solidFill>
              <a:srgbClr val="FFC000"/>
            </a:solidFill>
            <a:tailEnd type="triangle"/>
          </a:ln>
        </p:spPr>
        <p:style>
          <a:lnRef idx="2">
            <a:schemeClr val="accent2"/>
          </a:lnRef>
          <a:fillRef idx="0">
            <a:schemeClr val="accent2"/>
          </a:fillRef>
          <a:effectRef idx="1">
            <a:schemeClr val="accent2"/>
          </a:effectRef>
          <a:fontRef idx="minor">
            <a:schemeClr val="tx1"/>
          </a:fontRef>
        </p:style>
      </p:cxnSp>
      <p:sp>
        <p:nvSpPr>
          <p:cNvPr id="14" name="Rectangle 13">
            <a:extLst>
              <a:ext uri="{FF2B5EF4-FFF2-40B4-BE49-F238E27FC236}">
                <a16:creationId xmlns:a16="http://schemas.microsoft.com/office/drawing/2014/main" id="{48F0B7E4-0B27-02FF-418D-FCF455FA5CE0}"/>
              </a:ext>
            </a:extLst>
          </p:cNvPr>
          <p:cNvSpPr/>
          <p:nvPr/>
        </p:nvSpPr>
        <p:spPr>
          <a:xfrm>
            <a:off x="3023286" y="4168346"/>
            <a:ext cx="1194487" cy="84849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Connector: Elbow 14">
            <a:extLst>
              <a:ext uri="{FF2B5EF4-FFF2-40B4-BE49-F238E27FC236}">
                <a16:creationId xmlns:a16="http://schemas.microsoft.com/office/drawing/2014/main" id="{2FB356E5-484F-2669-5F96-6E6492A427D5}"/>
              </a:ext>
            </a:extLst>
          </p:cNvPr>
          <p:cNvCxnSpPr>
            <a:cxnSpLocks/>
            <a:stCxn id="14" idx="3"/>
          </p:cNvCxnSpPr>
          <p:nvPr/>
        </p:nvCxnSpPr>
        <p:spPr>
          <a:xfrm flipV="1">
            <a:off x="4217773" y="4592594"/>
            <a:ext cx="2872260" cy="1"/>
          </a:xfrm>
          <a:prstGeom prst="bentConnector3">
            <a:avLst>
              <a:gd name="adj1" fmla="val 50000"/>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77CB375D-A4C6-FC9E-6FDE-6BFEA31F99E9}"/>
              </a:ext>
            </a:extLst>
          </p:cNvPr>
          <p:cNvSpPr/>
          <p:nvPr/>
        </p:nvSpPr>
        <p:spPr>
          <a:xfrm>
            <a:off x="3134351" y="4717432"/>
            <a:ext cx="427999" cy="245093"/>
          </a:xfrm>
          <a:prstGeom prst="rect">
            <a:avLst/>
          </a:prstGeom>
          <a:no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Connector: Elbow 16">
            <a:extLst>
              <a:ext uri="{FF2B5EF4-FFF2-40B4-BE49-F238E27FC236}">
                <a16:creationId xmlns:a16="http://schemas.microsoft.com/office/drawing/2014/main" id="{58A7471B-A093-332C-0B30-2612BCFA9337}"/>
              </a:ext>
            </a:extLst>
          </p:cNvPr>
          <p:cNvCxnSpPr>
            <a:stCxn id="16" idx="3"/>
          </p:cNvCxnSpPr>
          <p:nvPr/>
        </p:nvCxnSpPr>
        <p:spPr>
          <a:xfrm>
            <a:off x="3562350" y="4839979"/>
            <a:ext cx="3527683" cy="176864"/>
          </a:xfrm>
          <a:prstGeom prst="bentConnector3">
            <a:avLst>
              <a:gd name="adj1" fmla="val 61610"/>
            </a:avLst>
          </a:prstGeom>
          <a:ln>
            <a:solidFill>
              <a:srgbClr val="00B0F0"/>
            </a:solidFill>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3798B594-5213-B814-5E8A-65A9E59CAD3E}"/>
              </a:ext>
            </a:extLst>
          </p:cNvPr>
          <p:cNvSpPr txBox="1"/>
          <p:nvPr/>
        </p:nvSpPr>
        <p:spPr>
          <a:xfrm>
            <a:off x="8171772" y="3349182"/>
            <a:ext cx="1571007" cy="369332"/>
          </a:xfrm>
          <a:prstGeom prst="rect">
            <a:avLst/>
          </a:prstGeom>
          <a:noFill/>
        </p:spPr>
        <p:txBody>
          <a:bodyPr wrap="none" rtlCol="0">
            <a:spAutoFit/>
          </a:bodyPr>
          <a:lstStyle/>
          <a:p>
            <a:r>
              <a:rPr lang="en-US" dirty="0"/>
              <a:t>Visibility Atlas</a:t>
            </a:r>
          </a:p>
        </p:txBody>
      </p:sp>
      <p:sp>
        <p:nvSpPr>
          <p:cNvPr id="4" name="TextBox 3">
            <a:extLst>
              <a:ext uri="{FF2B5EF4-FFF2-40B4-BE49-F238E27FC236}">
                <a16:creationId xmlns:a16="http://schemas.microsoft.com/office/drawing/2014/main" id="{5B4C1E42-DE47-2F5F-0B3E-52B68396CF16}"/>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514BEE06-320A-A609-250F-8AF1D04E9406}"/>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41CDC3BC-C92D-37C8-EA94-BD5710576643}"/>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959472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A3280-CDA4-6ABB-95AF-762DD7EFCFB0}"/>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00AFE53-AB9F-2A7E-B1F5-CEA3F2CB8643}"/>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E54B5230-F9C5-A4C5-20F7-20C1F619C76D}"/>
              </a:ext>
            </a:extLst>
          </p:cNvPr>
          <p:cNvSpPr>
            <a:spLocks noGrp="1"/>
          </p:cNvSpPr>
          <p:nvPr>
            <p:ph type="body" sz="quarter" idx="11"/>
          </p:nvPr>
        </p:nvSpPr>
        <p:spPr>
          <a:xfrm>
            <a:off x="649288" y="1234440"/>
            <a:ext cx="10894201" cy="365761"/>
          </a:xfrm>
        </p:spPr>
        <p:txBody>
          <a:bodyPr/>
          <a:lstStyle/>
          <a:p>
            <a:r>
              <a:rPr lang="en-US" dirty="0"/>
              <a:t>downscale</a:t>
            </a:r>
          </a:p>
        </p:txBody>
      </p:sp>
      <p:sp>
        <p:nvSpPr>
          <p:cNvPr id="4" name="Content Placeholder 2">
            <a:extLst>
              <a:ext uri="{FF2B5EF4-FFF2-40B4-BE49-F238E27FC236}">
                <a16:creationId xmlns:a16="http://schemas.microsoft.com/office/drawing/2014/main" id="{6E8FF29D-EBEB-7EE1-9203-3D519C5CF15B}"/>
              </a:ext>
            </a:extLst>
          </p:cNvPr>
          <p:cNvSpPr txBox="1">
            <a:spLocks/>
          </p:cNvSpPr>
          <p:nvPr/>
        </p:nvSpPr>
        <p:spPr>
          <a:xfrm>
            <a:off x="838200" y="1825625"/>
            <a:ext cx="10515600" cy="4351338"/>
          </a:xfrm>
          <a:prstGeom prst="rect">
            <a:avLst/>
          </a:prstGeom>
          <a:noFill/>
        </p:spPr>
        <p:txBody>
          <a:bodyPr vert="horz" lIns="91440" tIns="45720" rIns="91440" bIns="45720" rtlCol="0" anchor="t">
            <a:normAutofit lnSpcReduction="10000"/>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Atlas has finite size</a:t>
            </a:r>
          </a:p>
          <a:p>
            <a:pPr lvl="1"/>
            <a:r>
              <a:rPr lang="en-US" dirty="0"/>
              <a:t>2 million pixels, 32 MB</a:t>
            </a:r>
          </a:p>
          <a:p>
            <a:r>
              <a:rPr lang="en-US" sz="2000" dirty="0"/>
              <a:t>Overlapping hair may require more tiles than we have</a:t>
            </a:r>
          </a:p>
          <a:p>
            <a:r>
              <a:rPr lang="en-US" sz="2000" dirty="0"/>
              <a:t>Downscale resolution for each tile until everything fits</a:t>
            </a:r>
          </a:p>
          <a:p>
            <a:r>
              <a:rPr lang="en-US" sz="2000" dirty="0"/>
              <a:t>Gives an upper bound for number of pixels to rasterize</a:t>
            </a:r>
          </a:p>
          <a:p>
            <a:r>
              <a:rPr lang="en-US" sz="2000" dirty="0"/>
              <a:t>Resolve stochastically to avoid pixelation</a:t>
            </a:r>
          </a:p>
          <a:p>
            <a:pPr lvl="1"/>
            <a:r>
              <a:rPr lang="en-US" dirty="0"/>
              <a:t>Poisson disk distribution for samples</a:t>
            </a:r>
          </a:p>
          <a:p>
            <a:r>
              <a:rPr lang="en-US" sz="2000" dirty="0"/>
              <a:t>In practice only used x2 downscale</a:t>
            </a:r>
          </a:p>
          <a:p>
            <a:pPr lvl="1"/>
            <a:r>
              <a:rPr lang="en-US" dirty="0"/>
              <a:t>Never enough hair on screen for x4 and further</a:t>
            </a:r>
          </a:p>
        </p:txBody>
      </p:sp>
      <p:sp>
        <p:nvSpPr>
          <p:cNvPr id="2" name="TextBox 1">
            <a:extLst>
              <a:ext uri="{FF2B5EF4-FFF2-40B4-BE49-F238E27FC236}">
                <a16:creationId xmlns:a16="http://schemas.microsoft.com/office/drawing/2014/main" id="{B58564AF-6577-79CE-A972-FA343028695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FE93A196-AA5C-69C7-EE0E-A965CC99EB2C}"/>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F8B4E81F-CFC2-F11B-20AD-D68C87BFD8FD}"/>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1370760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0158B-B279-B66F-DF8B-8F55D8BB1953}"/>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629E7E6-4A52-4166-4700-DC2BDF6A0C54}"/>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7CC381CD-11FD-D9AB-5AD6-C916DFACF971}"/>
              </a:ext>
            </a:extLst>
          </p:cNvPr>
          <p:cNvSpPr>
            <a:spLocks noGrp="1"/>
          </p:cNvSpPr>
          <p:nvPr>
            <p:ph type="body" sz="quarter" idx="11"/>
          </p:nvPr>
        </p:nvSpPr>
        <p:spPr>
          <a:xfrm>
            <a:off x="649288" y="1234440"/>
            <a:ext cx="10894201" cy="365761"/>
          </a:xfrm>
        </p:spPr>
        <p:txBody>
          <a:bodyPr/>
          <a:lstStyle/>
          <a:p>
            <a:r>
              <a:rPr lang="en-US" dirty="0"/>
              <a:t>Downscale levels</a:t>
            </a:r>
          </a:p>
        </p:txBody>
      </p:sp>
      <p:pic>
        <p:nvPicPr>
          <p:cNvPr id="2" name="Picture 1">
            <a:extLst>
              <a:ext uri="{FF2B5EF4-FFF2-40B4-BE49-F238E27FC236}">
                <a16:creationId xmlns:a16="http://schemas.microsoft.com/office/drawing/2014/main" id="{972C136F-952A-075A-56AD-2553CD59DEF2}"/>
              </a:ext>
            </a:extLst>
          </p:cNvPr>
          <p:cNvPicPr>
            <a:picLocks noChangeAspect="1"/>
          </p:cNvPicPr>
          <p:nvPr/>
        </p:nvPicPr>
        <p:blipFill>
          <a:blip r:embed="rId3"/>
          <a:stretch>
            <a:fillRect/>
          </a:stretch>
        </p:blipFill>
        <p:spPr>
          <a:xfrm>
            <a:off x="210628" y="2176002"/>
            <a:ext cx="3779683" cy="3739041"/>
          </a:xfrm>
          <a:prstGeom prst="rect">
            <a:avLst/>
          </a:prstGeom>
        </p:spPr>
      </p:pic>
      <p:pic>
        <p:nvPicPr>
          <p:cNvPr id="5" name="Picture 4">
            <a:extLst>
              <a:ext uri="{FF2B5EF4-FFF2-40B4-BE49-F238E27FC236}">
                <a16:creationId xmlns:a16="http://schemas.microsoft.com/office/drawing/2014/main" id="{685EA57F-C115-B8A8-52B1-522308A21C6D}"/>
              </a:ext>
            </a:extLst>
          </p:cNvPr>
          <p:cNvPicPr>
            <a:picLocks noChangeAspect="1"/>
          </p:cNvPicPr>
          <p:nvPr/>
        </p:nvPicPr>
        <p:blipFill>
          <a:blip r:embed="rId4"/>
          <a:stretch>
            <a:fillRect/>
          </a:stretch>
        </p:blipFill>
        <p:spPr>
          <a:xfrm>
            <a:off x="4198205" y="2176002"/>
            <a:ext cx="3779684" cy="3739042"/>
          </a:xfrm>
          <a:prstGeom prst="rect">
            <a:avLst/>
          </a:prstGeom>
        </p:spPr>
      </p:pic>
      <p:pic>
        <p:nvPicPr>
          <p:cNvPr id="6" name="Picture 5">
            <a:extLst>
              <a:ext uri="{FF2B5EF4-FFF2-40B4-BE49-F238E27FC236}">
                <a16:creationId xmlns:a16="http://schemas.microsoft.com/office/drawing/2014/main" id="{CCBE277A-CDB1-8169-4224-3F6921C634F5}"/>
              </a:ext>
            </a:extLst>
          </p:cNvPr>
          <p:cNvPicPr>
            <a:picLocks noChangeAspect="1"/>
          </p:cNvPicPr>
          <p:nvPr/>
        </p:nvPicPr>
        <p:blipFill>
          <a:blip r:embed="rId5"/>
          <a:stretch>
            <a:fillRect/>
          </a:stretch>
        </p:blipFill>
        <p:spPr>
          <a:xfrm>
            <a:off x="8185784" y="2176002"/>
            <a:ext cx="3779684" cy="3739042"/>
          </a:xfrm>
          <a:prstGeom prst="rect">
            <a:avLst/>
          </a:prstGeom>
        </p:spPr>
      </p:pic>
      <p:sp>
        <p:nvSpPr>
          <p:cNvPr id="7" name="TextBox 6">
            <a:extLst>
              <a:ext uri="{FF2B5EF4-FFF2-40B4-BE49-F238E27FC236}">
                <a16:creationId xmlns:a16="http://schemas.microsoft.com/office/drawing/2014/main" id="{9FB54451-EC0F-8DBB-E9F1-7FBB120820F8}"/>
              </a:ext>
            </a:extLst>
          </p:cNvPr>
          <p:cNvSpPr txBox="1"/>
          <p:nvPr/>
        </p:nvSpPr>
        <p:spPr>
          <a:xfrm>
            <a:off x="5869878" y="1806670"/>
            <a:ext cx="436338" cy="369332"/>
          </a:xfrm>
          <a:prstGeom prst="rect">
            <a:avLst/>
          </a:prstGeom>
          <a:noFill/>
        </p:spPr>
        <p:txBody>
          <a:bodyPr wrap="none" rtlCol="0">
            <a:spAutoFit/>
          </a:bodyPr>
          <a:lstStyle/>
          <a:p>
            <a:r>
              <a:rPr lang="en-US" dirty="0"/>
              <a:t>X2</a:t>
            </a:r>
          </a:p>
        </p:txBody>
      </p:sp>
      <p:sp>
        <p:nvSpPr>
          <p:cNvPr id="8" name="TextBox 7">
            <a:extLst>
              <a:ext uri="{FF2B5EF4-FFF2-40B4-BE49-F238E27FC236}">
                <a16:creationId xmlns:a16="http://schemas.microsoft.com/office/drawing/2014/main" id="{3983BDC7-6440-2606-323C-A4EEAEEE1B0E}"/>
              </a:ext>
            </a:extLst>
          </p:cNvPr>
          <p:cNvSpPr txBox="1"/>
          <p:nvPr/>
        </p:nvSpPr>
        <p:spPr>
          <a:xfrm>
            <a:off x="1298550" y="1806670"/>
            <a:ext cx="1603837" cy="369332"/>
          </a:xfrm>
          <a:prstGeom prst="rect">
            <a:avLst/>
          </a:prstGeom>
          <a:noFill/>
        </p:spPr>
        <p:txBody>
          <a:bodyPr wrap="none" rtlCol="0">
            <a:spAutoFit/>
          </a:bodyPr>
          <a:lstStyle/>
          <a:p>
            <a:r>
              <a:rPr lang="en-US" dirty="0"/>
              <a:t>Full resolution</a:t>
            </a:r>
          </a:p>
        </p:txBody>
      </p:sp>
      <p:sp>
        <p:nvSpPr>
          <p:cNvPr id="9" name="TextBox 8">
            <a:extLst>
              <a:ext uri="{FF2B5EF4-FFF2-40B4-BE49-F238E27FC236}">
                <a16:creationId xmlns:a16="http://schemas.microsoft.com/office/drawing/2014/main" id="{358B684C-5004-02DB-55E9-8F57F41E4420}"/>
              </a:ext>
            </a:extLst>
          </p:cNvPr>
          <p:cNvSpPr txBox="1"/>
          <p:nvPr/>
        </p:nvSpPr>
        <p:spPr>
          <a:xfrm>
            <a:off x="8676717" y="1806670"/>
            <a:ext cx="2797817" cy="369332"/>
          </a:xfrm>
          <a:prstGeom prst="rect">
            <a:avLst/>
          </a:prstGeom>
          <a:noFill/>
        </p:spPr>
        <p:txBody>
          <a:bodyPr wrap="none" rtlCol="0">
            <a:spAutoFit/>
          </a:bodyPr>
          <a:lstStyle/>
          <a:p>
            <a:r>
              <a:rPr lang="en-US" dirty="0"/>
              <a:t>X4 (never used in practice)</a:t>
            </a:r>
          </a:p>
        </p:txBody>
      </p:sp>
      <p:sp>
        <p:nvSpPr>
          <p:cNvPr id="4" name="TextBox 3">
            <a:extLst>
              <a:ext uri="{FF2B5EF4-FFF2-40B4-BE49-F238E27FC236}">
                <a16:creationId xmlns:a16="http://schemas.microsoft.com/office/drawing/2014/main" id="{ABF83567-C296-0C80-3EC5-9BAF44A6D7F0}"/>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13" name="TextBox 8">
            <a:extLst>
              <a:ext uri="{FF2B5EF4-FFF2-40B4-BE49-F238E27FC236}">
                <a16:creationId xmlns:a16="http://schemas.microsoft.com/office/drawing/2014/main" id="{876EA4C5-033C-D829-91DF-269E20552DF8}"/>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5" name="Picture 14" descr="A black and white sign with white text&#10;&#10;Description automatically generated">
            <a:extLst>
              <a:ext uri="{FF2B5EF4-FFF2-40B4-BE49-F238E27FC236}">
                <a16:creationId xmlns:a16="http://schemas.microsoft.com/office/drawing/2014/main" id="{E51EE57C-4DD4-C4F4-FD38-667F8DB8D767}"/>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190965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4833A-22C6-D363-2AAD-50DABF5FC51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E310F73-DFBA-BA34-A502-A7B63F731035}"/>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E70C0149-7ECD-799D-E806-54DDA33304B2}"/>
              </a:ext>
            </a:extLst>
          </p:cNvPr>
          <p:cNvSpPr>
            <a:spLocks noGrp="1"/>
          </p:cNvSpPr>
          <p:nvPr>
            <p:ph type="body" sz="quarter" idx="11"/>
          </p:nvPr>
        </p:nvSpPr>
        <p:spPr>
          <a:xfrm>
            <a:off x="649288" y="1234440"/>
            <a:ext cx="10894201" cy="365761"/>
          </a:xfrm>
        </p:spPr>
        <p:txBody>
          <a:bodyPr/>
          <a:lstStyle/>
          <a:p>
            <a:r>
              <a:rPr lang="en-US" dirty="0"/>
              <a:t>Coverage layer</a:t>
            </a:r>
          </a:p>
        </p:txBody>
      </p:sp>
      <p:sp>
        <p:nvSpPr>
          <p:cNvPr id="4" name="Content Placeholder 2">
            <a:extLst>
              <a:ext uri="{FF2B5EF4-FFF2-40B4-BE49-F238E27FC236}">
                <a16:creationId xmlns:a16="http://schemas.microsoft.com/office/drawing/2014/main" id="{5B5167D6-2A79-028D-BC79-CF9F409E8DB6}"/>
              </a:ext>
            </a:extLst>
          </p:cNvPr>
          <p:cNvSpPr txBox="1">
            <a:spLocks/>
          </p:cNvSpPr>
          <p:nvPr/>
        </p:nvSpPr>
        <p:spPr>
          <a:xfrm>
            <a:off x="838200" y="1600201"/>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US" sz="1600" dirty="0"/>
              <a:t>3 top fragments is not enough to get opaque hair</a:t>
            </a:r>
          </a:p>
          <a:p>
            <a:pPr>
              <a:spcAft>
                <a:spcPts val="0"/>
              </a:spcAft>
            </a:pPr>
            <a:r>
              <a:rPr lang="en-US" sz="1600" dirty="0"/>
              <a:t>High quality OIT was too expensive for us</a:t>
            </a:r>
          </a:p>
          <a:p>
            <a:pPr>
              <a:spcAft>
                <a:spcPts val="0"/>
              </a:spcAft>
            </a:pPr>
            <a:r>
              <a:rPr lang="en-US" sz="1600" dirty="0"/>
              <a:t>Accumulate additive coverage for each pixel, reconstruct alpha-blended coverage on composition</a:t>
            </a:r>
          </a:p>
        </p:txBody>
      </p:sp>
      <p:pic>
        <p:nvPicPr>
          <p:cNvPr id="11" name="Picture 10">
            <a:extLst>
              <a:ext uri="{FF2B5EF4-FFF2-40B4-BE49-F238E27FC236}">
                <a16:creationId xmlns:a16="http://schemas.microsoft.com/office/drawing/2014/main" id="{FFB8548C-E6A2-B79E-0F46-1FBCBB9E0197}"/>
              </a:ext>
            </a:extLst>
          </p:cNvPr>
          <p:cNvPicPr>
            <a:picLocks noChangeAspect="1"/>
          </p:cNvPicPr>
          <p:nvPr/>
        </p:nvPicPr>
        <p:blipFill>
          <a:blip r:embed="rId3"/>
          <a:stretch>
            <a:fillRect/>
          </a:stretch>
        </p:blipFill>
        <p:spPr>
          <a:xfrm>
            <a:off x="1388129" y="3008191"/>
            <a:ext cx="4363229" cy="3506958"/>
          </a:xfrm>
          <a:prstGeom prst="rect">
            <a:avLst/>
          </a:prstGeom>
        </p:spPr>
      </p:pic>
      <p:pic>
        <p:nvPicPr>
          <p:cNvPr id="12" name="Picture 11">
            <a:extLst>
              <a:ext uri="{FF2B5EF4-FFF2-40B4-BE49-F238E27FC236}">
                <a16:creationId xmlns:a16="http://schemas.microsoft.com/office/drawing/2014/main" id="{C3470551-3FEC-8C03-7138-AE64C4423114}"/>
              </a:ext>
            </a:extLst>
          </p:cNvPr>
          <p:cNvPicPr>
            <a:picLocks noChangeAspect="1"/>
          </p:cNvPicPr>
          <p:nvPr/>
        </p:nvPicPr>
        <p:blipFill>
          <a:blip r:embed="rId4"/>
          <a:stretch>
            <a:fillRect/>
          </a:stretch>
        </p:blipFill>
        <p:spPr>
          <a:xfrm>
            <a:off x="6091297" y="3008191"/>
            <a:ext cx="4377340" cy="3506959"/>
          </a:xfrm>
          <a:prstGeom prst="rect">
            <a:avLst/>
          </a:prstGeom>
        </p:spPr>
      </p:pic>
      <p:sp>
        <p:nvSpPr>
          <p:cNvPr id="13" name="TextBox 12">
            <a:extLst>
              <a:ext uri="{FF2B5EF4-FFF2-40B4-BE49-F238E27FC236}">
                <a16:creationId xmlns:a16="http://schemas.microsoft.com/office/drawing/2014/main" id="{49A66597-6086-0F08-321A-B84484F90A02}"/>
              </a:ext>
            </a:extLst>
          </p:cNvPr>
          <p:cNvSpPr txBox="1"/>
          <p:nvPr/>
        </p:nvSpPr>
        <p:spPr>
          <a:xfrm>
            <a:off x="2349040" y="2638726"/>
            <a:ext cx="2342629" cy="369332"/>
          </a:xfrm>
          <a:prstGeom prst="rect">
            <a:avLst/>
          </a:prstGeom>
          <a:noFill/>
        </p:spPr>
        <p:txBody>
          <a:bodyPr wrap="none" lIns="91440" tIns="45720" rIns="91440" bIns="45720" rtlCol="0" anchor="t">
            <a:spAutoFit/>
          </a:bodyPr>
          <a:lstStyle/>
          <a:p>
            <a:r>
              <a:rPr lang="en-US" dirty="0"/>
              <a:t>3 front fragments only</a:t>
            </a:r>
          </a:p>
        </p:txBody>
      </p:sp>
      <p:sp>
        <p:nvSpPr>
          <p:cNvPr id="14" name="TextBox 13">
            <a:extLst>
              <a:ext uri="{FF2B5EF4-FFF2-40B4-BE49-F238E27FC236}">
                <a16:creationId xmlns:a16="http://schemas.microsoft.com/office/drawing/2014/main" id="{C0DC77B2-C4FA-147E-19E6-A97CEAD56846}"/>
              </a:ext>
            </a:extLst>
          </p:cNvPr>
          <p:cNvSpPr txBox="1"/>
          <p:nvPr/>
        </p:nvSpPr>
        <p:spPr>
          <a:xfrm>
            <a:off x="7580516" y="2638726"/>
            <a:ext cx="1492973" cy="369332"/>
          </a:xfrm>
          <a:prstGeom prst="rect">
            <a:avLst/>
          </a:prstGeom>
          <a:noFill/>
        </p:spPr>
        <p:txBody>
          <a:bodyPr wrap="none" lIns="91440" tIns="45720" rIns="91440" bIns="45720" rtlCol="0" anchor="t">
            <a:spAutoFit/>
          </a:bodyPr>
          <a:lstStyle/>
          <a:p>
            <a:r>
              <a:rPr lang="en-US" dirty="0"/>
              <a:t>All fragments</a:t>
            </a:r>
          </a:p>
        </p:txBody>
      </p:sp>
      <p:sp>
        <p:nvSpPr>
          <p:cNvPr id="2" name="TextBox 1">
            <a:extLst>
              <a:ext uri="{FF2B5EF4-FFF2-40B4-BE49-F238E27FC236}">
                <a16:creationId xmlns:a16="http://schemas.microsoft.com/office/drawing/2014/main" id="{EEE7F0AF-1985-7EF5-5D3C-5AB7DC82E5E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194E2DAC-ADBE-5C1E-ABB3-65F3FBA3AC43}"/>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6E71C09C-E2EB-FF40-9669-456906E400B6}"/>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249198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38A84-2142-A968-BD4E-7475F871CA2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3E98884-DA59-6EDF-104D-86A25B56D98F}"/>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3E39D36D-F4C5-1B57-77B4-2663DEB787DB}"/>
              </a:ext>
            </a:extLst>
          </p:cNvPr>
          <p:cNvSpPr>
            <a:spLocks noGrp="1"/>
          </p:cNvSpPr>
          <p:nvPr>
            <p:ph type="body" sz="quarter" idx="11"/>
          </p:nvPr>
        </p:nvSpPr>
        <p:spPr>
          <a:xfrm>
            <a:off x="649288" y="1234440"/>
            <a:ext cx="10894201" cy="365761"/>
          </a:xfrm>
        </p:spPr>
        <p:txBody>
          <a:bodyPr/>
          <a:lstStyle/>
          <a:p>
            <a:r>
              <a:rPr lang="en-US" dirty="0"/>
              <a:t>Coverage layer</a:t>
            </a:r>
          </a:p>
        </p:txBody>
      </p:sp>
      <p:pic>
        <p:nvPicPr>
          <p:cNvPr id="2" name="Picture 1">
            <a:extLst>
              <a:ext uri="{FF2B5EF4-FFF2-40B4-BE49-F238E27FC236}">
                <a16:creationId xmlns:a16="http://schemas.microsoft.com/office/drawing/2014/main" id="{6EE9929F-74A1-A311-E8EA-F2D0B0668EE5}"/>
              </a:ext>
            </a:extLst>
          </p:cNvPr>
          <p:cNvPicPr>
            <a:picLocks noChangeAspect="1"/>
          </p:cNvPicPr>
          <p:nvPr/>
        </p:nvPicPr>
        <p:blipFill>
          <a:blip r:embed="rId3"/>
          <a:stretch>
            <a:fillRect/>
          </a:stretch>
        </p:blipFill>
        <p:spPr>
          <a:xfrm>
            <a:off x="5990619" y="2243646"/>
            <a:ext cx="5671894" cy="3933317"/>
          </a:xfrm>
          <a:prstGeom prst="rect">
            <a:avLst/>
          </a:prstGeom>
        </p:spPr>
      </p:pic>
      <p:sp>
        <p:nvSpPr>
          <p:cNvPr id="5" name="Content Placeholder 2">
            <a:extLst>
              <a:ext uri="{FF2B5EF4-FFF2-40B4-BE49-F238E27FC236}">
                <a16:creationId xmlns:a16="http://schemas.microsoft.com/office/drawing/2014/main" id="{93D6F51A-0550-B08D-0BC3-249733CE6978}"/>
              </a:ext>
            </a:extLst>
          </p:cNvPr>
          <p:cNvSpPr txBox="1">
            <a:spLocks/>
          </p:cNvSpPr>
          <p:nvPr/>
        </p:nvSpPr>
        <p:spPr>
          <a:xfrm>
            <a:off x="831391" y="1711235"/>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Numerically simulate coverage as a function of number of strands and their thickness</a:t>
            </a:r>
          </a:p>
          <a:p>
            <a:r>
              <a:rPr lang="en-US" sz="1600" dirty="0"/>
              <a:t>Assume constant coverage for each sample</a:t>
            </a:r>
          </a:p>
          <a:p>
            <a:r>
              <a:rPr lang="en-US" sz="1600" dirty="0"/>
              <a:t>Approximate with a polynomial</a:t>
            </a:r>
          </a:p>
          <a:p>
            <a:r>
              <a:rPr lang="en-US" sz="1600" dirty="0"/>
              <a:t>Shipped with quadratic polynomial</a:t>
            </a:r>
          </a:p>
          <a:p>
            <a:pPr lvl="1"/>
            <a:r>
              <a:rPr lang="en-US" sz="1200" dirty="0"/>
              <a:t>Gives more volume visually  compared to more precise fit</a:t>
            </a:r>
          </a:p>
          <a:p>
            <a:endParaRPr lang="en-US" dirty="0"/>
          </a:p>
          <a:p>
            <a:endParaRPr lang="en-US" dirty="0"/>
          </a:p>
        </p:txBody>
      </p:sp>
      <p:sp>
        <p:nvSpPr>
          <p:cNvPr id="4" name="TextBox 3">
            <a:extLst>
              <a:ext uri="{FF2B5EF4-FFF2-40B4-BE49-F238E27FC236}">
                <a16:creationId xmlns:a16="http://schemas.microsoft.com/office/drawing/2014/main" id="{9FEEA04C-500B-00EF-FF44-39336FF375FB}"/>
              </a:ext>
            </a:extLst>
          </p:cNvPr>
          <p:cNvSpPr txBox="1"/>
          <p:nvPr/>
        </p:nvSpPr>
        <p:spPr>
          <a:xfrm>
            <a:off x="648511" y="5746076"/>
            <a:ext cx="544068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000" dirty="0">
              <a:solidFill>
                <a:srgbClr val="569CD6"/>
              </a:solidFill>
              <a:latin typeface="Consolas"/>
            </a:endParaRPr>
          </a:p>
          <a:p>
            <a:r>
              <a:rPr lang="en-US" sz="1000" dirty="0">
                <a:solidFill>
                  <a:srgbClr val="6A9955"/>
                </a:solidFill>
                <a:latin typeface="Consolas" panose="020B0609020204030204" pitchFamily="49" charset="0"/>
              </a:rPr>
              <a:t>// Later, on composition, reconstruct total coverage</a:t>
            </a:r>
            <a:endParaRPr lang="en-US" sz="1000" dirty="0">
              <a:solidFill>
                <a:srgbClr val="569CD6"/>
              </a:solidFill>
              <a:latin typeface="Consolas"/>
            </a:endParaRPr>
          </a:p>
          <a:p>
            <a:r>
              <a:rPr lang="en-US" sz="1000" dirty="0">
                <a:solidFill>
                  <a:srgbClr val="569CD6"/>
                </a:solidFill>
                <a:latin typeface="Consolas"/>
              </a:rPr>
              <a:t>float</a:t>
            </a:r>
            <a:r>
              <a:rPr lang="en-US" sz="1000" dirty="0">
                <a:solidFill>
                  <a:srgbClr val="D4D4D4"/>
                </a:solidFill>
                <a:latin typeface="Consolas"/>
              </a:rPr>
              <a:t> x = additiveCoverage / 1024.0f;​</a:t>
            </a:r>
          </a:p>
          <a:p>
            <a:r>
              <a:rPr lang="en-US" sz="1000" dirty="0">
                <a:solidFill>
                  <a:srgbClr val="569CD6"/>
                </a:solidFill>
                <a:latin typeface="Consolas"/>
              </a:rPr>
              <a:t>float</a:t>
            </a:r>
            <a:r>
              <a:rPr lang="en-US" sz="1000" dirty="0">
                <a:solidFill>
                  <a:srgbClr val="D4D4D4"/>
                </a:solidFill>
                <a:latin typeface="Consolas"/>
              </a:rPr>
              <a:t> totalCoverage = </a:t>
            </a:r>
            <a:r>
              <a:rPr lang="en-US" sz="1000" dirty="0">
                <a:solidFill>
                  <a:srgbClr val="DCDCAA"/>
                </a:solidFill>
                <a:latin typeface="Consolas"/>
              </a:rPr>
              <a:t>saturate</a:t>
            </a:r>
            <a:r>
              <a:rPr lang="en-US" sz="1000" dirty="0">
                <a:solidFill>
                  <a:srgbClr val="D4D4D4"/>
                </a:solidFill>
                <a:latin typeface="Consolas"/>
              </a:rPr>
              <a:t>( x - </a:t>
            </a:r>
            <a:r>
              <a:rPr lang="en-US" sz="1000" dirty="0">
                <a:solidFill>
                  <a:srgbClr val="B5CEA8"/>
                </a:solidFill>
                <a:latin typeface="Consolas"/>
              </a:rPr>
              <a:t>0.5f</a:t>
            </a:r>
            <a:r>
              <a:rPr lang="en-US" sz="1000" dirty="0">
                <a:solidFill>
                  <a:srgbClr val="D4D4D4"/>
                </a:solidFill>
                <a:latin typeface="Consolas"/>
              </a:rPr>
              <a:t> * x * </a:t>
            </a:r>
            <a:r>
              <a:rPr lang="en-US" sz="1000" dirty="0">
                <a:solidFill>
                  <a:srgbClr val="DCDCAA"/>
                </a:solidFill>
                <a:latin typeface="Consolas"/>
              </a:rPr>
              <a:t>saturate</a:t>
            </a:r>
            <a:r>
              <a:rPr lang="en-US" sz="1000" dirty="0">
                <a:solidFill>
                  <a:srgbClr val="D4D4D4"/>
                </a:solidFill>
                <a:latin typeface="Consolas"/>
              </a:rPr>
              <a:t>( </a:t>
            </a:r>
            <a:r>
              <a:rPr lang="en-US" sz="1000" dirty="0">
                <a:solidFill>
                  <a:srgbClr val="B5CEA8"/>
                </a:solidFill>
                <a:latin typeface="Consolas"/>
              </a:rPr>
              <a:t>0.5f</a:t>
            </a:r>
            <a:r>
              <a:rPr lang="en-US" sz="1000" dirty="0">
                <a:solidFill>
                  <a:srgbClr val="D4D4D4"/>
                </a:solidFill>
                <a:latin typeface="Consolas"/>
              </a:rPr>
              <a:t> * x ) );​</a:t>
            </a:r>
          </a:p>
          <a:p>
            <a:endParaRPr lang="en-US" sz="1000" dirty="0">
              <a:solidFill>
                <a:srgbClr val="D4D4D4"/>
              </a:solidFill>
              <a:latin typeface="Consolas"/>
            </a:endParaRPr>
          </a:p>
        </p:txBody>
      </p:sp>
      <p:sp>
        <p:nvSpPr>
          <p:cNvPr id="6" name="TextBox 5">
            <a:extLst>
              <a:ext uri="{FF2B5EF4-FFF2-40B4-BE49-F238E27FC236}">
                <a16:creationId xmlns:a16="http://schemas.microsoft.com/office/drawing/2014/main" id="{E246E2EB-2B47-9580-F143-8C05C38DD900}"/>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11" name="TextBox 10">
            <a:extLst>
              <a:ext uri="{FF2B5EF4-FFF2-40B4-BE49-F238E27FC236}">
                <a16:creationId xmlns:a16="http://schemas.microsoft.com/office/drawing/2014/main" id="{303321D1-2966-9629-C006-C480840CE132}"/>
              </a:ext>
            </a:extLst>
          </p:cNvPr>
          <p:cNvSpPr txBox="1"/>
          <p:nvPr/>
        </p:nvSpPr>
        <p:spPr>
          <a:xfrm>
            <a:off x="648511" y="3898850"/>
            <a:ext cx="8808720" cy="1875770"/>
          </a:xfrm>
          <a:prstGeom prst="rect">
            <a:avLst/>
          </a:prstGeom>
          <a:noFill/>
        </p:spPr>
        <p:txBody>
          <a:bodyPr wrap="square">
            <a:spAutoFit/>
          </a:bodyPr>
          <a:lstStyle/>
          <a:p>
            <a:pPr>
              <a:lnSpc>
                <a:spcPts val="1425"/>
              </a:lnSpc>
              <a:buNone/>
            </a:pPr>
            <a:br>
              <a:rPr lang="en-US" sz="1000" b="0" dirty="0">
                <a:solidFill>
                  <a:srgbClr val="CCCCCC"/>
                </a:solidFill>
                <a:effectLst/>
                <a:latin typeface="Consolas" panose="020B0609020204030204" pitchFamily="49" charset="0"/>
              </a:rPr>
            </a:br>
            <a:r>
              <a:rPr lang="en-US" sz="1000" b="0" dirty="0">
                <a:solidFill>
                  <a:srgbClr val="569CD6"/>
                </a:solidFill>
                <a:effectLst/>
                <a:latin typeface="Consolas" panose="020B0609020204030204" pitchFamily="49" charset="0"/>
              </a:rPr>
              <a:t>void</a:t>
            </a:r>
            <a:r>
              <a:rPr lang="en-US" sz="1000" b="0" dirty="0">
                <a:solidFill>
                  <a:srgbClr val="CCCCCC"/>
                </a:solidFill>
                <a:effectLst/>
                <a:latin typeface="Consolas" panose="020B0609020204030204" pitchFamily="49" charset="0"/>
              </a:rPr>
              <a:t> </a:t>
            </a:r>
            <a:r>
              <a:rPr lang="en-US" sz="1000" b="0" dirty="0">
                <a:solidFill>
                  <a:srgbClr val="DCDCAA"/>
                </a:solidFill>
                <a:effectLst/>
                <a:latin typeface="Consolas" panose="020B0609020204030204" pitchFamily="49" charset="0"/>
              </a:rPr>
              <a:t>WritePixelToVisBuffer</a:t>
            </a:r>
            <a:r>
              <a:rPr lang="en-US" sz="1000" b="0" dirty="0">
                <a:solidFill>
                  <a:srgbClr val="CCCCCC"/>
                </a:solidFill>
                <a:effectLst/>
                <a:latin typeface="Consolas" panose="020B0609020204030204" pitchFamily="49" charset="0"/>
              </a:rPr>
              <a:t>( uint32 pixelOffset, </a:t>
            </a:r>
            <a:r>
              <a:rPr lang="en-US" sz="1000" dirty="0">
                <a:solidFill>
                  <a:srgbClr val="569CD6"/>
                </a:solidFill>
                <a:latin typeface="Consolas"/>
              </a:rPr>
              <a:t>float</a:t>
            </a:r>
            <a:r>
              <a:rPr lang="en-US" sz="1000" b="0" dirty="0">
                <a:solidFill>
                  <a:srgbClr val="CCCCCC"/>
                </a:solidFill>
                <a:effectLst/>
                <a:latin typeface="Consolas" panose="020B0609020204030204" pitchFamily="49" charset="0"/>
              </a:rPr>
              <a:t> coverage ) {​</a:t>
            </a:r>
          </a:p>
          <a:p>
            <a:pPr>
              <a:lnSpc>
                <a:spcPts val="1425"/>
              </a:lnSpc>
              <a:buNone/>
            </a:pPr>
            <a:r>
              <a:rPr lang="en-US" sz="1000" b="0" dirty="0">
                <a:solidFill>
                  <a:srgbClr val="CCCCCC"/>
                </a:solidFill>
                <a:effectLst/>
                <a:latin typeface="Consolas" panose="020B0609020204030204" pitchFamily="49" charset="0"/>
              </a:rPr>
              <a:t>    uint64 srcVal </a:t>
            </a:r>
            <a:r>
              <a:rPr lang="en-US" sz="1000" b="0" dirty="0">
                <a:solidFill>
                  <a:srgbClr val="D4D4D4"/>
                </a:solidFill>
                <a:effectLst/>
                <a:latin typeface="Consolas" panose="020B0609020204030204" pitchFamily="49" charset="0"/>
              </a:rPr>
              <a:t>=</a:t>
            </a:r>
            <a:r>
              <a:rPr lang="en-US" sz="1000" b="0" dirty="0">
                <a:solidFill>
                  <a:srgbClr val="CCCCCC"/>
                </a:solidFill>
                <a:effectLst/>
                <a:latin typeface="Consolas" panose="020B0609020204030204" pitchFamily="49" charset="0"/>
              </a:rPr>
              <a:t> </a:t>
            </a:r>
            <a:r>
              <a:rPr lang="en-US" sz="1000" b="0" dirty="0">
                <a:solidFill>
                  <a:srgbClr val="B5CEA8"/>
                </a:solidFill>
                <a:effectLst/>
                <a:latin typeface="Consolas" panose="020B0609020204030204" pitchFamily="49" charset="0"/>
              </a:rPr>
              <a:t>0</a:t>
            </a:r>
            <a:r>
              <a:rPr lang="en-US" sz="1000" b="0" dirty="0">
                <a:solidFill>
                  <a:srgbClr val="CCCCCC"/>
                </a:solidFill>
                <a:effectLst/>
                <a:latin typeface="Consolas" panose="020B0609020204030204" pitchFamily="49" charset="0"/>
              </a:rPr>
              <a:t>;​</a:t>
            </a:r>
          </a:p>
          <a:p>
            <a:pPr>
              <a:lnSpc>
                <a:spcPts val="1425"/>
              </a:lnSpc>
              <a:buNone/>
            </a:pPr>
            <a:r>
              <a:rPr lang="en-US" sz="1000" b="0" dirty="0">
                <a:solidFill>
                  <a:srgbClr val="CCCCCC"/>
                </a:solidFill>
                <a:effectLst/>
                <a:latin typeface="Consolas" panose="020B0609020204030204" pitchFamily="49" charset="0"/>
              </a:rPr>
              <a:t>    </a:t>
            </a:r>
            <a:r>
              <a:rPr lang="en-US" sz="1000" b="0" dirty="0">
                <a:solidFill>
                  <a:srgbClr val="6A9955"/>
                </a:solidFill>
                <a:effectLst/>
                <a:latin typeface="Consolas" panose="020B0609020204030204" pitchFamily="49" charset="0"/>
              </a:rPr>
              <a:t>// Write all fragment layers...</a:t>
            </a:r>
            <a:endParaRPr lang="en-US" sz="1000" b="0" dirty="0">
              <a:solidFill>
                <a:srgbClr val="CCCCCC"/>
              </a:solidFill>
              <a:effectLst/>
              <a:latin typeface="Consolas" panose="020B0609020204030204" pitchFamily="49" charset="0"/>
            </a:endParaRPr>
          </a:p>
          <a:p>
            <a:pPr>
              <a:lnSpc>
                <a:spcPts val="1425"/>
              </a:lnSpc>
              <a:buNone/>
            </a:pPr>
            <a:r>
              <a:rPr lang="en-US" sz="1000" b="0" dirty="0">
                <a:solidFill>
                  <a:srgbClr val="CCCCCC"/>
                </a:solidFill>
                <a:effectLst/>
                <a:latin typeface="Consolas" panose="020B0609020204030204" pitchFamily="49" charset="0"/>
              </a:rPr>
              <a:t>    ...</a:t>
            </a:r>
          </a:p>
          <a:p>
            <a:pPr>
              <a:lnSpc>
                <a:spcPts val="1425"/>
              </a:lnSpc>
              <a:buNone/>
            </a:pPr>
            <a:br>
              <a:rPr lang="en-US" sz="1000" b="0" dirty="0">
                <a:solidFill>
                  <a:srgbClr val="CCCCCC"/>
                </a:solidFill>
                <a:effectLst/>
                <a:latin typeface="Consolas" panose="020B0609020204030204" pitchFamily="49" charset="0"/>
              </a:rPr>
            </a:br>
            <a:r>
              <a:rPr lang="en-US" sz="1000" b="0" dirty="0">
                <a:solidFill>
                  <a:srgbClr val="6A9955"/>
                </a:solidFill>
                <a:effectLst/>
                <a:latin typeface="Consolas" panose="020B0609020204030204" pitchFamily="49" charset="0"/>
              </a:rPr>
              <a:t>    // Add fragment coverage</a:t>
            </a:r>
            <a:endParaRPr lang="en-US" sz="1000" b="0" dirty="0">
              <a:solidFill>
                <a:srgbClr val="CCCCCC"/>
              </a:solidFill>
              <a:effectLst/>
              <a:latin typeface="Consolas" panose="020B0609020204030204" pitchFamily="49" charset="0"/>
            </a:endParaRPr>
          </a:p>
          <a:p>
            <a:pPr>
              <a:lnSpc>
                <a:spcPts val="1425"/>
              </a:lnSpc>
              <a:buNone/>
            </a:pPr>
            <a:r>
              <a:rPr lang="en-US" sz="1000" b="0" dirty="0">
                <a:solidFill>
                  <a:srgbClr val="CCCCCC"/>
                </a:solidFill>
                <a:effectLst/>
                <a:latin typeface="Consolas" panose="020B0609020204030204" pitchFamily="49" charset="0"/>
              </a:rPr>
              <a:t>    uint32 additiveCoverage </a:t>
            </a:r>
            <a:r>
              <a:rPr lang="en-US" sz="1000" b="0" dirty="0">
                <a:solidFill>
                  <a:srgbClr val="D4D4D4"/>
                </a:solidFill>
                <a:effectLst/>
                <a:latin typeface="Consolas" panose="020B0609020204030204" pitchFamily="49" charset="0"/>
              </a:rPr>
              <a:t>=</a:t>
            </a:r>
            <a:r>
              <a:rPr lang="en-US" sz="1000" b="0" dirty="0">
                <a:solidFill>
                  <a:srgbClr val="CCCCCC"/>
                </a:solidFill>
                <a:effectLst/>
                <a:latin typeface="Consolas" panose="020B0609020204030204" pitchFamily="49" charset="0"/>
              </a:rPr>
              <a:t> ( coverage </a:t>
            </a:r>
            <a:r>
              <a:rPr lang="en-US" sz="1000" b="0" dirty="0">
                <a:solidFill>
                  <a:srgbClr val="D4D4D4"/>
                </a:solidFill>
                <a:effectLst/>
                <a:latin typeface="Consolas" panose="020B0609020204030204" pitchFamily="49" charset="0"/>
              </a:rPr>
              <a:t>*</a:t>
            </a:r>
            <a:r>
              <a:rPr lang="en-US" sz="1000" b="0" dirty="0">
                <a:solidFill>
                  <a:srgbClr val="CCCCCC"/>
                </a:solidFill>
                <a:effectLst/>
                <a:latin typeface="Consolas" panose="020B0609020204030204" pitchFamily="49" charset="0"/>
              </a:rPr>
              <a:t> </a:t>
            </a:r>
            <a:r>
              <a:rPr lang="en-US" sz="1000" b="0" dirty="0">
                <a:solidFill>
                  <a:srgbClr val="B5CEA8"/>
                </a:solidFill>
                <a:effectLst/>
                <a:latin typeface="Consolas" panose="020B0609020204030204" pitchFamily="49" charset="0"/>
              </a:rPr>
              <a:t>1024.0f</a:t>
            </a:r>
            <a:r>
              <a:rPr lang="en-US" sz="1000" b="0" dirty="0">
                <a:solidFill>
                  <a:srgbClr val="CCCCCC"/>
                </a:solidFill>
                <a:effectLst/>
                <a:latin typeface="Consolas" panose="020B0609020204030204" pitchFamily="49" charset="0"/>
              </a:rPr>
              <a:t> );</a:t>
            </a:r>
          </a:p>
          <a:p>
            <a:pPr>
              <a:lnSpc>
                <a:spcPts val="1425"/>
              </a:lnSpc>
              <a:buNone/>
            </a:pPr>
            <a:r>
              <a:rPr lang="en-US" sz="1000" b="0" dirty="0">
                <a:solidFill>
                  <a:srgbClr val="CCCCCC"/>
                </a:solidFill>
                <a:effectLst/>
                <a:latin typeface="Consolas" panose="020B0609020204030204" pitchFamily="49" charset="0"/>
              </a:rPr>
              <a:t>    </a:t>
            </a:r>
            <a:r>
              <a:rPr lang="en-US" sz="1000" b="0" dirty="0">
                <a:solidFill>
                  <a:srgbClr val="DCDCAA"/>
                </a:solidFill>
                <a:effectLst/>
                <a:latin typeface="Consolas" panose="020B0609020204030204" pitchFamily="49" charset="0"/>
              </a:rPr>
              <a:t>atomicAdd</a:t>
            </a:r>
            <a:r>
              <a:rPr lang="en-US" sz="1000" b="0" dirty="0">
                <a:solidFill>
                  <a:srgbClr val="CCCCCC"/>
                </a:solidFill>
                <a:effectLst/>
                <a:latin typeface="Consolas" panose="020B0609020204030204" pitchFamily="49" charset="0"/>
              </a:rPr>
              <a:t>(</a:t>
            </a:r>
            <a:r>
              <a:rPr lang="en-US" sz="1000" b="0" dirty="0">
                <a:solidFill>
                  <a:srgbClr val="9CDCFE"/>
                </a:solidFill>
                <a:effectLst/>
                <a:latin typeface="Consolas" panose="020B0609020204030204" pitchFamily="49" charset="0"/>
              </a:rPr>
              <a:t> </a:t>
            </a:r>
            <a:r>
              <a:rPr lang="en-US" sz="1000" dirty="0">
                <a:solidFill>
                  <a:srgbClr val="9CDCFE"/>
                </a:solidFill>
                <a:latin typeface="Consolas" panose="020B0609020204030204" pitchFamily="49" charset="0"/>
              </a:rPr>
              <a:t>coverage</a:t>
            </a:r>
            <a:r>
              <a:rPr lang="en-US" sz="1000" b="0" dirty="0">
                <a:solidFill>
                  <a:srgbClr val="9CDCFE"/>
                </a:solidFill>
                <a:effectLst/>
                <a:latin typeface="Consolas" panose="020B0609020204030204" pitchFamily="49" charset="0"/>
              </a:rPr>
              <a:t>Buffer</a:t>
            </a:r>
            <a:r>
              <a:rPr lang="en-US" sz="1000" b="0" dirty="0">
                <a:solidFill>
                  <a:srgbClr val="CCCCCC"/>
                </a:solidFill>
                <a:effectLst/>
                <a:latin typeface="Consolas" panose="020B0609020204030204" pitchFamily="49" charset="0"/>
              </a:rPr>
              <a:t>[ pixelOffset ], additiveCoverage );​</a:t>
            </a:r>
          </a:p>
          <a:p>
            <a:pPr>
              <a:lnSpc>
                <a:spcPts val="1425"/>
              </a:lnSpc>
            </a:pPr>
            <a:r>
              <a:rPr lang="en-US" sz="1000" b="0" dirty="0">
                <a:solidFill>
                  <a:srgbClr val="CCCCCC"/>
                </a:solidFill>
                <a:effectLst/>
                <a:latin typeface="Consolas" panose="020B0609020204030204" pitchFamily="49" charset="0"/>
              </a:rPr>
              <a:t>}​</a:t>
            </a:r>
          </a:p>
        </p:txBody>
      </p:sp>
      <p:sp>
        <p:nvSpPr>
          <p:cNvPr id="9" name="TextBox 8">
            <a:extLst>
              <a:ext uri="{FF2B5EF4-FFF2-40B4-BE49-F238E27FC236}">
                <a16:creationId xmlns:a16="http://schemas.microsoft.com/office/drawing/2014/main" id="{4B1395B1-2C5B-8485-EEBF-89F3C7211FB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3" name="Picture 12" descr="A black and white sign with white text&#10;&#10;Description automatically generated">
            <a:extLst>
              <a:ext uri="{FF2B5EF4-FFF2-40B4-BE49-F238E27FC236}">
                <a16:creationId xmlns:a16="http://schemas.microsoft.com/office/drawing/2014/main" id="{CC318981-1C14-D57A-64AA-27F790F0048D}"/>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288386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2FDD1-379A-3C37-3773-B31944FE7301}"/>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F907AE34-7769-79BE-9140-AE0B3D5D3420}"/>
              </a:ext>
            </a:extLst>
          </p:cNvPr>
          <p:cNvSpPr txBox="1"/>
          <p:nvPr/>
        </p:nvSpPr>
        <p:spPr>
          <a:xfrm>
            <a:off x="2108125" y="280427"/>
            <a:ext cx="2538772" cy="369332"/>
          </a:xfrm>
          <a:prstGeom prst="rect">
            <a:avLst/>
          </a:prstGeom>
          <a:noFill/>
        </p:spPr>
        <p:txBody>
          <a:bodyPr wrap="none" rtlCol="0">
            <a:spAutoFit/>
          </a:bodyPr>
          <a:lstStyle/>
          <a:p>
            <a:r>
              <a:rPr lang="en-US" dirty="0">
                <a:solidFill>
                  <a:schemeClr val="bg1"/>
                </a:solidFill>
              </a:rPr>
              <a:t>Degree 5 polynomial fit</a:t>
            </a:r>
          </a:p>
        </p:txBody>
      </p:sp>
      <p:sp>
        <p:nvSpPr>
          <p:cNvPr id="12" name="TextBox 11">
            <a:extLst>
              <a:ext uri="{FF2B5EF4-FFF2-40B4-BE49-F238E27FC236}">
                <a16:creationId xmlns:a16="http://schemas.microsoft.com/office/drawing/2014/main" id="{97E739CC-9B1F-6605-ECCB-1F7D545E1F09}"/>
              </a:ext>
            </a:extLst>
          </p:cNvPr>
          <p:cNvSpPr txBox="1"/>
          <p:nvPr/>
        </p:nvSpPr>
        <p:spPr>
          <a:xfrm>
            <a:off x="8067225" y="280427"/>
            <a:ext cx="2538772" cy="369332"/>
          </a:xfrm>
          <a:prstGeom prst="rect">
            <a:avLst/>
          </a:prstGeom>
          <a:noFill/>
        </p:spPr>
        <p:txBody>
          <a:bodyPr wrap="none" rtlCol="0">
            <a:spAutoFit/>
          </a:bodyPr>
          <a:lstStyle/>
          <a:p>
            <a:r>
              <a:rPr lang="en-US" dirty="0">
                <a:solidFill>
                  <a:schemeClr val="bg1"/>
                </a:solidFill>
              </a:rPr>
              <a:t>Degree 2 polynomial fit</a:t>
            </a:r>
          </a:p>
        </p:txBody>
      </p:sp>
      <p:pic>
        <p:nvPicPr>
          <p:cNvPr id="13" name="Picture 12">
            <a:extLst>
              <a:ext uri="{FF2B5EF4-FFF2-40B4-BE49-F238E27FC236}">
                <a16:creationId xmlns:a16="http://schemas.microsoft.com/office/drawing/2014/main" id="{7D3D1985-20EB-D16D-CAD8-97D855DA3051}"/>
              </a:ext>
            </a:extLst>
          </p:cNvPr>
          <p:cNvPicPr>
            <a:picLocks noChangeAspect="1"/>
          </p:cNvPicPr>
          <p:nvPr/>
        </p:nvPicPr>
        <p:blipFill>
          <a:blip r:embed="rId3"/>
          <a:stretch>
            <a:fillRect/>
          </a:stretch>
        </p:blipFill>
        <p:spPr>
          <a:xfrm>
            <a:off x="7050941" y="1252153"/>
            <a:ext cx="4860322" cy="5164093"/>
          </a:xfrm>
          <a:prstGeom prst="rect">
            <a:avLst/>
          </a:prstGeom>
        </p:spPr>
      </p:pic>
      <p:pic>
        <p:nvPicPr>
          <p:cNvPr id="14" name="Picture 13">
            <a:extLst>
              <a:ext uri="{FF2B5EF4-FFF2-40B4-BE49-F238E27FC236}">
                <a16:creationId xmlns:a16="http://schemas.microsoft.com/office/drawing/2014/main" id="{18CB0424-4094-20B3-2EBF-866815E2F8C8}"/>
              </a:ext>
            </a:extLst>
          </p:cNvPr>
          <p:cNvPicPr>
            <a:picLocks noChangeAspect="1"/>
          </p:cNvPicPr>
          <p:nvPr/>
        </p:nvPicPr>
        <p:blipFill>
          <a:blip r:embed="rId4"/>
          <a:stretch>
            <a:fillRect/>
          </a:stretch>
        </p:blipFill>
        <p:spPr>
          <a:xfrm>
            <a:off x="1091842" y="1255757"/>
            <a:ext cx="4860323" cy="5164094"/>
          </a:xfrm>
          <a:prstGeom prst="rect">
            <a:avLst/>
          </a:prstGeom>
        </p:spPr>
      </p:pic>
      <p:pic>
        <p:nvPicPr>
          <p:cNvPr id="2" name="Picture 1">
            <a:extLst>
              <a:ext uri="{FF2B5EF4-FFF2-40B4-BE49-F238E27FC236}">
                <a16:creationId xmlns:a16="http://schemas.microsoft.com/office/drawing/2014/main" id="{7EC9C634-3DF2-EF11-B062-16B542FD52B8}"/>
              </a:ext>
            </a:extLst>
          </p:cNvPr>
          <p:cNvPicPr>
            <a:picLocks noChangeAspect="1"/>
          </p:cNvPicPr>
          <p:nvPr/>
        </p:nvPicPr>
        <p:blipFill>
          <a:blip r:embed="rId4"/>
          <a:srcRect l="42826" t="21976" r="45726" b="67249"/>
          <a:stretch/>
        </p:blipFill>
        <p:spPr>
          <a:xfrm>
            <a:off x="280737" y="850557"/>
            <a:ext cx="2578443" cy="2578443"/>
          </a:xfrm>
          <a:prstGeom prst="rect">
            <a:avLst/>
          </a:prstGeom>
          <a:ln w="19050">
            <a:solidFill>
              <a:srgbClr val="FF0000"/>
            </a:solidFill>
            <a:prstDash val="dash"/>
          </a:ln>
        </p:spPr>
      </p:pic>
      <p:pic>
        <p:nvPicPr>
          <p:cNvPr id="3" name="Picture 2">
            <a:extLst>
              <a:ext uri="{FF2B5EF4-FFF2-40B4-BE49-F238E27FC236}">
                <a16:creationId xmlns:a16="http://schemas.microsoft.com/office/drawing/2014/main" id="{630D8EF8-9D6B-D925-BB69-89B88E8100AB}"/>
              </a:ext>
            </a:extLst>
          </p:cNvPr>
          <p:cNvPicPr>
            <a:picLocks noChangeAspect="1"/>
          </p:cNvPicPr>
          <p:nvPr/>
        </p:nvPicPr>
        <p:blipFill>
          <a:blip r:embed="rId3"/>
          <a:srcRect l="42826" t="21976" r="45726" b="67249"/>
          <a:stretch/>
        </p:blipFill>
        <p:spPr>
          <a:xfrm>
            <a:off x="6239837" y="850557"/>
            <a:ext cx="2578443" cy="2578443"/>
          </a:xfrm>
          <a:prstGeom prst="rect">
            <a:avLst/>
          </a:prstGeom>
          <a:ln w="19050">
            <a:solidFill>
              <a:srgbClr val="FF0000"/>
            </a:solidFill>
            <a:prstDash val="dash"/>
          </a:ln>
        </p:spPr>
      </p:pic>
      <p:sp>
        <p:nvSpPr>
          <p:cNvPr id="4" name="Rectangle 3">
            <a:extLst>
              <a:ext uri="{FF2B5EF4-FFF2-40B4-BE49-F238E27FC236}">
                <a16:creationId xmlns:a16="http://schemas.microsoft.com/office/drawing/2014/main" id="{D8F39CEA-F5CA-DF30-4606-923C8A5EFEE2}"/>
              </a:ext>
            </a:extLst>
          </p:cNvPr>
          <p:cNvSpPr/>
          <p:nvPr/>
        </p:nvSpPr>
        <p:spPr>
          <a:xfrm>
            <a:off x="3146852" y="2347784"/>
            <a:ext cx="461319" cy="469557"/>
          </a:xfrm>
          <a:prstGeom prst="rect">
            <a:avLst/>
          </a:prstGeom>
          <a:noFill/>
          <a:ln w="28575">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FDDE3CB3-737B-5956-2AEF-20784E006008}"/>
              </a:ext>
            </a:extLst>
          </p:cNvPr>
          <p:cNvSpPr/>
          <p:nvPr/>
        </p:nvSpPr>
        <p:spPr>
          <a:xfrm>
            <a:off x="9105952" y="2347784"/>
            <a:ext cx="461319" cy="469557"/>
          </a:xfrm>
          <a:prstGeom prst="rect">
            <a:avLst/>
          </a:prstGeom>
          <a:noFill/>
          <a:ln w="28575">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EA8D934-2A50-67E3-067E-E1E84C29FFE0}"/>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9" name="TextBox 8">
            <a:extLst>
              <a:ext uri="{FF2B5EF4-FFF2-40B4-BE49-F238E27FC236}">
                <a16:creationId xmlns:a16="http://schemas.microsoft.com/office/drawing/2014/main" id="{430AEC5C-453C-AC83-0CD8-DF1A0B5ED4D7}"/>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5" name="Picture 14" descr="A black and white sign with white text&#10;&#10;Description automatically generated">
            <a:extLst>
              <a:ext uri="{FF2B5EF4-FFF2-40B4-BE49-F238E27FC236}">
                <a16:creationId xmlns:a16="http://schemas.microsoft.com/office/drawing/2014/main" id="{8CDC462A-4387-4940-3A8A-FB3EEC56D67A}"/>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271302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F5BC5-EF46-B57C-5875-2311ABA46C6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C9C23B2-E9F6-7134-888C-79F81C91816C}"/>
              </a:ext>
            </a:extLst>
          </p:cNvPr>
          <p:cNvSpPr>
            <a:spLocks noGrp="1"/>
          </p:cNvSpPr>
          <p:nvPr>
            <p:ph type="ctrTitle"/>
          </p:nvPr>
        </p:nvSpPr>
        <p:spPr>
          <a:xfrm>
            <a:off x="648511" y="480060"/>
            <a:ext cx="10894978" cy="643346"/>
          </a:xfrm>
        </p:spPr>
        <p:txBody>
          <a:bodyPr/>
          <a:lstStyle/>
          <a:p>
            <a:r>
              <a:rPr lang="en-US" dirty="0"/>
              <a:t>Visibility buffer</a:t>
            </a:r>
          </a:p>
        </p:txBody>
      </p:sp>
      <p:sp>
        <p:nvSpPr>
          <p:cNvPr id="3" name="Text Placeholder 3">
            <a:extLst>
              <a:ext uri="{FF2B5EF4-FFF2-40B4-BE49-F238E27FC236}">
                <a16:creationId xmlns:a16="http://schemas.microsoft.com/office/drawing/2014/main" id="{606A8058-7003-06AA-7CF1-E09C8C332CA5}"/>
              </a:ext>
            </a:extLst>
          </p:cNvPr>
          <p:cNvSpPr>
            <a:spLocks noGrp="1"/>
          </p:cNvSpPr>
          <p:nvPr>
            <p:ph type="body" sz="quarter" idx="11"/>
          </p:nvPr>
        </p:nvSpPr>
        <p:spPr>
          <a:xfrm>
            <a:off x="649288" y="1234440"/>
            <a:ext cx="10894201" cy="365761"/>
          </a:xfrm>
        </p:spPr>
        <p:txBody>
          <a:bodyPr/>
          <a:lstStyle/>
          <a:p>
            <a:r>
              <a:rPr lang="en-US" dirty="0"/>
              <a:t>last layer culling</a:t>
            </a:r>
          </a:p>
        </p:txBody>
      </p:sp>
      <p:sp>
        <p:nvSpPr>
          <p:cNvPr id="4" name="Content Placeholder 2">
            <a:extLst>
              <a:ext uri="{FF2B5EF4-FFF2-40B4-BE49-F238E27FC236}">
                <a16:creationId xmlns:a16="http://schemas.microsoft.com/office/drawing/2014/main" id="{0C1F5F95-7FEC-2C8F-C9C3-20C912975168}"/>
              </a:ext>
            </a:extLst>
          </p:cNvPr>
          <p:cNvSpPr txBox="1">
            <a:spLocks/>
          </p:cNvSpPr>
          <p:nvPr/>
        </p:nvSpPr>
        <p:spPr>
          <a:xfrm>
            <a:off x="838200" y="1825625"/>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US" sz="1600" dirty="0"/>
              <a:t>Cull against the last layer early</a:t>
            </a:r>
          </a:p>
          <a:p>
            <a:pPr>
              <a:spcAft>
                <a:spcPts val="0"/>
              </a:spcAft>
            </a:pPr>
            <a:r>
              <a:rPr lang="en-US" sz="1600" dirty="0"/>
              <a:t>Use non-atomic load to make GPU caches work</a:t>
            </a:r>
          </a:p>
          <a:p>
            <a:pPr lvl="1">
              <a:spcAft>
                <a:spcPts val="0"/>
              </a:spcAft>
            </a:pPr>
            <a:r>
              <a:rPr lang="en-US" dirty="0"/>
              <a:t>“Grey area” of the specs, but haven’t noticed any issues for our case</a:t>
            </a:r>
          </a:p>
          <a:p>
            <a:pPr>
              <a:spcAft>
                <a:spcPts val="0"/>
              </a:spcAft>
            </a:pPr>
            <a:r>
              <a:rPr lang="en-US" sz="1600" dirty="0"/>
              <a:t>Still need to write additive coverage</a:t>
            </a:r>
          </a:p>
          <a:p>
            <a:pPr>
              <a:spcAft>
                <a:spcPts val="0"/>
              </a:spcAft>
            </a:pPr>
            <a:r>
              <a:rPr lang="en-US" sz="1600" dirty="0"/>
              <a:t>Significant speedup for dense hair pieces</a:t>
            </a:r>
          </a:p>
          <a:p>
            <a:pPr lvl="1">
              <a:spcAft>
                <a:spcPts val="0"/>
              </a:spcAft>
            </a:pPr>
            <a:r>
              <a:rPr lang="en-US" dirty="0"/>
              <a:t>Up to 50%</a:t>
            </a:r>
          </a:p>
        </p:txBody>
      </p:sp>
      <p:sp>
        <p:nvSpPr>
          <p:cNvPr id="2" name="TextBox 1">
            <a:extLst>
              <a:ext uri="{FF2B5EF4-FFF2-40B4-BE49-F238E27FC236}">
                <a16:creationId xmlns:a16="http://schemas.microsoft.com/office/drawing/2014/main" id="{1D42C639-3CBA-546E-2E85-61CC6E5AF064}"/>
              </a:ext>
            </a:extLst>
          </p:cNvPr>
          <p:cNvSpPr txBox="1"/>
          <p:nvPr/>
        </p:nvSpPr>
        <p:spPr>
          <a:xfrm>
            <a:off x="838200" y="4003040"/>
            <a:ext cx="958088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569CD6"/>
                </a:solidFill>
                <a:latin typeface="Consolas"/>
              </a:rPr>
              <a:t>void</a:t>
            </a:r>
            <a:r>
              <a:rPr lang="en-US" sz="1000" dirty="0">
                <a:solidFill>
                  <a:srgbClr val="D4D4D4"/>
                </a:solidFill>
                <a:latin typeface="Consolas"/>
              </a:rPr>
              <a:t> </a:t>
            </a:r>
            <a:r>
              <a:rPr lang="en-US" sz="1000" dirty="0">
                <a:solidFill>
                  <a:srgbClr val="DCDCAA"/>
                </a:solidFill>
                <a:latin typeface="Consolas"/>
              </a:rPr>
              <a:t>WritePixelToVisBuffer</a:t>
            </a:r>
            <a:r>
              <a:rPr lang="en-US" sz="1000" dirty="0">
                <a:solidFill>
                  <a:srgbClr val="D4D4D4"/>
                </a:solidFill>
                <a:latin typeface="Consolas"/>
              </a:rPr>
              <a:t>( </a:t>
            </a:r>
            <a:r>
              <a:rPr lang="en-US" sz="1000" dirty="0">
                <a:solidFill>
                  <a:srgbClr val="4EC9B0"/>
                </a:solidFill>
                <a:latin typeface="Consolas"/>
              </a:rPr>
              <a:t>uint32</a:t>
            </a:r>
            <a:r>
              <a:rPr lang="en-US" sz="1000" dirty="0">
                <a:solidFill>
                  <a:srgbClr val="D4D4D4"/>
                </a:solidFill>
                <a:latin typeface="Consolas"/>
              </a:rPr>
              <a:t> </a:t>
            </a:r>
            <a:r>
              <a:rPr lang="en-US" sz="1000" dirty="0">
                <a:solidFill>
                  <a:srgbClr val="9CDCFE"/>
                </a:solidFill>
                <a:latin typeface="Consolas"/>
              </a:rPr>
              <a:t>pixelPayload</a:t>
            </a:r>
            <a:r>
              <a:rPr lang="en-US" sz="1000" dirty="0">
                <a:solidFill>
                  <a:srgbClr val="D4D4D4"/>
                </a:solidFill>
                <a:latin typeface="Consolas"/>
              </a:rPr>
              <a:t>, </a:t>
            </a:r>
            <a:r>
              <a:rPr lang="en-US" sz="1000" dirty="0">
                <a:solidFill>
                  <a:srgbClr val="4EC9B0"/>
                </a:solidFill>
                <a:latin typeface="Consolas"/>
              </a:rPr>
              <a:t>uint32</a:t>
            </a:r>
            <a:r>
              <a:rPr lang="en-US" sz="1000" dirty="0">
                <a:solidFill>
                  <a:srgbClr val="D4D4D4"/>
                </a:solidFill>
                <a:latin typeface="Consolas"/>
              </a:rPr>
              <a:t> </a:t>
            </a:r>
            <a:r>
              <a:rPr lang="en-US" sz="1000" dirty="0">
                <a:solidFill>
                  <a:srgbClr val="9CDCFE"/>
                </a:solidFill>
                <a:latin typeface="Consolas"/>
              </a:rPr>
              <a:t>pixelOffset</a:t>
            </a:r>
            <a:r>
              <a:rPr lang="en-US" sz="1000" dirty="0">
                <a:solidFill>
                  <a:srgbClr val="D4D4D4"/>
                </a:solidFill>
                <a:latin typeface="Consolas"/>
              </a:rPr>
              <a:t>, </a:t>
            </a:r>
            <a:r>
              <a:rPr lang="en-US" sz="1000" dirty="0">
                <a:solidFill>
                  <a:srgbClr val="4EC9B0"/>
                </a:solidFill>
                <a:latin typeface="Consolas"/>
              </a:rPr>
              <a:t>uint32</a:t>
            </a:r>
            <a:r>
              <a:rPr lang="en-US" sz="1000" dirty="0">
                <a:solidFill>
                  <a:srgbClr val="D4D4D4"/>
                </a:solidFill>
                <a:latin typeface="Consolas"/>
              </a:rPr>
              <a:t> </a:t>
            </a:r>
            <a:r>
              <a:rPr lang="en-US" sz="1000" dirty="0">
                <a:solidFill>
                  <a:srgbClr val="9CDCFE"/>
                </a:solidFill>
                <a:latin typeface="Consolas"/>
              </a:rPr>
              <a:t>atlasTileLayerStride</a:t>
            </a:r>
            <a:r>
              <a:rPr lang="en-US" sz="1000" dirty="0">
                <a:solidFill>
                  <a:srgbClr val="D4D4D4"/>
                </a:solidFill>
                <a:latin typeface="Consolas"/>
              </a:rPr>
              <a:t> ) {​</a:t>
            </a:r>
          </a:p>
          <a:p>
            <a:r>
              <a:rPr lang="en-US" sz="1000" dirty="0">
                <a:solidFill>
                  <a:srgbClr val="6A9955"/>
                </a:solidFill>
                <a:latin typeface="Consolas"/>
              </a:rPr>
              <a:t>    // fetch last layer value (non-atomic load)​</a:t>
            </a:r>
          </a:p>
          <a:p>
            <a:r>
              <a:rPr lang="en-US" sz="1000" dirty="0">
                <a:solidFill>
                  <a:srgbClr val="D4D4D4"/>
                </a:solidFill>
                <a:latin typeface="Consolas"/>
              </a:rPr>
              <a:t>    uint32 cullPixel = $</a:t>
            </a:r>
            <a:r>
              <a:rPr lang="en-US" sz="1000" dirty="0">
                <a:solidFill>
                  <a:srgbClr val="9CDCFE"/>
                </a:solidFill>
                <a:latin typeface="Consolas"/>
              </a:rPr>
              <a:t>strandsAtlas</a:t>
            </a:r>
            <a:r>
              <a:rPr lang="en-US" sz="1000" dirty="0">
                <a:solidFill>
                  <a:srgbClr val="D4D4D4"/>
                </a:solidFill>
                <a:latin typeface="Consolas"/>
              </a:rPr>
              <a:t>[ pixelOffset + </a:t>
            </a:r>
            <a:r>
              <a:rPr lang="en-US" sz="1000" dirty="0">
                <a:solidFill>
                  <a:srgbClr val="B5CEA8"/>
                </a:solidFill>
                <a:latin typeface="Consolas"/>
              </a:rPr>
              <a:t>2</a:t>
            </a:r>
            <a:r>
              <a:rPr lang="en-US" sz="1000" dirty="0">
                <a:solidFill>
                  <a:srgbClr val="D4D4D4"/>
                </a:solidFill>
                <a:latin typeface="Consolas"/>
              </a:rPr>
              <a:t> * atlasTileLayerStride ];​</a:t>
            </a:r>
          </a:p>
          <a:p>
            <a:br>
              <a:rPr lang="en-US" sz="1000" dirty="0">
                <a:latin typeface="Consolas"/>
              </a:rPr>
            </a:br>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cullPixel &gt; pixelPayload ) {​</a:t>
            </a:r>
          </a:p>
          <a:p>
            <a:r>
              <a:rPr lang="en-US" sz="1000" dirty="0">
                <a:solidFill>
                  <a:srgbClr val="D4D4D4"/>
                </a:solidFill>
                <a:latin typeface="Consolas"/>
              </a:rPr>
              <a:t>        uint32 srcVal = </a:t>
            </a:r>
            <a:r>
              <a:rPr lang="en-US" sz="1000" dirty="0">
                <a:solidFill>
                  <a:srgbClr val="B5CEA8"/>
                </a:solidFill>
                <a:latin typeface="Consolas"/>
              </a:rPr>
              <a:t>0</a:t>
            </a:r>
            <a:r>
              <a:rPr lang="en-US" sz="1000" dirty="0">
                <a:solidFill>
                  <a:srgbClr val="D4D4D4"/>
                </a:solidFill>
                <a:latin typeface="Consolas"/>
              </a:rPr>
              <a:t>;​</a:t>
            </a:r>
          </a:p>
          <a:p>
            <a:r>
              <a:rPr lang="en-US" sz="1000" dirty="0">
                <a:solidFill>
                  <a:srgbClr val="D4D4D4"/>
                </a:solidFill>
                <a:latin typeface="Consolas"/>
              </a:rPr>
              <a:t>        </a:t>
            </a:r>
            <a:r>
              <a:rPr lang="en-US" sz="1000" dirty="0">
                <a:solidFill>
                  <a:srgbClr val="DCDCAA"/>
                </a:solidFill>
                <a:latin typeface="Consolas"/>
              </a:rPr>
              <a:t>atomicMinOut</a:t>
            </a:r>
            <a:r>
              <a:rPr lang="en-US" sz="1000" dirty="0">
                <a:solidFill>
                  <a:srgbClr val="D4D4D4"/>
                </a:solidFill>
                <a:latin typeface="Consolas"/>
              </a:rPr>
              <a:t>( </a:t>
            </a:r>
            <a:r>
              <a:rPr lang="en-US" sz="1000" dirty="0">
                <a:solidFill>
                  <a:srgbClr val="9CDCFE"/>
                </a:solidFill>
                <a:latin typeface="Consolas"/>
              </a:rPr>
              <a:t>visBuffer</a:t>
            </a:r>
            <a:r>
              <a:rPr lang="en-US" sz="1000" dirty="0">
                <a:solidFill>
                  <a:srgbClr val="D4D4D4"/>
                </a:solidFill>
                <a:latin typeface="Consolas"/>
              </a:rPr>
              <a:t>[ pixelOffset + </a:t>
            </a:r>
            <a:r>
              <a:rPr lang="en-US" sz="1000" dirty="0">
                <a:solidFill>
                  <a:srgbClr val="B5CEA8"/>
                </a:solidFill>
                <a:latin typeface="Consolas"/>
              </a:rPr>
              <a:t>0</a:t>
            </a:r>
            <a:r>
              <a:rPr lang="en-US" sz="1000" dirty="0">
                <a:solidFill>
                  <a:srgbClr val="D4D4D4"/>
                </a:solidFill>
                <a:latin typeface="Consolas"/>
              </a:rPr>
              <a:t> * atlasTileLayerStride ], pixelPayload, srcVal );​</a:t>
            </a:r>
          </a:p>
          <a:p>
            <a:r>
              <a:rPr lang="en-US" sz="1000" dirty="0">
                <a:solidFill>
                  <a:srgbClr val="6A9955"/>
                </a:solidFill>
                <a:latin typeface="Consolas"/>
              </a:rPr>
              <a:t>        // continue to write to other layers​</a:t>
            </a:r>
          </a:p>
          <a:p>
            <a:r>
              <a:rPr lang="en-US" sz="1000" dirty="0">
                <a:solidFill>
                  <a:srgbClr val="D4D4D4"/>
                </a:solidFill>
                <a:latin typeface="Consolas"/>
              </a:rPr>
              <a:t>    }​</a:t>
            </a:r>
          </a:p>
          <a:p>
            <a:r>
              <a:rPr lang="en-US" sz="1000" dirty="0">
                <a:solidFill>
                  <a:srgbClr val="D4D4D4"/>
                </a:solidFill>
                <a:latin typeface="Consolas"/>
              </a:rPr>
              <a:t>    </a:t>
            </a:r>
            <a:r>
              <a:rPr lang="en-US" sz="1000" dirty="0">
                <a:solidFill>
                  <a:srgbClr val="6A9955"/>
                </a:solidFill>
                <a:latin typeface="Consolas"/>
              </a:rPr>
              <a:t>// write additive coverage anyway</a:t>
            </a:r>
          </a:p>
          <a:p>
            <a:r>
              <a:rPr lang="en-US" sz="1000" dirty="0">
                <a:solidFill>
                  <a:srgbClr val="D4D4D4"/>
                </a:solidFill>
                <a:latin typeface="Consolas"/>
              </a:rPr>
              <a:t>}​</a:t>
            </a:r>
          </a:p>
          <a:p>
            <a:endParaRPr lang="en-US" sz="1000" dirty="0">
              <a:solidFill>
                <a:srgbClr val="D4D4D4"/>
              </a:solidFill>
              <a:latin typeface="Consolas"/>
            </a:endParaRPr>
          </a:p>
        </p:txBody>
      </p:sp>
      <p:sp>
        <p:nvSpPr>
          <p:cNvPr id="5" name="TextBox 4">
            <a:extLst>
              <a:ext uri="{FF2B5EF4-FFF2-40B4-BE49-F238E27FC236}">
                <a16:creationId xmlns:a16="http://schemas.microsoft.com/office/drawing/2014/main" id="{05F59593-7C92-2B20-0C79-0D247D3729E5}"/>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72DB5F50-FFBB-A13D-B508-AC8F71C0BDAC}"/>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955F43D2-0EE8-33D6-3D0A-4DE9AA00746E}"/>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9136748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F626A-0474-860E-9EF6-1A85777BB2A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19F3D43-DF57-7AAE-936E-E424FFC588B8}"/>
              </a:ext>
            </a:extLst>
          </p:cNvPr>
          <p:cNvSpPr>
            <a:spLocks noGrp="1"/>
          </p:cNvSpPr>
          <p:nvPr>
            <p:ph type="ctrTitle"/>
          </p:nvPr>
        </p:nvSpPr>
        <p:spPr>
          <a:xfrm>
            <a:off x="648511" y="480060"/>
            <a:ext cx="10894978" cy="643346"/>
          </a:xfrm>
        </p:spPr>
        <p:txBody>
          <a:bodyPr/>
          <a:lstStyle/>
          <a:p>
            <a:r>
              <a:rPr lang="en-US" dirty="0"/>
              <a:t>Divergence</a:t>
            </a:r>
          </a:p>
        </p:txBody>
      </p:sp>
      <p:sp>
        <p:nvSpPr>
          <p:cNvPr id="6" name="Content Placeholder 2">
            <a:extLst>
              <a:ext uri="{FF2B5EF4-FFF2-40B4-BE49-F238E27FC236}">
                <a16:creationId xmlns:a16="http://schemas.microsoft.com/office/drawing/2014/main" id="{7B2E9DCC-F5AA-96A9-6FB5-A44973CB1E4E}"/>
              </a:ext>
            </a:extLst>
          </p:cNvPr>
          <p:cNvSpPr txBox="1">
            <a:spLocks/>
          </p:cNvSpPr>
          <p:nvPr/>
        </p:nvSpPr>
        <p:spPr>
          <a:xfrm>
            <a:off x="838200" y="1825625"/>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Very high divergence</a:t>
            </a:r>
          </a:p>
          <a:p>
            <a:r>
              <a:rPr lang="en-US" dirty="0"/>
              <a:t>Only 45% of lanes are active on average</a:t>
            </a:r>
          </a:p>
          <a:p>
            <a:r>
              <a:rPr lang="en-US" dirty="0"/>
              <a:t>Varying thickness, length and slope</a:t>
            </a:r>
          </a:p>
          <a:p>
            <a:r>
              <a:rPr lang="en-US" dirty="0"/>
              <a:t>Nested loops with divergent bounds</a:t>
            </a:r>
          </a:p>
        </p:txBody>
      </p:sp>
      <p:pic>
        <p:nvPicPr>
          <p:cNvPr id="8" name="Picture 7" descr="A grid with green squares&#10;&#10;AI-generated content may be incorrect.">
            <a:extLst>
              <a:ext uri="{FF2B5EF4-FFF2-40B4-BE49-F238E27FC236}">
                <a16:creationId xmlns:a16="http://schemas.microsoft.com/office/drawing/2014/main" id="{485F6504-8C9E-8FB3-8A85-897212DC541F}"/>
              </a:ext>
            </a:extLst>
          </p:cNvPr>
          <p:cNvPicPr>
            <a:picLocks noChangeAspect="1"/>
          </p:cNvPicPr>
          <p:nvPr/>
        </p:nvPicPr>
        <p:blipFill>
          <a:blip r:embed="rId3"/>
          <a:stretch>
            <a:fillRect/>
          </a:stretch>
        </p:blipFill>
        <p:spPr>
          <a:xfrm>
            <a:off x="5976938" y="1430947"/>
            <a:ext cx="2321833" cy="1455773"/>
          </a:xfrm>
          <a:prstGeom prst="rect">
            <a:avLst/>
          </a:prstGeom>
          <a:ln>
            <a:solidFill>
              <a:schemeClr val="tx1"/>
            </a:solidFill>
          </a:ln>
        </p:spPr>
      </p:pic>
      <p:pic>
        <p:nvPicPr>
          <p:cNvPr id="9" name="Picture 8" descr="A green and white grid&#10;&#10;AI-generated content may be incorrect.">
            <a:extLst>
              <a:ext uri="{FF2B5EF4-FFF2-40B4-BE49-F238E27FC236}">
                <a16:creationId xmlns:a16="http://schemas.microsoft.com/office/drawing/2014/main" id="{376D7218-2B5E-823C-95BA-BBC31523E1C7}"/>
              </a:ext>
            </a:extLst>
          </p:cNvPr>
          <p:cNvPicPr>
            <a:picLocks noChangeAspect="1"/>
          </p:cNvPicPr>
          <p:nvPr/>
        </p:nvPicPr>
        <p:blipFill>
          <a:blip r:embed="rId4"/>
          <a:stretch>
            <a:fillRect/>
          </a:stretch>
        </p:blipFill>
        <p:spPr>
          <a:xfrm>
            <a:off x="5983431" y="3256189"/>
            <a:ext cx="2321834" cy="1451240"/>
          </a:xfrm>
          <a:prstGeom prst="rect">
            <a:avLst/>
          </a:prstGeom>
          <a:ln>
            <a:solidFill>
              <a:schemeClr val="tx1"/>
            </a:solidFill>
          </a:ln>
        </p:spPr>
      </p:pic>
      <p:pic>
        <p:nvPicPr>
          <p:cNvPr id="11" name="Picture 10" descr="A green and white pixelated background&#10;&#10;AI-generated content may be incorrect.">
            <a:extLst>
              <a:ext uri="{FF2B5EF4-FFF2-40B4-BE49-F238E27FC236}">
                <a16:creationId xmlns:a16="http://schemas.microsoft.com/office/drawing/2014/main" id="{1A296101-EA35-3899-BEF8-E12112810EF5}"/>
              </a:ext>
            </a:extLst>
          </p:cNvPr>
          <p:cNvPicPr>
            <a:picLocks noChangeAspect="1"/>
          </p:cNvPicPr>
          <p:nvPr/>
        </p:nvPicPr>
        <p:blipFill>
          <a:blip r:embed="rId5"/>
          <a:stretch>
            <a:fillRect/>
          </a:stretch>
        </p:blipFill>
        <p:spPr>
          <a:xfrm>
            <a:off x="5969681" y="5077071"/>
            <a:ext cx="2329090" cy="1444173"/>
          </a:xfrm>
          <a:prstGeom prst="rect">
            <a:avLst/>
          </a:prstGeom>
          <a:ln>
            <a:solidFill>
              <a:schemeClr val="tx1"/>
            </a:solidFill>
          </a:ln>
        </p:spPr>
      </p:pic>
      <p:pic>
        <p:nvPicPr>
          <p:cNvPr id="12" name="Picture 11" descr="A pixelated image of a hand&#10;&#10;AI-generated content may be incorrect.">
            <a:extLst>
              <a:ext uri="{FF2B5EF4-FFF2-40B4-BE49-F238E27FC236}">
                <a16:creationId xmlns:a16="http://schemas.microsoft.com/office/drawing/2014/main" id="{DE3242C8-9197-B91B-F79B-91D267F3A6B3}"/>
              </a:ext>
            </a:extLst>
          </p:cNvPr>
          <p:cNvPicPr>
            <a:picLocks noChangeAspect="1"/>
          </p:cNvPicPr>
          <p:nvPr/>
        </p:nvPicPr>
        <p:blipFill>
          <a:blip r:embed="rId6"/>
          <a:stretch>
            <a:fillRect/>
          </a:stretch>
        </p:blipFill>
        <p:spPr>
          <a:xfrm>
            <a:off x="8917895" y="5077070"/>
            <a:ext cx="2388054" cy="1444173"/>
          </a:xfrm>
          <a:prstGeom prst="rect">
            <a:avLst/>
          </a:prstGeom>
          <a:ln>
            <a:solidFill>
              <a:schemeClr val="tx1"/>
            </a:solidFill>
          </a:ln>
        </p:spPr>
      </p:pic>
      <p:sp>
        <p:nvSpPr>
          <p:cNvPr id="14" name="Rectangle 13">
            <a:extLst>
              <a:ext uri="{FF2B5EF4-FFF2-40B4-BE49-F238E27FC236}">
                <a16:creationId xmlns:a16="http://schemas.microsoft.com/office/drawing/2014/main" id="{CF3CE9CE-1D7D-7544-463C-D5B738B8467A}"/>
              </a:ext>
            </a:extLst>
          </p:cNvPr>
          <p:cNvSpPr/>
          <p:nvPr/>
        </p:nvSpPr>
        <p:spPr>
          <a:xfrm>
            <a:off x="8925152" y="626830"/>
            <a:ext cx="138315" cy="143984"/>
          </a:xfrm>
          <a:prstGeom prst="rect">
            <a:avLst/>
          </a:prstGeom>
          <a:solidFill>
            <a:srgbClr val="008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756054C-5BFF-288C-832C-0D848EA51F55}"/>
              </a:ext>
            </a:extLst>
          </p:cNvPr>
          <p:cNvSpPr/>
          <p:nvPr/>
        </p:nvSpPr>
        <p:spPr>
          <a:xfrm>
            <a:off x="8925151" y="862686"/>
            <a:ext cx="138315" cy="143984"/>
          </a:xfrm>
          <a:prstGeom prst="rect">
            <a:avLst/>
          </a:prstGeom>
          <a:solidFill>
            <a:srgbClr val="FFCC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0B1FFBD9-025A-8C6F-CEE4-42D43252BF49}"/>
              </a:ext>
            </a:extLst>
          </p:cNvPr>
          <p:cNvSpPr txBox="1"/>
          <p:nvPr/>
        </p:nvSpPr>
        <p:spPr>
          <a:xfrm>
            <a:off x="9187048" y="568961"/>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Useful work</a:t>
            </a:r>
          </a:p>
        </p:txBody>
      </p:sp>
      <p:sp>
        <p:nvSpPr>
          <p:cNvPr id="17" name="TextBox 16">
            <a:extLst>
              <a:ext uri="{FF2B5EF4-FFF2-40B4-BE49-F238E27FC236}">
                <a16:creationId xmlns:a16="http://schemas.microsoft.com/office/drawing/2014/main" id="{B73AA562-A48A-5D82-E095-1AB6683BEA76}"/>
              </a:ext>
            </a:extLst>
          </p:cNvPr>
          <p:cNvSpPr txBox="1"/>
          <p:nvPr/>
        </p:nvSpPr>
        <p:spPr>
          <a:xfrm>
            <a:off x="9187047" y="804817"/>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Waiting for another segment</a:t>
            </a:r>
          </a:p>
        </p:txBody>
      </p:sp>
      <p:pic>
        <p:nvPicPr>
          <p:cNvPr id="18" name="Picture 17" descr="A green and white squares&#10;&#10;AI-generated content may be incorrect.">
            <a:extLst>
              <a:ext uri="{FF2B5EF4-FFF2-40B4-BE49-F238E27FC236}">
                <a16:creationId xmlns:a16="http://schemas.microsoft.com/office/drawing/2014/main" id="{A67856FC-7B47-A662-2F06-C7568548EFA3}"/>
              </a:ext>
            </a:extLst>
          </p:cNvPr>
          <p:cNvPicPr>
            <a:picLocks noChangeAspect="1"/>
          </p:cNvPicPr>
          <p:nvPr/>
        </p:nvPicPr>
        <p:blipFill>
          <a:blip r:embed="rId7"/>
          <a:stretch>
            <a:fillRect/>
          </a:stretch>
        </p:blipFill>
        <p:spPr>
          <a:xfrm>
            <a:off x="8925151" y="3258004"/>
            <a:ext cx="2382472" cy="1457081"/>
          </a:xfrm>
          <a:prstGeom prst="rect">
            <a:avLst/>
          </a:prstGeom>
          <a:ln>
            <a:solidFill>
              <a:schemeClr val="tx1"/>
            </a:solidFill>
          </a:ln>
        </p:spPr>
      </p:pic>
      <p:pic>
        <p:nvPicPr>
          <p:cNvPr id="19" name="Picture 18" descr="A pixelated image of a person&amp;#39;s face&#10;&#10;AI-generated content may be incorrect.">
            <a:extLst>
              <a:ext uri="{FF2B5EF4-FFF2-40B4-BE49-F238E27FC236}">
                <a16:creationId xmlns:a16="http://schemas.microsoft.com/office/drawing/2014/main" id="{E365F414-E42D-0F7F-E959-2BB1F81D451B}"/>
              </a:ext>
            </a:extLst>
          </p:cNvPr>
          <p:cNvPicPr>
            <a:picLocks noChangeAspect="1"/>
          </p:cNvPicPr>
          <p:nvPr/>
        </p:nvPicPr>
        <p:blipFill>
          <a:blip r:embed="rId8"/>
          <a:stretch>
            <a:fillRect/>
          </a:stretch>
        </p:blipFill>
        <p:spPr>
          <a:xfrm>
            <a:off x="8926904" y="1430413"/>
            <a:ext cx="2379963" cy="1456553"/>
          </a:xfrm>
          <a:prstGeom prst="rect">
            <a:avLst/>
          </a:prstGeom>
          <a:ln>
            <a:solidFill>
              <a:schemeClr val="tx1"/>
            </a:solidFill>
          </a:ln>
        </p:spPr>
      </p:pic>
      <p:sp>
        <p:nvSpPr>
          <p:cNvPr id="2" name="TextBox 1">
            <a:extLst>
              <a:ext uri="{FF2B5EF4-FFF2-40B4-BE49-F238E27FC236}">
                <a16:creationId xmlns:a16="http://schemas.microsoft.com/office/drawing/2014/main" id="{92340544-930A-6F75-730C-9EC4D425D24F}"/>
              </a:ext>
            </a:extLst>
          </p:cNvPr>
          <p:cNvSpPr txBox="1"/>
          <p:nvPr/>
        </p:nvSpPr>
        <p:spPr>
          <a:xfrm>
            <a:off x="840475" y="4121623"/>
            <a:ext cx="318675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C586C0"/>
                </a:solidFill>
                <a:latin typeface="Consolas"/>
              </a:rPr>
              <a:t>for</a:t>
            </a:r>
            <a:r>
              <a:rPr lang="en-US" sz="1000" dirty="0">
                <a:solidFill>
                  <a:srgbClr val="D4D4D4"/>
                </a:solidFill>
                <a:latin typeface="Consolas"/>
              </a:rPr>
              <a:t> (x = minX; x &lt;= maxX; ++x) {​</a:t>
            </a:r>
          </a:p>
          <a:p>
            <a:r>
              <a:rPr lang="en-US" sz="1000" dirty="0">
                <a:solidFill>
                  <a:srgbClr val="D4D4D4"/>
                </a:solidFill>
                <a:latin typeface="Consolas"/>
              </a:rPr>
              <a:t>    minY, maxY = </a:t>
            </a:r>
            <a:r>
              <a:rPr lang="en-US" sz="1000" dirty="0">
                <a:solidFill>
                  <a:srgbClr val="DCDCAA"/>
                </a:solidFill>
                <a:latin typeface="Consolas"/>
              </a:rPr>
              <a:t>TrapezoidSlice</a:t>
            </a:r>
            <a:r>
              <a:rPr lang="en-US" sz="1000" dirty="0">
                <a:solidFill>
                  <a:srgbClr val="D4D4D4"/>
                </a:solidFill>
                <a:latin typeface="Consolas"/>
              </a:rPr>
              <a:t>(x);​</a:t>
            </a:r>
          </a:p>
          <a:p>
            <a:r>
              <a:rPr lang="en-US" sz="1000" dirty="0">
                <a:solidFill>
                  <a:srgbClr val="D4D4D4"/>
                </a:solidFill>
                <a:latin typeface="Consolas"/>
              </a:rPr>
              <a:t>    </a:t>
            </a:r>
            <a:r>
              <a:rPr lang="en-US" sz="1000" dirty="0">
                <a:solidFill>
                  <a:srgbClr val="C586C0"/>
                </a:solidFill>
                <a:latin typeface="Consolas"/>
              </a:rPr>
              <a:t>for</a:t>
            </a:r>
            <a:r>
              <a:rPr lang="en-US" sz="1000" dirty="0">
                <a:solidFill>
                  <a:srgbClr val="D4D4D4"/>
                </a:solidFill>
                <a:latin typeface="Consolas"/>
              </a:rPr>
              <a:t> (y = minY; y &lt; maxY; y++) {​</a:t>
            </a:r>
          </a:p>
          <a:p>
            <a:r>
              <a:rPr lang="en-US" sz="1000" dirty="0">
                <a:solidFill>
                  <a:srgbClr val="6A9955"/>
                </a:solidFill>
                <a:latin typeface="Consolas"/>
              </a:rPr>
              <a:t>        // Output a pixel​</a:t>
            </a:r>
          </a:p>
          <a:p>
            <a:r>
              <a:rPr lang="en-US" sz="1000" dirty="0">
                <a:solidFill>
                  <a:srgbClr val="D4D4D4"/>
                </a:solidFill>
                <a:latin typeface="Consolas"/>
              </a:rPr>
              <a:t>    }​</a:t>
            </a:r>
          </a:p>
          <a:p>
            <a:r>
              <a:rPr lang="en-US" sz="1000" dirty="0">
                <a:solidFill>
                  <a:srgbClr val="D4D4D4"/>
                </a:solidFill>
                <a:latin typeface="Consolas"/>
              </a:rPr>
              <a:t>}​</a:t>
            </a:r>
          </a:p>
          <a:p>
            <a:endParaRPr lang="en-US" sz="1000" dirty="0">
              <a:solidFill>
                <a:srgbClr val="D4D4D4"/>
              </a:solidFill>
              <a:latin typeface="Consolas"/>
            </a:endParaRPr>
          </a:p>
        </p:txBody>
      </p:sp>
      <p:sp>
        <p:nvSpPr>
          <p:cNvPr id="3" name="TextBox 2">
            <a:extLst>
              <a:ext uri="{FF2B5EF4-FFF2-40B4-BE49-F238E27FC236}">
                <a16:creationId xmlns:a16="http://schemas.microsoft.com/office/drawing/2014/main" id="{2F5B1881-ECF8-D8F8-C97B-7A7E190940E8}"/>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3">
            <a:extLst>
              <a:ext uri="{FF2B5EF4-FFF2-40B4-BE49-F238E27FC236}">
                <a16:creationId xmlns:a16="http://schemas.microsoft.com/office/drawing/2014/main" id="{A783B0C4-C9D6-AE61-A2E2-5EDAE7A81D7B}"/>
              </a:ext>
            </a:extLst>
          </p:cNvPr>
          <p:cNvSpPr txBox="1"/>
          <p:nvPr/>
        </p:nvSpPr>
        <p:spPr>
          <a:xfrm>
            <a:off x="6813465" y="1162568"/>
            <a:ext cx="641522" cy="261610"/>
          </a:xfrm>
          <a:prstGeom prst="rect">
            <a:avLst/>
          </a:prstGeom>
          <a:noFill/>
        </p:spPr>
        <p:txBody>
          <a:bodyPr wrap="none" rtlCol="0">
            <a:spAutoFit/>
          </a:bodyPr>
          <a:lstStyle/>
          <a:p>
            <a:r>
              <a:rPr lang="en-US" sz="1100" dirty="0"/>
              <a:t>Lane 1</a:t>
            </a:r>
          </a:p>
        </p:txBody>
      </p:sp>
      <p:sp>
        <p:nvSpPr>
          <p:cNvPr id="7" name="TextBox 6">
            <a:extLst>
              <a:ext uri="{FF2B5EF4-FFF2-40B4-BE49-F238E27FC236}">
                <a16:creationId xmlns:a16="http://schemas.microsoft.com/office/drawing/2014/main" id="{8E395CB9-C22A-9994-8492-E3DCCE7FF6C0}"/>
              </a:ext>
            </a:extLst>
          </p:cNvPr>
          <p:cNvSpPr txBox="1"/>
          <p:nvPr/>
        </p:nvSpPr>
        <p:spPr>
          <a:xfrm>
            <a:off x="6813465" y="2986690"/>
            <a:ext cx="641522" cy="261610"/>
          </a:xfrm>
          <a:prstGeom prst="rect">
            <a:avLst/>
          </a:prstGeom>
          <a:noFill/>
        </p:spPr>
        <p:txBody>
          <a:bodyPr wrap="none" rtlCol="0">
            <a:spAutoFit/>
          </a:bodyPr>
          <a:lstStyle/>
          <a:p>
            <a:r>
              <a:rPr lang="en-US" sz="1100" dirty="0"/>
              <a:t>Lane 2</a:t>
            </a:r>
          </a:p>
        </p:txBody>
      </p:sp>
      <p:sp>
        <p:nvSpPr>
          <p:cNvPr id="13" name="TextBox 12">
            <a:extLst>
              <a:ext uri="{FF2B5EF4-FFF2-40B4-BE49-F238E27FC236}">
                <a16:creationId xmlns:a16="http://schemas.microsoft.com/office/drawing/2014/main" id="{F1AA6A74-7D3B-C7C4-0A78-21E8937BF995}"/>
              </a:ext>
            </a:extLst>
          </p:cNvPr>
          <p:cNvSpPr txBox="1"/>
          <p:nvPr/>
        </p:nvSpPr>
        <p:spPr>
          <a:xfrm>
            <a:off x="6823587" y="4815288"/>
            <a:ext cx="641522" cy="261610"/>
          </a:xfrm>
          <a:prstGeom prst="rect">
            <a:avLst/>
          </a:prstGeom>
          <a:noFill/>
        </p:spPr>
        <p:txBody>
          <a:bodyPr wrap="none" rtlCol="0">
            <a:spAutoFit/>
          </a:bodyPr>
          <a:lstStyle/>
          <a:p>
            <a:r>
              <a:rPr lang="en-US" sz="1100" dirty="0"/>
              <a:t>Lane 3</a:t>
            </a:r>
          </a:p>
        </p:txBody>
      </p:sp>
      <p:sp>
        <p:nvSpPr>
          <p:cNvPr id="21" name="TextBox 8">
            <a:extLst>
              <a:ext uri="{FF2B5EF4-FFF2-40B4-BE49-F238E27FC236}">
                <a16:creationId xmlns:a16="http://schemas.microsoft.com/office/drawing/2014/main" id="{52F668A1-D734-9456-00B8-4F60500ECC86}"/>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23" name="Picture 22" descr="A black and white sign with white text&#10;&#10;Description automatically generated">
            <a:extLst>
              <a:ext uri="{FF2B5EF4-FFF2-40B4-BE49-F238E27FC236}">
                <a16:creationId xmlns:a16="http://schemas.microsoft.com/office/drawing/2014/main" id="{478D2585-A3BC-A947-BF25-94F9B7536A1F}"/>
              </a:ext>
            </a:extLst>
          </p:cNvPr>
          <p:cNvPicPr>
            <a:picLocks noChangeAspect="1"/>
          </p:cNvPicPr>
          <p:nvPr/>
        </p:nvPicPr>
        <p:blipFill>
          <a:blip r:embed="rId9">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417426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90F08-ACC4-4CD3-D66D-083E6103F47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25806EE-A9BD-1D36-BE16-DCBFCA8D0E5F}"/>
              </a:ext>
            </a:extLst>
          </p:cNvPr>
          <p:cNvSpPr>
            <a:spLocks noGrp="1"/>
          </p:cNvSpPr>
          <p:nvPr>
            <p:ph type="ctrTitle"/>
          </p:nvPr>
        </p:nvSpPr>
        <p:spPr>
          <a:xfrm>
            <a:off x="648511" y="480060"/>
            <a:ext cx="10894978" cy="643346"/>
          </a:xfrm>
        </p:spPr>
        <p:txBody>
          <a:bodyPr/>
          <a:lstStyle/>
          <a:p>
            <a:r>
              <a:rPr lang="en-US" dirty="0"/>
              <a:t>Divergence</a:t>
            </a:r>
          </a:p>
        </p:txBody>
      </p:sp>
      <p:sp>
        <p:nvSpPr>
          <p:cNvPr id="3" name="Content Placeholder 2">
            <a:extLst>
              <a:ext uri="{FF2B5EF4-FFF2-40B4-BE49-F238E27FC236}">
                <a16:creationId xmlns:a16="http://schemas.microsoft.com/office/drawing/2014/main" id="{459B9D59-7E54-F088-3689-0818F33E81D5}"/>
              </a:ext>
            </a:extLst>
          </p:cNvPr>
          <p:cNvSpPr txBox="1">
            <a:spLocks/>
          </p:cNvSpPr>
          <p:nvPr/>
        </p:nvSpPr>
        <p:spPr>
          <a:xfrm>
            <a:off x="838200" y="1825625"/>
            <a:ext cx="10515600" cy="658630"/>
          </a:xfrm>
          <a:prstGeom prst="rect">
            <a:avLst/>
          </a:prstGeom>
          <a:noFill/>
        </p:spPr>
        <p:txBody>
          <a:bodyPr vert="horz" lIns="91440" tIns="45720" rIns="91440" bIns="45720" rtlCol="0" anchor="t">
            <a:normAutofit fontScale="85000" lnSpcReduction="20000"/>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Flatten 2 loops into one</a:t>
            </a:r>
          </a:p>
          <a:p>
            <a:r>
              <a:rPr lang="en-US" sz="1400" dirty="0"/>
              <a:t>No thickness and slope divergence anymore</a:t>
            </a:r>
          </a:p>
        </p:txBody>
      </p:sp>
      <p:sp>
        <p:nvSpPr>
          <p:cNvPr id="4" name="TextBox 3">
            <a:extLst>
              <a:ext uri="{FF2B5EF4-FFF2-40B4-BE49-F238E27FC236}">
                <a16:creationId xmlns:a16="http://schemas.microsoft.com/office/drawing/2014/main" id="{1180A4D4-BB7F-22F7-EF30-BBD6B12CDC43}"/>
              </a:ext>
            </a:extLst>
          </p:cNvPr>
          <p:cNvSpPr txBox="1"/>
          <p:nvPr/>
        </p:nvSpPr>
        <p:spPr>
          <a:xfrm>
            <a:off x="840475" y="2608996"/>
            <a:ext cx="402267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D4D4D4"/>
                </a:solidFill>
                <a:latin typeface="Consolas"/>
              </a:rPr>
              <a:t>x = minX;​</a:t>
            </a:r>
          </a:p>
          <a:p>
            <a:r>
              <a:rPr lang="en-US" sz="1000" dirty="0">
                <a:solidFill>
                  <a:srgbClr val="D4D4D4"/>
                </a:solidFill>
                <a:latin typeface="Consolas"/>
              </a:rPr>
              <a:t>minY, maxY = </a:t>
            </a:r>
            <a:r>
              <a:rPr lang="en-US" sz="1000" dirty="0">
                <a:solidFill>
                  <a:srgbClr val="DCDCAA"/>
                </a:solidFill>
                <a:latin typeface="Consolas"/>
              </a:rPr>
              <a:t>TrapezoidSlice</a:t>
            </a:r>
            <a:r>
              <a:rPr lang="en-US" sz="1000" dirty="0">
                <a:solidFill>
                  <a:srgbClr val="D4D4D4"/>
                </a:solidFill>
                <a:latin typeface="Consolas"/>
              </a:rPr>
              <a:t>(x);​</a:t>
            </a:r>
          </a:p>
          <a:p>
            <a:r>
              <a:rPr lang="en-US" sz="1000" dirty="0">
                <a:solidFill>
                  <a:srgbClr val="D4D4D4"/>
                </a:solidFill>
                <a:latin typeface="Consolas"/>
              </a:rPr>
              <a:t>y = minY;​</a:t>
            </a:r>
          </a:p>
          <a:p>
            <a:r>
              <a:rPr lang="en-US" sz="1000" dirty="0">
                <a:solidFill>
                  <a:srgbClr val="C586C0"/>
                </a:solidFill>
                <a:latin typeface="Consolas"/>
              </a:rPr>
              <a:t>while</a:t>
            </a:r>
            <a:r>
              <a:rPr lang="en-US" sz="1000" dirty="0">
                <a:solidFill>
                  <a:srgbClr val="D4D4D4"/>
                </a:solidFill>
                <a:latin typeface="Consolas"/>
              </a:rPr>
              <a:t> (</a:t>
            </a:r>
            <a:r>
              <a:rPr lang="en-US" sz="1000" dirty="0">
                <a:solidFill>
                  <a:srgbClr val="569CD6"/>
                </a:solidFill>
                <a:latin typeface="Consolas"/>
              </a:rPr>
              <a:t>true</a:t>
            </a:r>
            <a:r>
              <a:rPr lang="en-US" sz="1000" dirty="0">
                <a:solidFill>
                  <a:srgbClr val="D4D4D4"/>
                </a:solidFill>
                <a:latin typeface="Consolas"/>
              </a:rPr>
              <a:t>) {​</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(y &gt; maxY) {​</a:t>
            </a:r>
          </a:p>
          <a:p>
            <a:r>
              <a:rPr lang="en-US" sz="1000" dirty="0">
                <a:solidFill>
                  <a:srgbClr val="D4D4D4"/>
                </a:solidFill>
                <a:latin typeface="Consolas"/>
              </a:rPr>
              <a:t>        x++;​</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(x &gt; maxX) {​</a:t>
            </a:r>
          </a:p>
          <a:p>
            <a:r>
              <a:rPr lang="en-US" sz="1000" dirty="0">
                <a:solidFill>
                  <a:srgbClr val="D4D4D4"/>
                </a:solidFill>
                <a:latin typeface="Consolas"/>
              </a:rPr>
              <a:t>            </a:t>
            </a:r>
            <a:r>
              <a:rPr lang="en-US" sz="1000" dirty="0">
                <a:solidFill>
                  <a:srgbClr val="C586C0"/>
                </a:solidFill>
                <a:latin typeface="Consolas"/>
              </a:rPr>
              <a:t>break</a:t>
            </a:r>
            <a:r>
              <a:rPr lang="en-US" sz="1000" dirty="0">
                <a:solidFill>
                  <a:srgbClr val="D4D4D4"/>
                </a:solidFill>
                <a:latin typeface="Consolas"/>
              </a:rPr>
              <a:t>;​</a:t>
            </a:r>
          </a:p>
          <a:p>
            <a:r>
              <a:rPr lang="en-US" sz="1000" dirty="0">
                <a:solidFill>
                  <a:srgbClr val="D4D4D4"/>
                </a:solidFill>
                <a:latin typeface="Consolas"/>
              </a:rPr>
              <a:t>        }​</a:t>
            </a:r>
          </a:p>
          <a:p>
            <a:r>
              <a:rPr lang="en-US" sz="1000" dirty="0">
                <a:solidFill>
                  <a:srgbClr val="D4D4D4"/>
                </a:solidFill>
                <a:latin typeface="Consolas"/>
              </a:rPr>
              <a:t>        minY, maxY = </a:t>
            </a:r>
            <a:r>
              <a:rPr lang="en-US" sz="1000" dirty="0">
                <a:solidFill>
                  <a:srgbClr val="DCDCAA"/>
                </a:solidFill>
                <a:latin typeface="Consolas"/>
              </a:rPr>
              <a:t>TrapezoidSlice</a:t>
            </a:r>
            <a:r>
              <a:rPr lang="en-US" sz="1000" dirty="0">
                <a:solidFill>
                  <a:srgbClr val="D4D4D4"/>
                </a:solidFill>
                <a:latin typeface="Consolas"/>
              </a:rPr>
              <a:t>(x);​</a:t>
            </a:r>
          </a:p>
          <a:p>
            <a:r>
              <a:rPr lang="en-US" sz="1000" dirty="0">
                <a:solidFill>
                  <a:srgbClr val="D4D4D4"/>
                </a:solidFill>
                <a:latin typeface="Consolas"/>
              </a:rPr>
              <a:t>        y = minY;​</a:t>
            </a:r>
          </a:p>
          <a:p>
            <a:r>
              <a:rPr lang="en-US" sz="1000" dirty="0">
                <a:solidFill>
                  <a:srgbClr val="D4D4D4"/>
                </a:solidFill>
                <a:latin typeface="Consolas"/>
              </a:rPr>
              <a:t>    }​</a:t>
            </a:r>
          </a:p>
          <a:p>
            <a:r>
              <a:rPr lang="en-US" sz="1000" dirty="0">
                <a:solidFill>
                  <a:srgbClr val="6A9955"/>
                </a:solidFill>
                <a:latin typeface="Consolas"/>
              </a:rPr>
              <a:t>    // Output a pixel, no lane divergence</a:t>
            </a:r>
          </a:p>
          <a:p>
            <a:r>
              <a:rPr lang="en-US" sz="1000" dirty="0">
                <a:solidFill>
                  <a:srgbClr val="D4D4D4"/>
                </a:solidFill>
                <a:latin typeface="Consolas"/>
              </a:rPr>
              <a:t>    y++;​</a:t>
            </a:r>
          </a:p>
          <a:p>
            <a:r>
              <a:rPr lang="en-US" sz="1000" dirty="0">
                <a:solidFill>
                  <a:srgbClr val="D4D4D4"/>
                </a:solidFill>
                <a:latin typeface="Consolas"/>
              </a:rPr>
              <a:t>}​</a:t>
            </a:r>
          </a:p>
          <a:p>
            <a:endParaRPr lang="en-US" sz="1000" dirty="0">
              <a:solidFill>
                <a:srgbClr val="D4D4D4"/>
              </a:solidFill>
              <a:latin typeface="Consolas"/>
            </a:endParaRPr>
          </a:p>
        </p:txBody>
      </p:sp>
      <p:sp>
        <p:nvSpPr>
          <p:cNvPr id="2" name="TextBox 1">
            <a:extLst>
              <a:ext uri="{FF2B5EF4-FFF2-40B4-BE49-F238E27FC236}">
                <a16:creationId xmlns:a16="http://schemas.microsoft.com/office/drawing/2014/main" id="{D8C275A6-FB3D-ADD9-0EC1-94265492B47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pic>
        <p:nvPicPr>
          <p:cNvPr id="5" name="Picture 4" descr="A grid with green squares&#10;&#10;AI-generated content may be incorrect.">
            <a:extLst>
              <a:ext uri="{FF2B5EF4-FFF2-40B4-BE49-F238E27FC236}">
                <a16:creationId xmlns:a16="http://schemas.microsoft.com/office/drawing/2014/main" id="{EE3804C7-258D-4FC7-83C3-D37CEAAEBA55}"/>
              </a:ext>
            </a:extLst>
          </p:cNvPr>
          <p:cNvPicPr>
            <a:picLocks noChangeAspect="1"/>
          </p:cNvPicPr>
          <p:nvPr/>
        </p:nvPicPr>
        <p:blipFill>
          <a:blip r:embed="rId3"/>
          <a:stretch>
            <a:fillRect/>
          </a:stretch>
        </p:blipFill>
        <p:spPr>
          <a:xfrm>
            <a:off x="5976938" y="1430947"/>
            <a:ext cx="2321833" cy="1455773"/>
          </a:xfrm>
          <a:prstGeom prst="rect">
            <a:avLst/>
          </a:prstGeom>
          <a:ln>
            <a:solidFill>
              <a:schemeClr val="tx1"/>
            </a:solidFill>
          </a:ln>
        </p:spPr>
      </p:pic>
      <p:pic>
        <p:nvPicPr>
          <p:cNvPr id="6" name="Picture 5" descr="A green and white grid&#10;&#10;AI-generated content may be incorrect.">
            <a:extLst>
              <a:ext uri="{FF2B5EF4-FFF2-40B4-BE49-F238E27FC236}">
                <a16:creationId xmlns:a16="http://schemas.microsoft.com/office/drawing/2014/main" id="{153F514F-C7F5-29F8-FE08-39A533CE4999}"/>
              </a:ext>
            </a:extLst>
          </p:cNvPr>
          <p:cNvPicPr>
            <a:picLocks noChangeAspect="1"/>
          </p:cNvPicPr>
          <p:nvPr/>
        </p:nvPicPr>
        <p:blipFill>
          <a:blip r:embed="rId4"/>
          <a:stretch>
            <a:fillRect/>
          </a:stretch>
        </p:blipFill>
        <p:spPr>
          <a:xfrm>
            <a:off x="5983431" y="3256189"/>
            <a:ext cx="2321834" cy="1451240"/>
          </a:xfrm>
          <a:prstGeom prst="rect">
            <a:avLst/>
          </a:prstGeom>
          <a:ln>
            <a:solidFill>
              <a:schemeClr val="tx1"/>
            </a:solidFill>
          </a:ln>
        </p:spPr>
      </p:pic>
      <p:pic>
        <p:nvPicPr>
          <p:cNvPr id="7" name="Picture 6" descr="A green and white pixelated background&#10;&#10;AI-generated content may be incorrect.">
            <a:extLst>
              <a:ext uri="{FF2B5EF4-FFF2-40B4-BE49-F238E27FC236}">
                <a16:creationId xmlns:a16="http://schemas.microsoft.com/office/drawing/2014/main" id="{6D059CD4-E864-2C3D-0838-8C99A13C5BBF}"/>
              </a:ext>
            </a:extLst>
          </p:cNvPr>
          <p:cNvPicPr>
            <a:picLocks noChangeAspect="1"/>
          </p:cNvPicPr>
          <p:nvPr/>
        </p:nvPicPr>
        <p:blipFill>
          <a:blip r:embed="rId5"/>
          <a:stretch>
            <a:fillRect/>
          </a:stretch>
        </p:blipFill>
        <p:spPr>
          <a:xfrm>
            <a:off x="5969681" y="5077071"/>
            <a:ext cx="2329090" cy="1444173"/>
          </a:xfrm>
          <a:prstGeom prst="rect">
            <a:avLst/>
          </a:prstGeom>
          <a:ln>
            <a:solidFill>
              <a:schemeClr val="tx1"/>
            </a:solidFill>
          </a:ln>
        </p:spPr>
      </p:pic>
      <p:pic>
        <p:nvPicPr>
          <p:cNvPr id="13" name="Picture 12" descr="A pixelated image of a hand&#10;&#10;AI-generated content may be incorrect.">
            <a:extLst>
              <a:ext uri="{FF2B5EF4-FFF2-40B4-BE49-F238E27FC236}">
                <a16:creationId xmlns:a16="http://schemas.microsoft.com/office/drawing/2014/main" id="{F625CAE4-EF8A-1EE7-02EB-63C56BB7C98F}"/>
              </a:ext>
            </a:extLst>
          </p:cNvPr>
          <p:cNvPicPr>
            <a:picLocks noChangeAspect="1"/>
          </p:cNvPicPr>
          <p:nvPr/>
        </p:nvPicPr>
        <p:blipFill>
          <a:blip r:embed="rId6"/>
          <a:stretch>
            <a:fillRect/>
          </a:stretch>
        </p:blipFill>
        <p:spPr>
          <a:xfrm>
            <a:off x="8917895" y="5077070"/>
            <a:ext cx="2388054" cy="1444173"/>
          </a:xfrm>
          <a:prstGeom prst="rect">
            <a:avLst/>
          </a:prstGeom>
          <a:ln>
            <a:solidFill>
              <a:schemeClr val="tx1"/>
            </a:solidFill>
          </a:ln>
        </p:spPr>
      </p:pic>
      <p:sp>
        <p:nvSpPr>
          <p:cNvPr id="20" name="Rectangle 19">
            <a:extLst>
              <a:ext uri="{FF2B5EF4-FFF2-40B4-BE49-F238E27FC236}">
                <a16:creationId xmlns:a16="http://schemas.microsoft.com/office/drawing/2014/main" id="{8E5B4C13-8F47-23D2-E65E-CCABCAA22A60}"/>
              </a:ext>
            </a:extLst>
          </p:cNvPr>
          <p:cNvSpPr/>
          <p:nvPr/>
        </p:nvSpPr>
        <p:spPr>
          <a:xfrm>
            <a:off x="8925152" y="626830"/>
            <a:ext cx="138315" cy="143984"/>
          </a:xfrm>
          <a:prstGeom prst="rect">
            <a:avLst/>
          </a:prstGeom>
          <a:solidFill>
            <a:srgbClr val="008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E2AF3247-B573-E970-88CD-5D5A0A690457}"/>
              </a:ext>
            </a:extLst>
          </p:cNvPr>
          <p:cNvSpPr/>
          <p:nvPr/>
        </p:nvSpPr>
        <p:spPr>
          <a:xfrm>
            <a:off x="8925151" y="862686"/>
            <a:ext cx="138315" cy="143984"/>
          </a:xfrm>
          <a:prstGeom prst="rect">
            <a:avLst/>
          </a:prstGeom>
          <a:solidFill>
            <a:srgbClr val="FFCC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a:extLst>
              <a:ext uri="{FF2B5EF4-FFF2-40B4-BE49-F238E27FC236}">
                <a16:creationId xmlns:a16="http://schemas.microsoft.com/office/drawing/2014/main" id="{6D9462FA-D22B-7A2E-F1B6-CDE9FA97283D}"/>
              </a:ext>
            </a:extLst>
          </p:cNvPr>
          <p:cNvSpPr txBox="1"/>
          <p:nvPr/>
        </p:nvSpPr>
        <p:spPr>
          <a:xfrm>
            <a:off x="9187048" y="568961"/>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Useful work</a:t>
            </a:r>
          </a:p>
        </p:txBody>
      </p:sp>
      <p:sp>
        <p:nvSpPr>
          <p:cNvPr id="23" name="TextBox 22">
            <a:extLst>
              <a:ext uri="{FF2B5EF4-FFF2-40B4-BE49-F238E27FC236}">
                <a16:creationId xmlns:a16="http://schemas.microsoft.com/office/drawing/2014/main" id="{68D1A722-BF74-B123-8621-6607931B35BA}"/>
              </a:ext>
            </a:extLst>
          </p:cNvPr>
          <p:cNvSpPr txBox="1"/>
          <p:nvPr/>
        </p:nvSpPr>
        <p:spPr>
          <a:xfrm>
            <a:off x="9187047" y="804817"/>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Waiting for another segment</a:t>
            </a:r>
          </a:p>
        </p:txBody>
      </p:sp>
      <p:pic>
        <p:nvPicPr>
          <p:cNvPr id="24" name="Picture 23" descr="A green and white squares&#10;&#10;AI-generated content may be incorrect.">
            <a:extLst>
              <a:ext uri="{FF2B5EF4-FFF2-40B4-BE49-F238E27FC236}">
                <a16:creationId xmlns:a16="http://schemas.microsoft.com/office/drawing/2014/main" id="{1641825D-95BA-39D4-7E9C-D4C5EDE52F92}"/>
              </a:ext>
            </a:extLst>
          </p:cNvPr>
          <p:cNvPicPr>
            <a:picLocks noChangeAspect="1"/>
          </p:cNvPicPr>
          <p:nvPr/>
        </p:nvPicPr>
        <p:blipFill>
          <a:blip r:embed="rId7"/>
          <a:stretch>
            <a:fillRect/>
          </a:stretch>
        </p:blipFill>
        <p:spPr>
          <a:xfrm>
            <a:off x="8925151" y="3258004"/>
            <a:ext cx="2382472" cy="1457081"/>
          </a:xfrm>
          <a:prstGeom prst="rect">
            <a:avLst/>
          </a:prstGeom>
          <a:ln>
            <a:solidFill>
              <a:schemeClr val="tx1"/>
            </a:solidFill>
          </a:ln>
        </p:spPr>
      </p:pic>
      <p:pic>
        <p:nvPicPr>
          <p:cNvPr id="25" name="Picture 24" descr="A pixelated image of a person&amp;#39;s face&#10;&#10;AI-generated content may be incorrect.">
            <a:extLst>
              <a:ext uri="{FF2B5EF4-FFF2-40B4-BE49-F238E27FC236}">
                <a16:creationId xmlns:a16="http://schemas.microsoft.com/office/drawing/2014/main" id="{F4737514-648E-4C1F-16D0-01A850689D0F}"/>
              </a:ext>
            </a:extLst>
          </p:cNvPr>
          <p:cNvPicPr>
            <a:picLocks noChangeAspect="1"/>
          </p:cNvPicPr>
          <p:nvPr/>
        </p:nvPicPr>
        <p:blipFill>
          <a:blip r:embed="rId8"/>
          <a:stretch>
            <a:fillRect/>
          </a:stretch>
        </p:blipFill>
        <p:spPr>
          <a:xfrm>
            <a:off x="8926904" y="1430413"/>
            <a:ext cx="2379963" cy="1456553"/>
          </a:xfrm>
          <a:prstGeom prst="rect">
            <a:avLst/>
          </a:prstGeom>
          <a:ln>
            <a:solidFill>
              <a:schemeClr val="tx1"/>
            </a:solidFill>
          </a:ln>
        </p:spPr>
      </p:pic>
      <p:sp>
        <p:nvSpPr>
          <p:cNvPr id="26" name="TextBox 25">
            <a:extLst>
              <a:ext uri="{FF2B5EF4-FFF2-40B4-BE49-F238E27FC236}">
                <a16:creationId xmlns:a16="http://schemas.microsoft.com/office/drawing/2014/main" id="{DE437CD0-B4C9-883D-6618-B1AB78ED2C13}"/>
              </a:ext>
            </a:extLst>
          </p:cNvPr>
          <p:cNvSpPr txBox="1"/>
          <p:nvPr/>
        </p:nvSpPr>
        <p:spPr>
          <a:xfrm>
            <a:off x="6813465" y="1162568"/>
            <a:ext cx="641522" cy="261610"/>
          </a:xfrm>
          <a:prstGeom prst="rect">
            <a:avLst/>
          </a:prstGeom>
          <a:noFill/>
        </p:spPr>
        <p:txBody>
          <a:bodyPr wrap="none" rtlCol="0">
            <a:spAutoFit/>
          </a:bodyPr>
          <a:lstStyle/>
          <a:p>
            <a:r>
              <a:rPr lang="en-US" sz="1100" dirty="0"/>
              <a:t>Lane 1</a:t>
            </a:r>
          </a:p>
        </p:txBody>
      </p:sp>
      <p:sp>
        <p:nvSpPr>
          <p:cNvPr id="27" name="TextBox 26">
            <a:extLst>
              <a:ext uri="{FF2B5EF4-FFF2-40B4-BE49-F238E27FC236}">
                <a16:creationId xmlns:a16="http://schemas.microsoft.com/office/drawing/2014/main" id="{6E9A9A83-135C-DF6A-79F8-362357776042}"/>
              </a:ext>
            </a:extLst>
          </p:cNvPr>
          <p:cNvSpPr txBox="1"/>
          <p:nvPr/>
        </p:nvSpPr>
        <p:spPr>
          <a:xfrm>
            <a:off x="6813465" y="2986690"/>
            <a:ext cx="641522" cy="261610"/>
          </a:xfrm>
          <a:prstGeom prst="rect">
            <a:avLst/>
          </a:prstGeom>
          <a:noFill/>
        </p:spPr>
        <p:txBody>
          <a:bodyPr wrap="none" rtlCol="0">
            <a:spAutoFit/>
          </a:bodyPr>
          <a:lstStyle/>
          <a:p>
            <a:r>
              <a:rPr lang="en-US" sz="1100" dirty="0"/>
              <a:t>Lane 2</a:t>
            </a:r>
          </a:p>
        </p:txBody>
      </p:sp>
      <p:sp>
        <p:nvSpPr>
          <p:cNvPr id="28" name="TextBox 27">
            <a:extLst>
              <a:ext uri="{FF2B5EF4-FFF2-40B4-BE49-F238E27FC236}">
                <a16:creationId xmlns:a16="http://schemas.microsoft.com/office/drawing/2014/main" id="{063978B6-95DC-DBB2-38DD-CD9084810F73}"/>
              </a:ext>
            </a:extLst>
          </p:cNvPr>
          <p:cNvSpPr txBox="1"/>
          <p:nvPr/>
        </p:nvSpPr>
        <p:spPr>
          <a:xfrm>
            <a:off x="6823587" y="4815288"/>
            <a:ext cx="641522" cy="261610"/>
          </a:xfrm>
          <a:prstGeom prst="rect">
            <a:avLst/>
          </a:prstGeom>
          <a:noFill/>
        </p:spPr>
        <p:txBody>
          <a:bodyPr wrap="none" rtlCol="0">
            <a:spAutoFit/>
          </a:bodyPr>
          <a:lstStyle/>
          <a:p>
            <a:r>
              <a:rPr lang="en-US" sz="1100" dirty="0"/>
              <a:t>Lane 3</a:t>
            </a:r>
          </a:p>
        </p:txBody>
      </p:sp>
      <p:sp>
        <p:nvSpPr>
          <p:cNvPr id="11" name="TextBox 8">
            <a:extLst>
              <a:ext uri="{FF2B5EF4-FFF2-40B4-BE49-F238E27FC236}">
                <a16:creationId xmlns:a16="http://schemas.microsoft.com/office/drawing/2014/main" id="{9A188ED5-1BC4-280B-DE7D-21356CC23EA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4" name="Picture 13" descr="A black and white sign with white text&#10;&#10;Description automatically generated">
            <a:extLst>
              <a:ext uri="{FF2B5EF4-FFF2-40B4-BE49-F238E27FC236}">
                <a16:creationId xmlns:a16="http://schemas.microsoft.com/office/drawing/2014/main" id="{E4BB3DA6-4A55-BDF5-713A-1AB3FB780802}"/>
              </a:ext>
            </a:extLst>
          </p:cNvPr>
          <p:cNvPicPr>
            <a:picLocks noChangeAspect="1"/>
          </p:cNvPicPr>
          <p:nvPr/>
        </p:nvPicPr>
        <p:blipFill>
          <a:blip r:embed="rId9">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6636524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F2034-54A6-81B1-97FD-C864AACDBD0E}"/>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657003C-49CC-45B1-DD23-C45C46E7F992}"/>
              </a:ext>
            </a:extLst>
          </p:cNvPr>
          <p:cNvSpPr>
            <a:spLocks noGrp="1"/>
          </p:cNvSpPr>
          <p:nvPr>
            <p:ph type="ctrTitle"/>
          </p:nvPr>
        </p:nvSpPr>
        <p:spPr>
          <a:xfrm>
            <a:off x="648511" y="480060"/>
            <a:ext cx="10894978" cy="643346"/>
          </a:xfrm>
        </p:spPr>
        <p:txBody>
          <a:bodyPr/>
          <a:lstStyle/>
          <a:p>
            <a:r>
              <a:rPr lang="en-US" dirty="0"/>
              <a:t>Divergence</a:t>
            </a:r>
          </a:p>
        </p:txBody>
      </p:sp>
      <p:sp>
        <p:nvSpPr>
          <p:cNvPr id="4" name="Content Placeholder 2">
            <a:extLst>
              <a:ext uri="{FF2B5EF4-FFF2-40B4-BE49-F238E27FC236}">
                <a16:creationId xmlns:a16="http://schemas.microsoft.com/office/drawing/2014/main" id="{3CE3F19C-250D-006B-63A1-A9CB9299E3D2}"/>
              </a:ext>
            </a:extLst>
          </p:cNvPr>
          <p:cNvSpPr txBox="1">
            <a:spLocks/>
          </p:cNvSpPr>
          <p:nvPr/>
        </p:nvSpPr>
        <p:spPr>
          <a:xfrm>
            <a:off x="838200" y="1690688"/>
            <a:ext cx="10341334" cy="294515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Lanes with less pixels wait for lanes with more pixels</a:t>
            </a:r>
          </a:p>
          <a:p>
            <a:r>
              <a:rPr lang="en-US" sz="1600" dirty="0"/>
              <a:t>Lanes with zero coverage wait for lanes with coverage</a:t>
            </a:r>
            <a:endParaRPr lang="en-US" dirty="0"/>
          </a:p>
          <a:p>
            <a:r>
              <a:rPr lang="en-US" sz="1600" dirty="0"/>
              <a:t>Lanes that failed depth test wait for lanes that passed depth test</a:t>
            </a:r>
          </a:p>
          <a:p>
            <a:r>
              <a:rPr lang="en-US" sz="1600" dirty="0"/>
              <a:t>Lots of dependent reads, latency is large</a:t>
            </a:r>
          </a:p>
          <a:p>
            <a:endParaRPr lang="en-US" sz="1600" dirty="0"/>
          </a:p>
          <a:p>
            <a:endParaRPr lang="en-US" sz="1600" dirty="0"/>
          </a:p>
          <a:p>
            <a:endParaRPr lang="en-US" sz="1600" dirty="0"/>
          </a:p>
          <a:p>
            <a:endParaRPr lang="en-US" sz="1600" dirty="0"/>
          </a:p>
          <a:p>
            <a:endParaRPr lang="en-US" sz="1600" dirty="0"/>
          </a:p>
          <a:p>
            <a:endParaRPr lang="en-US" sz="1600" dirty="0"/>
          </a:p>
          <a:p>
            <a:endParaRPr lang="en-US" dirty="0"/>
          </a:p>
          <a:p>
            <a:endParaRPr lang="en-US" dirty="0"/>
          </a:p>
        </p:txBody>
      </p:sp>
      <p:sp>
        <p:nvSpPr>
          <p:cNvPr id="2" name="TextBox 1">
            <a:extLst>
              <a:ext uri="{FF2B5EF4-FFF2-40B4-BE49-F238E27FC236}">
                <a16:creationId xmlns:a16="http://schemas.microsoft.com/office/drawing/2014/main" id="{63FC9613-A2DB-BA37-838F-C56D59E26ADC}"/>
              </a:ext>
            </a:extLst>
          </p:cNvPr>
          <p:cNvSpPr txBox="1"/>
          <p:nvPr/>
        </p:nvSpPr>
        <p:spPr>
          <a:xfrm>
            <a:off x="840475" y="3746311"/>
            <a:ext cx="6826155"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D4D4D4"/>
                </a:solidFill>
                <a:latin typeface="Consolas"/>
              </a:rPr>
              <a:t>coverage = </a:t>
            </a:r>
            <a:r>
              <a:rPr lang="en-US" sz="1000" dirty="0">
                <a:solidFill>
                  <a:srgbClr val="DCDCAA"/>
                </a:solidFill>
                <a:latin typeface="Consolas"/>
              </a:rPr>
              <a:t>CalcCoverage</a:t>
            </a:r>
            <a:r>
              <a:rPr lang="en-US" sz="1000" dirty="0">
                <a:solidFill>
                  <a:srgbClr val="D4D4D4"/>
                </a:solidFill>
                <a:latin typeface="Consolas"/>
              </a:rPr>
              <a:t>(x, y, segmentEndA, segmentEndB, thicknessA, thicknessB);​</a:t>
            </a:r>
          </a:p>
          <a:p>
            <a:r>
              <a:rPr lang="en-US" sz="1000" dirty="0">
                <a:solidFill>
                  <a:srgbClr val="C586C0"/>
                </a:solidFill>
                <a:latin typeface="Consolas"/>
              </a:rPr>
              <a:t>if</a:t>
            </a:r>
            <a:r>
              <a:rPr lang="en-US" sz="1000" dirty="0">
                <a:solidFill>
                  <a:srgbClr val="D4D4D4"/>
                </a:solidFill>
                <a:latin typeface="Consolas"/>
              </a:rPr>
              <a:t> (coverage &gt; </a:t>
            </a:r>
            <a:r>
              <a:rPr lang="en-US" sz="1000" dirty="0">
                <a:solidFill>
                  <a:srgbClr val="B5CEA8"/>
                </a:solidFill>
                <a:latin typeface="Consolas"/>
              </a:rPr>
              <a:t>0</a:t>
            </a:r>
            <a:r>
              <a:rPr lang="en-US" sz="1000" dirty="0">
                <a:solidFill>
                  <a:srgbClr val="D4D4D4"/>
                </a:solidFill>
                <a:latin typeface="Consolas"/>
              </a:rPr>
              <a:t>) {​</a:t>
            </a:r>
          </a:p>
          <a:p>
            <a:r>
              <a:rPr lang="en-US" sz="1000" dirty="0">
                <a:solidFill>
                  <a:srgbClr val="D4D4D4"/>
                </a:solidFill>
                <a:latin typeface="Consolas"/>
              </a:rPr>
              <a:t>    depth = </a:t>
            </a:r>
            <a:r>
              <a:rPr lang="en-US" sz="1000" dirty="0">
                <a:solidFill>
                  <a:srgbClr val="DCDCAA"/>
                </a:solidFill>
                <a:latin typeface="Consolas"/>
              </a:rPr>
              <a:t>CalcSegmentDepth</a:t>
            </a:r>
            <a:r>
              <a:rPr lang="en-US" sz="1000" dirty="0">
                <a:solidFill>
                  <a:srgbClr val="D4D4D4"/>
                </a:solidFill>
                <a:latin typeface="Consolas"/>
              </a:rPr>
              <a:t>(x, y, segmentEndA, segmentEndB);​</a:t>
            </a:r>
          </a:p>
          <a:p>
            <a:br>
              <a:rPr lang="en-US" sz="1000" dirty="0">
                <a:latin typeface="Consolas"/>
              </a:rPr>
            </a:br>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(depth &lt; </a:t>
            </a:r>
            <a:r>
              <a:rPr lang="en-US" sz="1000" dirty="0">
                <a:solidFill>
                  <a:srgbClr val="DCDCAA"/>
                </a:solidFill>
                <a:latin typeface="Consolas"/>
              </a:rPr>
              <a:t>GetSceneDepth</a:t>
            </a:r>
            <a:r>
              <a:rPr lang="en-US" sz="1000" dirty="0">
                <a:solidFill>
                  <a:srgbClr val="D4D4D4"/>
                </a:solidFill>
                <a:latin typeface="Consolas"/>
              </a:rPr>
              <a:t>(x, y)) {</a:t>
            </a:r>
            <a:r>
              <a:rPr lang="en-US" sz="1000" dirty="0">
                <a:solidFill>
                  <a:srgbClr val="6A9955"/>
                </a:solidFill>
                <a:latin typeface="Consolas"/>
              </a:rPr>
              <a:t> // Long stall​</a:t>
            </a:r>
          </a:p>
          <a:p>
            <a:br>
              <a:rPr lang="en-US" sz="1000" dirty="0">
                <a:latin typeface="Consolas"/>
              </a:rPr>
            </a:br>
            <a:r>
              <a:rPr lang="en-US" sz="1000" dirty="0">
                <a:solidFill>
                  <a:srgbClr val="D4D4D4"/>
                </a:solidFill>
                <a:latin typeface="Consolas"/>
              </a:rPr>
              <a:t>        </a:t>
            </a:r>
            <a:r>
              <a:rPr lang="en-US" sz="1000" dirty="0">
                <a:solidFill>
                  <a:srgbClr val="DCDCAA"/>
                </a:solidFill>
                <a:latin typeface="Consolas"/>
              </a:rPr>
              <a:t>WritePixelToVisBuffer</a:t>
            </a:r>
            <a:r>
              <a:rPr lang="en-US" sz="1000" dirty="0">
                <a:solidFill>
                  <a:srgbClr val="D4D4D4"/>
                </a:solidFill>
                <a:latin typeface="Consolas"/>
              </a:rPr>
              <a:t>(x, y, depth, coverage);</a:t>
            </a:r>
            <a:r>
              <a:rPr lang="en-US" sz="1000" dirty="0">
                <a:solidFill>
                  <a:srgbClr val="6A9955"/>
                </a:solidFill>
                <a:latin typeface="Consolas"/>
              </a:rPr>
              <a:t> // Even longer stall​</a:t>
            </a:r>
          </a:p>
          <a:p>
            <a:br>
              <a:rPr lang="en-US" sz="1000" dirty="0">
                <a:latin typeface="Consolas"/>
              </a:rPr>
            </a:br>
            <a:r>
              <a:rPr lang="en-US" sz="1000" dirty="0">
                <a:solidFill>
                  <a:srgbClr val="D4D4D4"/>
                </a:solidFill>
                <a:latin typeface="Consolas"/>
              </a:rPr>
              <a:t>    }​</a:t>
            </a:r>
          </a:p>
          <a:p>
            <a:r>
              <a:rPr lang="en-US" sz="1000" dirty="0">
                <a:solidFill>
                  <a:srgbClr val="D4D4D4"/>
                </a:solidFill>
                <a:latin typeface="Consolas"/>
              </a:rPr>
              <a:t>}​</a:t>
            </a:r>
          </a:p>
          <a:p>
            <a:endParaRPr lang="en-US" sz="1000" dirty="0">
              <a:solidFill>
                <a:srgbClr val="D4D4D4"/>
              </a:solidFill>
              <a:latin typeface="Consolas"/>
            </a:endParaRPr>
          </a:p>
        </p:txBody>
      </p:sp>
      <p:sp>
        <p:nvSpPr>
          <p:cNvPr id="3" name="TextBox 2">
            <a:extLst>
              <a:ext uri="{FF2B5EF4-FFF2-40B4-BE49-F238E27FC236}">
                <a16:creationId xmlns:a16="http://schemas.microsoft.com/office/drawing/2014/main" id="{A71E1EC3-23D7-4583-CBB2-AFFA4A53DDB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B11BC2FE-DDDB-76A3-0627-00330405BD61}"/>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1AC0A496-E267-6528-93CD-CBA98022E49D}"/>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7429749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26637-2BE5-AF8C-DA2C-21A98A7A2CE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5B946BA-445A-F015-E3AB-F23C38D9E4FD}"/>
              </a:ext>
            </a:extLst>
          </p:cNvPr>
          <p:cNvSpPr>
            <a:spLocks noGrp="1"/>
          </p:cNvSpPr>
          <p:nvPr>
            <p:ph type="ctrTitle"/>
          </p:nvPr>
        </p:nvSpPr>
        <p:spPr>
          <a:xfrm>
            <a:off x="648511" y="480060"/>
            <a:ext cx="10894978" cy="643346"/>
          </a:xfrm>
        </p:spPr>
        <p:txBody>
          <a:bodyPr/>
          <a:lstStyle/>
          <a:p>
            <a:r>
              <a:rPr lang="en-US" dirty="0"/>
              <a:t>Divergence</a:t>
            </a:r>
          </a:p>
        </p:txBody>
      </p:sp>
      <p:sp>
        <p:nvSpPr>
          <p:cNvPr id="4" name="Content Placeholder 2">
            <a:extLst>
              <a:ext uri="{FF2B5EF4-FFF2-40B4-BE49-F238E27FC236}">
                <a16:creationId xmlns:a16="http://schemas.microsoft.com/office/drawing/2014/main" id="{97B2F396-C53F-85CC-D017-D228585573C2}"/>
              </a:ext>
            </a:extLst>
          </p:cNvPr>
          <p:cNvSpPr txBox="1">
            <a:spLocks/>
          </p:cNvSpPr>
          <p:nvPr/>
        </p:nvSpPr>
        <p:spPr>
          <a:xfrm>
            <a:off x="838200" y="1712152"/>
            <a:ext cx="10341334" cy="466770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70000"/>
              </a:lnSpc>
            </a:pPr>
            <a:r>
              <a:rPr lang="en-US" sz="1600" dirty="0">
                <a:solidFill>
                  <a:srgbClr val="E0DDD8"/>
                </a:solidFill>
                <a:latin typeface="Futura PT Book"/>
              </a:rPr>
              <a:t>Queue pixel write requests within wave</a:t>
            </a:r>
            <a:r>
              <a:rPr lang="en-US" sz="1600" dirty="0">
                <a:latin typeface="Futura PT Book"/>
              </a:rPr>
              <a:t> in LDS, execute them in a bulk when entire wave is filled</a:t>
            </a:r>
            <a:endParaRPr lang="en-US" sz="1600" dirty="0"/>
          </a:p>
          <a:p>
            <a:pPr>
              <a:lnSpc>
                <a:spcPct val="70000"/>
              </a:lnSpc>
            </a:pPr>
            <a:endParaRPr lang="en-US" sz="1600" dirty="0">
              <a:latin typeface="Futura PT Book"/>
            </a:endParaRPr>
          </a:p>
          <a:p>
            <a:pPr>
              <a:lnSpc>
                <a:spcPct val="70000"/>
              </a:lnSpc>
            </a:pPr>
            <a:endParaRPr lang="en-US" sz="1600" dirty="0"/>
          </a:p>
          <a:p>
            <a:pPr>
              <a:lnSpc>
                <a:spcPct val="70000"/>
              </a:lnSpc>
            </a:pPr>
            <a:endParaRPr lang="en-US" sz="1600" dirty="0"/>
          </a:p>
          <a:p>
            <a:pPr>
              <a:lnSpc>
                <a:spcPct val="70000"/>
              </a:lnSpc>
            </a:pPr>
            <a:endParaRPr lang="en-US" sz="1600" dirty="0"/>
          </a:p>
          <a:p>
            <a:pPr>
              <a:lnSpc>
                <a:spcPct val="70000"/>
              </a:lnSpc>
            </a:pPr>
            <a:endParaRPr lang="en-US" sz="1600" dirty="0"/>
          </a:p>
          <a:p>
            <a:pPr>
              <a:lnSpc>
                <a:spcPct val="70000"/>
              </a:lnSpc>
            </a:pPr>
            <a:endParaRPr lang="en-US" sz="1600" dirty="0">
              <a:latin typeface="Futura PT Book"/>
            </a:endParaRPr>
          </a:p>
          <a:p>
            <a:pPr>
              <a:lnSpc>
                <a:spcPct val="70000"/>
              </a:lnSpc>
            </a:pPr>
            <a:r>
              <a:rPr lang="en-US" sz="1600" dirty="0">
                <a:latin typeface="Futura PT Book"/>
              </a:rPr>
              <a:t>Can apply the same logic to depth test</a:t>
            </a:r>
          </a:p>
          <a:p>
            <a:pPr>
              <a:lnSpc>
                <a:spcPct val="70000"/>
              </a:lnSpc>
            </a:pPr>
            <a:r>
              <a:rPr lang="en-US" sz="1600" dirty="0">
                <a:latin typeface="Futura PT Book"/>
              </a:rPr>
              <a:t>Shipped with 2 stacks – for depth test and actual pixel writes</a:t>
            </a:r>
          </a:p>
          <a:p>
            <a:pPr>
              <a:lnSpc>
                <a:spcPct val="70000"/>
              </a:lnSpc>
            </a:pPr>
            <a:endParaRPr lang="en-US" sz="1600" dirty="0">
              <a:latin typeface="Futura PT Book"/>
            </a:endParaRPr>
          </a:p>
          <a:p>
            <a:endParaRPr lang="en-US" sz="1600" dirty="0"/>
          </a:p>
        </p:txBody>
      </p:sp>
      <p:sp>
        <p:nvSpPr>
          <p:cNvPr id="3" name="Text Placeholder 3">
            <a:extLst>
              <a:ext uri="{FF2B5EF4-FFF2-40B4-BE49-F238E27FC236}">
                <a16:creationId xmlns:a16="http://schemas.microsoft.com/office/drawing/2014/main" id="{92B2B6A6-6EFC-D540-96A1-AB0DA806DE55}"/>
              </a:ext>
            </a:extLst>
          </p:cNvPr>
          <p:cNvSpPr>
            <a:spLocks noGrp="1"/>
          </p:cNvSpPr>
          <p:nvPr>
            <p:ph type="body" sz="quarter" idx="11"/>
          </p:nvPr>
        </p:nvSpPr>
        <p:spPr>
          <a:xfrm>
            <a:off x="649288" y="1234440"/>
            <a:ext cx="10894201" cy="365761"/>
          </a:xfrm>
        </p:spPr>
        <p:txBody>
          <a:bodyPr/>
          <a:lstStyle/>
          <a:p>
            <a:r>
              <a:rPr lang="en-US" dirty="0">
                <a:solidFill>
                  <a:srgbClr val="C73333"/>
                </a:solidFill>
                <a:latin typeface="Futura PT Medium"/>
              </a:rPr>
              <a:t>Pixel Request Stack</a:t>
            </a:r>
          </a:p>
        </p:txBody>
      </p:sp>
      <p:sp>
        <p:nvSpPr>
          <p:cNvPr id="2" name="TextBox 1">
            <a:extLst>
              <a:ext uri="{FF2B5EF4-FFF2-40B4-BE49-F238E27FC236}">
                <a16:creationId xmlns:a16="http://schemas.microsoft.com/office/drawing/2014/main" id="{464AE197-398E-A923-994A-E3264D78919D}"/>
              </a:ext>
            </a:extLst>
          </p:cNvPr>
          <p:cNvSpPr txBox="1"/>
          <p:nvPr/>
        </p:nvSpPr>
        <p:spPr>
          <a:xfrm>
            <a:off x="840475" y="2154071"/>
            <a:ext cx="10272214"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D4D4D4"/>
                </a:solidFill>
                <a:latin typeface="Consolas"/>
              </a:rPr>
              <a:t>coverage = </a:t>
            </a:r>
            <a:r>
              <a:rPr lang="en-US" sz="1000" dirty="0">
                <a:solidFill>
                  <a:srgbClr val="DCDCAA"/>
                </a:solidFill>
                <a:latin typeface="Consolas"/>
              </a:rPr>
              <a:t>CalcCoverage</a:t>
            </a:r>
            <a:r>
              <a:rPr lang="en-US" sz="1000" dirty="0">
                <a:solidFill>
                  <a:srgbClr val="D4D4D4"/>
                </a:solidFill>
                <a:latin typeface="Consolas"/>
              </a:rPr>
              <a:t>( x, y, segmentEndA, segmentEndB, thicknessA, thicknessB );​</a:t>
            </a:r>
          </a:p>
          <a:p>
            <a:r>
              <a:rPr lang="en-US" sz="1000" dirty="0">
                <a:solidFill>
                  <a:srgbClr val="C586C0"/>
                </a:solidFill>
                <a:latin typeface="Consolas"/>
              </a:rPr>
              <a:t>if</a:t>
            </a:r>
            <a:r>
              <a:rPr lang="en-US" sz="1000" dirty="0">
                <a:solidFill>
                  <a:srgbClr val="D4D4D4"/>
                </a:solidFill>
                <a:latin typeface="Consolas"/>
              </a:rPr>
              <a:t> ( coverage &gt; </a:t>
            </a:r>
            <a:r>
              <a:rPr lang="en-US" sz="1000" dirty="0">
                <a:solidFill>
                  <a:srgbClr val="B5CEA8"/>
                </a:solidFill>
                <a:latin typeface="Consolas"/>
              </a:rPr>
              <a:t>0</a:t>
            </a:r>
            <a:r>
              <a:rPr lang="en-US" sz="1000" dirty="0">
                <a:solidFill>
                  <a:srgbClr val="D4D4D4"/>
                </a:solidFill>
                <a:latin typeface="Consolas"/>
              </a:rPr>
              <a:t> ) {​</a:t>
            </a:r>
          </a:p>
          <a:p>
            <a:r>
              <a:rPr lang="en-US" sz="1000" dirty="0">
                <a:solidFill>
                  <a:srgbClr val="D4D4D4"/>
                </a:solidFill>
                <a:latin typeface="Consolas"/>
              </a:rPr>
              <a:t>    depth = </a:t>
            </a:r>
            <a:r>
              <a:rPr lang="en-US" sz="1000" dirty="0">
                <a:solidFill>
                  <a:srgbClr val="DCDCAA"/>
                </a:solidFill>
                <a:latin typeface="Consolas"/>
              </a:rPr>
              <a:t>CalcSegmentDepth</a:t>
            </a:r>
            <a:r>
              <a:rPr lang="en-US" sz="1000" dirty="0">
                <a:solidFill>
                  <a:srgbClr val="D4D4D4"/>
                </a:solidFill>
                <a:latin typeface="Consolas"/>
              </a:rPr>
              <a:t>( x, y, segmentEndA, segmentEndB );​</a:t>
            </a:r>
          </a:p>
          <a:p>
            <a:r>
              <a:rPr lang="en-US" sz="1000" dirty="0">
                <a:solidFill>
                  <a:srgbClr val="D4D4D4"/>
                </a:solidFill>
                <a:latin typeface="Consolas"/>
              </a:rPr>
              <a:t>    </a:t>
            </a:r>
            <a:r>
              <a:rPr lang="en-US" sz="1000" dirty="0">
                <a:solidFill>
                  <a:srgbClr val="C586C0"/>
                </a:solidFill>
                <a:latin typeface="Consolas"/>
              </a:rPr>
              <a:t>if</a:t>
            </a:r>
            <a:r>
              <a:rPr lang="en-US" sz="1000" dirty="0">
                <a:solidFill>
                  <a:srgbClr val="D4D4D4"/>
                </a:solidFill>
                <a:latin typeface="Consolas"/>
              </a:rPr>
              <a:t> ( depth &lt; </a:t>
            </a:r>
            <a:r>
              <a:rPr lang="en-US" sz="1000" dirty="0">
                <a:solidFill>
                  <a:srgbClr val="DCDCAA"/>
                </a:solidFill>
                <a:latin typeface="Consolas"/>
              </a:rPr>
              <a:t>GetSceneDepth</a:t>
            </a:r>
            <a:r>
              <a:rPr lang="en-US" sz="1000" dirty="0">
                <a:solidFill>
                  <a:srgbClr val="D4D4D4"/>
                </a:solidFill>
                <a:latin typeface="Consolas"/>
              </a:rPr>
              <a:t>( x, y ) ) {</a:t>
            </a:r>
            <a:r>
              <a:rPr lang="en-US" sz="1000" dirty="0">
                <a:solidFill>
                  <a:srgbClr val="6A9955"/>
                </a:solidFill>
                <a:latin typeface="Consolas"/>
              </a:rPr>
              <a:t> // non-uniform control flow​</a:t>
            </a:r>
          </a:p>
          <a:p>
            <a:r>
              <a:rPr lang="en-US" sz="1000" dirty="0">
                <a:solidFill>
                  <a:srgbClr val="D4D4D4"/>
                </a:solidFill>
                <a:latin typeface="Consolas"/>
              </a:rPr>
              <a:t>        </a:t>
            </a:r>
            <a:r>
              <a:rPr lang="en-US" sz="1000" dirty="0">
                <a:solidFill>
                  <a:srgbClr val="DCDCAA"/>
                </a:solidFill>
                <a:latin typeface="Consolas"/>
              </a:rPr>
              <a:t>QueuePixel</a:t>
            </a:r>
            <a:r>
              <a:rPr lang="en-US" sz="1000" dirty="0">
                <a:solidFill>
                  <a:srgbClr val="D4D4D4"/>
                </a:solidFill>
                <a:latin typeface="Consolas"/>
              </a:rPr>
              <a:t>( x, y, depth, coverage );</a:t>
            </a:r>
            <a:r>
              <a:rPr lang="en-US" sz="1000" dirty="0">
                <a:solidFill>
                  <a:srgbClr val="6A9955"/>
                </a:solidFill>
                <a:latin typeface="Consolas"/>
              </a:rPr>
              <a:t> // fast, no global memory accesses​</a:t>
            </a:r>
          </a:p>
          <a:p>
            <a:r>
              <a:rPr lang="en-US" sz="1000" dirty="0">
                <a:solidFill>
                  <a:srgbClr val="D4D4D4"/>
                </a:solidFill>
                <a:latin typeface="Consolas"/>
              </a:rPr>
              <a:t>        numQueuedPixels += </a:t>
            </a:r>
            <a:r>
              <a:rPr lang="en-US" sz="1000" dirty="0">
                <a:solidFill>
                  <a:srgbClr val="DCDCAA"/>
                </a:solidFill>
                <a:latin typeface="Consolas"/>
              </a:rPr>
              <a:t>WaveNumActiveLanes</a:t>
            </a:r>
            <a:r>
              <a:rPr lang="en-US" sz="1000" dirty="0">
                <a:solidFill>
                  <a:srgbClr val="D4D4D4"/>
                </a:solidFill>
                <a:latin typeface="Consolas"/>
              </a:rPr>
              <a:t>();​</a:t>
            </a:r>
          </a:p>
          <a:p>
            <a:r>
              <a:rPr lang="en-US" sz="1000" dirty="0">
                <a:solidFill>
                  <a:srgbClr val="D4D4D4"/>
                </a:solidFill>
                <a:latin typeface="Consolas"/>
              </a:rPr>
              <a:t>    }​</a:t>
            </a:r>
          </a:p>
          <a:p>
            <a:r>
              <a:rPr lang="en-US" sz="1000" dirty="0">
                <a:solidFill>
                  <a:srgbClr val="D4D4D4"/>
                </a:solidFill>
                <a:latin typeface="Consolas"/>
              </a:rPr>
              <a:t>}​</a:t>
            </a:r>
          </a:p>
          <a:p>
            <a:br>
              <a:rPr lang="en-US" sz="1000" dirty="0">
                <a:latin typeface="Consolas"/>
              </a:rPr>
            </a:br>
            <a:r>
              <a:rPr lang="en-US" sz="1000" dirty="0">
                <a:solidFill>
                  <a:srgbClr val="D4D4D4"/>
                </a:solidFill>
                <a:latin typeface="Consolas"/>
              </a:rPr>
              <a:t>numQueuedPixels = </a:t>
            </a:r>
            <a:r>
              <a:rPr lang="en-US" sz="1000" dirty="0">
                <a:solidFill>
                  <a:srgbClr val="DCDCAA"/>
                </a:solidFill>
                <a:latin typeface="Consolas"/>
              </a:rPr>
              <a:t>WaveMax</a:t>
            </a:r>
            <a:r>
              <a:rPr lang="en-US" sz="1000" dirty="0">
                <a:solidFill>
                  <a:srgbClr val="D4D4D4"/>
                </a:solidFill>
                <a:latin typeface="Consolas"/>
              </a:rPr>
              <a:t>( numQueuedPixels );​</a:t>
            </a:r>
          </a:p>
          <a:p>
            <a:r>
              <a:rPr lang="en-US" sz="1000" dirty="0">
                <a:solidFill>
                  <a:srgbClr val="C586C0"/>
                </a:solidFill>
                <a:latin typeface="Consolas"/>
              </a:rPr>
              <a:t>if</a:t>
            </a:r>
            <a:r>
              <a:rPr lang="en-US" sz="1000" dirty="0">
                <a:solidFill>
                  <a:srgbClr val="D4D4D4"/>
                </a:solidFill>
                <a:latin typeface="Consolas"/>
              </a:rPr>
              <a:t> ( numQueuedPixels &gt;= waveSize ) {</a:t>
            </a:r>
            <a:r>
              <a:rPr lang="en-US" sz="1000" dirty="0">
                <a:solidFill>
                  <a:srgbClr val="6A9955"/>
                </a:solidFill>
                <a:latin typeface="Consolas"/>
              </a:rPr>
              <a:t> // uniform control flow​</a:t>
            </a:r>
          </a:p>
          <a:p>
            <a:r>
              <a:rPr lang="en-US" sz="1000" dirty="0">
                <a:solidFill>
                  <a:srgbClr val="D4D4D4"/>
                </a:solidFill>
                <a:latin typeface="Consolas"/>
              </a:rPr>
              <a:t>    queuedX, queuedY, queuedDepth, queuedCoverage = </a:t>
            </a:r>
            <a:r>
              <a:rPr lang="en-US" sz="1000" dirty="0">
                <a:solidFill>
                  <a:srgbClr val="DCDCAA"/>
                </a:solidFill>
                <a:latin typeface="Consolas"/>
              </a:rPr>
              <a:t>GetPixelFromQueue</a:t>
            </a:r>
            <a:r>
              <a:rPr lang="en-US" sz="1000" dirty="0">
                <a:solidFill>
                  <a:srgbClr val="D4D4D4"/>
                </a:solidFill>
                <a:latin typeface="Consolas"/>
              </a:rPr>
              <a:t>( localLaneIndex );​</a:t>
            </a:r>
          </a:p>
          <a:p>
            <a:r>
              <a:rPr lang="en-US" sz="1000" dirty="0">
                <a:solidFill>
                  <a:srgbClr val="D4D4D4"/>
                </a:solidFill>
                <a:latin typeface="Consolas"/>
              </a:rPr>
              <a:t>    numQueuedPixels -= waveSize;​</a:t>
            </a:r>
          </a:p>
          <a:p>
            <a:r>
              <a:rPr lang="en-US" sz="1000" dirty="0">
                <a:solidFill>
                  <a:srgbClr val="D4D4D4"/>
                </a:solidFill>
                <a:latin typeface="Consolas"/>
              </a:rPr>
              <a:t>    </a:t>
            </a:r>
            <a:r>
              <a:rPr lang="en-US" sz="1000" dirty="0">
                <a:solidFill>
                  <a:srgbClr val="DCDCAA"/>
                </a:solidFill>
                <a:latin typeface="Consolas"/>
              </a:rPr>
              <a:t>WritePixelToVisBuffer</a:t>
            </a:r>
            <a:r>
              <a:rPr lang="en-US" sz="1000" dirty="0">
                <a:solidFill>
                  <a:srgbClr val="D4D4D4"/>
                </a:solidFill>
                <a:latin typeface="Consolas"/>
              </a:rPr>
              <a:t>( queuedX, queuedY, queuedDepth, queuedCoverage );</a:t>
            </a:r>
            <a:r>
              <a:rPr lang="en-US" sz="1000" dirty="0">
                <a:solidFill>
                  <a:srgbClr val="6A9955"/>
                </a:solidFill>
                <a:latin typeface="Consolas"/>
              </a:rPr>
              <a:t> // slow, global memory accesses​</a:t>
            </a:r>
          </a:p>
          <a:p>
            <a:r>
              <a:rPr lang="en-US" sz="1000" dirty="0">
                <a:solidFill>
                  <a:srgbClr val="D4D4D4"/>
                </a:solidFill>
                <a:latin typeface="Consolas"/>
              </a:rPr>
              <a:t>}​</a:t>
            </a:r>
          </a:p>
          <a:p>
            <a:endParaRPr lang="en-US" sz="1000" dirty="0">
              <a:solidFill>
                <a:srgbClr val="D4D4D4"/>
              </a:solidFill>
              <a:latin typeface="Consolas"/>
            </a:endParaRPr>
          </a:p>
        </p:txBody>
      </p:sp>
      <p:sp>
        <p:nvSpPr>
          <p:cNvPr id="5" name="TextBox 4">
            <a:extLst>
              <a:ext uri="{FF2B5EF4-FFF2-40B4-BE49-F238E27FC236}">
                <a16:creationId xmlns:a16="http://schemas.microsoft.com/office/drawing/2014/main" id="{013341D7-0C02-EB10-DDBA-EA010FB3644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B906A94F-90D2-FCC3-4D74-ADBFED19DB62}"/>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8D2C43E7-D33E-ACEF-F09A-35DE4A587AD8}"/>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8830131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DE4DE-0DF8-D023-0229-929F1A41D2B0}"/>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0A4A548-6445-E605-BE77-256283228988}"/>
              </a:ext>
            </a:extLst>
          </p:cNvPr>
          <p:cNvSpPr>
            <a:spLocks noGrp="1"/>
          </p:cNvSpPr>
          <p:nvPr>
            <p:ph type="ctrTitle"/>
          </p:nvPr>
        </p:nvSpPr>
        <p:spPr>
          <a:xfrm>
            <a:off x="648511" y="480060"/>
            <a:ext cx="10894978" cy="643346"/>
          </a:xfrm>
        </p:spPr>
        <p:txBody>
          <a:bodyPr/>
          <a:lstStyle/>
          <a:p>
            <a:r>
              <a:rPr lang="en-US" dirty="0"/>
              <a:t>Divergence</a:t>
            </a:r>
          </a:p>
        </p:txBody>
      </p:sp>
      <p:sp>
        <p:nvSpPr>
          <p:cNvPr id="4" name="Content Placeholder 2">
            <a:extLst>
              <a:ext uri="{FF2B5EF4-FFF2-40B4-BE49-F238E27FC236}">
                <a16:creationId xmlns:a16="http://schemas.microsoft.com/office/drawing/2014/main" id="{A337F394-7218-D291-9FA2-FC1256B59209}"/>
              </a:ext>
            </a:extLst>
          </p:cNvPr>
          <p:cNvSpPr txBox="1">
            <a:spLocks/>
          </p:cNvSpPr>
          <p:nvPr/>
        </p:nvSpPr>
        <p:spPr>
          <a:xfrm>
            <a:off x="838200" y="1712152"/>
            <a:ext cx="10341334" cy="466770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70000"/>
              </a:lnSpc>
            </a:pPr>
            <a:r>
              <a:rPr lang="en-US" sz="1600" dirty="0">
                <a:solidFill>
                  <a:srgbClr val="E0DDD8"/>
                </a:solidFill>
                <a:latin typeface="Futura PT Book"/>
              </a:rPr>
              <a:t>Each wave gets its own stack space in LDS</a:t>
            </a:r>
          </a:p>
          <a:p>
            <a:pPr>
              <a:lnSpc>
                <a:spcPct val="70000"/>
              </a:lnSpc>
            </a:pPr>
            <a:r>
              <a:rPr lang="en-US" sz="1600" dirty="0">
                <a:solidFill>
                  <a:srgbClr val="E0DDD8"/>
                </a:solidFill>
                <a:latin typeface="Futura PT Book"/>
              </a:rPr>
              <a:t>Reserve waveSize * 2 pixel requests per wave (to avoid overflows)</a:t>
            </a:r>
          </a:p>
          <a:p>
            <a:pPr>
              <a:lnSpc>
                <a:spcPct val="70000"/>
              </a:lnSpc>
            </a:pPr>
            <a:r>
              <a:rPr lang="en-US" sz="1600" dirty="0">
                <a:solidFill>
                  <a:srgbClr val="E0DDD8"/>
                </a:solidFill>
                <a:latin typeface="Futura PT Book"/>
              </a:rPr>
              <a:t>Don’t need group LDS barriers, only wave LDS barrier</a:t>
            </a:r>
          </a:p>
          <a:p>
            <a:pPr>
              <a:lnSpc>
                <a:spcPct val="70000"/>
              </a:lnSpc>
            </a:pPr>
            <a:r>
              <a:rPr lang="en-US" sz="1600" dirty="0">
                <a:solidFill>
                  <a:srgbClr val="E0DDD8"/>
                </a:solidFill>
                <a:latin typeface="Futura PT Book"/>
              </a:rPr>
              <a:t>Packing is essential to get reasonable LDS usage</a:t>
            </a:r>
          </a:p>
          <a:p>
            <a:pPr>
              <a:lnSpc>
                <a:spcPct val="70000"/>
              </a:lnSpc>
            </a:pPr>
            <a:r>
              <a:rPr lang="en-US" sz="1600" dirty="0">
                <a:solidFill>
                  <a:srgbClr val="E0DDD8"/>
                </a:solidFill>
                <a:latin typeface="Futura PT Book"/>
              </a:rPr>
              <a:t>Keep an eye on occupancy when using too much LDS</a:t>
            </a:r>
            <a:endParaRPr lang="en-US" dirty="0"/>
          </a:p>
        </p:txBody>
      </p:sp>
      <p:sp>
        <p:nvSpPr>
          <p:cNvPr id="3" name="Text Placeholder 3">
            <a:extLst>
              <a:ext uri="{FF2B5EF4-FFF2-40B4-BE49-F238E27FC236}">
                <a16:creationId xmlns:a16="http://schemas.microsoft.com/office/drawing/2014/main" id="{F3FC5A49-E945-D31A-4773-AA132F7BEEDA}"/>
              </a:ext>
            </a:extLst>
          </p:cNvPr>
          <p:cNvSpPr>
            <a:spLocks noGrp="1"/>
          </p:cNvSpPr>
          <p:nvPr>
            <p:ph type="body" sz="quarter" idx="11"/>
          </p:nvPr>
        </p:nvSpPr>
        <p:spPr>
          <a:xfrm>
            <a:off x="649288" y="1234440"/>
            <a:ext cx="10894201" cy="365761"/>
          </a:xfrm>
        </p:spPr>
        <p:txBody>
          <a:bodyPr/>
          <a:lstStyle/>
          <a:p>
            <a:r>
              <a:rPr lang="en-US" dirty="0">
                <a:solidFill>
                  <a:srgbClr val="C73333"/>
                </a:solidFill>
                <a:latin typeface="Futura PT Medium"/>
              </a:rPr>
              <a:t>Pixel Request Stack</a:t>
            </a:r>
          </a:p>
        </p:txBody>
      </p:sp>
      <p:sp>
        <p:nvSpPr>
          <p:cNvPr id="2" name="TextBox 1">
            <a:extLst>
              <a:ext uri="{FF2B5EF4-FFF2-40B4-BE49-F238E27FC236}">
                <a16:creationId xmlns:a16="http://schemas.microsoft.com/office/drawing/2014/main" id="{D3DF0008-1EB7-CD41-F795-E4A5E38C327C}"/>
              </a:ext>
            </a:extLst>
          </p:cNvPr>
          <p:cNvSpPr txBox="1"/>
          <p:nvPr/>
        </p:nvSpPr>
        <p:spPr>
          <a:xfrm>
            <a:off x="840475" y="4047699"/>
            <a:ext cx="729814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C586C0"/>
                </a:solidFill>
                <a:latin typeface="Consolas"/>
              </a:rPr>
              <a:t>#define</a:t>
            </a:r>
            <a:r>
              <a:rPr lang="en-US" sz="1000" dirty="0">
                <a:solidFill>
                  <a:srgbClr val="569CD6"/>
                </a:solidFill>
                <a:latin typeface="Consolas"/>
              </a:rPr>
              <a:t> GSM_QUEUE_SIZE ( </a:t>
            </a:r>
            <a:r>
              <a:rPr lang="en-US" sz="1000" dirty="0">
                <a:solidFill>
                  <a:srgbClr val="9CDCFE"/>
                </a:solidFill>
                <a:latin typeface="Consolas"/>
              </a:rPr>
              <a:t>GROUP_SIZE</a:t>
            </a:r>
            <a:r>
              <a:rPr lang="en-US" sz="1000" dirty="0">
                <a:solidFill>
                  <a:srgbClr val="569CD6"/>
                </a:solidFill>
                <a:latin typeface="Consolas"/>
              </a:rPr>
              <a:t> * 2 )​</a:t>
            </a:r>
          </a:p>
          <a:p>
            <a:br>
              <a:rPr lang="en-US" sz="1000" dirty="0">
                <a:latin typeface="Consolas"/>
              </a:rPr>
            </a:br>
            <a:r>
              <a:rPr lang="en-US" sz="1000" dirty="0">
                <a:solidFill>
                  <a:srgbClr val="6A9955"/>
                </a:solidFill>
                <a:latin typeface="Consolas"/>
              </a:rPr>
              <a:t>// First stack​</a:t>
            </a:r>
          </a:p>
          <a:p>
            <a:r>
              <a:rPr lang="en-US" sz="1000" dirty="0">
                <a:solidFill>
                  <a:srgbClr val="D4D4D4"/>
                </a:solidFill>
                <a:latin typeface="Consolas"/>
              </a:rPr>
              <a:t>groupshared </a:t>
            </a:r>
            <a:r>
              <a:rPr lang="en-US" sz="1000" dirty="0">
                <a:solidFill>
                  <a:srgbClr val="569CD6"/>
                </a:solidFill>
                <a:latin typeface="Consolas"/>
              </a:rPr>
              <a:t>uint</a:t>
            </a:r>
            <a:r>
              <a:rPr lang="en-US" sz="1000" dirty="0">
                <a:solidFill>
                  <a:srgbClr val="D4D4D4"/>
                </a:solidFill>
                <a:latin typeface="Consolas"/>
              </a:rPr>
              <a:t> </a:t>
            </a:r>
            <a:r>
              <a:rPr lang="en-US" sz="1000" dirty="0">
                <a:solidFill>
                  <a:srgbClr val="9CDCFE"/>
                </a:solidFill>
                <a:latin typeface="Consolas"/>
              </a:rPr>
              <a:t>pixelPayloadGSM</a:t>
            </a:r>
            <a:r>
              <a:rPr lang="en-US" sz="1000" dirty="0">
                <a:solidFill>
                  <a:srgbClr val="D4D4D4"/>
                </a:solidFill>
                <a:latin typeface="Consolas"/>
              </a:rPr>
              <a:t>[ GSM_QUEUE_SIZE ];</a:t>
            </a:r>
            <a:r>
              <a:rPr lang="en-US" sz="1000" dirty="0">
                <a:solidFill>
                  <a:srgbClr val="6A9955"/>
                </a:solidFill>
                <a:latin typeface="Consolas"/>
              </a:rPr>
              <a:t> // Value for visibility buffer​</a:t>
            </a:r>
          </a:p>
          <a:p>
            <a:r>
              <a:rPr lang="en-US" sz="1000" dirty="0">
                <a:solidFill>
                  <a:srgbClr val="D4D4D4"/>
                </a:solidFill>
                <a:latin typeface="Consolas"/>
              </a:rPr>
              <a:t>groupshared </a:t>
            </a:r>
            <a:r>
              <a:rPr lang="en-US" sz="1000" dirty="0">
                <a:solidFill>
                  <a:srgbClr val="569CD6"/>
                </a:solidFill>
                <a:latin typeface="Consolas"/>
              </a:rPr>
              <a:t>uint</a:t>
            </a:r>
            <a:r>
              <a:rPr lang="en-US" sz="1000" dirty="0">
                <a:solidFill>
                  <a:srgbClr val="D4D4D4"/>
                </a:solidFill>
                <a:latin typeface="Consolas"/>
              </a:rPr>
              <a:t> </a:t>
            </a:r>
            <a:r>
              <a:rPr lang="en-US" sz="1000" dirty="0">
                <a:solidFill>
                  <a:srgbClr val="9CDCFE"/>
                </a:solidFill>
                <a:latin typeface="Consolas"/>
              </a:rPr>
              <a:t>actualPosGSM</a:t>
            </a:r>
            <a:r>
              <a:rPr lang="en-US" sz="1000" dirty="0">
                <a:solidFill>
                  <a:srgbClr val="D4D4D4"/>
                </a:solidFill>
                <a:latin typeface="Consolas"/>
              </a:rPr>
              <a:t>[ GSM_QUEUE_SIZE ];</a:t>
            </a:r>
            <a:r>
              <a:rPr lang="en-US" sz="1000" dirty="0">
                <a:solidFill>
                  <a:srgbClr val="6A9955"/>
                </a:solidFill>
                <a:latin typeface="Consolas"/>
              </a:rPr>
              <a:t>    // Position in visibility buffer​</a:t>
            </a:r>
          </a:p>
          <a:p>
            <a:r>
              <a:rPr lang="en-US" sz="1000" dirty="0">
                <a:solidFill>
                  <a:srgbClr val="D4D4D4"/>
                </a:solidFill>
                <a:latin typeface="Consolas"/>
              </a:rPr>
              <a:t>groupshared </a:t>
            </a:r>
            <a:r>
              <a:rPr lang="en-US" sz="1000" dirty="0">
                <a:solidFill>
                  <a:srgbClr val="569CD6"/>
                </a:solidFill>
                <a:latin typeface="Consolas"/>
              </a:rPr>
              <a:t>float</a:t>
            </a:r>
            <a:r>
              <a:rPr lang="en-US" sz="1000" dirty="0">
                <a:solidFill>
                  <a:srgbClr val="D4D4D4"/>
                </a:solidFill>
                <a:latin typeface="Consolas"/>
              </a:rPr>
              <a:t> </a:t>
            </a:r>
            <a:r>
              <a:rPr lang="en-US" sz="1000" dirty="0">
                <a:solidFill>
                  <a:srgbClr val="9CDCFE"/>
                </a:solidFill>
                <a:latin typeface="Consolas"/>
              </a:rPr>
              <a:t>coverageGSM</a:t>
            </a:r>
            <a:r>
              <a:rPr lang="en-US" sz="1000" dirty="0">
                <a:solidFill>
                  <a:srgbClr val="D4D4D4"/>
                </a:solidFill>
                <a:latin typeface="Consolas"/>
              </a:rPr>
              <a:t>[ GSM_QUEUE_SIZE ];</a:t>
            </a:r>
            <a:r>
              <a:rPr lang="en-US" sz="1000" dirty="0">
                <a:solidFill>
                  <a:srgbClr val="6A9955"/>
                </a:solidFill>
                <a:latin typeface="Consolas"/>
              </a:rPr>
              <a:t>    // Precise sample coverage​</a:t>
            </a:r>
          </a:p>
          <a:p>
            <a:br>
              <a:rPr lang="en-US" sz="1000" dirty="0">
                <a:latin typeface="Consolas"/>
              </a:rPr>
            </a:br>
            <a:r>
              <a:rPr lang="en-US" sz="1000" dirty="0">
                <a:solidFill>
                  <a:srgbClr val="6A9955"/>
                </a:solidFill>
                <a:latin typeface="Consolas"/>
              </a:rPr>
              <a:t>// Second stack​</a:t>
            </a:r>
          </a:p>
          <a:p>
            <a:r>
              <a:rPr lang="en-US" sz="1000" dirty="0">
                <a:solidFill>
                  <a:srgbClr val="D4D4D4"/>
                </a:solidFill>
                <a:latin typeface="Consolas"/>
              </a:rPr>
              <a:t>groupshared </a:t>
            </a:r>
            <a:r>
              <a:rPr lang="en-US" sz="1000" dirty="0">
                <a:solidFill>
                  <a:srgbClr val="569CD6"/>
                </a:solidFill>
                <a:latin typeface="Consolas"/>
              </a:rPr>
              <a:t>uint</a:t>
            </a:r>
            <a:r>
              <a:rPr lang="en-US" sz="1000" dirty="0">
                <a:solidFill>
                  <a:srgbClr val="D4D4D4"/>
                </a:solidFill>
                <a:latin typeface="Consolas"/>
              </a:rPr>
              <a:t> </a:t>
            </a:r>
            <a:r>
              <a:rPr lang="en-US" sz="1000" dirty="0">
                <a:solidFill>
                  <a:srgbClr val="9CDCFE"/>
                </a:solidFill>
                <a:latin typeface="Consolas"/>
              </a:rPr>
              <a:t>pixelPayloadGSML2</a:t>
            </a:r>
            <a:r>
              <a:rPr lang="en-US" sz="1000" dirty="0">
                <a:solidFill>
                  <a:srgbClr val="D4D4D4"/>
                </a:solidFill>
                <a:latin typeface="Consolas"/>
              </a:rPr>
              <a:t>[ GSM_QUEUE_SIZE ];​</a:t>
            </a:r>
          </a:p>
          <a:p>
            <a:r>
              <a:rPr lang="en-US" sz="1000" dirty="0">
                <a:solidFill>
                  <a:srgbClr val="D4D4D4"/>
                </a:solidFill>
                <a:latin typeface="Consolas"/>
              </a:rPr>
              <a:t>groupshared </a:t>
            </a:r>
            <a:r>
              <a:rPr lang="en-US" sz="1000" dirty="0">
                <a:solidFill>
                  <a:srgbClr val="569CD6"/>
                </a:solidFill>
                <a:latin typeface="Consolas"/>
              </a:rPr>
              <a:t>uint</a:t>
            </a:r>
            <a:r>
              <a:rPr lang="en-US" sz="1000" dirty="0">
                <a:solidFill>
                  <a:srgbClr val="D4D4D4"/>
                </a:solidFill>
                <a:latin typeface="Consolas"/>
              </a:rPr>
              <a:t> </a:t>
            </a:r>
            <a:r>
              <a:rPr lang="en-US" sz="1000" dirty="0">
                <a:solidFill>
                  <a:srgbClr val="9CDCFE"/>
                </a:solidFill>
                <a:latin typeface="Consolas"/>
              </a:rPr>
              <a:t>atlasOffsetGSML2</a:t>
            </a:r>
            <a:r>
              <a:rPr lang="en-US" sz="1000" dirty="0">
                <a:solidFill>
                  <a:srgbClr val="D4D4D4"/>
                </a:solidFill>
                <a:latin typeface="Consolas"/>
              </a:rPr>
              <a:t>[ GSM_QUEUE_SIZE ];​</a:t>
            </a:r>
          </a:p>
          <a:p>
            <a:endParaRPr lang="en-US" sz="1000" dirty="0">
              <a:solidFill>
                <a:srgbClr val="D4D4D4"/>
              </a:solidFill>
              <a:latin typeface="Consolas"/>
            </a:endParaRPr>
          </a:p>
        </p:txBody>
      </p:sp>
      <p:sp>
        <p:nvSpPr>
          <p:cNvPr id="5" name="TextBox 4">
            <a:extLst>
              <a:ext uri="{FF2B5EF4-FFF2-40B4-BE49-F238E27FC236}">
                <a16:creationId xmlns:a16="http://schemas.microsoft.com/office/drawing/2014/main" id="{4F32F420-BD2F-8847-5BC1-B62027995E96}"/>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BE3A7559-9EEF-2262-A26C-5F648D78D7D4}"/>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221EA0E5-8D78-7992-1595-F02BD9350FF1}"/>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465169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C5A75-263B-BE44-A778-F46E7A77216E}"/>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7CE277B-3671-1F13-1D99-795754C91F73}"/>
              </a:ext>
            </a:extLst>
          </p:cNvPr>
          <p:cNvSpPr>
            <a:spLocks noGrp="1"/>
          </p:cNvSpPr>
          <p:nvPr>
            <p:ph type="ctrTitle"/>
          </p:nvPr>
        </p:nvSpPr>
        <p:spPr>
          <a:xfrm>
            <a:off x="648511" y="480060"/>
            <a:ext cx="10894978" cy="643346"/>
          </a:xfrm>
        </p:spPr>
        <p:txBody>
          <a:bodyPr/>
          <a:lstStyle/>
          <a:p>
            <a:r>
              <a:rPr lang="en-US" dirty="0">
                <a:solidFill>
                  <a:srgbClr val="E0DDD8"/>
                </a:solidFill>
                <a:latin typeface="Futura Com Book"/>
              </a:rPr>
              <a:t>Pixel Request Stack</a:t>
            </a:r>
            <a:endParaRPr lang="en-US" dirty="0"/>
          </a:p>
        </p:txBody>
      </p:sp>
      <p:sp>
        <p:nvSpPr>
          <p:cNvPr id="3" name="Text Placeholder 3">
            <a:extLst>
              <a:ext uri="{FF2B5EF4-FFF2-40B4-BE49-F238E27FC236}">
                <a16:creationId xmlns:a16="http://schemas.microsoft.com/office/drawing/2014/main" id="{F7B5CFCC-B40A-FF33-FA30-75BAE6D3773A}"/>
              </a:ext>
            </a:extLst>
          </p:cNvPr>
          <p:cNvSpPr>
            <a:spLocks noGrp="1"/>
          </p:cNvSpPr>
          <p:nvPr>
            <p:ph type="body" sz="quarter" idx="11"/>
          </p:nvPr>
        </p:nvSpPr>
        <p:spPr>
          <a:xfrm>
            <a:off x="649288" y="1234440"/>
            <a:ext cx="10894201" cy="365761"/>
          </a:xfrm>
        </p:spPr>
        <p:txBody>
          <a:bodyPr/>
          <a:lstStyle/>
          <a:p>
            <a:r>
              <a:rPr lang="en-US" dirty="0">
                <a:solidFill>
                  <a:srgbClr val="C73333"/>
                </a:solidFill>
                <a:latin typeface="Futura PT Medium"/>
              </a:rPr>
              <a:t>Example, wave size = 4 lanes</a:t>
            </a:r>
          </a:p>
        </p:txBody>
      </p:sp>
      <p:graphicFrame>
        <p:nvGraphicFramePr>
          <p:cNvPr id="8" name="Table 7">
            <a:extLst>
              <a:ext uri="{FF2B5EF4-FFF2-40B4-BE49-F238E27FC236}">
                <a16:creationId xmlns:a16="http://schemas.microsoft.com/office/drawing/2014/main" id="{4A6983A0-9D61-B169-20CC-BC3747C86F03}"/>
              </a:ext>
            </a:extLst>
          </p:cNvPr>
          <p:cNvGraphicFramePr>
            <a:graphicFrameLocks noGrp="1"/>
          </p:cNvGraphicFramePr>
          <p:nvPr>
            <p:extLst>
              <p:ext uri="{D42A27DB-BD31-4B8C-83A1-F6EECF244321}">
                <p14:modId xmlns:p14="http://schemas.microsoft.com/office/powerpoint/2010/main" val="624925543"/>
              </p:ext>
            </p:extLst>
          </p:nvPr>
        </p:nvGraphicFramePr>
        <p:xfrm>
          <a:off x="2619319" y="2713246"/>
          <a:ext cx="1623544" cy="356289"/>
        </p:xfrm>
        <a:graphic>
          <a:graphicData uri="http://schemas.openxmlformats.org/drawingml/2006/table">
            <a:tbl>
              <a:tblPr firstRow="1" bandRow="1">
                <a:tableStyleId>{5C22544A-7EE6-4342-B048-85BDC9FD1C3A}</a:tableStyleId>
              </a:tblPr>
              <a:tblGrid>
                <a:gridCol w="405886">
                  <a:extLst>
                    <a:ext uri="{9D8B030D-6E8A-4147-A177-3AD203B41FA5}">
                      <a16:colId xmlns:a16="http://schemas.microsoft.com/office/drawing/2014/main" val="1648875266"/>
                    </a:ext>
                  </a:extLst>
                </a:gridCol>
                <a:gridCol w="405886">
                  <a:extLst>
                    <a:ext uri="{9D8B030D-6E8A-4147-A177-3AD203B41FA5}">
                      <a16:colId xmlns:a16="http://schemas.microsoft.com/office/drawing/2014/main" val="1668069793"/>
                    </a:ext>
                  </a:extLst>
                </a:gridCol>
                <a:gridCol w="405886">
                  <a:extLst>
                    <a:ext uri="{9D8B030D-6E8A-4147-A177-3AD203B41FA5}">
                      <a16:colId xmlns:a16="http://schemas.microsoft.com/office/drawing/2014/main" val="1382638503"/>
                    </a:ext>
                  </a:extLst>
                </a:gridCol>
                <a:gridCol w="405886">
                  <a:extLst>
                    <a:ext uri="{9D8B030D-6E8A-4147-A177-3AD203B41FA5}">
                      <a16:colId xmlns:a16="http://schemas.microsoft.com/office/drawing/2014/main" val="470931925"/>
                    </a:ext>
                  </a:extLst>
                </a:gridCol>
              </a:tblGrid>
              <a:tr h="356289">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extLst>
                  <a:ext uri="{0D108BD9-81ED-4DB2-BD59-A6C34878D82A}">
                    <a16:rowId xmlns:a16="http://schemas.microsoft.com/office/drawing/2014/main" val="3590006393"/>
                  </a:ext>
                </a:extLst>
              </a:tr>
            </a:tbl>
          </a:graphicData>
        </a:graphic>
      </p:graphicFrame>
      <p:graphicFrame>
        <p:nvGraphicFramePr>
          <p:cNvPr id="11" name="Table 10">
            <a:extLst>
              <a:ext uri="{FF2B5EF4-FFF2-40B4-BE49-F238E27FC236}">
                <a16:creationId xmlns:a16="http://schemas.microsoft.com/office/drawing/2014/main" id="{1EB5AB77-8DA7-E07E-2C8C-7E787D31E5A0}"/>
              </a:ext>
            </a:extLst>
          </p:cNvPr>
          <p:cNvGraphicFramePr>
            <a:graphicFrameLocks noGrp="1"/>
          </p:cNvGraphicFramePr>
          <p:nvPr>
            <p:extLst>
              <p:ext uri="{D42A27DB-BD31-4B8C-83A1-F6EECF244321}">
                <p14:modId xmlns:p14="http://schemas.microsoft.com/office/powerpoint/2010/main" val="1200000989"/>
              </p:ext>
            </p:extLst>
          </p:nvPr>
        </p:nvGraphicFramePr>
        <p:xfrm>
          <a:off x="2638618" y="3595369"/>
          <a:ext cx="1623540" cy="356289"/>
        </p:xfrm>
        <a:graphic>
          <a:graphicData uri="http://schemas.openxmlformats.org/drawingml/2006/table">
            <a:tbl>
              <a:tblPr firstRow="1" bandRow="1">
                <a:tableStyleId>{5C22544A-7EE6-4342-B048-85BDC9FD1C3A}</a:tableStyleId>
              </a:tblPr>
              <a:tblGrid>
                <a:gridCol w="405885">
                  <a:extLst>
                    <a:ext uri="{9D8B030D-6E8A-4147-A177-3AD203B41FA5}">
                      <a16:colId xmlns:a16="http://schemas.microsoft.com/office/drawing/2014/main" val="1648875266"/>
                    </a:ext>
                  </a:extLst>
                </a:gridCol>
                <a:gridCol w="405885">
                  <a:extLst>
                    <a:ext uri="{9D8B030D-6E8A-4147-A177-3AD203B41FA5}">
                      <a16:colId xmlns:a16="http://schemas.microsoft.com/office/drawing/2014/main" val="1668069793"/>
                    </a:ext>
                  </a:extLst>
                </a:gridCol>
                <a:gridCol w="405885">
                  <a:extLst>
                    <a:ext uri="{9D8B030D-6E8A-4147-A177-3AD203B41FA5}">
                      <a16:colId xmlns:a16="http://schemas.microsoft.com/office/drawing/2014/main" val="1382638503"/>
                    </a:ext>
                  </a:extLst>
                </a:gridCol>
                <a:gridCol w="405885">
                  <a:extLst>
                    <a:ext uri="{9D8B030D-6E8A-4147-A177-3AD203B41FA5}">
                      <a16:colId xmlns:a16="http://schemas.microsoft.com/office/drawing/2014/main" val="470931925"/>
                    </a:ext>
                  </a:extLst>
                </a:gridCol>
              </a:tblGrid>
              <a:tr h="356289">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extLst>
                  <a:ext uri="{0D108BD9-81ED-4DB2-BD59-A6C34878D82A}">
                    <a16:rowId xmlns:a16="http://schemas.microsoft.com/office/drawing/2014/main" val="3590006393"/>
                  </a:ext>
                </a:extLst>
              </a:tr>
            </a:tbl>
          </a:graphicData>
        </a:graphic>
      </p:graphicFrame>
      <p:graphicFrame>
        <p:nvGraphicFramePr>
          <p:cNvPr id="13" name="Table 12">
            <a:extLst>
              <a:ext uri="{FF2B5EF4-FFF2-40B4-BE49-F238E27FC236}">
                <a16:creationId xmlns:a16="http://schemas.microsoft.com/office/drawing/2014/main" id="{F126124A-1E86-DF2E-D34D-7183A310F9F5}"/>
              </a:ext>
            </a:extLst>
          </p:cNvPr>
          <p:cNvGraphicFramePr>
            <a:graphicFrameLocks noGrp="1"/>
          </p:cNvGraphicFramePr>
          <p:nvPr>
            <p:extLst>
              <p:ext uri="{D42A27DB-BD31-4B8C-83A1-F6EECF244321}">
                <p14:modId xmlns:p14="http://schemas.microsoft.com/office/powerpoint/2010/main" val="4053974547"/>
              </p:ext>
            </p:extLst>
          </p:nvPr>
        </p:nvGraphicFramePr>
        <p:xfrm>
          <a:off x="4976026" y="3029893"/>
          <a:ext cx="3739984" cy="370840"/>
        </p:xfrm>
        <a:graphic>
          <a:graphicData uri="http://schemas.openxmlformats.org/drawingml/2006/table">
            <a:tbl>
              <a:tblPr firstRow="1" bandRow="1">
                <a:tableStyleId>{5C22544A-7EE6-4342-B048-85BDC9FD1C3A}</a:tableStyleId>
              </a:tblPr>
              <a:tblGrid>
                <a:gridCol w="467498">
                  <a:extLst>
                    <a:ext uri="{9D8B030D-6E8A-4147-A177-3AD203B41FA5}">
                      <a16:colId xmlns:a16="http://schemas.microsoft.com/office/drawing/2014/main" val="517246631"/>
                    </a:ext>
                  </a:extLst>
                </a:gridCol>
                <a:gridCol w="467498">
                  <a:extLst>
                    <a:ext uri="{9D8B030D-6E8A-4147-A177-3AD203B41FA5}">
                      <a16:colId xmlns:a16="http://schemas.microsoft.com/office/drawing/2014/main" val="2060288567"/>
                    </a:ext>
                  </a:extLst>
                </a:gridCol>
                <a:gridCol w="467498">
                  <a:extLst>
                    <a:ext uri="{9D8B030D-6E8A-4147-A177-3AD203B41FA5}">
                      <a16:colId xmlns:a16="http://schemas.microsoft.com/office/drawing/2014/main" val="1240330522"/>
                    </a:ext>
                  </a:extLst>
                </a:gridCol>
                <a:gridCol w="467498">
                  <a:extLst>
                    <a:ext uri="{9D8B030D-6E8A-4147-A177-3AD203B41FA5}">
                      <a16:colId xmlns:a16="http://schemas.microsoft.com/office/drawing/2014/main" val="1954775907"/>
                    </a:ext>
                  </a:extLst>
                </a:gridCol>
                <a:gridCol w="467498">
                  <a:extLst>
                    <a:ext uri="{9D8B030D-6E8A-4147-A177-3AD203B41FA5}">
                      <a16:colId xmlns:a16="http://schemas.microsoft.com/office/drawing/2014/main" val="1610906290"/>
                    </a:ext>
                  </a:extLst>
                </a:gridCol>
                <a:gridCol w="467498">
                  <a:extLst>
                    <a:ext uri="{9D8B030D-6E8A-4147-A177-3AD203B41FA5}">
                      <a16:colId xmlns:a16="http://schemas.microsoft.com/office/drawing/2014/main" val="1168421773"/>
                    </a:ext>
                  </a:extLst>
                </a:gridCol>
                <a:gridCol w="467498">
                  <a:extLst>
                    <a:ext uri="{9D8B030D-6E8A-4147-A177-3AD203B41FA5}">
                      <a16:colId xmlns:a16="http://schemas.microsoft.com/office/drawing/2014/main" val="3762944335"/>
                    </a:ext>
                  </a:extLst>
                </a:gridCol>
                <a:gridCol w="467498">
                  <a:extLst>
                    <a:ext uri="{9D8B030D-6E8A-4147-A177-3AD203B41FA5}">
                      <a16:colId xmlns:a16="http://schemas.microsoft.com/office/drawing/2014/main" val="3452163079"/>
                    </a:ext>
                  </a:extLst>
                </a:gridCol>
              </a:tblGrid>
              <a:tr h="370840">
                <a:tc>
                  <a:txBody>
                    <a:bodyPr/>
                    <a:lstStyle/>
                    <a:p>
                      <a:pPr algn="ct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extLst>
                  <a:ext uri="{0D108BD9-81ED-4DB2-BD59-A6C34878D82A}">
                    <a16:rowId xmlns:a16="http://schemas.microsoft.com/office/drawing/2014/main" val="2853440017"/>
                  </a:ext>
                </a:extLst>
              </a:tr>
            </a:tbl>
          </a:graphicData>
        </a:graphic>
      </p:graphicFrame>
      <p:graphicFrame>
        <p:nvGraphicFramePr>
          <p:cNvPr id="15" name="Table 14">
            <a:extLst>
              <a:ext uri="{FF2B5EF4-FFF2-40B4-BE49-F238E27FC236}">
                <a16:creationId xmlns:a16="http://schemas.microsoft.com/office/drawing/2014/main" id="{AF37BFA9-0617-E73B-16F2-DC3B9F6713EE}"/>
              </a:ext>
            </a:extLst>
          </p:cNvPr>
          <p:cNvGraphicFramePr>
            <a:graphicFrameLocks noGrp="1"/>
          </p:cNvGraphicFramePr>
          <p:nvPr>
            <p:extLst>
              <p:ext uri="{D42A27DB-BD31-4B8C-83A1-F6EECF244321}">
                <p14:modId xmlns:p14="http://schemas.microsoft.com/office/powerpoint/2010/main" val="2138865876"/>
              </p:ext>
            </p:extLst>
          </p:nvPr>
        </p:nvGraphicFramePr>
        <p:xfrm>
          <a:off x="4976026" y="3891764"/>
          <a:ext cx="3739984" cy="370840"/>
        </p:xfrm>
        <a:graphic>
          <a:graphicData uri="http://schemas.openxmlformats.org/drawingml/2006/table">
            <a:tbl>
              <a:tblPr firstRow="1" bandRow="1">
                <a:tableStyleId>{5C22544A-7EE6-4342-B048-85BDC9FD1C3A}</a:tableStyleId>
              </a:tblPr>
              <a:tblGrid>
                <a:gridCol w="467498">
                  <a:extLst>
                    <a:ext uri="{9D8B030D-6E8A-4147-A177-3AD203B41FA5}">
                      <a16:colId xmlns:a16="http://schemas.microsoft.com/office/drawing/2014/main" val="517246631"/>
                    </a:ext>
                  </a:extLst>
                </a:gridCol>
                <a:gridCol w="467498">
                  <a:extLst>
                    <a:ext uri="{9D8B030D-6E8A-4147-A177-3AD203B41FA5}">
                      <a16:colId xmlns:a16="http://schemas.microsoft.com/office/drawing/2014/main" val="2060288567"/>
                    </a:ext>
                  </a:extLst>
                </a:gridCol>
                <a:gridCol w="467498">
                  <a:extLst>
                    <a:ext uri="{9D8B030D-6E8A-4147-A177-3AD203B41FA5}">
                      <a16:colId xmlns:a16="http://schemas.microsoft.com/office/drawing/2014/main" val="1240330522"/>
                    </a:ext>
                  </a:extLst>
                </a:gridCol>
                <a:gridCol w="467498">
                  <a:extLst>
                    <a:ext uri="{9D8B030D-6E8A-4147-A177-3AD203B41FA5}">
                      <a16:colId xmlns:a16="http://schemas.microsoft.com/office/drawing/2014/main" val="1954775907"/>
                    </a:ext>
                  </a:extLst>
                </a:gridCol>
                <a:gridCol w="467498">
                  <a:extLst>
                    <a:ext uri="{9D8B030D-6E8A-4147-A177-3AD203B41FA5}">
                      <a16:colId xmlns:a16="http://schemas.microsoft.com/office/drawing/2014/main" val="1610906290"/>
                    </a:ext>
                  </a:extLst>
                </a:gridCol>
                <a:gridCol w="467498">
                  <a:extLst>
                    <a:ext uri="{9D8B030D-6E8A-4147-A177-3AD203B41FA5}">
                      <a16:colId xmlns:a16="http://schemas.microsoft.com/office/drawing/2014/main" val="1168421773"/>
                    </a:ext>
                  </a:extLst>
                </a:gridCol>
                <a:gridCol w="467498">
                  <a:extLst>
                    <a:ext uri="{9D8B030D-6E8A-4147-A177-3AD203B41FA5}">
                      <a16:colId xmlns:a16="http://schemas.microsoft.com/office/drawing/2014/main" val="3762944335"/>
                    </a:ext>
                  </a:extLst>
                </a:gridCol>
                <a:gridCol w="467498">
                  <a:extLst>
                    <a:ext uri="{9D8B030D-6E8A-4147-A177-3AD203B41FA5}">
                      <a16:colId xmlns:a16="http://schemas.microsoft.com/office/drawing/2014/main" val="3452163079"/>
                    </a:ext>
                  </a:extLst>
                </a:gridCol>
              </a:tblGrid>
              <a:tr h="370840">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206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206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pPr algn="l"/>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extLst>
                  <a:ext uri="{0D108BD9-81ED-4DB2-BD59-A6C34878D82A}">
                    <a16:rowId xmlns:a16="http://schemas.microsoft.com/office/drawing/2014/main" val="2853440017"/>
                  </a:ext>
                </a:extLst>
              </a:tr>
            </a:tbl>
          </a:graphicData>
        </a:graphic>
      </p:graphicFrame>
      <p:graphicFrame>
        <p:nvGraphicFramePr>
          <p:cNvPr id="17" name="Table 16">
            <a:extLst>
              <a:ext uri="{FF2B5EF4-FFF2-40B4-BE49-F238E27FC236}">
                <a16:creationId xmlns:a16="http://schemas.microsoft.com/office/drawing/2014/main" id="{744A19AC-0370-0B92-C8CE-66927A3202C7}"/>
              </a:ext>
            </a:extLst>
          </p:cNvPr>
          <p:cNvGraphicFramePr>
            <a:graphicFrameLocks noGrp="1"/>
          </p:cNvGraphicFramePr>
          <p:nvPr>
            <p:extLst>
              <p:ext uri="{D42A27DB-BD31-4B8C-83A1-F6EECF244321}">
                <p14:modId xmlns:p14="http://schemas.microsoft.com/office/powerpoint/2010/main" val="810246489"/>
              </p:ext>
            </p:extLst>
          </p:nvPr>
        </p:nvGraphicFramePr>
        <p:xfrm>
          <a:off x="4976026" y="4764730"/>
          <a:ext cx="3739984" cy="370840"/>
        </p:xfrm>
        <a:graphic>
          <a:graphicData uri="http://schemas.openxmlformats.org/drawingml/2006/table">
            <a:tbl>
              <a:tblPr firstRow="1" bandRow="1">
                <a:tableStyleId>{5C22544A-7EE6-4342-B048-85BDC9FD1C3A}</a:tableStyleId>
              </a:tblPr>
              <a:tblGrid>
                <a:gridCol w="467498">
                  <a:extLst>
                    <a:ext uri="{9D8B030D-6E8A-4147-A177-3AD203B41FA5}">
                      <a16:colId xmlns:a16="http://schemas.microsoft.com/office/drawing/2014/main" val="517246631"/>
                    </a:ext>
                  </a:extLst>
                </a:gridCol>
                <a:gridCol w="467498">
                  <a:extLst>
                    <a:ext uri="{9D8B030D-6E8A-4147-A177-3AD203B41FA5}">
                      <a16:colId xmlns:a16="http://schemas.microsoft.com/office/drawing/2014/main" val="2060288567"/>
                    </a:ext>
                  </a:extLst>
                </a:gridCol>
                <a:gridCol w="467498">
                  <a:extLst>
                    <a:ext uri="{9D8B030D-6E8A-4147-A177-3AD203B41FA5}">
                      <a16:colId xmlns:a16="http://schemas.microsoft.com/office/drawing/2014/main" val="1240330522"/>
                    </a:ext>
                  </a:extLst>
                </a:gridCol>
                <a:gridCol w="467498">
                  <a:extLst>
                    <a:ext uri="{9D8B030D-6E8A-4147-A177-3AD203B41FA5}">
                      <a16:colId xmlns:a16="http://schemas.microsoft.com/office/drawing/2014/main" val="1954775907"/>
                    </a:ext>
                  </a:extLst>
                </a:gridCol>
                <a:gridCol w="467498">
                  <a:extLst>
                    <a:ext uri="{9D8B030D-6E8A-4147-A177-3AD203B41FA5}">
                      <a16:colId xmlns:a16="http://schemas.microsoft.com/office/drawing/2014/main" val="1610906290"/>
                    </a:ext>
                  </a:extLst>
                </a:gridCol>
                <a:gridCol w="467498">
                  <a:extLst>
                    <a:ext uri="{9D8B030D-6E8A-4147-A177-3AD203B41FA5}">
                      <a16:colId xmlns:a16="http://schemas.microsoft.com/office/drawing/2014/main" val="1168421773"/>
                    </a:ext>
                  </a:extLst>
                </a:gridCol>
                <a:gridCol w="467498">
                  <a:extLst>
                    <a:ext uri="{9D8B030D-6E8A-4147-A177-3AD203B41FA5}">
                      <a16:colId xmlns:a16="http://schemas.microsoft.com/office/drawing/2014/main" val="3762944335"/>
                    </a:ext>
                  </a:extLst>
                </a:gridCol>
                <a:gridCol w="467498">
                  <a:extLst>
                    <a:ext uri="{9D8B030D-6E8A-4147-A177-3AD203B41FA5}">
                      <a16:colId xmlns:a16="http://schemas.microsoft.com/office/drawing/2014/main" val="3452163079"/>
                    </a:ext>
                  </a:extLst>
                </a:gridCol>
              </a:tblGrid>
              <a:tr h="37084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2060"/>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extLst>
                  <a:ext uri="{0D108BD9-81ED-4DB2-BD59-A6C34878D82A}">
                    <a16:rowId xmlns:a16="http://schemas.microsoft.com/office/drawing/2014/main" val="2853440017"/>
                  </a:ext>
                </a:extLst>
              </a:tr>
            </a:tbl>
          </a:graphicData>
        </a:graphic>
      </p:graphicFrame>
      <p:graphicFrame>
        <p:nvGraphicFramePr>
          <p:cNvPr id="19" name="Table 18">
            <a:extLst>
              <a:ext uri="{FF2B5EF4-FFF2-40B4-BE49-F238E27FC236}">
                <a16:creationId xmlns:a16="http://schemas.microsoft.com/office/drawing/2014/main" id="{6FAFDF3E-CCEB-1878-B2BF-5D153A226B12}"/>
              </a:ext>
            </a:extLst>
          </p:cNvPr>
          <p:cNvGraphicFramePr>
            <a:graphicFrameLocks noGrp="1"/>
          </p:cNvGraphicFramePr>
          <p:nvPr>
            <p:extLst>
              <p:ext uri="{D42A27DB-BD31-4B8C-83A1-F6EECF244321}">
                <p14:modId xmlns:p14="http://schemas.microsoft.com/office/powerpoint/2010/main" val="3403974488"/>
              </p:ext>
            </p:extLst>
          </p:nvPr>
        </p:nvGraphicFramePr>
        <p:xfrm>
          <a:off x="2638618" y="4448430"/>
          <a:ext cx="1623544" cy="356289"/>
        </p:xfrm>
        <a:graphic>
          <a:graphicData uri="http://schemas.openxmlformats.org/drawingml/2006/table">
            <a:tbl>
              <a:tblPr firstRow="1" bandRow="1">
                <a:tableStyleId>{5C22544A-7EE6-4342-B048-85BDC9FD1C3A}</a:tableStyleId>
              </a:tblPr>
              <a:tblGrid>
                <a:gridCol w="405886">
                  <a:extLst>
                    <a:ext uri="{9D8B030D-6E8A-4147-A177-3AD203B41FA5}">
                      <a16:colId xmlns:a16="http://schemas.microsoft.com/office/drawing/2014/main" val="1648875266"/>
                    </a:ext>
                  </a:extLst>
                </a:gridCol>
                <a:gridCol w="405886">
                  <a:extLst>
                    <a:ext uri="{9D8B030D-6E8A-4147-A177-3AD203B41FA5}">
                      <a16:colId xmlns:a16="http://schemas.microsoft.com/office/drawing/2014/main" val="1668069793"/>
                    </a:ext>
                  </a:extLst>
                </a:gridCol>
                <a:gridCol w="405886">
                  <a:extLst>
                    <a:ext uri="{9D8B030D-6E8A-4147-A177-3AD203B41FA5}">
                      <a16:colId xmlns:a16="http://schemas.microsoft.com/office/drawing/2014/main" val="1382638503"/>
                    </a:ext>
                  </a:extLst>
                </a:gridCol>
                <a:gridCol w="405886">
                  <a:extLst>
                    <a:ext uri="{9D8B030D-6E8A-4147-A177-3AD203B41FA5}">
                      <a16:colId xmlns:a16="http://schemas.microsoft.com/office/drawing/2014/main" val="470931925"/>
                    </a:ext>
                  </a:extLst>
                </a:gridCol>
              </a:tblGrid>
              <a:tr h="356289">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extLst>
                  <a:ext uri="{0D108BD9-81ED-4DB2-BD59-A6C34878D82A}">
                    <a16:rowId xmlns:a16="http://schemas.microsoft.com/office/drawing/2014/main" val="3590006393"/>
                  </a:ext>
                </a:extLst>
              </a:tr>
            </a:tbl>
          </a:graphicData>
        </a:graphic>
      </p:graphicFrame>
      <p:graphicFrame>
        <p:nvGraphicFramePr>
          <p:cNvPr id="21" name="Table 20">
            <a:extLst>
              <a:ext uri="{FF2B5EF4-FFF2-40B4-BE49-F238E27FC236}">
                <a16:creationId xmlns:a16="http://schemas.microsoft.com/office/drawing/2014/main" id="{F9068BF2-89DA-5282-7880-1049DA7F4127}"/>
              </a:ext>
            </a:extLst>
          </p:cNvPr>
          <p:cNvGraphicFramePr>
            <a:graphicFrameLocks noGrp="1"/>
          </p:cNvGraphicFramePr>
          <p:nvPr>
            <p:extLst>
              <p:ext uri="{D42A27DB-BD31-4B8C-83A1-F6EECF244321}">
                <p14:modId xmlns:p14="http://schemas.microsoft.com/office/powerpoint/2010/main" val="4234760940"/>
              </p:ext>
            </p:extLst>
          </p:nvPr>
        </p:nvGraphicFramePr>
        <p:xfrm>
          <a:off x="4976026" y="5645750"/>
          <a:ext cx="3739984" cy="370840"/>
        </p:xfrm>
        <a:graphic>
          <a:graphicData uri="http://schemas.openxmlformats.org/drawingml/2006/table">
            <a:tbl>
              <a:tblPr firstRow="1" bandRow="1">
                <a:tableStyleId>{5C22544A-7EE6-4342-B048-85BDC9FD1C3A}</a:tableStyleId>
              </a:tblPr>
              <a:tblGrid>
                <a:gridCol w="467498">
                  <a:extLst>
                    <a:ext uri="{9D8B030D-6E8A-4147-A177-3AD203B41FA5}">
                      <a16:colId xmlns:a16="http://schemas.microsoft.com/office/drawing/2014/main" val="517246631"/>
                    </a:ext>
                  </a:extLst>
                </a:gridCol>
                <a:gridCol w="467498">
                  <a:extLst>
                    <a:ext uri="{9D8B030D-6E8A-4147-A177-3AD203B41FA5}">
                      <a16:colId xmlns:a16="http://schemas.microsoft.com/office/drawing/2014/main" val="2060288567"/>
                    </a:ext>
                  </a:extLst>
                </a:gridCol>
                <a:gridCol w="467498">
                  <a:extLst>
                    <a:ext uri="{9D8B030D-6E8A-4147-A177-3AD203B41FA5}">
                      <a16:colId xmlns:a16="http://schemas.microsoft.com/office/drawing/2014/main" val="1240330522"/>
                    </a:ext>
                  </a:extLst>
                </a:gridCol>
                <a:gridCol w="467498">
                  <a:extLst>
                    <a:ext uri="{9D8B030D-6E8A-4147-A177-3AD203B41FA5}">
                      <a16:colId xmlns:a16="http://schemas.microsoft.com/office/drawing/2014/main" val="1954775907"/>
                    </a:ext>
                  </a:extLst>
                </a:gridCol>
                <a:gridCol w="467498">
                  <a:extLst>
                    <a:ext uri="{9D8B030D-6E8A-4147-A177-3AD203B41FA5}">
                      <a16:colId xmlns:a16="http://schemas.microsoft.com/office/drawing/2014/main" val="1610906290"/>
                    </a:ext>
                  </a:extLst>
                </a:gridCol>
                <a:gridCol w="467498">
                  <a:extLst>
                    <a:ext uri="{9D8B030D-6E8A-4147-A177-3AD203B41FA5}">
                      <a16:colId xmlns:a16="http://schemas.microsoft.com/office/drawing/2014/main" val="1168421773"/>
                    </a:ext>
                  </a:extLst>
                </a:gridCol>
                <a:gridCol w="467498">
                  <a:extLst>
                    <a:ext uri="{9D8B030D-6E8A-4147-A177-3AD203B41FA5}">
                      <a16:colId xmlns:a16="http://schemas.microsoft.com/office/drawing/2014/main" val="3762944335"/>
                    </a:ext>
                  </a:extLst>
                </a:gridCol>
                <a:gridCol w="467498">
                  <a:extLst>
                    <a:ext uri="{9D8B030D-6E8A-4147-A177-3AD203B41FA5}">
                      <a16:colId xmlns:a16="http://schemas.microsoft.com/office/drawing/2014/main" val="3452163079"/>
                    </a:ext>
                  </a:extLst>
                </a:gridCol>
              </a:tblGrid>
              <a:tr h="37084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2060"/>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lumMod val="50000"/>
                      </a:schemeClr>
                    </a:solidFill>
                  </a:tcPr>
                </a:tc>
                <a:extLst>
                  <a:ext uri="{0D108BD9-81ED-4DB2-BD59-A6C34878D82A}">
                    <a16:rowId xmlns:a16="http://schemas.microsoft.com/office/drawing/2014/main" val="2853440017"/>
                  </a:ext>
                </a:extLst>
              </a:tr>
            </a:tbl>
          </a:graphicData>
        </a:graphic>
      </p:graphicFrame>
      <p:sp>
        <p:nvSpPr>
          <p:cNvPr id="23" name="TextBox 22">
            <a:extLst>
              <a:ext uri="{FF2B5EF4-FFF2-40B4-BE49-F238E27FC236}">
                <a16:creationId xmlns:a16="http://schemas.microsoft.com/office/drawing/2014/main" id="{429DD0D3-C670-9062-5E93-04C59E69DA1E}"/>
              </a:ext>
            </a:extLst>
          </p:cNvPr>
          <p:cNvSpPr txBox="1"/>
          <p:nvPr/>
        </p:nvSpPr>
        <p:spPr>
          <a:xfrm>
            <a:off x="2707775" y="1600482"/>
            <a:ext cx="1699468" cy="369332"/>
          </a:xfrm>
          <a:prstGeom prst="rect">
            <a:avLst/>
          </a:prstGeom>
          <a:noFill/>
        </p:spPr>
        <p:txBody>
          <a:bodyPr wrap="square" rtlCol="0">
            <a:spAutoFit/>
          </a:bodyPr>
          <a:lstStyle/>
          <a:p>
            <a:r>
              <a:rPr lang="en-US" dirty="0"/>
              <a:t>Wave lanes</a:t>
            </a:r>
          </a:p>
        </p:txBody>
      </p:sp>
      <p:sp>
        <p:nvSpPr>
          <p:cNvPr id="25" name="TextBox 24">
            <a:extLst>
              <a:ext uri="{FF2B5EF4-FFF2-40B4-BE49-F238E27FC236}">
                <a16:creationId xmlns:a16="http://schemas.microsoft.com/office/drawing/2014/main" id="{ACBD7FA7-293B-0E4A-F3E7-C9206C21267F}"/>
              </a:ext>
            </a:extLst>
          </p:cNvPr>
          <p:cNvSpPr txBox="1"/>
          <p:nvPr/>
        </p:nvSpPr>
        <p:spPr>
          <a:xfrm>
            <a:off x="5937333" y="1604707"/>
            <a:ext cx="2564115" cy="369332"/>
          </a:xfrm>
          <a:prstGeom prst="rect">
            <a:avLst/>
          </a:prstGeom>
          <a:noFill/>
        </p:spPr>
        <p:txBody>
          <a:bodyPr wrap="square" rtlCol="0">
            <a:spAutoFit/>
          </a:bodyPr>
          <a:lstStyle/>
          <a:p>
            <a:r>
              <a:rPr lang="en-US" dirty="0"/>
              <a:t>Pixel request stack</a:t>
            </a:r>
          </a:p>
        </p:txBody>
      </p:sp>
      <p:sp>
        <p:nvSpPr>
          <p:cNvPr id="27" name="Rectangle 26">
            <a:extLst>
              <a:ext uri="{FF2B5EF4-FFF2-40B4-BE49-F238E27FC236}">
                <a16:creationId xmlns:a16="http://schemas.microsoft.com/office/drawing/2014/main" id="{36F13790-1929-7902-3D9A-54C41E18A373}"/>
              </a:ext>
            </a:extLst>
          </p:cNvPr>
          <p:cNvSpPr/>
          <p:nvPr/>
        </p:nvSpPr>
        <p:spPr>
          <a:xfrm>
            <a:off x="2798911" y="2048823"/>
            <a:ext cx="138315" cy="143984"/>
          </a:xfrm>
          <a:prstGeom prst="rect">
            <a:avLst/>
          </a:prstGeom>
          <a:solidFill>
            <a:srgbClr val="008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7CDC45A-AE13-80E4-0690-5DDB49868B27}"/>
              </a:ext>
            </a:extLst>
          </p:cNvPr>
          <p:cNvSpPr/>
          <p:nvPr/>
        </p:nvSpPr>
        <p:spPr>
          <a:xfrm>
            <a:off x="2798910" y="2284679"/>
            <a:ext cx="138315" cy="143984"/>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72A3D800-0BCB-779A-7FBF-E8C68369B420}"/>
              </a:ext>
            </a:extLst>
          </p:cNvPr>
          <p:cNvSpPr txBox="1"/>
          <p:nvPr/>
        </p:nvSpPr>
        <p:spPr>
          <a:xfrm>
            <a:off x="2937226" y="1990954"/>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Active lanes</a:t>
            </a:r>
          </a:p>
        </p:txBody>
      </p:sp>
      <p:sp>
        <p:nvSpPr>
          <p:cNvPr id="33" name="TextBox 32">
            <a:extLst>
              <a:ext uri="{FF2B5EF4-FFF2-40B4-BE49-F238E27FC236}">
                <a16:creationId xmlns:a16="http://schemas.microsoft.com/office/drawing/2014/main" id="{2253DDE5-1A04-61C7-0137-635CD3B6C3B1}"/>
              </a:ext>
            </a:extLst>
          </p:cNvPr>
          <p:cNvSpPr txBox="1"/>
          <p:nvPr/>
        </p:nvSpPr>
        <p:spPr>
          <a:xfrm>
            <a:off x="2937225" y="2226810"/>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Inactive lanes</a:t>
            </a:r>
          </a:p>
        </p:txBody>
      </p:sp>
      <p:sp>
        <p:nvSpPr>
          <p:cNvPr id="35" name="Rectangle 34">
            <a:extLst>
              <a:ext uri="{FF2B5EF4-FFF2-40B4-BE49-F238E27FC236}">
                <a16:creationId xmlns:a16="http://schemas.microsoft.com/office/drawing/2014/main" id="{464C57BA-4559-528D-D3A4-398D40415522}"/>
              </a:ext>
            </a:extLst>
          </p:cNvPr>
          <p:cNvSpPr/>
          <p:nvPr/>
        </p:nvSpPr>
        <p:spPr>
          <a:xfrm>
            <a:off x="5410180" y="2065297"/>
            <a:ext cx="138315" cy="143984"/>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267F5138-5889-0001-9CD4-BC9F2BBFDD77}"/>
              </a:ext>
            </a:extLst>
          </p:cNvPr>
          <p:cNvSpPr/>
          <p:nvPr/>
        </p:nvSpPr>
        <p:spPr>
          <a:xfrm>
            <a:off x="5410181" y="2293503"/>
            <a:ext cx="138315" cy="143984"/>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Box 38">
            <a:extLst>
              <a:ext uri="{FF2B5EF4-FFF2-40B4-BE49-F238E27FC236}">
                <a16:creationId xmlns:a16="http://schemas.microsoft.com/office/drawing/2014/main" id="{40126315-E584-99A5-12A3-703B6836F70D}"/>
              </a:ext>
            </a:extLst>
          </p:cNvPr>
          <p:cNvSpPr txBox="1"/>
          <p:nvPr/>
        </p:nvSpPr>
        <p:spPr>
          <a:xfrm>
            <a:off x="5548497" y="1995599"/>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Push requests</a:t>
            </a:r>
          </a:p>
        </p:txBody>
      </p:sp>
      <p:sp>
        <p:nvSpPr>
          <p:cNvPr id="41" name="TextBox 40">
            <a:extLst>
              <a:ext uri="{FF2B5EF4-FFF2-40B4-BE49-F238E27FC236}">
                <a16:creationId xmlns:a16="http://schemas.microsoft.com/office/drawing/2014/main" id="{21D784A2-4308-3998-9D5A-54D8792F82FE}"/>
              </a:ext>
            </a:extLst>
          </p:cNvPr>
          <p:cNvSpPr txBox="1"/>
          <p:nvPr/>
        </p:nvSpPr>
        <p:spPr>
          <a:xfrm>
            <a:off x="5548496" y="2231455"/>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Pop requests</a:t>
            </a:r>
          </a:p>
        </p:txBody>
      </p:sp>
      <p:cxnSp>
        <p:nvCxnSpPr>
          <p:cNvPr id="43" name="Straight Connector 42">
            <a:extLst>
              <a:ext uri="{FF2B5EF4-FFF2-40B4-BE49-F238E27FC236}">
                <a16:creationId xmlns:a16="http://schemas.microsoft.com/office/drawing/2014/main" id="{9D71197A-D80A-AFB4-AF1D-EF8EEF05E831}"/>
              </a:ext>
            </a:extLst>
          </p:cNvPr>
          <p:cNvCxnSpPr>
            <a:cxnSpLocks/>
          </p:cNvCxnSpPr>
          <p:nvPr/>
        </p:nvCxnSpPr>
        <p:spPr>
          <a:xfrm>
            <a:off x="980677" y="3511207"/>
            <a:ext cx="7834184"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5" name="Straight Connector 44">
            <a:extLst>
              <a:ext uri="{FF2B5EF4-FFF2-40B4-BE49-F238E27FC236}">
                <a16:creationId xmlns:a16="http://schemas.microsoft.com/office/drawing/2014/main" id="{DB6B7C7E-2056-74BB-ACA2-2E152C1B459D}"/>
              </a:ext>
            </a:extLst>
          </p:cNvPr>
          <p:cNvCxnSpPr>
            <a:cxnSpLocks/>
          </p:cNvCxnSpPr>
          <p:nvPr/>
        </p:nvCxnSpPr>
        <p:spPr>
          <a:xfrm>
            <a:off x="980677" y="2638443"/>
            <a:ext cx="7834184"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47" name="TextBox 46">
            <a:extLst>
              <a:ext uri="{FF2B5EF4-FFF2-40B4-BE49-F238E27FC236}">
                <a16:creationId xmlns:a16="http://schemas.microsoft.com/office/drawing/2014/main" id="{F8148B8C-B792-6BC0-F378-460927FDEC7C}"/>
              </a:ext>
            </a:extLst>
          </p:cNvPr>
          <p:cNvSpPr txBox="1"/>
          <p:nvPr/>
        </p:nvSpPr>
        <p:spPr>
          <a:xfrm>
            <a:off x="890083" y="2848224"/>
            <a:ext cx="1184491" cy="369332"/>
          </a:xfrm>
          <a:prstGeom prst="rect">
            <a:avLst/>
          </a:prstGeom>
          <a:noFill/>
        </p:spPr>
        <p:txBody>
          <a:bodyPr wrap="square" rtlCol="0">
            <a:spAutoFit/>
          </a:bodyPr>
          <a:lstStyle/>
          <a:p>
            <a:r>
              <a:rPr lang="en-US" dirty="0"/>
              <a:t>Iteration 1</a:t>
            </a:r>
          </a:p>
        </p:txBody>
      </p:sp>
      <p:cxnSp>
        <p:nvCxnSpPr>
          <p:cNvPr id="49" name="Straight Connector 48">
            <a:extLst>
              <a:ext uri="{FF2B5EF4-FFF2-40B4-BE49-F238E27FC236}">
                <a16:creationId xmlns:a16="http://schemas.microsoft.com/office/drawing/2014/main" id="{29AC0937-4CC2-F358-AC0C-4B9B1B18D7E0}"/>
              </a:ext>
            </a:extLst>
          </p:cNvPr>
          <p:cNvCxnSpPr>
            <a:cxnSpLocks/>
          </p:cNvCxnSpPr>
          <p:nvPr/>
        </p:nvCxnSpPr>
        <p:spPr>
          <a:xfrm>
            <a:off x="994634" y="5254301"/>
            <a:ext cx="7834184"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1" name="Straight Connector 50">
            <a:extLst>
              <a:ext uri="{FF2B5EF4-FFF2-40B4-BE49-F238E27FC236}">
                <a16:creationId xmlns:a16="http://schemas.microsoft.com/office/drawing/2014/main" id="{C34532ED-F0FA-FE58-FFBE-B459930F621F}"/>
              </a:ext>
            </a:extLst>
          </p:cNvPr>
          <p:cNvCxnSpPr>
            <a:cxnSpLocks/>
          </p:cNvCxnSpPr>
          <p:nvPr/>
        </p:nvCxnSpPr>
        <p:spPr>
          <a:xfrm>
            <a:off x="980677" y="4372062"/>
            <a:ext cx="7834184"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3" name="TextBox 52">
            <a:extLst>
              <a:ext uri="{FF2B5EF4-FFF2-40B4-BE49-F238E27FC236}">
                <a16:creationId xmlns:a16="http://schemas.microsoft.com/office/drawing/2014/main" id="{52406169-86A2-7378-68EF-3D01A7DDB177}"/>
              </a:ext>
            </a:extLst>
          </p:cNvPr>
          <p:cNvSpPr txBox="1"/>
          <p:nvPr/>
        </p:nvSpPr>
        <p:spPr>
          <a:xfrm>
            <a:off x="890082" y="3766992"/>
            <a:ext cx="1184491" cy="369332"/>
          </a:xfrm>
          <a:prstGeom prst="rect">
            <a:avLst/>
          </a:prstGeom>
          <a:noFill/>
        </p:spPr>
        <p:txBody>
          <a:bodyPr wrap="square" rtlCol="0">
            <a:spAutoFit/>
          </a:bodyPr>
          <a:lstStyle/>
          <a:p>
            <a:r>
              <a:rPr lang="en-US" dirty="0"/>
              <a:t>Iteration 2</a:t>
            </a:r>
          </a:p>
        </p:txBody>
      </p:sp>
      <p:sp>
        <p:nvSpPr>
          <p:cNvPr id="55" name="TextBox 54">
            <a:extLst>
              <a:ext uri="{FF2B5EF4-FFF2-40B4-BE49-F238E27FC236}">
                <a16:creationId xmlns:a16="http://schemas.microsoft.com/office/drawing/2014/main" id="{001EA405-5D55-5D6C-D949-BFEE05448EAA}"/>
              </a:ext>
            </a:extLst>
          </p:cNvPr>
          <p:cNvSpPr txBox="1"/>
          <p:nvPr/>
        </p:nvSpPr>
        <p:spPr>
          <a:xfrm>
            <a:off x="890083" y="4584701"/>
            <a:ext cx="1652440" cy="369332"/>
          </a:xfrm>
          <a:prstGeom prst="rect">
            <a:avLst/>
          </a:prstGeom>
          <a:noFill/>
        </p:spPr>
        <p:txBody>
          <a:bodyPr wrap="square" rtlCol="0">
            <a:spAutoFit/>
          </a:bodyPr>
          <a:lstStyle/>
          <a:p>
            <a:r>
              <a:rPr lang="en-US" dirty="0"/>
              <a:t>Pop requests</a:t>
            </a:r>
          </a:p>
        </p:txBody>
      </p:sp>
      <p:graphicFrame>
        <p:nvGraphicFramePr>
          <p:cNvPr id="57" name="Table 56">
            <a:extLst>
              <a:ext uri="{FF2B5EF4-FFF2-40B4-BE49-F238E27FC236}">
                <a16:creationId xmlns:a16="http://schemas.microsoft.com/office/drawing/2014/main" id="{3FD91DE4-20A7-0BEF-478A-6EB5DC9B7BE3}"/>
              </a:ext>
            </a:extLst>
          </p:cNvPr>
          <p:cNvGraphicFramePr>
            <a:graphicFrameLocks noGrp="1"/>
          </p:cNvGraphicFramePr>
          <p:nvPr>
            <p:extLst>
              <p:ext uri="{D42A27DB-BD31-4B8C-83A1-F6EECF244321}">
                <p14:modId xmlns:p14="http://schemas.microsoft.com/office/powerpoint/2010/main" val="1415790030"/>
              </p:ext>
            </p:extLst>
          </p:nvPr>
        </p:nvGraphicFramePr>
        <p:xfrm>
          <a:off x="2619319" y="5336580"/>
          <a:ext cx="1623544" cy="356289"/>
        </p:xfrm>
        <a:graphic>
          <a:graphicData uri="http://schemas.openxmlformats.org/drawingml/2006/table">
            <a:tbl>
              <a:tblPr firstRow="1" bandRow="1">
                <a:tableStyleId>{5C22544A-7EE6-4342-B048-85BDC9FD1C3A}</a:tableStyleId>
              </a:tblPr>
              <a:tblGrid>
                <a:gridCol w="405886">
                  <a:extLst>
                    <a:ext uri="{9D8B030D-6E8A-4147-A177-3AD203B41FA5}">
                      <a16:colId xmlns:a16="http://schemas.microsoft.com/office/drawing/2014/main" val="1648875266"/>
                    </a:ext>
                  </a:extLst>
                </a:gridCol>
                <a:gridCol w="405886">
                  <a:extLst>
                    <a:ext uri="{9D8B030D-6E8A-4147-A177-3AD203B41FA5}">
                      <a16:colId xmlns:a16="http://schemas.microsoft.com/office/drawing/2014/main" val="1668069793"/>
                    </a:ext>
                  </a:extLst>
                </a:gridCol>
                <a:gridCol w="405886">
                  <a:extLst>
                    <a:ext uri="{9D8B030D-6E8A-4147-A177-3AD203B41FA5}">
                      <a16:colId xmlns:a16="http://schemas.microsoft.com/office/drawing/2014/main" val="1382638503"/>
                    </a:ext>
                  </a:extLst>
                </a:gridCol>
                <a:gridCol w="405886">
                  <a:extLst>
                    <a:ext uri="{9D8B030D-6E8A-4147-A177-3AD203B41FA5}">
                      <a16:colId xmlns:a16="http://schemas.microsoft.com/office/drawing/2014/main" val="470931925"/>
                    </a:ext>
                  </a:extLst>
                </a:gridCol>
              </a:tblGrid>
              <a:tr h="356289">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00"/>
                    </a:solidFill>
                  </a:tcPr>
                </a:tc>
                <a:tc>
                  <a:txBody>
                    <a:bodyPr/>
                    <a:lstStyle/>
                    <a:p>
                      <a:endParaRPr lang="en-US" sz="1700" dirty="0"/>
                    </a:p>
                  </a:txBody>
                  <a:tcPr marL="87267" marR="87267" marT="43634" marB="436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extLst>
                  <a:ext uri="{0D108BD9-81ED-4DB2-BD59-A6C34878D82A}">
                    <a16:rowId xmlns:a16="http://schemas.microsoft.com/office/drawing/2014/main" val="3590006393"/>
                  </a:ext>
                </a:extLst>
              </a:tr>
            </a:tbl>
          </a:graphicData>
        </a:graphic>
      </p:graphicFrame>
      <p:sp>
        <p:nvSpPr>
          <p:cNvPr id="59" name="TextBox 58">
            <a:extLst>
              <a:ext uri="{FF2B5EF4-FFF2-40B4-BE49-F238E27FC236}">
                <a16:creationId xmlns:a16="http://schemas.microsoft.com/office/drawing/2014/main" id="{9C541DC9-C981-7D6B-78A0-3BAC2845EF4C}"/>
              </a:ext>
            </a:extLst>
          </p:cNvPr>
          <p:cNvSpPr txBox="1"/>
          <p:nvPr/>
        </p:nvSpPr>
        <p:spPr>
          <a:xfrm>
            <a:off x="941335" y="5505489"/>
            <a:ext cx="1184491" cy="369332"/>
          </a:xfrm>
          <a:prstGeom prst="rect">
            <a:avLst/>
          </a:prstGeom>
          <a:noFill/>
        </p:spPr>
        <p:txBody>
          <a:bodyPr wrap="square" rtlCol="0">
            <a:spAutoFit/>
          </a:bodyPr>
          <a:lstStyle/>
          <a:p>
            <a:r>
              <a:rPr lang="en-US" dirty="0"/>
              <a:t>Iteration 3</a:t>
            </a:r>
          </a:p>
        </p:txBody>
      </p:sp>
      <p:sp>
        <p:nvSpPr>
          <p:cNvPr id="61" name="TextBox 60">
            <a:extLst>
              <a:ext uri="{FF2B5EF4-FFF2-40B4-BE49-F238E27FC236}">
                <a16:creationId xmlns:a16="http://schemas.microsoft.com/office/drawing/2014/main" id="{F5682F5C-6E90-E33B-775C-2D4E6CAB577B}"/>
              </a:ext>
            </a:extLst>
          </p:cNvPr>
          <p:cNvSpPr txBox="1"/>
          <p:nvPr/>
        </p:nvSpPr>
        <p:spPr>
          <a:xfrm>
            <a:off x="9396489" y="2891390"/>
            <a:ext cx="1972720" cy="369332"/>
          </a:xfrm>
          <a:prstGeom prst="rect">
            <a:avLst/>
          </a:prstGeom>
          <a:noFill/>
        </p:spPr>
        <p:txBody>
          <a:bodyPr wrap="none" rtlCol="0">
            <a:spAutoFit/>
          </a:bodyPr>
          <a:lstStyle/>
          <a:p>
            <a:r>
              <a:rPr lang="en-US" dirty="0"/>
              <a:t>Divergent, Fast op</a:t>
            </a:r>
          </a:p>
        </p:txBody>
      </p:sp>
      <p:sp>
        <p:nvSpPr>
          <p:cNvPr id="63" name="TextBox 62">
            <a:extLst>
              <a:ext uri="{FF2B5EF4-FFF2-40B4-BE49-F238E27FC236}">
                <a16:creationId xmlns:a16="http://schemas.microsoft.com/office/drawing/2014/main" id="{749FBC9F-59D7-D44D-1411-B93EFDBFAA72}"/>
              </a:ext>
            </a:extLst>
          </p:cNvPr>
          <p:cNvSpPr txBox="1"/>
          <p:nvPr/>
        </p:nvSpPr>
        <p:spPr>
          <a:xfrm>
            <a:off x="9396489" y="3891764"/>
            <a:ext cx="1972720" cy="369332"/>
          </a:xfrm>
          <a:prstGeom prst="rect">
            <a:avLst/>
          </a:prstGeom>
          <a:noFill/>
        </p:spPr>
        <p:txBody>
          <a:bodyPr wrap="none" rtlCol="0">
            <a:spAutoFit/>
          </a:bodyPr>
          <a:lstStyle/>
          <a:p>
            <a:r>
              <a:rPr lang="en-US" dirty="0"/>
              <a:t>Divergent, Fast op</a:t>
            </a:r>
          </a:p>
        </p:txBody>
      </p:sp>
      <p:sp>
        <p:nvSpPr>
          <p:cNvPr id="65" name="TextBox 64">
            <a:extLst>
              <a:ext uri="{FF2B5EF4-FFF2-40B4-BE49-F238E27FC236}">
                <a16:creationId xmlns:a16="http://schemas.microsoft.com/office/drawing/2014/main" id="{95565D5C-E8E2-A594-D435-4987272F22F5}"/>
              </a:ext>
            </a:extLst>
          </p:cNvPr>
          <p:cNvSpPr txBox="1"/>
          <p:nvPr/>
        </p:nvSpPr>
        <p:spPr>
          <a:xfrm>
            <a:off x="9396489" y="4707472"/>
            <a:ext cx="2404441" cy="369332"/>
          </a:xfrm>
          <a:prstGeom prst="rect">
            <a:avLst/>
          </a:prstGeom>
          <a:noFill/>
        </p:spPr>
        <p:txBody>
          <a:bodyPr wrap="none" rtlCol="0">
            <a:spAutoFit/>
          </a:bodyPr>
          <a:lstStyle/>
          <a:p>
            <a:r>
              <a:rPr lang="en-US" dirty="0"/>
              <a:t>Uniform, Expensive op</a:t>
            </a:r>
          </a:p>
        </p:txBody>
      </p:sp>
      <p:sp>
        <p:nvSpPr>
          <p:cNvPr id="67" name="TextBox 66">
            <a:extLst>
              <a:ext uri="{FF2B5EF4-FFF2-40B4-BE49-F238E27FC236}">
                <a16:creationId xmlns:a16="http://schemas.microsoft.com/office/drawing/2014/main" id="{2FAD6460-738B-2622-2B96-272EC510FC23}"/>
              </a:ext>
            </a:extLst>
          </p:cNvPr>
          <p:cNvSpPr txBox="1"/>
          <p:nvPr/>
        </p:nvSpPr>
        <p:spPr>
          <a:xfrm>
            <a:off x="9396489" y="5534248"/>
            <a:ext cx="1972720" cy="369332"/>
          </a:xfrm>
          <a:prstGeom prst="rect">
            <a:avLst/>
          </a:prstGeom>
          <a:noFill/>
        </p:spPr>
        <p:txBody>
          <a:bodyPr wrap="none" rtlCol="0">
            <a:spAutoFit/>
          </a:bodyPr>
          <a:lstStyle/>
          <a:p>
            <a:r>
              <a:rPr lang="en-US" dirty="0"/>
              <a:t>Divergent, Fast op</a:t>
            </a:r>
          </a:p>
        </p:txBody>
      </p:sp>
      <p:sp>
        <p:nvSpPr>
          <p:cNvPr id="2" name="TextBox 1">
            <a:extLst>
              <a:ext uri="{FF2B5EF4-FFF2-40B4-BE49-F238E27FC236}">
                <a16:creationId xmlns:a16="http://schemas.microsoft.com/office/drawing/2014/main" id="{16358B60-AE69-CCFC-6B27-1CB958BFD4F9}"/>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D3AE8A3A-241E-9E1C-34EF-D3EABB81C80A}"/>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07DD30E4-F5A1-A395-D38D-282840AED3F4}"/>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1229822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6C943-B060-60B3-BAE8-E5144322FEE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43C25243-5E99-7E78-1545-B0FCD8973274}"/>
              </a:ext>
            </a:extLst>
          </p:cNvPr>
          <p:cNvSpPr>
            <a:spLocks noGrp="1"/>
          </p:cNvSpPr>
          <p:nvPr>
            <p:ph type="ctrTitle"/>
          </p:nvPr>
        </p:nvSpPr>
        <p:spPr>
          <a:xfrm>
            <a:off x="648511" y="480060"/>
            <a:ext cx="10894978" cy="643346"/>
          </a:xfrm>
        </p:spPr>
        <p:txBody>
          <a:bodyPr/>
          <a:lstStyle/>
          <a:p>
            <a:r>
              <a:rPr lang="en-US" dirty="0"/>
              <a:t>Divergence</a:t>
            </a:r>
          </a:p>
        </p:txBody>
      </p:sp>
      <p:sp>
        <p:nvSpPr>
          <p:cNvPr id="3" name="Text Placeholder 3">
            <a:extLst>
              <a:ext uri="{FF2B5EF4-FFF2-40B4-BE49-F238E27FC236}">
                <a16:creationId xmlns:a16="http://schemas.microsoft.com/office/drawing/2014/main" id="{168B035E-5619-C495-04BF-574EF7C01A1C}"/>
              </a:ext>
            </a:extLst>
          </p:cNvPr>
          <p:cNvSpPr>
            <a:spLocks noGrp="1"/>
          </p:cNvSpPr>
          <p:nvPr>
            <p:ph type="body" sz="quarter" idx="11"/>
          </p:nvPr>
        </p:nvSpPr>
        <p:spPr>
          <a:xfrm>
            <a:off x="649288" y="1234440"/>
            <a:ext cx="10894201" cy="365761"/>
          </a:xfrm>
        </p:spPr>
        <p:txBody>
          <a:bodyPr/>
          <a:lstStyle/>
          <a:p>
            <a:r>
              <a:rPr lang="en-US" dirty="0"/>
              <a:t>Results</a:t>
            </a:r>
          </a:p>
        </p:txBody>
      </p:sp>
      <p:sp>
        <p:nvSpPr>
          <p:cNvPr id="6" name="Content Placeholder 2">
            <a:extLst>
              <a:ext uri="{FF2B5EF4-FFF2-40B4-BE49-F238E27FC236}">
                <a16:creationId xmlns:a16="http://schemas.microsoft.com/office/drawing/2014/main" id="{90093101-D836-202D-8BEB-6B40D7E43A81}"/>
              </a:ext>
            </a:extLst>
          </p:cNvPr>
          <p:cNvSpPr txBox="1">
            <a:spLocks/>
          </p:cNvSpPr>
          <p:nvPr/>
        </p:nvSpPr>
        <p:spPr>
          <a:xfrm>
            <a:off x="838200" y="1825625"/>
            <a:ext cx="6518189"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~80% lanes are active on average (20% divergence)</a:t>
            </a:r>
          </a:p>
          <a:p>
            <a:r>
              <a:rPr lang="en-US" sz="1400" dirty="0"/>
              <a:t>All heavy operations utilize all lanes</a:t>
            </a:r>
          </a:p>
          <a:p>
            <a:r>
              <a:rPr lang="en-US" sz="1400" dirty="0"/>
              <a:t>55% -&gt; 45% divergence with loop flattening</a:t>
            </a:r>
          </a:p>
          <a:p>
            <a:r>
              <a:rPr lang="en-US" sz="1400" dirty="0"/>
              <a:t>45% -&gt; 20% divergence with pixel request stacks</a:t>
            </a:r>
          </a:p>
        </p:txBody>
      </p:sp>
      <p:pic>
        <p:nvPicPr>
          <p:cNvPr id="8" name="Picture 7" descr="A screenshot of a computer&#10;&#10;AI-generated content may be incorrect.">
            <a:extLst>
              <a:ext uri="{FF2B5EF4-FFF2-40B4-BE49-F238E27FC236}">
                <a16:creationId xmlns:a16="http://schemas.microsoft.com/office/drawing/2014/main" id="{94726BD9-62BC-3DB9-4DED-A4ECFB765430}"/>
              </a:ext>
            </a:extLst>
          </p:cNvPr>
          <p:cNvPicPr>
            <a:picLocks noChangeAspect="1"/>
          </p:cNvPicPr>
          <p:nvPr/>
        </p:nvPicPr>
        <p:blipFill>
          <a:blip r:embed="rId3"/>
          <a:stretch>
            <a:fillRect/>
          </a:stretch>
        </p:blipFill>
        <p:spPr>
          <a:xfrm>
            <a:off x="6095999" y="4307345"/>
            <a:ext cx="5643786" cy="1518866"/>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B9CF3F66-69B9-1306-9C13-2F999F59A102}"/>
              </a:ext>
            </a:extLst>
          </p:cNvPr>
          <p:cNvPicPr>
            <a:picLocks noChangeAspect="1"/>
          </p:cNvPicPr>
          <p:nvPr/>
        </p:nvPicPr>
        <p:blipFill>
          <a:blip r:embed="rId4"/>
          <a:stretch>
            <a:fillRect/>
          </a:stretch>
        </p:blipFill>
        <p:spPr>
          <a:xfrm>
            <a:off x="6095998" y="1825625"/>
            <a:ext cx="5643787" cy="1518866"/>
          </a:xfrm>
          <a:prstGeom prst="rect">
            <a:avLst/>
          </a:prstGeom>
        </p:spPr>
      </p:pic>
      <p:sp>
        <p:nvSpPr>
          <p:cNvPr id="13" name="TextBox 12">
            <a:extLst>
              <a:ext uri="{FF2B5EF4-FFF2-40B4-BE49-F238E27FC236}">
                <a16:creationId xmlns:a16="http://schemas.microsoft.com/office/drawing/2014/main" id="{A599D573-CAEF-7952-158B-C9FAB2B3F7F0}"/>
              </a:ext>
            </a:extLst>
          </p:cNvPr>
          <p:cNvSpPr txBox="1"/>
          <p:nvPr/>
        </p:nvSpPr>
        <p:spPr>
          <a:xfrm>
            <a:off x="7232822" y="1449859"/>
            <a:ext cx="3446649" cy="369332"/>
          </a:xfrm>
          <a:prstGeom prst="rect">
            <a:avLst/>
          </a:prstGeom>
          <a:noFill/>
        </p:spPr>
        <p:txBody>
          <a:bodyPr wrap="none" rtlCol="0">
            <a:spAutoFit/>
          </a:bodyPr>
          <a:lstStyle/>
          <a:p>
            <a:r>
              <a:rPr lang="en-US" dirty="0"/>
              <a:t>Before divergence improvements</a:t>
            </a:r>
          </a:p>
        </p:txBody>
      </p:sp>
      <p:sp>
        <p:nvSpPr>
          <p:cNvPr id="15" name="TextBox 14">
            <a:extLst>
              <a:ext uri="{FF2B5EF4-FFF2-40B4-BE49-F238E27FC236}">
                <a16:creationId xmlns:a16="http://schemas.microsoft.com/office/drawing/2014/main" id="{2FB45A50-F1F6-5AA0-5FFA-FE8375C53D61}"/>
              </a:ext>
            </a:extLst>
          </p:cNvPr>
          <p:cNvSpPr txBox="1"/>
          <p:nvPr/>
        </p:nvSpPr>
        <p:spPr>
          <a:xfrm>
            <a:off x="7194566" y="3934796"/>
            <a:ext cx="3276603" cy="369332"/>
          </a:xfrm>
          <a:prstGeom prst="rect">
            <a:avLst/>
          </a:prstGeom>
          <a:noFill/>
        </p:spPr>
        <p:txBody>
          <a:bodyPr wrap="none" rtlCol="0">
            <a:spAutoFit/>
          </a:bodyPr>
          <a:lstStyle/>
          <a:p>
            <a:r>
              <a:rPr lang="en-US" dirty="0"/>
              <a:t>After divergence improvements</a:t>
            </a:r>
          </a:p>
        </p:txBody>
      </p:sp>
      <p:sp>
        <p:nvSpPr>
          <p:cNvPr id="2" name="TextBox 1">
            <a:extLst>
              <a:ext uri="{FF2B5EF4-FFF2-40B4-BE49-F238E27FC236}">
                <a16:creationId xmlns:a16="http://schemas.microsoft.com/office/drawing/2014/main" id="{B496926A-ACFE-8472-216E-EF0A94AADA1F}"/>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08D784D3-705E-3BE1-E69B-507D7D6D459F}"/>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2" name="Picture 11" descr="A black and white sign with white text&#10;&#10;Description automatically generated">
            <a:extLst>
              <a:ext uri="{FF2B5EF4-FFF2-40B4-BE49-F238E27FC236}">
                <a16:creationId xmlns:a16="http://schemas.microsoft.com/office/drawing/2014/main" id="{F88C19CD-4551-E3D4-C7EF-72BD3F8AD57B}"/>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624456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2993E-5280-A2F3-BEE5-8F352A7A4BD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D8A2D16-BA9C-C88B-F94D-8EA354567779}"/>
              </a:ext>
            </a:extLst>
          </p:cNvPr>
          <p:cNvSpPr>
            <a:spLocks noGrp="1"/>
          </p:cNvSpPr>
          <p:nvPr>
            <p:ph type="ctrTitle"/>
          </p:nvPr>
        </p:nvSpPr>
        <p:spPr>
          <a:xfrm>
            <a:off x="648511" y="480060"/>
            <a:ext cx="10894978" cy="643346"/>
          </a:xfrm>
        </p:spPr>
        <p:txBody>
          <a:bodyPr/>
          <a:lstStyle/>
          <a:p>
            <a:r>
              <a:rPr lang="en-US" dirty="0">
                <a:solidFill>
                  <a:srgbClr val="E0DDD8"/>
                </a:solidFill>
                <a:latin typeface="Futura Com Book"/>
              </a:rPr>
              <a:t>L2 Cache is your friend</a:t>
            </a:r>
          </a:p>
          <a:p>
            <a:endParaRPr lang="en-US" dirty="0"/>
          </a:p>
        </p:txBody>
      </p:sp>
      <p:sp>
        <p:nvSpPr>
          <p:cNvPr id="7" name="Content Placeholder 2">
            <a:extLst>
              <a:ext uri="{FF2B5EF4-FFF2-40B4-BE49-F238E27FC236}">
                <a16:creationId xmlns:a16="http://schemas.microsoft.com/office/drawing/2014/main" id="{E2AE0995-1248-CB38-B571-8DD86A67251D}"/>
              </a:ext>
            </a:extLst>
          </p:cNvPr>
          <p:cNvSpPr txBox="1">
            <a:spLocks/>
          </p:cNvSpPr>
          <p:nvPr/>
        </p:nvSpPr>
        <p:spPr>
          <a:xfrm>
            <a:off x="838200" y="1825625"/>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Divergence is low</a:t>
            </a:r>
          </a:p>
          <a:p>
            <a:r>
              <a:rPr lang="en-US" sz="2000" dirty="0"/>
              <a:t>Cache hit rate is low</a:t>
            </a:r>
          </a:p>
          <a:p>
            <a:r>
              <a:rPr lang="en-US" sz="2000" dirty="0"/>
              <a:t>Strands are randomized</a:t>
            </a:r>
          </a:p>
          <a:p>
            <a:pPr lvl="1"/>
            <a:r>
              <a:rPr lang="en-US" sz="1800" dirty="0"/>
              <a:t>To simplify LODs</a:t>
            </a:r>
          </a:p>
          <a:p>
            <a:r>
              <a:rPr lang="en-US" sz="2000" dirty="0"/>
              <a:t>No spatial coherency for pixel writes</a:t>
            </a:r>
          </a:p>
        </p:txBody>
      </p:sp>
      <p:pic>
        <p:nvPicPr>
          <p:cNvPr id="12" name="Picture 11" descr="A close up of a hair&#10;&#10;AI-generated content may be incorrect.">
            <a:extLst>
              <a:ext uri="{FF2B5EF4-FFF2-40B4-BE49-F238E27FC236}">
                <a16:creationId xmlns:a16="http://schemas.microsoft.com/office/drawing/2014/main" id="{E860FD35-B097-63C2-D3B3-CF44C8D9CB89}"/>
              </a:ext>
            </a:extLst>
          </p:cNvPr>
          <p:cNvPicPr>
            <a:picLocks noChangeAspect="1"/>
          </p:cNvPicPr>
          <p:nvPr/>
        </p:nvPicPr>
        <p:blipFill>
          <a:blip r:embed="rId3"/>
          <a:stretch>
            <a:fillRect/>
          </a:stretch>
        </p:blipFill>
        <p:spPr>
          <a:xfrm>
            <a:off x="6334320" y="2064522"/>
            <a:ext cx="5233664" cy="4488816"/>
          </a:xfrm>
          <a:prstGeom prst="rect">
            <a:avLst/>
          </a:prstGeom>
        </p:spPr>
      </p:pic>
      <p:sp>
        <p:nvSpPr>
          <p:cNvPr id="16" name="TextBox 15">
            <a:extLst>
              <a:ext uri="{FF2B5EF4-FFF2-40B4-BE49-F238E27FC236}">
                <a16:creationId xmlns:a16="http://schemas.microsoft.com/office/drawing/2014/main" id="{DEDFFAF6-D630-65F9-4333-C4A0C5393AF3}"/>
              </a:ext>
            </a:extLst>
          </p:cNvPr>
          <p:cNvSpPr txBox="1"/>
          <p:nvPr/>
        </p:nvSpPr>
        <p:spPr>
          <a:xfrm>
            <a:off x="7017161" y="1640959"/>
            <a:ext cx="3867982" cy="369332"/>
          </a:xfrm>
          <a:prstGeom prst="rect">
            <a:avLst/>
          </a:prstGeom>
          <a:noFill/>
        </p:spPr>
        <p:txBody>
          <a:bodyPr wrap="none" rtlCol="0">
            <a:spAutoFit/>
          </a:bodyPr>
          <a:lstStyle/>
          <a:p>
            <a:r>
              <a:rPr lang="en-US" dirty="0"/>
              <a:t>4000 contiguous segments, unsorted</a:t>
            </a:r>
          </a:p>
        </p:txBody>
      </p:sp>
      <p:sp>
        <p:nvSpPr>
          <p:cNvPr id="2" name="TextBox 1">
            <a:extLst>
              <a:ext uri="{FF2B5EF4-FFF2-40B4-BE49-F238E27FC236}">
                <a16:creationId xmlns:a16="http://schemas.microsoft.com/office/drawing/2014/main" id="{445B9790-DD3F-22D5-FE87-44D83759BCA4}"/>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27F28AE9-7F67-0E44-307B-66BE6D4858F8}"/>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6" name="Picture 5" descr="A black and white sign with white text&#10;&#10;Description automatically generated">
            <a:extLst>
              <a:ext uri="{FF2B5EF4-FFF2-40B4-BE49-F238E27FC236}">
                <a16:creationId xmlns:a16="http://schemas.microsoft.com/office/drawing/2014/main" id="{03D75D1C-688C-F743-1200-86ACF54EC281}"/>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9893843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4DB62-E098-AB05-84DD-6429EADFC3B0}"/>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7AE5F15-34ED-2863-F3C3-7BDBBE07276D}"/>
              </a:ext>
            </a:extLst>
          </p:cNvPr>
          <p:cNvSpPr>
            <a:spLocks noGrp="1"/>
          </p:cNvSpPr>
          <p:nvPr>
            <p:ph type="ctrTitle"/>
          </p:nvPr>
        </p:nvSpPr>
        <p:spPr>
          <a:xfrm>
            <a:off x="648511" y="480060"/>
            <a:ext cx="10894978" cy="643346"/>
          </a:xfrm>
        </p:spPr>
        <p:txBody>
          <a:bodyPr/>
          <a:lstStyle/>
          <a:p>
            <a:r>
              <a:rPr lang="en-US" dirty="0">
                <a:solidFill>
                  <a:srgbClr val="E0DDD8"/>
                </a:solidFill>
                <a:latin typeface="Futura Com Book"/>
              </a:rPr>
              <a:t>L2 Cache is your friend</a:t>
            </a:r>
          </a:p>
          <a:p>
            <a:endParaRPr lang="en-US" dirty="0"/>
          </a:p>
        </p:txBody>
      </p:sp>
      <p:pic>
        <p:nvPicPr>
          <p:cNvPr id="3" name="Picture 2" descr="A black hair with a yellow spot on it&#10;&#10;AI-generated content may be incorrect.">
            <a:extLst>
              <a:ext uri="{FF2B5EF4-FFF2-40B4-BE49-F238E27FC236}">
                <a16:creationId xmlns:a16="http://schemas.microsoft.com/office/drawing/2014/main" id="{D632DA8B-796F-D69A-B49A-3DE7304A02C0}"/>
              </a:ext>
            </a:extLst>
          </p:cNvPr>
          <p:cNvPicPr>
            <a:picLocks noChangeAspect="1"/>
          </p:cNvPicPr>
          <p:nvPr/>
        </p:nvPicPr>
        <p:blipFill>
          <a:blip r:embed="rId3"/>
          <a:stretch>
            <a:fillRect/>
          </a:stretch>
        </p:blipFill>
        <p:spPr>
          <a:xfrm>
            <a:off x="6334321" y="2064523"/>
            <a:ext cx="5233664" cy="4488816"/>
          </a:xfrm>
          <a:prstGeom prst="rect">
            <a:avLst/>
          </a:prstGeom>
        </p:spPr>
      </p:pic>
      <p:sp>
        <p:nvSpPr>
          <p:cNvPr id="5" name="Content Placeholder 2">
            <a:extLst>
              <a:ext uri="{FF2B5EF4-FFF2-40B4-BE49-F238E27FC236}">
                <a16:creationId xmlns:a16="http://schemas.microsoft.com/office/drawing/2014/main" id="{53985A43-1700-B477-67DD-C35E85D94DB4}"/>
              </a:ext>
            </a:extLst>
          </p:cNvPr>
          <p:cNvSpPr txBox="1">
            <a:spLocks/>
          </p:cNvSpPr>
          <p:nvPr/>
        </p:nvSpPr>
        <p:spPr>
          <a:xfrm>
            <a:off x="838200" y="1825625"/>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Sort everything!</a:t>
            </a:r>
          </a:p>
          <a:p>
            <a:r>
              <a:rPr lang="en-US" sz="2000" dirty="0"/>
              <a:t>No need for perfect sorting</a:t>
            </a:r>
          </a:p>
          <a:p>
            <a:pPr lvl="1"/>
            <a:r>
              <a:rPr lang="en-US" dirty="0"/>
              <a:t>Just keep segments close to each other</a:t>
            </a:r>
          </a:p>
          <a:p>
            <a:r>
              <a:rPr lang="en-US" sz="2000" dirty="0"/>
              <a:t>Global counting sort</a:t>
            </a:r>
          </a:p>
          <a:p>
            <a:pPr lvl="1"/>
            <a:r>
              <a:rPr lang="en-US" sz="1800" dirty="0"/>
              <a:t>Populate sorting bins in visibility culling pass</a:t>
            </a:r>
          </a:p>
          <a:p>
            <a:pPr lvl="1"/>
            <a:r>
              <a:rPr lang="en-US" sz="1800" dirty="0"/>
              <a:t>Do a prefix sum on buckets</a:t>
            </a:r>
          </a:p>
          <a:p>
            <a:pPr lvl="1"/>
            <a:r>
              <a:rPr lang="en-US" sz="1800" dirty="0"/>
              <a:t>Write partially sorted segment indices</a:t>
            </a:r>
          </a:p>
          <a:p>
            <a:r>
              <a:rPr lang="en-US" sz="2000" dirty="0"/>
              <a:t>&lt;100us on most hardware</a:t>
            </a:r>
          </a:p>
        </p:txBody>
      </p:sp>
      <p:sp>
        <p:nvSpPr>
          <p:cNvPr id="8" name="TextBox 7">
            <a:extLst>
              <a:ext uri="{FF2B5EF4-FFF2-40B4-BE49-F238E27FC236}">
                <a16:creationId xmlns:a16="http://schemas.microsoft.com/office/drawing/2014/main" id="{D7A36341-E116-7D14-4ECA-A132D24A1BD7}"/>
              </a:ext>
            </a:extLst>
          </p:cNvPr>
          <p:cNvSpPr txBox="1"/>
          <p:nvPr/>
        </p:nvSpPr>
        <p:spPr>
          <a:xfrm>
            <a:off x="7017161" y="1640959"/>
            <a:ext cx="3613105" cy="369332"/>
          </a:xfrm>
          <a:prstGeom prst="rect">
            <a:avLst/>
          </a:prstGeom>
          <a:noFill/>
        </p:spPr>
        <p:txBody>
          <a:bodyPr wrap="none" rtlCol="0">
            <a:spAutoFit/>
          </a:bodyPr>
          <a:lstStyle/>
          <a:p>
            <a:r>
              <a:rPr lang="en-US" dirty="0"/>
              <a:t>4000 contiguous segments, sorted</a:t>
            </a:r>
          </a:p>
        </p:txBody>
      </p:sp>
      <p:sp>
        <p:nvSpPr>
          <p:cNvPr id="2" name="TextBox 1">
            <a:extLst>
              <a:ext uri="{FF2B5EF4-FFF2-40B4-BE49-F238E27FC236}">
                <a16:creationId xmlns:a16="http://schemas.microsoft.com/office/drawing/2014/main" id="{63D915CD-2156-304F-8B11-8D23852DE32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11D4BCD4-2392-8B51-24C7-FEE33409144A}"/>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C042C6BE-DA0A-2130-6531-4123905083ED}"/>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0160815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ACE44-BFED-A66F-0BA6-C7EC8F2727C5}"/>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AEEF715B-976D-B1F1-A172-9B7A0577AA00}"/>
              </a:ext>
            </a:extLst>
          </p:cNvPr>
          <p:cNvSpPr>
            <a:spLocks noGrp="1"/>
          </p:cNvSpPr>
          <p:nvPr>
            <p:ph type="ctrTitle"/>
          </p:nvPr>
        </p:nvSpPr>
        <p:spPr>
          <a:xfrm>
            <a:off x="648511" y="480060"/>
            <a:ext cx="10894978" cy="643346"/>
          </a:xfrm>
        </p:spPr>
        <p:txBody>
          <a:bodyPr/>
          <a:lstStyle/>
          <a:p>
            <a:r>
              <a:rPr lang="en-US" dirty="0">
                <a:solidFill>
                  <a:srgbClr val="E0DDD8"/>
                </a:solidFill>
                <a:latin typeface="Futura Com Book"/>
              </a:rPr>
              <a:t>L2 Cache is your friend</a:t>
            </a:r>
          </a:p>
          <a:p>
            <a:endParaRPr lang="en-US" dirty="0"/>
          </a:p>
        </p:txBody>
      </p:sp>
      <p:sp>
        <p:nvSpPr>
          <p:cNvPr id="6" name="Content Placeholder 2">
            <a:extLst>
              <a:ext uri="{FF2B5EF4-FFF2-40B4-BE49-F238E27FC236}">
                <a16:creationId xmlns:a16="http://schemas.microsoft.com/office/drawing/2014/main" id="{87F2E1E4-A7D9-C2CF-4DA4-EBA47F097C6C}"/>
              </a:ext>
            </a:extLst>
          </p:cNvPr>
          <p:cNvSpPr txBox="1">
            <a:spLocks/>
          </p:cNvSpPr>
          <p:nvPr/>
        </p:nvSpPr>
        <p:spPr>
          <a:xfrm>
            <a:off x="838200" y="1825625"/>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Can go further – sort according to Morton curve within each group</a:t>
            </a:r>
          </a:p>
          <a:p>
            <a:r>
              <a:rPr lang="en-US" dirty="0"/>
              <a:t>Sort inside main rasterization shader, reuse pixel stack LDS</a:t>
            </a:r>
          </a:p>
          <a:p>
            <a:r>
              <a:rPr lang="en-US" dirty="0"/>
              <a:t>Same counting sort, but within a workgroup</a:t>
            </a:r>
          </a:p>
          <a:p>
            <a:r>
              <a:rPr lang="en-US" dirty="0"/>
              <a:t>Need large groups (256/512/1024 lanes)</a:t>
            </a:r>
          </a:p>
          <a:p>
            <a:r>
              <a:rPr lang="en-US" dirty="0"/>
              <a:t>Optimal group size depends on the GPU, measure what is best for you</a:t>
            </a:r>
          </a:p>
        </p:txBody>
      </p:sp>
      <p:sp>
        <p:nvSpPr>
          <p:cNvPr id="2" name="TextBox 1">
            <a:extLst>
              <a:ext uri="{FF2B5EF4-FFF2-40B4-BE49-F238E27FC236}">
                <a16:creationId xmlns:a16="http://schemas.microsoft.com/office/drawing/2014/main" id="{5FB3E76E-93F5-C4AE-ED87-420FE3818EF6}"/>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11E87ADE-ABA9-5E42-8CB4-4CA8F75AFA53}"/>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702D8334-5E11-C4B8-C4B5-7EAC1A7955F8}"/>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7042599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1207F-4244-9AE5-BD01-7C29B349F01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9F3CEAA-4090-5A37-2E31-2DF6E2F4B95D}"/>
              </a:ext>
            </a:extLst>
          </p:cNvPr>
          <p:cNvSpPr>
            <a:spLocks noGrp="1"/>
          </p:cNvSpPr>
          <p:nvPr>
            <p:ph type="ctrTitle"/>
          </p:nvPr>
        </p:nvSpPr>
        <p:spPr>
          <a:xfrm>
            <a:off x="648511" y="480060"/>
            <a:ext cx="10894978" cy="643346"/>
          </a:xfrm>
        </p:spPr>
        <p:txBody>
          <a:bodyPr/>
          <a:lstStyle/>
          <a:p>
            <a:r>
              <a:rPr lang="en-US" dirty="0">
                <a:solidFill>
                  <a:srgbClr val="E0DDD8"/>
                </a:solidFill>
                <a:latin typeface="Futura Com Book"/>
              </a:rPr>
              <a:t>L2 Cache is your friend</a:t>
            </a:r>
          </a:p>
          <a:p>
            <a:endParaRPr lang="en-US" dirty="0"/>
          </a:p>
        </p:txBody>
      </p:sp>
      <p:sp>
        <p:nvSpPr>
          <p:cNvPr id="3" name="Content Placeholder 2">
            <a:extLst>
              <a:ext uri="{FF2B5EF4-FFF2-40B4-BE49-F238E27FC236}">
                <a16:creationId xmlns:a16="http://schemas.microsoft.com/office/drawing/2014/main" id="{33F1DCE2-0911-464D-DE39-E3F785866BE9}"/>
              </a:ext>
            </a:extLst>
          </p:cNvPr>
          <p:cNvSpPr txBox="1">
            <a:spLocks/>
          </p:cNvSpPr>
          <p:nvPr/>
        </p:nvSpPr>
        <p:spPr>
          <a:xfrm>
            <a:off x="838200" y="1481140"/>
            <a:ext cx="10515600" cy="239651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Strand-space shading needs different segment order</a:t>
            </a:r>
          </a:p>
          <a:p>
            <a:r>
              <a:rPr lang="en-US" sz="2000" dirty="0"/>
              <a:t>Sort again with “natural” segment order</a:t>
            </a:r>
          </a:p>
          <a:p>
            <a:r>
              <a:rPr lang="en-US" sz="2000" dirty="0"/>
              <a:t>No need for buckets, let GPU scheduler do your work for you</a:t>
            </a:r>
          </a:p>
          <a:p>
            <a:r>
              <a:rPr lang="en-US" sz="2000" dirty="0"/>
              <a:t>Your GPU might be different, always measure!</a:t>
            </a:r>
          </a:p>
        </p:txBody>
      </p:sp>
      <p:sp>
        <p:nvSpPr>
          <p:cNvPr id="2" name="TextBox 1">
            <a:extLst>
              <a:ext uri="{FF2B5EF4-FFF2-40B4-BE49-F238E27FC236}">
                <a16:creationId xmlns:a16="http://schemas.microsoft.com/office/drawing/2014/main" id="{272EB4C1-BE2E-F866-57B3-57E992B55485}"/>
              </a:ext>
            </a:extLst>
          </p:cNvPr>
          <p:cNvSpPr txBox="1"/>
          <p:nvPr/>
        </p:nvSpPr>
        <p:spPr>
          <a:xfrm>
            <a:off x="817203" y="3657601"/>
            <a:ext cx="6197047"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569CD6"/>
                </a:solidFill>
                <a:latin typeface="Consolas"/>
              </a:rPr>
              <a:t>uint</a:t>
            </a:r>
            <a:r>
              <a:rPr lang="en-US" sz="1000" dirty="0">
                <a:solidFill>
                  <a:srgbClr val="D4D4D4"/>
                </a:solidFill>
                <a:latin typeface="Consolas"/>
              </a:rPr>
              <a:t> idxSegment = </a:t>
            </a:r>
            <a:r>
              <a:rPr lang="en-US" sz="1000" dirty="0">
                <a:solidFill>
                  <a:srgbClr val="9CDCFE"/>
                </a:solidFill>
                <a:latin typeface="Consolas"/>
              </a:rPr>
              <a:t>compute</a:t>
            </a:r>
            <a:r>
              <a:rPr lang="en-US" sz="1000" dirty="0">
                <a:solidFill>
                  <a:srgbClr val="D4D4D4"/>
                </a:solidFill>
                <a:latin typeface="Consolas"/>
              </a:rPr>
              <a:t>.</a:t>
            </a:r>
            <a:r>
              <a:rPr lang="en-US" sz="1000" dirty="0">
                <a:solidFill>
                  <a:srgbClr val="9CDCFE"/>
                </a:solidFill>
                <a:latin typeface="Consolas"/>
              </a:rPr>
              <a:t>globalInvocationID</a:t>
            </a:r>
            <a:r>
              <a:rPr lang="en-US" sz="1000" dirty="0">
                <a:solidFill>
                  <a:srgbClr val="D4D4D4"/>
                </a:solidFill>
                <a:latin typeface="Consolas"/>
              </a:rPr>
              <a:t>.</a:t>
            </a:r>
            <a:r>
              <a:rPr lang="en-US" sz="1000" dirty="0">
                <a:solidFill>
                  <a:srgbClr val="9CDCFE"/>
                </a:solidFill>
                <a:latin typeface="Consolas"/>
              </a:rPr>
              <a:t>x</a:t>
            </a:r>
            <a:r>
              <a:rPr lang="en-US" sz="1000" dirty="0">
                <a:solidFill>
                  <a:srgbClr val="D4D4D4"/>
                </a:solidFill>
                <a:latin typeface="Consolas"/>
              </a:rPr>
              <a:t>;​</a:t>
            </a:r>
          </a:p>
          <a:p>
            <a:r>
              <a:rPr lang="en-US" sz="1000" dirty="0">
                <a:solidFill>
                  <a:srgbClr val="DCDCAA"/>
                </a:solidFill>
                <a:latin typeface="Consolas"/>
              </a:rPr>
              <a:t>If</a:t>
            </a:r>
            <a:r>
              <a:rPr lang="en-US" sz="1000" dirty="0">
                <a:solidFill>
                  <a:srgbClr val="D4D4D4"/>
                </a:solidFill>
                <a:latin typeface="Consolas"/>
              </a:rPr>
              <a:t> ( </a:t>
            </a:r>
            <a:r>
              <a:rPr lang="en-US" sz="1000" dirty="0">
                <a:solidFill>
                  <a:srgbClr val="DCDCAA"/>
                </a:solidFill>
                <a:latin typeface="Consolas"/>
              </a:rPr>
              <a:t>IsVisible</a:t>
            </a:r>
            <a:r>
              <a:rPr lang="en-US" sz="1000" dirty="0">
                <a:solidFill>
                  <a:srgbClr val="D4D4D4"/>
                </a:solidFill>
                <a:latin typeface="Consolas"/>
              </a:rPr>
              <a:t>(idxSegment) == </a:t>
            </a:r>
            <a:r>
              <a:rPr lang="en-US" sz="1000" dirty="0">
                <a:solidFill>
                  <a:srgbClr val="569CD6"/>
                </a:solidFill>
                <a:latin typeface="Consolas"/>
              </a:rPr>
              <a:t>false</a:t>
            </a:r>
            <a:r>
              <a:rPr lang="en-US" sz="1000" dirty="0">
                <a:solidFill>
                  <a:srgbClr val="D4D4D4"/>
                </a:solidFill>
                <a:latin typeface="Consolas"/>
              </a:rPr>
              <a:t> ) {​</a:t>
            </a:r>
          </a:p>
          <a:p>
            <a:r>
              <a:rPr lang="en-US" sz="1000" dirty="0">
                <a:solidFill>
                  <a:srgbClr val="D4D4D4"/>
                </a:solidFill>
                <a:latin typeface="Consolas"/>
              </a:rPr>
              <a:t>    </a:t>
            </a:r>
            <a:r>
              <a:rPr lang="en-US" sz="1000" dirty="0">
                <a:solidFill>
                  <a:srgbClr val="C586C0"/>
                </a:solidFill>
                <a:latin typeface="Consolas"/>
              </a:rPr>
              <a:t>return</a:t>
            </a:r>
            <a:r>
              <a:rPr lang="en-US" sz="1000" dirty="0">
                <a:solidFill>
                  <a:srgbClr val="D4D4D4"/>
                </a:solidFill>
                <a:latin typeface="Consolas"/>
              </a:rPr>
              <a:t>;​</a:t>
            </a:r>
          </a:p>
          <a:p>
            <a:r>
              <a:rPr lang="en-US" sz="1000" dirty="0">
                <a:solidFill>
                  <a:srgbClr val="D4D4D4"/>
                </a:solidFill>
                <a:latin typeface="Consolas"/>
              </a:rPr>
              <a:t>}​</a:t>
            </a:r>
          </a:p>
          <a:p>
            <a:br>
              <a:rPr lang="en-US" sz="1000" dirty="0">
                <a:latin typeface="Consolas"/>
              </a:rPr>
            </a:br>
            <a:r>
              <a:rPr lang="en-US" sz="1000" dirty="0">
                <a:solidFill>
                  <a:srgbClr val="569CD6"/>
                </a:solidFill>
                <a:latin typeface="Consolas"/>
              </a:rPr>
              <a:t>int</a:t>
            </a:r>
            <a:r>
              <a:rPr lang="en-US" sz="1000" dirty="0">
                <a:solidFill>
                  <a:srgbClr val="D4D4D4"/>
                </a:solidFill>
                <a:latin typeface="Consolas"/>
              </a:rPr>
              <a:t> localCount = </a:t>
            </a:r>
            <a:r>
              <a:rPr lang="en-US" sz="1000" dirty="0">
                <a:solidFill>
                  <a:srgbClr val="B5CEA8"/>
                </a:solidFill>
                <a:latin typeface="Consolas"/>
              </a:rPr>
              <a:t>1</a:t>
            </a:r>
            <a:r>
              <a:rPr lang="en-US" sz="1000" dirty="0">
                <a:solidFill>
                  <a:srgbClr val="D4D4D4"/>
                </a:solidFill>
                <a:latin typeface="Consolas"/>
              </a:rPr>
              <a:t>;​</a:t>
            </a:r>
          </a:p>
          <a:p>
            <a:r>
              <a:rPr lang="en-US" sz="1000" dirty="0">
                <a:solidFill>
                  <a:srgbClr val="569CD6"/>
                </a:solidFill>
                <a:latin typeface="Consolas"/>
              </a:rPr>
              <a:t>int</a:t>
            </a:r>
            <a:r>
              <a:rPr lang="en-US" sz="1000" dirty="0">
                <a:solidFill>
                  <a:srgbClr val="D4D4D4"/>
                </a:solidFill>
                <a:latin typeface="Consolas"/>
              </a:rPr>
              <a:t> numToAdd = </a:t>
            </a:r>
            <a:r>
              <a:rPr lang="en-US" sz="1000" dirty="0">
                <a:solidFill>
                  <a:srgbClr val="DCDCAA"/>
                </a:solidFill>
                <a:latin typeface="Consolas"/>
              </a:rPr>
              <a:t>subgroupAdd</a:t>
            </a:r>
            <a:r>
              <a:rPr lang="en-US" sz="1000" dirty="0">
                <a:solidFill>
                  <a:srgbClr val="D4D4D4"/>
                </a:solidFill>
                <a:latin typeface="Consolas"/>
              </a:rPr>
              <a:t>( localCount );​</a:t>
            </a:r>
          </a:p>
          <a:p>
            <a:r>
              <a:rPr lang="en-US" sz="1000" dirty="0">
                <a:solidFill>
                  <a:srgbClr val="569CD6"/>
                </a:solidFill>
                <a:latin typeface="Consolas"/>
              </a:rPr>
              <a:t>int</a:t>
            </a:r>
            <a:r>
              <a:rPr lang="en-US" sz="1000" dirty="0">
                <a:solidFill>
                  <a:srgbClr val="D4D4D4"/>
                </a:solidFill>
                <a:latin typeface="Consolas"/>
              </a:rPr>
              <a:t> localOffset = </a:t>
            </a:r>
            <a:r>
              <a:rPr lang="en-US" sz="1000" dirty="0">
                <a:solidFill>
                  <a:srgbClr val="DCDCAA"/>
                </a:solidFill>
                <a:latin typeface="Consolas"/>
              </a:rPr>
              <a:t>subgroupExclusiveAdd</a:t>
            </a:r>
            <a:r>
              <a:rPr lang="en-US" sz="1000" dirty="0">
                <a:solidFill>
                  <a:srgbClr val="D4D4D4"/>
                </a:solidFill>
                <a:latin typeface="Consolas"/>
              </a:rPr>
              <a:t>( localCount );​</a:t>
            </a:r>
          </a:p>
          <a:p>
            <a:br>
              <a:rPr lang="en-US" sz="1000" dirty="0">
                <a:latin typeface="Consolas"/>
              </a:rPr>
            </a:br>
            <a:r>
              <a:rPr lang="en-US" sz="1000" dirty="0">
                <a:solidFill>
                  <a:srgbClr val="569CD6"/>
                </a:solidFill>
                <a:latin typeface="Consolas"/>
              </a:rPr>
              <a:t>uint</a:t>
            </a:r>
            <a:r>
              <a:rPr lang="en-US" sz="1000" dirty="0">
                <a:solidFill>
                  <a:srgbClr val="D4D4D4"/>
                </a:solidFill>
                <a:latin typeface="Consolas"/>
              </a:rPr>
              <a:t> sortedSegmentOffset;​</a:t>
            </a:r>
          </a:p>
          <a:p>
            <a:r>
              <a:rPr lang="en-US" sz="1000" dirty="0">
                <a:solidFill>
                  <a:srgbClr val="C586C0"/>
                </a:solidFill>
                <a:latin typeface="Consolas"/>
              </a:rPr>
              <a:t>if</a:t>
            </a:r>
            <a:r>
              <a:rPr lang="en-US" sz="1000" dirty="0">
                <a:solidFill>
                  <a:srgbClr val="D4D4D4"/>
                </a:solidFill>
                <a:latin typeface="Consolas"/>
              </a:rPr>
              <a:t> ( </a:t>
            </a:r>
            <a:r>
              <a:rPr lang="en-US" sz="1000" dirty="0">
                <a:solidFill>
                  <a:srgbClr val="DCDCAA"/>
                </a:solidFill>
                <a:latin typeface="Consolas"/>
              </a:rPr>
              <a:t>subgroupElect</a:t>
            </a:r>
            <a:r>
              <a:rPr lang="en-US" sz="1000" dirty="0">
                <a:solidFill>
                  <a:srgbClr val="D4D4D4"/>
                </a:solidFill>
                <a:latin typeface="Consolas"/>
              </a:rPr>
              <a:t>() ) {​</a:t>
            </a:r>
          </a:p>
          <a:p>
            <a:r>
              <a:rPr lang="en-US" sz="1000" dirty="0">
                <a:solidFill>
                  <a:srgbClr val="D4D4D4"/>
                </a:solidFill>
                <a:latin typeface="Consolas"/>
              </a:rPr>
              <a:t>    </a:t>
            </a:r>
            <a:r>
              <a:rPr lang="en-US" sz="1000" dirty="0">
                <a:solidFill>
                  <a:srgbClr val="DCDCAA"/>
                </a:solidFill>
                <a:latin typeface="Consolas"/>
              </a:rPr>
              <a:t>atomicAddOut</a:t>
            </a:r>
            <a:r>
              <a:rPr lang="en-US" sz="1000" dirty="0">
                <a:solidFill>
                  <a:srgbClr val="D4D4D4"/>
                </a:solidFill>
                <a:latin typeface="Consolas"/>
              </a:rPr>
              <a:t>( globalSegmentShadingSortOffset, numToAdd, sortedSegmentOffset );​</a:t>
            </a:r>
          </a:p>
          <a:p>
            <a:r>
              <a:rPr lang="en-US" sz="1000" dirty="0">
                <a:solidFill>
                  <a:srgbClr val="D4D4D4"/>
                </a:solidFill>
                <a:latin typeface="Consolas"/>
              </a:rPr>
              <a:t>}​</a:t>
            </a:r>
          </a:p>
          <a:p>
            <a:br>
              <a:rPr lang="en-US" sz="1000" dirty="0">
                <a:latin typeface="Consolas"/>
              </a:rPr>
            </a:br>
            <a:r>
              <a:rPr lang="en-US" sz="1000" dirty="0">
                <a:solidFill>
                  <a:srgbClr val="D4D4D4"/>
                </a:solidFill>
                <a:latin typeface="Consolas"/>
              </a:rPr>
              <a:t>sortedSegmentOffset = </a:t>
            </a:r>
            <a:r>
              <a:rPr lang="en-US" sz="1000" dirty="0">
                <a:solidFill>
                  <a:srgbClr val="DCDCAA"/>
                </a:solidFill>
                <a:latin typeface="Consolas"/>
              </a:rPr>
              <a:t>subgroupBroadcastFirst</a:t>
            </a:r>
            <a:r>
              <a:rPr lang="en-US" sz="1000" dirty="0">
                <a:solidFill>
                  <a:srgbClr val="D4D4D4"/>
                </a:solidFill>
                <a:latin typeface="Consolas"/>
              </a:rPr>
              <a:t>( sortedSegmentOffset ) + localOffset;​</a:t>
            </a:r>
          </a:p>
          <a:p>
            <a:r>
              <a:rPr lang="en-US" sz="1000" dirty="0">
                <a:solidFill>
                  <a:srgbClr val="9CDCFE"/>
                </a:solidFill>
                <a:latin typeface="Consolas"/>
              </a:rPr>
              <a:t>sortedSegmentList</a:t>
            </a:r>
            <a:r>
              <a:rPr lang="en-US" sz="1000" dirty="0">
                <a:solidFill>
                  <a:srgbClr val="D4D4D4"/>
                </a:solidFill>
                <a:latin typeface="Consolas"/>
              </a:rPr>
              <a:t>[sortedSegmentOffset] = idxSegment;</a:t>
            </a:r>
          </a:p>
          <a:p>
            <a:endParaRPr lang="en-US" sz="1000" dirty="0">
              <a:solidFill>
                <a:srgbClr val="D4D4D4"/>
              </a:solidFill>
              <a:latin typeface="Consolas"/>
            </a:endParaRPr>
          </a:p>
        </p:txBody>
      </p:sp>
      <p:sp>
        <p:nvSpPr>
          <p:cNvPr id="4" name="TextBox 3">
            <a:extLst>
              <a:ext uri="{FF2B5EF4-FFF2-40B4-BE49-F238E27FC236}">
                <a16:creationId xmlns:a16="http://schemas.microsoft.com/office/drawing/2014/main" id="{D60128E8-7A0A-AB1F-A22C-E072E38C86B1}"/>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1F887A4B-C9FF-E82A-4F88-6099D1A71C2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75CC313C-6054-FD7C-4CAC-93F186587589}"/>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1534911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D5BEE-829F-6FCF-341D-C3312DDD397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33E0B25-C602-7219-6E46-F5787A1C5CEB}"/>
              </a:ext>
            </a:extLst>
          </p:cNvPr>
          <p:cNvSpPr>
            <a:spLocks noGrp="1"/>
          </p:cNvSpPr>
          <p:nvPr>
            <p:ph type="ctrTitle"/>
          </p:nvPr>
        </p:nvSpPr>
        <p:spPr/>
        <p:txBody>
          <a:bodyPr/>
          <a:lstStyle/>
          <a:p>
            <a:r>
              <a:rPr lang="en-US" dirty="0"/>
              <a:t>Shading</a:t>
            </a:r>
          </a:p>
          <a:p>
            <a:endParaRPr lang="en-US" dirty="0"/>
          </a:p>
        </p:txBody>
      </p:sp>
      <p:sp>
        <p:nvSpPr>
          <p:cNvPr id="12" name="Content Placeholder 2">
            <a:extLst>
              <a:ext uri="{FF2B5EF4-FFF2-40B4-BE49-F238E27FC236}">
                <a16:creationId xmlns:a16="http://schemas.microsoft.com/office/drawing/2014/main" id="{9BDC58BA-C9C5-AD10-0BFA-4B2D5BF32BC4}"/>
              </a:ext>
            </a:extLst>
          </p:cNvPr>
          <p:cNvSpPr txBox="1">
            <a:spLocks/>
          </p:cNvSpPr>
          <p:nvPr/>
        </p:nvSpPr>
        <p:spPr>
          <a:xfrm>
            <a:off x="774589" y="1137253"/>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sz="1600" dirty="0"/>
              <a:t>Per vertex</a:t>
            </a:r>
          </a:p>
          <a:p>
            <a:pPr>
              <a:spcAft>
                <a:spcPts val="600"/>
              </a:spcAft>
            </a:pPr>
            <a:r>
              <a:rPr lang="en-US" sz="1600" dirty="0">
                <a:hlinkClick r:id="rId3" action="ppaction://hlinksldjump"/>
              </a:rPr>
              <a:t>[Marschner03] </a:t>
            </a:r>
            <a:r>
              <a:rPr lang="en-US" sz="1600" dirty="0"/>
              <a:t>model for single strand scattering (without glints)</a:t>
            </a:r>
          </a:p>
          <a:p>
            <a:pPr marL="456565" lvl="1">
              <a:spcAft>
                <a:spcPts val="600"/>
              </a:spcAft>
            </a:pPr>
            <a:r>
              <a:rPr lang="en-US" sz="1200" dirty="0"/>
              <a:t>R, TT, TRT approximations based on </a:t>
            </a:r>
            <a:r>
              <a:rPr lang="en-US" sz="1200" dirty="0">
                <a:hlinkClick r:id="rId3" action="ppaction://hlinksldjump"/>
              </a:rPr>
              <a:t>[Karis16]</a:t>
            </a:r>
            <a:r>
              <a:rPr lang="en-US" sz="1200" dirty="0"/>
              <a:t> and </a:t>
            </a:r>
            <a:r>
              <a:rPr lang="en-US" sz="1200" dirty="0">
                <a:hlinkClick r:id="rId3" action="ppaction://hlinksldjump"/>
              </a:rPr>
              <a:t>[Tafuri19]</a:t>
            </a:r>
            <a:endParaRPr lang="en-US" sz="1200" dirty="0"/>
          </a:p>
          <a:p>
            <a:pPr>
              <a:spcAft>
                <a:spcPts val="600"/>
              </a:spcAft>
            </a:pPr>
            <a:r>
              <a:rPr lang="en-US" sz="1600" dirty="0"/>
              <a:t>Multiple scattering approximation</a:t>
            </a:r>
          </a:p>
          <a:p>
            <a:pPr>
              <a:spcAft>
                <a:spcPts val="600"/>
              </a:spcAft>
            </a:pPr>
            <a:r>
              <a:rPr lang="en-US" sz="1600" dirty="0"/>
              <a:t>Non-PBR scalers for each path for extra artistic control</a:t>
            </a:r>
          </a:p>
          <a:p>
            <a:endParaRPr lang="en-US" dirty="0"/>
          </a:p>
        </p:txBody>
      </p:sp>
      <p:sp>
        <p:nvSpPr>
          <p:cNvPr id="14" name="TextBox 13">
            <a:extLst>
              <a:ext uri="{FF2B5EF4-FFF2-40B4-BE49-F238E27FC236}">
                <a16:creationId xmlns:a16="http://schemas.microsoft.com/office/drawing/2014/main" id="{BCD180D0-2BC4-2B57-6D6F-02FB1E9E9614}"/>
              </a:ext>
            </a:extLst>
          </p:cNvPr>
          <p:cNvSpPr txBox="1"/>
          <p:nvPr/>
        </p:nvSpPr>
        <p:spPr>
          <a:xfrm>
            <a:off x="1268496" y="6195367"/>
            <a:ext cx="823815" cy="369332"/>
          </a:xfrm>
          <a:prstGeom prst="rect">
            <a:avLst/>
          </a:prstGeom>
          <a:noFill/>
        </p:spPr>
        <p:txBody>
          <a:bodyPr wrap="none" rtlCol="0">
            <a:spAutoFit/>
          </a:bodyPr>
          <a:lstStyle/>
          <a:p>
            <a:r>
              <a:rPr lang="en-US" dirty="0"/>
              <a:t>R path</a:t>
            </a:r>
          </a:p>
        </p:txBody>
      </p:sp>
      <p:sp>
        <p:nvSpPr>
          <p:cNvPr id="16" name="TextBox 15">
            <a:extLst>
              <a:ext uri="{FF2B5EF4-FFF2-40B4-BE49-F238E27FC236}">
                <a16:creationId xmlns:a16="http://schemas.microsoft.com/office/drawing/2014/main" id="{7D9FD5E5-C986-5EDF-C2E5-FE5429E59F6A}"/>
              </a:ext>
            </a:extLst>
          </p:cNvPr>
          <p:cNvSpPr txBox="1"/>
          <p:nvPr/>
        </p:nvSpPr>
        <p:spPr>
          <a:xfrm>
            <a:off x="4166267" y="6205188"/>
            <a:ext cx="905569" cy="369332"/>
          </a:xfrm>
          <a:prstGeom prst="rect">
            <a:avLst/>
          </a:prstGeom>
          <a:noFill/>
        </p:spPr>
        <p:txBody>
          <a:bodyPr wrap="none" rtlCol="0">
            <a:spAutoFit/>
          </a:bodyPr>
          <a:lstStyle/>
          <a:p>
            <a:r>
              <a:rPr lang="en-US" dirty="0"/>
              <a:t>TT path</a:t>
            </a:r>
          </a:p>
        </p:txBody>
      </p:sp>
      <p:sp>
        <p:nvSpPr>
          <p:cNvPr id="18" name="TextBox 17">
            <a:extLst>
              <a:ext uri="{FF2B5EF4-FFF2-40B4-BE49-F238E27FC236}">
                <a16:creationId xmlns:a16="http://schemas.microsoft.com/office/drawing/2014/main" id="{2D290453-60BE-49FA-58F1-BFA953027C67}"/>
              </a:ext>
            </a:extLst>
          </p:cNvPr>
          <p:cNvSpPr txBox="1"/>
          <p:nvPr/>
        </p:nvSpPr>
        <p:spPr>
          <a:xfrm>
            <a:off x="7073459" y="6205188"/>
            <a:ext cx="1040606" cy="369332"/>
          </a:xfrm>
          <a:prstGeom prst="rect">
            <a:avLst/>
          </a:prstGeom>
          <a:noFill/>
        </p:spPr>
        <p:txBody>
          <a:bodyPr wrap="none" rtlCol="0">
            <a:spAutoFit/>
          </a:bodyPr>
          <a:lstStyle/>
          <a:p>
            <a:r>
              <a:rPr lang="en-US" dirty="0"/>
              <a:t>TRT path</a:t>
            </a:r>
          </a:p>
        </p:txBody>
      </p:sp>
      <p:sp>
        <p:nvSpPr>
          <p:cNvPr id="20" name="TextBox 19">
            <a:extLst>
              <a:ext uri="{FF2B5EF4-FFF2-40B4-BE49-F238E27FC236}">
                <a16:creationId xmlns:a16="http://schemas.microsoft.com/office/drawing/2014/main" id="{B013AF28-FBE0-F0F4-3404-7DA4ED333794}"/>
              </a:ext>
            </a:extLst>
          </p:cNvPr>
          <p:cNvSpPr txBox="1"/>
          <p:nvPr/>
        </p:nvSpPr>
        <p:spPr>
          <a:xfrm>
            <a:off x="9855304" y="6211669"/>
            <a:ext cx="1231427" cy="369332"/>
          </a:xfrm>
          <a:prstGeom prst="rect">
            <a:avLst/>
          </a:prstGeom>
          <a:noFill/>
        </p:spPr>
        <p:txBody>
          <a:bodyPr wrap="none" rtlCol="0">
            <a:spAutoFit/>
          </a:bodyPr>
          <a:lstStyle/>
          <a:p>
            <a:r>
              <a:rPr lang="en-US" dirty="0"/>
              <a:t>Combined</a:t>
            </a:r>
          </a:p>
        </p:txBody>
      </p:sp>
      <p:pic>
        <p:nvPicPr>
          <p:cNvPr id="22" name="Picture 21" descr="A person with short hair&#10;&#10;AI-generated content may be incorrect.">
            <a:extLst>
              <a:ext uri="{FF2B5EF4-FFF2-40B4-BE49-F238E27FC236}">
                <a16:creationId xmlns:a16="http://schemas.microsoft.com/office/drawing/2014/main" id="{6668356E-8765-6F3A-C2D5-4235FBE41667}"/>
              </a:ext>
            </a:extLst>
          </p:cNvPr>
          <p:cNvPicPr>
            <a:picLocks noChangeAspect="1"/>
          </p:cNvPicPr>
          <p:nvPr/>
        </p:nvPicPr>
        <p:blipFill>
          <a:blip r:embed="rId4"/>
          <a:stretch>
            <a:fillRect/>
          </a:stretch>
        </p:blipFill>
        <p:spPr>
          <a:xfrm>
            <a:off x="9304557" y="3513851"/>
            <a:ext cx="2332919" cy="2681516"/>
          </a:xfrm>
          <a:prstGeom prst="rect">
            <a:avLst/>
          </a:prstGeom>
        </p:spPr>
      </p:pic>
      <p:pic>
        <p:nvPicPr>
          <p:cNvPr id="24" name="Picture 23" descr="A person with short black hair&#10;&#10;AI-generated content may be incorrect.">
            <a:extLst>
              <a:ext uri="{FF2B5EF4-FFF2-40B4-BE49-F238E27FC236}">
                <a16:creationId xmlns:a16="http://schemas.microsoft.com/office/drawing/2014/main" id="{AF3D7EDF-4B71-CA4B-2090-B031EA512791}"/>
              </a:ext>
            </a:extLst>
          </p:cNvPr>
          <p:cNvPicPr>
            <a:picLocks noChangeAspect="1"/>
          </p:cNvPicPr>
          <p:nvPr/>
        </p:nvPicPr>
        <p:blipFill>
          <a:blip r:embed="rId5"/>
          <a:stretch>
            <a:fillRect/>
          </a:stretch>
        </p:blipFill>
        <p:spPr>
          <a:xfrm>
            <a:off x="516940" y="3509318"/>
            <a:ext cx="2326926" cy="2674627"/>
          </a:xfrm>
          <a:prstGeom prst="rect">
            <a:avLst/>
          </a:prstGeom>
        </p:spPr>
      </p:pic>
      <p:pic>
        <p:nvPicPr>
          <p:cNvPr id="26" name="Picture 25" descr="A person with short hair&#10;&#10;AI-generated content may be incorrect.">
            <a:extLst>
              <a:ext uri="{FF2B5EF4-FFF2-40B4-BE49-F238E27FC236}">
                <a16:creationId xmlns:a16="http://schemas.microsoft.com/office/drawing/2014/main" id="{CF693F04-3B01-9B89-A98F-511177EE77BA}"/>
              </a:ext>
            </a:extLst>
          </p:cNvPr>
          <p:cNvPicPr>
            <a:picLocks noChangeAspect="1"/>
          </p:cNvPicPr>
          <p:nvPr/>
        </p:nvPicPr>
        <p:blipFill>
          <a:blip r:embed="rId6"/>
          <a:stretch>
            <a:fillRect/>
          </a:stretch>
        </p:blipFill>
        <p:spPr>
          <a:xfrm>
            <a:off x="3455588" y="3509317"/>
            <a:ext cx="2326925" cy="2674627"/>
          </a:xfrm>
          <a:prstGeom prst="rect">
            <a:avLst/>
          </a:prstGeom>
        </p:spPr>
      </p:pic>
      <p:pic>
        <p:nvPicPr>
          <p:cNvPr id="28" name="Picture 27" descr="A person with short dark hair&#10;&#10;AI-generated content may be incorrect.">
            <a:extLst>
              <a:ext uri="{FF2B5EF4-FFF2-40B4-BE49-F238E27FC236}">
                <a16:creationId xmlns:a16="http://schemas.microsoft.com/office/drawing/2014/main" id="{F54B74B5-CB0D-D4B2-7FBC-7A9F01D9EE3F}"/>
              </a:ext>
            </a:extLst>
          </p:cNvPr>
          <p:cNvPicPr>
            <a:picLocks noChangeAspect="1"/>
          </p:cNvPicPr>
          <p:nvPr/>
        </p:nvPicPr>
        <p:blipFill>
          <a:blip r:embed="rId7"/>
          <a:stretch>
            <a:fillRect/>
          </a:stretch>
        </p:blipFill>
        <p:spPr>
          <a:xfrm>
            <a:off x="6430299" y="3509316"/>
            <a:ext cx="2326925" cy="2674627"/>
          </a:xfrm>
          <a:prstGeom prst="rect">
            <a:avLst/>
          </a:prstGeom>
        </p:spPr>
      </p:pic>
      <p:sp>
        <p:nvSpPr>
          <p:cNvPr id="2" name="TextBox 1">
            <a:extLst>
              <a:ext uri="{FF2B5EF4-FFF2-40B4-BE49-F238E27FC236}">
                <a16:creationId xmlns:a16="http://schemas.microsoft.com/office/drawing/2014/main" id="{8D84A7F3-1D40-C2D7-6068-A722C9B48CD2}"/>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pic>
        <p:nvPicPr>
          <p:cNvPr id="10" name="Picture 9">
            <a:extLst>
              <a:ext uri="{FF2B5EF4-FFF2-40B4-BE49-F238E27FC236}">
                <a16:creationId xmlns:a16="http://schemas.microsoft.com/office/drawing/2014/main" id="{AAAC926E-07A8-445F-1BFD-118D9E7336FF}"/>
              </a:ext>
            </a:extLst>
          </p:cNvPr>
          <p:cNvPicPr>
            <a:picLocks noChangeAspect="1"/>
          </p:cNvPicPr>
          <p:nvPr/>
        </p:nvPicPr>
        <p:blipFill>
          <a:blip r:embed="rId8"/>
          <a:stretch>
            <a:fillRect/>
          </a:stretch>
        </p:blipFill>
        <p:spPr>
          <a:xfrm>
            <a:off x="8114065" y="276999"/>
            <a:ext cx="3266598" cy="2955318"/>
          </a:xfrm>
          <a:prstGeom prst="rect">
            <a:avLst/>
          </a:prstGeom>
        </p:spPr>
      </p:pic>
      <p:sp>
        <p:nvSpPr>
          <p:cNvPr id="11" name="TextBox 10">
            <a:extLst>
              <a:ext uri="{FF2B5EF4-FFF2-40B4-BE49-F238E27FC236}">
                <a16:creationId xmlns:a16="http://schemas.microsoft.com/office/drawing/2014/main" id="{2F64D400-EC8E-28B0-A167-C28BD37CCDFD}"/>
              </a:ext>
            </a:extLst>
          </p:cNvPr>
          <p:cNvSpPr txBox="1"/>
          <p:nvPr/>
        </p:nvSpPr>
        <p:spPr>
          <a:xfrm>
            <a:off x="8554145" y="3034498"/>
            <a:ext cx="487634" cy="253916"/>
          </a:xfrm>
          <a:prstGeom prst="rect">
            <a:avLst/>
          </a:prstGeom>
          <a:noFill/>
        </p:spPr>
        <p:txBody>
          <a:bodyPr wrap="none" rtlCol="0">
            <a:spAutoFit/>
          </a:bodyPr>
          <a:lstStyle/>
          <a:p>
            <a:r>
              <a:rPr lang="en-US" sz="1050" dirty="0"/>
              <a:t>Root</a:t>
            </a:r>
          </a:p>
        </p:txBody>
      </p:sp>
      <p:sp>
        <p:nvSpPr>
          <p:cNvPr id="13" name="TextBox 12">
            <a:extLst>
              <a:ext uri="{FF2B5EF4-FFF2-40B4-BE49-F238E27FC236}">
                <a16:creationId xmlns:a16="http://schemas.microsoft.com/office/drawing/2014/main" id="{99A8EA34-0A1B-BD51-CAC8-63C6422813F1}"/>
              </a:ext>
            </a:extLst>
          </p:cNvPr>
          <p:cNvSpPr txBox="1"/>
          <p:nvPr/>
        </p:nvSpPr>
        <p:spPr>
          <a:xfrm>
            <a:off x="10616889" y="3034498"/>
            <a:ext cx="360996" cy="253916"/>
          </a:xfrm>
          <a:prstGeom prst="rect">
            <a:avLst/>
          </a:prstGeom>
          <a:noFill/>
        </p:spPr>
        <p:txBody>
          <a:bodyPr wrap="none" rtlCol="0">
            <a:spAutoFit/>
          </a:bodyPr>
          <a:lstStyle/>
          <a:p>
            <a:r>
              <a:rPr lang="en-US" sz="1050" dirty="0"/>
              <a:t>Tip</a:t>
            </a:r>
          </a:p>
        </p:txBody>
      </p:sp>
      <p:cxnSp>
        <p:nvCxnSpPr>
          <p:cNvPr id="17" name="Straight Arrow Connector 16">
            <a:extLst>
              <a:ext uri="{FF2B5EF4-FFF2-40B4-BE49-F238E27FC236}">
                <a16:creationId xmlns:a16="http://schemas.microsoft.com/office/drawing/2014/main" id="{3696B6FF-B1DF-9166-BE06-1D231051B8B5}"/>
              </a:ext>
            </a:extLst>
          </p:cNvPr>
          <p:cNvCxnSpPr>
            <a:cxnSpLocks/>
          </p:cNvCxnSpPr>
          <p:nvPr/>
        </p:nvCxnSpPr>
        <p:spPr>
          <a:xfrm flipH="1">
            <a:off x="8513407" y="3005546"/>
            <a:ext cx="487634" cy="0"/>
          </a:xfrm>
          <a:prstGeom prst="straightConnector1">
            <a:avLst/>
          </a:prstGeom>
          <a:ln>
            <a:solidFill>
              <a:schemeClr val="tx1">
                <a:lumMod val="60000"/>
                <a:lumOff val="40000"/>
              </a:schemeClr>
            </a:solidFill>
            <a:tailEnd type="triangle"/>
          </a:ln>
        </p:spPr>
        <p:style>
          <a:lnRef idx="3">
            <a:schemeClr val="accent1"/>
          </a:lnRef>
          <a:fillRef idx="0">
            <a:schemeClr val="accent1"/>
          </a:fillRef>
          <a:effectRef idx="2">
            <a:schemeClr val="accent1"/>
          </a:effectRef>
          <a:fontRef idx="minor">
            <a:schemeClr val="tx1"/>
          </a:fontRef>
        </p:style>
      </p:cxnSp>
      <p:cxnSp>
        <p:nvCxnSpPr>
          <p:cNvPr id="19" name="Straight Arrow Connector 18">
            <a:extLst>
              <a:ext uri="{FF2B5EF4-FFF2-40B4-BE49-F238E27FC236}">
                <a16:creationId xmlns:a16="http://schemas.microsoft.com/office/drawing/2014/main" id="{D48CC76F-698F-9748-4175-A6AA5F91332F}"/>
              </a:ext>
            </a:extLst>
          </p:cNvPr>
          <p:cNvCxnSpPr>
            <a:cxnSpLocks/>
          </p:cNvCxnSpPr>
          <p:nvPr/>
        </p:nvCxnSpPr>
        <p:spPr>
          <a:xfrm>
            <a:off x="10616889" y="3019153"/>
            <a:ext cx="469842" cy="0"/>
          </a:xfrm>
          <a:prstGeom prst="straightConnector1">
            <a:avLst/>
          </a:prstGeom>
          <a:ln>
            <a:solidFill>
              <a:schemeClr val="tx1">
                <a:lumMod val="60000"/>
                <a:lumOff val="40000"/>
              </a:schemeClr>
            </a:solidFill>
            <a:tailEnd type="triangle"/>
          </a:ln>
        </p:spPr>
        <p:style>
          <a:lnRef idx="3">
            <a:schemeClr val="accent1"/>
          </a:lnRef>
          <a:fillRef idx="0">
            <a:schemeClr val="accent1"/>
          </a:fillRef>
          <a:effectRef idx="2">
            <a:schemeClr val="accent1"/>
          </a:effectRef>
          <a:fontRef idx="minor">
            <a:schemeClr val="tx1"/>
          </a:fontRef>
        </p:style>
      </p:cxnSp>
      <p:sp>
        <p:nvSpPr>
          <p:cNvPr id="6" name="TextBox 8">
            <a:extLst>
              <a:ext uri="{FF2B5EF4-FFF2-40B4-BE49-F238E27FC236}">
                <a16:creationId xmlns:a16="http://schemas.microsoft.com/office/drawing/2014/main" id="{89BDA704-AC2F-8E90-4EB0-138FF805DC8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B8ED90A4-6184-C4D8-182D-AFDF4019B0AA}"/>
              </a:ext>
            </a:extLst>
          </p:cNvPr>
          <p:cNvPicPr>
            <a:picLocks noChangeAspect="1"/>
          </p:cNvPicPr>
          <p:nvPr/>
        </p:nvPicPr>
        <p:blipFill>
          <a:blip r:embed="rId9">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395200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47CC9-D129-D6FC-1DD2-A594E01339B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9552D1-1CCB-26F3-2399-F3954D314DB8}"/>
              </a:ext>
            </a:extLst>
          </p:cNvPr>
          <p:cNvSpPr>
            <a:spLocks noGrp="1"/>
          </p:cNvSpPr>
          <p:nvPr>
            <p:ph type="ctrTitle"/>
          </p:nvPr>
        </p:nvSpPr>
        <p:spPr/>
        <p:txBody>
          <a:bodyPr/>
          <a:lstStyle/>
          <a:p>
            <a:r>
              <a:rPr lang="en-US" dirty="0"/>
              <a:t>Shading</a:t>
            </a:r>
          </a:p>
          <a:p>
            <a:endParaRPr lang="en-US" dirty="0"/>
          </a:p>
        </p:txBody>
      </p:sp>
      <p:sp>
        <p:nvSpPr>
          <p:cNvPr id="3" name="Content Placeholder 2">
            <a:extLst>
              <a:ext uri="{FF2B5EF4-FFF2-40B4-BE49-F238E27FC236}">
                <a16:creationId xmlns:a16="http://schemas.microsoft.com/office/drawing/2014/main" id="{0BDF6D05-5608-06CB-5A6B-7AB0B66A23E7}"/>
              </a:ext>
            </a:extLst>
          </p:cNvPr>
          <p:cNvSpPr txBox="1">
            <a:spLocks/>
          </p:cNvSpPr>
          <p:nvPr/>
        </p:nvSpPr>
        <p:spPr>
          <a:xfrm>
            <a:off x="774589" y="1137253"/>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dirty="0"/>
              <a:t>Good self-shadowing is essential</a:t>
            </a:r>
          </a:p>
          <a:p>
            <a:pPr>
              <a:spcAft>
                <a:spcPts val="600"/>
              </a:spcAft>
            </a:pPr>
            <a:r>
              <a:rPr lang="en-US" dirty="0"/>
              <a:t>Game can use lights without shadows to save performance</a:t>
            </a:r>
          </a:p>
          <a:p>
            <a:pPr>
              <a:spcAft>
                <a:spcPts val="600"/>
              </a:spcAft>
            </a:pPr>
            <a:r>
              <a:rPr lang="en-US" dirty="0"/>
              <a:t>Need fast way to compute self-shadowing on all lights</a:t>
            </a:r>
          </a:p>
        </p:txBody>
      </p:sp>
      <p:sp>
        <p:nvSpPr>
          <p:cNvPr id="6" name="TextBox 5">
            <a:extLst>
              <a:ext uri="{FF2B5EF4-FFF2-40B4-BE49-F238E27FC236}">
                <a16:creationId xmlns:a16="http://schemas.microsoft.com/office/drawing/2014/main" id="{9C5E77F2-8A41-76AF-9FD0-6E176E24C1C5}"/>
              </a:ext>
            </a:extLst>
          </p:cNvPr>
          <p:cNvSpPr txBox="1"/>
          <p:nvPr/>
        </p:nvSpPr>
        <p:spPr>
          <a:xfrm>
            <a:off x="1351791" y="6275862"/>
            <a:ext cx="2037033" cy="369332"/>
          </a:xfrm>
          <a:prstGeom prst="rect">
            <a:avLst/>
          </a:prstGeom>
          <a:noFill/>
        </p:spPr>
        <p:txBody>
          <a:bodyPr wrap="none" rtlCol="0">
            <a:spAutoFit/>
          </a:bodyPr>
          <a:lstStyle/>
          <a:p>
            <a:r>
              <a:rPr lang="en-US" dirty="0"/>
              <a:t>No self-shadowing</a:t>
            </a:r>
          </a:p>
        </p:txBody>
      </p:sp>
      <p:sp>
        <p:nvSpPr>
          <p:cNvPr id="9" name="TextBox 8">
            <a:extLst>
              <a:ext uri="{FF2B5EF4-FFF2-40B4-BE49-F238E27FC236}">
                <a16:creationId xmlns:a16="http://schemas.microsoft.com/office/drawing/2014/main" id="{3959D57A-240C-B85A-A3D1-C8372A8D6BA7}"/>
              </a:ext>
            </a:extLst>
          </p:cNvPr>
          <p:cNvSpPr txBox="1"/>
          <p:nvPr/>
        </p:nvSpPr>
        <p:spPr>
          <a:xfrm>
            <a:off x="4447435" y="6275862"/>
            <a:ext cx="3169907" cy="369332"/>
          </a:xfrm>
          <a:prstGeom prst="rect">
            <a:avLst/>
          </a:prstGeom>
          <a:noFill/>
        </p:spPr>
        <p:txBody>
          <a:bodyPr wrap="none" rtlCol="0">
            <a:spAutoFit/>
          </a:bodyPr>
          <a:lstStyle/>
          <a:p>
            <a:r>
              <a:rPr lang="en-US" dirty="0"/>
              <a:t>No self-shadowing, no TT path</a:t>
            </a:r>
          </a:p>
        </p:txBody>
      </p:sp>
      <p:sp>
        <p:nvSpPr>
          <p:cNvPr id="11" name="TextBox 10">
            <a:extLst>
              <a:ext uri="{FF2B5EF4-FFF2-40B4-BE49-F238E27FC236}">
                <a16:creationId xmlns:a16="http://schemas.microsoft.com/office/drawing/2014/main" id="{03983489-A598-AE49-44A8-B86F73AE56C3}"/>
              </a:ext>
            </a:extLst>
          </p:cNvPr>
          <p:cNvSpPr txBox="1"/>
          <p:nvPr/>
        </p:nvSpPr>
        <p:spPr>
          <a:xfrm>
            <a:off x="8504434" y="6274339"/>
            <a:ext cx="2208553" cy="369332"/>
          </a:xfrm>
          <a:prstGeom prst="rect">
            <a:avLst/>
          </a:prstGeom>
          <a:noFill/>
        </p:spPr>
        <p:txBody>
          <a:bodyPr wrap="none" rtlCol="0">
            <a:spAutoFit/>
          </a:bodyPr>
          <a:lstStyle/>
          <a:p>
            <a:r>
              <a:rPr lang="en-US" dirty="0"/>
              <a:t>With self-shadowing</a:t>
            </a:r>
          </a:p>
        </p:txBody>
      </p:sp>
      <p:pic>
        <p:nvPicPr>
          <p:cNvPr id="15" name="Picture 14" descr="A person with short hair&#10;&#10;AI-generated content may be incorrect.">
            <a:extLst>
              <a:ext uri="{FF2B5EF4-FFF2-40B4-BE49-F238E27FC236}">
                <a16:creationId xmlns:a16="http://schemas.microsoft.com/office/drawing/2014/main" id="{4BE55E3E-4233-C8DA-A6CA-DC47173AB5C5}"/>
              </a:ext>
            </a:extLst>
          </p:cNvPr>
          <p:cNvPicPr>
            <a:picLocks noChangeAspect="1"/>
          </p:cNvPicPr>
          <p:nvPr/>
        </p:nvPicPr>
        <p:blipFill>
          <a:blip r:embed="rId3"/>
          <a:stretch>
            <a:fillRect/>
          </a:stretch>
        </p:blipFill>
        <p:spPr>
          <a:xfrm>
            <a:off x="774589" y="2417385"/>
            <a:ext cx="3371718" cy="3875538"/>
          </a:xfrm>
          <a:prstGeom prst="rect">
            <a:avLst/>
          </a:prstGeom>
        </p:spPr>
      </p:pic>
      <p:pic>
        <p:nvPicPr>
          <p:cNvPr id="19" name="Picture 18" descr="A person with short hair&#10;&#10;AI-generated content may be incorrect.">
            <a:extLst>
              <a:ext uri="{FF2B5EF4-FFF2-40B4-BE49-F238E27FC236}">
                <a16:creationId xmlns:a16="http://schemas.microsoft.com/office/drawing/2014/main" id="{EC88C07D-B096-395B-FA9C-8A1F9A07EDBF}"/>
              </a:ext>
            </a:extLst>
          </p:cNvPr>
          <p:cNvPicPr>
            <a:picLocks noChangeAspect="1"/>
          </p:cNvPicPr>
          <p:nvPr/>
        </p:nvPicPr>
        <p:blipFill>
          <a:blip r:embed="rId4"/>
          <a:stretch>
            <a:fillRect/>
          </a:stretch>
        </p:blipFill>
        <p:spPr>
          <a:xfrm>
            <a:off x="4342448" y="2417385"/>
            <a:ext cx="3379879" cy="3884919"/>
          </a:xfrm>
          <a:prstGeom prst="rect">
            <a:avLst/>
          </a:prstGeom>
        </p:spPr>
      </p:pic>
      <p:pic>
        <p:nvPicPr>
          <p:cNvPr id="23" name="Picture 22" descr="A person with short dark hair&#10;&#10;AI-generated content may be incorrect.">
            <a:extLst>
              <a:ext uri="{FF2B5EF4-FFF2-40B4-BE49-F238E27FC236}">
                <a16:creationId xmlns:a16="http://schemas.microsoft.com/office/drawing/2014/main" id="{ED11456A-D85E-4AE8-3709-5F9C6D04EB6F}"/>
              </a:ext>
            </a:extLst>
          </p:cNvPr>
          <p:cNvPicPr>
            <a:picLocks noChangeAspect="1"/>
          </p:cNvPicPr>
          <p:nvPr/>
        </p:nvPicPr>
        <p:blipFill>
          <a:blip r:embed="rId5"/>
          <a:stretch>
            <a:fillRect/>
          </a:stretch>
        </p:blipFill>
        <p:spPr>
          <a:xfrm>
            <a:off x="7918468" y="2417385"/>
            <a:ext cx="3379879" cy="3884919"/>
          </a:xfrm>
          <a:prstGeom prst="rect">
            <a:avLst/>
          </a:prstGeom>
        </p:spPr>
      </p:pic>
      <p:sp>
        <p:nvSpPr>
          <p:cNvPr id="2" name="TextBox 1">
            <a:extLst>
              <a:ext uri="{FF2B5EF4-FFF2-40B4-BE49-F238E27FC236}">
                <a16:creationId xmlns:a16="http://schemas.microsoft.com/office/drawing/2014/main" id="{4C0239FC-CC10-462F-98BD-DD84A0829279}"/>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8" name="TextBox 8">
            <a:extLst>
              <a:ext uri="{FF2B5EF4-FFF2-40B4-BE49-F238E27FC236}">
                <a16:creationId xmlns:a16="http://schemas.microsoft.com/office/drawing/2014/main" id="{98C67F7B-DF90-FF9D-4BBE-696091C3AFAD}"/>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2" name="Picture 11" descr="A black and white sign with white text&#10;&#10;Description automatically generated">
            <a:extLst>
              <a:ext uri="{FF2B5EF4-FFF2-40B4-BE49-F238E27FC236}">
                <a16:creationId xmlns:a16="http://schemas.microsoft.com/office/drawing/2014/main" id="{82EEB211-0CC0-43DA-00BE-291E06E8B94A}"/>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1720064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84CA2-0849-529E-8E10-C348F294AAD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10941C2-A00F-7205-4E98-C10947BC0151}"/>
              </a:ext>
            </a:extLst>
          </p:cNvPr>
          <p:cNvSpPr>
            <a:spLocks noGrp="1"/>
          </p:cNvSpPr>
          <p:nvPr>
            <p:ph type="ctrTitle"/>
          </p:nvPr>
        </p:nvSpPr>
        <p:spPr/>
        <p:txBody>
          <a:bodyPr/>
          <a:lstStyle/>
          <a:p>
            <a:r>
              <a:rPr lang="en-US" dirty="0">
                <a:latin typeface="Futura Com Book"/>
              </a:rPr>
              <a:t>Self-shadowing</a:t>
            </a:r>
            <a:endParaRPr lang="en-US" dirty="0"/>
          </a:p>
          <a:p>
            <a:endParaRPr lang="en-US" dirty="0"/>
          </a:p>
        </p:txBody>
      </p:sp>
      <p:sp>
        <p:nvSpPr>
          <p:cNvPr id="5" name="Text Placeholder 3">
            <a:extLst>
              <a:ext uri="{FF2B5EF4-FFF2-40B4-BE49-F238E27FC236}">
                <a16:creationId xmlns:a16="http://schemas.microsoft.com/office/drawing/2014/main" id="{737B0777-A4B6-87C6-5C6C-1D1DD8CA9488}"/>
              </a:ext>
            </a:extLst>
          </p:cNvPr>
          <p:cNvSpPr>
            <a:spLocks noGrp="1"/>
          </p:cNvSpPr>
          <p:nvPr>
            <p:ph type="body" sz="quarter" idx="11"/>
          </p:nvPr>
        </p:nvSpPr>
        <p:spPr>
          <a:xfrm>
            <a:off x="649288" y="1234440"/>
            <a:ext cx="10894201" cy="365761"/>
          </a:xfrm>
        </p:spPr>
        <p:txBody>
          <a:bodyPr/>
          <a:lstStyle/>
          <a:p>
            <a:r>
              <a:rPr lang="en-US" dirty="0">
                <a:latin typeface="Futura PT Medium"/>
              </a:rPr>
              <a:t>Approaches</a:t>
            </a:r>
            <a:endParaRPr lang="en-US" dirty="0"/>
          </a:p>
        </p:txBody>
      </p:sp>
      <p:sp>
        <p:nvSpPr>
          <p:cNvPr id="8" name="Content Placeholder 2">
            <a:extLst>
              <a:ext uri="{FF2B5EF4-FFF2-40B4-BE49-F238E27FC236}">
                <a16:creationId xmlns:a16="http://schemas.microsoft.com/office/drawing/2014/main" id="{568F8A5E-E35D-08D6-77CD-9095E47325CB}"/>
              </a:ext>
            </a:extLst>
          </p:cNvPr>
          <p:cNvSpPr txBox="1">
            <a:spLocks/>
          </p:cNvSpPr>
          <p:nvPr/>
        </p:nvSpPr>
        <p:spPr>
          <a:xfrm>
            <a:off x="838200" y="1825625"/>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Deep opacity maps </a:t>
            </a:r>
            <a:r>
              <a:rPr lang="en-US" dirty="0">
                <a:hlinkClick r:id="rId3" action="ppaction://hlinksldjump"/>
              </a:rPr>
              <a:t>[Yuksel08]</a:t>
            </a:r>
            <a:endParaRPr lang="en-US" dirty="0"/>
          </a:p>
          <a:p>
            <a:pPr lvl="1"/>
            <a:r>
              <a:rPr lang="en-US" dirty="0"/>
              <a:t>Good visual quality</a:t>
            </a:r>
          </a:p>
          <a:p>
            <a:pPr lvl="1"/>
            <a:r>
              <a:rPr lang="en-US" dirty="0"/>
              <a:t>Rasterize hair 2 times for each light</a:t>
            </a:r>
          </a:p>
          <a:p>
            <a:pPr lvl="1"/>
            <a:r>
              <a:rPr lang="en-US" dirty="0"/>
              <a:t>Extra memory for opacity maps (multiple channels, high resolution)</a:t>
            </a:r>
          </a:p>
        </p:txBody>
      </p:sp>
      <p:sp>
        <p:nvSpPr>
          <p:cNvPr id="2" name="TextBox 1">
            <a:extLst>
              <a:ext uri="{FF2B5EF4-FFF2-40B4-BE49-F238E27FC236}">
                <a16:creationId xmlns:a16="http://schemas.microsoft.com/office/drawing/2014/main" id="{9D37252E-BB60-65D3-A5EC-527AAB11AC0F}"/>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7A6C3892-39A3-DCAA-E294-8FB3517CFEF1}"/>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1C8CA594-CC76-E3E0-ECA8-2D417EDB843B}"/>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0168482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79C70-0C2A-B4BC-7B09-956813EDDED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C8A0F1F-9179-4209-A21C-BE9A31F19349}"/>
              </a:ext>
            </a:extLst>
          </p:cNvPr>
          <p:cNvSpPr>
            <a:spLocks noGrp="1"/>
          </p:cNvSpPr>
          <p:nvPr>
            <p:ph type="ctrTitle"/>
          </p:nvPr>
        </p:nvSpPr>
        <p:spPr/>
        <p:txBody>
          <a:bodyPr/>
          <a:lstStyle/>
          <a:p>
            <a:r>
              <a:rPr lang="en-US" dirty="0">
                <a:latin typeface="Futura Com Book"/>
              </a:rPr>
              <a:t>Self-shadowing</a:t>
            </a:r>
            <a:endParaRPr lang="en-US" dirty="0"/>
          </a:p>
          <a:p>
            <a:endParaRPr lang="en-US" dirty="0"/>
          </a:p>
        </p:txBody>
      </p:sp>
      <p:sp>
        <p:nvSpPr>
          <p:cNvPr id="5" name="Text Placeholder 3">
            <a:extLst>
              <a:ext uri="{FF2B5EF4-FFF2-40B4-BE49-F238E27FC236}">
                <a16:creationId xmlns:a16="http://schemas.microsoft.com/office/drawing/2014/main" id="{9F26F3DE-C023-5027-01C2-11DE4CC96533}"/>
              </a:ext>
            </a:extLst>
          </p:cNvPr>
          <p:cNvSpPr>
            <a:spLocks noGrp="1"/>
          </p:cNvSpPr>
          <p:nvPr>
            <p:ph type="body" sz="quarter" idx="11"/>
          </p:nvPr>
        </p:nvSpPr>
        <p:spPr>
          <a:xfrm>
            <a:off x="649288" y="1234440"/>
            <a:ext cx="10894201" cy="365761"/>
          </a:xfrm>
        </p:spPr>
        <p:txBody>
          <a:bodyPr/>
          <a:lstStyle/>
          <a:p>
            <a:r>
              <a:rPr lang="en-US" dirty="0">
                <a:solidFill>
                  <a:srgbClr val="C73333"/>
                </a:solidFill>
                <a:latin typeface="Futura PT Medium"/>
              </a:rPr>
              <a:t>Approaches</a:t>
            </a:r>
            <a:endParaRPr lang="en-US" dirty="0"/>
          </a:p>
        </p:txBody>
      </p:sp>
      <p:sp>
        <p:nvSpPr>
          <p:cNvPr id="3" name="Content Placeholder 2">
            <a:extLst>
              <a:ext uri="{FF2B5EF4-FFF2-40B4-BE49-F238E27FC236}">
                <a16:creationId xmlns:a16="http://schemas.microsoft.com/office/drawing/2014/main" id="{F5F29D6D-A43F-E62C-6DB8-9AE7B0BF9ADF}"/>
              </a:ext>
            </a:extLst>
          </p:cNvPr>
          <p:cNvSpPr txBox="1">
            <a:spLocks/>
          </p:cNvSpPr>
          <p:nvPr/>
        </p:nvSpPr>
        <p:spPr>
          <a:xfrm>
            <a:off x="651768" y="1714823"/>
            <a:ext cx="10515600" cy="4351338"/>
          </a:xfrm>
          <a:prstGeom prst="rect">
            <a:avLst/>
          </a:prstGeom>
          <a:noFill/>
        </p:spPr>
        <p:txBody>
          <a:bodyPr vert="horz" lIns="91440" tIns="9144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Futura PT Book"/>
              </a:rPr>
              <a:t>Density volume raymarching for each light</a:t>
            </a:r>
          </a:p>
          <a:p>
            <a:pPr marL="456565" lvl="1"/>
            <a:r>
              <a:rPr lang="en-US" dirty="0"/>
              <a:t>Similar to </a:t>
            </a:r>
            <a:r>
              <a:rPr lang="en-US" dirty="0">
                <a:hlinkClick r:id="rId3" action="ppaction://hlinksldjump"/>
              </a:rPr>
              <a:t>[Jansson19]</a:t>
            </a:r>
            <a:endParaRPr lang="en-US" dirty="0"/>
          </a:p>
          <a:p>
            <a:pPr marL="456565" lvl="1"/>
            <a:r>
              <a:rPr lang="en-US" dirty="0"/>
              <a:t>No extra memory </a:t>
            </a:r>
          </a:p>
          <a:p>
            <a:pPr marL="456565" lvl="1"/>
            <a:r>
              <a:rPr lang="en-US" dirty="0"/>
              <a:t>Reuse density volume from simulation</a:t>
            </a:r>
          </a:p>
          <a:p>
            <a:pPr marL="456565" lvl="1"/>
            <a:r>
              <a:rPr lang="en-US" dirty="0"/>
              <a:t>Scales linearly with number of lights</a:t>
            </a:r>
          </a:p>
          <a:p>
            <a:pPr marL="456565" lvl="1"/>
            <a:r>
              <a:rPr lang="en-US" dirty="0"/>
              <a:t>Needs high grid resolution</a:t>
            </a:r>
            <a:br>
              <a:rPr lang="en-US" dirty="0"/>
            </a:br>
            <a:r>
              <a:rPr lang="en-US" dirty="0"/>
              <a:t>(up to 256x256x256 for some grooms)</a:t>
            </a:r>
          </a:p>
          <a:p>
            <a:pPr marL="456565" lvl="1"/>
            <a:r>
              <a:rPr lang="en-US" dirty="0">
                <a:latin typeface="Futura PT Book"/>
              </a:rPr>
              <a:t>Generally good visual results</a:t>
            </a:r>
          </a:p>
          <a:p>
            <a:pPr marL="913765" lvl="2"/>
            <a:r>
              <a:rPr lang="en-US" dirty="0">
                <a:solidFill>
                  <a:srgbClr val="E0DDD8"/>
                </a:solidFill>
                <a:latin typeface="Futura PT Book"/>
              </a:rPr>
              <a:t>High-frequency details are missing</a:t>
            </a:r>
          </a:p>
        </p:txBody>
      </p:sp>
      <p:pic>
        <p:nvPicPr>
          <p:cNvPr id="7" name="Picture 6" descr="A person with short hair&#10;&#10;AI-generated content may be incorrect.">
            <a:extLst>
              <a:ext uri="{FF2B5EF4-FFF2-40B4-BE49-F238E27FC236}">
                <a16:creationId xmlns:a16="http://schemas.microsoft.com/office/drawing/2014/main" id="{4AEB4DF4-0595-5AD3-C0A6-D4614DDB8EDD}"/>
              </a:ext>
            </a:extLst>
          </p:cNvPr>
          <p:cNvPicPr>
            <a:picLocks noChangeAspect="1"/>
          </p:cNvPicPr>
          <p:nvPr/>
        </p:nvPicPr>
        <p:blipFill>
          <a:blip r:embed="rId4"/>
          <a:stretch>
            <a:fillRect/>
          </a:stretch>
        </p:blipFill>
        <p:spPr>
          <a:xfrm>
            <a:off x="6255602" y="1043031"/>
            <a:ext cx="5368785" cy="5225964"/>
          </a:xfrm>
          <a:prstGeom prst="rect">
            <a:avLst/>
          </a:prstGeom>
        </p:spPr>
      </p:pic>
      <p:sp>
        <p:nvSpPr>
          <p:cNvPr id="2" name="TextBox 1">
            <a:extLst>
              <a:ext uri="{FF2B5EF4-FFF2-40B4-BE49-F238E27FC236}">
                <a16:creationId xmlns:a16="http://schemas.microsoft.com/office/drawing/2014/main" id="{B61EF0CC-C746-5680-A35D-C1F1E27CE52F}"/>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9" name="TextBox 8">
            <a:extLst>
              <a:ext uri="{FF2B5EF4-FFF2-40B4-BE49-F238E27FC236}">
                <a16:creationId xmlns:a16="http://schemas.microsoft.com/office/drawing/2014/main" id="{A6A92BB4-8F98-851B-7672-0670D6992C4F}"/>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53E8ED96-EA97-4B5F-136F-A395371257CA}"/>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2946995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D9869-94C6-D56D-E996-8CAB4ABD518B}"/>
            </a:ext>
          </a:extLst>
        </p:cNvPr>
        <p:cNvGrpSpPr/>
        <p:nvPr/>
      </p:nvGrpSpPr>
      <p:grpSpPr>
        <a:xfrm>
          <a:off x="0" y="0"/>
          <a:ext cx="0" cy="0"/>
          <a:chOff x="0" y="0"/>
          <a:chExt cx="0" cy="0"/>
        </a:xfrm>
      </p:grpSpPr>
      <p:sp>
        <p:nvSpPr>
          <p:cNvPr id="5" name="Text Placeholder 3">
            <a:extLst>
              <a:ext uri="{FF2B5EF4-FFF2-40B4-BE49-F238E27FC236}">
                <a16:creationId xmlns:a16="http://schemas.microsoft.com/office/drawing/2014/main" id="{1CBA6BAF-4F9D-012D-0A85-6A3C6E5A5B11}"/>
              </a:ext>
            </a:extLst>
          </p:cNvPr>
          <p:cNvSpPr>
            <a:spLocks noGrp="1"/>
          </p:cNvSpPr>
          <p:nvPr>
            <p:ph type="body" sz="quarter" idx="11"/>
          </p:nvPr>
        </p:nvSpPr>
        <p:spPr>
          <a:xfrm>
            <a:off x="509767" y="1068087"/>
            <a:ext cx="10894201" cy="365761"/>
          </a:xfrm>
        </p:spPr>
        <p:txBody>
          <a:bodyPr/>
          <a:lstStyle/>
          <a:p>
            <a:r>
              <a:rPr lang="en-US" dirty="0">
                <a:solidFill>
                  <a:srgbClr val="C73333"/>
                </a:solidFill>
                <a:latin typeface="Futura PT Medium"/>
              </a:rPr>
              <a:t>Raymarching – low-res artifacts</a:t>
            </a:r>
          </a:p>
        </p:txBody>
      </p:sp>
      <p:pic>
        <p:nvPicPr>
          <p:cNvPr id="9" name="Picture 8" descr="A person with colorful hair&#10;&#10;AI-generated content may be incorrect.">
            <a:extLst>
              <a:ext uri="{FF2B5EF4-FFF2-40B4-BE49-F238E27FC236}">
                <a16:creationId xmlns:a16="http://schemas.microsoft.com/office/drawing/2014/main" id="{4A7B7936-119C-116D-DF4B-9747A51E154D}"/>
              </a:ext>
            </a:extLst>
          </p:cNvPr>
          <p:cNvPicPr>
            <a:picLocks noChangeAspect="1"/>
          </p:cNvPicPr>
          <p:nvPr/>
        </p:nvPicPr>
        <p:blipFill>
          <a:blip r:embed="rId3"/>
          <a:stretch>
            <a:fillRect/>
          </a:stretch>
        </p:blipFill>
        <p:spPr>
          <a:xfrm>
            <a:off x="1001780" y="1519949"/>
            <a:ext cx="4716511" cy="4666514"/>
          </a:xfrm>
          <a:prstGeom prst="rect">
            <a:avLst/>
          </a:prstGeom>
        </p:spPr>
      </p:pic>
      <p:pic>
        <p:nvPicPr>
          <p:cNvPr id="11" name="Picture 10" descr="A person with dark hair&#10;&#10;AI-generated content may be incorrect.">
            <a:extLst>
              <a:ext uri="{FF2B5EF4-FFF2-40B4-BE49-F238E27FC236}">
                <a16:creationId xmlns:a16="http://schemas.microsoft.com/office/drawing/2014/main" id="{075429E7-F16E-4742-AB54-2FF519B928ED}"/>
              </a:ext>
            </a:extLst>
          </p:cNvPr>
          <p:cNvPicPr>
            <a:picLocks noChangeAspect="1"/>
          </p:cNvPicPr>
          <p:nvPr/>
        </p:nvPicPr>
        <p:blipFill>
          <a:blip r:embed="rId4"/>
          <a:stretch>
            <a:fillRect/>
          </a:stretch>
        </p:blipFill>
        <p:spPr>
          <a:xfrm>
            <a:off x="6473710" y="1519949"/>
            <a:ext cx="4716510" cy="4666514"/>
          </a:xfrm>
          <a:prstGeom prst="rect">
            <a:avLst/>
          </a:prstGeom>
        </p:spPr>
      </p:pic>
      <p:sp>
        <p:nvSpPr>
          <p:cNvPr id="13" name="TextBox 12">
            <a:extLst>
              <a:ext uri="{FF2B5EF4-FFF2-40B4-BE49-F238E27FC236}">
                <a16:creationId xmlns:a16="http://schemas.microsoft.com/office/drawing/2014/main" id="{BD3FF07D-29D8-AEFF-F89E-D5A74FB839AD}"/>
              </a:ext>
            </a:extLst>
          </p:cNvPr>
          <p:cNvSpPr txBox="1"/>
          <p:nvPr/>
        </p:nvSpPr>
        <p:spPr>
          <a:xfrm>
            <a:off x="7585758" y="6273028"/>
            <a:ext cx="2492414" cy="369332"/>
          </a:xfrm>
          <a:prstGeom prst="rect">
            <a:avLst/>
          </a:prstGeom>
          <a:noFill/>
        </p:spPr>
        <p:txBody>
          <a:bodyPr wrap="none" rtlCol="0">
            <a:spAutoFit/>
          </a:bodyPr>
          <a:lstStyle/>
          <a:p>
            <a:r>
              <a:rPr lang="en-US" dirty="0"/>
              <a:t>Self-occlusion artifacts</a:t>
            </a:r>
          </a:p>
        </p:txBody>
      </p:sp>
      <p:sp>
        <p:nvSpPr>
          <p:cNvPr id="15" name="TextBox 14">
            <a:extLst>
              <a:ext uri="{FF2B5EF4-FFF2-40B4-BE49-F238E27FC236}">
                <a16:creationId xmlns:a16="http://schemas.microsoft.com/office/drawing/2014/main" id="{3175C41E-9563-1747-75FB-E9F30938B40A}"/>
              </a:ext>
            </a:extLst>
          </p:cNvPr>
          <p:cNvSpPr txBox="1"/>
          <p:nvPr/>
        </p:nvSpPr>
        <p:spPr>
          <a:xfrm>
            <a:off x="1974367" y="6273028"/>
            <a:ext cx="2771336" cy="369332"/>
          </a:xfrm>
          <a:prstGeom prst="rect">
            <a:avLst/>
          </a:prstGeom>
          <a:noFill/>
        </p:spPr>
        <p:txBody>
          <a:bodyPr wrap="none" rtlCol="0">
            <a:spAutoFit/>
          </a:bodyPr>
          <a:lstStyle/>
          <a:p>
            <a:r>
              <a:rPr lang="en-US" dirty="0"/>
              <a:t>Density volume resolution</a:t>
            </a:r>
          </a:p>
        </p:txBody>
      </p:sp>
      <p:sp>
        <p:nvSpPr>
          <p:cNvPr id="17" name="Title 3">
            <a:extLst>
              <a:ext uri="{FF2B5EF4-FFF2-40B4-BE49-F238E27FC236}">
                <a16:creationId xmlns:a16="http://schemas.microsoft.com/office/drawing/2014/main" id="{FA504BD8-AC56-7EA7-A46F-58009D7DFDD2}"/>
              </a:ext>
            </a:extLst>
          </p:cNvPr>
          <p:cNvSpPr>
            <a:spLocks noGrp="1"/>
          </p:cNvSpPr>
          <p:nvPr>
            <p:ph type="ctrTitle"/>
          </p:nvPr>
        </p:nvSpPr>
        <p:spPr>
          <a:xfrm>
            <a:off x="508990" y="281511"/>
            <a:ext cx="10894978" cy="643346"/>
          </a:xfrm>
        </p:spPr>
        <p:txBody>
          <a:bodyPr/>
          <a:lstStyle/>
          <a:p>
            <a:r>
              <a:rPr lang="en-US" dirty="0">
                <a:latin typeface="Futura Com Book"/>
              </a:rPr>
              <a:t>Self-shadowing</a:t>
            </a:r>
            <a:endParaRPr lang="en-US" dirty="0"/>
          </a:p>
          <a:p>
            <a:endParaRPr lang="en-US" dirty="0"/>
          </a:p>
        </p:txBody>
      </p:sp>
      <p:sp>
        <p:nvSpPr>
          <p:cNvPr id="2" name="TextBox 1">
            <a:extLst>
              <a:ext uri="{FF2B5EF4-FFF2-40B4-BE49-F238E27FC236}">
                <a16:creationId xmlns:a16="http://schemas.microsoft.com/office/drawing/2014/main" id="{8D429C97-C3B8-0605-8C35-B9723C4B0765}"/>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6393E473-69FF-0416-A7FB-DF0D17E0F72B}"/>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4B76F4B5-6D20-9FA8-FA17-24D6B37C1AE3}"/>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0401533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DE09D-CDC2-55D9-C64E-FFD52F8FC61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F2C54FB-5F7D-9FF2-D072-211F762EBD41}"/>
              </a:ext>
            </a:extLst>
          </p:cNvPr>
          <p:cNvSpPr>
            <a:spLocks noGrp="1"/>
          </p:cNvSpPr>
          <p:nvPr>
            <p:ph type="ctrTitle"/>
          </p:nvPr>
        </p:nvSpPr>
        <p:spPr>
          <a:xfrm>
            <a:off x="648511" y="233215"/>
            <a:ext cx="10894978" cy="643346"/>
          </a:xfrm>
        </p:spPr>
        <p:txBody>
          <a:bodyPr/>
          <a:lstStyle/>
          <a:p>
            <a:r>
              <a:rPr lang="en-US" dirty="0">
                <a:latin typeface="Futura Com Book"/>
              </a:rPr>
              <a:t>Self-shadowing</a:t>
            </a:r>
            <a:endParaRPr lang="en-US" dirty="0"/>
          </a:p>
          <a:p>
            <a:endParaRPr lang="en-US" dirty="0"/>
          </a:p>
        </p:txBody>
      </p:sp>
      <p:sp>
        <p:nvSpPr>
          <p:cNvPr id="5" name="Text Placeholder 3">
            <a:extLst>
              <a:ext uri="{FF2B5EF4-FFF2-40B4-BE49-F238E27FC236}">
                <a16:creationId xmlns:a16="http://schemas.microsoft.com/office/drawing/2014/main" id="{8CFE55F8-B007-52B4-CA4D-6BEAE4A52D85}"/>
              </a:ext>
            </a:extLst>
          </p:cNvPr>
          <p:cNvSpPr>
            <a:spLocks noGrp="1"/>
          </p:cNvSpPr>
          <p:nvPr>
            <p:ph type="body" sz="quarter" idx="11"/>
          </p:nvPr>
        </p:nvSpPr>
        <p:spPr>
          <a:xfrm>
            <a:off x="649288" y="874905"/>
            <a:ext cx="10894201" cy="365761"/>
          </a:xfrm>
        </p:spPr>
        <p:txBody>
          <a:bodyPr/>
          <a:lstStyle/>
          <a:p>
            <a:r>
              <a:rPr lang="en-US" dirty="0">
                <a:solidFill>
                  <a:srgbClr val="C73333"/>
                </a:solidFill>
                <a:latin typeface="Futura PT Medium"/>
              </a:rPr>
              <a:t>Approaches</a:t>
            </a:r>
            <a:endParaRPr lang="en-US" dirty="0"/>
          </a:p>
        </p:txBody>
      </p:sp>
      <p:sp>
        <p:nvSpPr>
          <p:cNvPr id="6" name="Content Placeholder 2">
            <a:extLst>
              <a:ext uri="{FF2B5EF4-FFF2-40B4-BE49-F238E27FC236}">
                <a16:creationId xmlns:a16="http://schemas.microsoft.com/office/drawing/2014/main" id="{B07772D8-1031-C632-5122-B9AF8001D08B}"/>
              </a:ext>
            </a:extLst>
          </p:cNvPr>
          <p:cNvSpPr txBox="1">
            <a:spLocks/>
          </p:cNvSpPr>
          <p:nvPr/>
        </p:nvSpPr>
        <p:spPr>
          <a:xfrm>
            <a:off x="648511" y="1451320"/>
            <a:ext cx="10515600" cy="4351338"/>
          </a:xfrm>
          <a:prstGeom prst="rect">
            <a:avLst/>
          </a:prstGeom>
          <a:noFill/>
        </p:spPr>
        <p:txBody>
          <a:bodyPr vert="horz" lIns="91440" tIns="9144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sz="1600" dirty="0">
                <a:latin typeface="Futura PT Book"/>
              </a:rPr>
              <a:t>Stochastic density volume raymarching</a:t>
            </a:r>
            <a:endParaRPr lang="en-US" sz="1600" dirty="0"/>
          </a:p>
          <a:p>
            <a:pPr marL="456565" lvl="1">
              <a:spcAft>
                <a:spcPts val="600"/>
              </a:spcAft>
            </a:pPr>
            <a:r>
              <a:rPr lang="en-US" sz="1200" dirty="0"/>
              <a:t>Same as previous approach, but trace in all directions</a:t>
            </a:r>
            <a:br>
              <a:rPr lang="en-US" sz="1200" dirty="0"/>
            </a:br>
            <a:r>
              <a:rPr lang="en-US" sz="1200" dirty="0"/>
              <a:t>and encode result into spherical probe (SH or SG)</a:t>
            </a:r>
          </a:p>
          <a:p>
            <a:pPr marL="456565" lvl="1">
              <a:spcAft>
                <a:spcPts val="600"/>
              </a:spcAft>
            </a:pPr>
            <a:r>
              <a:rPr lang="en-US" sz="1200" dirty="0">
                <a:latin typeface="Futura PT Book"/>
              </a:rPr>
              <a:t>Similar to </a:t>
            </a:r>
            <a:r>
              <a:rPr lang="en-US" sz="1200" dirty="0">
                <a:latin typeface="Futura PT Book"/>
                <a:hlinkClick r:id="rId3" action="ppaction://hlinksldjump"/>
              </a:rPr>
              <a:t>[Gerard23]</a:t>
            </a:r>
            <a:r>
              <a:rPr lang="ru-RU" sz="1200">
                <a:latin typeface="Futura PT Book"/>
                <a:hlinkClick r:id="rId3" action="ppaction://hlinksldjump"/>
              </a:rPr>
              <a:t> </a:t>
            </a:r>
            <a:r>
              <a:rPr lang="sv-SE" sz="1200" dirty="0">
                <a:latin typeface="Futura PT Book"/>
              </a:rPr>
              <a:t>and </a:t>
            </a:r>
            <a:r>
              <a:rPr lang="en-US" sz="1200" dirty="0">
                <a:hlinkClick r:id="rId3" action="ppaction://hlinksldjump"/>
              </a:rPr>
              <a:t>[Ciardi22] </a:t>
            </a:r>
            <a:endParaRPr lang="en-US" sz="1200" dirty="0">
              <a:latin typeface="Futura PT Book"/>
            </a:endParaRPr>
          </a:p>
          <a:p>
            <a:pPr marL="456565" lvl="1">
              <a:spcAft>
                <a:spcPts val="600"/>
              </a:spcAft>
            </a:pPr>
            <a:r>
              <a:rPr lang="en-US" sz="1200" dirty="0"/>
              <a:t>No dependency on the number of lights</a:t>
            </a:r>
          </a:p>
          <a:p>
            <a:pPr marL="456565" lvl="1">
              <a:spcAft>
                <a:spcPts val="600"/>
              </a:spcAft>
            </a:pPr>
            <a:r>
              <a:rPr lang="en-US" sz="1200" dirty="0"/>
              <a:t>Decoupled from shading points </a:t>
            </a:r>
          </a:p>
          <a:p>
            <a:pPr marL="456565" lvl="1">
              <a:spcAft>
                <a:spcPts val="600"/>
              </a:spcAft>
            </a:pPr>
            <a:r>
              <a:rPr lang="en-US" sz="1200" dirty="0"/>
              <a:t>	</a:t>
            </a:r>
            <a:r>
              <a:rPr lang="en-US" sz="1100" dirty="0"/>
              <a:t>1 visibility probe for 4 shading points</a:t>
            </a:r>
          </a:p>
          <a:p>
            <a:pPr marL="456565" lvl="1">
              <a:spcAft>
                <a:spcPts val="600"/>
              </a:spcAft>
            </a:pPr>
            <a:r>
              <a:rPr lang="en-US" sz="1200" dirty="0"/>
              <a:t>Can spread over multiple frames</a:t>
            </a:r>
          </a:p>
          <a:p>
            <a:pPr marL="456565" lvl="1">
              <a:spcAft>
                <a:spcPts val="600"/>
              </a:spcAft>
            </a:pPr>
            <a:r>
              <a:rPr lang="en-US" sz="1200" dirty="0"/>
              <a:t>All other points from previous approach still apply</a:t>
            </a:r>
          </a:p>
          <a:p>
            <a:pPr marL="456565" lvl="1">
              <a:spcAft>
                <a:spcPts val="600"/>
              </a:spcAft>
            </a:pPr>
            <a:r>
              <a:rPr lang="en-US" sz="1200" dirty="0"/>
              <a:t>Too expensive for us (~6ms on Series S)</a:t>
            </a:r>
          </a:p>
        </p:txBody>
      </p:sp>
      <p:pic>
        <p:nvPicPr>
          <p:cNvPr id="9" name="Picture 8" descr="A screenshot of a computer&#10;&#10;AI-generated content may be incorrect.">
            <a:extLst>
              <a:ext uri="{FF2B5EF4-FFF2-40B4-BE49-F238E27FC236}">
                <a16:creationId xmlns:a16="http://schemas.microsoft.com/office/drawing/2014/main" id="{3E5FF74D-8FB6-60A9-F8E6-DDD2A74F0372}"/>
              </a:ext>
            </a:extLst>
          </p:cNvPr>
          <p:cNvPicPr>
            <a:picLocks noChangeAspect="1"/>
          </p:cNvPicPr>
          <p:nvPr/>
        </p:nvPicPr>
        <p:blipFill>
          <a:blip r:embed="rId4"/>
          <a:stretch>
            <a:fillRect/>
          </a:stretch>
        </p:blipFill>
        <p:spPr>
          <a:xfrm>
            <a:off x="4463678" y="4918928"/>
            <a:ext cx="7594607" cy="1518922"/>
          </a:xfrm>
          <a:prstGeom prst="rect">
            <a:avLst/>
          </a:prstGeom>
        </p:spPr>
      </p:pic>
      <p:pic>
        <p:nvPicPr>
          <p:cNvPr id="11" name="Picture 10" descr="A person in a suit and tie&#10;&#10;AI-generated content may be incorrect.">
            <a:extLst>
              <a:ext uri="{FF2B5EF4-FFF2-40B4-BE49-F238E27FC236}">
                <a16:creationId xmlns:a16="http://schemas.microsoft.com/office/drawing/2014/main" id="{0D554060-8C1D-5053-392B-1FF862860A31}"/>
              </a:ext>
            </a:extLst>
          </p:cNvPr>
          <p:cNvPicPr>
            <a:picLocks noChangeAspect="1"/>
          </p:cNvPicPr>
          <p:nvPr/>
        </p:nvPicPr>
        <p:blipFill>
          <a:blip r:embed="rId5"/>
          <a:stretch>
            <a:fillRect/>
          </a:stretch>
        </p:blipFill>
        <p:spPr>
          <a:xfrm>
            <a:off x="5793401" y="1055342"/>
            <a:ext cx="6265874" cy="3485454"/>
          </a:xfrm>
          <a:prstGeom prst="rect">
            <a:avLst/>
          </a:prstGeom>
        </p:spPr>
      </p:pic>
      <p:sp>
        <p:nvSpPr>
          <p:cNvPr id="2" name="TextBox 1">
            <a:extLst>
              <a:ext uri="{FF2B5EF4-FFF2-40B4-BE49-F238E27FC236}">
                <a16:creationId xmlns:a16="http://schemas.microsoft.com/office/drawing/2014/main" id="{681BE7A3-8780-50DF-E083-7BD874E53A5A}"/>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18DA0BC5-F4E7-4C47-0844-FF07DF0D50B1}"/>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0" name="Picture 9" descr="A black and white sign with white text&#10;&#10;Description automatically generated">
            <a:extLst>
              <a:ext uri="{FF2B5EF4-FFF2-40B4-BE49-F238E27FC236}">
                <a16:creationId xmlns:a16="http://schemas.microsoft.com/office/drawing/2014/main" id="{65FFBED2-BDD6-30E7-684E-05A389D63FFC}"/>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2480616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83D9B-6590-FF8B-8D6A-CBC0D74F0856}"/>
            </a:ext>
          </a:extLst>
        </p:cNvPr>
        <p:cNvGrpSpPr/>
        <p:nvPr/>
      </p:nvGrpSpPr>
      <p:grpSpPr>
        <a:xfrm>
          <a:off x="0" y="0"/>
          <a:ext cx="0" cy="0"/>
          <a:chOff x="0" y="0"/>
          <a:chExt cx="0" cy="0"/>
        </a:xfrm>
      </p:grpSpPr>
      <p:pic>
        <p:nvPicPr>
          <p:cNvPr id="12" name="Picture 11" descr="A profile of a person&amp;#39;s head&#10;&#10;AI-generated content may be incorrect.">
            <a:extLst>
              <a:ext uri="{FF2B5EF4-FFF2-40B4-BE49-F238E27FC236}">
                <a16:creationId xmlns:a16="http://schemas.microsoft.com/office/drawing/2014/main" id="{FD51C3CF-4525-1851-C315-772F47CC1593}"/>
              </a:ext>
            </a:extLst>
          </p:cNvPr>
          <p:cNvPicPr>
            <a:picLocks noChangeAspect="1"/>
          </p:cNvPicPr>
          <p:nvPr/>
        </p:nvPicPr>
        <p:blipFill>
          <a:blip r:embed="rId3"/>
          <a:stretch>
            <a:fillRect/>
          </a:stretch>
        </p:blipFill>
        <p:spPr>
          <a:xfrm>
            <a:off x="615764" y="1029730"/>
            <a:ext cx="5479250" cy="5424625"/>
          </a:xfrm>
          <a:prstGeom prst="rect">
            <a:avLst/>
          </a:prstGeom>
        </p:spPr>
      </p:pic>
      <p:pic>
        <p:nvPicPr>
          <p:cNvPr id="14" name="Picture 13" descr="A profile of a person with colorful hair&#10;&#10;AI-generated content may be incorrect.">
            <a:extLst>
              <a:ext uri="{FF2B5EF4-FFF2-40B4-BE49-F238E27FC236}">
                <a16:creationId xmlns:a16="http://schemas.microsoft.com/office/drawing/2014/main" id="{FAE42158-9A93-C27C-CEDA-5540F31E3404}"/>
              </a:ext>
            </a:extLst>
          </p:cNvPr>
          <p:cNvPicPr>
            <a:picLocks noChangeAspect="1"/>
          </p:cNvPicPr>
          <p:nvPr/>
        </p:nvPicPr>
        <p:blipFill>
          <a:blip r:embed="rId4"/>
          <a:stretch>
            <a:fillRect/>
          </a:stretch>
        </p:blipFill>
        <p:spPr>
          <a:xfrm>
            <a:off x="6357384" y="1029730"/>
            <a:ext cx="5479249" cy="5424624"/>
          </a:xfrm>
          <a:prstGeom prst="rect">
            <a:avLst/>
          </a:prstGeom>
        </p:spPr>
      </p:pic>
      <p:sp>
        <p:nvSpPr>
          <p:cNvPr id="16" name="TextBox 15">
            <a:extLst>
              <a:ext uri="{FF2B5EF4-FFF2-40B4-BE49-F238E27FC236}">
                <a16:creationId xmlns:a16="http://schemas.microsoft.com/office/drawing/2014/main" id="{FBBBA191-FA2A-9608-A671-60A2C911992F}"/>
              </a:ext>
            </a:extLst>
          </p:cNvPr>
          <p:cNvSpPr txBox="1"/>
          <p:nvPr/>
        </p:nvSpPr>
        <p:spPr>
          <a:xfrm>
            <a:off x="551267" y="192593"/>
            <a:ext cx="8856344" cy="461665"/>
          </a:xfrm>
          <a:prstGeom prst="rect">
            <a:avLst/>
          </a:prstGeom>
          <a:noFill/>
        </p:spPr>
        <p:txBody>
          <a:bodyPr wrap="square" rtlCol="0">
            <a:spAutoFit/>
          </a:bodyPr>
          <a:lstStyle/>
          <a:p>
            <a:r>
              <a:rPr lang="en-US" sz="2400" dirty="0"/>
              <a:t>Stochastic volume raymarching - Results</a:t>
            </a:r>
          </a:p>
        </p:txBody>
      </p:sp>
      <p:sp>
        <p:nvSpPr>
          <p:cNvPr id="18" name="Rectangle 17">
            <a:extLst>
              <a:ext uri="{FF2B5EF4-FFF2-40B4-BE49-F238E27FC236}">
                <a16:creationId xmlns:a16="http://schemas.microsoft.com/office/drawing/2014/main" id="{91C67E17-93FB-E699-7AD8-ED24D8B4FD48}"/>
              </a:ext>
            </a:extLst>
          </p:cNvPr>
          <p:cNvSpPr/>
          <p:nvPr/>
        </p:nvSpPr>
        <p:spPr>
          <a:xfrm>
            <a:off x="6769992" y="520325"/>
            <a:ext cx="138315" cy="143984"/>
          </a:xfrm>
          <a:prstGeom prst="rect">
            <a:avLst/>
          </a:prstGeom>
          <a:solidFill>
            <a:srgbClr val="56FF3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B205B34-1364-06F7-86DE-F4D88186F351}"/>
              </a:ext>
            </a:extLst>
          </p:cNvPr>
          <p:cNvSpPr/>
          <p:nvPr/>
        </p:nvSpPr>
        <p:spPr>
          <a:xfrm>
            <a:off x="6769991" y="756181"/>
            <a:ext cx="138315" cy="143984"/>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a:extLst>
              <a:ext uri="{FF2B5EF4-FFF2-40B4-BE49-F238E27FC236}">
                <a16:creationId xmlns:a16="http://schemas.microsoft.com/office/drawing/2014/main" id="{7A80B69D-FB46-EC0A-BE9C-F6A4FE056642}"/>
              </a:ext>
            </a:extLst>
          </p:cNvPr>
          <p:cNvSpPr txBox="1"/>
          <p:nvPr/>
        </p:nvSpPr>
        <p:spPr>
          <a:xfrm>
            <a:off x="7031888" y="462456"/>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100% visible</a:t>
            </a:r>
          </a:p>
        </p:txBody>
      </p:sp>
      <p:sp>
        <p:nvSpPr>
          <p:cNvPr id="24" name="TextBox 23">
            <a:extLst>
              <a:ext uri="{FF2B5EF4-FFF2-40B4-BE49-F238E27FC236}">
                <a16:creationId xmlns:a16="http://schemas.microsoft.com/office/drawing/2014/main" id="{2B615128-6969-418E-FBB1-F9E0286FB701}"/>
              </a:ext>
            </a:extLst>
          </p:cNvPr>
          <p:cNvSpPr txBox="1"/>
          <p:nvPr/>
        </p:nvSpPr>
        <p:spPr>
          <a:xfrm>
            <a:off x="7031887" y="698312"/>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0% visible</a:t>
            </a:r>
          </a:p>
        </p:txBody>
      </p:sp>
      <p:sp>
        <p:nvSpPr>
          <p:cNvPr id="2" name="TextBox 1">
            <a:extLst>
              <a:ext uri="{FF2B5EF4-FFF2-40B4-BE49-F238E27FC236}">
                <a16:creationId xmlns:a16="http://schemas.microsoft.com/office/drawing/2014/main" id="{6DC351C4-BD07-DD86-52BF-CE8744456949}"/>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3525F4A3-2298-17C5-9AE5-E99A71FC5E8F}"/>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691FFAAC-2F1C-85B4-D0F0-5298A3887999}"/>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2950066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C7B93-2FDA-1FCE-4B8C-D2160B76360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A746CBA-A5AF-BC6B-4180-CA1953995D75}"/>
              </a:ext>
            </a:extLst>
          </p:cNvPr>
          <p:cNvSpPr>
            <a:spLocks noGrp="1"/>
          </p:cNvSpPr>
          <p:nvPr>
            <p:ph type="ctrTitle"/>
          </p:nvPr>
        </p:nvSpPr>
        <p:spPr/>
        <p:txBody>
          <a:bodyPr/>
          <a:lstStyle/>
          <a:p>
            <a:r>
              <a:rPr lang="en-US" dirty="0">
                <a:solidFill>
                  <a:srgbClr val="E0DDD8"/>
                </a:solidFill>
                <a:latin typeface="Futura Com Book"/>
              </a:rPr>
              <a:t>Precomputed self-shadowing</a:t>
            </a:r>
            <a:endParaRPr lang="en-US" dirty="0">
              <a:latin typeface="Futura Com Book"/>
            </a:endParaRPr>
          </a:p>
          <a:p>
            <a:endParaRPr lang="en-US" dirty="0"/>
          </a:p>
        </p:txBody>
      </p:sp>
      <p:sp>
        <p:nvSpPr>
          <p:cNvPr id="13" name="Content Placeholder 2">
            <a:extLst>
              <a:ext uri="{FF2B5EF4-FFF2-40B4-BE49-F238E27FC236}">
                <a16:creationId xmlns:a16="http://schemas.microsoft.com/office/drawing/2014/main" id="{DC8E2035-DD4D-9169-4E7E-AE42E0FE11D3}"/>
              </a:ext>
            </a:extLst>
          </p:cNvPr>
          <p:cNvSpPr txBox="1">
            <a:spLocks/>
          </p:cNvSpPr>
          <p:nvPr/>
        </p:nvSpPr>
        <p:spPr>
          <a:xfrm>
            <a:off x="838199" y="1825625"/>
            <a:ext cx="6320481" cy="4351338"/>
          </a:xfrm>
          <a:prstGeom prst="rect">
            <a:avLst/>
          </a:prstGeom>
          <a:noFill/>
        </p:spPr>
        <p:txBody>
          <a:bodyPr vert="horz" lIns="91440" tIns="91440" rIns="91440" bIns="45720" rtlCol="0" anchor="t">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Futura PT Book"/>
              </a:rPr>
              <a:t>Trace visibility rays for each hair vertex offline, bake results to a spherical function </a:t>
            </a:r>
          </a:p>
          <a:p>
            <a:r>
              <a:rPr lang="en-US" dirty="0">
                <a:latin typeface="Futura PT Book"/>
              </a:rPr>
              <a:t>Fetch baked visibility at runtime and use for all lights</a:t>
            </a:r>
          </a:p>
          <a:p>
            <a:r>
              <a:rPr lang="en-US" dirty="0">
                <a:latin typeface="Futura PT Book"/>
              </a:rPr>
              <a:t>Essentially free</a:t>
            </a:r>
          </a:p>
          <a:p>
            <a:r>
              <a:rPr lang="en-US" dirty="0">
                <a:latin typeface="Futura PT Book"/>
              </a:rPr>
              <a:t>Can’t handle strong deformations if hair local neighborhood is too distorted</a:t>
            </a:r>
          </a:p>
          <a:p>
            <a:r>
              <a:rPr lang="en-US" dirty="0">
                <a:latin typeface="Futura PT Book"/>
              </a:rPr>
              <a:t>Might not hold up for styles with very long hair if it moves too much</a:t>
            </a:r>
          </a:p>
          <a:p>
            <a:r>
              <a:rPr lang="en-US" dirty="0">
                <a:latin typeface="Futura PT Book"/>
              </a:rPr>
              <a:t>Acceptable for us</a:t>
            </a:r>
          </a:p>
          <a:p>
            <a:endParaRPr lang="en-US" dirty="0"/>
          </a:p>
        </p:txBody>
      </p:sp>
      <p:sp>
        <p:nvSpPr>
          <p:cNvPr id="2" name="TextBox 1">
            <a:extLst>
              <a:ext uri="{FF2B5EF4-FFF2-40B4-BE49-F238E27FC236}">
                <a16:creationId xmlns:a16="http://schemas.microsoft.com/office/drawing/2014/main" id="{6618E054-A376-F5B4-A2AA-0C65574050E1}"/>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pic>
        <p:nvPicPr>
          <p:cNvPr id="5" name="Picture 4">
            <a:extLst>
              <a:ext uri="{FF2B5EF4-FFF2-40B4-BE49-F238E27FC236}">
                <a16:creationId xmlns:a16="http://schemas.microsoft.com/office/drawing/2014/main" id="{542825BE-8739-8E59-0529-3E82937DB18C}"/>
              </a:ext>
            </a:extLst>
          </p:cNvPr>
          <p:cNvPicPr>
            <a:picLocks noChangeAspect="1"/>
          </p:cNvPicPr>
          <p:nvPr/>
        </p:nvPicPr>
        <p:blipFill>
          <a:blip r:embed="rId3"/>
          <a:srcRect l="11052" r="8412"/>
          <a:stretch>
            <a:fillRect/>
          </a:stretch>
        </p:blipFill>
        <p:spPr>
          <a:xfrm>
            <a:off x="7405816" y="1392194"/>
            <a:ext cx="4226011" cy="4481384"/>
          </a:xfrm>
          <a:prstGeom prst="rect">
            <a:avLst/>
          </a:prstGeom>
        </p:spPr>
      </p:pic>
      <p:sp>
        <p:nvSpPr>
          <p:cNvPr id="6" name="TextBox 5">
            <a:extLst>
              <a:ext uri="{FF2B5EF4-FFF2-40B4-BE49-F238E27FC236}">
                <a16:creationId xmlns:a16="http://schemas.microsoft.com/office/drawing/2014/main" id="{6B5CD030-DC47-8CC8-A55C-56E8592825D9}"/>
              </a:ext>
            </a:extLst>
          </p:cNvPr>
          <p:cNvSpPr txBox="1"/>
          <p:nvPr/>
        </p:nvSpPr>
        <p:spPr>
          <a:xfrm>
            <a:off x="8113628" y="5950290"/>
            <a:ext cx="2810385" cy="276999"/>
          </a:xfrm>
          <a:prstGeom prst="rect">
            <a:avLst/>
          </a:prstGeom>
          <a:noFill/>
        </p:spPr>
        <p:txBody>
          <a:bodyPr wrap="none" rtlCol="0">
            <a:spAutoFit/>
          </a:bodyPr>
          <a:lstStyle/>
          <a:p>
            <a:r>
              <a:rPr lang="en-US" sz="1200" dirty="0"/>
              <a:t>Longest hair style used in the game</a:t>
            </a:r>
          </a:p>
        </p:txBody>
      </p:sp>
      <p:sp>
        <p:nvSpPr>
          <p:cNvPr id="8" name="TextBox 8">
            <a:extLst>
              <a:ext uri="{FF2B5EF4-FFF2-40B4-BE49-F238E27FC236}">
                <a16:creationId xmlns:a16="http://schemas.microsoft.com/office/drawing/2014/main" id="{ADEF029F-E1CD-75F9-4C80-F6FA053151E7}"/>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0" name="Picture 9" descr="A black and white sign with white text&#10;&#10;Description automatically generated">
            <a:extLst>
              <a:ext uri="{FF2B5EF4-FFF2-40B4-BE49-F238E27FC236}">
                <a16:creationId xmlns:a16="http://schemas.microsoft.com/office/drawing/2014/main" id="{BC34C378-E491-591F-44EA-85568BEE8084}"/>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968369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D11EE-23D3-12C5-7E49-717F2B4C4DC4}"/>
            </a:ext>
          </a:extLst>
        </p:cNvPr>
        <p:cNvGrpSpPr/>
        <p:nvPr/>
      </p:nvGrpSpPr>
      <p:grpSpPr>
        <a:xfrm>
          <a:off x="0" y="0"/>
          <a:ext cx="0" cy="0"/>
          <a:chOff x="0" y="0"/>
          <a:chExt cx="0" cy="0"/>
        </a:xfrm>
      </p:grpSpPr>
      <p:pic>
        <p:nvPicPr>
          <p:cNvPr id="6" name="Picture 5" descr="A person wearing goggles and an object&#10;&#10;AI-generated content may be incorrect.">
            <a:extLst>
              <a:ext uri="{FF2B5EF4-FFF2-40B4-BE49-F238E27FC236}">
                <a16:creationId xmlns:a16="http://schemas.microsoft.com/office/drawing/2014/main" id="{EB7448A3-F43D-80B9-CD13-F737856B0E3D}"/>
              </a:ext>
            </a:extLst>
          </p:cNvPr>
          <p:cNvPicPr>
            <a:picLocks noChangeAspect="1"/>
          </p:cNvPicPr>
          <p:nvPr/>
        </p:nvPicPr>
        <p:blipFill>
          <a:blip r:embed="rId3"/>
          <a:srcRect l="-6" t="3678" r="-25" b="9622"/>
          <a:stretch>
            <a:fillRect/>
          </a:stretch>
        </p:blipFill>
        <p:spPr>
          <a:xfrm>
            <a:off x="-764" y="1655"/>
            <a:ext cx="12195615" cy="6853463"/>
          </a:xfrm>
          <a:prstGeom prst="rect">
            <a:avLst/>
          </a:prstGeom>
        </p:spPr>
      </p:pic>
      <p:sp>
        <p:nvSpPr>
          <p:cNvPr id="8" name="Rectangle 7">
            <a:extLst>
              <a:ext uri="{FF2B5EF4-FFF2-40B4-BE49-F238E27FC236}">
                <a16:creationId xmlns:a16="http://schemas.microsoft.com/office/drawing/2014/main" id="{70CC4EA3-A3EF-95E0-7B8F-54B9ADF277D1}"/>
              </a:ext>
            </a:extLst>
          </p:cNvPr>
          <p:cNvSpPr/>
          <p:nvPr/>
        </p:nvSpPr>
        <p:spPr>
          <a:xfrm>
            <a:off x="5426939" y="90986"/>
            <a:ext cx="2832129" cy="1264258"/>
          </a:xfrm>
          <a:prstGeom prst="rect">
            <a:avLst/>
          </a:prstGeom>
          <a:noFill/>
          <a:ln w="28575">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BD3F16A7-B2BE-4AB1-8672-B6848E74D143}"/>
              </a:ext>
            </a:extLst>
          </p:cNvPr>
          <p:cNvSpPr txBox="1"/>
          <p:nvPr/>
        </p:nvSpPr>
        <p:spPr>
          <a:xfrm>
            <a:off x="9041779" y="6581001"/>
            <a:ext cx="3150221" cy="276999"/>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p>
            <a:r>
              <a:rPr lang="es-ES" sz="1200" b="1" dirty="0">
                <a:solidFill>
                  <a:srgbClr val="EFF0F0"/>
                </a:solidFill>
              </a:rPr>
              <a:t>Indiana Jones © &amp; ™ 2025 Lucasfilm Ltd.</a:t>
            </a:r>
            <a:endParaRPr lang="en-US" sz="1200">
              <a:solidFill>
                <a:srgbClr val="EFF0F0"/>
              </a:solidFill>
            </a:endParaRPr>
          </a:p>
        </p:txBody>
      </p:sp>
      <p:sp>
        <p:nvSpPr>
          <p:cNvPr id="5" name="TextBox 8">
            <a:extLst>
              <a:ext uri="{FF2B5EF4-FFF2-40B4-BE49-F238E27FC236}">
                <a16:creationId xmlns:a16="http://schemas.microsoft.com/office/drawing/2014/main" id="{86744600-D3AA-EF64-A3E2-845185976949}"/>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0F501D97-1367-D80F-9BA9-36FB9162C273}"/>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5279217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DCBF7-F85C-1574-ABF1-4EB41D90C467}"/>
            </a:ext>
          </a:extLst>
        </p:cNvPr>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A6C756E-5692-1E9F-02E6-A3E052D1C61C}"/>
              </a:ext>
            </a:extLst>
          </p:cNvPr>
          <p:cNvSpPr txBox="1">
            <a:spLocks/>
          </p:cNvSpPr>
          <p:nvPr/>
        </p:nvSpPr>
        <p:spPr>
          <a:xfrm>
            <a:off x="838200" y="1825625"/>
            <a:ext cx="10515600" cy="4351338"/>
          </a:xfrm>
          <a:prstGeom prst="rect">
            <a:avLst/>
          </a:prstGeom>
          <a:noFill/>
        </p:spPr>
        <p:txBody>
          <a:bodyPr vert="horz" lIns="91440" tIns="91440" rIns="91440" bIns="45720" rtlCol="0">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FF0000"/>
                </a:solidFill>
              </a:rPr>
              <a:t>Gina with single light source</a:t>
            </a:r>
          </a:p>
          <a:p>
            <a:r>
              <a:rPr lang="en-US" dirty="0">
                <a:solidFill>
                  <a:srgbClr val="FF0000"/>
                </a:solidFill>
              </a:rPr>
              <a:t>Debuglighting strandsVisibility</a:t>
            </a:r>
          </a:p>
        </p:txBody>
      </p:sp>
      <p:pic>
        <p:nvPicPr>
          <p:cNvPr id="8" name="Picture 7" descr="A profile of a person with colorful hair&#10;&#10;AI-generated content may be incorrect.">
            <a:extLst>
              <a:ext uri="{FF2B5EF4-FFF2-40B4-BE49-F238E27FC236}">
                <a16:creationId xmlns:a16="http://schemas.microsoft.com/office/drawing/2014/main" id="{0D815E36-B9BA-E166-B2B7-D891EEFC95CC}"/>
              </a:ext>
            </a:extLst>
          </p:cNvPr>
          <p:cNvPicPr>
            <a:picLocks noChangeAspect="1"/>
          </p:cNvPicPr>
          <p:nvPr/>
        </p:nvPicPr>
        <p:blipFill>
          <a:blip r:embed="rId3"/>
          <a:stretch>
            <a:fillRect/>
          </a:stretch>
        </p:blipFill>
        <p:spPr>
          <a:xfrm>
            <a:off x="6242768" y="1027907"/>
            <a:ext cx="5549381" cy="5481207"/>
          </a:xfrm>
          <a:prstGeom prst="rect">
            <a:avLst/>
          </a:prstGeom>
        </p:spPr>
      </p:pic>
      <p:pic>
        <p:nvPicPr>
          <p:cNvPr id="10" name="Picture 9" descr="A profile of a person&amp;#39;s head&#10;&#10;AI-generated content may be incorrect.">
            <a:extLst>
              <a:ext uri="{FF2B5EF4-FFF2-40B4-BE49-F238E27FC236}">
                <a16:creationId xmlns:a16="http://schemas.microsoft.com/office/drawing/2014/main" id="{CDE59725-A78E-1E4F-468E-E4E08438B1DF}"/>
              </a:ext>
            </a:extLst>
          </p:cNvPr>
          <p:cNvPicPr>
            <a:picLocks noChangeAspect="1"/>
          </p:cNvPicPr>
          <p:nvPr/>
        </p:nvPicPr>
        <p:blipFill>
          <a:blip r:embed="rId4"/>
          <a:stretch>
            <a:fillRect/>
          </a:stretch>
        </p:blipFill>
        <p:spPr>
          <a:xfrm>
            <a:off x="409434" y="1027906"/>
            <a:ext cx="5539796" cy="5471623"/>
          </a:xfrm>
          <a:prstGeom prst="rect">
            <a:avLst/>
          </a:prstGeom>
        </p:spPr>
      </p:pic>
      <p:sp>
        <p:nvSpPr>
          <p:cNvPr id="21" name="TextBox 20">
            <a:extLst>
              <a:ext uri="{FF2B5EF4-FFF2-40B4-BE49-F238E27FC236}">
                <a16:creationId xmlns:a16="http://schemas.microsoft.com/office/drawing/2014/main" id="{FD0F3B61-CC18-0E80-2ED0-D9C14B984B0E}"/>
              </a:ext>
            </a:extLst>
          </p:cNvPr>
          <p:cNvSpPr txBox="1"/>
          <p:nvPr/>
        </p:nvSpPr>
        <p:spPr>
          <a:xfrm>
            <a:off x="551268" y="192593"/>
            <a:ext cx="5808000" cy="461665"/>
          </a:xfrm>
          <a:prstGeom prst="rect">
            <a:avLst/>
          </a:prstGeom>
          <a:noFill/>
        </p:spPr>
        <p:txBody>
          <a:bodyPr wrap="none" lIns="91440" tIns="45720" rIns="91440" bIns="45720" rtlCol="0" anchor="t">
            <a:spAutoFit/>
          </a:bodyPr>
          <a:lstStyle/>
          <a:p>
            <a:r>
              <a:rPr lang="en-US" sz="2400" dirty="0"/>
              <a:t>Precomputed self-shadowing - Results</a:t>
            </a:r>
          </a:p>
        </p:txBody>
      </p:sp>
      <p:sp>
        <p:nvSpPr>
          <p:cNvPr id="31" name="Rectangle 30">
            <a:extLst>
              <a:ext uri="{FF2B5EF4-FFF2-40B4-BE49-F238E27FC236}">
                <a16:creationId xmlns:a16="http://schemas.microsoft.com/office/drawing/2014/main" id="{E0D7CDAE-D26E-A215-6EAC-4175A4AA5CDE}"/>
              </a:ext>
            </a:extLst>
          </p:cNvPr>
          <p:cNvSpPr/>
          <p:nvPr/>
        </p:nvSpPr>
        <p:spPr>
          <a:xfrm>
            <a:off x="6242770" y="477296"/>
            <a:ext cx="138315" cy="143984"/>
          </a:xfrm>
          <a:prstGeom prst="rect">
            <a:avLst/>
          </a:prstGeom>
          <a:solidFill>
            <a:srgbClr val="56FF3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89CB4F7A-5232-5493-39C2-CD69A1661EE2}"/>
              </a:ext>
            </a:extLst>
          </p:cNvPr>
          <p:cNvSpPr/>
          <p:nvPr/>
        </p:nvSpPr>
        <p:spPr>
          <a:xfrm>
            <a:off x="6242769" y="713152"/>
            <a:ext cx="138315" cy="143984"/>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Box 34">
            <a:extLst>
              <a:ext uri="{FF2B5EF4-FFF2-40B4-BE49-F238E27FC236}">
                <a16:creationId xmlns:a16="http://schemas.microsoft.com/office/drawing/2014/main" id="{A82DB680-43FB-1653-5765-3FAD094C5DC4}"/>
              </a:ext>
            </a:extLst>
          </p:cNvPr>
          <p:cNvSpPr txBox="1"/>
          <p:nvPr/>
        </p:nvSpPr>
        <p:spPr>
          <a:xfrm>
            <a:off x="6504666" y="419427"/>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100% visible</a:t>
            </a:r>
          </a:p>
        </p:txBody>
      </p:sp>
      <p:sp>
        <p:nvSpPr>
          <p:cNvPr id="37" name="TextBox 36">
            <a:extLst>
              <a:ext uri="{FF2B5EF4-FFF2-40B4-BE49-F238E27FC236}">
                <a16:creationId xmlns:a16="http://schemas.microsoft.com/office/drawing/2014/main" id="{6273003C-BEA5-893E-24DF-DE6F6668BB02}"/>
              </a:ext>
            </a:extLst>
          </p:cNvPr>
          <p:cNvSpPr txBox="1"/>
          <p:nvPr/>
        </p:nvSpPr>
        <p:spPr>
          <a:xfrm>
            <a:off x="6504665" y="655283"/>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0% visible</a:t>
            </a:r>
          </a:p>
        </p:txBody>
      </p:sp>
      <p:sp>
        <p:nvSpPr>
          <p:cNvPr id="2" name="TextBox 1">
            <a:extLst>
              <a:ext uri="{FF2B5EF4-FFF2-40B4-BE49-F238E27FC236}">
                <a16:creationId xmlns:a16="http://schemas.microsoft.com/office/drawing/2014/main" id="{6588CAE4-0CAD-2BBD-AFA0-5A3E90A31A6F}"/>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4" name="TextBox 8">
            <a:extLst>
              <a:ext uri="{FF2B5EF4-FFF2-40B4-BE49-F238E27FC236}">
                <a16:creationId xmlns:a16="http://schemas.microsoft.com/office/drawing/2014/main" id="{6BF0993E-3AD3-55C5-35AC-544C35EFFE8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7" name="Picture 6" descr="A black and white sign with white text&#10;&#10;Description automatically generated">
            <a:extLst>
              <a:ext uri="{FF2B5EF4-FFF2-40B4-BE49-F238E27FC236}">
                <a16:creationId xmlns:a16="http://schemas.microsoft.com/office/drawing/2014/main" id="{673249F3-B088-758A-2D2F-6C599F946CDD}"/>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1625507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BFC3C-7729-393C-1141-883F70AD592F}"/>
            </a:ext>
          </a:extLst>
        </p:cNvPr>
        <p:cNvGrpSpPr/>
        <p:nvPr/>
      </p:nvGrpSpPr>
      <p:grpSpPr>
        <a:xfrm>
          <a:off x="0" y="0"/>
          <a:ext cx="0" cy="0"/>
          <a:chOff x="0" y="0"/>
          <a:chExt cx="0" cy="0"/>
        </a:xfrm>
      </p:grpSpPr>
      <p:pic>
        <p:nvPicPr>
          <p:cNvPr id="3" name="Picture 2" descr="A profile of a person&amp;#39;s head&#10;&#10;AI-generated content may be incorrect.">
            <a:extLst>
              <a:ext uri="{FF2B5EF4-FFF2-40B4-BE49-F238E27FC236}">
                <a16:creationId xmlns:a16="http://schemas.microsoft.com/office/drawing/2014/main" id="{64B680E0-6147-1872-0C81-993403729716}"/>
              </a:ext>
            </a:extLst>
          </p:cNvPr>
          <p:cNvPicPr>
            <a:picLocks noChangeAspect="1"/>
          </p:cNvPicPr>
          <p:nvPr/>
        </p:nvPicPr>
        <p:blipFill>
          <a:blip r:embed="rId3"/>
          <a:stretch>
            <a:fillRect/>
          </a:stretch>
        </p:blipFill>
        <p:spPr>
          <a:xfrm>
            <a:off x="6263168" y="985834"/>
            <a:ext cx="5543869" cy="5513695"/>
          </a:xfrm>
          <a:prstGeom prst="rect">
            <a:avLst/>
          </a:prstGeom>
        </p:spPr>
      </p:pic>
      <p:pic>
        <p:nvPicPr>
          <p:cNvPr id="5" name="Picture 4" descr="A profile of a person&amp;#39;s head&#10;&#10;AI-generated content may be incorrect.">
            <a:extLst>
              <a:ext uri="{FF2B5EF4-FFF2-40B4-BE49-F238E27FC236}">
                <a16:creationId xmlns:a16="http://schemas.microsoft.com/office/drawing/2014/main" id="{E34E2BC5-BCEC-EA8E-81F2-669A7D27DDD6}"/>
              </a:ext>
            </a:extLst>
          </p:cNvPr>
          <p:cNvPicPr>
            <a:picLocks noChangeAspect="1"/>
          </p:cNvPicPr>
          <p:nvPr/>
        </p:nvPicPr>
        <p:blipFill>
          <a:blip r:embed="rId4"/>
          <a:stretch>
            <a:fillRect/>
          </a:stretch>
        </p:blipFill>
        <p:spPr>
          <a:xfrm>
            <a:off x="380171" y="976250"/>
            <a:ext cx="5548663" cy="5521898"/>
          </a:xfrm>
          <a:prstGeom prst="rect">
            <a:avLst/>
          </a:prstGeom>
        </p:spPr>
      </p:pic>
      <p:sp>
        <p:nvSpPr>
          <p:cNvPr id="9" name="TextBox 8">
            <a:extLst>
              <a:ext uri="{FF2B5EF4-FFF2-40B4-BE49-F238E27FC236}">
                <a16:creationId xmlns:a16="http://schemas.microsoft.com/office/drawing/2014/main" id="{E4F2D6DE-407A-EEE5-E1A0-D6D1CECFCAC2}"/>
              </a:ext>
            </a:extLst>
          </p:cNvPr>
          <p:cNvSpPr txBox="1"/>
          <p:nvPr/>
        </p:nvSpPr>
        <p:spPr>
          <a:xfrm>
            <a:off x="1688801" y="595760"/>
            <a:ext cx="2780377" cy="369332"/>
          </a:xfrm>
          <a:prstGeom prst="rect">
            <a:avLst/>
          </a:prstGeom>
          <a:noFill/>
        </p:spPr>
        <p:txBody>
          <a:bodyPr wrap="none" rtlCol="0">
            <a:spAutoFit/>
          </a:bodyPr>
          <a:lstStyle/>
          <a:p>
            <a:r>
              <a:rPr lang="sv-SE" dirty="0"/>
              <a:t>Raymarched voxel volume</a:t>
            </a:r>
            <a:endParaRPr lang="en-US" dirty="0"/>
          </a:p>
        </p:txBody>
      </p:sp>
      <p:sp>
        <p:nvSpPr>
          <p:cNvPr id="12" name="TextBox 11">
            <a:extLst>
              <a:ext uri="{FF2B5EF4-FFF2-40B4-BE49-F238E27FC236}">
                <a16:creationId xmlns:a16="http://schemas.microsoft.com/office/drawing/2014/main" id="{C3AF9538-E996-7DDC-2BD5-DF6F349219CB}"/>
              </a:ext>
            </a:extLst>
          </p:cNvPr>
          <p:cNvSpPr txBox="1"/>
          <p:nvPr/>
        </p:nvSpPr>
        <p:spPr>
          <a:xfrm>
            <a:off x="7428917" y="595760"/>
            <a:ext cx="3376565" cy="369332"/>
          </a:xfrm>
          <a:prstGeom prst="rect">
            <a:avLst/>
          </a:prstGeom>
          <a:noFill/>
        </p:spPr>
        <p:txBody>
          <a:bodyPr wrap="none" rtlCol="0">
            <a:spAutoFit/>
          </a:bodyPr>
          <a:lstStyle/>
          <a:p>
            <a:r>
              <a:rPr lang="sv-SE" dirty="0"/>
              <a:t>Precomputed raytraced visibility</a:t>
            </a:r>
            <a:endParaRPr lang="en-US" dirty="0"/>
          </a:p>
        </p:txBody>
      </p:sp>
      <p:sp>
        <p:nvSpPr>
          <p:cNvPr id="2" name="TextBox 1">
            <a:extLst>
              <a:ext uri="{FF2B5EF4-FFF2-40B4-BE49-F238E27FC236}">
                <a16:creationId xmlns:a16="http://schemas.microsoft.com/office/drawing/2014/main" id="{3E6D61D1-D2BD-C156-0EE5-43DA4EE28417}"/>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C0171E84-A97B-268C-1205-B0A7BB07188A}"/>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2B6871F8-16F9-988D-2A4C-652964A909CB}"/>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1165002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1F684-1403-8E26-CBA3-233BA0D31BC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A868712-1A95-DC5A-5BBB-DE02DC6523DF}"/>
              </a:ext>
            </a:extLst>
          </p:cNvPr>
          <p:cNvSpPr txBox="1"/>
          <p:nvPr/>
        </p:nvSpPr>
        <p:spPr>
          <a:xfrm>
            <a:off x="1680423" y="600564"/>
            <a:ext cx="2780377" cy="369332"/>
          </a:xfrm>
          <a:prstGeom prst="rect">
            <a:avLst/>
          </a:prstGeom>
          <a:noFill/>
        </p:spPr>
        <p:txBody>
          <a:bodyPr wrap="none" rtlCol="0">
            <a:spAutoFit/>
          </a:bodyPr>
          <a:lstStyle/>
          <a:p>
            <a:r>
              <a:rPr lang="sv-SE" dirty="0"/>
              <a:t>Raymarched voxel volume</a:t>
            </a:r>
            <a:endParaRPr lang="en-US" dirty="0"/>
          </a:p>
        </p:txBody>
      </p:sp>
      <p:sp>
        <p:nvSpPr>
          <p:cNvPr id="7" name="TextBox 6">
            <a:extLst>
              <a:ext uri="{FF2B5EF4-FFF2-40B4-BE49-F238E27FC236}">
                <a16:creationId xmlns:a16="http://schemas.microsoft.com/office/drawing/2014/main" id="{CE6D02EF-AA94-F739-3735-9E6E522A4452}"/>
              </a:ext>
            </a:extLst>
          </p:cNvPr>
          <p:cNvSpPr txBox="1"/>
          <p:nvPr/>
        </p:nvSpPr>
        <p:spPr>
          <a:xfrm>
            <a:off x="7457238" y="595760"/>
            <a:ext cx="3376565" cy="369332"/>
          </a:xfrm>
          <a:prstGeom prst="rect">
            <a:avLst/>
          </a:prstGeom>
          <a:noFill/>
        </p:spPr>
        <p:txBody>
          <a:bodyPr wrap="none" rtlCol="0">
            <a:spAutoFit/>
          </a:bodyPr>
          <a:lstStyle/>
          <a:p>
            <a:r>
              <a:rPr lang="sv-SE" dirty="0"/>
              <a:t>Precomputed raytraced visibility</a:t>
            </a:r>
            <a:endParaRPr lang="en-US" dirty="0"/>
          </a:p>
        </p:txBody>
      </p:sp>
      <p:pic>
        <p:nvPicPr>
          <p:cNvPr id="10" name="Picture 9" descr="A profile of a person with colorful hair&#10;&#10;AI-generated content may be incorrect.">
            <a:extLst>
              <a:ext uri="{FF2B5EF4-FFF2-40B4-BE49-F238E27FC236}">
                <a16:creationId xmlns:a16="http://schemas.microsoft.com/office/drawing/2014/main" id="{44452017-7B61-1CE4-A9AB-6C4860A5083A}"/>
              </a:ext>
            </a:extLst>
          </p:cNvPr>
          <p:cNvPicPr>
            <a:picLocks noChangeAspect="1"/>
          </p:cNvPicPr>
          <p:nvPr/>
        </p:nvPicPr>
        <p:blipFill>
          <a:blip r:embed="rId3"/>
          <a:stretch>
            <a:fillRect/>
          </a:stretch>
        </p:blipFill>
        <p:spPr>
          <a:xfrm>
            <a:off x="371793" y="981043"/>
            <a:ext cx="5548663" cy="5517105"/>
          </a:xfrm>
          <a:prstGeom prst="rect">
            <a:avLst/>
          </a:prstGeom>
        </p:spPr>
      </p:pic>
      <p:pic>
        <p:nvPicPr>
          <p:cNvPr id="13" name="Picture 12" descr="A profile of a person with colorful hair&#10;&#10;AI-generated content may be incorrect.">
            <a:extLst>
              <a:ext uri="{FF2B5EF4-FFF2-40B4-BE49-F238E27FC236}">
                <a16:creationId xmlns:a16="http://schemas.microsoft.com/office/drawing/2014/main" id="{B869C916-F849-AED4-6018-62137FFF8698}"/>
              </a:ext>
            </a:extLst>
          </p:cNvPr>
          <p:cNvPicPr>
            <a:picLocks noChangeAspect="1"/>
          </p:cNvPicPr>
          <p:nvPr/>
        </p:nvPicPr>
        <p:blipFill>
          <a:blip r:embed="rId4"/>
          <a:stretch>
            <a:fillRect/>
          </a:stretch>
        </p:blipFill>
        <p:spPr>
          <a:xfrm>
            <a:off x="6271546" y="990630"/>
            <a:ext cx="5567831" cy="5523278"/>
          </a:xfrm>
          <a:prstGeom prst="rect">
            <a:avLst/>
          </a:prstGeom>
        </p:spPr>
      </p:pic>
      <p:sp>
        <p:nvSpPr>
          <p:cNvPr id="2" name="TextBox 1">
            <a:extLst>
              <a:ext uri="{FF2B5EF4-FFF2-40B4-BE49-F238E27FC236}">
                <a16:creationId xmlns:a16="http://schemas.microsoft.com/office/drawing/2014/main" id="{009642AB-AAD0-36B3-CBB5-A0FC1984643C}"/>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10F0F950-6F38-EB82-1123-BDB602D2C136}"/>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78C4957A-E839-610F-9087-FCD99CA1B079}"/>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9829682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CC476-DEEC-A357-2030-3B263A466482}"/>
            </a:ext>
          </a:extLst>
        </p:cNvPr>
        <p:cNvGrpSpPr/>
        <p:nvPr/>
      </p:nvGrpSpPr>
      <p:grpSpPr>
        <a:xfrm>
          <a:off x="0" y="0"/>
          <a:ext cx="0" cy="0"/>
          <a:chOff x="0" y="0"/>
          <a:chExt cx="0" cy="0"/>
        </a:xfrm>
      </p:grpSpPr>
      <p:pic>
        <p:nvPicPr>
          <p:cNvPr id="3" name="Content Placeholder 4" descr="A close up of a hair&#10;&#10;AI-generated content may be incorrect.">
            <a:extLst>
              <a:ext uri="{FF2B5EF4-FFF2-40B4-BE49-F238E27FC236}">
                <a16:creationId xmlns:a16="http://schemas.microsoft.com/office/drawing/2014/main" id="{4EBFFE5B-3476-2ECC-C42A-249A9B83E150}"/>
              </a:ext>
            </a:extLst>
          </p:cNvPr>
          <p:cNvPicPr>
            <a:picLocks noChangeAspect="1"/>
          </p:cNvPicPr>
          <p:nvPr/>
        </p:nvPicPr>
        <p:blipFill>
          <a:blip r:embed="rId3">
            <a:extLst>
              <a:ext uri="{28A0092B-C50C-407E-A947-70E740481C1C}">
                <a14:useLocalDpi xmlns:a14="http://schemas.microsoft.com/office/drawing/2010/main" val="0"/>
              </a:ext>
            </a:extLst>
          </a:blip>
          <a:srcRect l="19924" t="17718" r="32024" b="24162"/>
          <a:stretch/>
        </p:blipFill>
        <p:spPr>
          <a:xfrm>
            <a:off x="699310" y="981041"/>
            <a:ext cx="5194887" cy="5518566"/>
          </a:xfrm>
          <a:prstGeom prst="rect">
            <a:avLst/>
          </a:prstGeom>
          <a:noFill/>
        </p:spPr>
      </p:pic>
      <p:pic>
        <p:nvPicPr>
          <p:cNvPr id="6" name="Picture 5" descr="A close up of a hair&#10;&#10;AI-generated content may be incorrect.">
            <a:extLst>
              <a:ext uri="{FF2B5EF4-FFF2-40B4-BE49-F238E27FC236}">
                <a16:creationId xmlns:a16="http://schemas.microsoft.com/office/drawing/2014/main" id="{99D9574D-7C48-C551-03F8-ACAC1877F8EC}"/>
              </a:ext>
            </a:extLst>
          </p:cNvPr>
          <p:cNvPicPr>
            <a:picLocks noChangeAspect="1"/>
          </p:cNvPicPr>
          <p:nvPr/>
        </p:nvPicPr>
        <p:blipFill>
          <a:blip r:embed="rId4">
            <a:extLst>
              <a:ext uri="{28A0092B-C50C-407E-A947-70E740481C1C}">
                <a14:useLocalDpi xmlns:a14="http://schemas.microsoft.com/office/drawing/2010/main" val="0"/>
              </a:ext>
            </a:extLst>
          </a:blip>
          <a:srcRect l="21401" t="17719" r="31874" b="24161"/>
          <a:stretch/>
        </p:blipFill>
        <p:spPr>
          <a:xfrm>
            <a:off x="6271546" y="985835"/>
            <a:ext cx="5020895" cy="5513696"/>
          </a:xfrm>
          <a:prstGeom prst="rect">
            <a:avLst/>
          </a:prstGeom>
        </p:spPr>
      </p:pic>
      <p:sp>
        <p:nvSpPr>
          <p:cNvPr id="9" name="TextBox 8">
            <a:extLst>
              <a:ext uri="{FF2B5EF4-FFF2-40B4-BE49-F238E27FC236}">
                <a16:creationId xmlns:a16="http://schemas.microsoft.com/office/drawing/2014/main" id="{2F2C92DB-E890-4A64-0387-D38AEF7C5B81}"/>
              </a:ext>
            </a:extLst>
          </p:cNvPr>
          <p:cNvSpPr txBox="1"/>
          <p:nvPr/>
        </p:nvSpPr>
        <p:spPr>
          <a:xfrm>
            <a:off x="1680423" y="600564"/>
            <a:ext cx="2780377" cy="369332"/>
          </a:xfrm>
          <a:prstGeom prst="rect">
            <a:avLst/>
          </a:prstGeom>
          <a:noFill/>
        </p:spPr>
        <p:txBody>
          <a:bodyPr wrap="none" rtlCol="0">
            <a:spAutoFit/>
          </a:bodyPr>
          <a:lstStyle/>
          <a:p>
            <a:r>
              <a:rPr lang="sv-SE" dirty="0"/>
              <a:t>Raymarched voxel volume</a:t>
            </a:r>
            <a:endParaRPr lang="en-US" dirty="0"/>
          </a:p>
        </p:txBody>
      </p:sp>
      <p:sp>
        <p:nvSpPr>
          <p:cNvPr id="12" name="TextBox 11">
            <a:extLst>
              <a:ext uri="{FF2B5EF4-FFF2-40B4-BE49-F238E27FC236}">
                <a16:creationId xmlns:a16="http://schemas.microsoft.com/office/drawing/2014/main" id="{761AEE99-490B-2676-7713-8A6126DDC8B6}"/>
              </a:ext>
            </a:extLst>
          </p:cNvPr>
          <p:cNvSpPr txBox="1"/>
          <p:nvPr/>
        </p:nvSpPr>
        <p:spPr>
          <a:xfrm>
            <a:off x="7457238" y="595760"/>
            <a:ext cx="3376565" cy="369332"/>
          </a:xfrm>
          <a:prstGeom prst="rect">
            <a:avLst/>
          </a:prstGeom>
          <a:noFill/>
        </p:spPr>
        <p:txBody>
          <a:bodyPr wrap="none" rtlCol="0">
            <a:spAutoFit/>
          </a:bodyPr>
          <a:lstStyle/>
          <a:p>
            <a:r>
              <a:rPr lang="sv-SE" dirty="0"/>
              <a:t>Precomputed raytraced visibility</a:t>
            </a:r>
            <a:endParaRPr lang="en-US" dirty="0"/>
          </a:p>
        </p:txBody>
      </p:sp>
      <p:sp>
        <p:nvSpPr>
          <p:cNvPr id="2" name="TextBox 1">
            <a:extLst>
              <a:ext uri="{FF2B5EF4-FFF2-40B4-BE49-F238E27FC236}">
                <a16:creationId xmlns:a16="http://schemas.microsoft.com/office/drawing/2014/main" id="{C0ABAF44-0DB9-34B8-C7C7-B42936A69991}"/>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EDA3A27C-475B-049E-8378-2FF5F232B6B9}"/>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8CC374F0-ADAF-9578-542D-7FB1DAD58D44}"/>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115638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9E369-5C9D-7DA0-B1F5-9ADB8D78A3DE}"/>
            </a:ext>
          </a:extLst>
        </p:cNvPr>
        <p:cNvGrpSpPr/>
        <p:nvPr/>
      </p:nvGrpSpPr>
      <p:grpSpPr>
        <a:xfrm>
          <a:off x="0" y="0"/>
          <a:ext cx="0" cy="0"/>
          <a:chOff x="0" y="0"/>
          <a:chExt cx="0" cy="0"/>
        </a:xfrm>
      </p:grpSpPr>
      <p:pic>
        <p:nvPicPr>
          <p:cNvPr id="3" name="Content Placeholder 11" descr="A close up of a hair&#10;&#10;AI-generated content may be incorrect.">
            <a:extLst>
              <a:ext uri="{FF2B5EF4-FFF2-40B4-BE49-F238E27FC236}">
                <a16:creationId xmlns:a16="http://schemas.microsoft.com/office/drawing/2014/main" id="{29441B00-03E8-9A41-DF69-F6132AF4933E}"/>
              </a:ext>
            </a:extLst>
          </p:cNvPr>
          <p:cNvPicPr>
            <a:picLocks noChangeAspect="1"/>
          </p:cNvPicPr>
          <p:nvPr/>
        </p:nvPicPr>
        <p:blipFill>
          <a:blip r:embed="rId3">
            <a:extLst>
              <a:ext uri="{28A0092B-C50C-407E-A947-70E740481C1C}">
                <a14:useLocalDpi xmlns:a14="http://schemas.microsoft.com/office/drawing/2010/main" val="0"/>
              </a:ext>
            </a:extLst>
          </a:blip>
          <a:srcRect l="21891" t="19039" r="11503"/>
          <a:stretch/>
        </p:blipFill>
        <p:spPr>
          <a:xfrm>
            <a:off x="525071" y="981043"/>
            <a:ext cx="5343793" cy="5518720"/>
          </a:xfrm>
          <a:prstGeom prst="rect">
            <a:avLst/>
          </a:prstGeom>
          <a:noFill/>
        </p:spPr>
      </p:pic>
      <p:pic>
        <p:nvPicPr>
          <p:cNvPr id="6" name="Picture 5" descr="A close up of a hair&#10;&#10;AI-generated content may be incorrect.">
            <a:extLst>
              <a:ext uri="{FF2B5EF4-FFF2-40B4-BE49-F238E27FC236}">
                <a16:creationId xmlns:a16="http://schemas.microsoft.com/office/drawing/2014/main" id="{09B61CBE-0D42-FCFC-7675-37134B7EBEDC}"/>
              </a:ext>
            </a:extLst>
          </p:cNvPr>
          <p:cNvPicPr>
            <a:picLocks noChangeAspect="1"/>
          </p:cNvPicPr>
          <p:nvPr/>
        </p:nvPicPr>
        <p:blipFill>
          <a:blip r:embed="rId4">
            <a:extLst>
              <a:ext uri="{28A0092B-C50C-407E-A947-70E740481C1C}">
                <a14:useLocalDpi xmlns:a14="http://schemas.microsoft.com/office/drawing/2010/main" val="0"/>
              </a:ext>
            </a:extLst>
          </a:blip>
          <a:srcRect l="20752" t="19039" r="12016"/>
          <a:stretch/>
        </p:blipFill>
        <p:spPr>
          <a:xfrm>
            <a:off x="6271546" y="990628"/>
            <a:ext cx="5409760" cy="5524005"/>
          </a:xfrm>
          <a:prstGeom prst="rect">
            <a:avLst/>
          </a:prstGeom>
        </p:spPr>
      </p:pic>
      <p:sp>
        <p:nvSpPr>
          <p:cNvPr id="9" name="TextBox 8">
            <a:extLst>
              <a:ext uri="{FF2B5EF4-FFF2-40B4-BE49-F238E27FC236}">
                <a16:creationId xmlns:a16="http://schemas.microsoft.com/office/drawing/2014/main" id="{1725A949-F44C-D2E1-9B48-2E16C30A3969}"/>
              </a:ext>
            </a:extLst>
          </p:cNvPr>
          <p:cNvSpPr txBox="1"/>
          <p:nvPr/>
        </p:nvSpPr>
        <p:spPr>
          <a:xfrm>
            <a:off x="1680423" y="600564"/>
            <a:ext cx="2780377" cy="369332"/>
          </a:xfrm>
          <a:prstGeom prst="rect">
            <a:avLst/>
          </a:prstGeom>
          <a:noFill/>
        </p:spPr>
        <p:txBody>
          <a:bodyPr wrap="none" rtlCol="0">
            <a:spAutoFit/>
          </a:bodyPr>
          <a:lstStyle/>
          <a:p>
            <a:r>
              <a:rPr lang="sv-SE" dirty="0"/>
              <a:t>Raymarched voxel volume</a:t>
            </a:r>
            <a:endParaRPr lang="en-US" dirty="0"/>
          </a:p>
        </p:txBody>
      </p:sp>
      <p:sp>
        <p:nvSpPr>
          <p:cNvPr id="12" name="TextBox 11">
            <a:extLst>
              <a:ext uri="{FF2B5EF4-FFF2-40B4-BE49-F238E27FC236}">
                <a16:creationId xmlns:a16="http://schemas.microsoft.com/office/drawing/2014/main" id="{3C4A742A-B90C-9FB6-789D-F460034E3676}"/>
              </a:ext>
            </a:extLst>
          </p:cNvPr>
          <p:cNvSpPr txBox="1"/>
          <p:nvPr/>
        </p:nvSpPr>
        <p:spPr>
          <a:xfrm>
            <a:off x="7457238" y="595760"/>
            <a:ext cx="3376565" cy="369332"/>
          </a:xfrm>
          <a:prstGeom prst="rect">
            <a:avLst/>
          </a:prstGeom>
          <a:noFill/>
        </p:spPr>
        <p:txBody>
          <a:bodyPr wrap="none" rtlCol="0">
            <a:spAutoFit/>
          </a:bodyPr>
          <a:lstStyle/>
          <a:p>
            <a:r>
              <a:rPr lang="sv-SE" dirty="0"/>
              <a:t>Precomputed raytraced visibility</a:t>
            </a:r>
            <a:endParaRPr lang="en-US" dirty="0"/>
          </a:p>
        </p:txBody>
      </p:sp>
      <p:sp>
        <p:nvSpPr>
          <p:cNvPr id="2" name="TextBox 1">
            <a:extLst>
              <a:ext uri="{FF2B5EF4-FFF2-40B4-BE49-F238E27FC236}">
                <a16:creationId xmlns:a16="http://schemas.microsoft.com/office/drawing/2014/main" id="{3761A8B3-B016-35EC-B2CA-B62777E4B6DF}"/>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C8E90713-081D-0A20-3B08-BA02313BA52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77142F11-5BCD-B45D-C568-CB830029AAAE}"/>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1575111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38C2C-CECF-7BC8-74FB-BBBB353B08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0624B9-C0A5-3181-E627-43739943F228}"/>
              </a:ext>
            </a:extLst>
          </p:cNvPr>
          <p:cNvSpPr>
            <a:spLocks noGrp="1"/>
          </p:cNvSpPr>
          <p:nvPr>
            <p:ph type="ctrTitle"/>
          </p:nvPr>
        </p:nvSpPr>
        <p:spPr/>
        <p:txBody>
          <a:bodyPr/>
          <a:lstStyle/>
          <a:p>
            <a:r>
              <a:rPr lang="en-US" dirty="0">
                <a:solidFill>
                  <a:srgbClr val="E0DDD8"/>
                </a:solidFill>
                <a:latin typeface="Futura Com Book"/>
              </a:rPr>
              <a:t>Visibility function</a:t>
            </a:r>
            <a:endParaRPr lang="en-US" dirty="0"/>
          </a:p>
        </p:txBody>
      </p:sp>
      <p:sp>
        <p:nvSpPr>
          <p:cNvPr id="3" name="Content Placeholder 2">
            <a:extLst>
              <a:ext uri="{FF2B5EF4-FFF2-40B4-BE49-F238E27FC236}">
                <a16:creationId xmlns:a16="http://schemas.microsoft.com/office/drawing/2014/main" id="{7D939E39-BD5F-B7EF-A629-AF227A601BC3}"/>
              </a:ext>
            </a:extLst>
          </p:cNvPr>
          <p:cNvSpPr txBox="1">
            <a:spLocks/>
          </p:cNvSpPr>
          <p:nvPr/>
        </p:nvSpPr>
        <p:spPr>
          <a:xfrm>
            <a:off x="869731" y="1529718"/>
            <a:ext cx="10730523" cy="1335332"/>
          </a:xfrm>
          <a:prstGeom prst="rect">
            <a:avLst/>
          </a:prstGeom>
          <a:noFill/>
        </p:spPr>
        <p:txBody>
          <a:bodyPr vert="horz" lIns="91440" tIns="45720" rIns="91440" bIns="45720" rtlCol="0" anchor="t">
            <a:normAutofit lnSpcReduction="10000"/>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Encode number of scattering events for any direction to clamped L1 SH</a:t>
            </a:r>
          </a:p>
          <a:p>
            <a:r>
              <a:rPr lang="en-US" sz="1400" dirty="0"/>
              <a:t>L1 gives bad results for high-frequency functions</a:t>
            </a:r>
          </a:p>
          <a:p>
            <a:r>
              <a:rPr lang="en-US" sz="1400" dirty="0"/>
              <a:t>Unshadowed strands lose energy at glancing angles</a:t>
            </a:r>
          </a:p>
          <a:p>
            <a:endParaRPr lang="en-US" dirty="0"/>
          </a:p>
        </p:txBody>
      </p:sp>
      <p:pic>
        <p:nvPicPr>
          <p:cNvPr id="6" name="Picture 5" descr="A cartoon of a person&amp;#39;s face&#10;&#10;AI-generated content may be incorrect.">
            <a:extLst>
              <a:ext uri="{FF2B5EF4-FFF2-40B4-BE49-F238E27FC236}">
                <a16:creationId xmlns:a16="http://schemas.microsoft.com/office/drawing/2014/main" id="{DF116C29-4702-CF95-8ADF-5C1E5CA6717B}"/>
              </a:ext>
            </a:extLst>
          </p:cNvPr>
          <p:cNvPicPr>
            <a:picLocks noChangeAspect="1"/>
          </p:cNvPicPr>
          <p:nvPr/>
        </p:nvPicPr>
        <p:blipFill>
          <a:blip r:embed="rId3"/>
          <a:stretch>
            <a:fillRect/>
          </a:stretch>
        </p:blipFill>
        <p:spPr>
          <a:xfrm>
            <a:off x="1432169" y="3145082"/>
            <a:ext cx="3133970" cy="3293452"/>
          </a:xfrm>
          <a:prstGeom prst="rect">
            <a:avLst/>
          </a:prstGeom>
          <a:ln>
            <a:solidFill>
              <a:schemeClr val="tx1"/>
            </a:solidFill>
          </a:ln>
        </p:spPr>
      </p:pic>
      <p:sp>
        <p:nvSpPr>
          <p:cNvPr id="8" name="Rectangle 7">
            <a:extLst>
              <a:ext uri="{FF2B5EF4-FFF2-40B4-BE49-F238E27FC236}">
                <a16:creationId xmlns:a16="http://schemas.microsoft.com/office/drawing/2014/main" id="{32D015C6-3A17-5D05-1DBC-1AF7BC14522F}"/>
              </a:ext>
            </a:extLst>
          </p:cNvPr>
          <p:cNvSpPr/>
          <p:nvPr/>
        </p:nvSpPr>
        <p:spPr>
          <a:xfrm>
            <a:off x="4697340" y="3637912"/>
            <a:ext cx="128233" cy="128233"/>
          </a:xfrm>
          <a:prstGeom prst="rect">
            <a:avLst/>
          </a:prstGeom>
          <a:solidFill>
            <a:srgbClr val="FFD78C"/>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E522D4E-0AA0-C272-3482-BC0F4E6C1522}"/>
              </a:ext>
            </a:extLst>
          </p:cNvPr>
          <p:cNvSpPr/>
          <p:nvPr/>
        </p:nvSpPr>
        <p:spPr>
          <a:xfrm>
            <a:off x="4697339" y="3418103"/>
            <a:ext cx="128233" cy="128233"/>
          </a:xfrm>
          <a:prstGeom prst="rect">
            <a:avLst/>
          </a:prstGeom>
          <a:solidFill>
            <a:srgbClr val="BFDFF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D844EB6-C84F-FC3B-F903-A079117797D2}"/>
              </a:ext>
            </a:extLst>
          </p:cNvPr>
          <p:cNvSpPr/>
          <p:nvPr/>
        </p:nvSpPr>
        <p:spPr>
          <a:xfrm>
            <a:off x="4697338" y="3198294"/>
            <a:ext cx="128233" cy="128233"/>
          </a:xfrm>
          <a:prstGeom prst="rect">
            <a:avLst/>
          </a:prstGeom>
          <a:solidFill>
            <a:srgbClr val="CCEBAE"/>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C8E4F357-9C71-EF6F-3EE9-6CEC75FDC6BE}"/>
              </a:ext>
            </a:extLst>
          </p:cNvPr>
          <p:cNvSpPr txBox="1"/>
          <p:nvPr/>
        </p:nvSpPr>
        <p:spPr>
          <a:xfrm>
            <a:off x="4822248" y="3139695"/>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Target strand</a:t>
            </a:r>
          </a:p>
        </p:txBody>
      </p:sp>
      <p:sp>
        <p:nvSpPr>
          <p:cNvPr id="17" name="TextBox 16">
            <a:extLst>
              <a:ext uri="{FF2B5EF4-FFF2-40B4-BE49-F238E27FC236}">
                <a16:creationId xmlns:a16="http://schemas.microsoft.com/office/drawing/2014/main" id="{34EF55F8-8EDC-01EF-C4EB-09DF26E55348}"/>
              </a:ext>
            </a:extLst>
          </p:cNvPr>
          <p:cNvSpPr txBox="1"/>
          <p:nvPr/>
        </p:nvSpPr>
        <p:spPr>
          <a:xfrm>
            <a:off x="4822247" y="3359502"/>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Nearby strands</a:t>
            </a:r>
          </a:p>
        </p:txBody>
      </p:sp>
      <p:sp>
        <p:nvSpPr>
          <p:cNvPr id="19" name="TextBox 18">
            <a:extLst>
              <a:ext uri="{FF2B5EF4-FFF2-40B4-BE49-F238E27FC236}">
                <a16:creationId xmlns:a16="http://schemas.microsoft.com/office/drawing/2014/main" id="{F2621A6C-F42A-4A53-C1D3-5C2C4540B03B}"/>
              </a:ext>
            </a:extLst>
          </p:cNvPr>
          <p:cNvSpPr txBox="1"/>
          <p:nvPr/>
        </p:nvSpPr>
        <p:spPr>
          <a:xfrm>
            <a:off x="4822246" y="3579309"/>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Head geometry</a:t>
            </a:r>
          </a:p>
        </p:txBody>
      </p:sp>
      <p:pic>
        <p:nvPicPr>
          <p:cNvPr id="21" name="Picture 20" descr="A graph of a pie chart&#10;&#10;AI-generated content may be incorrect.">
            <a:extLst>
              <a:ext uri="{FF2B5EF4-FFF2-40B4-BE49-F238E27FC236}">
                <a16:creationId xmlns:a16="http://schemas.microsoft.com/office/drawing/2014/main" id="{119E395A-A40C-6771-4D90-DB969629DA4E}"/>
              </a:ext>
            </a:extLst>
          </p:cNvPr>
          <p:cNvPicPr>
            <a:picLocks noChangeAspect="1"/>
          </p:cNvPicPr>
          <p:nvPr/>
        </p:nvPicPr>
        <p:blipFill>
          <a:blip r:embed="rId4"/>
          <a:stretch>
            <a:fillRect/>
          </a:stretch>
        </p:blipFill>
        <p:spPr>
          <a:xfrm>
            <a:off x="6675559" y="2708641"/>
            <a:ext cx="3310305" cy="3296873"/>
          </a:xfrm>
          <a:prstGeom prst="rect">
            <a:avLst/>
          </a:prstGeom>
        </p:spPr>
      </p:pic>
      <p:cxnSp>
        <p:nvCxnSpPr>
          <p:cNvPr id="23" name="Straight Arrow Connector 22">
            <a:extLst>
              <a:ext uri="{FF2B5EF4-FFF2-40B4-BE49-F238E27FC236}">
                <a16:creationId xmlns:a16="http://schemas.microsoft.com/office/drawing/2014/main" id="{24F53AEE-C725-DF90-DB31-6BA5A05E0A3D}"/>
              </a:ext>
            </a:extLst>
          </p:cNvPr>
          <p:cNvCxnSpPr/>
          <p:nvPr/>
        </p:nvCxnSpPr>
        <p:spPr>
          <a:xfrm flipV="1">
            <a:off x="6239508" y="4561569"/>
            <a:ext cx="1735332" cy="475013"/>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348AD8A5-C799-9E5C-AF6B-15549DFFCDCA}"/>
              </a:ext>
            </a:extLst>
          </p:cNvPr>
          <p:cNvCxnSpPr>
            <a:cxnSpLocks/>
          </p:cNvCxnSpPr>
          <p:nvPr/>
        </p:nvCxnSpPr>
        <p:spPr>
          <a:xfrm flipH="1" flipV="1">
            <a:off x="8385146" y="5406607"/>
            <a:ext cx="1009823" cy="895088"/>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BC3A819A-1A8B-9DEF-D936-C8DC4DB952F5}"/>
              </a:ext>
            </a:extLst>
          </p:cNvPr>
          <p:cNvSpPr txBox="1"/>
          <p:nvPr/>
        </p:nvSpPr>
        <p:spPr>
          <a:xfrm>
            <a:off x="5521404" y="5031675"/>
            <a:ext cx="1316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Leaking visibility</a:t>
            </a:r>
          </a:p>
        </p:txBody>
      </p:sp>
      <p:sp>
        <p:nvSpPr>
          <p:cNvPr id="29" name="TextBox 28">
            <a:extLst>
              <a:ext uri="{FF2B5EF4-FFF2-40B4-BE49-F238E27FC236}">
                <a16:creationId xmlns:a16="http://schemas.microsoft.com/office/drawing/2014/main" id="{1C96E10F-7178-FB8B-8EFD-AF1A00387F23}"/>
              </a:ext>
            </a:extLst>
          </p:cNvPr>
          <p:cNvSpPr txBox="1"/>
          <p:nvPr/>
        </p:nvSpPr>
        <p:spPr>
          <a:xfrm>
            <a:off x="9517019" y="6160020"/>
            <a:ext cx="1316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Lost energy</a:t>
            </a:r>
          </a:p>
        </p:txBody>
      </p:sp>
      <p:sp>
        <p:nvSpPr>
          <p:cNvPr id="2" name="TextBox 1">
            <a:extLst>
              <a:ext uri="{FF2B5EF4-FFF2-40B4-BE49-F238E27FC236}">
                <a16:creationId xmlns:a16="http://schemas.microsoft.com/office/drawing/2014/main" id="{516C1A20-2035-6648-0301-B56AA15200A6}"/>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9" name="TextBox 8">
            <a:extLst>
              <a:ext uri="{FF2B5EF4-FFF2-40B4-BE49-F238E27FC236}">
                <a16:creationId xmlns:a16="http://schemas.microsoft.com/office/drawing/2014/main" id="{EE8F07C9-449C-00BD-6A65-00851CC64C06}"/>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3" name="Picture 12" descr="A black and white sign with white text&#10;&#10;Description automatically generated">
            <a:extLst>
              <a:ext uri="{FF2B5EF4-FFF2-40B4-BE49-F238E27FC236}">
                <a16:creationId xmlns:a16="http://schemas.microsoft.com/office/drawing/2014/main" id="{720331DC-D13B-A143-2536-4723D5F80480}"/>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6834220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88942-E59F-B0A4-5D0D-89759682130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4F7CFD-A6B5-CC65-5240-5A4A708EB645}"/>
              </a:ext>
            </a:extLst>
          </p:cNvPr>
          <p:cNvSpPr>
            <a:spLocks noGrp="1"/>
          </p:cNvSpPr>
          <p:nvPr>
            <p:ph type="ctrTitle"/>
          </p:nvPr>
        </p:nvSpPr>
        <p:spPr/>
        <p:txBody>
          <a:bodyPr/>
          <a:lstStyle/>
          <a:p>
            <a:r>
              <a:rPr lang="en-US" dirty="0">
                <a:solidFill>
                  <a:srgbClr val="E0DDD8"/>
                </a:solidFill>
                <a:latin typeface="Futura Com Book"/>
              </a:rPr>
              <a:t>Visibility function</a:t>
            </a:r>
            <a:endParaRPr lang="en-US" dirty="0"/>
          </a:p>
        </p:txBody>
      </p:sp>
      <p:sp>
        <p:nvSpPr>
          <p:cNvPr id="5" name="Content Placeholder 2">
            <a:extLst>
              <a:ext uri="{FF2B5EF4-FFF2-40B4-BE49-F238E27FC236}">
                <a16:creationId xmlns:a16="http://schemas.microsoft.com/office/drawing/2014/main" id="{FBB7A49A-F298-2A3D-A57B-931A0151995E}"/>
              </a:ext>
            </a:extLst>
          </p:cNvPr>
          <p:cNvSpPr txBox="1">
            <a:spLocks/>
          </p:cNvSpPr>
          <p:nvPr/>
        </p:nvSpPr>
        <p:spPr>
          <a:xfrm>
            <a:off x="838200" y="1674201"/>
            <a:ext cx="5435600" cy="1645617"/>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400" dirty="0"/>
              <a:t>Bias ray misses to have negative number of scattering events</a:t>
            </a:r>
            <a:br>
              <a:rPr lang="en-US" sz="1400" dirty="0"/>
            </a:br>
            <a:r>
              <a:rPr lang="en-US" sz="1400" dirty="0"/>
              <a:t>when integrating SH, then clamp the result</a:t>
            </a:r>
            <a:endParaRPr lang="en-US" dirty="0"/>
          </a:p>
          <a:p>
            <a:r>
              <a:rPr lang="en-US" sz="1400" dirty="0"/>
              <a:t>Gives better match to reference functions</a:t>
            </a:r>
          </a:p>
          <a:p>
            <a:r>
              <a:rPr lang="en-US" sz="1400" dirty="0"/>
              <a:t>Shipped with HAIR_MAX_SCATTER_EVENTS = 5</a:t>
            </a:r>
          </a:p>
          <a:p>
            <a:endParaRPr lang="en-US" dirty="0"/>
          </a:p>
        </p:txBody>
      </p:sp>
      <p:pic>
        <p:nvPicPr>
          <p:cNvPr id="13" name="Picture 12" descr="A graph of a pie chart&#10;&#10;AI-generated content may be incorrect.">
            <a:extLst>
              <a:ext uri="{FF2B5EF4-FFF2-40B4-BE49-F238E27FC236}">
                <a16:creationId xmlns:a16="http://schemas.microsoft.com/office/drawing/2014/main" id="{8F3C07BC-C816-E693-AF49-BCDD145BDB65}"/>
              </a:ext>
            </a:extLst>
          </p:cNvPr>
          <p:cNvPicPr>
            <a:picLocks noChangeAspect="1"/>
          </p:cNvPicPr>
          <p:nvPr/>
        </p:nvPicPr>
        <p:blipFill>
          <a:blip r:embed="rId3"/>
          <a:stretch>
            <a:fillRect/>
          </a:stretch>
        </p:blipFill>
        <p:spPr>
          <a:xfrm>
            <a:off x="6270136" y="3876063"/>
            <a:ext cx="2631344" cy="2622796"/>
          </a:xfrm>
          <a:prstGeom prst="rect">
            <a:avLst/>
          </a:prstGeom>
        </p:spPr>
      </p:pic>
      <p:pic>
        <p:nvPicPr>
          <p:cNvPr id="16" name="Picture 15" descr="A graph of a pie chart&#10;&#10;AI-generated content may be incorrect.">
            <a:extLst>
              <a:ext uri="{FF2B5EF4-FFF2-40B4-BE49-F238E27FC236}">
                <a16:creationId xmlns:a16="http://schemas.microsoft.com/office/drawing/2014/main" id="{6CD9E94D-1AF1-E44E-DDD5-4BA38CD18B8E}"/>
              </a:ext>
            </a:extLst>
          </p:cNvPr>
          <p:cNvPicPr>
            <a:picLocks noChangeAspect="1"/>
          </p:cNvPicPr>
          <p:nvPr/>
        </p:nvPicPr>
        <p:blipFill>
          <a:blip r:embed="rId4"/>
          <a:stretch>
            <a:fillRect/>
          </a:stretch>
        </p:blipFill>
        <p:spPr>
          <a:xfrm>
            <a:off x="9180879" y="3877896"/>
            <a:ext cx="2632319" cy="2619131"/>
          </a:xfrm>
          <a:prstGeom prst="rect">
            <a:avLst/>
          </a:prstGeom>
        </p:spPr>
      </p:pic>
      <p:pic>
        <p:nvPicPr>
          <p:cNvPr id="20" name="Picture 19" descr="A cartoon of a person&amp;#39;s face&#10;&#10;AI-generated content may be incorrect.">
            <a:extLst>
              <a:ext uri="{FF2B5EF4-FFF2-40B4-BE49-F238E27FC236}">
                <a16:creationId xmlns:a16="http://schemas.microsoft.com/office/drawing/2014/main" id="{A7DF064C-93F2-5900-67F6-C6433EF78A12}"/>
              </a:ext>
            </a:extLst>
          </p:cNvPr>
          <p:cNvPicPr>
            <a:picLocks noChangeAspect="1"/>
          </p:cNvPicPr>
          <p:nvPr/>
        </p:nvPicPr>
        <p:blipFill>
          <a:blip r:embed="rId5"/>
          <a:stretch>
            <a:fillRect/>
          </a:stretch>
        </p:blipFill>
        <p:spPr>
          <a:xfrm>
            <a:off x="6482860" y="990966"/>
            <a:ext cx="2298702" cy="2433760"/>
          </a:xfrm>
          <a:prstGeom prst="rect">
            <a:avLst/>
          </a:prstGeom>
          <a:ln>
            <a:solidFill>
              <a:schemeClr val="tx1"/>
            </a:solidFill>
          </a:ln>
        </p:spPr>
      </p:pic>
      <p:sp>
        <p:nvSpPr>
          <p:cNvPr id="24" name="Rectangle 23">
            <a:extLst>
              <a:ext uri="{FF2B5EF4-FFF2-40B4-BE49-F238E27FC236}">
                <a16:creationId xmlns:a16="http://schemas.microsoft.com/office/drawing/2014/main" id="{705EDB5D-F0D0-61C2-556D-6B0CBE3954C4}"/>
              </a:ext>
            </a:extLst>
          </p:cNvPr>
          <p:cNvSpPr/>
          <p:nvPr/>
        </p:nvSpPr>
        <p:spPr>
          <a:xfrm>
            <a:off x="8987118" y="1478912"/>
            <a:ext cx="128233" cy="128233"/>
          </a:xfrm>
          <a:prstGeom prst="rect">
            <a:avLst/>
          </a:prstGeom>
          <a:solidFill>
            <a:srgbClr val="FFD78C"/>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B086BB82-1969-38AC-D6C6-81FDEA4E52A6}"/>
              </a:ext>
            </a:extLst>
          </p:cNvPr>
          <p:cNvSpPr/>
          <p:nvPr/>
        </p:nvSpPr>
        <p:spPr>
          <a:xfrm>
            <a:off x="8987117" y="1259103"/>
            <a:ext cx="128233" cy="128233"/>
          </a:xfrm>
          <a:prstGeom prst="rect">
            <a:avLst/>
          </a:prstGeom>
          <a:solidFill>
            <a:srgbClr val="BFDFF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142D8D4-0CA7-5FD9-07C8-A0E6E7EF616A}"/>
              </a:ext>
            </a:extLst>
          </p:cNvPr>
          <p:cNvSpPr/>
          <p:nvPr/>
        </p:nvSpPr>
        <p:spPr>
          <a:xfrm>
            <a:off x="8987116" y="1039294"/>
            <a:ext cx="128233" cy="128233"/>
          </a:xfrm>
          <a:prstGeom prst="rect">
            <a:avLst/>
          </a:prstGeom>
          <a:solidFill>
            <a:srgbClr val="CCEBAE"/>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Box 32">
            <a:extLst>
              <a:ext uri="{FF2B5EF4-FFF2-40B4-BE49-F238E27FC236}">
                <a16:creationId xmlns:a16="http://schemas.microsoft.com/office/drawing/2014/main" id="{5FF16312-EE0E-390E-5B4D-93598BB86728}"/>
              </a:ext>
            </a:extLst>
          </p:cNvPr>
          <p:cNvSpPr txBox="1"/>
          <p:nvPr/>
        </p:nvSpPr>
        <p:spPr>
          <a:xfrm>
            <a:off x="9112026" y="980695"/>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Target strand</a:t>
            </a:r>
          </a:p>
        </p:txBody>
      </p:sp>
      <p:sp>
        <p:nvSpPr>
          <p:cNvPr id="35" name="TextBox 34">
            <a:extLst>
              <a:ext uri="{FF2B5EF4-FFF2-40B4-BE49-F238E27FC236}">
                <a16:creationId xmlns:a16="http://schemas.microsoft.com/office/drawing/2014/main" id="{F51FF48B-9687-D8F1-6264-CA19A26667A9}"/>
              </a:ext>
            </a:extLst>
          </p:cNvPr>
          <p:cNvSpPr txBox="1"/>
          <p:nvPr/>
        </p:nvSpPr>
        <p:spPr>
          <a:xfrm>
            <a:off x="9112025" y="1200502"/>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Nearby strands</a:t>
            </a:r>
          </a:p>
        </p:txBody>
      </p:sp>
      <p:sp>
        <p:nvSpPr>
          <p:cNvPr id="37" name="TextBox 36">
            <a:extLst>
              <a:ext uri="{FF2B5EF4-FFF2-40B4-BE49-F238E27FC236}">
                <a16:creationId xmlns:a16="http://schemas.microsoft.com/office/drawing/2014/main" id="{29C6F503-F985-92C3-EF36-285BB6AFAC93}"/>
              </a:ext>
            </a:extLst>
          </p:cNvPr>
          <p:cNvSpPr txBox="1"/>
          <p:nvPr/>
        </p:nvSpPr>
        <p:spPr>
          <a:xfrm>
            <a:off x="9112024" y="1420309"/>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Head geometry</a:t>
            </a:r>
          </a:p>
        </p:txBody>
      </p:sp>
      <p:sp>
        <p:nvSpPr>
          <p:cNvPr id="2" name="TextBox 1">
            <a:extLst>
              <a:ext uri="{FF2B5EF4-FFF2-40B4-BE49-F238E27FC236}">
                <a16:creationId xmlns:a16="http://schemas.microsoft.com/office/drawing/2014/main" id="{3F64926D-31E8-B504-EB5A-4E3D11920205}"/>
              </a:ext>
            </a:extLst>
          </p:cNvPr>
          <p:cNvSpPr txBox="1"/>
          <p:nvPr/>
        </p:nvSpPr>
        <p:spPr>
          <a:xfrm>
            <a:off x="840476" y="3319818"/>
            <a:ext cx="663849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6A9955"/>
                </a:solidFill>
                <a:latin typeface="Consolas"/>
              </a:rPr>
              <a:t>// When baking​</a:t>
            </a:r>
          </a:p>
          <a:p>
            <a:r>
              <a:rPr lang="en-US" sz="1000" dirty="0">
                <a:solidFill>
                  <a:srgbClr val="569CD6"/>
                </a:solidFill>
                <a:latin typeface="Consolas"/>
              </a:rPr>
              <a:t>float</a:t>
            </a:r>
            <a:r>
              <a:rPr lang="en-US" sz="1000" dirty="0">
                <a:solidFill>
                  <a:srgbClr val="D4D4D4"/>
                </a:solidFill>
                <a:latin typeface="Consolas"/>
              </a:rPr>
              <a:t> numScatterEvents = </a:t>
            </a:r>
            <a:r>
              <a:rPr lang="en-US" sz="1000" dirty="0">
                <a:solidFill>
                  <a:srgbClr val="DCDCAA"/>
                </a:solidFill>
                <a:latin typeface="Consolas"/>
              </a:rPr>
              <a:t>CastRay</a:t>
            </a:r>
            <a:r>
              <a:rPr lang="en-US" sz="1000" dirty="0">
                <a:solidFill>
                  <a:srgbClr val="D4D4D4"/>
                </a:solidFill>
                <a:latin typeface="Consolas"/>
              </a:rPr>
              <a:t>( rayOrigin, rayDirection );​</a:t>
            </a:r>
          </a:p>
          <a:p>
            <a:r>
              <a:rPr lang="en-US" sz="1000" dirty="0">
                <a:solidFill>
                  <a:srgbClr val="569CD6"/>
                </a:solidFill>
                <a:latin typeface="Consolas"/>
              </a:rPr>
              <a:t>float</a:t>
            </a:r>
            <a:r>
              <a:rPr lang="en-US" sz="1000" dirty="0">
                <a:solidFill>
                  <a:srgbClr val="D4D4D4"/>
                </a:solidFill>
                <a:latin typeface="Consolas"/>
              </a:rPr>
              <a:t> zeroEventBias = -HAIR_MAX_SCATTER_EVENTS;​</a:t>
            </a:r>
          </a:p>
          <a:p>
            <a:r>
              <a:rPr lang="en-US" sz="1000" dirty="0">
                <a:solidFill>
                  <a:srgbClr val="C586C0"/>
                </a:solidFill>
                <a:latin typeface="Consolas"/>
              </a:rPr>
              <a:t>if</a:t>
            </a:r>
            <a:r>
              <a:rPr lang="en-US" sz="1000" dirty="0">
                <a:solidFill>
                  <a:srgbClr val="D4D4D4"/>
                </a:solidFill>
                <a:latin typeface="Consolas"/>
              </a:rPr>
              <a:t> ( numScatterEvents == </a:t>
            </a:r>
            <a:r>
              <a:rPr lang="en-US" sz="1000" dirty="0">
                <a:solidFill>
                  <a:srgbClr val="B5CEA8"/>
                </a:solidFill>
                <a:latin typeface="Consolas"/>
              </a:rPr>
              <a:t>0</a:t>
            </a:r>
            <a:r>
              <a:rPr lang="en-US" sz="1000" dirty="0">
                <a:solidFill>
                  <a:srgbClr val="D4D4D4"/>
                </a:solidFill>
                <a:latin typeface="Consolas"/>
              </a:rPr>
              <a:t> ) {​</a:t>
            </a:r>
          </a:p>
          <a:p>
            <a:r>
              <a:rPr lang="en-US" sz="1000" dirty="0">
                <a:solidFill>
                  <a:srgbClr val="D4D4D4"/>
                </a:solidFill>
                <a:latin typeface="Consolas"/>
              </a:rPr>
              <a:t>    numScatterEvents = zeroEventBias;​</a:t>
            </a:r>
          </a:p>
          <a:p>
            <a:r>
              <a:rPr lang="en-US" sz="1000" dirty="0">
                <a:solidFill>
                  <a:srgbClr val="D4D4D4"/>
                </a:solidFill>
                <a:latin typeface="Consolas"/>
              </a:rPr>
              <a:t>}​</a:t>
            </a:r>
          </a:p>
          <a:p>
            <a:r>
              <a:rPr lang="en-US" sz="1000" dirty="0">
                <a:solidFill>
                  <a:srgbClr val="D4D4D4"/>
                </a:solidFill>
                <a:latin typeface="Consolas"/>
              </a:rPr>
              <a:t>visSH += </a:t>
            </a:r>
            <a:r>
              <a:rPr lang="en-US" sz="1000" dirty="0">
                <a:solidFill>
                  <a:srgbClr val="DCDCAA"/>
                </a:solidFill>
                <a:latin typeface="Consolas"/>
              </a:rPr>
              <a:t>EvaluateSHBasisL1</a:t>
            </a:r>
            <a:r>
              <a:rPr lang="en-US" sz="1000" dirty="0">
                <a:solidFill>
                  <a:srgbClr val="D4D4D4"/>
                </a:solidFill>
                <a:latin typeface="Consolas"/>
              </a:rPr>
              <a:t>( rayDirection ) * numScatterEvents;​</a:t>
            </a:r>
          </a:p>
          <a:p>
            <a:br>
              <a:rPr lang="en-US" sz="1000" dirty="0">
                <a:latin typeface="Consolas"/>
              </a:rPr>
            </a:br>
            <a:r>
              <a:rPr lang="en-US" sz="1000" dirty="0">
                <a:solidFill>
                  <a:srgbClr val="6A9955"/>
                </a:solidFill>
                <a:latin typeface="Consolas"/>
              </a:rPr>
              <a:t>// When fetching visibility​</a:t>
            </a:r>
          </a:p>
          <a:p>
            <a:r>
              <a:rPr lang="en-US" sz="1000" dirty="0">
                <a:solidFill>
                  <a:srgbClr val="569CD6"/>
                </a:solidFill>
                <a:latin typeface="Consolas"/>
              </a:rPr>
              <a:t>float</a:t>
            </a:r>
            <a:r>
              <a:rPr lang="en-US" sz="1000" dirty="0">
                <a:solidFill>
                  <a:srgbClr val="D4D4D4"/>
                </a:solidFill>
                <a:latin typeface="Consolas"/>
              </a:rPr>
              <a:t> numScatterEvents = </a:t>
            </a:r>
            <a:r>
              <a:rPr lang="en-US" sz="1000" dirty="0">
                <a:solidFill>
                  <a:srgbClr val="DCDCAA"/>
                </a:solidFill>
                <a:latin typeface="Consolas"/>
              </a:rPr>
              <a:t>max</a:t>
            </a:r>
            <a:r>
              <a:rPr lang="en-US" sz="1000" dirty="0">
                <a:solidFill>
                  <a:srgbClr val="D4D4D4"/>
                </a:solidFill>
                <a:latin typeface="Consolas"/>
              </a:rPr>
              <a:t>( </a:t>
            </a:r>
            <a:r>
              <a:rPr lang="en-US" sz="1000" dirty="0">
                <a:solidFill>
                  <a:srgbClr val="B5CEA8"/>
                </a:solidFill>
                <a:latin typeface="Consolas"/>
              </a:rPr>
              <a:t>0</a:t>
            </a:r>
            <a:r>
              <a:rPr lang="en-US" sz="1000" dirty="0">
                <a:solidFill>
                  <a:srgbClr val="D4D4D4"/>
                </a:solidFill>
                <a:latin typeface="Consolas"/>
              </a:rPr>
              <a:t>, </a:t>
            </a:r>
            <a:r>
              <a:rPr lang="en-US" sz="1000" dirty="0">
                <a:solidFill>
                  <a:srgbClr val="DCDCAA"/>
                </a:solidFill>
                <a:latin typeface="Consolas"/>
              </a:rPr>
              <a:t>ProjectL1SH</a:t>
            </a:r>
            <a:r>
              <a:rPr lang="en-US" sz="1000" dirty="0">
                <a:solidFill>
                  <a:srgbClr val="D4D4D4"/>
                </a:solidFill>
                <a:latin typeface="Consolas"/>
              </a:rPr>
              <a:t>( visSH, lightDirection ) );​</a:t>
            </a:r>
          </a:p>
          <a:p>
            <a:r>
              <a:rPr lang="en-US" sz="1000" dirty="0">
                <a:solidFill>
                  <a:srgbClr val="569CD6"/>
                </a:solidFill>
                <a:latin typeface="Consolas"/>
              </a:rPr>
              <a:t>float</a:t>
            </a:r>
            <a:r>
              <a:rPr lang="en-US" sz="1000" dirty="0">
                <a:solidFill>
                  <a:srgbClr val="D4D4D4"/>
                </a:solidFill>
                <a:latin typeface="Consolas"/>
              </a:rPr>
              <a:t> visibility = </a:t>
            </a:r>
            <a:r>
              <a:rPr lang="en-US" sz="1000" dirty="0">
                <a:solidFill>
                  <a:srgbClr val="DCDCAA"/>
                </a:solidFill>
                <a:latin typeface="Consolas"/>
              </a:rPr>
              <a:t>exp</a:t>
            </a:r>
            <a:r>
              <a:rPr lang="en-US" sz="1000" dirty="0">
                <a:solidFill>
                  <a:srgbClr val="D4D4D4"/>
                </a:solidFill>
                <a:latin typeface="Consolas"/>
              </a:rPr>
              <a:t>( -absorption, numScatterEvents );</a:t>
            </a:r>
            <a:r>
              <a:rPr lang="en-US" sz="1000" dirty="0">
                <a:solidFill>
                  <a:srgbClr val="6A9955"/>
                </a:solidFill>
                <a:latin typeface="Consolas"/>
              </a:rPr>
              <a:t> // Simplified​</a:t>
            </a:r>
          </a:p>
          <a:p>
            <a:endParaRPr lang="en-US" sz="1000" dirty="0">
              <a:solidFill>
                <a:srgbClr val="D4D4D4"/>
              </a:solidFill>
              <a:latin typeface="Consolas"/>
            </a:endParaRPr>
          </a:p>
        </p:txBody>
      </p:sp>
      <p:sp>
        <p:nvSpPr>
          <p:cNvPr id="3" name="TextBox 2">
            <a:extLst>
              <a:ext uri="{FF2B5EF4-FFF2-40B4-BE49-F238E27FC236}">
                <a16:creationId xmlns:a16="http://schemas.microsoft.com/office/drawing/2014/main" id="{A6B1AD02-81FF-99E1-0933-79D03E9376CB}"/>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CCD272A1-84FA-CBDF-9AE3-C9951B16CE1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119652AA-9500-B54F-B690-A2C2A4D24801}"/>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21167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A2068-FFCE-4004-23A5-B3C6990FF7EF}"/>
            </a:ext>
          </a:extLst>
        </p:cNvPr>
        <p:cNvGrpSpPr/>
        <p:nvPr/>
      </p:nvGrpSpPr>
      <p:grpSpPr>
        <a:xfrm>
          <a:off x="0" y="0"/>
          <a:ext cx="0" cy="0"/>
          <a:chOff x="0" y="0"/>
          <a:chExt cx="0" cy="0"/>
        </a:xfrm>
      </p:grpSpPr>
      <p:pic>
        <p:nvPicPr>
          <p:cNvPr id="7" name="Picture 6" descr="A close up of a person&amp;#39;s head&#10;&#10;AI-generated content may be incorrect.">
            <a:extLst>
              <a:ext uri="{FF2B5EF4-FFF2-40B4-BE49-F238E27FC236}">
                <a16:creationId xmlns:a16="http://schemas.microsoft.com/office/drawing/2014/main" id="{C320D076-BC92-8E32-E65D-D5BC4BFC5476}"/>
              </a:ext>
            </a:extLst>
          </p:cNvPr>
          <p:cNvPicPr>
            <a:picLocks noChangeAspect="1"/>
          </p:cNvPicPr>
          <p:nvPr/>
        </p:nvPicPr>
        <p:blipFill>
          <a:blip r:embed="rId3"/>
          <a:stretch>
            <a:fillRect/>
          </a:stretch>
        </p:blipFill>
        <p:spPr>
          <a:xfrm>
            <a:off x="997425" y="1109833"/>
            <a:ext cx="3475548" cy="3418370"/>
          </a:xfrm>
          <a:prstGeom prst="rect">
            <a:avLst/>
          </a:prstGeom>
          <a:ln w="3175">
            <a:solidFill>
              <a:schemeClr val="tx1"/>
            </a:solidFill>
          </a:ln>
          <a:effectLst>
            <a:outerShdw blurRad="50800" dist="38100" dir="2700000" algn="tl" rotWithShape="0">
              <a:prstClr val="black">
                <a:alpha val="40000"/>
              </a:prstClr>
            </a:outerShdw>
          </a:effectLst>
        </p:spPr>
      </p:pic>
      <p:pic>
        <p:nvPicPr>
          <p:cNvPr id="10" name="Picture 9" descr="A close up of a person&amp;#39;s face&#10;&#10;AI-generated content may be incorrect.">
            <a:extLst>
              <a:ext uri="{FF2B5EF4-FFF2-40B4-BE49-F238E27FC236}">
                <a16:creationId xmlns:a16="http://schemas.microsoft.com/office/drawing/2014/main" id="{04971462-D175-2D2F-4CD5-D9C4CF612C28}"/>
              </a:ext>
            </a:extLst>
          </p:cNvPr>
          <p:cNvPicPr>
            <a:picLocks noChangeAspect="1"/>
          </p:cNvPicPr>
          <p:nvPr/>
        </p:nvPicPr>
        <p:blipFill>
          <a:blip r:embed="rId4"/>
          <a:stretch>
            <a:fillRect/>
          </a:stretch>
        </p:blipFill>
        <p:spPr>
          <a:xfrm>
            <a:off x="2221461" y="3042137"/>
            <a:ext cx="3718084" cy="3418369"/>
          </a:xfrm>
          <a:prstGeom prst="rect">
            <a:avLst/>
          </a:prstGeom>
          <a:ln w="3175">
            <a:solidFill>
              <a:schemeClr val="tx1"/>
            </a:solidFill>
          </a:ln>
          <a:effectLst>
            <a:outerShdw blurRad="50800" dist="38100" dir="2700000" algn="tl" rotWithShape="0">
              <a:prstClr val="black">
                <a:alpha val="40000"/>
              </a:prstClr>
            </a:outerShdw>
          </a:effectLst>
        </p:spPr>
      </p:pic>
      <p:sp>
        <p:nvSpPr>
          <p:cNvPr id="12" name="TextBox 11">
            <a:extLst>
              <a:ext uri="{FF2B5EF4-FFF2-40B4-BE49-F238E27FC236}">
                <a16:creationId xmlns:a16="http://schemas.microsoft.com/office/drawing/2014/main" id="{00E277CF-D435-64F7-15F0-A0240471D546}"/>
              </a:ext>
            </a:extLst>
          </p:cNvPr>
          <p:cNvSpPr txBox="1"/>
          <p:nvPr/>
        </p:nvSpPr>
        <p:spPr>
          <a:xfrm>
            <a:off x="2056939" y="630433"/>
            <a:ext cx="1595309" cy="369332"/>
          </a:xfrm>
          <a:prstGeom prst="rect">
            <a:avLst/>
          </a:prstGeom>
          <a:noFill/>
        </p:spPr>
        <p:txBody>
          <a:bodyPr wrap="none" rtlCol="0">
            <a:spAutoFit/>
          </a:bodyPr>
          <a:lstStyle/>
          <a:p>
            <a:r>
              <a:rPr lang="en-US" dirty="0"/>
              <a:t>L1 SH, no bias</a:t>
            </a:r>
          </a:p>
        </p:txBody>
      </p:sp>
      <p:pic>
        <p:nvPicPr>
          <p:cNvPr id="15" name="Picture 14" descr="A close up of a person&amp;#39;s head&#10;&#10;AI-generated content may be incorrect.">
            <a:extLst>
              <a:ext uri="{FF2B5EF4-FFF2-40B4-BE49-F238E27FC236}">
                <a16:creationId xmlns:a16="http://schemas.microsoft.com/office/drawing/2014/main" id="{64BEE2E8-0324-C13A-C81F-0055179EDE5A}"/>
              </a:ext>
            </a:extLst>
          </p:cNvPr>
          <p:cNvPicPr>
            <a:picLocks noChangeAspect="1"/>
          </p:cNvPicPr>
          <p:nvPr/>
        </p:nvPicPr>
        <p:blipFill>
          <a:blip r:embed="rId5"/>
          <a:stretch>
            <a:fillRect/>
          </a:stretch>
        </p:blipFill>
        <p:spPr>
          <a:xfrm>
            <a:off x="6097396" y="1109833"/>
            <a:ext cx="3557982" cy="3418370"/>
          </a:xfrm>
          <a:prstGeom prst="rect">
            <a:avLst/>
          </a:prstGeom>
          <a:ln w="3175">
            <a:solidFill>
              <a:schemeClr val="tx1"/>
            </a:solidFill>
          </a:ln>
          <a:effectLst>
            <a:outerShdw blurRad="50800" dist="38100" dir="2700000" algn="tl" rotWithShape="0">
              <a:prstClr val="black">
                <a:alpha val="40000"/>
              </a:prstClr>
            </a:outerShdw>
          </a:effectLst>
        </p:spPr>
      </p:pic>
      <p:pic>
        <p:nvPicPr>
          <p:cNvPr id="18" name="Picture 17" descr="A close up of a person&amp;#39;s face&#10;&#10;AI-generated content may be incorrect.">
            <a:extLst>
              <a:ext uri="{FF2B5EF4-FFF2-40B4-BE49-F238E27FC236}">
                <a16:creationId xmlns:a16="http://schemas.microsoft.com/office/drawing/2014/main" id="{03D6F162-0966-6C5F-D0BB-50773CBF89ED}"/>
              </a:ext>
            </a:extLst>
          </p:cNvPr>
          <p:cNvPicPr>
            <a:picLocks noChangeAspect="1"/>
          </p:cNvPicPr>
          <p:nvPr/>
        </p:nvPicPr>
        <p:blipFill>
          <a:blip r:embed="rId6"/>
          <a:stretch>
            <a:fillRect/>
          </a:stretch>
        </p:blipFill>
        <p:spPr>
          <a:xfrm>
            <a:off x="7636594" y="3042136"/>
            <a:ext cx="3557982" cy="3418370"/>
          </a:xfrm>
          <a:prstGeom prst="rect">
            <a:avLst/>
          </a:prstGeom>
          <a:ln w="3175">
            <a:solidFill>
              <a:schemeClr val="tx1"/>
            </a:solidFill>
          </a:ln>
          <a:effectLst>
            <a:outerShdw blurRad="50800" dist="38100" dir="2700000" algn="tl" rotWithShape="0">
              <a:prstClr val="black">
                <a:alpha val="40000"/>
              </a:prstClr>
            </a:outerShdw>
          </a:effectLst>
        </p:spPr>
      </p:pic>
      <p:sp>
        <p:nvSpPr>
          <p:cNvPr id="21" name="TextBox 20">
            <a:extLst>
              <a:ext uri="{FF2B5EF4-FFF2-40B4-BE49-F238E27FC236}">
                <a16:creationId xmlns:a16="http://schemas.microsoft.com/office/drawing/2014/main" id="{7B4616FE-6DD2-C775-6CDA-5AB46622E37E}"/>
              </a:ext>
            </a:extLst>
          </p:cNvPr>
          <p:cNvSpPr txBox="1"/>
          <p:nvPr/>
        </p:nvSpPr>
        <p:spPr>
          <a:xfrm>
            <a:off x="7125021" y="630433"/>
            <a:ext cx="1765227" cy="369332"/>
          </a:xfrm>
          <a:prstGeom prst="rect">
            <a:avLst/>
          </a:prstGeom>
          <a:noFill/>
        </p:spPr>
        <p:txBody>
          <a:bodyPr wrap="none" rtlCol="0">
            <a:spAutoFit/>
          </a:bodyPr>
          <a:lstStyle/>
          <a:p>
            <a:r>
              <a:rPr lang="en-US" dirty="0"/>
              <a:t>L1 SH, with bias</a:t>
            </a:r>
          </a:p>
        </p:txBody>
      </p:sp>
      <p:sp>
        <p:nvSpPr>
          <p:cNvPr id="2" name="TextBox 1">
            <a:extLst>
              <a:ext uri="{FF2B5EF4-FFF2-40B4-BE49-F238E27FC236}">
                <a16:creationId xmlns:a16="http://schemas.microsoft.com/office/drawing/2014/main" id="{48D586D6-CB66-51E7-918F-37837D3FBC60}"/>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5" name="TextBox 8">
            <a:extLst>
              <a:ext uri="{FF2B5EF4-FFF2-40B4-BE49-F238E27FC236}">
                <a16:creationId xmlns:a16="http://schemas.microsoft.com/office/drawing/2014/main" id="{C5B9B5E2-1CE1-1206-D488-4C09CF37A57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026C13B2-5536-DCF9-E5FD-921385751BCB}"/>
              </a:ext>
            </a:extLst>
          </p:cNvPr>
          <p:cNvPicPr>
            <a:picLocks noChangeAspect="1"/>
          </p:cNvPicPr>
          <p:nvPr/>
        </p:nvPicPr>
        <p:blipFill>
          <a:blip r:embed="rId7">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1840781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0ABA5-4792-C093-050C-082F5E117B2C}"/>
            </a:ext>
          </a:extLst>
        </p:cNvPr>
        <p:cNvGrpSpPr/>
        <p:nvPr/>
      </p:nvGrpSpPr>
      <p:grpSpPr>
        <a:xfrm>
          <a:off x="0" y="0"/>
          <a:ext cx="0" cy="0"/>
          <a:chOff x="0" y="0"/>
          <a:chExt cx="0" cy="0"/>
        </a:xfrm>
      </p:grpSpPr>
      <p:pic>
        <p:nvPicPr>
          <p:cNvPr id="3" name="Picture 2" descr="A person&amp;#39;s head with yellow and pink hair&#10;&#10;AI-generated content may be incorrect.">
            <a:extLst>
              <a:ext uri="{FF2B5EF4-FFF2-40B4-BE49-F238E27FC236}">
                <a16:creationId xmlns:a16="http://schemas.microsoft.com/office/drawing/2014/main" id="{49DA688B-CC1B-9A8A-5192-D4C0B8E9353E}"/>
              </a:ext>
            </a:extLst>
          </p:cNvPr>
          <p:cNvPicPr>
            <a:picLocks noChangeAspect="1"/>
          </p:cNvPicPr>
          <p:nvPr/>
        </p:nvPicPr>
        <p:blipFill>
          <a:blip r:embed="rId3"/>
          <a:stretch>
            <a:fillRect/>
          </a:stretch>
        </p:blipFill>
        <p:spPr>
          <a:xfrm>
            <a:off x="814884" y="987301"/>
            <a:ext cx="3339549" cy="3751500"/>
          </a:xfrm>
          <a:prstGeom prst="rect">
            <a:avLst/>
          </a:prstGeom>
          <a:ln w="3175">
            <a:solidFill>
              <a:schemeClr val="tx1"/>
            </a:solidFill>
          </a:ln>
          <a:effectLst>
            <a:outerShdw blurRad="50800" dist="38100" dir="2700000" algn="tl" rotWithShape="0">
              <a:prstClr val="black">
                <a:alpha val="40000"/>
              </a:prstClr>
            </a:outerShdw>
          </a:effectLst>
        </p:spPr>
      </p:pic>
      <p:pic>
        <p:nvPicPr>
          <p:cNvPr id="5" name="Picture 4" descr="The back of a person&amp;#39;s head&#10;&#10;AI-generated content may be incorrect.">
            <a:extLst>
              <a:ext uri="{FF2B5EF4-FFF2-40B4-BE49-F238E27FC236}">
                <a16:creationId xmlns:a16="http://schemas.microsoft.com/office/drawing/2014/main" id="{DC310A15-AFAF-FB3C-27EA-733CCD1568E2}"/>
              </a:ext>
            </a:extLst>
          </p:cNvPr>
          <p:cNvPicPr>
            <a:picLocks noChangeAspect="1"/>
          </p:cNvPicPr>
          <p:nvPr/>
        </p:nvPicPr>
        <p:blipFill>
          <a:blip r:embed="rId4"/>
          <a:stretch>
            <a:fillRect/>
          </a:stretch>
        </p:blipFill>
        <p:spPr>
          <a:xfrm>
            <a:off x="2365389" y="2619306"/>
            <a:ext cx="3339550" cy="3751501"/>
          </a:xfrm>
          <a:prstGeom prst="rect">
            <a:avLst/>
          </a:prstGeom>
          <a:ln w="3175">
            <a:solidFill>
              <a:schemeClr val="tx1"/>
            </a:solidFill>
          </a:ln>
          <a:effectLst>
            <a:outerShdw blurRad="50800" dist="38100" dir="2700000" algn="tl" rotWithShape="0">
              <a:prstClr val="black">
                <a:alpha val="40000"/>
              </a:prstClr>
            </a:outerShdw>
          </a:effectLst>
        </p:spPr>
      </p:pic>
      <p:pic>
        <p:nvPicPr>
          <p:cNvPr id="8" name="Picture 7" descr="A person&amp;#39;s head with colorful hair&#10;&#10;AI-generated content may be incorrect.">
            <a:extLst>
              <a:ext uri="{FF2B5EF4-FFF2-40B4-BE49-F238E27FC236}">
                <a16:creationId xmlns:a16="http://schemas.microsoft.com/office/drawing/2014/main" id="{F4469A27-CB2C-47AF-B0B4-A070A1152C02}"/>
              </a:ext>
            </a:extLst>
          </p:cNvPr>
          <p:cNvPicPr>
            <a:picLocks noChangeAspect="1"/>
          </p:cNvPicPr>
          <p:nvPr/>
        </p:nvPicPr>
        <p:blipFill>
          <a:blip r:embed="rId5"/>
          <a:stretch>
            <a:fillRect/>
          </a:stretch>
        </p:blipFill>
        <p:spPr>
          <a:xfrm>
            <a:off x="6385621" y="987301"/>
            <a:ext cx="3339549" cy="3751500"/>
          </a:xfrm>
          <a:prstGeom prst="rect">
            <a:avLst/>
          </a:prstGeom>
          <a:ln w="3175">
            <a:solidFill>
              <a:schemeClr val="tx1"/>
            </a:solidFill>
          </a:ln>
          <a:effectLst>
            <a:outerShdw blurRad="50800" dist="38100" dir="2700000" algn="tl" rotWithShape="0">
              <a:prstClr val="black">
                <a:alpha val="40000"/>
              </a:prstClr>
            </a:outerShdw>
          </a:effectLst>
        </p:spPr>
      </p:pic>
      <p:pic>
        <p:nvPicPr>
          <p:cNvPr id="11" name="Picture 10" descr="The back of a person&amp;#39;s head&#10;&#10;AI-generated content may be incorrect.">
            <a:extLst>
              <a:ext uri="{FF2B5EF4-FFF2-40B4-BE49-F238E27FC236}">
                <a16:creationId xmlns:a16="http://schemas.microsoft.com/office/drawing/2014/main" id="{E6BBC9E9-3853-517E-B4E0-FD69BA81F9EC}"/>
              </a:ext>
            </a:extLst>
          </p:cNvPr>
          <p:cNvPicPr>
            <a:picLocks noChangeAspect="1"/>
          </p:cNvPicPr>
          <p:nvPr/>
        </p:nvPicPr>
        <p:blipFill>
          <a:blip r:embed="rId6"/>
          <a:stretch>
            <a:fillRect/>
          </a:stretch>
        </p:blipFill>
        <p:spPr>
          <a:xfrm>
            <a:off x="8055395" y="2619307"/>
            <a:ext cx="3339549" cy="3751500"/>
          </a:xfrm>
          <a:prstGeom prst="rect">
            <a:avLst/>
          </a:prstGeom>
          <a:ln w="3175">
            <a:solidFill>
              <a:schemeClr val="tx1"/>
            </a:solidFill>
          </a:ln>
          <a:effectLst>
            <a:outerShdw blurRad="50800" dist="38100" dir="2700000" algn="tl" rotWithShape="0">
              <a:prstClr val="black">
                <a:alpha val="40000"/>
              </a:prstClr>
            </a:outerShdw>
          </a:effectLst>
        </p:spPr>
      </p:pic>
      <p:sp>
        <p:nvSpPr>
          <p:cNvPr id="14" name="TextBox 13">
            <a:extLst>
              <a:ext uri="{FF2B5EF4-FFF2-40B4-BE49-F238E27FC236}">
                <a16:creationId xmlns:a16="http://schemas.microsoft.com/office/drawing/2014/main" id="{00F00C5E-29DE-86C3-7476-687C8154E6D2}"/>
              </a:ext>
            </a:extLst>
          </p:cNvPr>
          <p:cNvSpPr txBox="1"/>
          <p:nvPr/>
        </p:nvSpPr>
        <p:spPr>
          <a:xfrm>
            <a:off x="1763887" y="617969"/>
            <a:ext cx="1595309" cy="369332"/>
          </a:xfrm>
          <a:prstGeom prst="rect">
            <a:avLst/>
          </a:prstGeom>
          <a:noFill/>
        </p:spPr>
        <p:txBody>
          <a:bodyPr wrap="none" rtlCol="0">
            <a:spAutoFit/>
          </a:bodyPr>
          <a:lstStyle/>
          <a:p>
            <a:r>
              <a:rPr lang="en-US" dirty="0"/>
              <a:t>L1 SH, no bias</a:t>
            </a:r>
          </a:p>
        </p:txBody>
      </p:sp>
      <p:sp>
        <p:nvSpPr>
          <p:cNvPr id="17" name="TextBox 16">
            <a:extLst>
              <a:ext uri="{FF2B5EF4-FFF2-40B4-BE49-F238E27FC236}">
                <a16:creationId xmlns:a16="http://schemas.microsoft.com/office/drawing/2014/main" id="{B4062B96-CB52-E0B9-4293-059D8D74BD90}"/>
              </a:ext>
            </a:extLst>
          </p:cNvPr>
          <p:cNvSpPr txBox="1"/>
          <p:nvPr/>
        </p:nvSpPr>
        <p:spPr>
          <a:xfrm>
            <a:off x="7172781" y="607785"/>
            <a:ext cx="1765227" cy="369332"/>
          </a:xfrm>
          <a:prstGeom prst="rect">
            <a:avLst/>
          </a:prstGeom>
          <a:noFill/>
        </p:spPr>
        <p:txBody>
          <a:bodyPr wrap="none" rtlCol="0">
            <a:spAutoFit/>
          </a:bodyPr>
          <a:lstStyle/>
          <a:p>
            <a:r>
              <a:rPr lang="en-US" dirty="0"/>
              <a:t>L1 SH, with bias</a:t>
            </a:r>
          </a:p>
        </p:txBody>
      </p:sp>
      <p:sp>
        <p:nvSpPr>
          <p:cNvPr id="2" name="TextBox 1">
            <a:extLst>
              <a:ext uri="{FF2B5EF4-FFF2-40B4-BE49-F238E27FC236}">
                <a16:creationId xmlns:a16="http://schemas.microsoft.com/office/drawing/2014/main" id="{428CF886-8A30-7CF2-6186-436FC4BAA19A}"/>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7" name="TextBox 8">
            <a:extLst>
              <a:ext uri="{FF2B5EF4-FFF2-40B4-BE49-F238E27FC236}">
                <a16:creationId xmlns:a16="http://schemas.microsoft.com/office/drawing/2014/main" id="{2130A04A-8D46-9676-94B8-D686A38D2E62}"/>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0" name="Picture 9" descr="A black and white sign with white text&#10;&#10;Description automatically generated">
            <a:extLst>
              <a:ext uri="{FF2B5EF4-FFF2-40B4-BE49-F238E27FC236}">
                <a16:creationId xmlns:a16="http://schemas.microsoft.com/office/drawing/2014/main" id="{2796447F-6A23-DEEF-CD9D-CAF90C661C29}"/>
              </a:ext>
            </a:extLst>
          </p:cNvPr>
          <p:cNvPicPr>
            <a:picLocks noChangeAspect="1"/>
          </p:cNvPicPr>
          <p:nvPr/>
        </p:nvPicPr>
        <p:blipFill>
          <a:blip r:embed="rId7">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5065467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584-0CCC-1354-BE64-67F5BC982D99}"/>
              </a:ext>
            </a:extLst>
          </p:cNvPr>
          <p:cNvSpPr>
            <a:spLocks noGrp="1"/>
          </p:cNvSpPr>
          <p:nvPr>
            <p:ph type="ctrTitle"/>
          </p:nvPr>
        </p:nvSpPr>
        <p:spPr/>
        <p:txBody>
          <a:bodyPr/>
          <a:lstStyle/>
          <a:p>
            <a:r>
              <a:rPr lang="en-US" dirty="0"/>
              <a:t>Precomputed visibility &amp; LODs</a:t>
            </a:r>
          </a:p>
        </p:txBody>
      </p:sp>
      <p:sp>
        <p:nvSpPr>
          <p:cNvPr id="3" name="Subtitle 2">
            <a:extLst>
              <a:ext uri="{FF2B5EF4-FFF2-40B4-BE49-F238E27FC236}">
                <a16:creationId xmlns:a16="http://schemas.microsoft.com/office/drawing/2014/main" id="{599693DC-5E94-BBE7-81FD-7CD6F72D2BB8}"/>
              </a:ext>
            </a:extLst>
          </p:cNvPr>
          <p:cNvSpPr>
            <a:spLocks noGrp="1"/>
          </p:cNvSpPr>
          <p:nvPr>
            <p:ph type="subTitle" idx="1"/>
          </p:nvPr>
        </p:nvSpPr>
        <p:spPr/>
        <p:txBody>
          <a:bodyPr/>
          <a:lstStyle/>
          <a:p>
            <a:r>
              <a:rPr lang="en-US" dirty="0"/>
              <a:t>Problem: visibility is baked when all strands are present</a:t>
            </a:r>
          </a:p>
          <a:p>
            <a:r>
              <a:rPr lang="en-US" dirty="0"/>
              <a:t>Portion of these strands is not there after LOD reduction</a:t>
            </a:r>
          </a:p>
          <a:p>
            <a:r>
              <a:rPr lang="en-US" dirty="0"/>
              <a:t>“Ghosts” still occlude visible strands</a:t>
            </a:r>
          </a:p>
          <a:p>
            <a:r>
              <a:rPr lang="en-US" dirty="0"/>
              <a:t>Can bake visibility for different LODs</a:t>
            </a:r>
          </a:p>
        </p:txBody>
      </p:sp>
      <p:pic>
        <p:nvPicPr>
          <p:cNvPr id="12" name="Picture 11">
            <a:extLst>
              <a:ext uri="{FF2B5EF4-FFF2-40B4-BE49-F238E27FC236}">
                <a16:creationId xmlns:a16="http://schemas.microsoft.com/office/drawing/2014/main" id="{F1FDE685-BE05-FA09-B72D-E38F8C40145E}"/>
              </a:ext>
            </a:extLst>
          </p:cNvPr>
          <p:cNvPicPr>
            <a:picLocks noChangeAspect="1"/>
          </p:cNvPicPr>
          <p:nvPr/>
        </p:nvPicPr>
        <p:blipFill>
          <a:blip r:embed="rId3"/>
          <a:stretch>
            <a:fillRect/>
          </a:stretch>
        </p:blipFill>
        <p:spPr>
          <a:xfrm>
            <a:off x="5438482" y="3060912"/>
            <a:ext cx="2844457" cy="2844457"/>
          </a:xfrm>
          <a:prstGeom prst="rect">
            <a:avLst/>
          </a:prstGeom>
          <a:ln>
            <a:noFill/>
          </a:ln>
          <a:effectLst>
            <a:outerShdw blurRad="190500" algn="tl" rotWithShape="0">
              <a:srgbClr val="000000">
                <a:alpha val="70000"/>
              </a:srgbClr>
            </a:outerShdw>
          </a:effectLst>
        </p:spPr>
      </p:pic>
      <p:pic>
        <p:nvPicPr>
          <p:cNvPr id="18" name="Picture 17">
            <a:extLst>
              <a:ext uri="{FF2B5EF4-FFF2-40B4-BE49-F238E27FC236}">
                <a16:creationId xmlns:a16="http://schemas.microsoft.com/office/drawing/2014/main" id="{9419CF5D-0167-E96D-51F4-D2B0627E3DAA}"/>
              </a:ext>
            </a:extLst>
          </p:cNvPr>
          <p:cNvPicPr>
            <a:picLocks noChangeAspect="1"/>
          </p:cNvPicPr>
          <p:nvPr/>
        </p:nvPicPr>
        <p:blipFill>
          <a:blip r:embed="rId4"/>
          <a:stretch>
            <a:fillRect/>
          </a:stretch>
        </p:blipFill>
        <p:spPr>
          <a:xfrm>
            <a:off x="8907078" y="3060912"/>
            <a:ext cx="2844457" cy="2844457"/>
          </a:xfrm>
          <a:prstGeom prst="rect">
            <a:avLst/>
          </a:prstGeom>
          <a:ln>
            <a:noFill/>
          </a:ln>
          <a:effectLst>
            <a:outerShdw blurRad="190500" algn="tl" rotWithShape="0">
              <a:srgbClr val="000000">
                <a:alpha val="70000"/>
              </a:srgbClr>
            </a:outerShdw>
          </a:effectLst>
        </p:spPr>
      </p:pic>
      <p:sp>
        <p:nvSpPr>
          <p:cNvPr id="19" name="TextBox 18">
            <a:extLst>
              <a:ext uri="{FF2B5EF4-FFF2-40B4-BE49-F238E27FC236}">
                <a16:creationId xmlns:a16="http://schemas.microsoft.com/office/drawing/2014/main" id="{42A03E72-C06F-8F90-4230-81FD43A2AF1B}"/>
              </a:ext>
            </a:extLst>
          </p:cNvPr>
          <p:cNvSpPr txBox="1"/>
          <p:nvPr/>
        </p:nvSpPr>
        <p:spPr>
          <a:xfrm>
            <a:off x="6032598" y="6071755"/>
            <a:ext cx="1656223" cy="369332"/>
          </a:xfrm>
          <a:prstGeom prst="rect">
            <a:avLst/>
          </a:prstGeom>
          <a:noFill/>
        </p:spPr>
        <p:txBody>
          <a:bodyPr wrap="none" rtlCol="0">
            <a:spAutoFit/>
          </a:bodyPr>
          <a:lstStyle/>
          <a:p>
            <a:r>
              <a:rPr lang="en-US" dirty="0"/>
              <a:t>No reduction</a:t>
            </a:r>
          </a:p>
        </p:txBody>
      </p:sp>
      <p:sp>
        <p:nvSpPr>
          <p:cNvPr id="20" name="TextBox 19">
            <a:extLst>
              <a:ext uri="{FF2B5EF4-FFF2-40B4-BE49-F238E27FC236}">
                <a16:creationId xmlns:a16="http://schemas.microsoft.com/office/drawing/2014/main" id="{64705F63-890F-CF92-5C39-F7D75B23AEAF}"/>
              </a:ext>
            </a:extLst>
          </p:cNvPr>
          <p:cNvSpPr txBox="1"/>
          <p:nvPr/>
        </p:nvSpPr>
        <p:spPr>
          <a:xfrm>
            <a:off x="9546431" y="6071755"/>
            <a:ext cx="1770036" cy="369332"/>
          </a:xfrm>
          <a:prstGeom prst="rect">
            <a:avLst/>
          </a:prstGeom>
          <a:noFill/>
        </p:spPr>
        <p:txBody>
          <a:bodyPr wrap="none" rtlCol="0">
            <a:spAutoFit/>
          </a:bodyPr>
          <a:lstStyle/>
          <a:p>
            <a:r>
              <a:rPr lang="en-US" dirty="0"/>
              <a:t>50% reduction</a:t>
            </a:r>
          </a:p>
        </p:txBody>
      </p:sp>
      <p:sp>
        <p:nvSpPr>
          <p:cNvPr id="21" name="Rectangle 20">
            <a:extLst>
              <a:ext uri="{FF2B5EF4-FFF2-40B4-BE49-F238E27FC236}">
                <a16:creationId xmlns:a16="http://schemas.microsoft.com/office/drawing/2014/main" id="{7D737ECC-5B3E-3C0B-C9CD-D413484B3760}"/>
              </a:ext>
            </a:extLst>
          </p:cNvPr>
          <p:cNvSpPr/>
          <p:nvPr/>
        </p:nvSpPr>
        <p:spPr>
          <a:xfrm>
            <a:off x="8907079" y="2688626"/>
            <a:ext cx="128233" cy="128233"/>
          </a:xfrm>
          <a:prstGeom prst="rect">
            <a:avLst/>
          </a:prstGeom>
          <a:solidFill>
            <a:srgbClr val="FFD78C"/>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D360F62-08F9-C56D-E0B5-B9EDEFD82F92}"/>
              </a:ext>
            </a:extLst>
          </p:cNvPr>
          <p:cNvSpPr/>
          <p:nvPr/>
        </p:nvSpPr>
        <p:spPr>
          <a:xfrm>
            <a:off x="8907078" y="2468817"/>
            <a:ext cx="128233" cy="128233"/>
          </a:xfrm>
          <a:prstGeom prst="rect">
            <a:avLst/>
          </a:prstGeom>
          <a:solidFill>
            <a:srgbClr val="C2E0AD"/>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Box 22">
            <a:extLst>
              <a:ext uri="{FF2B5EF4-FFF2-40B4-BE49-F238E27FC236}">
                <a16:creationId xmlns:a16="http://schemas.microsoft.com/office/drawing/2014/main" id="{82469056-6818-79D8-0D2A-6DD08C92AB70}"/>
              </a:ext>
            </a:extLst>
          </p:cNvPr>
          <p:cNvSpPr txBox="1"/>
          <p:nvPr/>
        </p:nvSpPr>
        <p:spPr>
          <a:xfrm>
            <a:off x="9031988" y="2410218"/>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Target strand</a:t>
            </a:r>
          </a:p>
        </p:txBody>
      </p:sp>
      <p:sp>
        <p:nvSpPr>
          <p:cNvPr id="24" name="TextBox 23">
            <a:extLst>
              <a:ext uri="{FF2B5EF4-FFF2-40B4-BE49-F238E27FC236}">
                <a16:creationId xmlns:a16="http://schemas.microsoft.com/office/drawing/2014/main" id="{DEE22A00-E934-2541-9C12-FD76B963DAD0}"/>
              </a:ext>
            </a:extLst>
          </p:cNvPr>
          <p:cNvSpPr txBox="1"/>
          <p:nvPr/>
        </p:nvSpPr>
        <p:spPr>
          <a:xfrm>
            <a:off x="9031987" y="2630025"/>
            <a:ext cx="139946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Nearby strands</a:t>
            </a:r>
          </a:p>
        </p:txBody>
      </p:sp>
      <p:sp>
        <p:nvSpPr>
          <p:cNvPr id="25" name="TextBox 24">
            <a:extLst>
              <a:ext uri="{FF2B5EF4-FFF2-40B4-BE49-F238E27FC236}">
                <a16:creationId xmlns:a16="http://schemas.microsoft.com/office/drawing/2014/main" id="{3CB25D93-EF78-B12F-8818-4933619D52E8}"/>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6" name="TextBox 8">
            <a:extLst>
              <a:ext uri="{FF2B5EF4-FFF2-40B4-BE49-F238E27FC236}">
                <a16:creationId xmlns:a16="http://schemas.microsoft.com/office/drawing/2014/main" id="{A15FFA34-AB56-12AC-1F77-25B7CA53CE92}"/>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98D0855E-73A8-582D-16A4-4400839FE9FA}"/>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26094567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23D719B-E0D9-B3A4-2A94-DB0372F29DE4}"/>
              </a:ext>
            </a:extLst>
          </p:cNvPr>
          <p:cNvSpPr>
            <a:spLocks noGrp="1"/>
          </p:cNvSpPr>
          <p:nvPr>
            <p:ph type="body" sz="quarter" idx="11"/>
          </p:nvPr>
        </p:nvSpPr>
        <p:spPr/>
        <p:txBody>
          <a:bodyPr/>
          <a:lstStyle/>
          <a:p>
            <a:r>
              <a:rPr lang="en-US"/>
              <a:t>Example</a:t>
            </a:r>
          </a:p>
        </p:txBody>
      </p:sp>
      <p:sp>
        <p:nvSpPr>
          <p:cNvPr id="6" name="Title 1">
            <a:extLst>
              <a:ext uri="{FF2B5EF4-FFF2-40B4-BE49-F238E27FC236}">
                <a16:creationId xmlns:a16="http://schemas.microsoft.com/office/drawing/2014/main" id="{45338A9D-B721-F3C9-ECAB-B0F1275BF871}"/>
              </a:ext>
            </a:extLst>
          </p:cNvPr>
          <p:cNvSpPr>
            <a:spLocks noGrp="1"/>
          </p:cNvSpPr>
          <p:nvPr>
            <p:ph type="ctrTitle"/>
          </p:nvPr>
        </p:nvSpPr>
        <p:spPr>
          <a:xfrm>
            <a:off x="648511" y="480060"/>
            <a:ext cx="10894978" cy="643346"/>
          </a:xfrm>
        </p:spPr>
        <p:txBody>
          <a:bodyPr/>
          <a:lstStyle/>
          <a:p>
            <a:r>
              <a:rPr lang="en-US"/>
              <a:t>Precomputed visibility &amp; LODs</a:t>
            </a:r>
          </a:p>
        </p:txBody>
      </p:sp>
      <p:sp>
        <p:nvSpPr>
          <p:cNvPr id="9" name="TextBox 8">
            <a:extLst>
              <a:ext uri="{FF2B5EF4-FFF2-40B4-BE49-F238E27FC236}">
                <a16:creationId xmlns:a16="http://schemas.microsoft.com/office/drawing/2014/main" id="{5067ADFB-A12D-67D8-F1F5-4AE3A1E14EC2}"/>
              </a:ext>
            </a:extLst>
          </p:cNvPr>
          <p:cNvSpPr txBox="1"/>
          <p:nvPr/>
        </p:nvSpPr>
        <p:spPr>
          <a:xfrm>
            <a:off x="1019710" y="1639004"/>
            <a:ext cx="3096896" cy="646331"/>
          </a:xfrm>
          <a:prstGeom prst="rect">
            <a:avLst/>
          </a:prstGeom>
          <a:noFill/>
        </p:spPr>
        <p:txBody>
          <a:bodyPr wrap="square" rtlCol="0">
            <a:spAutoFit/>
          </a:bodyPr>
          <a:lstStyle/>
          <a:p>
            <a:r>
              <a:rPr lang="sv-SE" dirty="0"/>
              <a:t>90% </a:t>
            </a:r>
            <a:r>
              <a:rPr lang="sv-SE" dirty="0" err="1"/>
              <a:t>reduction</a:t>
            </a:r>
            <a:r>
              <a:rPr lang="sv-SE" dirty="0"/>
              <a:t>, </a:t>
            </a:r>
            <a:r>
              <a:rPr lang="sv-SE" dirty="0" err="1"/>
              <a:t>use</a:t>
            </a:r>
            <a:r>
              <a:rPr lang="sv-SE" dirty="0"/>
              <a:t> all strands for visibility </a:t>
            </a:r>
            <a:r>
              <a:rPr lang="sv-SE" dirty="0" err="1"/>
              <a:t>baking</a:t>
            </a:r>
            <a:endParaRPr lang="en-US" dirty="0"/>
          </a:p>
        </p:txBody>
      </p:sp>
      <p:sp>
        <p:nvSpPr>
          <p:cNvPr id="10" name="TextBox 9">
            <a:extLst>
              <a:ext uri="{FF2B5EF4-FFF2-40B4-BE49-F238E27FC236}">
                <a16:creationId xmlns:a16="http://schemas.microsoft.com/office/drawing/2014/main" id="{20B40E07-7E6C-B936-7F9F-2BF7852616EC}"/>
              </a:ext>
            </a:extLst>
          </p:cNvPr>
          <p:cNvSpPr txBox="1"/>
          <p:nvPr/>
        </p:nvSpPr>
        <p:spPr>
          <a:xfrm>
            <a:off x="6064469" y="1631102"/>
            <a:ext cx="2829838" cy="646331"/>
          </a:xfrm>
          <a:prstGeom prst="rect">
            <a:avLst/>
          </a:prstGeom>
          <a:noFill/>
        </p:spPr>
        <p:txBody>
          <a:bodyPr wrap="square" rtlCol="0">
            <a:spAutoFit/>
          </a:bodyPr>
          <a:lstStyle/>
          <a:p>
            <a:r>
              <a:rPr lang="sv-SE"/>
              <a:t>90% </a:t>
            </a:r>
            <a:r>
              <a:rPr lang="sv-SE" err="1"/>
              <a:t>reduction</a:t>
            </a:r>
            <a:r>
              <a:rPr lang="sv-SE"/>
              <a:t>, </a:t>
            </a:r>
            <a:r>
              <a:rPr lang="sv-SE" err="1"/>
              <a:t>use</a:t>
            </a:r>
            <a:r>
              <a:rPr lang="sv-SE"/>
              <a:t> </a:t>
            </a:r>
            <a:r>
              <a:rPr lang="sv-SE" err="1"/>
              <a:t>only</a:t>
            </a:r>
            <a:r>
              <a:rPr lang="sv-SE"/>
              <a:t> </a:t>
            </a:r>
            <a:r>
              <a:rPr lang="sv-SE" err="1"/>
              <a:t>visible</a:t>
            </a:r>
            <a:r>
              <a:rPr lang="sv-SE"/>
              <a:t> strands</a:t>
            </a:r>
            <a:endParaRPr lang="en-US"/>
          </a:p>
        </p:txBody>
      </p:sp>
      <p:pic>
        <p:nvPicPr>
          <p:cNvPr id="14" name="Picture 13">
            <a:extLst>
              <a:ext uri="{FF2B5EF4-FFF2-40B4-BE49-F238E27FC236}">
                <a16:creationId xmlns:a16="http://schemas.microsoft.com/office/drawing/2014/main" id="{6FC06E3B-2C18-F4C8-EAF1-5A9332DFCEF4}"/>
              </a:ext>
            </a:extLst>
          </p:cNvPr>
          <p:cNvPicPr>
            <a:picLocks noChangeAspect="1"/>
          </p:cNvPicPr>
          <p:nvPr/>
        </p:nvPicPr>
        <p:blipFill>
          <a:blip r:embed="rId3"/>
          <a:stretch>
            <a:fillRect/>
          </a:stretch>
        </p:blipFill>
        <p:spPr>
          <a:xfrm>
            <a:off x="340334" y="2288392"/>
            <a:ext cx="4473151" cy="4201419"/>
          </a:xfrm>
          <a:prstGeom prst="rect">
            <a:avLst/>
          </a:prstGeom>
          <a:ln>
            <a:noFill/>
          </a:ln>
          <a:effectLst>
            <a:outerShdw blurRad="190500" algn="tl" rotWithShape="0">
              <a:srgbClr val="000000">
                <a:alpha val="70000"/>
              </a:srgbClr>
            </a:outerShdw>
          </a:effectLst>
        </p:spPr>
      </p:pic>
      <p:pic>
        <p:nvPicPr>
          <p:cNvPr id="16" name="Picture 15">
            <a:extLst>
              <a:ext uri="{FF2B5EF4-FFF2-40B4-BE49-F238E27FC236}">
                <a16:creationId xmlns:a16="http://schemas.microsoft.com/office/drawing/2014/main" id="{813B68B9-377D-5596-7ED3-5D81C5CCE1D0}"/>
              </a:ext>
            </a:extLst>
          </p:cNvPr>
          <p:cNvPicPr>
            <a:picLocks noChangeAspect="1"/>
          </p:cNvPicPr>
          <p:nvPr/>
        </p:nvPicPr>
        <p:blipFill>
          <a:blip r:embed="rId4"/>
          <a:stretch>
            <a:fillRect/>
          </a:stretch>
        </p:blipFill>
        <p:spPr>
          <a:xfrm>
            <a:off x="5123689" y="2288392"/>
            <a:ext cx="4496103" cy="4211226"/>
          </a:xfrm>
          <a:prstGeom prst="rect">
            <a:avLst/>
          </a:prstGeom>
          <a:ln>
            <a:noFill/>
          </a:ln>
          <a:effectLst>
            <a:outerShdw blurRad="190500" algn="tl" rotWithShape="0">
              <a:srgbClr val="000000">
                <a:alpha val="70000"/>
              </a:srgbClr>
            </a:outerShdw>
          </a:effectLst>
        </p:spPr>
      </p:pic>
      <p:sp>
        <p:nvSpPr>
          <p:cNvPr id="12" name="TextBox 11">
            <a:extLst>
              <a:ext uri="{FF2B5EF4-FFF2-40B4-BE49-F238E27FC236}">
                <a16:creationId xmlns:a16="http://schemas.microsoft.com/office/drawing/2014/main" id="{EA185527-1D37-12A4-A42F-088DC04806C6}"/>
              </a:ext>
            </a:extLst>
          </p:cNvPr>
          <p:cNvSpPr txBox="1"/>
          <p:nvPr/>
        </p:nvSpPr>
        <p:spPr>
          <a:xfrm>
            <a:off x="9721048" y="3082436"/>
            <a:ext cx="2263139" cy="369332"/>
          </a:xfrm>
          <a:prstGeom prst="rect">
            <a:avLst/>
          </a:prstGeom>
          <a:noFill/>
        </p:spPr>
        <p:txBody>
          <a:bodyPr wrap="square" rtlCol="0">
            <a:spAutoFit/>
          </a:bodyPr>
          <a:lstStyle/>
          <a:p>
            <a:r>
              <a:rPr lang="sv-SE"/>
              <a:t>Original </a:t>
            </a:r>
            <a:r>
              <a:rPr lang="sv-SE" err="1"/>
              <a:t>model</a:t>
            </a:r>
            <a:endParaRPr lang="en-US"/>
          </a:p>
        </p:txBody>
      </p:sp>
      <p:pic>
        <p:nvPicPr>
          <p:cNvPr id="8" name="Picture 7">
            <a:extLst>
              <a:ext uri="{FF2B5EF4-FFF2-40B4-BE49-F238E27FC236}">
                <a16:creationId xmlns:a16="http://schemas.microsoft.com/office/drawing/2014/main" id="{410D15C4-3664-0B34-B3EA-09A490B5B07D}"/>
              </a:ext>
            </a:extLst>
          </p:cNvPr>
          <p:cNvPicPr>
            <a:picLocks noChangeAspect="1"/>
          </p:cNvPicPr>
          <p:nvPr/>
        </p:nvPicPr>
        <p:blipFill>
          <a:blip r:embed="rId5"/>
          <a:stretch>
            <a:fillRect/>
          </a:stretch>
        </p:blipFill>
        <p:spPr>
          <a:xfrm>
            <a:off x="9001330" y="148531"/>
            <a:ext cx="3096896" cy="2903340"/>
          </a:xfrm>
          <a:prstGeom prst="rect">
            <a:avLst/>
          </a:prstGeom>
          <a:ln>
            <a:noFill/>
          </a:ln>
          <a:effectLst>
            <a:outerShdw blurRad="190500" algn="tl" rotWithShape="0">
              <a:srgbClr val="000000">
                <a:alpha val="70000"/>
              </a:srgbClr>
            </a:outerShdw>
          </a:effectLst>
        </p:spPr>
      </p:pic>
      <p:sp>
        <p:nvSpPr>
          <p:cNvPr id="17" name="Rectangle 16">
            <a:extLst>
              <a:ext uri="{FF2B5EF4-FFF2-40B4-BE49-F238E27FC236}">
                <a16:creationId xmlns:a16="http://schemas.microsoft.com/office/drawing/2014/main" id="{03E115FE-A994-9BE5-7D7F-F521D9224391}"/>
              </a:ext>
            </a:extLst>
          </p:cNvPr>
          <p:cNvSpPr/>
          <p:nvPr/>
        </p:nvSpPr>
        <p:spPr>
          <a:xfrm>
            <a:off x="2103120" y="3627120"/>
            <a:ext cx="1043940" cy="281940"/>
          </a:xfrm>
          <a:prstGeom prst="rect">
            <a:avLst/>
          </a:prstGeom>
          <a:noFill/>
          <a:ln w="3810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DE2BB84-725F-F469-652B-91F8EB99F367}"/>
              </a:ext>
            </a:extLst>
          </p:cNvPr>
          <p:cNvSpPr/>
          <p:nvPr/>
        </p:nvSpPr>
        <p:spPr>
          <a:xfrm>
            <a:off x="7014310" y="3627120"/>
            <a:ext cx="1043940" cy="281940"/>
          </a:xfrm>
          <a:prstGeom prst="rect">
            <a:avLst/>
          </a:prstGeom>
          <a:noFill/>
          <a:ln w="3810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2DA733E-FFBA-E49E-0D7B-5ECEE13BE06D}"/>
              </a:ext>
            </a:extLst>
          </p:cNvPr>
          <p:cNvSpPr/>
          <p:nvPr/>
        </p:nvSpPr>
        <p:spPr>
          <a:xfrm>
            <a:off x="2565306" y="3051871"/>
            <a:ext cx="1043940" cy="281940"/>
          </a:xfrm>
          <a:prstGeom prst="rect">
            <a:avLst/>
          </a:prstGeom>
          <a:noFill/>
          <a:ln w="38100">
            <a:solidFill>
              <a:srgbClr val="FF99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035CC5-E11B-32B5-890A-2869E0E9620E}"/>
              </a:ext>
            </a:extLst>
          </p:cNvPr>
          <p:cNvSpPr/>
          <p:nvPr/>
        </p:nvSpPr>
        <p:spPr>
          <a:xfrm>
            <a:off x="7534309" y="3060518"/>
            <a:ext cx="1043940" cy="281940"/>
          </a:xfrm>
          <a:prstGeom prst="rect">
            <a:avLst/>
          </a:prstGeom>
          <a:noFill/>
          <a:ln w="38100">
            <a:solidFill>
              <a:srgbClr val="FF99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2FF5310A-BB4E-CAAD-4D26-545A53DAE18E}"/>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3" name="TextBox 8">
            <a:extLst>
              <a:ext uri="{FF2B5EF4-FFF2-40B4-BE49-F238E27FC236}">
                <a16:creationId xmlns:a16="http://schemas.microsoft.com/office/drawing/2014/main" id="{8FBFD977-2F9B-FD0A-B605-3F75DA2FD27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BACEB3E2-2017-534B-7B0D-E216CAB267BE}"/>
              </a:ext>
            </a:extLst>
          </p:cNvPr>
          <p:cNvPicPr>
            <a:picLocks noChangeAspect="1"/>
          </p:cNvPicPr>
          <p:nvPr/>
        </p:nvPicPr>
        <p:blipFill>
          <a:blip r:embed="rId6">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605519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E8A6B-9107-2A6B-B503-DA4C8B5EC0E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F7CAABE-126D-638A-7E45-B01217A6CAB0}"/>
              </a:ext>
            </a:extLst>
          </p:cNvPr>
          <p:cNvSpPr>
            <a:spLocks noGrp="1"/>
          </p:cNvSpPr>
          <p:nvPr>
            <p:ph type="ctrTitle"/>
          </p:nvPr>
        </p:nvSpPr>
        <p:spPr/>
        <p:txBody>
          <a:bodyPr/>
          <a:lstStyle/>
          <a:p>
            <a:r>
              <a:rPr lang="en-US"/>
              <a:t>Hair volumetric shadows</a:t>
            </a:r>
          </a:p>
        </p:txBody>
      </p:sp>
      <p:sp>
        <p:nvSpPr>
          <p:cNvPr id="8" name="Content Placeholder 2">
            <a:extLst>
              <a:ext uri="{FF2B5EF4-FFF2-40B4-BE49-F238E27FC236}">
                <a16:creationId xmlns:a16="http://schemas.microsoft.com/office/drawing/2014/main" id="{957760F8-B8DB-BA12-8103-1029FAC07994}"/>
              </a:ext>
            </a:extLst>
          </p:cNvPr>
          <p:cNvSpPr txBox="1">
            <a:spLocks/>
          </p:cNvSpPr>
          <p:nvPr/>
        </p:nvSpPr>
        <p:spPr>
          <a:xfrm>
            <a:off x="648511" y="1842101"/>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Raymarch hair density volume for each skin pixel for each light</a:t>
            </a:r>
          </a:p>
          <a:p>
            <a:r>
              <a:rPr lang="en-US" dirty="0"/>
              <a:t>6 steps per light, 1 ray per pixel, 48x48x48 grid resolution</a:t>
            </a:r>
          </a:p>
          <a:p>
            <a:r>
              <a:rPr lang="en-US" dirty="0"/>
              <a:t>Also handles ambient occlusion (1 ray with 2 steps)</a:t>
            </a:r>
          </a:p>
          <a:p>
            <a:r>
              <a:rPr lang="en-US" dirty="0"/>
              <a:t>Artists can control shadow intensity per asset</a:t>
            </a:r>
          </a:p>
          <a:p>
            <a:r>
              <a:rPr lang="en-US" dirty="0"/>
              <a:t>~0.3ms on Series S in cutscenes (for both AO and direct shadows)</a:t>
            </a:r>
          </a:p>
        </p:txBody>
      </p:sp>
      <p:pic>
        <p:nvPicPr>
          <p:cNvPr id="10" name="Picture 9" descr="A person with short brown hair&#10;&#10;AI-generated content may be incorrect.">
            <a:extLst>
              <a:ext uri="{FF2B5EF4-FFF2-40B4-BE49-F238E27FC236}">
                <a16:creationId xmlns:a16="http://schemas.microsoft.com/office/drawing/2014/main" id="{D8534D02-9313-1A68-CC42-4313A9B77D39}"/>
              </a:ext>
            </a:extLst>
          </p:cNvPr>
          <p:cNvPicPr>
            <a:picLocks noChangeAspect="1"/>
          </p:cNvPicPr>
          <p:nvPr/>
        </p:nvPicPr>
        <p:blipFill>
          <a:blip r:embed="rId3"/>
          <a:stretch>
            <a:fillRect/>
          </a:stretch>
        </p:blipFill>
        <p:spPr>
          <a:xfrm>
            <a:off x="8231557" y="639563"/>
            <a:ext cx="2932554" cy="2771697"/>
          </a:xfrm>
          <a:prstGeom prst="rect">
            <a:avLst/>
          </a:prstGeom>
          <a:effectLst>
            <a:outerShdw blurRad="50800" dist="38100" dir="2700000" algn="tl" rotWithShape="0">
              <a:prstClr val="black">
                <a:alpha val="40000"/>
              </a:prstClr>
            </a:outerShdw>
          </a:effectLst>
        </p:spPr>
      </p:pic>
      <p:pic>
        <p:nvPicPr>
          <p:cNvPr id="12" name="Picture 11" descr="A person with short brown hair&#10;&#10;AI-generated content may be incorrect.">
            <a:extLst>
              <a:ext uri="{FF2B5EF4-FFF2-40B4-BE49-F238E27FC236}">
                <a16:creationId xmlns:a16="http://schemas.microsoft.com/office/drawing/2014/main" id="{74C76C7B-EED7-753B-6FF7-429049793CEF}"/>
              </a:ext>
            </a:extLst>
          </p:cNvPr>
          <p:cNvPicPr>
            <a:picLocks noChangeAspect="1"/>
          </p:cNvPicPr>
          <p:nvPr/>
        </p:nvPicPr>
        <p:blipFill>
          <a:blip r:embed="rId4"/>
          <a:stretch>
            <a:fillRect/>
          </a:stretch>
        </p:blipFill>
        <p:spPr>
          <a:xfrm>
            <a:off x="8231557" y="3809304"/>
            <a:ext cx="2932554" cy="2771697"/>
          </a:xfrm>
          <a:prstGeom prst="rect">
            <a:avLst/>
          </a:prstGeom>
          <a:effectLst>
            <a:outerShdw blurRad="50800" dist="38100" dir="2700000" algn="tl" rotWithShape="0">
              <a:prstClr val="black">
                <a:alpha val="40000"/>
              </a:prstClr>
            </a:outerShdw>
          </a:effectLst>
        </p:spPr>
      </p:pic>
      <p:sp>
        <p:nvSpPr>
          <p:cNvPr id="15" name="TextBox 14">
            <a:extLst>
              <a:ext uri="{FF2B5EF4-FFF2-40B4-BE49-F238E27FC236}">
                <a16:creationId xmlns:a16="http://schemas.microsoft.com/office/drawing/2014/main" id="{136D10F9-C7F3-FA60-B1EC-B6794465ECD1}"/>
              </a:ext>
            </a:extLst>
          </p:cNvPr>
          <p:cNvSpPr txBox="1"/>
          <p:nvPr/>
        </p:nvSpPr>
        <p:spPr>
          <a:xfrm>
            <a:off x="8231557" y="270231"/>
            <a:ext cx="1843390" cy="369332"/>
          </a:xfrm>
          <a:prstGeom prst="rect">
            <a:avLst/>
          </a:prstGeom>
          <a:noFill/>
        </p:spPr>
        <p:txBody>
          <a:bodyPr wrap="none" rtlCol="0">
            <a:spAutoFit/>
          </a:bodyPr>
          <a:lstStyle/>
          <a:p>
            <a:r>
              <a:rPr lang="en-US"/>
              <a:t>No hair shadows</a:t>
            </a:r>
          </a:p>
        </p:txBody>
      </p:sp>
      <p:sp>
        <p:nvSpPr>
          <p:cNvPr id="17" name="TextBox 16">
            <a:extLst>
              <a:ext uri="{FF2B5EF4-FFF2-40B4-BE49-F238E27FC236}">
                <a16:creationId xmlns:a16="http://schemas.microsoft.com/office/drawing/2014/main" id="{2496B659-ED15-34B5-C9D1-8D8E51B34821}"/>
              </a:ext>
            </a:extLst>
          </p:cNvPr>
          <p:cNvSpPr txBox="1"/>
          <p:nvPr/>
        </p:nvSpPr>
        <p:spPr>
          <a:xfrm>
            <a:off x="8231557" y="3464787"/>
            <a:ext cx="2639890" cy="369332"/>
          </a:xfrm>
          <a:prstGeom prst="rect">
            <a:avLst/>
          </a:prstGeom>
          <a:noFill/>
        </p:spPr>
        <p:txBody>
          <a:bodyPr wrap="none" rtlCol="0">
            <a:spAutoFit/>
          </a:bodyPr>
          <a:lstStyle/>
          <a:p>
            <a:r>
              <a:rPr lang="en-US"/>
              <a:t>Volumetric hair shadows</a:t>
            </a:r>
          </a:p>
        </p:txBody>
      </p:sp>
      <p:sp>
        <p:nvSpPr>
          <p:cNvPr id="2" name="TextBox 1">
            <a:extLst>
              <a:ext uri="{FF2B5EF4-FFF2-40B4-BE49-F238E27FC236}">
                <a16:creationId xmlns:a16="http://schemas.microsoft.com/office/drawing/2014/main" id="{4285DD91-1DB5-1B58-163F-D005336746BD}"/>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B8541DF6-30FF-9938-07AD-A1717CC1F2AD}"/>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1DAB08FA-D650-54AC-306B-BB0A03F198F4}"/>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80891993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24BA6-E4B1-40E7-FABC-277048AB36C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B314191-1DA4-E560-18AC-BF1CA51A7838}"/>
              </a:ext>
            </a:extLst>
          </p:cNvPr>
          <p:cNvSpPr>
            <a:spLocks noGrp="1"/>
          </p:cNvSpPr>
          <p:nvPr>
            <p:ph type="ctrTitle"/>
          </p:nvPr>
        </p:nvSpPr>
        <p:spPr/>
        <p:txBody>
          <a:bodyPr/>
          <a:lstStyle/>
          <a:p>
            <a:r>
              <a:rPr lang="en-US"/>
              <a:t>Hair volumetric shadows</a:t>
            </a:r>
          </a:p>
        </p:txBody>
      </p:sp>
      <p:sp>
        <p:nvSpPr>
          <p:cNvPr id="4" name="Content Placeholder 2">
            <a:extLst>
              <a:ext uri="{FF2B5EF4-FFF2-40B4-BE49-F238E27FC236}">
                <a16:creationId xmlns:a16="http://schemas.microsoft.com/office/drawing/2014/main" id="{511F0D33-CB20-641B-3611-2FE03426628F}"/>
              </a:ext>
            </a:extLst>
          </p:cNvPr>
          <p:cNvSpPr txBox="1">
            <a:spLocks/>
          </p:cNvSpPr>
          <p:nvPr/>
        </p:nvSpPr>
        <p:spPr>
          <a:xfrm>
            <a:off x="838200" y="1825625"/>
            <a:ext cx="10515600" cy="4351338"/>
          </a:xfrm>
          <a:prstGeom prst="rect">
            <a:avLst/>
          </a:prstGeom>
          <a:noFill/>
        </p:spPr>
        <p:txBody>
          <a:bodyPr vert="horz" lIns="91440" tIns="91440" rIns="91440" bIns="45720" rtlCol="0">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Pros	</a:t>
            </a:r>
          </a:p>
          <a:p>
            <a:pPr lvl="1"/>
            <a:r>
              <a:rPr lang="en-US"/>
              <a:t>No rasterization</a:t>
            </a:r>
          </a:p>
          <a:p>
            <a:pPr lvl="1"/>
            <a:r>
              <a:rPr lang="en-US"/>
              <a:t>Scales with screen resolution</a:t>
            </a:r>
          </a:p>
          <a:p>
            <a:pPr lvl="1"/>
            <a:r>
              <a:rPr lang="en-US"/>
              <a:t>Can enable selectively</a:t>
            </a:r>
          </a:p>
          <a:p>
            <a:pPr lvl="1"/>
            <a:r>
              <a:rPr lang="en-US"/>
              <a:t>Nice diffused look</a:t>
            </a:r>
          </a:p>
          <a:p>
            <a:r>
              <a:rPr lang="en-US"/>
              <a:t>Cons</a:t>
            </a:r>
          </a:p>
          <a:p>
            <a:pPr lvl="1"/>
            <a:r>
              <a:rPr lang="en-US"/>
              <a:t>Skinning to parent triangles not available</a:t>
            </a:r>
          </a:p>
          <a:p>
            <a:pPr lvl="1"/>
            <a:r>
              <a:rPr lang="en-US"/>
              <a:t>Does not work well for animals</a:t>
            </a:r>
          </a:p>
          <a:p>
            <a:pPr lvl="1"/>
            <a:r>
              <a:rPr lang="en-US"/>
              <a:t>No shadows from hair on walls, floor, etc.</a:t>
            </a:r>
          </a:p>
          <a:p>
            <a:pPr lvl="1"/>
            <a:endParaRPr lang="en-US"/>
          </a:p>
        </p:txBody>
      </p:sp>
      <p:pic>
        <p:nvPicPr>
          <p:cNvPr id="2" name="Picture 1" descr="A person with short brown hair&#10;&#10;AI-generated content may be incorrect.">
            <a:extLst>
              <a:ext uri="{FF2B5EF4-FFF2-40B4-BE49-F238E27FC236}">
                <a16:creationId xmlns:a16="http://schemas.microsoft.com/office/drawing/2014/main" id="{2BE205E2-6DE3-28A8-F947-EB5791A72E58}"/>
              </a:ext>
            </a:extLst>
          </p:cNvPr>
          <p:cNvPicPr>
            <a:picLocks noChangeAspect="1"/>
          </p:cNvPicPr>
          <p:nvPr/>
        </p:nvPicPr>
        <p:blipFill>
          <a:blip r:embed="rId3"/>
          <a:stretch>
            <a:fillRect/>
          </a:stretch>
        </p:blipFill>
        <p:spPr>
          <a:xfrm>
            <a:off x="8231557" y="639563"/>
            <a:ext cx="2932554" cy="2771697"/>
          </a:xfrm>
          <a:prstGeom prst="rect">
            <a:avLst/>
          </a:prstGeom>
          <a:effectLst>
            <a:outerShdw blurRad="50800" dist="38100" dir="2700000" algn="tl" rotWithShape="0">
              <a:prstClr val="black">
                <a:alpha val="40000"/>
              </a:prstClr>
            </a:outerShdw>
          </a:effectLst>
        </p:spPr>
      </p:pic>
      <p:pic>
        <p:nvPicPr>
          <p:cNvPr id="5" name="Picture 4" descr="A person with short brown hair&#10;&#10;AI-generated content may be incorrect.">
            <a:extLst>
              <a:ext uri="{FF2B5EF4-FFF2-40B4-BE49-F238E27FC236}">
                <a16:creationId xmlns:a16="http://schemas.microsoft.com/office/drawing/2014/main" id="{8C4352A7-B889-FBBB-8BEC-FDB9EE469B15}"/>
              </a:ext>
            </a:extLst>
          </p:cNvPr>
          <p:cNvPicPr>
            <a:picLocks noChangeAspect="1"/>
          </p:cNvPicPr>
          <p:nvPr/>
        </p:nvPicPr>
        <p:blipFill>
          <a:blip r:embed="rId4"/>
          <a:stretch>
            <a:fillRect/>
          </a:stretch>
        </p:blipFill>
        <p:spPr>
          <a:xfrm>
            <a:off x="8231557" y="3809304"/>
            <a:ext cx="2932554" cy="2771697"/>
          </a:xfrm>
          <a:prstGeom prst="rect">
            <a:avLst/>
          </a:prstGeom>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3AD055F7-20C2-2789-D467-FE563628A008}"/>
              </a:ext>
            </a:extLst>
          </p:cNvPr>
          <p:cNvSpPr txBox="1"/>
          <p:nvPr/>
        </p:nvSpPr>
        <p:spPr>
          <a:xfrm>
            <a:off x="8231557" y="270231"/>
            <a:ext cx="1843390" cy="369332"/>
          </a:xfrm>
          <a:prstGeom prst="rect">
            <a:avLst/>
          </a:prstGeom>
          <a:noFill/>
        </p:spPr>
        <p:txBody>
          <a:bodyPr wrap="none" rtlCol="0">
            <a:spAutoFit/>
          </a:bodyPr>
          <a:lstStyle/>
          <a:p>
            <a:r>
              <a:rPr lang="en-US"/>
              <a:t>No hair shadows</a:t>
            </a:r>
          </a:p>
        </p:txBody>
      </p:sp>
      <p:sp>
        <p:nvSpPr>
          <p:cNvPr id="8" name="TextBox 7">
            <a:extLst>
              <a:ext uri="{FF2B5EF4-FFF2-40B4-BE49-F238E27FC236}">
                <a16:creationId xmlns:a16="http://schemas.microsoft.com/office/drawing/2014/main" id="{2BA33528-F43E-2F3C-072D-70EEE4806684}"/>
              </a:ext>
            </a:extLst>
          </p:cNvPr>
          <p:cNvSpPr txBox="1"/>
          <p:nvPr/>
        </p:nvSpPr>
        <p:spPr>
          <a:xfrm>
            <a:off x="8231557" y="3464787"/>
            <a:ext cx="2639890" cy="369332"/>
          </a:xfrm>
          <a:prstGeom prst="rect">
            <a:avLst/>
          </a:prstGeom>
          <a:noFill/>
        </p:spPr>
        <p:txBody>
          <a:bodyPr wrap="none" rtlCol="0">
            <a:spAutoFit/>
          </a:bodyPr>
          <a:lstStyle/>
          <a:p>
            <a:r>
              <a:rPr lang="en-US"/>
              <a:t>Volumetric hair shadows</a:t>
            </a:r>
          </a:p>
        </p:txBody>
      </p:sp>
      <p:sp>
        <p:nvSpPr>
          <p:cNvPr id="6" name="TextBox 5">
            <a:extLst>
              <a:ext uri="{FF2B5EF4-FFF2-40B4-BE49-F238E27FC236}">
                <a16:creationId xmlns:a16="http://schemas.microsoft.com/office/drawing/2014/main" id="{3CF009F2-2936-CD28-A89F-C20E8E8392F5}"/>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10" name="TextBox 8">
            <a:extLst>
              <a:ext uri="{FF2B5EF4-FFF2-40B4-BE49-F238E27FC236}">
                <a16:creationId xmlns:a16="http://schemas.microsoft.com/office/drawing/2014/main" id="{A3F8BA33-A7A1-FBA7-9B8D-C6E9FDCE3C71}"/>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2" name="Picture 11" descr="A black and white sign with white text&#10;&#10;Description automatically generated">
            <a:extLst>
              <a:ext uri="{FF2B5EF4-FFF2-40B4-BE49-F238E27FC236}">
                <a16:creationId xmlns:a16="http://schemas.microsoft.com/office/drawing/2014/main" id="{77008ECD-DA7F-1778-D429-2BF4C06017D5}"/>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0005611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28F52-BDA2-2B2B-8122-0142279063A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2A3AA23-4CAD-6A16-9295-A77710C969E7}"/>
              </a:ext>
            </a:extLst>
          </p:cNvPr>
          <p:cNvSpPr>
            <a:spLocks noGrp="1"/>
          </p:cNvSpPr>
          <p:nvPr>
            <p:ph type="ctrTitle"/>
          </p:nvPr>
        </p:nvSpPr>
        <p:spPr/>
        <p:txBody>
          <a:bodyPr/>
          <a:lstStyle/>
          <a:p>
            <a:r>
              <a:rPr lang="en-US">
                <a:latin typeface="Futura Com Book"/>
              </a:rPr>
              <a:t>Hair shadows</a:t>
            </a:r>
            <a:endParaRPr lang="en-US"/>
          </a:p>
        </p:txBody>
      </p:sp>
      <p:sp>
        <p:nvSpPr>
          <p:cNvPr id="5" name="Content Placeholder 2">
            <a:extLst>
              <a:ext uri="{FF2B5EF4-FFF2-40B4-BE49-F238E27FC236}">
                <a16:creationId xmlns:a16="http://schemas.microsoft.com/office/drawing/2014/main" id="{2C703777-E87C-CFE8-C90F-EE6AAC25FD8C}"/>
              </a:ext>
            </a:extLst>
          </p:cNvPr>
          <p:cNvSpPr txBox="1">
            <a:spLocks/>
          </p:cNvSpPr>
          <p:nvPr/>
        </p:nvSpPr>
        <p:spPr>
          <a:xfrm>
            <a:off x="838200" y="1480720"/>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No hair shadow on the walls – breaks character silhouette</a:t>
            </a:r>
          </a:p>
        </p:txBody>
      </p:sp>
      <p:pic>
        <p:nvPicPr>
          <p:cNvPr id="8" name="Picture 7" descr="A shadow of a person on a chair in a corner of a room&#10;&#10;AI-generated content may be incorrect.">
            <a:extLst>
              <a:ext uri="{FF2B5EF4-FFF2-40B4-BE49-F238E27FC236}">
                <a16:creationId xmlns:a16="http://schemas.microsoft.com/office/drawing/2014/main" id="{10827700-C584-51C1-5CD5-8827ED8A8769}"/>
              </a:ext>
            </a:extLst>
          </p:cNvPr>
          <p:cNvPicPr>
            <a:picLocks noChangeAspect="1"/>
          </p:cNvPicPr>
          <p:nvPr/>
        </p:nvPicPr>
        <p:blipFill>
          <a:blip r:embed="rId3"/>
          <a:stretch>
            <a:fillRect/>
          </a:stretch>
        </p:blipFill>
        <p:spPr>
          <a:xfrm>
            <a:off x="1295921" y="2117559"/>
            <a:ext cx="4632829" cy="4262913"/>
          </a:xfrm>
          <a:prstGeom prst="rect">
            <a:avLst/>
          </a:prstGeom>
        </p:spPr>
      </p:pic>
      <p:pic>
        <p:nvPicPr>
          <p:cNvPr id="11" name="Picture 10" descr="A shadow of a person on a chair in a corner of a room&#10;&#10;AI-generated content may be incorrect.">
            <a:extLst>
              <a:ext uri="{FF2B5EF4-FFF2-40B4-BE49-F238E27FC236}">
                <a16:creationId xmlns:a16="http://schemas.microsoft.com/office/drawing/2014/main" id="{9D76EDD0-D934-F09F-9304-D18EF02DA751}"/>
              </a:ext>
            </a:extLst>
          </p:cNvPr>
          <p:cNvPicPr>
            <a:picLocks noChangeAspect="1"/>
          </p:cNvPicPr>
          <p:nvPr/>
        </p:nvPicPr>
        <p:blipFill>
          <a:blip r:embed="rId4"/>
          <a:stretch>
            <a:fillRect/>
          </a:stretch>
        </p:blipFill>
        <p:spPr>
          <a:xfrm>
            <a:off x="6260756" y="2113549"/>
            <a:ext cx="4624808" cy="4266923"/>
          </a:xfrm>
          <a:prstGeom prst="rect">
            <a:avLst/>
          </a:prstGeom>
        </p:spPr>
      </p:pic>
      <p:sp>
        <p:nvSpPr>
          <p:cNvPr id="2" name="TextBox 1">
            <a:extLst>
              <a:ext uri="{FF2B5EF4-FFF2-40B4-BE49-F238E27FC236}">
                <a16:creationId xmlns:a16="http://schemas.microsoft.com/office/drawing/2014/main" id="{5FAA0F37-5C2C-522A-8125-DFCFB7408E10}"/>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3624E988-97EA-1247-03F0-409FB622C270}"/>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851EBF1B-7285-BA75-A502-6B26A4CEF849}"/>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759630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0C20A-107D-FFCD-CC0C-000F60D7D70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14F6B60-E1AB-B4BA-A964-36D852A67C18}"/>
              </a:ext>
            </a:extLst>
          </p:cNvPr>
          <p:cNvSpPr>
            <a:spLocks noGrp="1"/>
          </p:cNvSpPr>
          <p:nvPr>
            <p:ph type="ctrTitle"/>
          </p:nvPr>
        </p:nvSpPr>
        <p:spPr/>
        <p:txBody>
          <a:bodyPr/>
          <a:lstStyle/>
          <a:p>
            <a:r>
              <a:rPr lang="en-US" dirty="0">
                <a:latin typeface="Futura Com Book"/>
              </a:rPr>
              <a:t>Hair shadows</a:t>
            </a:r>
            <a:endParaRPr lang="en-US" dirty="0"/>
          </a:p>
        </p:txBody>
      </p:sp>
      <p:sp>
        <p:nvSpPr>
          <p:cNvPr id="4" name="Content Placeholder 2">
            <a:extLst>
              <a:ext uri="{FF2B5EF4-FFF2-40B4-BE49-F238E27FC236}">
                <a16:creationId xmlns:a16="http://schemas.microsoft.com/office/drawing/2014/main" id="{4056F13C-52B1-4F7B-49BF-AA7114D8B782}"/>
              </a:ext>
            </a:extLst>
          </p:cNvPr>
          <p:cNvSpPr txBox="1">
            <a:spLocks/>
          </p:cNvSpPr>
          <p:nvPr/>
        </p:nvSpPr>
        <p:spPr>
          <a:xfrm>
            <a:off x="838200" y="1713330"/>
            <a:ext cx="10515600" cy="4351338"/>
          </a:xfrm>
          <a:prstGeom prst="rect">
            <a:avLst/>
          </a:prstGeom>
          <a:noFill/>
        </p:spPr>
        <p:txBody>
          <a:bodyPr vert="horz" lIns="91440" tIns="91440" rIns="91440" bIns="45720" rtlCol="0">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Use simple sculpted shadow mesh proxy for player character</a:t>
            </a:r>
          </a:p>
          <a:p>
            <a:r>
              <a:rPr lang="en-US" sz="2000" dirty="0"/>
              <a:t>Invert faces to avoid double shadowing</a:t>
            </a:r>
            <a:br>
              <a:rPr lang="en-US" sz="2000"/>
            </a:br>
            <a:r>
              <a:rPr lang="en-US" sz="2000" dirty="0"/>
              <a:t>on skin</a:t>
            </a:r>
          </a:p>
          <a:p>
            <a:endParaRPr lang="en-US"/>
          </a:p>
        </p:txBody>
      </p:sp>
      <p:pic>
        <p:nvPicPr>
          <p:cNvPr id="7" name="Picture 6" descr="A wireframe of a person&amp;#39;s head&#10;&#10;AI-generated content may be incorrect.">
            <a:extLst>
              <a:ext uri="{FF2B5EF4-FFF2-40B4-BE49-F238E27FC236}">
                <a16:creationId xmlns:a16="http://schemas.microsoft.com/office/drawing/2014/main" id="{592CB300-6FC3-8EE8-E9D9-6F2A4C4E1474}"/>
              </a:ext>
            </a:extLst>
          </p:cNvPr>
          <p:cNvPicPr>
            <a:picLocks noChangeAspect="1"/>
          </p:cNvPicPr>
          <p:nvPr/>
        </p:nvPicPr>
        <p:blipFill>
          <a:blip r:embed="rId3"/>
          <a:stretch>
            <a:fillRect/>
          </a:stretch>
        </p:blipFill>
        <p:spPr>
          <a:xfrm>
            <a:off x="6617992" y="2349961"/>
            <a:ext cx="5290268" cy="4200579"/>
          </a:xfrm>
          <a:prstGeom prst="rect">
            <a:avLst/>
          </a:prstGeom>
          <a:effectLst>
            <a:outerShdw blurRad="50800" dist="38100" dir="5400000" algn="t" rotWithShape="0">
              <a:prstClr val="black">
                <a:alpha val="40000"/>
              </a:prstClr>
            </a:outerShdw>
          </a:effectLst>
        </p:spPr>
      </p:pic>
      <p:sp>
        <p:nvSpPr>
          <p:cNvPr id="2" name="TextBox 1">
            <a:extLst>
              <a:ext uri="{FF2B5EF4-FFF2-40B4-BE49-F238E27FC236}">
                <a16:creationId xmlns:a16="http://schemas.microsoft.com/office/drawing/2014/main" id="{3B074422-69A5-2707-B708-56726D44BC0A}"/>
              </a:ext>
            </a:extLst>
          </p:cNvPr>
          <p:cNvSpPr txBox="1"/>
          <p:nvPr/>
        </p:nvSpPr>
        <p:spPr>
          <a:xfrm>
            <a:off x="9041779" y="6581001"/>
            <a:ext cx="3150221" cy="276999"/>
          </a:xfrm>
          <a:prstGeom prst="rect">
            <a:avLst/>
          </a:prstGeom>
          <a:noFill/>
        </p:spPr>
        <p:txBody>
          <a:bodyPr wrap="none" rtlCol="0">
            <a:spAutoFit/>
          </a:bodyPr>
          <a:lstStyle/>
          <a:p>
            <a:r>
              <a:rPr lang="es-ES" sz="1200" b="1" dirty="0"/>
              <a:t>Indiana Jones © &amp; ™ 2025 Lucasfilm Ltd.</a:t>
            </a:r>
            <a:endParaRPr lang="en-US" sz="1200" dirty="0"/>
          </a:p>
        </p:txBody>
      </p:sp>
      <p:sp>
        <p:nvSpPr>
          <p:cNvPr id="8" name="TextBox 8">
            <a:extLst>
              <a:ext uri="{FF2B5EF4-FFF2-40B4-BE49-F238E27FC236}">
                <a16:creationId xmlns:a16="http://schemas.microsoft.com/office/drawing/2014/main" id="{B3BA2AEA-A294-B1B4-98B8-FD66798D5A6F}"/>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0" name="Picture 9" descr="A black and white sign with white text&#10;&#10;Description automatically generated">
            <a:extLst>
              <a:ext uri="{FF2B5EF4-FFF2-40B4-BE49-F238E27FC236}">
                <a16:creationId xmlns:a16="http://schemas.microsoft.com/office/drawing/2014/main" id="{E3D19D6C-E3CD-70AD-15EB-23DD78EC41C9}"/>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40475786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807B7-C98A-B735-C3EE-8B8EBC57035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44140CD-0096-79A2-70AA-2E709579783D}"/>
              </a:ext>
            </a:extLst>
          </p:cNvPr>
          <p:cNvSpPr>
            <a:spLocks noGrp="1"/>
          </p:cNvSpPr>
          <p:nvPr>
            <p:ph type="ctrTitle"/>
          </p:nvPr>
        </p:nvSpPr>
        <p:spPr/>
        <p:txBody>
          <a:bodyPr/>
          <a:lstStyle/>
          <a:p>
            <a:r>
              <a:rPr lang="en-US">
                <a:solidFill>
                  <a:srgbClr val="E0DDD8"/>
                </a:solidFill>
                <a:latin typeface="Futura Com Book"/>
              </a:rPr>
              <a:t>Composition</a:t>
            </a:r>
          </a:p>
          <a:p>
            <a:endParaRPr lang="en-US"/>
          </a:p>
        </p:txBody>
      </p:sp>
      <p:sp>
        <p:nvSpPr>
          <p:cNvPr id="5" name="Content Placeholder 2">
            <a:extLst>
              <a:ext uri="{FF2B5EF4-FFF2-40B4-BE49-F238E27FC236}">
                <a16:creationId xmlns:a16="http://schemas.microsoft.com/office/drawing/2014/main" id="{9C124A51-38A3-69C9-F6D7-14ED521B3558}"/>
              </a:ext>
            </a:extLst>
          </p:cNvPr>
          <p:cNvSpPr txBox="1">
            <a:spLocks/>
          </p:cNvSpPr>
          <p:nvPr/>
        </p:nvSpPr>
        <p:spPr>
          <a:xfrm>
            <a:off x="841149" y="1172319"/>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sz="1600"/>
              <a:t>Sort back to front</a:t>
            </a:r>
            <a:endParaRPr lang="en-US"/>
          </a:p>
          <a:p>
            <a:pPr>
              <a:spcAft>
                <a:spcPts val="600"/>
              </a:spcAft>
            </a:pPr>
            <a:r>
              <a:rPr lang="en-US" sz="1600"/>
              <a:t>Camera-facing quad for each hair piece</a:t>
            </a:r>
          </a:p>
          <a:p>
            <a:pPr>
              <a:spcAft>
                <a:spcPts val="600"/>
              </a:spcAft>
            </a:pPr>
            <a:r>
              <a:rPr lang="en-US" sz="1600"/>
              <a:t>Draw together with other blended geo (particles, glass)</a:t>
            </a:r>
          </a:p>
          <a:p>
            <a:pPr>
              <a:spcAft>
                <a:spcPts val="600"/>
              </a:spcAft>
            </a:pPr>
            <a:r>
              <a:rPr lang="en-US" sz="1600"/>
              <a:t>Output lighting, depth and motion</a:t>
            </a:r>
          </a:p>
        </p:txBody>
      </p:sp>
      <p:pic>
        <p:nvPicPr>
          <p:cNvPr id="8" name="Picture 7" descr="A person in a green airplane&#10;&#10;AI-generated content may be incorrect.">
            <a:extLst>
              <a:ext uri="{FF2B5EF4-FFF2-40B4-BE49-F238E27FC236}">
                <a16:creationId xmlns:a16="http://schemas.microsoft.com/office/drawing/2014/main" id="{676AF13E-10DD-D282-C9E6-8A1CAF99C291}"/>
              </a:ext>
            </a:extLst>
          </p:cNvPr>
          <p:cNvPicPr>
            <a:picLocks noChangeAspect="1"/>
          </p:cNvPicPr>
          <p:nvPr/>
        </p:nvPicPr>
        <p:blipFill>
          <a:blip r:embed="rId3"/>
          <a:stretch>
            <a:fillRect/>
          </a:stretch>
        </p:blipFill>
        <p:spPr>
          <a:xfrm>
            <a:off x="919141" y="2793324"/>
            <a:ext cx="4567828" cy="3706808"/>
          </a:xfrm>
          <a:prstGeom prst="rect">
            <a:avLst/>
          </a:prstGeom>
          <a:ln w="3175">
            <a:solidFill>
              <a:schemeClr val="tx1"/>
            </a:solidFill>
          </a:ln>
          <a:effectLst>
            <a:outerShdw blurRad="50800" dist="38100" dir="2700000" algn="tl" rotWithShape="0">
              <a:prstClr val="black">
                <a:alpha val="40000"/>
              </a:prstClr>
            </a:outerShdw>
          </a:effectLst>
        </p:spPr>
      </p:pic>
      <p:pic>
        <p:nvPicPr>
          <p:cNvPr id="10" name="Picture 9" descr="A person in a green airplane&#10;&#10;AI-generated content may be incorrect.">
            <a:extLst>
              <a:ext uri="{FF2B5EF4-FFF2-40B4-BE49-F238E27FC236}">
                <a16:creationId xmlns:a16="http://schemas.microsoft.com/office/drawing/2014/main" id="{9CE91F65-5BA8-0E93-AFF1-FBD157D14624}"/>
              </a:ext>
            </a:extLst>
          </p:cNvPr>
          <p:cNvPicPr>
            <a:picLocks noChangeAspect="1"/>
          </p:cNvPicPr>
          <p:nvPr/>
        </p:nvPicPr>
        <p:blipFill>
          <a:blip r:embed="rId4"/>
          <a:stretch>
            <a:fillRect/>
          </a:stretch>
        </p:blipFill>
        <p:spPr>
          <a:xfrm>
            <a:off x="6618768" y="1103907"/>
            <a:ext cx="2983604" cy="2407050"/>
          </a:xfrm>
          <a:prstGeom prst="rect">
            <a:avLst/>
          </a:prstGeom>
          <a:ln w="3175">
            <a:solidFill>
              <a:schemeClr val="tx1"/>
            </a:solidFill>
          </a:ln>
          <a:effectLst>
            <a:outerShdw blurRad="50800" dist="38100" dir="2700000" algn="tl" rotWithShape="0">
              <a:prstClr val="black">
                <a:alpha val="40000"/>
              </a:prstClr>
            </a:outerShdw>
          </a:effectLst>
        </p:spPr>
      </p:pic>
      <p:pic>
        <p:nvPicPr>
          <p:cNvPr id="12" name="Picture 11" descr="A person in a green airplane&#10;&#10;AI-generated content may be incorrect.">
            <a:extLst>
              <a:ext uri="{FF2B5EF4-FFF2-40B4-BE49-F238E27FC236}">
                <a16:creationId xmlns:a16="http://schemas.microsoft.com/office/drawing/2014/main" id="{4FBDAA8D-1C5D-0DCB-619A-18E5E63FF2D3}"/>
              </a:ext>
            </a:extLst>
          </p:cNvPr>
          <p:cNvPicPr>
            <a:picLocks noChangeAspect="1"/>
          </p:cNvPicPr>
          <p:nvPr/>
        </p:nvPicPr>
        <p:blipFill>
          <a:blip r:embed="rId5"/>
          <a:stretch>
            <a:fillRect/>
          </a:stretch>
        </p:blipFill>
        <p:spPr>
          <a:xfrm>
            <a:off x="8726148" y="497890"/>
            <a:ext cx="2983605" cy="2407050"/>
          </a:xfrm>
          <a:prstGeom prst="rect">
            <a:avLst/>
          </a:prstGeom>
          <a:ln w="3175">
            <a:solidFill>
              <a:schemeClr val="tx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pic>
      <p:pic>
        <p:nvPicPr>
          <p:cNvPr id="14" name="Picture 13" descr="A green hair on a red background&#10;&#10;AI-generated content may be incorrect.">
            <a:extLst>
              <a:ext uri="{FF2B5EF4-FFF2-40B4-BE49-F238E27FC236}">
                <a16:creationId xmlns:a16="http://schemas.microsoft.com/office/drawing/2014/main" id="{0B3FD20C-E6AB-E96A-1A59-5114BCFB99BD}"/>
              </a:ext>
            </a:extLst>
          </p:cNvPr>
          <p:cNvPicPr>
            <a:picLocks noChangeAspect="1"/>
          </p:cNvPicPr>
          <p:nvPr/>
        </p:nvPicPr>
        <p:blipFill>
          <a:blip r:embed="rId6"/>
          <a:stretch>
            <a:fillRect/>
          </a:stretch>
        </p:blipFill>
        <p:spPr>
          <a:xfrm>
            <a:off x="6618768" y="4141006"/>
            <a:ext cx="2983604" cy="2407050"/>
          </a:xfrm>
          <a:prstGeom prst="rect">
            <a:avLst/>
          </a:prstGeom>
          <a:ln w="3175">
            <a:solidFill>
              <a:schemeClr val="tx1"/>
            </a:solidFill>
          </a:ln>
          <a:effectLst>
            <a:outerShdw blurRad="50800" dist="38100" dir="2700000" algn="tl" rotWithShape="0">
              <a:prstClr val="black">
                <a:alpha val="40000"/>
              </a:prstClr>
            </a:outerShdw>
          </a:effectLst>
        </p:spPr>
      </p:pic>
      <p:pic>
        <p:nvPicPr>
          <p:cNvPr id="16" name="Picture 15" descr="A person in a plane with a red sign&#10;&#10;AI-generated content may be incorrect.">
            <a:extLst>
              <a:ext uri="{FF2B5EF4-FFF2-40B4-BE49-F238E27FC236}">
                <a16:creationId xmlns:a16="http://schemas.microsoft.com/office/drawing/2014/main" id="{D76F83C9-3DE4-B648-D713-E1739CB678E4}"/>
              </a:ext>
            </a:extLst>
          </p:cNvPr>
          <p:cNvPicPr>
            <a:picLocks noChangeAspect="1"/>
          </p:cNvPicPr>
          <p:nvPr/>
        </p:nvPicPr>
        <p:blipFill>
          <a:blip r:embed="rId7"/>
          <a:stretch>
            <a:fillRect/>
          </a:stretch>
        </p:blipFill>
        <p:spPr>
          <a:xfrm>
            <a:off x="8726149" y="3604716"/>
            <a:ext cx="2983604" cy="2407050"/>
          </a:xfrm>
          <a:prstGeom prst="rect">
            <a:avLst/>
          </a:prstGeom>
          <a:ln w="3175">
            <a:solidFill>
              <a:schemeClr val="tx1"/>
            </a:solidFill>
          </a:ln>
          <a:effectLst>
            <a:outerShdw blurRad="50800" dist="38100" dir="2700000" algn="tl" rotWithShape="0">
              <a:prstClr val="black">
                <a:alpha val="40000"/>
              </a:prstClr>
            </a:outerShdw>
          </a:effectLst>
        </p:spPr>
      </p:pic>
      <p:sp>
        <p:nvSpPr>
          <p:cNvPr id="2" name="TextBox 1">
            <a:extLst>
              <a:ext uri="{FF2B5EF4-FFF2-40B4-BE49-F238E27FC236}">
                <a16:creationId xmlns:a16="http://schemas.microsoft.com/office/drawing/2014/main" id="{05691401-6759-ACDE-B0B0-92430A988EBC}"/>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7" name="TextBox 8">
            <a:extLst>
              <a:ext uri="{FF2B5EF4-FFF2-40B4-BE49-F238E27FC236}">
                <a16:creationId xmlns:a16="http://schemas.microsoft.com/office/drawing/2014/main" id="{CF343CBE-C6C9-A637-B346-6BDB9E8D6804}"/>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67044DA3-55B5-EBAC-6CB7-1F551F18C41E}"/>
              </a:ext>
            </a:extLst>
          </p:cNvPr>
          <p:cNvPicPr>
            <a:picLocks noChangeAspect="1"/>
          </p:cNvPicPr>
          <p:nvPr/>
        </p:nvPicPr>
        <p:blipFill>
          <a:blip r:embed="rId8">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6521921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57537-E7E0-B262-2655-6E09AA8214E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2A5049E-886C-80BB-A349-369C43FD2282}"/>
              </a:ext>
            </a:extLst>
          </p:cNvPr>
          <p:cNvSpPr>
            <a:spLocks noGrp="1"/>
          </p:cNvSpPr>
          <p:nvPr>
            <p:ph type="ctrTitle"/>
          </p:nvPr>
        </p:nvSpPr>
        <p:spPr/>
        <p:txBody>
          <a:bodyPr/>
          <a:lstStyle/>
          <a:p>
            <a:r>
              <a:rPr lang="en-US">
                <a:solidFill>
                  <a:srgbClr val="E0DDD8"/>
                </a:solidFill>
                <a:latin typeface="Futura Com Book"/>
              </a:rPr>
              <a:t>Sorting</a:t>
            </a:r>
            <a:endParaRPr lang="en-US"/>
          </a:p>
          <a:p>
            <a:endParaRPr lang="en-US"/>
          </a:p>
        </p:txBody>
      </p:sp>
      <p:sp>
        <p:nvSpPr>
          <p:cNvPr id="4" name="Content Placeholder 2">
            <a:extLst>
              <a:ext uri="{FF2B5EF4-FFF2-40B4-BE49-F238E27FC236}">
                <a16:creationId xmlns:a16="http://schemas.microsoft.com/office/drawing/2014/main" id="{83A46D81-D05C-F7AF-355F-45C310D944B2}"/>
              </a:ext>
            </a:extLst>
          </p:cNvPr>
          <p:cNvSpPr txBox="1">
            <a:spLocks/>
          </p:cNvSpPr>
          <p:nvPr/>
        </p:nvSpPr>
        <p:spPr>
          <a:xfrm>
            <a:off x="838200" y="1825625"/>
            <a:ext cx="10515600" cy="4351338"/>
          </a:xfrm>
          <a:prstGeom prst="rect">
            <a:avLst/>
          </a:prstGeom>
          <a:noFill/>
        </p:spPr>
        <p:txBody>
          <a:bodyPr vert="horz" lIns="91440" tIns="91440" rIns="91440" bIns="45720" rtlCol="0">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Depth-based sort with biases</a:t>
            </a:r>
          </a:p>
          <a:p>
            <a:r>
              <a:rPr lang="en-US"/>
              <a:t>Large bias for facial hair (always before main hair piece)</a:t>
            </a:r>
          </a:p>
          <a:p>
            <a:r>
              <a:rPr lang="en-US"/>
              <a:t>Smaller bias for other hair (draw before close particles)</a:t>
            </a:r>
          </a:p>
          <a:p>
            <a:r>
              <a:rPr lang="en-US"/>
              <a:t>Works in most scenarios, tweak manually where it doesn’t</a:t>
            </a:r>
          </a:p>
        </p:txBody>
      </p:sp>
      <p:sp>
        <p:nvSpPr>
          <p:cNvPr id="2" name="TextBox 1">
            <a:extLst>
              <a:ext uri="{FF2B5EF4-FFF2-40B4-BE49-F238E27FC236}">
                <a16:creationId xmlns:a16="http://schemas.microsoft.com/office/drawing/2014/main" id="{30FEE38A-E224-D1A0-5F75-FA79ABE2A4F5}"/>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5437926F-86D1-7D3F-6B92-8D936036D69E}"/>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8AEFBA23-1EDA-DECC-97A7-ADF3EB2051F2}"/>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7842854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6E2E0-C467-26BD-6A52-F4C8665D22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FC7163-9ABF-C738-E335-060D6B5D5A9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FF285B9-D7E2-4FE1-6FA7-194892B19D3E}"/>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BCD5D1-EC6B-CF62-DDD6-8808875C0D9B}"/>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C206FED3-49CC-7FCA-5FFA-03E099881621}"/>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DCA292EF-5840-49B9-F286-3859E7248F41}"/>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CA088179-A041-DC36-148D-61DED7D71C65}"/>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A5BC60CF-011B-F007-59E7-F824B9EE05D3}"/>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26748007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CCD10-6D58-F9A4-59BD-B0FDBA41ABC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3581FCC-3A5D-ED5F-FE82-831B23B9B924}"/>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CEAE215E-B513-DD00-0990-1BBB49FF28EA}"/>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E639A443-F637-370B-0577-F92DD2A567F9}"/>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7CBDAAB5-D2AB-C51E-E08C-BA5FBE986388}"/>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8755CB0D-A808-B7BE-E957-FF70D11EF22F}"/>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0A98D0A9-334D-8372-D576-F5ECE784981E}"/>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228260682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9DAD2-AF48-CDAB-DC3F-480823179AB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FAC03A8-74CB-D67A-5BFF-72F363818AE7}"/>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FF452CD4-0DD9-5173-5948-800295E3C0C7}"/>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CA8AFECC-9B65-C21C-DC44-1B3493211CE1}"/>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B5CEF904-3E61-265B-9DD3-855CA2721649}"/>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A8D6C5C1-0FAC-B5E1-97CC-BFA366CA129B}"/>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83BD602D-260D-6FDB-C968-D2A266CF444A}"/>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360147348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F161-0344-43EE-4DF7-1885E00563D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FB60E10-7B1A-995C-8CCB-C3D5DE8026B0}"/>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C006C10D-DF42-2C26-5E44-6EFCBE0BFD23}"/>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B4F66480-DAD2-1169-7842-C03673FD1976}"/>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D1DBA5AC-0CED-FED5-3533-2EE0015836A4}"/>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B93C9CC6-2160-8C17-72C8-1612A7277C7D}"/>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9678EAD7-9A0F-47D6-AB2A-565430CE9DCB}"/>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263744932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6C8A0-6AF6-1572-19BC-FB99D5341AD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A90381-AC5D-4073-1627-CF01F2B2D6DC}"/>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C2432CAF-0BB6-28A8-4F31-635B1ED54806}"/>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5D7EFFDE-DA39-07D1-6A85-9AA7E7337707}"/>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6ACC2B2F-13AA-2DA6-DA75-F958600FB78E}"/>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04D388D6-A8AB-AED3-7F9A-3B2BFDB14D60}"/>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F45663A0-8ED1-6152-0FD7-37B0A45AD022}"/>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65552091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C1D8D-465C-B1C9-5404-AF75040DF58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C87F73-23A8-2F8B-1C25-17AD9FAF139F}"/>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18C5B493-3755-E71D-E170-BF827DB0484B}"/>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68503BC3-7789-5B8F-5FCE-5BE22C21B3CB}"/>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6C6E2273-65F0-A3BC-A885-072B1779C23D}"/>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8959A1DE-AF93-3E0F-AF7D-C93748A1D5C0}"/>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5903CB54-175A-4620-C72D-2680E99C3007}"/>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259617163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2E034-800D-836F-F66A-28EB533B6DF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8C3370-E277-6BD5-7172-9A632DD97B0B}"/>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E2A604DA-BCDB-9883-7821-11814C1C9210}"/>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62B1F6E1-E4B3-0F57-1F1A-F4449D9CEFE3}"/>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7" name="TextBox 6">
            <a:extLst>
              <a:ext uri="{FF2B5EF4-FFF2-40B4-BE49-F238E27FC236}">
                <a16:creationId xmlns:a16="http://schemas.microsoft.com/office/drawing/2014/main" id="{737317D3-6278-3D7E-8646-77080AD094B2}"/>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B74B9097-811B-9AFB-371B-ACE42E92BB03}"/>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1" name="TextBox 8">
            <a:extLst>
              <a:ext uri="{FF2B5EF4-FFF2-40B4-BE49-F238E27FC236}">
                <a16:creationId xmlns:a16="http://schemas.microsoft.com/office/drawing/2014/main" id="{69ED8776-FD9F-2C97-1A44-6B2D6BFB60B4}"/>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359998847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0FF8F-D2A1-D9DE-A6E5-A3647EFC728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ED6AE8-8F30-21F7-59BE-76B664DDB8E4}"/>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2146FDD1-E34D-FFD1-A575-8EC6FD9B95B8}"/>
              </a:ext>
            </a:extLst>
          </p:cNvPr>
          <p:cNvPicPr>
            <a:picLocks noChangeAspect="1"/>
          </p:cNvPicPr>
          <p:nvPr/>
        </p:nvPicPr>
        <p:blipFill>
          <a:blip r:embed="rId3"/>
          <a:stretch>
            <a:fillRect/>
          </a:stretch>
        </p:blipFill>
        <p:spPr>
          <a:xfrm>
            <a:off x="2016" y="0"/>
            <a:ext cx="12187968" cy="6858000"/>
          </a:xfrm>
          <a:prstGeom prst="rect">
            <a:avLst/>
          </a:prstGeom>
        </p:spPr>
      </p:pic>
      <p:sp>
        <p:nvSpPr>
          <p:cNvPr id="6" name="Title 1">
            <a:extLst>
              <a:ext uri="{FF2B5EF4-FFF2-40B4-BE49-F238E27FC236}">
                <a16:creationId xmlns:a16="http://schemas.microsoft.com/office/drawing/2014/main" id="{C4FCD697-E57D-10D7-FC66-84487F1566AF}"/>
              </a:ext>
            </a:extLst>
          </p:cNvPr>
          <p:cNvSpPr txBox="1">
            <a:spLocks/>
          </p:cNvSpPr>
          <p:nvPr/>
        </p:nvSpPr>
        <p:spPr>
          <a:xfrm>
            <a:off x="710514" y="428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effectLst>
                  <a:outerShdw blurRad="38100" dist="38100" dir="2700000" algn="tl">
                    <a:srgbClr val="000000">
                      <a:alpha val="43137"/>
                    </a:srgbClr>
                  </a:outerShdw>
                </a:effectLst>
                <a:latin typeface="Futura Com Book"/>
              </a:rPr>
              <a:t>Sorting - Example</a:t>
            </a:r>
          </a:p>
        </p:txBody>
      </p:sp>
      <p:sp>
        <p:nvSpPr>
          <p:cNvPr id="4" name="TextBox 3">
            <a:extLst>
              <a:ext uri="{FF2B5EF4-FFF2-40B4-BE49-F238E27FC236}">
                <a16:creationId xmlns:a16="http://schemas.microsoft.com/office/drawing/2014/main" id="{C076052B-7095-1355-1BC6-D1A9378DC4E4}"/>
              </a:ext>
            </a:extLst>
          </p:cNvPr>
          <p:cNvSpPr txBox="1"/>
          <p:nvPr/>
        </p:nvSpPr>
        <p:spPr>
          <a:xfrm>
            <a:off x="9041779" y="6581001"/>
            <a:ext cx="3150221" cy="276999"/>
          </a:xfrm>
          <a:prstGeom prst="rect">
            <a:avLst/>
          </a:prstGeom>
          <a:noFill/>
        </p:spPr>
        <p:txBody>
          <a:bodyPr wrap="none" rtlCol="0">
            <a:spAutoFit/>
          </a:bodyPr>
          <a:lstStyle/>
          <a:p>
            <a:r>
              <a:rPr lang="es-ES" sz="1200" b="1">
                <a:solidFill>
                  <a:schemeClr val="bg1"/>
                </a:solidFill>
                <a:latin typeface="Futura PT Book"/>
              </a:rPr>
              <a:t>Indiana Jones © &amp; ™ 2025 Lucasfilm Ltd.</a:t>
            </a:r>
            <a:endParaRPr lang="en-US" sz="1200">
              <a:solidFill>
                <a:schemeClr val="bg1"/>
              </a:solidFill>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624C9F40-2809-88C6-D955-FE903768B5C3}"/>
              </a:ext>
            </a:extLst>
          </p:cNvPr>
          <p:cNvPicPr>
            <a:picLocks noChangeAspect="1"/>
          </p:cNvPicPr>
          <p:nvPr/>
        </p:nvPicPr>
        <p:blipFill>
          <a:blip r:embed="rId4">
            <a:alphaModFix amt="70000"/>
          </a:blip>
          <a:stretch>
            <a:fillRect/>
          </a:stretch>
        </p:blipFill>
        <p:spPr>
          <a:xfrm>
            <a:off x="102704" y="6510751"/>
            <a:ext cx="1297885" cy="272085"/>
          </a:xfrm>
          <a:prstGeom prst="rect">
            <a:avLst/>
          </a:prstGeom>
          <a:ln>
            <a:noFill/>
          </a:ln>
        </p:spPr>
      </p:pic>
      <p:sp>
        <p:nvSpPr>
          <p:cNvPr id="13" name="TextBox 8">
            <a:extLst>
              <a:ext uri="{FF2B5EF4-FFF2-40B4-BE49-F238E27FC236}">
                <a16:creationId xmlns:a16="http://schemas.microsoft.com/office/drawing/2014/main" id="{41EAA698-56C9-28DA-3667-EFB617D502F5}"/>
              </a:ext>
            </a:extLst>
          </p:cNvPr>
          <p:cNvSpPr txBox="1"/>
          <p:nvPr/>
        </p:nvSpPr>
        <p:spPr>
          <a:xfrm>
            <a:off x="3701793" y="6581000"/>
            <a:ext cx="4772460" cy="261610"/>
          </a:xfrm>
          <a:prstGeom prst="rect">
            <a:avLst/>
          </a:prstGeom>
          <a:noFill/>
          <a:effectLst>
            <a:outerShdw blurRad="63500" dist="38100" dir="2700000">
              <a:srgbClr val="000000">
                <a:alpha val="40000"/>
              </a:srgbClr>
            </a:outerShdw>
          </a:effectLst>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solidFill>
                  <a:srgbClr val="EFF0F0"/>
                </a:solidFill>
                <a:latin typeface="Futura PT Book"/>
                <a:cs typeface="Arial"/>
              </a:rPr>
              <a:t>SIGGRAPH 2025 </a:t>
            </a:r>
            <a:r>
              <a:rPr lang="es-ES" sz="1100" b="1" err="1">
                <a:solidFill>
                  <a:srgbClr val="EFF0F0"/>
                </a:solidFill>
                <a:latin typeface="Futura PT Book"/>
                <a:cs typeface="Arial"/>
              </a:rPr>
              <a:t>Advances</a:t>
            </a:r>
            <a:r>
              <a:rPr lang="es-ES" sz="1100" b="1" dirty="0">
                <a:solidFill>
                  <a:srgbClr val="EFF0F0"/>
                </a:solidFill>
                <a:latin typeface="Futura PT Book"/>
                <a:cs typeface="Arial"/>
              </a:rPr>
              <a:t> in Real-Time </a:t>
            </a:r>
            <a:r>
              <a:rPr lang="es-ES" sz="1100" b="1" err="1">
                <a:solidFill>
                  <a:srgbClr val="EFF0F0"/>
                </a:solidFill>
                <a:latin typeface="Futura PT Book"/>
                <a:cs typeface="Arial"/>
              </a:rPr>
              <a:t>Rendering</a:t>
            </a:r>
            <a:r>
              <a:rPr lang="es-ES" sz="1100" b="1" dirty="0">
                <a:solidFill>
                  <a:srgbClr val="EFF0F0"/>
                </a:solidFill>
                <a:latin typeface="Futura PT Book"/>
                <a:cs typeface="Arial"/>
              </a:rPr>
              <a:t> in </a:t>
            </a:r>
            <a:r>
              <a:rPr lang="es-ES" sz="1100" b="1" err="1">
                <a:solidFill>
                  <a:srgbClr val="EFF0F0"/>
                </a:solidFill>
                <a:latin typeface="Futura PT Book"/>
                <a:cs typeface="Arial"/>
              </a:rPr>
              <a:t>Games</a:t>
            </a:r>
            <a:r>
              <a:rPr lang="es-ES" sz="1100" b="1" dirty="0">
                <a:solidFill>
                  <a:srgbClr val="EFF0F0"/>
                </a:solidFill>
                <a:latin typeface="Futura PT Book"/>
                <a:cs typeface="Arial"/>
              </a:rPr>
              <a:t> </a:t>
            </a:r>
            <a:r>
              <a:rPr lang="es-ES" sz="1100" b="1" i="1" err="1">
                <a:solidFill>
                  <a:srgbClr val="EFF0F0"/>
                </a:solidFill>
                <a:latin typeface="Futura PT Book"/>
                <a:cs typeface="Arial"/>
              </a:rPr>
              <a:t>course</a:t>
            </a:r>
            <a:endParaRPr lang="en-US" b="1">
              <a:solidFill>
                <a:srgbClr val="EFF0F0"/>
              </a:solidFill>
              <a:latin typeface="Futura PT Book"/>
            </a:endParaRPr>
          </a:p>
        </p:txBody>
      </p:sp>
    </p:spTree>
    <p:extLst>
      <p:ext uri="{BB962C8B-B14F-4D97-AF65-F5344CB8AC3E}">
        <p14:creationId xmlns:p14="http://schemas.microsoft.com/office/powerpoint/2010/main" val="280498657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7A5BD-8079-71A0-411F-6AE97AA4065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B63C54C-90BF-6420-A43D-DCC4828A2793}"/>
              </a:ext>
            </a:extLst>
          </p:cNvPr>
          <p:cNvSpPr>
            <a:spLocks noGrp="1"/>
          </p:cNvSpPr>
          <p:nvPr>
            <p:ph type="ctrTitle"/>
          </p:nvPr>
        </p:nvSpPr>
        <p:spPr/>
        <p:txBody>
          <a:bodyPr/>
          <a:lstStyle/>
          <a:p>
            <a:r>
              <a:rPr lang="en-US">
                <a:solidFill>
                  <a:srgbClr val="E0DDD8"/>
                </a:solidFill>
                <a:latin typeface="Futura Com Book"/>
              </a:rPr>
              <a:t>Coverage reconstruction</a:t>
            </a:r>
            <a:endParaRPr lang="en-US">
              <a:latin typeface="Futura Com Book"/>
            </a:endParaRPr>
          </a:p>
          <a:p>
            <a:endParaRPr lang="en-US"/>
          </a:p>
        </p:txBody>
      </p:sp>
      <p:sp>
        <p:nvSpPr>
          <p:cNvPr id="6" name="Content Placeholder 2">
            <a:extLst>
              <a:ext uri="{FF2B5EF4-FFF2-40B4-BE49-F238E27FC236}">
                <a16:creationId xmlns:a16="http://schemas.microsoft.com/office/drawing/2014/main" id="{B6148268-5B0E-B88C-7B4F-82D36C65DB7D}"/>
              </a:ext>
            </a:extLst>
          </p:cNvPr>
          <p:cNvSpPr txBox="1">
            <a:spLocks/>
          </p:cNvSpPr>
          <p:nvPr/>
        </p:nvSpPr>
        <p:spPr>
          <a:xfrm>
            <a:off x="838200" y="1825625"/>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t>Only have information for 3 top fragments in a pixel</a:t>
            </a:r>
          </a:p>
          <a:p>
            <a:r>
              <a:rPr lang="en-US" sz="2400"/>
              <a:t>Reconstruct blended lighting for all fragments</a:t>
            </a:r>
          </a:p>
          <a:p>
            <a:r>
              <a:rPr lang="en-US" sz="2400"/>
              <a:t>Model as weighted average of front fragments</a:t>
            </a:r>
            <a:endParaRPr lang="en-US"/>
          </a:p>
          <a:p>
            <a:endParaRPr lang="en-US"/>
          </a:p>
        </p:txBody>
      </p:sp>
      <p:sp>
        <p:nvSpPr>
          <p:cNvPr id="4" name="TextBox 3">
            <a:extLst>
              <a:ext uri="{FF2B5EF4-FFF2-40B4-BE49-F238E27FC236}">
                <a16:creationId xmlns:a16="http://schemas.microsoft.com/office/drawing/2014/main" id="{8544377D-4D05-46E8-8094-90AE8DE0579B}"/>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5" name="TextBox 8">
            <a:extLst>
              <a:ext uri="{FF2B5EF4-FFF2-40B4-BE49-F238E27FC236}">
                <a16:creationId xmlns:a16="http://schemas.microsoft.com/office/drawing/2014/main" id="{F51CBA27-52A7-AE55-7E06-802CE461E519}"/>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86586D60-778A-B2E9-AD8C-920364FE7129}"/>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59155069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1AB6E-E96A-A8CE-7B0C-C8C107C68E9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B8043FF-AB2D-DC94-393D-15B6B4117514}"/>
              </a:ext>
            </a:extLst>
          </p:cNvPr>
          <p:cNvSpPr>
            <a:spLocks noGrp="1"/>
          </p:cNvSpPr>
          <p:nvPr>
            <p:ph type="ctrTitle"/>
          </p:nvPr>
        </p:nvSpPr>
        <p:spPr/>
        <p:txBody>
          <a:bodyPr/>
          <a:lstStyle/>
          <a:p>
            <a:r>
              <a:rPr lang="en-US">
                <a:solidFill>
                  <a:srgbClr val="E0DDD8"/>
                </a:solidFill>
                <a:latin typeface="Futura Com Book"/>
              </a:rPr>
              <a:t>Coverage reconstruction</a:t>
            </a:r>
            <a:endParaRPr lang="en-US">
              <a:latin typeface="Futura Com Book"/>
            </a:endParaRPr>
          </a:p>
          <a:p>
            <a:endParaRPr lang="en-US"/>
          </a:p>
        </p:txBody>
      </p:sp>
      <mc:AlternateContent xmlns:mc="http://schemas.openxmlformats.org/markup-compatibility/2006" xmlns:a14="http://schemas.microsoft.com/office/drawing/2010/main">
        <mc:Choice Requires="a14">
          <p:sp>
            <p:nvSpPr>
              <p:cNvPr id="4" name="Content Placeholder 2">
                <a:extLst>
                  <a:ext uri="{FF2B5EF4-FFF2-40B4-BE49-F238E27FC236}">
                    <a16:creationId xmlns:a16="http://schemas.microsoft.com/office/drawing/2014/main" id="{C0BA091E-A3BF-CF1E-C42D-FAC59F7165EE}"/>
                  </a:ext>
                </a:extLst>
              </p:cNvPr>
              <p:cNvSpPr txBox="1">
                <a:spLocks/>
              </p:cNvSpPr>
              <p:nvPr/>
            </p:nvSpPr>
            <p:spPr>
              <a:xfrm>
                <a:off x="838200" y="1825625"/>
                <a:ext cx="10515600" cy="4351338"/>
              </a:xfrm>
              <a:prstGeom prst="rect">
                <a:avLst/>
              </a:prstGeom>
              <a:noFill/>
            </p:spPr>
            <p:txBody>
              <a:bodyPr vert="horz" lIns="91440" tIns="91440" rIns="91440" bIns="45720" rtlCol="0">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a:t>Calculate coverage from front 3 samples</a:t>
                </a:r>
              </a:p>
              <a:p>
                <a:r>
                  <a:rPr lang="en-US" sz="1400"/>
                  <a:t>Take </a:t>
                </a:r>
                <a14:m>
                  <m:oMath xmlns:m="http://schemas.openxmlformats.org/officeDocument/2006/math">
                    <m:sSub>
                      <m:sSubPr>
                        <m:ctrlPr>
                          <a:rPr lang="ar-AE" sz="1400" i="1" smtClean="0">
                            <a:latin typeface="Cambria Math" panose="02040503050406030204" pitchFamily="18" charset="0"/>
                          </a:rPr>
                        </m:ctrlPr>
                      </m:sSubPr>
                      <m:e>
                        <m:r>
                          <a:rPr lang="ar-AE" sz="1400" i="1" smtClean="0">
                            <a:latin typeface="Cambria Math" panose="02040503050406030204" pitchFamily="18" charset="0"/>
                          </a:rPr>
                          <m:t>𝐶</m:t>
                        </m:r>
                      </m:e>
                      <m:sub>
                        <m:r>
                          <a:rPr lang="ar-AE" sz="1400" i="1" smtClean="0">
                            <a:latin typeface="Cambria Math" panose="02040503050406030204" pitchFamily="18" charset="0"/>
                          </a:rPr>
                          <m:t>𝑡𝑜𝑡𝑎𝑙</m:t>
                        </m:r>
                      </m:sub>
                    </m:sSub>
                    <m:r>
                      <a:rPr lang="ar-AE" sz="1400" i="1" smtClean="0">
                        <a:latin typeface="Cambria Math" panose="02040503050406030204" pitchFamily="18" charset="0"/>
                      </a:rPr>
                      <m:t> </m:t>
                    </m:r>
                  </m:oMath>
                </a14:m>
                <a:r>
                  <a:rPr lang="en-US" sz="1400"/>
                  <a:t>from visibility atlas</a:t>
                </a:r>
              </a:p>
              <a:p>
                <a:r>
                  <a:rPr lang="en-US" sz="1400"/>
                  <a:t>Approximate lighting for missing coverage from front samples</a:t>
                </a:r>
              </a:p>
              <a:p>
                <a:r>
                  <a:rPr lang="en-US" sz="1400"/>
                  <a:t>Favor samples further from camera</a:t>
                </a:r>
              </a:p>
              <a:p>
                <a:r>
                  <a:rPr lang="en-US" sz="1400"/>
                  <a:t>Calc front samples lighting with simple alpha blend</a:t>
                </a:r>
                <a:endParaRPr lang="en-US"/>
              </a:p>
              <a:p>
                <a:endParaRPr lang="en-US"/>
              </a:p>
            </p:txBody>
          </p:sp>
        </mc:Choice>
        <mc:Fallback xmlns="">
          <p:sp>
            <p:nvSpPr>
              <p:cNvPr id="4" name="Content Placeholder 2">
                <a:extLst>
                  <a:ext uri="{FF2B5EF4-FFF2-40B4-BE49-F238E27FC236}">
                    <a16:creationId xmlns:a16="http://schemas.microsoft.com/office/drawing/2014/main" id="{C0BA091E-A3BF-CF1E-C42D-FAC59F7165EE}"/>
                  </a:ext>
                </a:extLst>
              </p:cNvPr>
              <p:cNvSpPr txBox="1">
                <a:spLocks noRot="1" noChangeAspect="1" noMove="1" noResize="1" noEditPoints="1" noAdjustHandles="1" noChangeArrowheads="1" noChangeShapeType="1" noTextEdit="1"/>
              </p:cNvSpPr>
              <p:nvPr/>
            </p:nvSpPr>
            <p:spPr>
              <a:xfrm>
                <a:off x="838200" y="1825625"/>
                <a:ext cx="10515600" cy="4351338"/>
              </a:xfrm>
              <a:prstGeom prst="rect">
                <a:avLst/>
              </a:prstGeom>
              <a:blipFill>
                <a:blip r:embed="rId5"/>
                <a:stretch>
                  <a:fillRect l="-17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F69E5679-D2EA-9783-A104-48373A4C93A0}"/>
                  </a:ext>
                </a:extLst>
              </p:cNvPr>
              <p:cNvSpPr txBox="1"/>
              <p:nvPr/>
            </p:nvSpPr>
            <p:spPr>
              <a:xfrm>
                <a:off x="6864661" y="1825625"/>
                <a:ext cx="3876767" cy="299249"/>
              </a:xfrm>
              <a:prstGeom prst="rect">
                <a:avLst/>
              </a:prstGeom>
              <a:noFill/>
            </p:spPr>
            <p:txBody>
              <a:bodyPr wrap="none" lIns="0" tIns="0" rIns="0" bIns="0" rtlCol="0">
                <a:spAutoFit/>
              </a:bodyPr>
              <a:lstStyle/>
              <a:p>
                <a:pPr/>
                <a14:m>
                  <m:oMathPara xmlns:m="http://schemas.openxmlformats.org/officeDocument/2006/math">
                    <m:oMathParaPr>
                      <m:jc m:val="left"/>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𝐶</m:t>
                          </m:r>
                        </m:e>
                        <m:sub>
                          <m:r>
                            <a:rPr lang="en-US" b="0" i="1" smtClean="0">
                              <a:latin typeface="Cambria Math" panose="02040503050406030204" pitchFamily="18" charset="0"/>
                            </a:rPr>
                            <m:t>𝑓𝑟𝑜𝑛𝑡</m:t>
                          </m:r>
                        </m:sub>
                      </m:sSub>
                      <m:r>
                        <a:rPr lang="en-US" b="0" i="1" smtClean="0">
                          <a:latin typeface="Cambria Math" panose="02040503050406030204" pitchFamily="18" charset="0"/>
                        </a:rPr>
                        <m:t>=</m:t>
                      </m:r>
                      <m:r>
                        <a:rPr lang="en-US" b="0" i="1" smtClean="0">
                          <a:latin typeface="Cambria Math" panose="02040503050406030204" pitchFamily="18" charset="0"/>
                        </a:rPr>
                        <m:t>1</m:t>
                      </m:r>
                      <m:r>
                        <a:rPr lang="en-US" b="0" i="1" smtClean="0">
                          <a:latin typeface="Cambria Math" panose="02040503050406030204" pitchFamily="18" charset="0"/>
                        </a:rPr>
                        <m:t>−</m:t>
                      </m:r>
                      <m:d>
                        <m:dPr>
                          <m:ctrlPr>
                            <a:rPr lang="en-US" b="0" i="1" smtClean="0">
                              <a:latin typeface="Cambria Math" panose="02040503050406030204" pitchFamily="18" charset="0"/>
                            </a:rPr>
                          </m:ctrlPr>
                        </m:dPr>
                        <m:e>
                          <m:r>
                            <a:rPr lang="en-US" b="0" i="1" smtClean="0">
                              <a:latin typeface="Cambria Math" panose="02040503050406030204" pitchFamily="18" charset="0"/>
                            </a:rPr>
                            <m:t>1</m:t>
                          </m:r>
                          <m:r>
                            <a:rPr lang="en-US" b="0" i="1" smtClean="0">
                              <a:latin typeface="Cambria Math" panose="02040503050406030204" pitchFamily="18" charset="0"/>
                            </a:rPr>
                            <m:t>−</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𝐶</m:t>
                              </m:r>
                            </m:e>
                            <m:sub>
                              <m:r>
                                <a:rPr lang="en-US" b="0" i="1" smtClean="0">
                                  <a:latin typeface="Cambria Math" panose="02040503050406030204" pitchFamily="18" charset="0"/>
                                </a:rPr>
                                <m:t>1</m:t>
                              </m:r>
                            </m:sub>
                          </m:sSub>
                        </m:e>
                      </m:d>
                      <m:d>
                        <m:dPr>
                          <m:ctrlPr>
                            <a:rPr lang="en-US" b="0" i="1" smtClean="0">
                              <a:latin typeface="Cambria Math" panose="02040503050406030204" pitchFamily="18" charset="0"/>
                            </a:rPr>
                          </m:ctrlPr>
                        </m:dPr>
                        <m:e>
                          <m:r>
                            <a:rPr lang="en-US" b="0" i="1" smtClean="0">
                              <a:latin typeface="Cambria Math" panose="02040503050406030204" pitchFamily="18" charset="0"/>
                            </a:rPr>
                            <m:t>1</m:t>
                          </m:r>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b="0" i="1" smtClean="0">
                                  <a:latin typeface="Cambria Math" panose="02040503050406030204" pitchFamily="18" charset="0"/>
                                </a:rPr>
                                <m:t>2</m:t>
                              </m:r>
                            </m:sub>
                          </m:sSub>
                        </m:e>
                      </m:d>
                      <m:d>
                        <m:dPr>
                          <m:ctrlPr>
                            <a:rPr lang="en-US" b="0" i="1" smtClean="0">
                              <a:latin typeface="Cambria Math" panose="02040503050406030204" pitchFamily="18" charset="0"/>
                            </a:rPr>
                          </m:ctrlPr>
                        </m:dPr>
                        <m:e>
                          <m:r>
                            <a:rPr lang="en-US" b="0" i="1" smtClean="0">
                              <a:latin typeface="Cambria Math" panose="02040503050406030204" pitchFamily="18" charset="0"/>
                            </a:rPr>
                            <m:t>1</m:t>
                          </m:r>
                          <m:r>
                            <a:rPr lang="en-US" b="0" i="1" smtClean="0">
                              <a:latin typeface="Cambria Math" panose="02040503050406030204" pitchFamily="18" charset="0"/>
                            </a:rPr>
                            <m:t> −</m:t>
                          </m:r>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b="0" i="1" smtClean="0">
                                  <a:latin typeface="Cambria Math" panose="02040503050406030204" pitchFamily="18" charset="0"/>
                                </a:rPr>
                                <m:t>3</m:t>
                              </m:r>
                            </m:sub>
                          </m:sSub>
                        </m:e>
                      </m:d>
                    </m:oMath>
                  </m:oMathPara>
                </a14:m>
                <a:endParaRPr lang="en-US" b="0"/>
              </a:p>
            </p:txBody>
          </p:sp>
        </mc:Choice>
        <mc:Fallback xmlns="">
          <p:sp>
            <p:nvSpPr>
              <p:cNvPr id="7" name="TextBox 6">
                <a:extLst>
                  <a:ext uri="{FF2B5EF4-FFF2-40B4-BE49-F238E27FC236}">
                    <a16:creationId xmlns:a16="http://schemas.microsoft.com/office/drawing/2014/main" id="{F69E5679-D2EA-9783-A104-48373A4C93A0}"/>
                  </a:ext>
                </a:extLst>
              </p:cNvPr>
              <p:cNvSpPr txBox="1">
                <a:spLocks noRot="1" noChangeAspect="1" noMove="1" noResize="1" noEditPoints="1" noAdjustHandles="1" noChangeArrowheads="1" noChangeShapeType="1" noTextEdit="1"/>
              </p:cNvSpPr>
              <p:nvPr/>
            </p:nvSpPr>
            <p:spPr>
              <a:xfrm>
                <a:off x="6864661" y="1825625"/>
                <a:ext cx="3876767" cy="299249"/>
              </a:xfrm>
              <a:prstGeom prst="rect">
                <a:avLst/>
              </a:prstGeom>
              <a:blipFill>
                <a:blip r:embed="rId6"/>
                <a:stretch>
                  <a:fillRect l="-2044" b="-2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73640B8D-F708-2277-2D38-53D6D9DBB403}"/>
                  </a:ext>
                </a:extLst>
              </p:cNvPr>
              <p:cNvSpPr txBox="1"/>
              <p:nvPr/>
            </p:nvSpPr>
            <p:spPr>
              <a:xfrm>
                <a:off x="6864661" y="2259811"/>
                <a:ext cx="2568139" cy="299569"/>
              </a:xfrm>
              <a:prstGeom prst="rect">
                <a:avLst/>
              </a:prstGeom>
              <a:noFill/>
            </p:spPr>
            <p:txBody>
              <a:bodyPr wrap="none" lIns="0" tIns="0" rIns="0" bIns="0" rtlCol="0">
                <a:spAutoFit/>
              </a:bodyPr>
              <a:lstStyle/>
              <a:p>
                <a:pPr/>
                <a14:m>
                  <m:oMathPara xmlns:m="http://schemas.openxmlformats.org/officeDocument/2006/math">
                    <m:oMathParaPr>
                      <m:jc m:val="left"/>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𝐶</m:t>
                          </m:r>
                        </m:e>
                        <m:sub>
                          <m:r>
                            <a:rPr lang="en-US" b="0" i="1" smtClean="0">
                              <a:latin typeface="Cambria Math" panose="02040503050406030204" pitchFamily="18" charset="0"/>
                            </a:rPr>
                            <m:t>𝑡𝑜𝑡𝑎𝑙</m:t>
                          </m:r>
                        </m:sub>
                      </m:sSub>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i="1">
                              <a:latin typeface="Cambria Math" panose="02040503050406030204" pitchFamily="18" charset="0"/>
                            </a:rPr>
                            <m:t>𝑓𝑟𝑜𝑛𝑡</m:t>
                          </m:r>
                        </m:sub>
                      </m:sSub>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b="0" i="1" smtClean="0">
                              <a:latin typeface="Cambria Math" panose="02040503050406030204" pitchFamily="18" charset="0"/>
                            </a:rPr>
                            <m:t>𝑚𝑖𝑠𝑠𝑖𝑛𝑔</m:t>
                          </m:r>
                        </m:sub>
                      </m:sSub>
                    </m:oMath>
                  </m:oMathPara>
                </a14:m>
                <a:endParaRPr lang="en-US" b="0"/>
              </a:p>
            </p:txBody>
          </p:sp>
        </mc:Choice>
        <mc:Fallback xmlns="">
          <p:sp>
            <p:nvSpPr>
              <p:cNvPr id="9" name="TextBox 8">
                <a:extLst>
                  <a:ext uri="{FF2B5EF4-FFF2-40B4-BE49-F238E27FC236}">
                    <a16:creationId xmlns:a16="http://schemas.microsoft.com/office/drawing/2014/main" id="{73640B8D-F708-2277-2D38-53D6D9DBB403}"/>
                  </a:ext>
                </a:extLst>
              </p:cNvPr>
              <p:cNvSpPr txBox="1">
                <a:spLocks noRot="1" noChangeAspect="1" noMove="1" noResize="1" noEditPoints="1" noAdjustHandles="1" noChangeArrowheads="1" noChangeShapeType="1" noTextEdit="1"/>
              </p:cNvSpPr>
              <p:nvPr/>
            </p:nvSpPr>
            <p:spPr>
              <a:xfrm>
                <a:off x="6864661" y="2259811"/>
                <a:ext cx="2568139" cy="299569"/>
              </a:xfrm>
              <a:prstGeom prst="rect">
                <a:avLst/>
              </a:prstGeom>
              <a:blipFill>
                <a:blip r:embed="rId7"/>
                <a:stretch>
                  <a:fillRect l="-3088" b="-2653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AA22A49-23B4-7619-2870-6F1188ADBB40}"/>
                  </a:ext>
                </a:extLst>
              </p:cNvPr>
              <p:cNvSpPr txBox="1"/>
              <p:nvPr/>
            </p:nvSpPr>
            <p:spPr>
              <a:xfrm>
                <a:off x="6864661" y="3086219"/>
                <a:ext cx="2898294" cy="640881"/>
              </a:xfrm>
              <a:prstGeom prst="rect">
                <a:avLst/>
              </a:prstGeom>
              <a:noFill/>
            </p:spPr>
            <p:txBody>
              <a:bodyPr wrap="none" lIns="0" tIns="0" rIns="0" bIns="0" rtlCol="0">
                <a:spAutoFit/>
              </a:bodyPr>
              <a:lstStyle/>
              <a:p>
                <a:pPr/>
                <a14:m>
                  <m:oMathPara xmlns:m="http://schemas.openxmlformats.org/officeDocument/2006/math">
                    <m:oMathParaPr>
                      <m:jc m:val="left"/>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𝐿</m:t>
                          </m:r>
                        </m:e>
                        <m:sub>
                          <m:r>
                            <a:rPr lang="en-US" b="0" i="1" smtClean="0">
                              <a:latin typeface="Cambria Math" panose="02040503050406030204" pitchFamily="18" charset="0"/>
                            </a:rPr>
                            <m:t>𝑚𝑖𝑠𝑠𝑖𝑛𝑔</m:t>
                          </m:r>
                        </m:sub>
                      </m:sSub>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b="0" i="1" smtClean="0">
                              <a:latin typeface="Cambria Math" panose="02040503050406030204" pitchFamily="18" charset="0"/>
                            </a:rPr>
                            <m:t>𝐶</m:t>
                          </m:r>
                        </m:e>
                        <m:sub>
                          <m:r>
                            <a:rPr lang="en-US" i="1">
                              <a:latin typeface="Cambria Math" panose="02040503050406030204" pitchFamily="18" charset="0"/>
                            </a:rPr>
                            <m:t>𝑚𝑖𝑠𝑠𝑖𝑛𝑔</m:t>
                          </m:r>
                        </m:sub>
                      </m:sSub>
                      <m:f>
                        <m:fPr>
                          <m:ctrlPr>
                            <a:rPr lang="en-US" i="1" smtClean="0">
                              <a:latin typeface="Cambria Math" panose="02040503050406030204" pitchFamily="18" charset="0"/>
                            </a:rPr>
                          </m:ctrlPr>
                        </m:fPr>
                        <m:num>
                          <m:nary>
                            <m:naryPr>
                              <m:chr m:val="∑"/>
                              <m:ctrlPr>
                                <a:rPr lang="en-US" i="1" smtClean="0">
                                  <a:latin typeface="Cambria Math" panose="02040503050406030204" pitchFamily="18" charset="0"/>
                                </a:rPr>
                              </m:ctrlPr>
                            </m:naryPr>
                            <m:sub>
                              <m:r>
                                <m:rPr>
                                  <m:brk m:alnAt="23"/>
                                </m:rPr>
                                <a:rPr lang="en-US" b="0" i="1" smtClean="0">
                                  <a:latin typeface="Cambria Math" panose="02040503050406030204" pitchFamily="18" charset="0"/>
                                </a:rPr>
                                <m:t>𝑖</m:t>
                              </m:r>
                              <m:r>
                                <a:rPr lang="en-US" b="0" i="1" smtClean="0">
                                  <a:latin typeface="Cambria Math" panose="02040503050406030204" pitchFamily="18" charset="0"/>
                                </a:rPr>
                                <m:t>=</m:t>
                              </m:r>
                              <m:r>
                                <a:rPr lang="en-US" b="0" i="1" smtClean="0">
                                  <a:latin typeface="Cambria Math" panose="02040503050406030204" pitchFamily="18" charset="0"/>
                                </a:rPr>
                                <m:t>1</m:t>
                              </m:r>
                            </m:sub>
                            <m:sup>
                              <m:r>
                                <a:rPr lang="en-US" b="0" i="1" smtClean="0">
                                  <a:latin typeface="Cambria Math" panose="02040503050406030204" pitchFamily="18" charset="0"/>
                                </a:rPr>
                                <m:t>3</m:t>
                              </m:r>
                            </m:sup>
                            <m:e>
                              <m:sSub>
                                <m:sSubPr>
                                  <m:ctrlPr>
                                    <a:rPr lang="en-US" i="1" smtClean="0">
                                      <a:latin typeface="Cambria Math" panose="02040503050406030204" pitchFamily="18" charset="0"/>
                                    </a:rPr>
                                  </m:ctrlPr>
                                </m:sSubPr>
                                <m:e>
                                  <m:r>
                                    <a:rPr lang="en-US" b="0" i="1" smtClean="0">
                                      <a:latin typeface="Cambria Math" panose="02040503050406030204" pitchFamily="18" charset="0"/>
                                    </a:rPr>
                                    <m:t>𝑤</m:t>
                                  </m:r>
                                </m:e>
                                <m:sub>
                                  <m:r>
                                    <a:rPr lang="en-US" b="0" i="1" smtClean="0">
                                      <a:latin typeface="Cambria Math" panose="02040503050406030204" pitchFamily="18" charset="0"/>
                                    </a:rPr>
                                    <m:t>𝑖</m:t>
                                  </m:r>
                                </m:sub>
                              </m:sSub>
                              <m:sSub>
                                <m:sSubPr>
                                  <m:ctrlPr>
                                    <a:rPr lang="en-US" i="1" smtClean="0">
                                      <a:latin typeface="Cambria Math" panose="02040503050406030204" pitchFamily="18" charset="0"/>
                                    </a:rPr>
                                  </m:ctrlPr>
                                </m:sSubPr>
                                <m:e>
                                  <m:r>
                                    <a:rPr lang="en-US" b="0" i="1" smtClean="0">
                                      <a:latin typeface="Cambria Math" panose="02040503050406030204" pitchFamily="18" charset="0"/>
                                    </a:rPr>
                                    <m:t>𝐿</m:t>
                                  </m:r>
                                </m:e>
                                <m:sub>
                                  <m:r>
                                    <a:rPr lang="en-US" b="0" i="1" smtClean="0">
                                      <a:latin typeface="Cambria Math" panose="02040503050406030204" pitchFamily="18" charset="0"/>
                                    </a:rPr>
                                    <m:t>𝑖</m:t>
                                  </m:r>
                                </m:sub>
                              </m:sSub>
                            </m:e>
                          </m:nary>
                        </m:num>
                        <m:den>
                          <m:nary>
                            <m:naryPr>
                              <m:chr m:val="∑"/>
                              <m:ctrlPr>
                                <a:rPr lang="en-US" i="1">
                                  <a:latin typeface="Cambria Math" panose="02040503050406030204" pitchFamily="18" charset="0"/>
                                </a:rPr>
                              </m:ctrlPr>
                            </m:naryPr>
                            <m:sub>
                              <m:r>
                                <m:rPr>
                                  <m:brk m:alnAt="23"/>
                                </m:rPr>
                                <a:rPr lang="en-US" i="1">
                                  <a:latin typeface="Cambria Math" panose="02040503050406030204" pitchFamily="18" charset="0"/>
                                </a:rPr>
                                <m:t>𝑖</m:t>
                              </m:r>
                              <m:r>
                                <a:rPr lang="en-US" i="1">
                                  <a:latin typeface="Cambria Math" panose="02040503050406030204" pitchFamily="18" charset="0"/>
                                </a:rPr>
                                <m:t>=</m:t>
                              </m:r>
                              <m:r>
                                <a:rPr lang="en-US" i="1">
                                  <a:latin typeface="Cambria Math" panose="02040503050406030204" pitchFamily="18" charset="0"/>
                                </a:rPr>
                                <m:t>1</m:t>
                              </m:r>
                            </m:sub>
                            <m:sup>
                              <m:r>
                                <a:rPr lang="en-US" i="1">
                                  <a:latin typeface="Cambria Math" panose="02040503050406030204" pitchFamily="18" charset="0"/>
                                </a:rPr>
                                <m:t>3</m:t>
                              </m:r>
                            </m:sup>
                            <m:e>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i="1">
                                      <a:latin typeface="Cambria Math" panose="02040503050406030204" pitchFamily="18" charset="0"/>
                                    </a:rPr>
                                    <m:t>𝑖</m:t>
                                  </m:r>
                                </m:sub>
                              </m:sSub>
                            </m:e>
                          </m:nary>
                        </m:den>
                      </m:f>
                    </m:oMath>
                  </m:oMathPara>
                </a14:m>
                <a:endParaRPr lang="en-US" b="0"/>
              </a:p>
            </p:txBody>
          </p:sp>
        </mc:Choice>
        <mc:Fallback xmlns="">
          <p:sp>
            <p:nvSpPr>
              <p:cNvPr id="11" name="TextBox 10">
                <a:extLst>
                  <a:ext uri="{FF2B5EF4-FFF2-40B4-BE49-F238E27FC236}">
                    <a16:creationId xmlns:a16="http://schemas.microsoft.com/office/drawing/2014/main" id="{AAA22A49-23B4-7619-2870-6F1188ADBB40}"/>
                  </a:ext>
                </a:extLst>
              </p:cNvPr>
              <p:cNvSpPr txBox="1">
                <a:spLocks noRot="1" noChangeAspect="1" noMove="1" noResize="1" noEditPoints="1" noAdjustHandles="1" noChangeArrowheads="1" noChangeShapeType="1" noTextEdit="1"/>
              </p:cNvSpPr>
              <p:nvPr/>
            </p:nvSpPr>
            <p:spPr>
              <a:xfrm>
                <a:off x="6864661" y="3086219"/>
                <a:ext cx="2898294" cy="640881"/>
              </a:xfrm>
              <a:prstGeom prst="rect">
                <a:avLst/>
              </a:prstGeom>
              <a:blipFill>
                <a:blip r:embed="rId8"/>
                <a:stretch>
                  <a:fillRect b="-95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FCE21F6-CA09-EBAA-BC7C-D2AFF7379E5B}"/>
                  </a:ext>
                </a:extLst>
              </p:cNvPr>
              <p:cNvSpPr txBox="1"/>
              <p:nvPr/>
            </p:nvSpPr>
            <p:spPr>
              <a:xfrm>
                <a:off x="6864661" y="3865006"/>
                <a:ext cx="1725536" cy="28591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𝑤</m:t>
                          </m:r>
                        </m:e>
                        <m:sub>
                          <m:r>
                            <a:rPr lang="en-US" b="0" i="1" smtClean="0">
                              <a:latin typeface="Cambria Math" panose="02040503050406030204" pitchFamily="18" charset="0"/>
                            </a:rPr>
                            <m:t>𝑖</m:t>
                          </m:r>
                        </m:sub>
                      </m:sSub>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𝐶</m:t>
                          </m:r>
                        </m:e>
                        <m:sub>
                          <m:r>
                            <a:rPr lang="en-US" b="0" i="1" smtClean="0">
                              <a:latin typeface="Cambria Math" panose="02040503050406030204" pitchFamily="18" charset="0"/>
                            </a:rPr>
                            <m:t>𝑖</m:t>
                          </m:r>
                        </m:sub>
                      </m:sSub>
                      <m:r>
                        <a:rPr lang="en-US" b="0" i="1" smtClean="0">
                          <a:latin typeface="Cambria Math" panose="02040503050406030204" pitchFamily="18" charset="0"/>
                        </a:rPr>
                        <m:t>∗</m:t>
                      </m:r>
                      <m:sSup>
                        <m:sSupPr>
                          <m:ctrlPr>
                            <a:rPr lang="en-US" b="0" i="1" smtClean="0">
                              <a:latin typeface="Cambria Math" panose="02040503050406030204" pitchFamily="18" charset="0"/>
                            </a:rPr>
                          </m:ctrlPr>
                        </m:sSupPr>
                        <m:e>
                          <m:r>
                            <a:rPr lang="en-US" b="0" i="1" smtClean="0">
                              <a:latin typeface="Cambria Math" panose="02040503050406030204" pitchFamily="18" charset="0"/>
                            </a:rPr>
                            <m:t>0</m:t>
                          </m:r>
                          <m:r>
                            <a:rPr lang="en-US" b="0" i="1" smtClean="0">
                              <a:latin typeface="Cambria Math" panose="02040503050406030204" pitchFamily="18" charset="0"/>
                            </a:rPr>
                            <m:t>.</m:t>
                          </m:r>
                          <m:r>
                            <a:rPr lang="en-US" b="0" i="1" smtClean="0">
                              <a:latin typeface="Cambria Math" panose="02040503050406030204" pitchFamily="18" charset="0"/>
                            </a:rPr>
                            <m:t>25</m:t>
                          </m:r>
                        </m:e>
                        <m:sup>
                          <m:r>
                            <a:rPr lang="en-US" b="0" i="1" smtClean="0">
                              <a:latin typeface="Cambria Math" panose="02040503050406030204" pitchFamily="18" charset="0"/>
                            </a:rPr>
                            <m:t>3</m:t>
                          </m:r>
                          <m:r>
                            <a:rPr lang="en-US" b="0" i="1" smtClean="0">
                              <a:latin typeface="Cambria Math" panose="02040503050406030204" pitchFamily="18" charset="0"/>
                            </a:rPr>
                            <m:t>−</m:t>
                          </m:r>
                          <m:r>
                            <a:rPr lang="en-US" b="0" i="1" smtClean="0">
                              <a:latin typeface="Cambria Math" panose="02040503050406030204" pitchFamily="18" charset="0"/>
                            </a:rPr>
                            <m:t>𝑖</m:t>
                          </m:r>
                        </m:sup>
                      </m:sSup>
                    </m:oMath>
                  </m:oMathPara>
                </a14:m>
                <a:endParaRPr lang="en-US" b="0"/>
              </a:p>
            </p:txBody>
          </p:sp>
        </mc:Choice>
        <mc:Fallback xmlns="">
          <p:sp>
            <p:nvSpPr>
              <p:cNvPr id="13" name="TextBox 12">
                <a:extLst>
                  <a:ext uri="{FF2B5EF4-FFF2-40B4-BE49-F238E27FC236}">
                    <a16:creationId xmlns:a16="http://schemas.microsoft.com/office/drawing/2014/main" id="{8FCE21F6-CA09-EBAA-BC7C-D2AFF7379E5B}"/>
                  </a:ext>
                </a:extLst>
              </p:cNvPr>
              <p:cNvSpPr txBox="1">
                <a:spLocks noRot="1" noChangeAspect="1" noMove="1" noResize="1" noEditPoints="1" noAdjustHandles="1" noChangeArrowheads="1" noChangeShapeType="1" noTextEdit="1"/>
              </p:cNvSpPr>
              <p:nvPr/>
            </p:nvSpPr>
            <p:spPr>
              <a:xfrm>
                <a:off x="6864661" y="3865006"/>
                <a:ext cx="1725536" cy="285912"/>
              </a:xfrm>
              <a:prstGeom prst="rect">
                <a:avLst/>
              </a:prstGeom>
              <a:blipFill>
                <a:blip r:embed="rId9"/>
                <a:stretch>
                  <a:fillRect l="-1767" r="-1060" b="-170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9E96D7BF-D57C-2125-A3F3-47FF259B79D5}"/>
                  </a:ext>
                </a:extLst>
              </p:cNvPr>
              <p:cNvSpPr txBox="1"/>
              <p:nvPr/>
            </p:nvSpPr>
            <p:spPr>
              <a:xfrm>
                <a:off x="6787239" y="2694317"/>
                <a:ext cx="2722981" cy="391902"/>
              </a:xfrm>
              <a:prstGeom prst="rect">
                <a:avLst/>
              </a:prstGeom>
              <a:noFill/>
            </p:spPr>
            <p:txBody>
              <a:bodyPr wrap="square">
                <a:spAutoFit/>
              </a:bodyPr>
              <a:lstStyle/>
              <a:p>
                <a:pPr/>
                <a14:m>
                  <m:oMathPara xmlns:m="http://schemas.openxmlformats.org/officeDocument/2006/math">
                    <m:oMathParaPr>
                      <m:jc m:val="left"/>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𝐿</m:t>
                          </m:r>
                        </m:e>
                        <m:sub>
                          <m:r>
                            <a:rPr lang="en-US" b="0" i="1" smtClean="0">
                              <a:latin typeface="Cambria Math" panose="02040503050406030204" pitchFamily="18" charset="0"/>
                            </a:rPr>
                            <m:t>𝑡𝑜𝑡𝑎𝑙</m:t>
                          </m:r>
                        </m:sub>
                      </m:sSub>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b="0" i="1" smtClean="0">
                              <a:latin typeface="Cambria Math" panose="02040503050406030204" pitchFamily="18" charset="0"/>
                            </a:rPr>
                            <m:t>𝐿</m:t>
                          </m:r>
                        </m:e>
                        <m:sub>
                          <m:r>
                            <a:rPr lang="en-US" i="1">
                              <a:latin typeface="Cambria Math" panose="02040503050406030204" pitchFamily="18" charset="0"/>
                            </a:rPr>
                            <m:t>𝑓𝑟𝑜𝑛𝑡</m:t>
                          </m:r>
                        </m:sub>
                      </m:sSub>
                      <m:r>
                        <a:rPr lang="en-US" b="0" i="1" smtClean="0">
                          <a:latin typeface="Cambria Math" panose="02040503050406030204" pitchFamily="18" charset="0"/>
                        </a:rPr>
                        <m:t>+</m:t>
                      </m:r>
                      <m:sSub>
                        <m:sSubPr>
                          <m:ctrlPr>
                            <a:rPr lang="en-US" i="1">
                              <a:latin typeface="Cambria Math" panose="02040503050406030204" pitchFamily="18" charset="0"/>
                            </a:rPr>
                          </m:ctrlPr>
                        </m:sSubPr>
                        <m:e>
                          <m:r>
                            <a:rPr lang="en-US" b="0" i="1" smtClean="0">
                              <a:latin typeface="Cambria Math" panose="02040503050406030204" pitchFamily="18" charset="0"/>
                            </a:rPr>
                            <m:t>𝐿</m:t>
                          </m:r>
                        </m:e>
                        <m:sub>
                          <m:r>
                            <a:rPr lang="en-US" b="0" i="1" smtClean="0">
                              <a:latin typeface="Cambria Math" panose="02040503050406030204" pitchFamily="18" charset="0"/>
                            </a:rPr>
                            <m:t>𝑚𝑖𝑠𝑠𝑖𝑛𝑔</m:t>
                          </m:r>
                        </m:sub>
                      </m:sSub>
                    </m:oMath>
                  </m:oMathPara>
                </a14:m>
                <a:endParaRPr lang="en-US"/>
              </a:p>
            </p:txBody>
          </p:sp>
        </mc:Choice>
        <mc:Fallback xmlns="">
          <p:sp>
            <p:nvSpPr>
              <p:cNvPr id="15" name="TextBox 14">
                <a:extLst>
                  <a:ext uri="{FF2B5EF4-FFF2-40B4-BE49-F238E27FC236}">
                    <a16:creationId xmlns:a16="http://schemas.microsoft.com/office/drawing/2014/main" id="{9E96D7BF-D57C-2125-A3F3-47FF259B79D5}"/>
                  </a:ext>
                </a:extLst>
              </p:cNvPr>
              <p:cNvSpPr txBox="1">
                <a:spLocks noRot="1" noChangeAspect="1" noMove="1" noResize="1" noEditPoints="1" noAdjustHandles="1" noChangeArrowheads="1" noChangeShapeType="1" noTextEdit="1"/>
              </p:cNvSpPr>
              <p:nvPr/>
            </p:nvSpPr>
            <p:spPr>
              <a:xfrm>
                <a:off x="6787239" y="2694317"/>
                <a:ext cx="2722981" cy="391902"/>
              </a:xfrm>
              <a:prstGeom prst="rect">
                <a:avLst/>
              </a:prstGeom>
              <a:blipFill>
                <a:blip r:embed="rId10"/>
                <a:stretch>
                  <a:fillRect b="-9375"/>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EB2043CE-529B-BFF0-D674-D90DC9C08A0A}"/>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8F9F9D67-AC05-21DF-856D-D764010D60D4}"/>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0" name="Picture 9" descr="A black and white sign with white text&#10;&#10;Description automatically generated">
            <a:extLst>
              <a:ext uri="{FF2B5EF4-FFF2-40B4-BE49-F238E27FC236}">
                <a16:creationId xmlns:a16="http://schemas.microsoft.com/office/drawing/2014/main" id="{C68164A5-5271-AA69-2E65-92B27F3E1F4A}"/>
              </a:ext>
            </a:extLst>
          </p:cNvPr>
          <p:cNvPicPr>
            <a:picLocks noChangeAspect="1"/>
          </p:cNvPicPr>
          <p:nvPr/>
        </p:nvPicPr>
        <p:blipFill>
          <a:blip r:embed="rId11">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43630662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120AB-8B80-3EB6-EBAC-1F617656DA5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6F2951F-AEBD-571B-833F-825CFCB682EB}"/>
              </a:ext>
            </a:extLst>
          </p:cNvPr>
          <p:cNvSpPr>
            <a:spLocks noGrp="1"/>
          </p:cNvSpPr>
          <p:nvPr>
            <p:ph type="ctrTitle"/>
          </p:nvPr>
        </p:nvSpPr>
        <p:spPr/>
        <p:txBody>
          <a:bodyPr/>
          <a:lstStyle/>
          <a:p>
            <a:r>
              <a:rPr lang="en-US">
                <a:solidFill>
                  <a:srgbClr val="E0DDD8"/>
                </a:solidFill>
                <a:latin typeface="Futura Com Book"/>
              </a:rPr>
              <a:t>Coverage reconstruction</a:t>
            </a:r>
            <a:endParaRPr lang="en-US">
              <a:latin typeface="Futura Com Book"/>
            </a:endParaRPr>
          </a:p>
          <a:p>
            <a:endParaRPr lang="en-US"/>
          </a:p>
        </p:txBody>
      </p:sp>
      <p:pic>
        <p:nvPicPr>
          <p:cNvPr id="5" name="Picture 4" descr="A close up of a person&amp;#39;s face&#10;&#10;AI-generated content may be incorrect.">
            <a:extLst>
              <a:ext uri="{FF2B5EF4-FFF2-40B4-BE49-F238E27FC236}">
                <a16:creationId xmlns:a16="http://schemas.microsoft.com/office/drawing/2014/main" id="{9D574A54-B938-1A94-573D-547BFF4C8030}"/>
              </a:ext>
            </a:extLst>
          </p:cNvPr>
          <p:cNvPicPr>
            <a:picLocks noChangeAspect="1"/>
          </p:cNvPicPr>
          <p:nvPr/>
        </p:nvPicPr>
        <p:blipFill>
          <a:blip r:embed="rId3"/>
          <a:stretch>
            <a:fillRect/>
          </a:stretch>
        </p:blipFill>
        <p:spPr>
          <a:xfrm>
            <a:off x="398527" y="1919414"/>
            <a:ext cx="5565667" cy="4573459"/>
          </a:xfrm>
          <a:prstGeom prst="rect">
            <a:avLst/>
          </a:prstGeom>
        </p:spPr>
      </p:pic>
      <p:pic>
        <p:nvPicPr>
          <p:cNvPr id="8" name="Picture 7" descr="A person with yellow hair&#10;&#10;AI-generated content may be incorrect.">
            <a:extLst>
              <a:ext uri="{FF2B5EF4-FFF2-40B4-BE49-F238E27FC236}">
                <a16:creationId xmlns:a16="http://schemas.microsoft.com/office/drawing/2014/main" id="{9CEEB71D-D2DD-0F20-9855-F358BC2FDD67}"/>
              </a:ext>
            </a:extLst>
          </p:cNvPr>
          <p:cNvPicPr>
            <a:picLocks noChangeAspect="1"/>
          </p:cNvPicPr>
          <p:nvPr/>
        </p:nvPicPr>
        <p:blipFill>
          <a:blip r:embed="rId4"/>
          <a:stretch>
            <a:fillRect/>
          </a:stretch>
        </p:blipFill>
        <p:spPr>
          <a:xfrm>
            <a:off x="6227808" y="1919414"/>
            <a:ext cx="5565668" cy="4573459"/>
          </a:xfrm>
          <a:prstGeom prst="rect">
            <a:avLst/>
          </a:prstGeom>
        </p:spPr>
      </p:pic>
      <p:sp>
        <p:nvSpPr>
          <p:cNvPr id="12" name="Rectangle 11">
            <a:extLst>
              <a:ext uri="{FF2B5EF4-FFF2-40B4-BE49-F238E27FC236}">
                <a16:creationId xmlns:a16="http://schemas.microsoft.com/office/drawing/2014/main" id="{44528B17-F3F1-3461-C15F-C87BF3FA57BF}"/>
              </a:ext>
            </a:extLst>
          </p:cNvPr>
          <p:cNvSpPr/>
          <p:nvPr/>
        </p:nvSpPr>
        <p:spPr>
          <a:xfrm>
            <a:off x="444498" y="1252627"/>
            <a:ext cx="138315" cy="143984"/>
          </a:xfrm>
          <a:prstGeom prst="rect">
            <a:avLst/>
          </a:prstGeom>
          <a:solidFill>
            <a:srgbClr val="56FF3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394278-9173-EF4A-53DE-75347B118E8C}"/>
              </a:ext>
            </a:extLst>
          </p:cNvPr>
          <p:cNvSpPr/>
          <p:nvPr/>
        </p:nvSpPr>
        <p:spPr>
          <a:xfrm>
            <a:off x="444497" y="1488483"/>
            <a:ext cx="138315" cy="143984"/>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CAC50F88-12E5-F6B1-F8D2-30ECCE255B84}"/>
              </a:ext>
            </a:extLst>
          </p:cNvPr>
          <p:cNvSpPr txBox="1"/>
          <p:nvPr/>
        </p:nvSpPr>
        <p:spPr>
          <a:xfrm>
            <a:off x="706394" y="1194758"/>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Coverage from 3 front samples</a:t>
            </a:r>
          </a:p>
        </p:txBody>
      </p:sp>
      <p:sp>
        <p:nvSpPr>
          <p:cNvPr id="20" name="TextBox 19">
            <a:extLst>
              <a:ext uri="{FF2B5EF4-FFF2-40B4-BE49-F238E27FC236}">
                <a16:creationId xmlns:a16="http://schemas.microsoft.com/office/drawing/2014/main" id="{05E05A3F-4F8A-D1EB-6E51-B304968B62C4}"/>
              </a:ext>
            </a:extLst>
          </p:cNvPr>
          <p:cNvSpPr txBox="1"/>
          <p:nvPr/>
        </p:nvSpPr>
        <p:spPr>
          <a:xfrm>
            <a:off x="706393" y="1430614"/>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Reconstructed coverage</a:t>
            </a:r>
          </a:p>
        </p:txBody>
      </p:sp>
      <p:sp>
        <p:nvSpPr>
          <p:cNvPr id="2" name="TextBox 1">
            <a:extLst>
              <a:ext uri="{FF2B5EF4-FFF2-40B4-BE49-F238E27FC236}">
                <a16:creationId xmlns:a16="http://schemas.microsoft.com/office/drawing/2014/main" id="{B57301A3-FFD2-14F8-7435-E5CB68357127}"/>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E73413E6-23F6-EA9E-B313-5394580BA1F5}"/>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907C4242-8325-0553-E4C8-4B5928996C8C}"/>
              </a:ext>
            </a:extLst>
          </p:cNvPr>
          <p:cNvPicPr>
            <a:picLocks noChangeAspect="1"/>
          </p:cNvPicPr>
          <p:nvPr/>
        </p:nvPicPr>
        <p:blipFill>
          <a:blip r:embed="rId5">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04024555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2A9411-263A-9E73-F810-2B23EA459A1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88CB0C7-4FC2-5C4B-5A1E-4B2C23BA0030}"/>
              </a:ext>
            </a:extLst>
          </p:cNvPr>
          <p:cNvSpPr>
            <a:spLocks noGrp="1"/>
          </p:cNvSpPr>
          <p:nvPr>
            <p:ph type="ctrTitle"/>
          </p:nvPr>
        </p:nvSpPr>
        <p:spPr/>
        <p:txBody>
          <a:bodyPr/>
          <a:lstStyle/>
          <a:p>
            <a:r>
              <a:rPr lang="en-US">
                <a:solidFill>
                  <a:srgbClr val="E0DDD8"/>
                </a:solidFill>
                <a:latin typeface="Futura Com Book"/>
              </a:rPr>
              <a:t>Motion vectors</a:t>
            </a:r>
            <a:endParaRPr lang="en-US"/>
          </a:p>
        </p:txBody>
      </p:sp>
      <p:sp>
        <p:nvSpPr>
          <p:cNvPr id="4" name="Content Placeholder 2">
            <a:extLst>
              <a:ext uri="{FF2B5EF4-FFF2-40B4-BE49-F238E27FC236}">
                <a16:creationId xmlns:a16="http://schemas.microsoft.com/office/drawing/2014/main" id="{26CB7634-5187-95B6-45AF-6BBF3C10D301}"/>
              </a:ext>
            </a:extLst>
          </p:cNvPr>
          <p:cNvSpPr txBox="1">
            <a:spLocks/>
          </p:cNvSpPr>
          <p:nvPr/>
        </p:nvSpPr>
        <p:spPr>
          <a:xfrm>
            <a:off x="838200" y="1825625"/>
            <a:ext cx="10515600" cy="4351338"/>
          </a:xfrm>
          <a:prstGeom prst="rect">
            <a:avLst/>
          </a:prstGeom>
          <a:noFill/>
        </p:spPr>
        <p:txBody>
          <a:bodyPr vert="horz" lIns="91440" tIns="91440" rIns="91440" bIns="45720" rtlCol="0" anchor="t">
            <a:no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Futura PT Book"/>
              </a:rPr>
              <a:t>Compress post-transform NDC from current frame</a:t>
            </a:r>
          </a:p>
          <a:p>
            <a:r>
              <a:rPr lang="en-US">
                <a:latin typeface="Futura PT Book"/>
              </a:rPr>
              <a:t>Use as last frame positions in the next frame</a:t>
            </a:r>
          </a:p>
          <a:p>
            <a:pPr marL="456565" lvl="1"/>
            <a:r>
              <a:rPr lang="en-US">
                <a:latin typeface="Futura PT Book"/>
              </a:rPr>
              <a:t>Assume no movement if vertex wasn't transformed last frame (LOD change)</a:t>
            </a:r>
          </a:p>
          <a:p>
            <a:r>
              <a:rPr lang="en-US">
                <a:latin typeface="Futura PT Book"/>
              </a:rPr>
              <a:t>Clamped UNORM16 for x and y components</a:t>
            </a:r>
          </a:p>
          <a:p>
            <a:pPr marL="456565" lvl="1"/>
            <a:r>
              <a:rPr lang="en-US"/>
              <a:t>Enough precision for conservative rasterization</a:t>
            </a:r>
          </a:p>
        </p:txBody>
      </p:sp>
      <p:sp>
        <p:nvSpPr>
          <p:cNvPr id="2" name="TextBox 1">
            <a:extLst>
              <a:ext uri="{FF2B5EF4-FFF2-40B4-BE49-F238E27FC236}">
                <a16:creationId xmlns:a16="http://schemas.microsoft.com/office/drawing/2014/main" id="{E6401DFC-E5F2-F77A-5AFC-0E1B6D905E64}"/>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F3BD0314-3D1D-6785-7B98-FEABB3A32A5D}"/>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8" name="Picture 7" descr="A black and white sign with white text&#10;&#10;Description automatically generated">
            <a:extLst>
              <a:ext uri="{FF2B5EF4-FFF2-40B4-BE49-F238E27FC236}">
                <a16:creationId xmlns:a16="http://schemas.microsoft.com/office/drawing/2014/main" id="{1D0B9902-39D7-90F9-E82B-F9BFE9B2E0E9}"/>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314336892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B7D0C-4756-EFD2-8329-3281D78E97A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BE8B178-6C03-FFE2-9C54-276E2724A1B4}"/>
              </a:ext>
            </a:extLst>
          </p:cNvPr>
          <p:cNvSpPr>
            <a:spLocks noGrp="1"/>
          </p:cNvSpPr>
          <p:nvPr>
            <p:ph type="ctrTitle"/>
          </p:nvPr>
        </p:nvSpPr>
        <p:spPr/>
        <p:txBody>
          <a:bodyPr/>
          <a:lstStyle/>
          <a:p>
            <a:r>
              <a:rPr lang="en-US">
                <a:solidFill>
                  <a:srgbClr val="E0DDD8"/>
                </a:solidFill>
                <a:latin typeface="Futura Com Book"/>
              </a:rPr>
              <a:t>Memory</a:t>
            </a:r>
            <a:endParaRPr lang="en-US"/>
          </a:p>
        </p:txBody>
      </p:sp>
      <p:sp>
        <p:nvSpPr>
          <p:cNvPr id="5" name="Content Placeholder 2">
            <a:extLst>
              <a:ext uri="{FF2B5EF4-FFF2-40B4-BE49-F238E27FC236}">
                <a16:creationId xmlns:a16="http://schemas.microsoft.com/office/drawing/2014/main" id="{BFC7A39C-D995-19F5-8EE4-85E7CA44C373}"/>
              </a:ext>
            </a:extLst>
          </p:cNvPr>
          <p:cNvSpPr txBox="1">
            <a:spLocks/>
          </p:cNvSpPr>
          <p:nvPr/>
        </p:nvSpPr>
        <p:spPr>
          <a:xfrm>
            <a:off x="838200" y="1528846"/>
            <a:ext cx="10515600" cy="4351338"/>
          </a:xfrm>
          <a:prstGeom prst="rect">
            <a:avLst/>
          </a:prstGeom>
          <a:noFill/>
        </p:spPr>
        <p:txBody>
          <a:bodyPr vert="horz" lIns="91440" tIns="45720" rIns="91440" bIns="45720" rtlCol="0" anchor="t">
            <a:normAutofit/>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50000"/>
              </a:lnSpc>
            </a:pPr>
            <a:r>
              <a:rPr lang="en-US" sz="1600"/>
              <a:t>131 MB of content-independent allocations (Xbox Series S, low PC settings)</a:t>
            </a:r>
          </a:p>
          <a:p>
            <a:pPr>
              <a:lnSpc>
                <a:spcPct val="50000"/>
              </a:lnSpc>
            </a:pPr>
            <a:r>
              <a:rPr lang="en-US" sz="1600"/>
              <a:t>69mb of simulation data, 62mb of render data</a:t>
            </a:r>
          </a:p>
          <a:p>
            <a:pPr>
              <a:lnSpc>
                <a:spcPct val="50000"/>
              </a:lnSpc>
            </a:pPr>
            <a:r>
              <a:rPr lang="en-US" sz="1600"/>
              <a:t>~10 – 30 MB for single LOD0 hair asset</a:t>
            </a:r>
          </a:p>
          <a:p>
            <a:pPr>
              <a:lnSpc>
                <a:spcPct val="50000"/>
              </a:lnSpc>
            </a:pPr>
            <a:r>
              <a:rPr lang="en-US" sz="1600"/>
              <a:t>No geo streaming for hair assets (didn’t have enough time to implement)</a:t>
            </a:r>
          </a:p>
        </p:txBody>
      </p:sp>
      <p:graphicFrame>
        <p:nvGraphicFramePr>
          <p:cNvPr id="7" name="Table 6">
            <a:extLst>
              <a:ext uri="{FF2B5EF4-FFF2-40B4-BE49-F238E27FC236}">
                <a16:creationId xmlns:a16="http://schemas.microsoft.com/office/drawing/2014/main" id="{A12E1471-9685-469E-FF37-7A88434148F3}"/>
              </a:ext>
            </a:extLst>
          </p:cNvPr>
          <p:cNvGraphicFramePr>
            <a:graphicFrameLocks noGrp="1"/>
          </p:cNvGraphicFramePr>
          <p:nvPr>
            <p:extLst>
              <p:ext uri="{D42A27DB-BD31-4B8C-83A1-F6EECF244321}">
                <p14:modId xmlns:p14="http://schemas.microsoft.com/office/powerpoint/2010/main" val="3813192518"/>
              </p:ext>
            </p:extLst>
          </p:nvPr>
        </p:nvGraphicFramePr>
        <p:xfrm>
          <a:off x="838200" y="3217006"/>
          <a:ext cx="4077729" cy="3230880"/>
        </p:xfrm>
        <a:graphic>
          <a:graphicData uri="http://schemas.openxmlformats.org/drawingml/2006/table">
            <a:tbl>
              <a:tblPr firstRow="1" bandRow="1">
                <a:tableStyleId>{5C22544A-7EE6-4342-B048-85BDC9FD1C3A}</a:tableStyleId>
              </a:tblPr>
              <a:tblGrid>
                <a:gridCol w="2983705">
                  <a:extLst>
                    <a:ext uri="{9D8B030D-6E8A-4147-A177-3AD203B41FA5}">
                      <a16:colId xmlns:a16="http://schemas.microsoft.com/office/drawing/2014/main" val="61712477"/>
                    </a:ext>
                  </a:extLst>
                </a:gridCol>
                <a:gridCol w="1094024">
                  <a:extLst>
                    <a:ext uri="{9D8B030D-6E8A-4147-A177-3AD203B41FA5}">
                      <a16:colId xmlns:a16="http://schemas.microsoft.com/office/drawing/2014/main" val="2968379838"/>
                    </a:ext>
                  </a:extLst>
                </a:gridCol>
              </a:tblGrid>
              <a:tr h="360363">
                <a:tc>
                  <a:txBody>
                    <a:bodyPr/>
                    <a:lstStyle/>
                    <a:p>
                      <a:r>
                        <a:rPr lang="en-US"/>
                        <a:t>Buffer</a:t>
                      </a:r>
                    </a:p>
                  </a:txBody>
                  <a:tcPr/>
                </a:tc>
                <a:tc>
                  <a:txBody>
                    <a:bodyPr/>
                    <a:lstStyle/>
                    <a:p>
                      <a:r>
                        <a:rPr lang="en-US"/>
                        <a:t>Size, MB</a:t>
                      </a:r>
                    </a:p>
                  </a:txBody>
                  <a:tcPr/>
                </a:tc>
                <a:extLst>
                  <a:ext uri="{0D108BD9-81ED-4DB2-BD59-A6C34878D82A}">
                    <a16:rowId xmlns:a16="http://schemas.microsoft.com/office/drawing/2014/main" val="3308914793"/>
                  </a:ext>
                </a:extLst>
              </a:tr>
              <a:tr h="370840">
                <a:tc>
                  <a:txBody>
                    <a:bodyPr/>
                    <a:lstStyle/>
                    <a:p>
                      <a:r>
                        <a:rPr lang="en-US">
                          <a:solidFill>
                            <a:schemeClr val="tx2"/>
                          </a:solidFill>
                        </a:rPr>
                        <a:t>Simulation data</a:t>
                      </a:r>
                    </a:p>
                  </a:txBody>
                  <a:tcPr/>
                </a:tc>
                <a:tc>
                  <a:txBody>
                    <a:bodyPr/>
                    <a:lstStyle/>
                    <a:p>
                      <a:r>
                        <a:rPr lang="en-US">
                          <a:solidFill>
                            <a:schemeClr val="tx2"/>
                          </a:solidFill>
                        </a:rPr>
                        <a:t>69</a:t>
                      </a:r>
                    </a:p>
                  </a:txBody>
                  <a:tcPr/>
                </a:tc>
                <a:extLst>
                  <a:ext uri="{0D108BD9-81ED-4DB2-BD59-A6C34878D82A}">
                    <a16:rowId xmlns:a16="http://schemas.microsoft.com/office/drawing/2014/main" val="1158848924"/>
                  </a:ext>
                </a:extLst>
              </a:tr>
              <a:tr h="370840">
                <a:tc>
                  <a:txBody>
                    <a:bodyPr/>
                    <a:lstStyle/>
                    <a:p>
                      <a:r>
                        <a:rPr lang="en-US">
                          <a:solidFill>
                            <a:schemeClr val="tx2"/>
                          </a:solidFill>
                        </a:rPr>
                        <a:t>Visibility atlas</a:t>
                      </a:r>
                    </a:p>
                  </a:txBody>
                  <a:tcPr/>
                </a:tc>
                <a:tc>
                  <a:txBody>
                    <a:bodyPr/>
                    <a:lstStyle/>
                    <a:p>
                      <a:r>
                        <a:rPr lang="en-US">
                          <a:solidFill>
                            <a:schemeClr val="tx2"/>
                          </a:solidFill>
                        </a:rPr>
                        <a:t>32</a:t>
                      </a:r>
                    </a:p>
                  </a:txBody>
                  <a:tcPr/>
                </a:tc>
                <a:extLst>
                  <a:ext uri="{0D108BD9-81ED-4DB2-BD59-A6C34878D82A}">
                    <a16:rowId xmlns:a16="http://schemas.microsoft.com/office/drawing/2014/main" val="2761556393"/>
                  </a:ext>
                </a:extLst>
              </a:tr>
              <a:tr h="370840">
                <a:tc>
                  <a:txBody>
                    <a:bodyPr/>
                    <a:lstStyle/>
                    <a:p>
                      <a:r>
                        <a:rPr lang="en-US">
                          <a:solidFill>
                            <a:schemeClr val="tx2"/>
                          </a:solidFill>
                        </a:rPr>
                        <a:t>Vertex post-transform cache</a:t>
                      </a:r>
                    </a:p>
                  </a:txBody>
                  <a:tcPr/>
                </a:tc>
                <a:tc>
                  <a:txBody>
                    <a:bodyPr/>
                    <a:lstStyle/>
                    <a:p>
                      <a:r>
                        <a:rPr lang="en-US">
                          <a:solidFill>
                            <a:schemeClr val="tx2"/>
                          </a:solidFill>
                        </a:rPr>
                        <a:t>16</a:t>
                      </a:r>
                    </a:p>
                  </a:txBody>
                  <a:tcPr/>
                </a:tc>
                <a:extLst>
                  <a:ext uri="{0D108BD9-81ED-4DB2-BD59-A6C34878D82A}">
                    <a16:rowId xmlns:a16="http://schemas.microsoft.com/office/drawing/2014/main" val="3632676612"/>
                  </a:ext>
                </a:extLst>
              </a:tr>
              <a:tr h="370840">
                <a:tc>
                  <a:txBody>
                    <a:bodyPr/>
                    <a:lstStyle/>
                    <a:p>
                      <a:r>
                        <a:rPr lang="en-US">
                          <a:solidFill>
                            <a:schemeClr val="tx2"/>
                          </a:solidFill>
                        </a:rPr>
                        <a:t>Shading points</a:t>
                      </a:r>
                    </a:p>
                  </a:txBody>
                  <a:tcPr/>
                </a:tc>
                <a:tc>
                  <a:txBody>
                    <a:bodyPr/>
                    <a:lstStyle/>
                    <a:p>
                      <a:r>
                        <a:rPr lang="en-US">
                          <a:solidFill>
                            <a:schemeClr val="tx2"/>
                          </a:solidFill>
                        </a:rPr>
                        <a:t>4</a:t>
                      </a:r>
                    </a:p>
                  </a:txBody>
                  <a:tcPr/>
                </a:tc>
                <a:extLst>
                  <a:ext uri="{0D108BD9-81ED-4DB2-BD59-A6C34878D82A}">
                    <a16:rowId xmlns:a16="http://schemas.microsoft.com/office/drawing/2014/main" val="3498258793"/>
                  </a:ext>
                </a:extLst>
              </a:tr>
              <a:tr h="370840">
                <a:tc>
                  <a:txBody>
                    <a:bodyPr/>
                    <a:lstStyle/>
                    <a:p>
                      <a:r>
                        <a:rPr lang="en-US">
                          <a:solidFill>
                            <a:schemeClr val="tx2"/>
                          </a:solidFill>
                        </a:rPr>
                        <a:t>Previous frame positions</a:t>
                      </a:r>
                    </a:p>
                  </a:txBody>
                  <a:tcPr/>
                </a:tc>
                <a:tc>
                  <a:txBody>
                    <a:bodyPr/>
                    <a:lstStyle/>
                    <a:p>
                      <a:r>
                        <a:rPr lang="en-US">
                          <a:solidFill>
                            <a:schemeClr val="tx2"/>
                          </a:solidFill>
                        </a:rPr>
                        <a:t>4</a:t>
                      </a:r>
                    </a:p>
                  </a:txBody>
                  <a:tcPr/>
                </a:tc>
                <a:extLst>
                  <a:ext uri="{0D108BD9-81ED-4DB2-BD59-A6C34878D82A}">
                    <a16:rowId xmlns:a16="http://schemas.microsoft.com/office/drawing/2014/main" val="1635126577"/>
                  </a:ext>
                </a:extLst>
              </a:tr>
              <a:tr h="370840">
                <a:tc>
                  <a:txBody>
                    <a:bodyPr/>
                    <a:lstStyle/>
                    <a:p>
                      <a:r>
                        <a:rPr lang="en-US">
                          <a:solidFill>
                            <a:schemeClr val="tx2"/>
                          </a:solidFill>
                        </a:rPr>
                        <a:t>Visible segment indices</a:t>
                      </a:r>
                    </a:p>
                  </a:txBody>
                  <a:tcPr/>
                </a:tc>
                <a:tc>
                  <a:txBody>
                    <a:bodyPr/>
                    <a:lstStyle/>
                    <a:p>
                      <a:r>
                        <a:rPr lang="en-US">
                          <a:solidFill>
                            <a:schemeClr val="tx2"/>
                          </a:solidFill>
                        </a:rPr>
                        <a:t>4</a:t>
                      </a:r>
                    </a:p>
                  </a:txBody>
                  <a:tcPr/>
                </a:tc>
                <a:extLst>
                  <a:ext uri="{0D108BD9-81ED-4DB2-BD59-A6C34878D82A}">
                    <a16:rowId xmlns:a16="http://schemas.microsoft.com/office/drawing/2014/main" val="1472133266"/>
                  </a:ext>
                </a:extLst>
              </a:tr>
              <a:tr h="370840">
                <a:tc>
                  <a:txBody>
                    <a:bodyPr/>
                    <a:lstStyle/>
                    <a:p>
                      <a:r>
                        <a:rPr lang="en-US">
                          <a:solidFill>
                            <a:schemeClr val="tx2"/>
                          </a:solidFill>
                        </a:rPr>
                        <a:t>Sorting bins</a:t>
                      </a:r>
                    </a:p>
                  </a:txBody>
                  <a:tcPr/>
                </a:tc>
                <a:tc>
                  <a:txBody>
                    <a:bodyPr/>
                    <a:lstStyle/>
                    <a:p>
                      <a:r>
                        <a:rPr lang="en-US">
                          <a:solidFill>
                            <a:schemeClr val="tx2"/>
                          </a:solidFill>
                        </a:rPr>
                        <a:t>2</a:t>
                      </a:r>
                    </a:p>
                  </a:txBody>
                  <a:tcPr/>
                </a:tc>
                <a:extLst>
                  <a:ext uri="{0D108BD9-81ED-4DB2-BD59-A6C34878D82A}">
                    <a16:rowId xmlns:a16="http://schemas.microsoft.com/office/drawing/2014/main" val="4152058338"/>
                  </a:ext>
                </a:extLst>
              </a:tr>
            </a:tbl>
          </a:graphicData>
        </a:graphic>
      </p:graphicFrame>
      <p:sp>
        <p:nvSpPr>
          <p:cNvPr id="2" name="TextBox 1">
            <a:extLst>
              <a:ext uri="{FF2B5EF4-FFF2-40B4-BE49-F238E27FC236}">
                <a16:creationId xmlns:a16="http://schemas.microsoft.com/office/drawing/2014/main" id="{E7A41773-A15C-D430-2419-A70EF2FCB482}"/>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6" name="TextBox 8">
            <a:extLst>
              <a:ext uri="{FF2B5EF4-FFF2-40B4-BE49-F238E27FC236}">
                <a16:creationId xmlns:a16="http://schemas.microsoft.com/office/drawing/2014/main" id="{B3672E17-3461-A726-895B-C7E972AFA59A}"/>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5" name="Picture 14" descr="A black and white sign with white text&#10;&#10;Description automatically generated">
            <a:extLst>
              <a:ext uri="{FF2B5EF4-FFF2-40B4-BE49-F238E27FC236}">
                <a16:creationId xmlns:a16="http://schemas.microsoft.com/office/drawing/2014/main" id="{2C6C97EC-E07A-3023-4733-C1236C5AB8A6}"/>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144875506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11E1B-22D7-8EBA-3D9C-67E2E38051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25C160-EC63-7C67-C7B6-B5DA4988E4F1}"/>
              </a:ext>
            </a:extLst>
          </p:cNvPr>
          <p:cNvSpPr>
            <a:spLocks noGrp="1"/>
          </p:cNvSpPr>
          <p:nvPr>
            <p:ph type="ctrTitle"/>
          </p:nvPr>
        </p:nvSpPr>
        <p:spPr/>
        <p:txBody>
          <a:bodyPr/>
          <a:lstStyle/>
          <a:p>
            <a:r>
              <a:rPr lang="en-US"/>
              <a:t>Conclusion</a:t>
            </a:r>
          </a:p>
        </p:txBody>
      </p:sp>
      <p:sp>
        <p:nvSpPr>
          <p:cNvPr id="3" name="Subtitle 2">
            <a:extLst>
              <a:ext uri="{FF2B5EF4-FFF2-40B4-BE49-F238E27FC236}">
                <a16:creationId xmlns:a16="http://schemas.microsoft.com/office/drawing/2014/main" id="{6C6283D9-78B4-F382-98AC-8E175F23CDC6}"/>
              </a:ext>
            </a:extLst>
          </p:cNvPr>
          <p:cNvSpPr>
            <a:spLocks noGrp="1"/>
          </p:cNvSpPr>
          <p:nvPr>
            <p:ph type="subTitle" idx="1"/>
          </p:nvPr>
        </p:nvSpPr>
        <p:spPr/>
        <p:txBody>
          <a:bodyPr/>
          <a:lstStyle/>
          <a:p>
            <a:r>
              <a:rPr lang="en-US"/>
              <a:t>Strands are viable for 60 FPS on current-gen hardware</a:t>
            </a:r>
          </a:p>
          <a:p>
            <a:r>
              <a:rPr lang="en-US"/>
              <a:t>Pick your battles – can’t have everything  (yet)</a:t>
            </a:r>
          </a:p>
          <a:p>
            <a:r>
              <a:rPr lang="en-US"/>
              <a:t>Having an upper bound on everything is the key to scalable hair</a:t>
            </a:r>
          </a:p>
          <a:p>
            <a:r>
              <a:rPr lang="en-US"/>
              <a:t>Software rasterizer is the right choice for hair rendering</a:t>
            </a:r>
          </a:p>
          <a:p>
            <a:r>
              <a:rPr lang="en-US"/>
              <a:t>Dynamic hair needs more work to reach 60 FPS targets</a:t>
            </a:r>
          </a:p>
          <a:p>
            <a:endParaRPr lang="en-US"/>
          </a:p>
        </p:txBody>
      </p:sp>
      <p:sp>
        <p:nvSpPr>
          <p:cNvPr id="4" name="TextBox 3">
            <a:extLst>
              <a:ext uri="{FF2B5EF4-FFF2-40B4-BE49-F238E27FC236}">
                <a16:creationId xmlns:a16="http://schemas.microsoft.com/office/drawing/2014/main" id="{1132465C-6919-8738-95C5-B62F4A8A9FF5}"/>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sp>
        <p:nvSpPr>
          <p:cNvPr id="8" name="TextBox 8">
            <a:extLst>
              <a:ext uri="{FF2B5EF4-FFF2-40B4-BE49-F238E27FC236}">
                <a16:creationId xmlns:a16="http://schemas.microsoft.com/office/drawing/2014/main" id="{399CF177-8DF4-7FFA-9B00-4ECE5A65DEFC}"/>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11" name="Picture 10" descr="A black and white sign with white text&#10;&#10;Description automatically generated">
            <a:extLst>
              <a:ext uri="{FF2B5EF4-FFF2-40B4-BE49-F238E27FC236}">
                <a16:creationId xmlns:a16="http://schemas.microsoft.com/office/drawing/2014/main" id="{7C3BDE48-58BE-F99B-3A98-96938C750AA9}"/>
              </a:ext>
            </a:extLst>
          </p:cNvPr>
          <p:cNvPicPr>
            <a:picLocks noChangeAspect="1"/>
          </p:cNvPicPr>
          <p:nvPr/>
        </p:nvPicPr>
        <p:blipFill>
          <a:blip r:embed="rId3">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424082258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3D029-6DE6-5825-A4FD-CD22270019A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78F1CD0-68A6-A550-E8F2-4A912B20C952}"/>
              </a:ext>
            </a:extLst>
          </p:cNvPr>
          <p:cNvSpPr>
            <a:spLocks noGrp="1"/>
          </p:cNvSpPr>
          <p:nvPr>
            <p:ph type="ctrTitle"/>
          </p:nvPr>
        </p:nvSpPr>
        <p:spPr/>
        <p:txBody>
          <a:bodyPr/>
          <a:lstStyle/>
          <a:p>
            <a:r>
              <a:rPr lang="en-US">
                <a:solidFill>
                  <a:srgbClr val="E0DDD8"/>
                </a:solidFill>
                <a:latin typeface="Futura Com Book"/>
              </a:rPr>
              <a:t>References</a:t>
            </a:r>
            <a:endParaRPr lang="en-US"/>
          </a:p>
        </p:txBody>
      </p:sp>
      <p:sp>
        <p:nvSpPr>
          <p:cNvPr id="6" name="Content Placeholder 2">
            <a:extLst>
              <a:ext uri="{FF2B5EF4-FFF2-40B4-BE49-F238E27FC236}">
                <a16:creationId xmlns:a16="http://schemas.microsoft.com/office/drawing/2014/main" id="{DD07E5DA-9F99-B623-19BF-0D9DC4166BA5}"/>
              </a:ext>
            </a:extLst>
          </p:cNvPr>
          <p:cNvSpPr txBox="1">
            <a:spLocks/>
          </p:cNvSpPr>
          <p:nvPr/>
        </p:nvSpPr>
        <p:spPr>
          <a:xfrm>
            <a:off x="757881" y="1394460"/>
            <a:ext cx="10981038" cy="5044440"/>
          </a:xfrm>
          <a:prstGeom prst="rect">
            <a:avLst/>
          </a:prstGeom>
          <a:noFill/>
        </p:spPr>
        <p:txBody>
          <a:bodyPr vert="horz" lIns="91440" tIns="91440" rIns="91440" bIns="45720" rtlCol="0" anchor="t">
            <a:normAutofit lnSpcReduction="10000"/>
          </a:bodyPr>
          <a:lstStyle>
            <a:lvl1pPr marL="0" indent="0" algn="l" defTabSz="914309" rtl="0" eaLnBrk="1" latinLnBrk="0" hangingPunct="1">
              <a:lnSpc>
                <a:spcPct val="90000"/>
              </a:lnSpc>
              <a:spcBef>
                <a:spcPts val="1000"/>
              </a:spcBef>
              <a:spcAft>
                <a:spcPts val="1200"/>
              </a:spcAft>
              <a:buFont typeface="Arial" panose="020B0604020202020204" pitchFamily="34" charset="0"/>
              <a:buNone/>
              <a:defRPr lang="en-US" sz="1800" kern="1200" cap="none" spc="0" baseline="0" dirty="0">
                <a:solidFill>
                  <a:schemeClr val="bg1"/>
                </a:solidFill>
                <a:latin typeface="Futura PT Book" panose="020B0502020204020303" pitchFamily="34" charset="0"/>
                <a:ea typeface="+mn-ea"/>
                <a:cs typeface="+mn-cs"/>
              </a:defRPr>
            </a:lvl1pPr>
            <a:lvl2pPr marL="457154" indent="0" algn="l" defTabSz="914309" rtl="0" eaLnBrk="1" latinLnBrk="0" hangingPunct="1">
              <a:lnSpc>
                <a:spcPct val="90000"/>
              </a:lnSpc>
              <a:spcBef>
                <a:spcPts val="500"/>
              </a:spcBef>
              <a:spcAft>
                <a:spcPts val="1200"/>
              </a:spcAft>
              <a:buFont typeface="Arial" panose="020B0604020202020204" pitchFamily="34" charset="0"/>
              <a:buNone/>
              <a:defRPr sz="1600" kern="1200">
                <a:solidFill>
                  <a:schemeClr val="bg1"/>
                </a:solidFill>
                <a:latin typeface="Futura PT Book" panose="020B0502020204020303" pitchFamily="34" charset="0"/>
                <a:ea typeface="+mn-ea"/>
                <a:cs typeface="+mn-cs"/>
              </a:defRPr>
            </a:lvl2pPr>
            <a:lvl3pPr marL="914309"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6"/>
                </a:solidFill>
                <a:latin typeface="Futura PT Book" panose="020B0502020204020303" pitchFamily="34" charset="0"/>
                <a:ea typeface="+mn-ea"/>
                <a:cs typeface="+mn-cs"/>
              </a:defRPr>
            </a:lvl3pPr>
            <a:lvl4pPr marL="1371463"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4pPr>
            <a:lvl5pPr marL="1828617" indent="0" algn="l" defTabSz="914309" rtl="0" eaLnBrk="1" latinLnBrk="0" hangingPunct="1">
              <a:lnSpc>
                <a:spcPct val="90000"/>
              </a:lnSpc>
              <a:spcBef>
                <a:spcPts val="500"/>
              </a:spcBef>
              <a:spcAft>
                <a:spcPts val="1200"/>
              </a:spcAft>
              <a:buFont typeface="Arial" panose="020B0604020202020204" pitchFamily="34" charset="0"/>
              <a:buNone/>
              <a:defRPr sz="1400" kern="1200">
                <a:solidFill>
                  <a:schemeClr val="accent2"/>
                </a:solidFill>
                <a:latin typeface="Futura PT Book" panose="020B0502020204020303" pitchFamily="34" charset="0"/>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400" kern="1200">
                <a:solidFill>
                  <a:schemeClr val="accent6"/>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70000"/>
              </a:lnSpc>
            </a:pPr>
            <a:r>
              <a:rPr lang="en-US" sz="1100" i="1" dirty="0">
                <a:latin typeface="Futura PT Book"/>
                <a:hlinkClick r:id="" action="ppaction://noaction"/>
              </a:rPr>
              <a:t>[Taillandier20] </a:t>
            </a:r>
            <a:r>
              <a:rPr lang="en-US" sz="1100" dirty="0">
                <a:latin typeface="Futura PT Book"/>
              </a:rPr>
              <a:t>– </a:t>
            </a:r>
            <a:r>
              <a:rPr lang="en-US" sz="1100" b="1" dirty="0">
                <a:latin typeface="Futura PT Book"/>
              </a:rPr>
              <a:t> </a:t>
            </a:r>
            <a:r>
              <a:rPr lang="en-US" sz="1100" dirty="0">
                <a:latin typeface="Futura PT Book"/>
              </a:rPr>
              <a:t>Robin </a:t>
            </a:r>
            <a:r>
              <a:rPr lang="en-US" sz="1100" dirty="0" err="1">
                <a:latin typeface="Futura PT Book"/>
              </a:rPr>
              <a:t>Taillandier</a:t>
            </a:r>
            <a:r>
              <a:rPr lang="en-US" sz="1100" dirty="0">
                <a:latin typeface="Futura PT Book"/>
              </a:rPr>
              <a:t>, Jon Valdes (2020).</a:t>
            </a:r>
            <a:r>
              <a:rPr lang="en-US" sz="1100" b="1" dirty="0">
                <a:latin typeface="Futura PT Book"/>
              </a:rPr>
              <a:t> “Every Strand Counts: Physics and Rendering Behind Frostbite’s Hair”</a:t>
            </a:r>
            <a:endParaRPr lang="en-US" sz="1100" i="1" dirty="0">
              <a:latin typeface="Futura PT Book"/>
            </a:endParaRPr>
          </a:p>
          <a:p>
            <a:pPr>
              <a:lnSpc>
                <a:spcPct val="70000"/>
              </a:lnSpc>
            </a:pPr>
            <a:r>
              <a:rPr lang="en-US" sz="1100" i="1" dirty="0">
                <a:latin typeface="Futura PT Book"/>
                <a:hlinkClick r:id="rId3" action="ppaction://hlinksldjump"/>
              </a:rPr>
              <a:t>[Müller12] </a:t>
            </a:r>
            <a:r>
              <a:rPr lang="en-US" sz="1100" dirty="0">
                <a:latin typeface="Futura PT Book"/>
              </a:rPr>
              <a:t>– Matthias Müller, Tae Kim, </a:t>
            </a:r>
            <a:r>
              <a:rPr lang="en-US" sz="1100" dirty="0" err="1">
                <a:latin typeface="Futura PT Book"/>
              </a:rPr>
              <a:t>Nuttapong</a:t>
            </a:r>
            <a:r>
              <a:rPr lang="en-US" sz="1100" dirty="0">
                <a:latin typeface="Futura PT Book"/>
              </a:rPr>
              <a:t> </a:t>
            </a:r>
            <a:r>
              <a:rPr lang="en-US" sz="1100" dirty="0" err="1">
                <a:latin typeface="Futura PT Book"/>
              </a:rPr>
              <a:t>Chentanez</a:t>
            </a:r>
            <a:r>
              <a:rPr lang="en-US" sz="1100" dirty="0">
                <a:latin typeface="Futura PT Book"/>
              </a:rPr>
              <a:t> (2012). </a:t>
            </a:r>
            <a:r>
              <a:rPr lang="en-US" sz="1100" b="1" dirty="0">
                <a:latin typeface="Futura PT Book"/>
              </a:rPr>
              <a:t>“Fast Simulation of Inextensible Hair and Fur”</a:t>
            </a:r>
          </a:p>
          <a:p>
            <a:pPr>
              <a:lnSpc>
                <a:spcPct val="70000"/>
              </a:lnSpc>
            </a:pPr>
            <a:r>
              <a:rPr lang="en-US" sz="1100" i="1" dirty="0">
                <a:latin typeface="Futura PT Book"/>
                <a:hlinkClick r:id="rId4" action="ppaction://hlinksldjump"/>
              </a:rPr>
              <a:t>[Ishihara23] </a:t>
            </a:r>
            <a:r>
              <a:rPr lang="en-US" sz="1100" dirty="0">
                <a:latin typeface="Futura PT Book"/>
              </a:rPr>
              <a:t>- Toshiaki Ishihara, Hitoshi Mishima (2023). “</a:t>
            </a:r>
            <a:r>
              <a:rPr lang="en-US" sz="1100" b="1" dirty="0">
                <a:latin typeface="Futura PT Book"/>
              </a:rPr>
              <a:t>Resident Evil 4 Hair Discussion</a:t>
            </a:r>
            <a:r>
              <a:rPr lang="en-US" sz="1100" dirty="0">
                <a:latin typeface="Futura PT Book"/>
              </a:rPr>
              <a:t>”</a:t>
            </a:r>
            <a:endParaRPr lang="en-US" sz="1100" b="1" dirty="0">
              <a:latin typeface="Futura PT Book"/>
            </a:endParaRPr>
          </a:p>
          <a:p>
            <a:pPr>
              <a:lnSpc>
                <a:spcPct val="70000"/>
              </a:lnSpc>
            </a:pPr>
            <a:r>
              <a:rPr lang="en-US" sz="1100" i="1" dirty="0">
                <a:latin typeface="Futura PT Book"/>
                <a:hlinkClick r:id="rId5" action="ppaction://hlinksldjump"/>
              </a:rPr>
              <a:t>[Marschner03] </a:t>
            </a:r>
            <a:r>
              <a:rPr lang="en-US" sz="1100" dirty="0">
                <a:latin typeface="Futura PT Book"/>
              </a:rPr>
              <a:t>– Stephen R. Marschner, Henrik Wann Jensen, Mike Cammarano, Steve Worley, Pat Hanrahan (2003). </a:t>
            </a:r>
            <a:r>
              <a:rPr lang="en-US" sz="1100" b="1" dirty="0">
                <a:latin typeface="Futura PT Book"/>
              </a:rPr>
              <a:t>“Light Scattering from Human Hair Fibers”</a:t>
            </a:r>
          </a:p>
          <a:p>
            <a:pPr>
              <a:lnSpc>
                <a:spcPct val="70000"/>
              </a:lnSpc>
            </a:pPr>
            <a:r>
              <a:rPr lang="en-US" sz="1100" i="1" dirty="0">
                <a:latin typeface="Futura PT Book"/>
                <a:hlinkClick r:id="rId5" action="ppaction://hlinksldjump"/>
              </a:rPr>
              <a:t>[Karis16] </a:t>
            </a:r>
            <a:r>
              <a:rPr lang="en-US" sz="1100" dirty="0">
                <a:latin typeface="Futura PT Book"/>
              </a:rPr>
              <a:t>– Brian Karis (2016). </a:t>
            </a:r>
            <a:r>
              <a:rPr lang="en-US" sz="1100" b="1" dirty="0">
                <a:latin typeface="Futura PT Book"/>
              </a:rPr>
              <a:t>“Physically Based Hair Shading in Unreal”</a:t>
            </a:r>
          </a:p>
          <a:p>
            <a:pPr>
              <a:lnSpc>
                <a:spcPct val="70000"/>
              </a:lnSpc>
            </a:pPr>
            <a:r>
              <a:rPr lang="en-US" sz="1100" i="1" dirty="0">
                <a:latin typeface="Futura PT Book"/>
                <a:hlinkClick r:id="rId5" action="ppaction://hlinksldjump"/>
              </a:rPr>
              <a:t>[Tafuri19] </a:t>
            </a:r>
            <a:r>
              <a:rPr lang="en-US" sz="1100" dirty="0">
                <a:latin typeface="Futura PT Book"/>
              </a:rPr>
              <a:t>– Sebastian Tafuri (2019). </a:t>
            </a:r>
            <a:r>
              <a:rPr lang="en-US" sz="1100" b="1" dirty="0">
                <a:latin typeface="Futura PT Book"/>
              </a:rPr>
              <a:t>“Strand-based Hair Rendering in Frostbite”</a:t>
            </a:r>
          </a:p>
          <a:p>
            <a:pPr>
              <a:lnSpc>
                <a:spcPct val="70000"/>
              </a:lnSpc>
            </a:pPr>
            <a:r>
              <a:rPr lang="en-US" sz="1100" i="1" dirty="0">
                <a:latin typeface="Futura PT Book"/>
                <a:hlinkClick r:id="rId6" action="ppaction://hlinksldjump"/>
              </a:rPr>
              <a:t>[Yuksel08] </a:t>
            </a:r>
            <a:r>
              <a:rPr lang="en-US" sz="1100" dirty="0">
                <a:latin typeface="Futura PT Book"/>
              </a:rPr>
              <a:t>– Cem Yuksel, John Keyser (2008). </a:t>
            </a:r>
            <a:r>
              <a:rPr lang="en-US" sz="1100" b="1" dirty="0">
                <a:latin typeface="Futura PT Book"/>
              </a:rPr>
              <a:t>“Deep Opacity Maps”</a:t>
            </a:r>
          </a:p>
          <a:p>
            <a:pPr>
              <a:lnSpc>
                <a:spcPct val="70000"/>
              </a:lnSpc>
            </a:pPr>
            <a:r>
              <a:rPr lang="en-US" sz="1100" i="1" dirty="0">
                <a:latin typeface="Futura PT Book"/>
                <a:hlinkClick r:id="rId7" action="ppaction://hlinksldjump"/>
              </a:rPr>
              <a:t>[Jansson19] </a:t>
            </a:r>
            <a:r>
              <a:rPr lang="en-US" sz="1100" dirty="0">
                <a:latin typeface="Futura PT Book"/>
              </a:rPr>
              <a:t>– Erik Jansson, Matth</a:t>
            </a:r>
            <a:r>
              <a:rPr lang="sv-SE" sz="1100" dirty="0">
                <a:latin typeface="Futura PT Book"/>
              </a:rPr>
              <a:t>äus Chajdas, Jason Lacroix, Ingemar Ragnemalm </a:t>
            </a:r>
            <a:r>
              <a:rPr lang="en-US" sz="1100" dirty="0">
                <a:latin typeface="Futura PT Book"/>
              </a:rPr>
              <a:t>(2019). </a:t>
            </a:r>
            <a:r>
              <a:rPr lang="en-US" sz="1100" b="1" dirty="0">
                <a:latin typeface="Futura PT Book"/>
              </a:rPr>
              <a:t>“Real-Time Hybrid Hair Rendering”</a:t>
            </a:r>
          </a:p>
          <a:p>
            <a:pPr>
              <a:lnSpc>
                <a:spcPct val="70000"/>
              </a:lnSpc>
            </a:pPr>
            <a:r>
              <a:rPr lang="en-US" sz="1100" i="1" dirty="0">
                <a:latin typeface="Futura PT Book"/>
                <a:hlinkClick r:id="rId8" action="ppaction://hlinksldjump"/>
              </a:rPr>
              <a:t>[Gerard23] </a:t>
            </a:r>
            <a:r>
              <a:rPr lang="en-US" sz="1100" dirty="0">
                <a:latin typeface="Futura PT Book"/>
              </a:rPr>
              <a:t>– Martin Gerard (2023). </a:t>
            </a:r>
            <a:r>
              <a:rPr lang="en-US" sz="1100" b="1" dirty="0">
                <a:latin typeface="Futura PT Book"/>
              </a:rPr>
              <a:t>“Fast Real-Time Shading for Polygonal Hair”</a:t>
            </a:r>
            <a:endParaRPr lang="ru-RU" sz="1100" b="1" dirty="0">
              <a:latin typeface="Futura PT Book"/>
            </a:endParaRPr>
          </a:p>
          <a:p>
            <a:pPr>
              <a:lnSpc>
                <a:spcPct val="100000"/>
              </a:lnSpc>
            </a:pPr>
            <a:r>
              <a:rPr lang="en-US" sz="1100" i="1" dirty="0">
                <a:latin typeface="Futura PT Book"/>
                <a:hlinkClick r:id="rId8" action="ppaction://hlinksldjump"/>
              </a:rPr>
              <a:t>[Ciardi22] </a:t>
            </a:r>
            <a:r>
              <a:rPr lang="en-US" sz="1100" dirty="0">
                <a:latin typeface="Futura PT Book"/>
              </a:rPr>
              <a:t>– Francesco </a:t>
            </a:r>
            <a:r>
              <a:rPr lang="en-US" sz="1100" dirty="0" err="1">
                <a:latin typeface="Futura PT Book"/>
              </a:rPr>
              <a:t>Cifariello</a:t>
            </a:r>
            <a:r>
              <a:rPr lang="en-US" sz="1100" dirty="0">
                <a:latin typeface="Futura PT Book"/>
              </a:rPr>
              <a:t> Ciardi, Lasse Jon Fuglsang Pedersen, John </a:t>
            </a:r>
            <a:r>
              <a:rPr lang="en-US" sz="1100" dirty="0" err="1">
                <a:latin typeface="Futura PT Book"/>
              </a:rPr>
              <a:t>Parsaie</a:t>
            </a:r>
            <a:r>
              <a:rPr lang="en-US" sz="1100" dirty="0">
                <a:latin typeface="Futura PT Book"/>
              </a:rPr>
              <a:t> (2022). </a:t>
            </a:r>
            <a:r>
              <a:rPr lang="en-US" sz="1100" b="1" dirty="0">
                <a:latin typeface="Futura PT Book"/>
              </a:rPr>
              <a:t>“Probe-based lighting, strand-based hair system, and physical hair shading in Unity’s ‘Enemies’”</a:t>
            </a:r>
          </a:p>
          <a:p>
            <a:pPr>
              <a:lnSpc>
                <a:spcPct val="70000"/>
              </a:lnSpc>
            </a:pPr>
            <a:r>
              <a:rPr lang="en-US" sz="1100" dirty="0">
                <a:latin typeface="Futura PT Book"/>
              </a:rPr>
              <a:t>Matt Jen-Yuan Chiang, Benedikt </a:t>
            </a:r>
            <a:r>
              <a:rPr lang="en-US" sz="1100" dirty="0" err="1">
                <a:latin typeface="Futura PT Book"/>
              </a:rPr>
              <a:t>Bitterli</a:t>
            </a:r>
            <a:r>
              <a:rPr lang="en-US" sz="1100" dirty="0">
                <a:latin typeface="Futura PT Book"/>
              </a:rPr>
              <a:t>, Chuck Tappan, Brent Burley (2015). </a:t>
            </a:r>
            <a:r>
              <a:rPr lang="en-US" sz="1100" b="1" dirty="0">
                <a:latin typeface="Futura PT Book"/>
              </a:rPr>
              <a:t>“A practical and controllable hair and fur model for production path tracing”</a:t>
            </a:r>
          </a:p>
          <a:p>
            <a:pPr>
              <a:lnSpc>
                <a:spcPct val="70000"/>
              </a:lnSpc>
            </a:pPr>
            <a:r>
              <a:rPr lang="en-US" sz="1100" dirty="0">
                <a:latin typeface="Futura PT Book"/>
              </a:rPr>
              <a:t>Arno Zinke, Cem Yuksel, Andreas Weber, John Keyser (2008). </a:t>
            </a:r>
            <a:r>
              <a:rPr lang="en-US" sz="1100" b="1" dirty="0">
                <a:latin typeface="Futura PT Book"/>
              </a:rPr>
              <a:t>“Dual Scattering Approximation for Fast Multiple Scattering in Hair”</a:t>
            </a:r>
          </a:p>
          <a:p>
            <a:pPr>
              <a:lnSpc>
                <a:spcPct val="70000"/>
              </a:lnSpc>
            </a:pPr>
            <a:r>
              <a:rPr lang="en-US" sz="1100" dirty="0">
                <a:latin typeface="Futura PT Book"/>
              </a:rPr>
              <a:t>Eugene </a:t>
            </a:r>
            <a:r>
              <a:rPr lang="en-US" sz="1100" dirty="0" err="1">
                <a:latin typeface="Futura PT Book"/>
              </a:rPr>
              <a:t>d’Eon</a:t>
            </a:r>
            <a:r>
              <a:rPr lang="en-US" sz="1100" dirty="0">
                <a:latin typeface="Futura PT Book"/>
              </a:rPr>
              <a:t>, Guillaume François, Martin Hill, Joe Letteri, Jean-Marie Aubry (2011). </a:t>
            </a:r>
            <a:r>
              <a:rPr lang="en-US" sz="1100" b="1" dirty="0">
                <a:latin typeface="Futura PT Book"/>
              </a:rPr>
              <a:t>“An Energy-Conserving Hair Reflectance Model”</a:t>
            </a:r>
          </a:p>
        </p:txBody>
      </p:sp>
      <p:sp>
        <p:nvSpPr>
          <p:cNvPr id="2" name="TextBox 1">
            <a:extLst>
              <a:ext uri="{FF2B5EF4-FFF2-40B4-BE49-F238E27FC236}">
                <a16:creationId xmlns:a16="http://schemas.microsoft.com/office/drawing/2014/main" id="{2016771B-D842-0F77-B686-D2018B43789C}"/>
              </a:ext>
            </a:extLst>
          </p:cNvPr>
          <p:cNvSpPr txBox="1"/>
          <p:nvPr/>
        </p:nvSpPr>
        <p:spPr>
          <a:xfrm>
            <a:off x="9041779" y="6581001"/>
            <a:ext cx="3150221" cy="276999"/>
          </a:xfrm>
          <a:prstGeom prst="rect">
            <a:avLst/>
          </a:prstGeom>
          <a:noFill/>
        </p:spPr>
        <p:txBody>
          <a:bodyPr wrap="none" rtlCol="0">
            <a:spAutoFit/>
          </a:bodyPr>
          <a:lstStyle/>
          <a:p>
            <a:r>
              <a:rPr lang="es-ES" sz="1200" b="1"/>
              <a:t>Indiana Jones © &amp; ™ 2025 Lucasfilm Ltd.</a:t>
            </a:r>
            <a:endParaRPr lang="en-US" sz="1200"/>
          </a:p>
        </p:txBody>
      </p:sp>
      <p:pic>
        <p:nvPicPr>
          <p:cNvPr id="11" name="Graphic 10">
            <a:extLst>
              <a:ext uri="{FF2B5EF4-FFF2-40B4-BE49-F238E27FC236}">
                <a16:creationId xmlns:a16="http://schemas.microsoft.com/office/drawing/2014/main" id="{B2C34F67-71D3-E6D8-E8C5-80C99885B902}"/>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2222795" y="6750769"/>
            <a:ext cx="45719" cy="45719"/>
          </a:xfrm>
          <a:prstGeom prst="ellipse">
            <a:avLst/>
          </a:prstGeom>
        </p:spPr>
      </p:pic>
      <p:pic>
        <p:nvPicPr>
          <p:cNvPr id="10" name="Camera 9">
            <a:extLst>
              <a:ext uri="{FF2B5EF4-FFF2-40B4-BE49-F238E27FC236}">
                <a16:creationId xmlns:a16="http://schemas.microsoft.com/office/drawing/2014/main" id="{327B5D1F-1125-877B-9B55-C890C6DAAE2E}"/>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2375195" y="6903169"/>
            <a:ext cx="45719" cy="45719"/>
          </a:xfrm>
          <a:prstGeom prst="ellipse">
            <a:avLst/>
          </a:prstGeom>
        </p:spPr>
      </p:pic>
      <p:sp>
        <p:nvSpPr>
          <p:cNvPr id="8" name="TextBox 8">
            <a:extLst>
              <a:ext uri="{FF2B5EF4-FFF2-40B4-BE49-F238E27FC236}">
                <a16:creationId xmlns:a16="http://schemas.microsoft.com/office/drawing/2014/main" id="{044A0224-DCED-F75B-20AA-C3C42D0CEADC}"/>
              </a:ext>
            </a:extLst>
          </p:cNvPr>
          <p:cNvSpPr txBox="1"/>
          <p:nvPr/>
        </p:nvSpPr>
        <p:spPr>
          <a:xfrm>
            <a:off x="3701793" y="6581000"/>
            <a:ext cx="4772460" cy="26161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s-ES" sz="1100" b="1" dirty="0">
                <a:latin typeface="Futura PT Book"/>
                <a:cs typeface="Arial"/>
              </a:rPr>
              <a:t>SIGGRAPH 2025 </a:t>
            </a:r>
            <a:r>
              <a:rPr lang="es-ES" sz="1100" b="1" err="1">
                <a:latin typeface="Futura PT Book"/>
                <a:cs typeface="Arial"/>
              </a:rPr>
              <a:t>Advances</a:t>
            </a:r>
            <a:r>
              <a:rPr lang="es-ES" sz="1100" b="1" dirty="0">
                <a:latin typeface="Futura PT Book"/>
                <a:cs typeface="Arial"/>
              </a:rPr>
              <a:t> in Real-Time </a:t>
            </a:r>
            <a:r>
              <a:rPr lang="es-ES" sz="1100" b="1" err="1">
                <a:latin typeface="Futura PT Book"/>
                <a:cs typeface="Arial"/>
              </a:rPr>
              <a:t>Rendering</a:t>
            </a:r>
            <a:r>
              <a:rPr lang="es-ES" sz="1100" b="1" dirty="0">
                <a:latin typeface="Futura PT Book"/>
                <a:cs typeface="Arial"/>
              </a:rPr>
              <a:t> in </a:t>
            </a:r>
            <a:r>
              <a:rPr lang="es-ES" sz="1100" b="1" err="1">
                <a:latin typeface="Futura PT Book"/>
                <a:cs typeface="Arial"/>
              </a:rPr>
              <a:t>Games</a:t>
            </a:r>
            <a:r>
              <a:rPr lang="es-ES" sz="1100" b="1" dirty="0">
                <a:latin typeface="Futura PT Book"/>
                <a:cs typeface="Arial"/>
              </a:rPr>
              <a:t> </a:t>
            </a:r>
            <a:r>
              <a:rPr lang="es-ES" sz="1100" b="1" i="1" err="1">
                <a:latin typeface="Futura PT Book"/>
                <a:cs typeface="Arial"/>
              </a:rPr>
              <a:t>course</a:t>
            </a:r>
            <a:endParaRPr lang="en-US" b="1">
              <a:latin typeface="Futura PT Book"/>
            </a:endParaRPr>
          </a:p>
        </p:txBody>
      </p:sp>
      <p:pic>
        <p:nvPicPr>
          <p:cNvPr id="9" name="Picture 8" descr="A black and white sign with white text&#10;&#10;Description automatically generated">
            <a:extLst>
              <a:ext uri="{FF2B5EF4-FFF2-40B4-BE49-F238E27FC236}">
                <a16:creationId xmlns:a16="http://schemas.microsoft.com/office/drawing/2014/main" id="{976CCEB5-0856-D54A-9535-E2B1B8970AEE}"/>
              </a:ext>
            </a:extLst>
          </p:cNvPr>
          <p:cNvPicPr>
            <a:picLocks noChangeAspect="1"/>
          </p:cNvPicPr>
          <p:nvPr/>
        </p:nvPicPr>
        <p:blipFill>
          <a:blip r:embed="rId11">
            <a:alphaModFix amt="70000"/>
          </a:blip>
          <a:stretch>
            <a:fillRect/>
          </a:stretch>
        </p:blipFill>
        <p:spPr>
          <a:xfrm>
            <a:off x="102704" y="6510751"/>
            <a:ext cx="1297885" cy="272085"/>
          </a:xfrm>
          <a:prstGeom prst="rect">
            <a:avLst/>
          </a:prstGeom>
          <a:ln>
            <a:noFill/>
          </a:ln>
        </p:spPr>
      </p:pic>
    </p:spTree>
    <p:extLst>
      <p:ext uri="{BB962C8B-B14F-4D97-AF65-F5344CB8AC3E}">
        <p14:creationId xmlns:p14="http://schemas.microsoft.com/office/powerpoint/2010/main" val="23495525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achineGames Theme">
  <a:themeElements>
    <a:clrScheme name="MachineGames">
      <a:dk1>
        <a:srgbClr val="B0B5B8"/>
      </a:dk1>
      <a:lt1>
        <a:srgbClr val="E0DDD8"/>
      </a:lt1>
      <a:dk2>
        <a:srgbClr val="1A1A1A"/>
      </a:dk2>
      <a:lt2>
        <a:srgbClr val="892B2B"/>
      </a:lt2>
      <a:accent1>
        <a:srgbClr val="892B2B"/>
      </a:accent1>
      <a:accent2>
        <a:srgbClr val="FFC30B"/>
      </a:accent2>
      <a:accent3>
        <a:srgbClr val="E7E1D1"/>
      </a:accent3>
      <a:accent4>
        <a:srgbClr val="708692"/>
      </a:accent4>
      <a:accent5>
        <a:srgbClr val="3C3C3C"/>
      </a:accent5>
      <a:accent6>
        <a:srgbClr val="C73333"/>
      </a:accent6>
      <a:hlink>
        <a:srgbClr val="FFC30B"/>
      </a:hlink>
      <a:folHlink>
        <a:srgbClr val="CF6868"/>
      </a:folHlink>
    </a:clrScheme>
    <a:fontScheme name="MachineGames">
      <a:majorFont>
        <a:latin typeface="Futura Com Book"/>
        <a:ea typeface=""/>
        <a:cs typeface=""/>
      </a:majorFont>
      <a:minorFont>
        <a:latin typeface="Futura PT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13856</Words>
  <Application>Microsoft Office PowerPoint</Application>
  <PresentationFormat>Widescreen</PresentationFormat>
  <Paragraphs>1255</Paragraphs>
  <Slides>85</Slides>
  <Notes>85</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85</vt:i4>
      </vt:variant>
    </vt:vector>
  </HeadingPairs>
  <TitlesOfParts>
    <vt:vector size="97" baseType="lpstr">
      <vt:lpstr>Consolas</vt:lpstr>
      <vt:lpstr>Futura Com Book</vt:lpstr>
      <vt:lpstr>Futura PT Medium</vt:lpstr>
      <vt:lpstr>Courier New</vt:lpstr>
      <vt:lpstr>Wingdings</vt:lpstr>
      <vt:lpstr>Arial</vt:lpstr>
      <vt:lpstr>Aptos Display</vt:lpstr>
      <vt:lpstr>Futura PT Book</vt:lpstr>
      <vt:lpstr>Aptos</vt:lpstr>
      <vt:lpstr>Cambria Math</vt:lpstr>
      <vt:lpstr>Office Theme</vt:lpstr>
      <vt:lpstr>MachineGames Theme</vt:lpstr>
      <vt:lpstr>Strand-based hair and fur in “Indiana Jones and the Great Circle”</vt:lpstr>
      <vt:lpstr>PowerPoint Presentation</vt:lpstr>
      <vt:lpstr>Acknowledgements</vt:lpstr>
      <vt:lpstr>Motivation</vt:lpstr>
      <vt:lpstr>Priorities</vt:lpstr>
      <vt:lpstr>Authoring</vt:lpstr>
      <vt:lpstr>Examples</vt:lpstr>
      <vt:lpstr>Examples</vt:lpstr>
      <vt:lpstr>Pipeline overview</vt:lpstr>
      <vt:lpstr>Pipeline overview</vt:lpstr>
      <vt:lpstr>Pipeline overview</vt:lpstr>
      <vt:lpstr>Approximate timings</vt:lpstr>
      <vt:lpstr>Starting point</vt:lpstr>
      <vt:lpstr>LODs</vt:lpstr>
      <vt:lpstr>LODs</vt:lpstr>
      <vt:lpstr>LODs</vt:lpstr>
      <vt:lpstr>No LODs</vt:lpstr>
      <vt:lpstr>With LODs</vt:lpstr>
      <vt:lpstr>Simulation</vt:lpstr>
      <vt:lpstr>Skinning</vt:lpstr>
      <vt:lpstr>Skinning</vt:lpstr>
      <vt:lpstr>Culling</vt:lpstr>
      <vt:lpstr>Rasterization</vt:lpstr>
      <vt:lpstr>Rasterization loop</vt:lpstr>
      <vt:lpstr>Visibility buffer</vt:lpstr>
      <vt:lpstr>Visibility buffer</vt:lpstr>
      <vt:lpstr>Visibility buffer</vt:lpstr>
      <vt:lpstr>Visibility buffer</vt:lpstr>
      <vt:lpstr>Visibility buffer</vt:lpstr>
      <vt:lpstr>Visibility buffer</vt:lpstr>
      <vt:lpstr>Visibility buffer</vt:lpstr>
      <vt:lpstr>PowerPoint Presentation</vt:lpstr>
      <vt:lpstr>Visibility buffer</vt:lpstr>
      <vt:lpstr>Divergence</vt:lpstr>
      <vt:lpstr>Divergence</vt:lpstr>
      <vt:lpstr>Divergence</vt:lpstr>
      <vt:lpstr>Divergence</vt:lpstr>
      <vt:lpstr>Divergence</vt:lpstr>
      <vt:lpstr>Pixel Request Stack</vt:lpstr>
      <vt:lpstr>Divergence</vt:lpstr>
      <vt:lpstr>L2 Cache is your friend </vt:lpstr>
      <vt:lpstr>L2 Cache is your friend </vt:lpstr>
      <vt:lpstr>L2 Cache is your friend </vt:lpstr>
      <vt:lpstr>L2 Cache is your friend </vt:lpstr>
      <vt:lpstr>Shading </vt:lpstr>
      <vt:lpstr>Shading </vt:lpstr>
      <vt:lpstr>Self-shadowing </vt:lpstr>
      <vt:lpstr>Self-shadowing </vt:lpstr>
      <vt:lpstr>Self-shadowing </vt:lpstr>
      <vt:lpstr>Self-shadowing </vt:lpstr>
      <vt:lpstr>PowerPoint Presentation</vt:lpstr>
      <vt:lpstr>Precomputed self-shadowing </vt:lpstr>
      <vt:lpstr>PowerPoint Presentation</vt:lpstr>
      <vt:lpstr>PowerPoint Presentation</vt:lpstr>
      <vt:lpstr>PowerPoint Presentation</vt:lpstr>
      <vt:lpstr>PowerPoint Presentation</vt:lpstr>
      <vt:lpstr>PowerPoint Presentation</vt:lpstr>
      <vt:lpstr>PowerPoint Presentation</vt:lpstr>
      <vt:lpstr>Visibility function</vt:lpstr>
      <vt:lpstr>Visibility function</vt:lpstr>
      <vt:lpstr>PowerPoint Presentation</vt:lpstr>
      <vt:lpstr>PowerPoint Presentation</vt:lpstr>
      <vt:lpstr>Precomputed visibility &amp; LODs</vt:lpstr>
      <vt:lpstr>Precomputed visibility &amp; LODs</vt:lpstr>
      <vt:lpstr>Hair volumetric shadows</vt:lpstr>
      <vt:lpstr>Hair volumetric shadows</vt:lpstr>
      <vt:lpstr>Hair shadows</vt:lpstr>
      <vt:lpstr>Hair shadows</vt:lpstr>
      <vt:lpstr>Composition </vt:lpstr>
      <vt:lpstr>Sorting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Coverage reconstruction </vt:lpstr>
      <vt:lpstr>Coverage reconstruction </vt:lpstr>
      <vt:lpstr>Coverage reconstruction </vt:lpstr>
      <vt:lpstr>Motion vectors</vt:lpstr>
      <vt:lpstr>Memory</vt:lpstr>
      <vt:lpstr>Conclusion</vt:lpstr>
      <vt:lpstr>References</vt:lpstr>
    </vt:vector>
  </TitlesOfParts>
  <Company>ZeniMax Media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Sergei Kulikov</dc:creator>
  <cp:lastModifiedBy>Sergei Kulikov</cp:lastModifiedBy>
  <cp:revision>185</cp:revision>
  <dcterms:created xsi:type="dcterms:W3CDTF">2025-05-06T15:23:41Z</dcterms:created>
  <dcterms:modified xsi:type="dcterms:W3CDTF">2025-10-20T20:22:17Z</dcterms:modified>
</cp:coreProperties>
</file>