
<file path=[Content_Types].xml><?xml version="1.0" encoding="utf-8"?>
<Types xmlns="http://schemas.openxmlformats.org/package/2006/content-types">
  <Default Extension="fntdata" ContentType="application/x-fontdata"/>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Lst>
  <p:notesMasterIdLst>
    <p:notesMasterId r:id="rId52"/>
  </p:notesMasterIdLst>
  <p:sldIdLst>
    <p:sldId id="256" r:id="rId2"/>
    <p:sldId id="267" r:id="rId3"/>
    <p:sldId id="258" r:id="rId4"/>
    <p:sldId id="257" r:id="rId5"/>
    <p:sldId id="259" r:id="rId6"/>
    <p:sldId id="265" r:id="rId7"/>
    <p:sldId id="269" r:id="rId8"/>
    <p:sldId id="268" r:id="rId9"/>
    <p:sldId id="271" r:id="rId10"/>
    <p:sldId id="273" r:id="rId11"/>
    <p:sldId id="270" r:id="rId12"/>
    <p:sldId id="274" r:id="rId13"/>
    <p:sldId id="272" r:id="rId14"/>
    <p:sldId id="275" r:id="rId15"/>
    <p:sldId id="276" r:id="rId16"/>
    <p:sldId id="278" r:id="rId17"/>
    <p:sldId id="310"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3" r:id="rId33"/>
    <p:sldId id="294" r:id="rId34"/>
    <p:sldId id="295" r:id="rId35"/>
    <p:sldId id="296" r:id="rId36"/>
    <p:sldId id="297" r:id="rId37"/>
    <p:sldId id="298" r:id="rId38"/>
    <p:sldId id="299" r:id="rId39"/>
    <p:sldId id="300" r:id="rId40"/>
    <p:sldId id="301" r:id="rId41"/>
    <p:sldId id="302" r:id="rId42"/>
    <p:sldId id="303" r:id="rId43"/>
    <p:sldId id="304" r:id="rId44"/>
    <p:sldId id="305" r:id="rId45"/>
    <p:sldId id="306" r:id="rId46"/>
    <p:sldId id="307" r:id="rId47"/>
    <p:sldId id="308" r:id="rId48"/>
    <p:sldId id="312" r:id="rId49"/>
    <p:sldId id="311" r:id="rId50"/>
    <p:sldId id="313" r:id="rId51"/>
  </p:sldIdLst>
  <p:sldSz cx="9144000" cy="5143500" type="screen16x9"/>
  <p:notesSz cx="6858000" cy="9144000"/>
  <p:embeddedFontLst>
    <p:embeddedFont>
      <p:font typeface="Cambria Math" panose="02040503050406030204" pitchFamily="18" charset="0"/>
      <p:regular r:id="rId53"/>
    </p:embeddedFont>
    <p:embeddedFont>
      <p:font typeface="Cascadia Mono" panose="020B0609020000020004" pitchFamily="49" charset="0"/>
      <p:regular r:id="rId54"/>
      <p:bold r:id="rId55"/>
      <p:italic r:id="rId56"/>
      <p:boldItalic r:id="rId57"/>
    </p:embeddedFont>
    <p:embeddedFont>
      <p:font typeface="Roboto" panose="02000000000000000000" pitchFamily="2" charset="0"/>
      <p:regular r:id="rId58"/>
      <p:bold r:id="rId59"/>
      <p:italic r:id="rId60"/>
      <p:boldItalic r:id="rId6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090" autoAdjust="0"/>
  </p:normalViewPr>
  <p:slideViewPr>
    <p:cSldViewPr snapToGrid="0">
      <p:cViewPr>
        <p:scale>
          <a:sx n="118" d="100"/>
          <a:sy n="118" d="100"/>
        </p:scale>
        <p:origin x="753" y="516"/>
      </p:cViewPr>
      <p:guideLst>
        <p:guide orient="horz" pos="1620"/>
        <p:guide pos="2880"/>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font" Target="fonts/font3.fntdata"/><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1.fntdata"/><Relationship Id="rId58" Type="http://schemas.openxmlformats.org/officeDocument/2006/relationships/font" Target="fonts/font6.fntdata"/><Relationship Id="rId5" Type="http://schemas.openxmlformats.org/officeDocument/2006/relationships/slide" Target="slides/slide4.xml"/><Relationship Id="rId61" Type="http://schemas.openxmlformats.org/officeDocument/2006/relationships/font" Target="fonts/font9.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4.fntdata"/><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7.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2.fntdata"/><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5.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60" Type="http://schemas.openxmlformats.org/officeDocument/2006/relationships/font" Target="fonts/font8.fntdata"/><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17b7fdb672_2_8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FI" sz="1100" b="0" i="0" u="none" strike="noStrike" cap="none" dirty="0">
                <a:solidFill>
                  <a:srgbClr val="000000"/>
                </a:solidFill>
                <a:effectLst/>
                <a:latin typeface="Arial"/>
                <a:ea typeface="Arial"/>
                <a:cs typeface="Arial"/>
                <a:sym typeface="Arial"/>
              </a:rPr>
              <a:t>H</a:t>
            </a:r>
            <a:r>
              <a:rPr lang="en-GB" sz="1100" b="0" i="0" u="none" strike="noStrike" cap="none" dirty="0" err="1">
                <a:solidFill>
                  <a:srgbClr val="000000"/>
                </a:solidFill>
                <a:effectLst/>
                <a:latin typeface="Arial"/>
                <a:ea typeface="Arial"/>
                <a:cs typeface="Arial"/>
                <a:sym typeface="Arial"/>
              </a:rPr>
              <a:t>ello</a:t>
            </a:r>
            <a:r>
              <a:rPr lang="en-GB" sz="1100" b="0" i="0" u="none" strike="noStrike" cap="none">
                <a:solidFill>
                  <a:srgbClr val="000000"/>
                </a:solidFill>
                <a:effectLst/>
                <a:latin typeface="Arial"/>
                <a:ea typeface="Arial"/>
                <a:cs typeface="Arial"/>
                <a:sym typeface="Arial"/>
              </a:rPr>
              <a:t> everyone, </a:t>
            </a:r>
            <a:r>
              <a:rPr lang="en-GB" sz="1100" b="0" i="0" u="none" strike="noStrike" cap="none" dirty="0">
                <a:solidFill>
                  <a:srgbClr val="000000"/>
                </a:solidFill>
                <a:effectLst/>
                <a:latin typeface="Arial"/>
                <a:ea typeface="Arial"/>
                <a:cs typeface="Arial"/>
                <a:sym typeface="Arial"/>
              </a:rPr>
              <a:t>and welcome to the presentation about Stochastic Tile-Based lighting!</a:t>
            </a:r>
            <a:r>
              <a:rPr lang="en-FI" sz="1100" b="0" i="0" u="none" strike="noStrike" cap="none" dirty="0">
                <a:solidFill>
                  <a:srgbClr val="000000"/>
                </a:solidFill>
                <a:effectLst/>
                <a:latin typeface="Arial"/>
                <a:ea typeface="Arial"/>
                <a:cs typeface="Arial"/>
                <a:sym typeface="Arial"/>
              </a:rPr>
              <a:t> </a:t>
            </a:r>
            <a:endParaRPr dirty="0"/>
          </a:p>
        </p:txBody>
      </p:sp>
      <p:sp>
        <p:nvSpPr>
          <p:cNvPr id="133" name="Google Shape;133;g317b7fdb672_2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86488F00-C305-3A56-5C10-3D3DACF876CE}"/>
            </a:ext>
          </a:extLst>
        </p:cNvPr>
        <p:cNvGrpSpPr/>
        <p:nvPr/>
      </p:nvGrpSpPr>
      <p:grpSpPr>
        <a:xfrm>
          <a:off x="0" y="0"/>
          <a:ext cx="0" cy="0"/>
          <a:chOff x="0" y="0"/>
          <a:chExt cx="0" cy="0"/>
        </a:xfrm>
      </p:grpSpPr>
      <p:sp>
        <p:nvSpPr>
          <p:cNvPr id="175" name="Google Shape;175;g317b7fdb672_2_136:notes">
            <a:extLst>
              <a:ext uri="{FF2B5EF4-FFF2-40B4-BE49-F238E27FC236}">
                <a16:creationId xmlns:a16="http://schemas.microsoft.com/office/drawing/2014/main" id="{E34D65C0-764D-336B-725B-3A61928F74D7}"/>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I’m Jarkko Lempiäinen and I work as a Principal Graphics Engineer at HypeHype. Over the past 25 years, I have focused </a:t>
            </a:r>
            <a:r>
              <a:rPr lang="en-GB" sz="1100" b="0" i="0" u="none" strike="noStrike" cap="none" dirty="0">
                <a:solidFill>
                  <a:srgbClr val="000000"/>
                </a:solidFill>
                <a:effectLst/>
                <a:latin typeface="Arial"/>
                <a:ea typeface="Arial"/>
                <a:cs typeface="Arial"/>
                <a:sym typeface="Arial"/>
              </a:rPr>
              <a:t>mainly</a:t>
            </a:r>
            <a:r>
              <a:rPr lang="en-FI" sz="1100" b="0" i="0" u="none" strike="noStrike" cap="none" dirty="0">
                <a:solidFill>
                  <a:srgbClr val="000000"/>
                </a:solidFill>
                <a:effectLst/>
                <a:latin typeface="Arial"/>
                <a:ea typeface="Arial"/>
                <a:cs typeface="Arial"/>
                <a:sym typeface="Arial"/>
              </a:rPr>
              <a:t> on developing AAA rendering technology at companies like Ubisoft, Unity and Treyarch. I joined HypeHype about a year ago, where we are building a User-Generated Content platform that runs on everything from $99 budget phones to high-end PCs.</a:t>
            </a: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FI" sz="1100" b="0" i="0" u="none" strike="noStrike" cap="none" dirty="0">
                <a:solidFill>
                  <a:srgbClr val="000000"/>
                </a:solidFill>
                <a:effectLst/>
                <a:latin typeface="Arial"/>
                <a:ea typeface="Arial"/>
                <a:cs typeface="Arial"/>
                <a:sym typeface="Arial"/>
              </a:rPr>
              <a:t>Currently</a:t>
            </a:r>
            <a:r>
              <a:rPr lang="en-GB" sz="1100" b="0" i="0" u="none" strike="noStrike" cap="none" dirty="0">
                <a:solidFill>
                  <a:srgbClr val="000000"/>
                </a:solidFill>
                <a:effectLst/>
                <a:latin typeface="Arial"/>
                <a:ea typeface="Arial"/>
                <a:cs typeface="Arial"/>
                <a:sym typeface="Arial"/>
              </a:rPr>
              <a:t>,</a:t>
            </a:r>
            <a:r>
              <a:rPr lang="en-FI" sz="1100" b="0" i="0" u="none" strike="noStrike" cap="none" dirty="0">
                <a:solidFill>
                  <a:srgbClr val="000000"/>
                </a:solidFill>
                <a:effectLst/>
                <a:latin typeface="Arial"/>
                <a:ea typeface="Arial"/>
                <a:cs typeface="Arial"/>
                <a:sym typeface="Arial"/>
              </a:rPr>
              <a:t> HypeHype has about half a million games created by our users, which anyone can play or remix for their liking.</a:t>
            </a:r>
            <a:r>
              <a:rPr lang="en-GB" sz="1100" b="0" i="0" u="none" strike="noStrike" cap="none" dirty="0">
                <a:solidFill>
                  <a:srgbClr val="000000"/>
                </a:solidFill>
                <a:effectLst/>
                <a:latin typeface="Arial"/>
                <a:ea typeface="Arial"/>
                <a:cs typeface="Arial"/>
                <a:sym typeface="Arial"/>
              </a:rPr>
              <a:t> </a:t>
            </a:r>
            <a:r>
              <a:rPr lang="en-FI" sz="1100" b="0" i="0" u="none" strike="noStrike" cap="none" dirty="0" err="1">
                <a:solidFill>
                  <a:srgbClr val="000000"/>
                </a:solidFill>
                <a:effectLst/>
                <a:latin typeface="Arial"/>
                <a:ea typeface="Arial"/>
                <a:cs typeface="Arial"/>
                <a:sym typeface="Arial"/>
              </a:rPr>
              <a:t>HypeHype’s</a:t>
            </a:r>
            <a:r>
              <a:rPr lang="en-FI" sz="1100" b="0" i="0" u="none" strike="noStrike" cap="none" dirty="0">
                <a:solidFill>
                  <a:srgbClr val="000000"/>
                </a:solidFill>
                <a:effectLst/>
                <a:latin typeface="Arial"/>
                <a:ea typeface="Arial"/>
                <a:cs typeface="Arial"/>
                <a:sym typeface="Arial"/>
              </a:rPr>
              <a:t> goal is to make game creation easy and fun for everyone, including casual users with no technical background. This has big implications on the technology we develop, because it just has to work with minimal technical skills while having good quality and high performance across all the devices. We are building intuitive creation tools that run even on mobile devices and are integrating AI into the workflow to make the barrier to entry even lower.</a:t>
            </a:r>
          </a:p>
        </p:txBody>
      </p:sp>
      <p:sp>
        <p:nvSpPr>
          <p:cNvPr id="176" name="Google Shape;176;g317b7fdb672_2_136:notes">
            <a:extLst>
              <a:ext uri="{FF2B5EF4-FFF2-40B4-BE49-F238E27FC236}">
                <a16:creationId xmlns:a16="http://schemas.microsoft.com/office/drawing/2014/main" id="{2A1E5958-9604-B73B-0423-318042396123}"/>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91090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17b7fdb672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17b7fdb672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baseline="0" dirty="0">
                <a:solidFill>
                  <a:srgbClr val="000000"/>
                </a:solidFill>
                <a:latin typeface="Arial"/>
                <a:ea typeface="Arial"/>
                <a:cs typeface="Arial"/>
                <a:sym typeface="Arial"/>
              </a:rPr>
              <a:t>When I joined HypeHype, the engine supported only shadowed sunlight, and to boost the visual quality of the games, I started to implement a local lighting solution. In this talk, I’ll take you through the stochastic lighting algorithm that we developed to run even on budget mobile phones. I’ll cover the motivation behind it, implementation details, and the results we’ve achieved.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17b7fdb672_2_91: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17b7fdb672_2_11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baseline="0" dirty="0">
                <a:solidFill>
                  <a:srgbClr val="000000"/>
                </a:solidFill>
                <a:latin typeface="Arial"/>
                <a:ea typeface="Arial"/>
                <a:cs typeface="Arial"/>
                <a:sym typeface="Arial"/>
              </a:rPr>
              <a:t>To support local lighting on mobile phones, we need to deal with some unique constraints that significantly influence the lighting algorithm design.</a:t>
            </a:r>
          </a:p>
          <a:p>
            <a:pPr marL="0" lvl="0" indent="0" algn="l" rtl="0">
              <a:spcBef>
                <a:spcPts val="0"/>
              </a:spcBef>
              <a:spcAft>
                <a:spcPts val="0"/>
              </a:spcAft>
              <a:buNone/>
            </a:pPr>
            <a:endParaRPr lang="en-GB" sz="1100" b="0" i="0" u="none" strike="noStrike" cap="none" baseline="0" dirty="0">
              <a:solidFill>
                <a:srgbClr val="000000"/>
              </a:solidFill>
              <a:latin typeface="Arial"/>
              <a:ea typeface="Arial"/>
              <a:cs typeface="Arial"/>
              <a:sym typeface="Arial"/>
            </a:endParaRPr>
          </a:p>
          <a:p>
            <a:pPr marL="0" lvl="0" indent="0" algn="l" rtl="0">
              <a:spcBef>
                <a:spcPts val="0"/>
              </a:spcBef>
              <a:spcAft>
                <a:spcPts val="0"/>
              </a:spcAft>
              <a:buNone/>
            </a:pPr>
            <a:r>
              <a:rPr lang="en-GB" sz="1100" b="0" i="0" u="none" strike="noStrike" cap="none" baseline="0" dirty="0">
                <a:solidFill>
                  <a:srgbClr val="000000"/>
                </a:solidFill>
                <a:latin typeface="Arial"/>
                <a:ea typeface="Arial"/>
                <a:cs typeface="Arial"/>
                <a:sym typeface="Arial"/>
              </a:rPr>
              <a:t>One of the most critical limitations is the memory bandwidth, which is very constrained on mobile, especially in the low-end. $99 budget phones today have around 15GB/s of peak bandwidth and around 250GFLOP/s of ALU power, which is about the same as Xbox360 and PS3 released 20 years ago. Even high-end phones peak only at around 85GB/s. For comparison, Xbox Series X and PS5 Pro have over 500GB/s of bandwidth, and respectively 12 and 17TFLOP/s of ALU power.</a:t>
            </a:r>
          </a:p>
          <a:p>
            <a:pPr marL="0" lvl="0" indent="0" algn="l" rtl="0">
              <a:spcBef>
                <a:spcPts val="0"/>
              </a:spcBef>
              <a:spcAft>
                <a:spcPts val="0"/>
              </a:spcAft>
              <a:buNone/>
            </a:pPr>
            <a:endParaRPr lang="en-GB" sz="1100" b="0" i="0" u="none" strike="noStrike" cap="none" baseline="0" dirty="0">
              <a:solidFill>
                <a:srgbClr val="000000"/>
              </a:solidFill>
              <a:latin typeface="Arial"/>
              <a:cs typeface="Arial"/>
              <a:sym typeface="Arial"/>
            </a:endParaRPr>
          </a:p>
          <a:p>
            <a:pPr marL="0" lvl="0" indent="0" algn="l" rtl="0">
              <a:spcBef>
                <a:spcPts val="0"/>
              </a:spcBef>
              <a:spcAft>
                <a:spcPts val="0"/>
              </a:spcAft>
              <a:buNone/>
            </a:pPr>
            <a:r>
              <a:rPr lang="en-GB" sz="1100" b="0" i="0" u="none" strike="noStrike" cap="none" baseline="0" dirty="0">
                <a:solidFill>
                  <a:srgbClr val="000000"/>
                </a:solidFill>
                <a:latin typeface="Arial"/>
                <a:ea typeface="Arial"/>
                <a:cs typeface="Arial"/>
                <a:sym typeface="Arial"/>
              </a:rPr>
              <a:t>Unlike PCs and consoles, mobile devices are passively cooled, so bandwidth-heavy operations quickly translate to heat and throttling. To put things in perspective, moving just a byte of data between GPU and DRAM consumes hundred times more power than a simple ALU operation.</a:t>
            </a:r>
          </a:p>
          <a:p>
            <a:pPr marL="0" lvl="0" indent="0" algn="l" rtl="0">
              <a:spcBef>
                <a:spcPts val="0"/>
              </a:spcBef>
              <a:spcAft>
                <a:spcPts val="0"/>
              </a:spcAft>
              <a:buNone/>
            </a:pPr>
            <a:endParaRPr lang="en-GB" sz="1100" b="0" i="0" u="none" strike="noStrike" cap="none" baseline="0" dirty="0">
              <a:solidFill>
                <a:srgbClr val="000000"/>
              </a:solidFill>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a:solidFill>
                  <a:srgbClr val="000000"/>
                </a:solidFill>
                <a:latin typeface="Arial"/>
                <a:ea typeface="Arial"/>
                <a:cs typeface="Arial"/>
                <a:sym typeface="Arial"/>
              </a:rPr>
              <a:t>Mobile GPUs rely largely on Tile-Based Rendering to conserve bandwidth. In this architecture, the frame is split to tiles and rendered tile by tile into small but fast on-chip memory. Once all triangles for a tile are rasterized, the tile render target data is written out to main memory, often using lossless framebuffer compression to further reduce the memory transfer costs.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baseline="0" dirty="0">
              <a:solidFill>
                <a:srgbClr val="000000"/>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a:solidFill>
                  <a:srgbClr val="000000"/>
                </a:solidFill>
                <a:latin typeface="Arial"/>
                <a:ea typeface="Arial"/>
                <a:cs typeface="Arial"/>
                <a:sym typeface="Arial"/>
              </a:rPr>
              <a:t>To take advantage of this, rendering algorithms must be written with pixel shaders instead of compute shaders and the number of render passes should be minimized to reduce DRAM round-trips. </a:t>
            </a: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sz="1100" b="0" i="0" u="none" strike="noStrike" cap="none" baseline="0" dirty="0">
                <a:solidFill>
                  <a:srgbClr val="000000"/>
                </a:solidFill>
                <a:latin typeface="Arial"/>
                <a:ea typeface="Arial"/>
                <a:cs typeface="Arial"/>
                <a:sym typeface="Arial"/>
              </a:rPr>
              <a:t>To optimize the ALU usage, algorithms should be written from ground up to work with fp16, since mobile devices have widely adopted double-rate fp16 pipelines. Besides this there are the common GPU optimizations, like minimizing branch divergence and optimizing VGPR usage. </a:t>
            </a:r>
            <a:endParaRPr dirty="0"/>
          </a:p>
        </p:txBody>
      </p:sp>
      <p:sp>
        <p:nvSpPr>
          <p:cNvPr id="154" name="Google Shape;154;g317b7fdb672_2_1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10483D94-49AF-CF95-28E8-43936F171E62}"/>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67D7F868-3206-876F-7841-AFAF2A6112F8}"/>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baseline="0" dirty="0">
                <a:solidFill>
                  <a:srgbClr val="000000"/>
                </a:solidFill>
                <a:latin typeface="Arial"/>
                <a:ea typeface="Arial"/>
                <a:cs typeface="Arial"/>
                <a:sym typeface="Arial"/>
              </a:rPr>
              <a:t>From the user side, our platform is designed for casual creators, which poses some extra challenges for lighting.</a:t>
            </a:r>
          </a:p>
          <a:p>
            <a:pPr marL="158750" indent="0">
              <a:buNone/>
            </a:pPr>
            <a:endParaRPr lang="en-GB" sz="1100" b="0" i="0" u="none" strike="noStrike" cap="none" baseline="0" dirty="0">
              <a:solidFill>
                <a:srgbClr val="000000"/>
              </a:solidFill>
              <a:latin typeface="Arial"/>
              <a:ea typeface="Arial"/>
              <a:cs typeface="Arial"/>
              <a:sym typeface="Arial"/>
            </a:endParaRPr>
          </a:p>
          <a:p>
            <a:pPr marL="158750" indent="0">
              <a:buNone/>
            </a:pPr>
            <a:r>
              <a:rPr lang="en-GB" sz="1100" b="0" i="0" u="none" strike="noStrike" cap="none" baseline="0" dirty="0">
                <a:solidFill>
                  <a:srgbClr val="000000"/>
                </a:solidFill>
                <a:latin typeface="Arial"/>
                <a:ea typeface="Arial"/>
                <a:cs typeface="Arial"/>
                <a:sym typeface="Arial"/>
              </a:rPr>
              <a:t>We can’t expect our creators to understand performance trade-offs or tweak lighting parameters for different hardware.</a:t>
            </a:r>
          </a:p>
          <a:p>
            <a:pPr marL="158750" indent="0">
              <a:buNone/>
            </a:pPr>
            <a:endParaRPr lang="en-GB" sz="1100" b="0" i="0" u="none" strike="noStrike" cap="none" baseline="0" dirty="0">
              <a:solidFill>
                <a:srgbClr val="000000"/>
              </a:solidFill>
              <a:latin typeface="Arial"/>
              <a:ea typeface="Arial"/>
              <a:cs typeface="Arial"/>
              <a:sym typeface="Arial"/>
            </a:endParaRPr>
          </a:p>
          <a:p>
            <a:pPr marL="158750" indent="0">
              <a:buNone/>
            </a:pPr>
            <a:r>
              <a:rPr lang="en-GB" sz="1100" b="0" i="0" u="none" strike="noStrike" cap="none" baseline="0" dirty="0">
                <a:solidFill>
                  <a:srgbClr val="000000"/>
                </a:solidFill>
                <a:latin typeface="Arial"/>
                <a:ea typeface="Arial"/>
                <a:cs typeface="Arial"/>
                <a:sym typeface="Arial"/>
              </a:rPr>
              <a:t>Lighting controls must also be intuitive and robust to make lighting the scenes simple and fun for our creators.</a:t>
            </a:r>
          </a:p>
          <a:p>
            <a:pPr marL="158750" indent="0">
              <a:buNone/>
            </a:pPr>
            <a:endParaRPr lang="en-GB" sz="1100" b="0" i="0" u="none" strike="noStrike" cap="none" baseline="0" dirty="0">
              <a:solidFill>
                <a:srgbClr val="000000"/>
              </a:solidFill>
              <a:latin typeface="Arial"/>
              <a:ea typeface="Arial"/>
              <a:cs typeface="Arial"/>
              <a:sym typeface="Arial"/>
            </a:endParaRPr>
          </a:p>
          <a:p>
            <a:pPr marL="158750" indent="0">
              <a:buNone/>
            </a:pPr>
            <a:r>
              <a:rPr lang="en-GB" sz="1100" b="0" i="0" u="none" strike="noStrike" cap="none" baseline="0" dirty="0">
                <a:solidFill>
                  <a:srgbClr val="000000"/>
                </a:solidFill>
                <a:latin typeface="Arial"/>
                <a:ea typeface="Arial"/>
                <a:cs typeface="Arial"/>
                <a:sym typeface="Arial"/>
              </a:rPr>
              <a:t>And we must deliver consistent results, whether the game is created on high-end PC or phone and played on a budget Android device. The performance and consistency must hold up, or it could lead to gameplay-breaking issues.</a:t>
            </a:r>
            <a:endParaRPr dirty="0"/>
          </a:p>
        </p:txBody>
      </p:sp>
      <p:sp>
        <p:nvSpPr>
          <p:cNvPr id="154" name="Google Shape;154;g317b7fdb672_2_116:notes">
            <a:extLst>
              <a:ext uri="{FF2B5EF4-FFF2-40B4-BE49-F238E27FC236}">
                <a16:creationId xmlns:a16="http://schemas.microsoft.com/office/drawing/2014/main" id="{84E11941-9E01-6395-7E8B-AC556B8BBE7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92145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AEC6A701-14C0-DF27-430C-571B020DA1E1}"/>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C4C9917A-2833-0E7F-6ADB-5488F3B26CCE}"/>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 must also prepare that lights may be randomly spawned and moved. For example, every pink orb here is a light created whenever an enemy dies. We can’t afford large framerate drops or visually disturbing artifacts because of unpredictable light clumping.</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Or, our creators might just decide to add 50 shadowed lights to a room, because why not? </a:t>
            </a:r>
            <a:r>
              <a:rPr lang="en-GB" sz="1100" b="0" i="0" u="none" strike="noStrike" cap="none" baseline="0" dirty="0">
                <a:solidFill>
                  <a:srgbClr val="000000"/>
                </a:solidFill>
                <a:latin typeface="Arial"/>
                <a:ea typeface="Arial"/>
                <a:cs typeface="Arial"/>
                <a:sym typeface="Arial"/>
              </a:rPr>
              <a:t>The creators </a:t>
            </a:r>
            <a:r>
              <a:rPr lang="en-GB" sz="1100" b="0" i="0" u="none" strike="noStrike" cap="none" baseline="0" dirty="0" err="1">
                <a:solidFill>
                  <a:srgbClr val="000000"/>
                </a:solidFill>
                <a:latin typeface="Arial"/>
                <a:ea typeface="Arial"/>
                <a:cs typeface="Arial"/>
                <a:sym typeface="Arial"/>
              </a:rPr>
              <a:t>kitbash</a:t>
            </a:r>
            <a:r>
              <a:rPr lang="en-GB" sz="1100" b="0" i="0" u="none" strike="noStrike" cap="none" baseline="0" dirty="0">
                <a:solidFill>
                  <a:srgbClr val="000000"/>
                </a:solidFill>
                <a:latin typeface="Arial"/>
                <a:ea typeface="Arial"/>
                <a:cs typeface="Arial"/>
                <a:sym typeface="Arial"/>
              </a:rPr>
              <a:t> scenes from our asset library prefabs that can include lights and quickly populate game worlds with a large number of lights.</a:t>
            </a:r>
            <a:endParaRPr lang="en-GB" dirty="0"/>
          </a:p>
          <a:p>
            <a:pPr marL="158750" indent="0">
              <a:buNone/>
            </a:pPr>
            <a:endParaRPr lang="en-GB" sz="1100" b="0" i="0" u="none" strike="noStrike" cap="none" dirty="0">
              <a:solidFill>
                <a:srgbClr val="000000"/>
              </a:solidFill>
              <a:effectLst/>
              <a:latin typeface="Arial"/>
              <a:cs typeface="Arial"/>
              <a:sym typeface="Arial"/>
            </a:endParaRPr>
          </a:p>
        </p:txBody>
      </p:sp>
      <p:sp>
        <p:nvSpPr>
          <p:cNvPr id="154" name="Google Shape;154;g317b7fdb672_2_116:notes">
            <a:extLst>
              <a:ext uri="{FF2B5EF4-FFF2-40B4-BE49-F238E27FC236}">
                <a16:creationId xmlns:a16="http://schemas.microsoft.com/office/drawing/2014/main" id="{A375552E-DFED-0A0B-D027-C575541EAAE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2892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856BA96B-5480-4967-7CCD-435723DCB19B}"/>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A9F7E408-7950-7E73-ACD1-714C647F1657}"/>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To explore existing solutions, we considered Tiled Deferred lighting used by many modern renderers.</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The benefit of this solution is local memory access and wave coherent lighting evaluation, which is good for high GPU performance.</a:t>
            </a:r>
          </a:p>
          <a:p>
            <a:pPr marL="0" lvl="0" indent="0" algn="l" rtl="0">
              <a:spcBef>
                <a:spcPts val="0"/>
              </a:spcBef>
              <a:spcAft>
                <a:spcPts val="0"/>
              </a:spcAft>
              <a:buNone/>
            </a:pPr>
            <a:endParaRPr lang="en-GB" dirty="0"/>
          </a:p>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However, it</a:t>
            </a:r>
            <a:r>
              <a:rPr lang="en-FI" sz="1100" b="0" i="0" u="none" strike="noStrike" cap="none" dirty="0">
                <a:solidFill>
                  <a:srgbClr val="000000"/>
                </a:solidFill>
                <a:effectLst/>
                <a:latin typeface="Arial"/>
                <a:ea typeface="Arial"/>
                <a:cs typeface="Arial"/>
                <a:sym typeface="Arial"/>
              </a:rPr>
              <a:t> scale</a:t>
            </a:r>
            <a:r>
              <a:rPr lang="en-GB" sz="1100" b="0" i="0" u="none" strike="noStrike" cap="none" dirty="0">
                <a:solidFill>
                  <a:srgbClr val="000000"/>
                </a:solidFill>
                <a:effectLst/>
                <a:latin typeface="Arial"/>
                <a:ea typeface="Arial"/>
                <a:cs typeface="Arial"/>
                <a:sym typeface="Arial"/>
              </a:rPr>
              <a:t>s</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only </a:t>
            </a:r>
            <a:r>
              <a:rPr lang="en-FI" sz="1100" b="0" i="0" u="none" strike="noStrike" cap="none" dirty="0">
                <a:solidFill>
                  <a:srgbClr val="000000"/>
                </a:solidFill>
                <a:effectLst/>
                <a:latin typeface="Arial"/>
                <a:ea typeface="Arial"/>
                <a:cs typeface="Arial"/>
                <a:sym typeface="Arial"/>
              </a:rPr>
              <a:t>linearly with the number of lights</a:t>
            </a:r>
            <a:r>
              <a:rPr lang="en-GB" sz="1100" b="0" i="0" u="none" strike="noStrike" cap="none" dirty="0">
                <a:solidFill>
                  <a:srgbClr val="000000"/>
                </a:solidFill>
                <a:effectLst/>
                <a:latin typeface="Arial"/>
                <a:ea typeface="Arial"/>
                <a:cs typeface="Arial"/>
                <a:sym typeface="Arial"/>
              </a:rPr>
              <a:t> per tile </a:t>
            </a:r>
            <a:r>
              <a:rPr lang="en-FI" sz="1100" b="0" i="0" u="none" strike="noStrike" cap="none" dirty="0">
                <a:solidFill>
                  <a:srgbClr val="000000"/>
                </a:solidFill>
                <a:effectLst/>
                <a:latin typeface="Arial"/>
                <a:ea typeface="Arial"/>
                <a:cs typeface="Arial"/>
                <a:sym typeface="Arial"/>
              </a:rPr>
              <a:t>and assume</a:t>
            </a:r>
            <a:r>
              <a:rPr lang="en-GB" sz="1100" b="0" i="0" u="none" strike="noStrike" cap="none" dirty="0">
                <a:solidFill>
                  <a:srgbClr val="000000"/>
                </a:solidFill>
                <a:effectLst/>
                <a:latin typeface="Arial"/>
                <a:ea typeface="Arial"/>
                <a:cs typeface="Arial"/>
                <a:sym typeface="Arial"/>
              </a:rPr>
              <a:t>s</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that </a:t>
            </a:r>
            <a:r>
              <a:rPr lang="en-FI" sz="1100" b="0" i="0" u="none" strike="noStrike" cap="none" dirty="0">
                <a:solidFill>
                  <a:srgbClr val="000000"/>
                </a:solidFill>
                <a:effectLst/>
                <a:latin typeface="Arial"/>
                <a:ea typeface="Arial"/>
                <a:cs typeface="Arial"/>
                <a:sym typeface="Arial"/>
              </a:rPr>
              <a:t>artists light scenes carefully</a:t>
            </a:r>
            <a:r>
              <a:rPr lang="en-GB" sz="1100" b="0" i="0" u="none" strike="noStrike" cap="none" dirty="0">
                <a:solidFill>
                  <a:srgbClr val="000000"/>
                </a:solidFill>
                <a:effectLst/>
                <a:latin typeface="Arial"/>
                <a:ea typeface="Arial"/>
                <a:cs typeface="Arial"/>
                <a:sym typeface="Arial"/>
              </a:rPr>
              <a:t> limiting their region of influence to keep the performance in check</a:t>
            </a:r>
            <a:r>
              <a:rPr lang="en-FI"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r>
              <a:rPr lang="en-GB" dirty="0"/>
              <a:t>Even in quite simple scenes the light count per tile can become high, especially at object silhouettes as highlighted here</a:t>
            </a:r>
            <a:r>
              <a:rPr lang="en-GB" sz="1100" b="0" i="0" u="none" strike="noStrike" cap="none" dirty="0">
                <a:solidFill>
                  <a:srgbClr val="000000"/>
                </a:solidFill>
                <a:effectLst/>
                <a:latin typeface="Arial"/>
                <a:ea typeface="Arial"/>
                <a:cs typeface="Arial"/>
                <a:sym typeface="Arial"/>
              </a:rPr>
              <a:t>. When dynamic lights are added to the mix, the lighting cost can be very unpredictable causing performance issues especially on weaker devices. Some engines limit the number of lights per tile but exceeding this limit results in flickering tile artifacts.</a:t>
            </a: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lvl="0" indent="0" algn="l" rtl="0">
              <a:spcBef>
                <a:spcPts val="0"/>
              </a:spcBef>
              <a:spcAft>
                <a:spcPts val="0"/>
              </a:spcAft>
              <a:buNone/>
            </a:pPr>
            <a:r>
              <a:rPr lang="en-GB" sz="1100" b="0" i="0" u="none" strike="noStrike" cap="none" dirty="0">
                <a:solidFill>
                  <a:srgbClr val="000000"/>
                </a:solidFill>
                <a:effectLst/>
                <a:latin typeface="Arial"/>
                <a:cs typeface="Arial"/>
                <a:sym typeface="Arial"/>
              </a:rPr>
              <a:t>The light culling for the tiles is also quite costly, especially when done precisely with exact tile frustum checks.</a:t>
            </a:r>
          </a:p>
          <a:p>
            <a:pPr marL="0" lvl="0" indent="0" algn="l" rtl="0">
              <a:spcBef>
                <a:spcPts val="0"/>
              </a:spcBef>
              <a:spcAft>
                <a:spcPts val="0"/>
              </a:spcAft>
              <a:buNone/>
            </a:pPr>
            <a:endParaRPr dirty="0"/>
          </a:p>
        </p:txBody>
      </p:sp>
      <p:sp>
        <p:nvSpPr>
          <p:cNvPr id="154" name="Google Shape;154;g317b7fdb672_2_116:notes">
            <a:extLst>
              <a:ext uri="{FF2B5EF4-FFF2-40B4-BE49-F238E27FC236}">
                <a16:creationId xmlns:a16="http://schemas.microsoft.com/office/drawing/2014/main" id="{10BB59A0-F588-65A6-62A6-32FF40286AD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5525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69D4ACDE-8472-90DF-D9ED-34F1CB0E5907}"/>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065BF5A8-14CF-1F44-FB07-489C143260D9}"/>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We had also a look at </a:t>
            </a:r>
            <a:r>
              <a:rPr lang="en-GB" dirty="0" err="1"/>
              <a:t>ReSTIR</a:t>
            </a:r>
            <a:r>
              <a:rPr lang="en-GB" dirty="0"/>
              <a:t> by </a:t>
            </a:r>
            <a:r>
              <a:rPr lang="en-GB" dirty="0" err="1"/>
              <a:t>Bitterli</a:t>
            </a:r>
            <a:r>
              <a:rPr lang="en-GB" dirty="0"/>
              <a:t> et al. for a stochastic lighting solution.</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The benefit of stochastic lighting is the fixed cost regardless of the scene lighting complexity, at the expense of some added noise. You can have many lights influencing a single pixel without blowing the lighting budget, like in this night shot I just took here in Vancouver. </a:t>
            </a:r>
            <a:r>
              <a:rPr lang="en-GB" dirty="0" err="1"/>
              <a:t>ReSTIR</a:t>
            </a:r>
            <a:r>
              <a:rPr lang="en-GB" dirty="0"/>
              <a:t> performs light sampling per pixel and in addition to uniform scene light sampling it resamples lights from the previous frame local pixel </a:t>
            </a:r>
            <a:r>
              <a:rPr lang="en-GB" dirty="0" err="1"/>
              <a:t>neighborhood</a:t>
            </a:r>
            <a:r>
              <a:rPr lang="en-GB" dirty="0"/>
              <a:t>.</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The uniform sampling accesses the scene lights randomly which is quite cache unfriendly and increases the memory bandwidth usage. Because the result from the uniform sampling is very noisy, </a:t>
            </a:r>
            <a:r>
              <a:rPr lang="en-GB" dirty="0" err="1"/>
              <a:t>ReSTIR</a:t>
            </a:r>
            <a:r>
              <a:rPr lang="en-GB" dirty="0"/>
              <a:t> performs another spatiotemporal resampling step from the history buffer, which is another cache unfriendly and bandwidth-heavy operation. Doing such bandwidth intensive sampling per pixel, makes this algorithm quite expensive on mobile.</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Also, because of the per pixel sampling, light data and types can vary randomly per pixel. This causes incoherent light data loads and diverging code execution paths during lighting evaluation, which hurts performance.</a:t>
            </a:r>
            <a:r>
              <a:rPr lang="en-GB" sz="1100" b="0" i="0" u="none" strike="noStrike" cap="none" baseline="0" dirty="0">
                <a:solidFill>
                  <a:srgbClr val="000000"/>
                </a:solidFill>
                <a:latin typeface="Arial"/>
                <a:cs typeface="Arial"/>
                <a:sym typeface="Arial"/>
              </a:rPr>
              <a:t> </a:t>
            </a:r>
            <a:r>
              <a:rPr lang="en-GB" sz="1100" b="0" i="0" u="none" strike="noStrike" cap="none" baseline="0" dirty="0">
                <a:solidFill>
                  <a:srgbClr val="000000"/>
                </a:solidFill>
                <a:latin typeface="Arial"/>
                <a:ea typeface="Arial"/>
                <a:cs typeface="Arial"/>
                <a:sym typeface="Arial"/>
              </a:rPr>
              <a:t>We weren’t aware of any existing lighting solution that matched our needs and were designed low-end mobile in mind. This led us to develop our Stochastic Tile-Based lighting algorithm tailored specifically to work within the mobile limits.</a:t>
            </a:r>
            <a:endParaRPr lang="en-GB" dirty="0"/>
          </a:p>
          <a:p>
            <a:pPr marL="0" lvl="0" indent="0" algn="l" rtl="0">
              <a:spcBef>
                <a:spcPts val="0"/>
              </a:spcBef>
              <a:spcAft>
                <a:spcPts val="0"/>
              </a:spcAft>
              <a:buNone/>
            </a:pPr>
            <a:endParaRPr dirty="0"/>
          </a:p>
        </p:txBody>
      </p:sp>
      <p:sp>
        <p:nvSpPr>
          <p:cNvPr id="154" name="Google Shape;154;g317b7fdb672_2_116:notes">
            <a:extLst>
              <a:ext uri="{FF2B5EF4-FFF2-40B4-BE49-F238E27FC236}">
                <a16:creationId xmlns:a16="http://schemas.microsoft.com/office/drawing/2014/main" id="{CF2657E6-F5BE-8BEF-3184-AA42D87B7CD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28791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6639A3D5-A574-9129-C1EC-75544C598F72}"/>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978CD73B-904D-2644-5255-1C1332B1A8BC}"/>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AE09EC00-6573-78CD-F289-09A11C47305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917753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24435DF2-D6FD-D237-90A7-5CA0D4DFF943}"/>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87B236A5-EABC-CB29-DCA5-7892523456F1}"/>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The</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Stochastic T</a:t>
            </a:r>
            <a:r>
              <a:rPr lang="en-FI" sz="1100" b="0" i="0" u="none" strike="noStrike" cap="none" dirty="0" err="1">
                <a:solidFill>
                  <a:srgbClr val="000000"/>
                </a:solidFill>
                <a:effectLst/>
                <a:latin typeface="Arial"/>
                <a:ea typeface="Arial"/>
                <a:cs typeface="Arial"/>
                <a:sym typeface="Arial"/>
              </a:rPr>
              <a:t>ile</a:t>
            </a:r>
            <a:r>
              <a:rPr lang="en-FI" sz="1100" b="0" i="0" u="none" strike="noStrike" cap="none" dirty="0">
                <a:solidFill>
                  <a:srgbClr val="000000"/>
                </a:solidFill>
                <a:effectLst/>
                <a:latin typeface="Arial"/>
                <a:ea typeface="Arial"/>
                <a:cs typeface="Arial"/>
                <a:sym typeface="Arial"/>
              </a:rPr>
              <a:t>-</a:t>
            </a:r>
            <a:r>
              <a:rPr lang="en-GB" sz="1100" b="0" i="0" u="none" strike="noStrike" cap="none" dirty="0">
                <a:solidFill>
                  <a:srgbClr val="000000"/>
                </a:solidFill>
                <a:effectLst/>
                <a:latin typeface="Arial"/>
                <a:ea typeface="Arial"/>
                <a:cs typeface="Arial"/>
                <a:sym typeface="Arial"/>
              </a:rPr>
              <a:t>B</a:t>
            </a:r>
            <a:r>
              <a:rPr lang="en-FI" sz="1100" b="0" i="0" u="none" strike="noStrike" cap="none" dirty="0" err="1">
                <a:solidFill>
                  <a:srgbClr val="000000"/>
                </a:solidFill>
                <a:effectLst/>
                <a:latin typeface="Arial"/>
                <a:ea typeface="Arial"/>
                <a:cs typeface="Arial"/>
                <a:sym typeface="Arial"/>
              </a:rPr>
              <a:t>ased</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l</a:t>
            </a:r>
            <a:r>
              <a:rPr lang="en-FI" sz="1100" b="0" i="0" u="none" strike="noStrike" cap="none" dirty="0" err="1">
                <a:solidFill>
                  <a:srgbClr val="000000"/>
                </a:solidFill>
                <a:effectLst/>
                <a:latin typeface="Arial"/>
                <a:ea typeface="Arial"/>
                <a:cs typeface="Arial"/>
                <a:sym typeface="Arial"/>
              </a:rPr>
              <a:t>ighting</a:t>
            </a:r>
            <a:r>
              <a:rPr lang="en-FI" sz="1100" b="0" i="0" u="none" strike="noStrike" cap="none" dirty="0">
                <a:solidFill>
                  <a:srgbClr val="000000"/>
                </a:solidFill>
                <a:effectLst/>
                <a:latin typeface="Arial"/>
                <a:ea typeface="Arial"/>
                <a:cs typeface="Arial"/>
                <a:sym typeface="Arial"/>
              </a:rPr>
              <a:t> algorithm performs light sampling per tile, rather than per pixel.</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r>
              <a:rPr lang="en-FI" sz="1100" b="0" i="0" u="none" strike="noStrike" cap="none" dirty="0">
                <a:solidFill>
                  <a:srgbClr val="000000"/>
                </a:solidFill>
                <a:effectLst/>
                <a:latin typeface="Arial"/>
                <a:ea typeface="Arial"/>
                <a:cs typeface="Arial"/>
                <a:sym typeface="Arial"/>
              </a:rPr>
              <a:t>This means that for each tile we store a single set of light samples shared across all its pixels, significantly reducing memory usage, bandwidth, and wave divergence during lighting evaluation. Much like traditional </a:t>
            </a:r>
            <a:r>
              <a:rPr lang="en-GB" sz="1100" b="0" i="0" u="none" strike="noStrike" cap="none" dirty="0">
                <a:solidFill>
                  <a:srgbClr val="000000"/>
                </a:solidFill>
                <a:effectLst/>
                <a:latin typeface="Arial"/>
                <a:ea typeface="Arial"/>
                <a:cs typeface="Arial"/>
                <a:sym typeface="Arial"/>
              </a:rPr>
              <a:t>T</a:t>
            </a:r>
            <a:r>
              <a:rPr lang="en-FI" sz="1100" b="0" i="0" u="none" strike="noStrike" cap="none" dirty="0" err="1">
                <a:solidFill>
                  <a:srgbClr val="000000"/>
                </a:solidFill>
                <a:effectLst/>
                <a:latin typeface="Arial"/>
                <a:ea typeface="Arial"/>
                <a:cs typeface="Arial"/>
                <a:sym typeface="Arial"/>
              </a:rPr>
              <a:t>iled</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D</a:t>
            </a:r>
            <a:r>
              <a:rPr lang="en-FI" sz="1100" b="0" i="0" u="none" strike="noStrike" cap="none" dirty="0" err="1">
                <a:solidFill>
                  <a:srgbClr val="000000"/>
                </a:solidFill>
                <a:effectLst/>
                <a:latin typeface="Arial"/>
                <a:ea typeface="Arial"/>
                <a:cs typeface="Arial"/>
                <a:sym typeface="Arial"/>
              </a:rPr>
              <a:t>eferred</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l</a:t>
            </a:r>
            <a:r>
              <a:rPr lang="en-FI" sz="1100" b="0" i="0" u="none" strike="noStrike" cap="none" dirty="0" err="1">
                <a:solidFill>
                  <a:srgbClr val="000000"/>
                </a:solidFill>
                <a:effectLst/>
                <a:latin typeface="Arial"/>
                <a:ea typeface="Arial"/>
                <a:cs typeface="Arial"/>
                <a:sym typeface="Arial"/>
              </a:rPr>
              <a:t>ighting</a:t>
            </a:r>
            <a:r>
              <a:rPr lang="en-FI" sz="1100" b="0" i="0" u="none" strike="noStrike" cap="none" dirty="0">
                <a:solidFill>
                  <a:srgbClr val="000000"/>
                </a:solidFill>
                <a:effectLst/>
                <a:latin typeface="Arial"/>
                <a:ea typeface="Arial"/>
                <a:cs typeface="Arial"/>
                <a:sym typeface="Arial"/>
              </a:rPr>
              <a:t>, this allows threads in a GPU wave to take the same execution path and benefit from coherent data loads.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 </a:t>
            </a:r>
            <a:r>
              <a:rPr lang="en-FI" sz="1100" b="0" i="0" u="none" strike="noStrike" cap="none" dirty="0">
                <a:solidFill>
                  <a:srgbClr val="000000"/>
                </a:solidFill>
                <a:effectLst/>
                <a:latin typeface="Arial"/>
                <a:ea typeface="Arial"/>
                <a:cs typeface="Arial"/>
                <a:sym typeface="Arial"/>
              </a:rPr>
              <a:t>also designed </a:t>
            </a:r>
            <a:r>
              <a:rPr lang="en-GB" sz="1100" b="0" i="0" u="none" strike="noStrike" cap="none" dirty="0">
                <a:solidFill>
                  <a:srgbClr val="000000"/>
                </a:solidFill>
                <a:effectLst/>
                <a:latin typeface="Arial"/>
                <a:ea typeface="Arial"/>
                <a:cs typeface="Arial"/>
                <a:sym typeface="Arial"/>
              </a:rPr>
              <a:t>the algorithm </a:t>
            </a:r>
            <a:r>
              <a:rPr lang="en-FI" sz="1100" b="0" i="0" u="none" strike="noStrike" cap="none" dirty="0">
                <a:solidFill>
                  <a:srgbClr val="000000"/>
                </a:solidFill>
                <a:effectLst/>
                <a:latin typeface="Arial"/>
                <a:ea typeface="Arial"/>
                <a:cs typeface="Arial"/>
                <a:sym typeface="Arial"/>
              </a:rPr>
              <a:t>so that all the passes can be implemented efficiently with pixel shaders</a:t>
            </a:r>
            <a:r>
              <a:rPr lang="en-GB" sz="1100" b="0" i="0" u="none" strike="noStrike" cap="none" dirty="0">
                <a:solidFill>
                  <a:srgbClr val="000000"/>
                </a:solidFill>
                <a:effectLst/>
                <a:latin typeface="Arial"/>
                <a:ea typeface="Arial"/>
                <a:cs typeface="Arial"/>
                <a:sym typeface="Arial"/>
              </a:rPr>
              <a:t> to benefit from tile-based rendering architecture and frame buffer compression on mobile</a:t>
            </a:r>
            <a:r>
              <a:rPr lang="en-FI" sz="1100" b="0" i="0" u="none" strike="noStrike" cap="none" dirty="0">
                <a:solidFill>
                  <a:srgbClr val="000000"/>
                </a:solidFill>
                <a:effectLst/>
                <a:latin typeface="Arial"/>
                <a:ea typeface="Arial"/>
                <a:cs typeface="Arial"/>
                <a:sym typeface="Arial"/>
              </a:rPr>
              <a:t>. That said, compute shader implementations can further improve performance, depending on the hardware architecture.</a:t>
            </a:r>
          </a:p>
          <a:p>
            <a:pPr marL="0" lvl="0" indent="0" algn="l" rtl="0">
              <a:spcBef>
                <a:spcPts val="0"/>
              </a:spcBef>
              <a:spcAft>
                <a:spcPts val="0"/>
              </a:spcAft>
              <a:buNone/>
            </a:pPr>
            <a:endParaRPr lang="en-GB" dirty="0"/>
          </a:p>
          <a:p>
            <a:pPr marL="0" lvl="0" indent="0" algn="l" rtl="0">
              <a:spcBef>
                <a:spcPts val="0"/>
              </a:spcBef>
              <a:spcAft>
                <a:spcPts val="0"/>
              </a:spcAft>
              <a:buNone/>
            </a:pPr>
            <a:r>
              <a:rPr lang="en-FI" sz="1100" b="0" i="0" u="none" strike="noStrike" cap="none" dirty="0">
                <a:solidFill>
                  <a:srgbClr val="000000"/>
                </a:solidFill>
                <a:effectLst/>
                <a:latin typeface="Arial"/>
                <a:ea typeface="Arial"/>
                <a:cs typeface="Arial"/>
                <a:sym typeface="Arial"/>
              </a:rPr>
              <a:t>To minimize noise</a:t>
            </a:r>
            <a:r>
              <a:rPr lang="en-GB" sz="1100" b="0" i="0" u="none" strike="noStrike" cap="none" dirty="0">
                <a:solidFill>
                  <a:srgbClr val="000000"/>
                </a:solidFill>
                <a:effectLst/>
                <a:latin typeface="Arial"/>
                <a:ea typeface="Arial"/>
                <a:cs typeface="Arial"/>
                <a:sym typeface="Arial"/>
              </a:rPr>
              <a:t> and denoising cost</a:t>
            </a:r>
            <a:r>
              <a:rPr lang="en-FI" sz="1100" b="0" i="0" u="none" strike="noStrike" cap="none" dirty="0">
                <a:solidFill>
                  <a:srgbClr val="000000"/>
                </a:solidFill>
                <a:effectLst/>
                <a:latin typeface="Arial"/>
                <a:ea typeface="Arial"/>
                <a:cs typeface="Arial"/>
                <a:sym typeface="Arial"/>
              </a:rPr>
              <a:t>, we wanted the light sampling to be guided by a high-quality importance function that closely </a:t>
            </a:r>
            <a:r>
              <a:rPr lang="en-GB" sz="1100" b="0" i="0" u="none" strike="noStrike" cap="none" dirty="0">
                <a:solidFill>
                  <a:srgbClr val="000000"/>
                </a:solidFill>
                <a:effectLst/>
                <a:latin typeface="Arial"/>
                <a:ea typeface="Arial"/>
                <a:cs typeface="Arial"/>
                <a:sym typeface="Arial"/>
              </a:rPr>
              <a:t>approximates</a:t>
            </a:r>
            <a:r>
              <a:rPr lang="en-FI" sz="1100" b="0" i="0" u="none" strike="noStrike" cap="none" dirty="0">
                <a:solidFill>
                  <a:srgbClr val="000000"/>
                </a:solidFill>
                <a:effectLst/>
                <a:latin typeface="Arial"/>
                <a:ea typeface="Arial"/>
                <a:cs typeface="Arial"/>
                <a:sym typeface="Arial"/>
              </a:rPr>
              <a:t> influence of each light to a tile. For instance, if a tile is fully in shadow from a light, that light should ideally not be picked for </a:t>
            </a:r>
            <a:r>
              <a:rPr lang="en-GB" sz="1100" b="0" i="0" u="none" strike="noStrike" cap="none" dirty="0">
                <a:solidFill>
                  <a:srgbClr val="000000"/>
                </a:solidFill>
                <a:effectLst/>
                <a:latin typeface="Arial"/>
                <a:ea typeface="Arial"/>
                <a:cs typeface="Arial"/>
                <a:sym typeface="Arial"/>
              </a:rPr>
              <a:t>lighting </a:t>
            </a:r>
            <a:r>
              <a:rPr lang="en-FI" sz="1100" b="0" i="0" u="none" strike="noStrike" cap="none" dirty="0">
                <a:solidFill>
                  <a:srgbClr val="000000"/>
                </a:solidFill>
                <a:effectLst/>
                <a:latin typeface="Arial"/>
                <a:ea typeface="Arial"/>
                <a:cs typeface="Arial"/>
                <a:sym typeface="Arial"/>
              </a:rPr>
              <a:t>evaluation.</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r>
              <a:rPr lang="en-FI" sz="1100" b="0" i="0" u="none" strike="noStrike" cap="none" dirty="0">
                <a:solidFill>
                  <a:srgbClr val="000000"/>
                </a:solidFill>
                <a:effectLst/>
                <a:latin typeface="Arial"/>
                <a:ea typeface="Arial"/>
                <a:cs typeface="Arial"/>
                <a:sym typeface="Arial"/>
              </a:rPr>
              <a:t>However, computing a </a:t>
            </a:r>
            <a:r>
              <a:rPr lang="en-GB" sz="1100" b="0" i="0" u="none" strike="noStrike" cap="none" dirty="0">
                <a:solidFill>
                  <a:srgbClr val="000000"/>
                </a:solidFill>
                <a:effectLst/>
                <a:latin typeface="Arial"/>
                <a:ea typeface="Arial"/>
                <a:cs typeface="Arial"/>
                <a:sym typeface="Arial"/>
              </a:rPr>
              <a:t>precise</a:t>
            </a:r>
            <a:r>
              <a:rPr lang="en-FI" sz="1100" b="0" i="0" u="none" strike="noStrike" cap="none" dirty="0">
                <a:solidFill>
                  <a:srgbClr val="000000"/>
                </a:solidFill>
                <a:effectLst/>
                <a:latin typeface="Arial"/>
                <a:ea typeface="Arial"/>
                <a:cs typeface="Arial"/>
                <a:sym typeface="Arial"/>
              </a:rPr>
              <a:t> PDF for every </a:t>
            </a:r>
            <a:r>
              <a:rPr lang="en-GB" sz="1100" b="0" i="0" u="none" strike="noStrike" cap="none" dirty="0">
                <a:solidFill>
                  <a:srgbClr val="000000"/>
                </a:solidFill>
                <a:effectLst/>
                <a:latin typeface="Arial"/>
                <a:ea typeface="Arial"/>
                <a:cs typeface="Arial"/>
                <a:sym typeface="Arial"/>
              </a:rPr>
              <a:t>tile and </a:t>
            </a:r>
            <a:r>
              <a:rPr lang="en-FI" sz="1100" b="0" i="0" u="none" strike="noStrike" cap="none" dirty="0">
                <a:solidFill>
                  <a:srgbClr val="000000"/>
                </a:solidFill>
                <a:effectLst/>
                <a:latin typeface="Arial"/>
                <a:ea typeface="Arial"/>
                <a:cs typeface="Arial"/>
                <a:sym typeface="Arial"/>
              </a:rPr>
              <a:t>light</a:t>
            </a:r>
            <a:r>
              <a:rPr lang="en-GB" sz="1100" b="0" i="0" u="none" strike="noStrike" cap="none" dirty="0">
                <a:solidFill>
                  <a:srgbClr val="000000"/>
                </a:solidFill>
                <a:effectLst/>
                <a:latin typeface="Arial"/>
                <a:ea typeface="Arial"/>
                <a:cs typeface="Arial"/>
                <a:sym typeface="Arial"/>
              </a:rPr>
              <a:t> </a:t>
            </a:r>
            <a:r>
              <a:rPr lang="en-FI" sz="1100" b="0" i="0" u="none" strike="noStrike" cap="none" dirty="0">
                <a:solidFill>
                  <a:srgbClr val="000000"/>
                </a:solidFill>
                <a:effectLst/>
                <a:latin typeface="Arial"/>
                <a:ea typeface="Arial"/>
                <a:cs typeface="Arial"/>
                <a:sym typeface="Arial"/>
              </a:rPr>
              <a:t>in the scene would be far too expensive</a:t>
            </a:r>
            <a:r>
              <a:rPr lang="en-GB" sz="1100" b="0" i="0" u="none" strike="noStrike" cap="none" dirty="0">
                <a:solidFill>
                  <a:srgbClr val="000000"/>
                </a:solidFill>
                <a:effectLst/>
                <a:latin typeface="Arial"/>
                <a:ea typeface="Arial"/>
                <a:cs typeface="Arial"/>
                <a:sym typeface="Arial"/>
              </a:rPr>
              <a:t>, so we developed a two-stage sampling process using Stratified Reservoir Sampling.</a:t>
            </a: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lvl="0" indent="0" algn="l" rtl="0">
              <a:spcBef>
                <a:spcPts val="0"/>
              </a:spcBef>
              <a:spcAft>
                <a:spcPts val="0"/>
              </a:spcAft>
              <a:buNone/>
            </a:pPr>
            <a:r>
              <a:rPr lang="en-GB" sz="1100" b="0" i="0" u="none" strike="noStrike" cap="none" dirty="0">
                <a:solidFill>
                  <a:srgbClr val="000000"/>
                </a:solidFill>
                <a:effectLst/>
                <a:latin typeface="Arial"/>
                <a:cs typeface="Arial"/>
                <a:sym typeface="Arial"/>
              </a:rPr>
              <a:t>The algorithm start on CPU side with camera field-of-view culling of the scene lights.</a:t>
            </a: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cs typeface="Arial"/>
                <a:sym typeface="Arial"/>
              </a:rPr>
              <a:t>The list of culled lights is passed to GPU for the first “Big-Tile Sampling” stage</a:t>
            </a:r>
            <a:r>
              <a:rPr lang="en-FI" sz="1100" b="0" i="0" u="none" strike="noStrike" cap="none" dirty="0">
                <a:solidFill>
                  <a:srgbClr val="000000"/>
                </a:solidFill>
                <a:effectLst/>
                <a:latin typeface="Arial"/>
                <a:ea typeface="Arial"/>
                <a:cs typeface="Arial"/>
                <a:sym typeface="Arial"/>
              </a:rPr>
              <a:t>, where the screen is divided into large</a:t>
            </a:r>
            <a:r>
              <a:rPr lang="en-GB" sz="1100" b="0" i="0" u="none" strike="noStrike" cap="none" dirty="0">
                <a:solidFill>
                  <a:srgbClr val="000000"/>
                </a:solidFill>
                <a:effectLst/>
                <a:latin typeface="Arial"/>
                <a:ea typeface="Arial"/>
                <a:cs typeface="Arial"/>
                <a:sym typeface="Arial"/>
              </a:rPr>
              <a:t>r</a:t>
            </a:r>
            <a:r>
              <a:rPr lang="en-FI" sz="1100" b="0" i="0" u="none" strike="noStrike" cap="none" dirty="0">
                <a:solidFill>
                  <a:srgbClr val="000000"/>
                </a:solidFill>
                <a:effectLst/>
                <a:latin typeface="Arial"/>
                <a:ea typeface="Arial"/>
                <a:cs typeface="Arial"/>
                <a:sym typeface="Arial"/>
              </a:rPr>
              <a:t> tiles. For each big-tile, we use </a:t>
            </a:r>
            <a:r>
              <a:rPr lang="en-GB" sz="1100" b="0" i="0" u="none" strike="noStrike" cap="none" dirty="0">
                <a:solidFill>
                  <a:srgbClr val="000000"/>
                </a:solidFill>
                <a:effectLst/>
                <a:latin typeface="Arial"/>
                <a:ea typeface="Arial"/>
                <a:cs typeface="Arial"/>
                <a:sym typeface="Arial"/>
              </a:rPr>
              <a:t>Stratified</a:t>
            </a:r>
            <a:r>
              <a:rPr lang="en-FI" sz="1100" b="0" i="0" u="none" strike="noStrike" cap="none" dirty="0">
                <a:solidFill>
                  <a:srgbClr val="000000"/>
                </a:solidFill>
                <a:effectLst/>
                <a:latin typeface="Arial"/>
                <a:ea typeface="Arial"/>
                <a:cs typeface="Arial"/>
                <a:sym typeface="Arial"/>
              </a:rPr>
              <a:t> Reservoir Sampling to select a subset of lights based on a simple low-cost PDF that roughly approximates light’s importance for the tile region.</a:t>
            </a:r>
          </a:p>
          <a:p>
            <a:pPr marL="0" lvl="0" indent="0" algn="l" rtl="0">
              <a:spcBef>
                <a:spcPts val="0"/>
              </a:spcBef>
              <a:spcAft>
                <a:spcPts val="0"/>
              </a:spcAft>
              <a:buNone/>
            </a:pPr>
            <a:endParaRPr lang="en-GB" dirty="0"/>
          </a:p>
          <a:p>
            <a:pPr marL="0" lvl="0" indent="0" algn="l" rtl="0">
              <a:spcBef>
                <a:spcPts val="0"/>
              </a:spcBef>
              <a:spcAft>
                <a:spcPts val="0"/>
              </a:spcAft>
              <a:buNone/>
            </a:pPr>
            <a:r>
              <a:rPr lang="en-FI" sz="1100" b="0" i="0" u="none" strike="noStrike" cap="none" dirty="0">
                <a:solidFill>
                  <a:srgbClr val="000000"/>
                </a:solidFill>
                <a:effectLst/>
                <a:latin typeface="Arial"/>
                <a:ea typeface="Arial"/>
                <a:cs typeface="Arial"/>
                <a:sym typeface="Arial"/>
              </a:rPr>
              <a:t>Then, in the “Small-Tile Resampling” stage, we resample </a:t>
            </a:r>
            <a:r>
              <a:rPr lang="en-GB" sz="1100" b="0" i="0" u="none" strike="noStrike" cap="none" dirty="0">
                <a:solidFill>
                  <a:srgbClr val="000000"/>
                </a:solidFill>
                <a:effectLst/>
                <a:latin typeface="Arial"/>
                <a:ea typeface="Arial"/>
                <a:cs typeface="Arial"/>
                <a:sym typeface="Arial"/>
              </a:rPr>
              <a:t>few l</a:t>
            </a:r>
            <a:r>
              <a:rPr lang="en-FI" sz="1100" b="0" i="0" u="none" strike="noStrike" cap="none" dirty="0" err="1">
                <a:solidFill>
                  <a:srgbClr val="000000"/>
                </a:solidFill>
                <a:effectLst/>
                <a:latin typeface="Arial"/>
                <a:ea typeface="Arial"/>
                <a:cs typeface="Arial"/>
                <a:sym typeface="Arial"/>
              </a:rPr>
              <a:t>ight</a:t>
            </a:r>
            <a:r>
              <a:rPr lang="en-GB" sz="1100" b="0" i="0" u="none" strike="noStrike" cap="none" dirty="0">
                <a:solidFill>
                  <a:srgbClr val="000000"/>
                </a:solidFill>
                <a:effectLst/>
                <a:latin typeface="Arial"/>
                <a:ea typeface="Arial"/>
                <a:cs typeface="Arial"/>
                <a:sym typeface="Arial"/>
              </a:rPr>
              <a:t>s</a:t>
            </a:r>
            <a:r>
              <a:rPr lang="en-FI" sz="1100" b="0" i="0" u="none" strike="noStrike" cap="none" dirty="0">
                <a:solidFill>
                  <a:srgbClr val="000000"/>
                </a:solidFill>
                <a:effectLst/>
                <a:latin typeface="Arial"/>
                <a:ea typeface="Arial"/>
                <a:cs typeface="Arial"/>
                <a:sym typeface="Arial"/>
              </a:rPr>
              <a:t> for small-tiles</a:t>
            </a:r>
            <a:r>
              <a:rPr lang="en-GB" sz="1100" b="0" i="0" u="none" strike="noStrike" cap="none" dirty="0">
                <a:solidFill>
                  <a:srgbClr val="000000"/>
                </a:solidFill>
                <a:effectLst/>
                <a:latin typeface="Arial"/>
                <a:ea typeface="Arial"/>
                <a:cs typeface="Arial"/>
                <a:sym typeface="Arial"/>
              </a:rPr>
              <a:t> by</a:t>
            </a:r>
            <a:r>
              <a:rPr lang="en-FI" sz="1100" b="0" i="0" u="none" strike="noStrike" cap="none" dirty="0">
                <a:solidFill>
                  <a:srgbClr val="000000"/>
                </a:solidFill>
                <a:effectLst/>
                <a:latin typeface="Arial"/>
                <a:ea typeface="Arial"/>
                <a:cs typeface="Arial"/>
                <a:sym typeface="Arial"/>
              </a:rPr>
              <a:t> performing another round of </a:t>
            </a:r>
            <a:r>
              <a:rPr lang="en-GB" sz="1100" b="0" i="0" u="none" strike="noStrike" cap="none" dirty="0">
                <a:solidFill>
                  <a:srgbClr val="000000"/>
                </a:solidFill>
                <a:effectLst/>
                <a:latin typeface="Arial"/>
                <a:ea typeface="Arial"/>
                <a:cs typeface="Arial"/>
                <a:sym typeface="Arial"/>
              </a:rPr>
              <a:t>S</a:t>
            </a:r>
            <a:r>
              <a:rPr lang="en-FI" sz="1100" b="0" i="0" u="none" strike="noStrike" cap="none" dirty="0">
                <a:solidFill>
                  <a:srgbClr val="000000"/>
                </a:solidFill>
                <a:effectLst/>
                <a:latin typeface="Arial"/>
                <a:ea typeface="Arial"/>
                <a:cs typeface="Arial"/>
                <a:sym typeface="Arial"/>
              </a:rPr>
              <a:t>RS from corresponding big-tile reservoirs. This time we use a higher-quality PDF that includes more accurate light visibility and BRDF terms.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lvl="0" indent="0" algn="l" rtl="0">
              <a:spcBef>
                <a:spcPts val="0"/>
              </a:spcBef>
              <a:spcAft>
                <a:spcPts val="0"/>
              </a:spcAft>
              <a:buNone/>
            </a:pPr>
            <a:r>
              <a:rPr lang="en-FI" sz="1100" b="0" i="0" u="none" strike="noStrike" cap="none" dirty="0">
                <a:solidFill>
                  <a:srgbClr val="000000"/>
                </a:solidFill>
                <a:effectLst/>
                <a:latin typeface="Arial"/>
                <a:ea typeface="Arial"/>
                <a:cs typeface="Arial"/>
                <a:sym typeface="Arial"/>
              </a:rPr>
              <a:t>The light sampling is followed by deferred shadow pass, where we evaluate shadow terms for small-tile light samples and for all the tile pixels. The shadow evaluation is decoupled from the lighting shader to </a:t>
            </a:r>
            <a:r>
              <a:rPr lang="en-GB" sz="1100" b="0" i="0" u="none" strike="noStrike" cap="none" dirty="0">
                <a:solidFill>
                  <a:srgbClr val="000000"/>
                </a:solidFill>
                <a:effectLst/>
                <a:latin typeface="Arial"/>
                <a:ea typeface="Arial"/>
                <a:cs typeface="Arial"/>
                <a:sym typeface="Arial"/>
              </a:rPr>
              <a:t>optimize performance</a:t>
            </a:r>
            <a:r>
              <a:rPr lang="en-FI"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Finally, during the lighting pass, we read light samples and shadow terms for each pixel, evaluate the BRDF, and apply proper light weighting for the final lighting result.</a:t>
            </a:r>
          </a:p>
          <a:p>
            <a:pPr marL="0" lvl="0" indent="0" algn="l" rtl="0">
              <a:spcBef>
                <a:spcPts val="0"/>
              </a:spcBef>
              <a:spcAft>
                <a:spcPts val="0"/>
              </a:spcAft>
              <a:buNone/>
            </a:pPr>
            <a:endParaRPr dirty="0"/>
          </a:p>
        </p:txBody>
      </p:sp>
      <p:sp>
        <p:nvSpPr>
          <p:cNvPr id="154" name="Google Shape;154;g317b7fdb672_2_116:notes">
            <a:extLst>
              <a:ext uri="{FF2B5EF4-FFF2-40B4-BE49-F238E27FC236}">
                <a16:creationId xmlns:a16="http://schemas.microsoft.com/office/drawing/2014/main" id="{3459545B-F9E7-DBE8-0860-3C129DEC525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83984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42383362-314F-E502-A0C1-D74388F592B8}"/>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B9504F78-B395-10A6-E7AE-A8A2DED31238}"/>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B0422AE9-8257-F239-ABE5-494E083D2C4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743630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18D87522-68AB-3847-B9CD-109C422644CE}"/>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86A5F26B-BC8B-28F2-81A8-7015F876ADD4}"/>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light sampling starts </a:t>
            </a:r>
            <a:r>
              <a:rPr lang="en-FI" sz="1100" b="0" i="0" u="none" strike="noStrike" cap="none" dirty="0">
                <a:solidFill>
                  <a:srgbClr val="000000"/>
                </a:solidFill>
                <a:effectLst/>
                <a:latin typeface="Arial"/>
                <a:ea typeface="Arial"/>
                <a:cs typeface="Arial"/>
                <a:sym typeface="Arial"/>
              </a:rPr>
              <a:t>by sampling a subset of scene lights per big-tile to reduce the number of light candidates considered during the subsequent small-tile resampling stage.</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Each big-tile covers a 128x128px region of the image</a:t>
            </a:r>
            <a:r>
              <a:rPr lang="en-GB" sz="1100" b="0" i="0" u="none" strike="noStrike" cap="none" dirty="0">
                <a:solidFill>
                  <a:srgbClr val="000000"/>
                </a:solidFill>
                <a:effectLst/>
                <a:latin typeface="Arial"/>
                <a:ea typeface="Arial"/>
                <a:cs typeface="Arial"/>
                <a:sym typeface="Arial"/>
              </a:rPr>
              <a:t> as shown with the checkerboard pattern.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For every big-tile, we stochastically select 16 distinct lights from the scene and write them into that tile’s reservoir.</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For the sampling, we use</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Stratified</a:t>
            </a:r>
            <a:r>
              <a:rPr lang="en-FI" sz="1100" b="0" i="0" u="none" strike="noStrike" cap="none" dirty="0">
                <a:solidFill>
                  <a:srgbClr val="000000"/>
                </a:solidFill>
                <a:effectLst/>
                <a:latin typeface="Arial"/>
                <a:ea typeface="Arial"/>
                <a:cs typeface="Arial"/>
                <a:sym typeface="Arial"/>
              </a:rPr>
              <a:t> Reservoir Sampling.</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SRS</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is “without replacement” sampling algorithm that e</a:t>
            </a:r>
            <a:r>
              <a:rPr lang="en-FI" sz="1100" b="0" i="0" u="none" strike="noStrike" cap="none" dirty="0" err="1">
                <a:solidFill>
                  <a:srgbClr val="000000"/>
                </a:solidFill>
                <a:effectLst/>
                <a:latin typeface="Arial"/>
                <a:ea typeface="Arial"/>
                <a:cs typeface="Arial"/>
                <a:sym typeface="Arial"/>
              </a:rPr>
              <a:t>nsur</a:t>
            </a:r>
            <a:r>
              <a:rPr lang="en-GB" sz="1100" b="0" i="0" u="none" strike="noStrike" cap="none" dirty="0">
                <a:solidFill>
                  <a:srgbClr val="000000"/>
                </a:solidFill>
                <a:effectLst/>
                <a:latin typeface="Arial"/>
                <a:ea typeface="Arial"/>
                <a:cs typeface="Arial"/>
                <a:sym typeface="Arial"/>
              </a:rPr>
              <a:t>es</a:t>
            </a:r>
            <a:r>
              <a:rPr lang="en-FI" sz="1100" b="0" i="0" u="none" strike="noStrike" cap="none" dirty="0">
                <a:solidFill>
                  <a:srgbClr val="000000"/>
                </a:solidFill>
                <a:effectLst/>
                <a:latin typeface="Arial"/>
                <a:ea typeface="Arial"/>
                <a:cs typeface="Arial"/>
                <a:sym typeface="Arial"/>
              </a:rPr>
              <a:t> we don’t have light duplicates in big-tile reservoirs and </a:t>
            </a:r>
            <a:r>
              <a:rPr lang="en-GB" sz="1100" b="0" i="0" u="none" strike="noStrike" cap="none" dirty="0">
                <a:solidFill>
                  <a:srgbClr val="000000"/>
                </a:solidFill>
                <a:effectLst/>
                <a:latin typeface="Arial"/>
                <a:ea typeface="Arial"/>
                <a:cs typeface="Arial"/>
                <a:sym typeface="Arial"/>
              </a:rPr>
              <a:t>that we </a:t>
            </a:r>
            <a:r>
              <a:rPr lang="en-FI" sz="1100" b="0" i="0" u="none" strike="noStrike" cap="none" dirty="0">
                <a:solidFill>
                  <a:srgbClr val="000000"/>
                </a:solidFill>
                <a:effectLst/>
                <a:latin typeface="Arial"/>
                <a:ea typeface="Arial"/>
                <a:cs typeface="Arial"/>
                <a:sym typeface="Arial"/>
              </a:rPr>
              <a:t>use the reservoir space efficiently, which is important to maintain a diverse and representative set of lights for each big-tile.</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SRS can be also implemented efficiently with pixel shaders because each reservoir slot is independently sampled.</a:t>
            </a:r>
            <a:endParaRPr lang="en-FI"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54" name="Google Shape;154;g317b7fdb672_2_116:notes">
            <a:extLst>
              <a:ext uri="{FF2B5EF4-FFF2-40B4-BE49-F238E27FC236}">
                <a16:creationId xmlns:a16="http://schemas.microsoft.com/office/drawing/2014/main" id="{FCA8EEBC-5F24-1D6E-038D-21EC15B062D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37586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8707A980-9761-0BED-AD56-801C123EE0BB}"/>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024DF6B2-B677-C4B7-9554-0D83EB39A298}"/>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Each resulting light sample is stored in </a:t>
            </a:r>
            <a:r>
              <a:rPr lang="en-GB" sz="1100" b="0" i="0" u="none" strike="noStrike" cap="none" dirty="0">
                <a:solidFill>
                  <a:srgbClr val="000000"/>
                </a:solidFill>
                <a:effectLst/>
                <a:latin typeface="Arial"/>
                <a:ea typeface="Arial"/>
                <a:cs typeface="Arial"/>
                <a:sym typeface="Arial"/>
              </a:rPr>
              <a:t>a </a:t>
            </a:r>
            <a:r>
              <a:rPr lang="en-FI" sz="1100" b="0" i="0" u="none" strike="noStrike" cap="none" dirty="0">
                <a:solidFill>
                  <a:srgbClr val="000000"/>
                </a:solidFill>
                <a:effectLst/>
                <a:latin typeface="Arial"/>
                <a:ea typeface="Arial"/>
                <a:cs typeface="Arial"/>
                <a:sym typeface="Arial"/>
              </a:rPr>
              <a:t>32bit format</a:t>
            </a:r>
            <a:r>
              <a:rPr lang="en-GB" sz="1100" b="0" i="0" u="none" strike="noStrike" cap="none" dirty="0">
                <a:solidFill>
                  <a:srgbClr val="000000"/>
                </a:solidFill>
                <a:effectLst/>
                <a:latin typeface="Arial"/>
                <a:ea typeface="Arial"/>
                <a:cs typeface="Arial"/>
                <a:sym typeface="Arial"/>
              </a:rPr>
              <a:t> as shown in the image</a:t>
            </a:r>
            <a:r>
              <a:rPr lang="en-FI" sz="1100" b="0" i="0" u="none" strike="noStrike" cap="none" dirty="0">
                <a:solidFill>
                  <a:srgbClr val="000000"/>
                </a:solidFill>
                <a:effectLst/>
                <a:latin typeface="Arial"/>
                <a:ea typeface="Arial"/>
                <a:cs typeface="Arial"/>
                <a:sym typeface="Arial"/>
              </a:rPr>
              <a:t>. For pixel shader implementation, the big-tile sampling shader is evaluated for each big-tile reservoir slot that exports the 32bit light sample </a:t>
            </a:r>
            <a:r>
              <a:rPr lang="en-GB" sz="1100" b="0" i="0" u="none" strike="noStrike" cap="none" dirty="0">
                <a:solidFill>
                  <a:srgbClr val="000000"/>
                </a:solidFill>
                <a:effectLst/>
                <a:latin typeface="Arial"/>
                <a:ea typeface="Arial"/>
                <a:cs typeface="Arial"/>
                <a:sym typeface="Arial"/>
              </a:rPr>
              <a:t>to the render target</a:t>
            </a:r>
            <a:r>
              <a:rPr lang="en-FI"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light index refers to the buffer containing the camera </a:t>
            </a:r>
            <a:r>
              <a:rPr lang="en-GB" sz="1100" b="0" i="0" u="none" strike="noStrike" cap="none" dirty="0" err="1">
                <a:solidFill>
                  <a:srgbClr val="000000"/>
                </a:solidFill>
                <a:effectLst/>
                <a:latin typeface="Arial"/>
                <a:ea typeface="Arial"/>
                <a:cs typeface="Arial"/>
                <a:sym typeface="Arial"/>
              </a:rPr>
              <a:t>FoV</a:t>
            </a:r>
            <a:r>
              <a:rPr lang="en-GB" sz="1100" b="0" i="0" u="none" strike="noStrike" cap="none" dirty="0">
                <a:solidFill>
                  <a:srgbClr val="000000"/>
                </a:solidFill>
                <a:effectLst/>
                <a:latin typeface="Arial"/>
                <a:ea typeface="Arial"/>
                <a:cs typeface="Arial"/>
                <a:sym typeface="Arial"/>
              </a:rPr>
              <a:t>-culled lights.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light weight is the inverse of the PDF.</a:t>
            </a:r>
            <a:endParaRPr lang="en-FI"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lang="en-GB" dirty="0"/>
          </a:p>
          <a:p>
            <a:pPr marL="0" lvl="0" indent="0" algn="l" rtl="0">
              <a:spcBef>
                <a:spcPts val="0"/>
              </a:spcBef>
              <a:spcAft>
                <a:spcPts val="0"/>
              </a:spcAft>
              <a:buNone/>
            </a:pPr>
            <a:r>
              <a:rPr lang="en-FI" sz="1100" b="0" i="0" u="none" strike="noStrike" cap="none" dirty="0">
                <a:solidFill>
                  <a:srgbClr val="000000"/>
                </a:solidFill>
                <a:effectLst/>
                <a:latin typeface="Arial"/>
                <a:ea typeface="Arial"/>
                <a:cs typeface="Arial"/>
                <a:sym typeface="Arial"/>
              </a:rPr>
              <a:t>The reservoir samples are </a:t>
            </a:r>
            <a:r>
              <a:rPr lang="en-GB" sz="1100" b="0" i="0" u="none" strike="noStrike" cap="none" dirty="0">
                <a:solidFill>
                  <a:srgbClr val="000000"/>
                </a:solidFill>
                <a:effectLst/>
                <a:latin typeface="Arial"/>
                <a:ea typeface="Arial"/>
                <a:cs typeface="Arial"/>
                <a:sym typeface="Arial"/>
              </a:rPr>
              <a:t>stored</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in</a:t>
            </a:r>
            <a:r>
              <a:rPr lang="en-FI" sz="1100" b="0" i="0" u="none" strike="noStrike" cap="none" dirty="0">
                <a:solidFill>
                  <a:srgbClr val="000000"/>
                </a:solidFill>
                <a:effectLst/>
                <a:latin typeface="Arial"/>
                <a:ea typeface="Arial"/>
                <a:cs typeface="Arial"/>
                <a:sym typeface="Arial"/>
              </a:rPr>
              <a:t> 4x4px region</a:t>
            </a:r>
            <a:r>
              <a:rPr lang="en-GB" sz="1100" b="0" i="0" u="none" strike="noStrike" cap="none" dirty="0">
                <a:solidFill>
                  <a:srgbClr val="000000"/>
                </a:solidFill>
                <a:effectLst/>
                <a:latin typeface="Arial"/>
                <a:ea typeface="Arial"/>
                <a:cs typeface="Arial"/>
                <a:sym typeface="Arial"/>
              </a:rPr>
              <a:t>s</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in</a:t>
            </a:r>
            <a:r>
              <a:rPr lang="en-FI" sz="1100" b="0" i="0" u="none" strike="noStrike" cap="none" dirty="0">
                <a:solidFill>
                  <a:srgbClr val="000000"/>
                </a:solidFill>
                <a:effectLst/>
                <a:latin typeface="Arial"/>
                <a:ea typeface="Arial"/>
                <a:cs typeface="Arial"/>
                <a:sym typeface="Arial"/>
              </a:rPr>
              <a:t> the render target for </a:t>
            </a:r>
            <a:r>
              <a:rPr lang="en-GB" sz="1100" b="0" i="0" u="none" strike="noStrike" cap="none" dirty="0">
                <a:solidFill>
                  <a:srgbClr val="000000"/>
                </a:solidFill>
                <a:effectLst/>
                <a:latin typeface="Arial"/>
                <a:ea typeface="Arial"/>
                <a:cs typeface="Arial"/>
                <a:sym typeface="Arial"/>
              </a:rPr>
              <a:t>improved</a:t>
            </a:r>
            <a:r>
              <a:rPr lang="en-FI" sz="1100" b="0" i="0" u="none" strike="noStrike" cap="none" dirty="0">
                <a:solidFill>
                  <a:srgbClr val="000000"/>
                </a:solidFill>
                <a:effectLst/>
                <a:latin typeface="Arial"/>
                <a:ea typeface="Arial"/>
                <a:cs typeface="Arial"/>
                <a:sym typeface="Arial"/>
              </a:rPr>
              <a:t> cache </a:t>
            </a:r>
            <a:r>
              <a:rPr lang="en-FI" sz="1100" b="0" i="0" u="none" strike="noStrike" cap="none" dirty="0" err="1">
                <a:solidFill>
                  <a:srgbClr val="000000"/>
                </a:solidFill>
                <a:effectLst/>
                <a:latin typeface="Arial"/>
                <a:ea typeface="Arial"/>
                <a:cs typeface="Arial"/>
                <a:sym typeface="Arial"/>
              </a:rPr>
              <a:t>coherenc</a:t>
            </a:r>
            <a:r>
              <a:rPr lang="en-GB" sz="1100" b="0" i="0" u="none" strike="noStrike" cap="none" dirty="0">
                <a:solidFill>
                  <a:srgbClr val="000000"/>
                </a:solidFill>
                <a:effectLst/>
                <a:latin typeface="Arial"/>
                <a:ea typeface="Arial"/>
                <a:cs typeface="Arial"/>
                <a:sym typeface="Arial"/>
              </a:rPr>
              <a:t>e</a:t>
            </a:r>
            <a:r>
              <a:rPr lang="en-FI" sz="1100" b="0" i="0" u="none" strike="noStrike" cap="none" dirty="0">
                <a:solidFill>
                  <a:srgbClr val="000000"/>
                </a:solidFill>
                <a:effectLst/>
                <a:latin typeface="Arial"/>
                <a:ea typeface="Arial"/>
                <a:cs typeface="Arial"/>
                <a:sym typeface="Arial"/>
              </a:rPr>
              <a:t>. For </a:t>
            </a:r>
            <a:r>
              <a:rPr lang="en-GB" sz="1100" b="0" i="0" u="none" strike="noStrike" cap="none" dirty="0">
                <a:solidFill>
                  <a:srgbClr val="000000"/>
                </a:solidFill>
                <a:effectLst/>
                <a:latin typeface="Arial"/>
                <a:ea typeface="Arial"/>
                <a:cs typeface="Arial"/>
                <a:sym typeface="Arial"/>
              </a:rPr>
              <a:t>example 1</a:t>
            </a:r>
            <a:r>
              <a:rPr lang="en-FI" sz="1100" b="0" i="0" u="none" strike="noStrike" cap="none" dirty="0">
                <a:solidFill>
                  <a:srgbClr val="000000"/>
                </a:solidFill>
                <a:effectLst/>
                <a:latin typeface="Arial"/>
                <a:ea typeface="Arial"/>
                <a:cs typeface="Arial"/>
                <a:sym typeface="Arial"/>
              </a:rPr>
              <a:t>080p frame buffer requires tiny 60x36px</a:t>
            </a:r>
            <a:r>
              <a:rPr lang="en-GB" sz="1100" b="0" i="0" u="none" strike="noStrike" cap="none" dirty="0">
                <a:solidFill>
                  <a:srgbClr val="000000"/>
                </a:solidFill>
                <a:effectLst/>
                <a:latin typeface="Arial"/>
                <a:ea typeface="Arial"/>
                <a:cs typeface="Arial"/>
                <a:sym typeface="Arial"/>
              </a:rPr>
              <a:t> render target for the storage</a:t>
            </a:r>
            <a:r>
              <a:rPr lang="en-FI"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54" name="Google Shape;154;g317b7fdb672_2_116:notes">
            <a:extLst>
              <a:ext uri="{FF2B5EF4-FFF2-40B4-BE49-F238E27FC236}">
                <a16:creationId xmlns:a16="http://schemas.microsoft.com/office/drawing/2014/main" id="{3D36F09F-7BE6-FA53-C552-9AEA55E9070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28157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9CDB387C-2860-F803-301F-00EB8BD56180}"/>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5C485A84-894A-1352-DE0C-470DD0F87C63}"/>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compute the PDF for the big-tile sampling, we start by fetching the depth bounds of the tile from hierarchical </a:t>
            </a:r>
            <a:r>
              <a:rPr lang="en-GB" sz="1100" b="0" i="0" u="none" strike="noStrike" cap="none" dirty="0" err="1">
                <a:solidFill>
                  <a:srgbClr val="000000"/>
                </a:solidFill>
                <a:effectLst/>
                <a:latin typeface="Arial"/>
                <a:ea typeface="Arial"/>
                <a:cs typeface="Arial"/>
                <a:sym typeface="Arial"/>
              </a:rPr>
              <a:t>MinMax</a:t>
            </a:r>
            <a:r>
              <a:rPr lang="en-GB" sz="1100" b="0" i="0" u="none" strike="noStrike" cap="none" dirty="0">
                <a:solidFill>
                  <a:srgbClr val="000000"/>
                </a:solidFill>
                <a:effectLst/>
                <a:latin typeface="Arial"/>
                <a:ea typeface="Arial"/>
                <a:cs typeface="Arial"/>
                <a:sym typeface="Arial"/>
              </a:rPr>
              <a:t> depth buffer, that was generated after the G-Buffer pass.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For 128px big-tiles we use LOD6 of the </a:t>
            </a:r>
            <a:r>
              <a:rPr lang="en-GB" sz="1100" b="0" i="0" u="none" strike="noStrike" cap="none" dirty="0" err="1">
                <a:solidFill>
                  <a:srgbClr val="000000"/>
                </a:solidFill>
                <a:effectLst/>
                <a:latin typeface="Arial"/>
                <a:ea typeface="Arial"/>
                <a:cs typeface="Arial"/>
                <a:sym typeface="Arial"/>
              </a:rPr>
              <a:t>MinMax</a:t>
            </a:r>
            <a:r>
              <a:rPr lang="en-GB" sz="1100" b="0" i="0" u="none" strike="noStrike" cap="none" dirty="0">
                <a:solidFill>
                  <a:srgbClr val="000000"/>
                </a:solidFill>
                <a:effectLst/>
                <a:latin typeface="Arial"/>
                <a:ea typeface="Arial"/>
                <a:cs typeface="Arial"/>
                <a:sym typeface="Arial"/>
              </a:rPr>
              <a:t> depth buffer which has the same pixel footprint as the big-tile. Next, we construct the tile central line segment between the tile depth bounds, shown red in the image.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During SRS we use the same PDF for all the light types. For this we evaluate omni-light scalar illuminance at the nearest point on the line segment</a:t>
            </a:r>
            <a:r>
              <a:rPr lang="en-GB" sz="1100" b="0" i="0" u="none" strike="noStrike" cap="none" dirty="0">
                <a:solidFill>
                  <a:srgbClr val="000000"/>
                </a:solidFill>
                <a:effectLst/>
                <a:latin typeface="Arial"/>
                <a:ea typeface="Arial"/>
                <a:cs typeface="Arial"/>
                <a:sym typeface="Arial"/>
              </a:rPr>
              <a:t>. </a:t>
            </a:r>
            <a:r>
              <a:rPr lang="en-GB" dirty="0"/>
              <a:t>This provides a rough estimate of each light’s influence on the tile, and because the PDF is positive everywhere, it doesn’t introduce sampling bias. The PDF is fast to evaluate but assumes that the tile pixels are roughly evenly distributed between the tile depth bounds, which may not be true. With more accurate PDF the reservoir quality could be improved, but this simple PDF has been sufficient for us for now.</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54" name="Google Shape;154;g317b7fdb672_2_116:notes">
            <a:extLst>
              <a:ext uri="{FF2B5EF4-FFF2-40B4-BE49-F238E27FC236}">
                <a16:creationId xmlns:a16="http://schemas.microsoft.com/office/drawing/2014/main" id="{973AEF61-4087-1528-A2D8-C275C720CFD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81152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50A9ED42-D4E0-CCBE-DFCA-B97AC1773D36}"/>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D8A08E8E-DCC0-131B-1CA9-3C65BD150A6E}"/>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To perform </a:t>
            </a:r>
            <a:r>
              <a:rPr lang="en-GB" sz="1100" b="0" i="0" u="none" strike="noStrike" cap="none" dirty="0">
                <a:solidFill>
                  <a:srgbClr val="000000"/>
                </a:solidFill>
                <a:effectLst/>
                <a:latin typeface="Arial"/>
                <a:ea typeface="Arial"/>
                <a:cs typeface="Arial"/>
                <a:sym typeface="Arial"/>
              </a:rPr>
              <a:t>S</a:t>
            </a:r>
            <a:r>
              <a:rPr lang="en-FI" sz="1100" b="0" i="0" u="none" strike="noStrike" cap="none" dirty="0">
                <a:solidFill>
                  <a:srgbClr val="000000"/>
                </a:solidFill>
                <a:effectLst/>
                <a:latin typeface="Arial"/>
                <a:ea typeface="Arial"/>
                <a:cs typeface="Arial"/>
                <a:sym typeface="Arial"/>
              </a:rPr>
              <a:t>RS, we divide the lights into 16 separate streams, one for each </a:t>
            </a:r>
            <a:r>
              <a:rPr lang="en-GB" sz="1100" b="0" i="0" u="none" strike="noStrike" cap="none" dirty="0">
                <a:solidFill>
                  <a:srgbClr val="000000"/>
                </a:solidFill>
                <a:effectLst/>
                <a:latin typeface="Arial"/>
                <a:ea typeface="Arial"/>
                <a:cs typeface="Arial"/>
                <a:sym typeface="Arial"/>
              </a:rPr>
              <a:t>big-tile </a:t>
            </a:r>
            <a:r>
              <a:rPr lang="en-FI" sz="1100" b="0" i="0" u="none" strike="noStrike" cap="none" dirty="0">
                <a:solidFill>
                  <a:srgbClr val="000000"/>
                </a:solidFill>
                <a:effectLst/>
                <a:latin typeface="Arial"/>
                <a:ea typeface="Arial"/>
                <a:cs typeface="Arial"/>
                <a:sym typeface="Arial"/>
              </a:rPr>
              <a:t>reservoir slot</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and run </a:t>
            </a:r>
            <a:r>
              <a:rPr lang="en-GB" sz="1100" b="0" i="0" u="none" strike="noStrike" cap="none" dirty="0">
                <a:solidFill>
                  <a:srgbClr val="000000"/>
                </a:solidFill>
                <a:effectLst/>
                <a:latin typeface="Arial"/>
                <a:ea typeface="Arial"/>
                <a:cs typeface="Arial"/>
                <a:sym typeface="Arial"/>
              </a:rPr>
              <a:t>1-sample </a:t>
            </a:r>
            <a:r>
              <a:rPr lang="en-FI" sz="1100" b="0" i="0" u="none" strike="noStrike" cap="none" dirty="0">
                <a:solidFill>
                  <a:srgbClr val="000000"/>
                </a:solidFill>
                <a:effectLst/>
                <a:latin typeface="Arial"/>
                <a:ea typeface="Arial"/>
                <a:cs typeface="Arial"/>
                <a:sym typeface="Arial"/>
              </a:rPr>
              <a:t>A-Chao </a:t>
            </a:r>
            <a:r>
              <a:rPr lang="en-GB" sz="1100" b="0" i="0" u="none" strike="noStrike" cap="none" dirty="0">
                <a:solidFill>
                  <a:srgbClr val="000000"/>
                </a:solidFill>
                <a:effectLst/>
                <a:latin typeface="Arial"/>
                <a:ea typeface="Arial"/>
                <a:cs typeface="Arial"/>
                <a:sym typeface="Arial"/>
              </a:rPr>
              <a:t>Weighted Reservoir Sampling</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for</a:t>
            </a:r>
            <a:r>
              <a:rPr lang="en-FI" sz="1100" b="0" i="0" u="none" strike="noStrike" cap="none" dirty="0">
                <a:solidFill>
                  <a:srgbClr val="000000"/>
                </a:solidFill>
                <a:effectLst/>
                <a:latin typeface="Arial"/>
                <a:ea typeface="Arial"/>
                <a:cs typeface="Arial"/>
                <a:sym typeface="Arial"/>
              </a:rPr>
              <a:t> each stream. This ensures </a:t>
            </a:r>
            <a:r>
              <a:rPr lang="en-GB" sz="1100" b="0" i="0" u="none" strike="noStrike" cap="none" dirty="0">
                <a:solidFill>
                  <a:srgbClr val="000000"/>
                </a:solidFill>
                <a:effectLst/>
                <a:latin typeface="Arial"/>
                <a:ea typeface="Arial"/>
                <a:cs typeface="Arial"/>
                <a:sym typeface="Arial"/>
              </a:rPr>
              <a:t>we don’t get light duplicates in the reservoir</a:t>
            </a:r>
            <a:r>
              <a:rPr lang="en-FI" sz="1100" b="0" i="0" u="none" strike="noStrike" cap="none" dirty="0">
                <a:solidFill>
                  <a:srgbClr val="000000"/>
                </a:solidFill>
                <a:effectLst/>
                <a:latin typeface="Arial"/>
                <a:ea typeface="Arial"/>
                <a:cs typeface="Arial"/>
                <a:sym typeface="Arial"/>
              </a:rPr>
              <a:t> because </a:t>
            </a:r>
            <a:r>
              <a:rPr lang="en-GB" sz="1100" b="0" i="0" u="none" strike="noStrike" cap="none" dirty="0">
                <a:solidFill>
                  <a:srgbClr val="000000"/>
                </a:solidFill>
                <a:effectLst/>
                <a:latin typeface="Arial"/>
                <a:ea typeface="Arial"/>
                <a:cs typeface="Arial"/>
                <a:sym typeface="Arial"/>
              </a:rPr>
              <a:t>each slot samples a </a:t>
            </a:r>
            <a:r>
              <a:rPr lang="en-FI" sz="1100" b="0" i="0" u="none" strike="noStrike" cap="none" dirty="0">
                <a:solidFill>
                  <a:srgbClr val="000000"/>
                </a:solidFill>
                <a:effectLst/>
                <a:latin typeface="Arial"/>
                <a:ea typeface="Arial"/>
                <a:cs typeface="Arial"/>
                <a:sym typeface="Arial"/>
              </a:rPr>
              <a:t>unique set of lights</a:t>
            </a:r>
            <a:r>
              <a:rPr lang="en-GB" sz="1100" b="0" i="0" u="none" strike="noStrike" cap="none" dirty="0">
                <a:solidFill>
                  <a:srgbClr val="000000"/>
                </a:solidFill>
                <a:effectLst/>
                <a:latin typeface="Arial"/>
                <a:ea typeface="Arial"/>
                <a:cs typeface="Arial"/>
                <a:sym typeface="Arial"/>
              </a:rPr>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1" i="0" u="none" strike="noStrike" cap="none" dirty="0">
              <a:solidFill>
                <a:srgbClr val="000000"/>
              </a:solidFill>
              <a:effectLst/>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a:t>
            </a:r>
            <a:r>
              <a:rPr lang="en-FI" sz="1100" b="0" i="0" u="none" strike="noStrike" cap="none" dirty="0">
                <a:solidFill>
                  <a:srgbClr val="000000"/>
                </a:solidFill>
                <a:effectLst/>
                <a:latin typeface="Arial"/>
                <a:ea typeface="Arial"/>
                <a:cs typeface="Arial"/>
                <a:sym typeface="Arial"/>
              </a:rPr>
              <a:t>e start </a:t>
            </a:r>
            <a:r>
              <a:rPr lang="en-GB" sz="1100" b="0" i="0" u="none" strike="noStrike" cap="none" dirty="0">
                <a:solidFill>
                  <a:srgbClr val="000000"/>
                </a:solidFill>
                <a:effectLst/>
                <a:latin typeface="Arial"/>
                <a:ea typeface="Arial"/>
                <a:cs typeface="Arial"/>
                <a:sym typeface="Arial"/>
              </a:rPr>
              <a:t>the stream iteration with</a:t>
            </a:r>
            <a:r>
              <a:rPr lang="en-FI" sz="1100" b="0" i="0" u="none" strike="noStrike" cap="none" dirty="0">
                <a:solidFill>
                  <a:srgbClr val="000000"/>
                </a:solidFill>
                <a:effectLst/>
                <a:latin typeface="Arial"/>
                <a:ea typeface="Arial"/>
                <a:cs typeface="Arial"/>
                <a:sym typeface="Arial"/>
              </a:rPr>
              <a:t> the scene light index matching the reservoir slot index. This initial ordering is done to ensure that first lights are </a:t>
            </a:r>
            <a:r>
              <a:rPr lang="en-GB" sz="1100" b="0" i="0" u="none" strike="noStrike" cap="none" dirty="0">
                <a:solidFill>
                  <a:srgbClr val="000000"/>
                </a:solidFill>
                <a:effectLst/>
                <a:latin typeface="Arial"/>
                <a:ea typeface="Arial"/>
                <a:cs typeface="Arial"/>
                <a:sym typeface="Arial"/>
              </a:rPr>
              <a:t>placed </a:t>
            </a:r>
            <a:r>
              <a:rPr lang="en-FI" sz="1100" b="0" i="0" u="none" strike="noStrike" cap="none" dirty="0">
                <a:solidFill>
                  <a:srgbClr val="000000"/>
                </a:solidFill>
                <a:effectLst/>
                <a:latin typeface="Arial"/>
                <a:ea typeface="Arial"/>
                <a:cs typeface="Arial"/>
                <a:sym typeface="Arial"/>
              </a:rPr>
              <a:t>in specific slots to optimize performance and to reduce noise in scenes with only few lights.</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Then </a:t>
            </a:r>
            <a:r>
              <a:rPr lang="en-GB" sz="1100" b="0" i="0" u="none" strike="noStrike" cap="none" dirty="0">
                <a:solidFill>
                  <a:srgbClr val="000000"/>
                </a:solidFill>
                <a:effectLst/>
                <a:latin typeface="Arial"/>
                <a:ea typeface="Arial"/>
                <a:cs typeface="Arial"/>
                <a:sym typeface="Arial"/>
              </a:rPr>
              <a:t>in</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the next</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SRS </a:t>
            </a:r>
            <a:r>
              <a:rPr lang="en-FI" sz="1100" b="0" i="0" u="none" strike="noStrike" cap="none" dirty="0">
                <a:solidFill>
                  <a:srgbClr val="000000"/>
                </a:solidFill>
                <a:effectLst/>
                <a:latin typeface="Arial"/>
                <a:ea typeface="Arial"/>
                <a:cs typeface="Arial"/>
                <a:sym typeface="Arial"/>
              </a:rPr>
              <a:t>iteration we jump forward to the next group of 16 lights</a:t>
            </a:r>
            <a:r>
              <a:rPr lang="en-GB" sz="1100" b="0" i="0" u="none" strike="noStrike" cap="none" dirty="0">
                <a:solidFill>
                  <a:srgbClr val="000000"/>
                </a:solidFill>
                <a:effectLst/>
                <a:latin typeface="Arial"/>
                <a:ea typeface="Arial"/>
                <a:cs typeface="Arial"/>
                <a:sym typeface="Arial"/>
              </a:rPr>
              <a:t>, generate a random offset for the iteration, and offset stream indices with modulo 16</a:t>
            </a:r>
            <a:r>
              <a:rPr lang="en-FI" sz="1100" b="0" i="0" u="none" strike="noStrike" cap="none" dirty="0">
                <a:solidFill>
                  <a:srgbClr val="000000"/>
                </a:solidFill>
                <a:effectLst/>
                <a:latin typeface="Arial"/>
                <a:ea typeface="Arial"/>
                <a:cs typeface="Arial"/>
                <a:sym typeface="Arial"/>
              </a:rPr>
              <a:t> to randomize the streams. </a:t>
            </a:r>
            <a:r>
              <a:rPr lang="en-GB" sz="1100" b="0" i="0" u="none" strike="noStrike" cap="none" dirty="0">
                <a:solidFill>
                  <a:srgbClr val="000000"/>
                </a:solidFill>
                <a:effectLst/>
                <a:latin typeface="Arial"/>
                <a:ea typeface="Arial"/>
                <a:cs typeface="Arial"/>
                <a:sym typeface="Arial"/>
              </a:rPr>
              <a:t>This randomization is done to avoid heavy-weight lights competing of the same reservoir slot across big-tiles and frames</a:t>
            </a:r>
            <a:r>
              <a:rPr lang="en-FI"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 keep repeating this process until we have iterated through all the lights.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ensure the same random offset sequence for each slot with a pixel shader implementation, we initialize Pseudo Random Number Generator with the seed of the big-tile index.</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At the end of </a:t>
            </a:r>
            <a:r>
              <a:rPr lang="en-GB" sz="1100" b="0" i="0" u="none" strike="noStrike" cap="none" dirty="0">
                <a:solidFill>
                  <a:srgbClr val="000000"/>
                </a:solidFill>
                <a:effectLst/>
                <a:latin typeface="Arial"/>
                <a:ea typeface="Arial"/>
                <a:cs typeface="Arial"/>
                <a:sym typeface="Arial"/>
              </a:rPr>
              <a:t>this sampling</a:t>
            </a:r>
            <a:r>
              <a:rPr lang="en-FI" sz="1100" b="0" i="0" u="none" strike="noStrike" cap="none" dirty="0">
                <a:solidFill>
                  <a:srgbClr val="000000"/>
                </a:solidFill>
                <a:effectLst/>
                <a:latin typeface="Arial"/>
                <a:ea typeface="Arial"/>
                <a:cs typeface="Arial"/>
                <a:sym typeface="Arial"/>
              </a:rPr>
              <a:t> pass, </a:t>
            </a:r>
            <a:r>
              <a:rPr lang="en-GB" sz="1100" b="0" i="0" u="none" strike="noStrike" cap="none" dirty="0">
                <a:solidFill>
                  <a:srgbClr val="000000"/>
                </a:solidFill>
                <a:effectLst/>
                <a:latin typeface="Arial"/>
                <a:ea typeface="Arial"/>
                <a:cs typeface="Arial"/>
                <a:sym typeface="Arial"/>
              </a:rPr>
              <a:t>each big-tile reservoir has</a:t>
            </a:r>
            <a:r>
              <a:rPr lang="en-FI" sz="1100" b="0" i="0" u="none" strike="noStrike" cap="none" dirty="0">
                <a:solidFill>
                  <a:srgbClr val="000000"/>
                </a:solidFill>
                <a:effectLst/>
                <a:latin typeface="Arial"/>
                <a:ea typeface="Arial"/>
                <a:cs typeface="Arial"/>
                <a:sym typeface="Arial"/>
              </a:rPr>
              <a:t> 16 unique</a:t>
            </a:r>
            <a:r>
              <a:rPr lang="en-GB" sz="1100" b="0" i="0" u="none" strike="noStrike" cap="none" dirty="0">
                <a:solidFill>
                  <a:srgbClr val="000000"/>
                </a:solidFill>
                <a:effectLst/>
                <a:latin typeface="Arial"/>
                <a:ea typeface="Arial"/>
                <a:cs typeface="Arial"/>
                <a:sym typeface="Arial"/>
              </a:rPr>
              <a:t> and unbiased</a:t>
            </a:r>
            <a:r>
              <a:rPr lang="en-FI" sz="1100" b="0" i="0" u="none" strike="noStrike" cap="none" dirty="0">
                <a:solidFill>
                  <a:srgbClr val="000000"/>
                </a:solidFill>
                <a:effectLst/>
                <a:latin typeface="Arial"/>
                <a:ea typeface="Arial"/>
                <a:cs typeface="Arial"/>
                <a:sym typeface="Arial"/>
              </a:rPr>
              <a:t> light candidates </a:t>
            </a:r>
            <a:r>
              <a:rPr lang="en-GB" sz="1100" b="0" i="0" u="none" strike="noStrike" cap="none" dirty="0">
                <a:solidFill>
                  <a:srgbClr val="000000"/>
                </a:solidFill>
                <a:effectLst/>
                <a:latin typeface="Arial"/>
                <a:ea typeface="Arial"/>
                <a:cs typeface="Arial"/>
                <a:sym typeface="Arial"/>
              </a:rPr>
              <a:t>picked based on their approximate influence on the big-tile footprint</a:t>
            </a:r>
            <a:r>
              <a:rPr lang="en-FI" sz="1100" b="0" i="0" u="none" strike="noStrike" cap="none" dirty="0">
                <a:solidFill>
                  <a:srgbClr val="000000"/>
                </a:solidFill>
                <a:effectLst/>
                <a:latin typeface="Arial"/>
                <a:ea typeface="Arial"/>
                <a:cs typeface="Arial"/>
                <a:sym typeface="Arial"/>
              </a:rPr>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CA" dirty="0"/>
              <a:t>Here’s a code snippet for the big-tile slot sampling using SRS based on A-Chao WRS. We iterate through scene lights for a big-tile reservoir slot using the described random offset sequence. For each iteration we evaluate the PDF for each light and use the PDF to probabilistically pick the light. Once completed we store the light and its weight to the reservoir.</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
        <p:nvSpPr>
          <p:cNvPr id="154" name="Google Shape;154;g317b7fdb672_2_116:notes">
            <a:extLst>
              <a:ext uri="{FF2B5EF4-FFF2-40B4-BE49-F238E27FC236}">
                <a16:creationId xmlns:a16="http://schemas.microsoft.com/office/drawing/2014/main" id="{25D6C289-5F13-877F-083E-A3BCDC74747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034618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F837DD05-6F64-A06B-727A-CB491868CB34}"/>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F22EBC5B-AB45-CB45-265D-BE46212315D6}"/>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Here’s a comparison how the big-tile SRS reduces noise versus uniform sampling. On the left we have an image where we pick small-tile samples from 16 uniformly sampled scene lights. On the right we have an image with lights resampled from the big-tile reservoirs of 16 samples, which has significantly less noise.</a:t>
            </a:r>
          </a:p>
          <a:p>
            <a:pPr marL="0" lvl="0" indent="0" algn="l" rtl="0">
              <a:spcBef>
                <a:spcPts val="0"/>
              </a:spcBef>
              <a:spcAft>
                <a:spcPts val="0"/>
              </a:spcAft>
              <a:buNone/>
            </a:pPr>
            <a:endParaRPr dirty="0"/>
          </a:p>
        </p:txBody>
      </p:sp>
      <p:sp>
        <p:nvSpPr>
          <p:cNvPr id="154" name="Google Shape;154;g317b7fdb672_2_116:notes">
            <a:extLst>
              <a:ext uri="{FF2B5EF4-FFF2-40B4-BE49-F238E27FC236}">
                <a16:creationId xmlns:a16="http://schemas.microsoft.com/office/drawing/2014/main" id="{7D46D3C3-E788-D2B1-BBF2-4F8CD7C0AAE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67123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FCAA8DB6-A9CE-212A-164B-B015E495236A}"/>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C96FE202-672A-3B1B-51E8-DE9A6121CD8E}"/>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49D654F7-1A92-B7F3-2CA5-8AFE43B565D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48128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ABB5D24C-9EB9-3D69-C6C5-8D2DCCA18FFD}"/>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1D49B98B-9EF2-0A64-0904-E6936C53CE90}"/>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After the initial big-tile light sampling, we resample 1-4 lights for small-tiles from the big-tile reservoirs. These samples will be used for the final lighting evaluation.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For the resampling we’ll have another round of Stratified Reservoir Sampling to ensure no light duplicates in small-tile reservoirs.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This resampling step is independent of the scene’s lighting complexity because the resampling is done from the fixed-size big-tile reservoirs.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Each small-tile covers 256 pixels, and for resampling we pick a big-tile reservoir based on the location of the small-tile </a:t>
            </a:r>
            <a:r>
              <a:rPr lang="en-GB" sz="1100" b="0" i="0" u="none" strike="noStrike" cap="none" dirty="0" err="1">
                <a:solidFill>
                  <a:srgbClr val="000000"/>
                </a:solidFill>
                <a:effectLst/>
                <a:latin typeface="Arial"/>
                <a:ea typeface="Arial"/>
                <a:cs typeface="Arial"/>
                <a:sym typeface="Arial"/>
              </a:rPr>
              <a:t>center</a:t>
            </a:r>
            <a:r>
              <a:rPr lang="en-GB" sz="1100" b="0" i="0" u="none" strike="noStrike" cap="none" dirty="0">
                <a:solidFill>
                  <a:srgbClr val="000000"/>
                </a:solidFill>
                <a:effectLst/>
                <a:latin typeface="Arial"/>
                <a:ea typeface="Arial"/>
                <a:cs typeface="Arial"/>
                <a:sym typeface="Arial"/>
              </a:rPr>
              <a:t> point.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However, if we lay out the small-tile</a:t>
            </a:r>
            <a:r>
              <a:rPr lang="en-GB" sz="1100" b="0" i="0" u="none" strike="noStrike" cap="none" dirty="0">
                <a:solidFill>
                  <a:srgbClr val="000000"/>
                </a:solidFill>
                <a:effectLst/>
                <a:latin typeface="Arial"/>
                <a:ea typeface="Arial"/>
                <a:cs typeface="Arial"/>
                <a:sym typeface="Arial"/>
              </a:rPr>
              <a:t> pixels</a:t>
            </a:r>
            <a:r>
              <a:rPr lang="en-FI" sz="1100" b="0" i="0" u="none" strike="noStrike" cap="none" dirty="0">
                <a:solidFill>
                  <a:srgbClr val="000000"/>
                </a:solidFill>
                <a:effectLst/>
                <a:latin typeface="Arial"/>
                <a:ea typeface="Arial"/>
                <a:cs typeface="Arial"/>
                <a:sym typeface="Arial"/>
              </a:rPr>
              <a:t> in a regular 16x16px grid, it leads to visible tiling artifacts</a:t>
            </a:r>
            <a:r>
              <a:rPr lang="en-GB" sz="1100" b="0" i="0" u="none" strike="noStrike" cap="none" dirty="0">
                <a:solidFill>
                  <a:srgbClr val="000000"/>
                </a:solidFill>
                <a:effectLst/>
                <a:latin typeface="Arial"/>
                <a:ea typeface="Arial"/>
                <a:cs typeface="Arial"/>
                <a:sym typeface="Arial"/>
              </a:rPr>
              <a:t> due to sampling correlation as shown in the image </a:t>
            </a:r>
            <a:r>
              <a:rPr lang="en-GB" sz="1100" b="0" i="0" u="none" strike="noStrike" cap="none" dirty="0">
                <a:solidFill>
                  <a:srgbClr val="000000"/>
                </a:solidFill>
                <a:effectLst/>
                <a:latin typeface="Arial"/>
                <a:ea typeface="Arial"/>
                <a:cs typeface="Arial"/>
                <a:sym typeface="Wingdings" panose="05000000000000000000" pitchFamily="2" charset="2"/>
              </a:rPr>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
        <p:nvSpPr>
          <p:cNvPr id="154" name="Google Shape;154;g317b7fdb672_2_116:notes">
            <a:extLst>
              <a:ext uri="{FF2B5EF4-FFF2-40B4-BE49-F238E27FC236}">
                <a16:creationId xmlns:a16="http://schemas.microsoft.com/office/drawing/2014/main" id="{7664E123-130D-C132-50EA-91571AE57A4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532819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2AFB20FB-8542-FADF-06EE-2241A1B512A0}"/>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5349AC5A-9B2C-4F7C-600A-FCA3919AA608}"/>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break these tiling artifacts, we interleave the small-tile pixels with 4 </a:t>
            </a:r>
            <a:r>
              <a:rPr lang="en-GB" sz="1100" b="0" i="0" u="none" strike="noStrike" cap="none" dirty="0" err="1">
                <a:solidFill>
                  <a:srgbClr val="000000"/>
                </a:solidFill>
                <a:effectLst/>
                <a:latin typeface="Arial"/>
                <a:ea typeface="Arial"/>
                <a:cs typeface="Arial"/>
                <a:sym typeface="Arial"/>
              </a:rPr>
              <a:t>neighbor</a:t>
            </a:r>
            <a:r>
              <a:rPr lang="en-GB" sz="1100" b="0" i="0" u="none" strike="noStrike" cap="none" dirty="0">
                <a:solidFill>
                  <a:srgbClr val="000000"/>
                </a:solidFill>
                <a:effectLst/>
                <a:latin typeface="Arial"/>
                <a:ea typeface="Arial"/>
                <a:cs typeface="Arial"/>
                <a:sym typeface="Arial"/>
              </a:rPr>
              <a:t> tiles over a larger 32x32px footprint.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Specifically, we distribute 64 2x2px quads for each four tiles. Here we have the 64 precomputed quad sample distributions for the four tiles shown in red, green, blue and yellow.</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For the sample distribution we use Gaussian-Poisson distribution to concentrate a bit more samples to the tile </a:t>
            </a:r>
            <a:r>
              <a:rPr lang="en-GB" sz="1100" b="0" i="0" u="none" strike="noStrike" cap="none" dirty="0" err="1">
                <a:solidFill>
                  <a:srgbClr val="000000"/>
                </a:solidFill>
                <a:effectLst/>
                <a:latin typeface="Arial"/>
                <a:ea typeface="Arial"/>
                <a:cs typeface="Arial"/>
                <a:sym typeface="Arial"/>
              </a:rPr>
              <a:t>centers</a:t>
            </a:r>
            <a:r>
              <a:rPr lang="en-GB" sz="1100" b="0" i="0" u="none" strike="noStrike" cap="none" dirty="0">
                <a:solidFill>
                  <a:srgbClr val="000000"/>
                </a:solidFill>
                <a:effectLst/>
                <a:latin typeface="Arial"/>
                <a:ea typeface="Arial"/>
                <a:cs typeface="Arial"/>
                <a:sym typeface="Arial"/>
              </a:rPr>
              <a:t> while avoiding placing samples from the same tile right next to each other.</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These sampling patterns are then repeated over the entire rendered image.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
        <p:nvSpPr>
          <p:cNvPr id="154" name="Google Shape;154;g317b7fdb672_2_116:notes">
            <a:extLst>
              <a:ext uri="{FF2B5EF4-FFF2-40B4-BE49-F238E27FC236}">
                <a16:creationId xmlns:a16="http://schemas.microsoft.com/office/drawing/2014/main" id="{6A7AA185-BC05-B454-D5EE-7ECB0A05532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090080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C3BF3FA7-373C-3D52-ADD2-49D59886FDCD}"/>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B8ACCA54-650F-D304-306D-34AD703E9BCC}"/>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This interleaved sampling </a:t>
            </a:r>
            <a:r>
              <a:rPr lang="en-GB" sz="1100" b="0" i="0" u="none" strike="noStrike" cap="none" dirty="0">
                <a:solidFill>
                  <a:srgbClr val="000000"/>
                </a:solidFill>
                <a:effectLst/>
                <a:latin typeface="Arial"/>
                <a:ea typeface="Arial"/>
                <a:cs typeface="Arial"/>
                <a:sym typeface="Arial"/>
              </a:rPr>
              <a:t>pattern </a:t>
            </a:r>
            <a:r>
              <a:rPr lang="en-FI" sz="1100" b="0" i="0" u="none" strike="noStrike" cap="none" dirty="0">
                <a:solidFill>
                  <a:srgbClr val="000000"/>
                </a:solidFill>
                <a:effectLst/>
                <a:latin typeface="Arial"/>
                <a:ea typeface="Arial"/>
                <a:cs typeface="Arial"/>
                <a:sym typeface="Arial"/>
              </a:rPr>
              <a:t>reduces </a:t>
            </a:r>
            <a:r>
              <a:rPr lang="en-GB" sz="1100" b="0" i="0" u="none" strike="noStrike" cap="none" dirty="0">
                <a:solidFill>
                  <a:srgbClr val="000000"/>
                </a:solidFill>
                <a:effectLst/>
                <a:latin typeface="Arial"/>
                <a:ea typeface="Arial"/>
                <a:cs typeface="Arial"/>
                <a:sym typeface="Arial"/>
              </a:rPr>
              <a:t>the small-tile </a:t>
            </a:r>
            <a:r>
              <a:rPr lang="en-FI" sz="1100" b="0" i="0" u="none" strike="noStrike" cap="none" dirty="0">
                <a:solidFill>
                  <a:srgbClr val="000000"/>
                </a:solidFill>
                <a:effectLst/>
                <a:latin typeface="Arial"/>
                <a:ea typeface="Arial"/>
                <a:cs typeface="Arial"/>
                <a:sym typeface="Arial"/>
              </a:rPr>
              <a:t>tiling artifacts</a:t>
            </a:r>
            <a:r>
              <a:rPr lang="en-GB" sz="1100" b="0" i="0" u="none" strike="noStrike" cap="none" dirty="0">
                <a:solidFill>
                  <a:srgbClr val="000000"/>
                </a:solidFill>
                <a:effectLst/>
                <a:latin typeface="Arial"/>
                <a:ea typeface="Arial"/>
                <a:cs typeface="Arial"/>
                <a:sym typeface="Arial"/>
              </a:rPr>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However, </a:t>
            </a:r>
            <a:r>
              <a:rPr lang="en-GB" sz="1100" b="0" i="0" u="none" strike="noStrike" cap="none" dirty="0">
                <a:solidFill>
                  <a:srgbClr val="000000"/>
                </a:solidFill>
                <a:effectLst/>
                <a:latin typeface="Arial"/>
                <a:ea typeface="Arial"/>
                <a:cs typeface="Arial"/>
                <a:sym typeface="Arial"/>
              </a:rPr>
              <a:t>we can still see square big-tile lighting artifacts,</a:t>
            </a:r>
            <a:r>
              <a:rPr lang="en-FI" sz="1100" b="0" i="0" u="none" strike="noStrike" cap="none" dirty="0">
                <a:solidFill>
                  <a:srgbClr val="000000"/>
                </a:solidFill>
                <a:effectLst/>
                <a:latin typeface="Arial"/>
                <a:ea typeface="Arial"/>
                <a:cs typeface="Arial"/>
                <a:sym typeface="Arial"/>
              </a:rPr>
              <a:t> because </a:t>
            </a:r>
            <a:r>
              <a:rPr lang="en-GB" sz="1100" b="0" i="0" u="none" strike="noStrike" cap="none" dirty="0">
                <a:solidFill>
                  <a:srgbClr val="000000"/>
                </a:solidFill>
                <a:effectLst/>
                <a:latin typeface="Arial"/>
                <a:ea typeface="Arial"/>
                <a:cs typeface="Arial"/>
                <a:sym typeface="Arial"/>
              </a:rPr>
              <a:t>the big-tile reservoirs are point sampled</a:t>
            </a:r>
            <a:r>
              <a:rPr lang="en-FI" sz="1100" b="0" i="0" u="none" strike="noStrike" cap="none" dirty="0">
                <a:solidFill>
                  <a:srgbClr val="000000"/>
                </a:solidFill>
                <a:effectLst/>
                <a:latin typeface="Arial"/>
                <a:ea typeface="Arial"/>
                <a:cs typeface="Arial"/>
                <a:sym typeface="Arial"/>
              </a:rPr>
              <a:t> at the small-tile </a:t>
            </a:r>
            <a:r>
              <a:rPr lang="en-FI" sz="1100" b="0" i="0" u="none" strike="noStrike" cap="none" dirty="0" err="1">
                <a:solidFill>
                  <a:srgbClr val="000000"/>
                </a:solidFill>
                <a:effectLst/>
                <a:latin typeface="Arial"/>
                <a:ea typeface="Arial"/>
                <a:cs typeface="Arial"/>
                <a:sym typeface="Arial"/>
              </a:rPr>
              <a:t>center</a:t>
            </a:r>
            <a:r>
              <a:rPr lang="en-GB" sz="1100" b="0" i="0" u="none" strike="noStrike" cap="none" dirty="0">
                <a:solidFill>
                  <a:srgbClr val="000000"/>
                </a:solidFill>
                <a:effectLst/>
                <a:latin typeface="Arial"/>
                <a:ea typeface="Arial"/>
                <a:cs typeface="Arial"/>
                <a:sym typeface="Arial"/>
              </a:rPr>
              <a:t>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FI"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31E9B9D2-EA81-3EAE-4DC9-FA97C672B44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017800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004BA711-748D-D780-5A5B-6706B6B38E24}"/>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F6ECB0BC-F172-B749-2A94-30C37FA736BC}"/>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fix this, instead of point sampling the big-tiles, we use stochastic bilinear filtering between </a:t>
            </a:r>
            <a:r>
              <a:rPr lang="en-GB" sz="1100" b="0" i="0" u="none" strike="noStrike" cap="none" dirty="0" err="1">
                <a:solidFill>
                  <a:srgbClr val="000000"/>
                </a:solidFill>
                <a:effectLst/>
                <a:latin typeface="Arial"/>
                <a:ea typeface="Arial"/>
                <a:cs typeface="Arial"/>
                <a:sym typeface="Arial"/>
              </a:rPr>
              <a:t>neighboring</a:t>
            </a:r>
            <a:r>
              <a:rPr lang="en-GB" sz="1100" b="0" i="0" u="none" strike="noStrike" cap="none" dirty="0">
                <a:solidFill>
                  <a:srgbClr val="000000"/>
                </a:solidFill>
                <a:effectLst/>
                <a:latin typeface="Arial"/>
                <a:ea typeface="Arial"/>
                <a:cs typeface="Arial"/>
                <a:sym typeface="Arial"/>
              </a:rPr>
              <a:t> big-tiles.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 implement this by randomly offsetting small-tile </a:t>
            </a:r>
            <a:r>
              <a:rPr lang="en-GB" sz="1100" b="0" i="0" u="none" strike="noStrike" cap="none" dirty="0" err="1">
                <a:solidFill>
                  <a:srgbClr val="000000"/>
                </a:solidFill>
                <a:effectLst/>
                <a:latin typeface="Arial"/>
                <a:ea typeface="Arial"/>
                <a:cs typeface="Arial"/>
                <a:sym typeface="Arial"/>
              </a:rPr>
              <a:t>centers</a:t>
            </a:r>
            <a:r>
              <a:rPr lang="en-GB" sz="1100" b="0" i="0" u="none" strike="noStrike" cap="none" dirty="0">
                <a:solidFill>
                  <a:srgbClr val="000000"/>
                </a:solidFill>
                <a:effectLst/>
                <a:latin typeface="Arial"/>
                <a:ea typeface="Arial"/>
                <a:cs typeface="Arial"/>
                <a:sym typeface="Arial"/>
              </a:rPr>
              <a:t> when selecting the big-tile for resampling. The result is a smoother transition between big-tiles and eliminates the tiling artifact. We can still see some interleaved small-tiles, but this image is now much better suited for spatiotemporal denoising.</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
        <p:nvSpPr>
          <p:cNvPr id="154" name="Google Shape;154;g317b7fdb672_2_116:notes">
            <a:extLst>
              <a:ext uri="{FF2B5EF4-FFF2-40B4-BE49-F238E27FC236}">
                <a16:creationId xmlns:a16="http://schemas.microsoft.com/office/drawing/2014/main" id="{CD30D59F-9DD6-F17E-18A6-BD3B6AAA3EB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56636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CC73E177-860F-CA87-03A5-BCBCF342FB86}"/>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6EACE080-FC8B-1DE4-1DEF-D7DFBB094F81}"/>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For the small-tile resampling we use a more refined PDF that better estimates light’s importance to the tile.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 use stochastic PDF evaluation by picking 4 random small-tile quad sample points out of the 64.</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Then average reflected luminance at the points using light’s shadowed illuminance and a BRDF. We calculate the product of the standard luminous-efficiency weighted light illuminance and BRDF functions for the PDF, which means that materials and lights are assumed to be monochromatic. It would be better to perform the weighting after the RGB illuminance and BRDF product so that for example a red light illuminating a blue surface would result in lower PDF, but we compromise currently for performance at the expense of some added noise.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Here’s an example image showing how the shadow term influences noise. If a tile is completely shadowed or all its surface </a:t>
            </a:r>
            <a:r>
              <a:rPr lang="en-GB" sz="1100" b="0" i="0" u="none" strike="noStrike" cap="none" dirty="0" err="1">
                <a:solidFill>
                  <a:srgbClr val="000000"/>
                </a:solidFill>
                <a:effectLst/>
                <a:latin typeface="Arial"/>
                <a:ea typeface="Arial"/>
                <a:cs typeface="Arial"/>
                <a:sym typeface="Arial"/>
              </a:rPr>
              <a:t>normals</a:t>
            </a:r>
            <a:r>
              <a:rPr lang="en-GB" sz="1100" b="0" i="0" u="none" strike="noStrike" cap="none" dirty="0">
                <a:solidFill>
                  <a:srgbClr val="000000"/>
                </a:solidFill>
                <a:effectLst/>
                <a:latin typeface="Arial"/>
                <a:ea typeface="Arial"/>
                <a:cs typeface="Arial"/>
                <a:sym typeface="Arial"/>
              </a:rPr>
              <a:t> point away from the light we don’t pick the light for the lighting evaluation, which reduces noise.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9A6D70F3-30DD-6363-50A4-71637D2D6B0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0610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B1961286-967E-7182-F0D5-6C45132B7EC2}"/>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38281175-8B8D-BCF9-96EB-72E00216054A}"/>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Initially we used Lambert BRDF for the PDF but replaced it with a specular BRDF to reduce specular noise.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 found that Lambert + Blinn-Phong is good enough but cheaper approximation for the PDF to reduce noise of the final Lambert + GGX BRDF. Also worth noting that we support currently only one lit BRDF, and it might be good to implement different PDF approximations for multiple BRDFs to optimize noise.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cs typeface="Arial"/>
                <a:sym typeface="Arial"/>
              </a:rPr>
              <a:t>To reduce the ALU usage and VGPR pressure, we also first average </a:t>
            </a:r>
            <a:r>
              <a:rPr lang="en-GB" sz="1100" b="0" i="0" u="none" strike="noStrike" cap="none" dirty="0">
                <a:solidFill>
                  <a:srgbClr val="000000"/>
                </a:solidFill>
                <a:effectLst/>
                <a:latin typeface="Arial"/>
                <a:ea typeface="Arial"/>
                <a:cs typeface="Arial"/>
                <a:sym typeface="Arial"/>
              </a:rPr>
              <a:t>luminous-efficiency weighted </a:t>
            </a:r>
            <a:r>
              <a:rPr lang="en-GB" sz="1100" b="0" i="0" u="none" strike="noStrike" cap="none" dirty="0">
                <a:solidFill>
                  <a:srgbClr val="000000"/>
                </a:solidFill>
                <a:effectLst/>
                <a:latin typeface="Arial"/>
                <a:cs typeface="Arial"/>
                <a:sym typeface="Arial"/>
              </a:rPr>
              <a:t>material parameters at the tile sample points and then use the same parameters in reflected luminance calculation of the points.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CA13AE56-C7C6-1E54-FB85-5C17F2C261A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165182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07B5E94B-8FBA-2D2E-5F2A-6A70427EE136}"/>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1F56537F-E258-F4AB-59B2-D6D7CDE5D8A6}"/>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Ideally, </a:t>
            </a:r>
            <a:r>
              <a:rPr lang="en-GB" dirty="0"/>
              <a:t>our resampling stays unbiased by ensuring the PDF is non‑zero everywhere the tile’s reflected luminance is non‑zero</a:t>
            </a:r>
            <a:r>
              <a:rPr lang="en-GB" sz="1100" b="0" i="0" u="none" strike="noStrike" cap="none" dirty="0">
                <a:solidFill>
                  <a:srgbClr val="000000"/>
                </a:solidFill>
                <a:effectLst/>
                <a:latin typeface="Arial"/>
                <a:ea typeface="Arial"/>
                <a:cs typeface="Arial"/>
                <a:sym typeface="Arial"/>
              </a:rPr>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practice we don’t fully meet that requirement: For example, it’s possible that all the four PDF sample points fall in shadow even though some tile pixels are lit. This adds a biased lighting edge noise as shown in the areas highlighted with the red arrows. In the TAA image at the bottom this biased noise shows as slight darkening in the area.</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bias is most obvious in simply lit areas and to mitigate the issue, we add a small offset to the shadowed cosine term, before it’s multiplied into the PDF. After denoising the bias is mostly gone and unnoticeable.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BCF6C09E-3B6D-CFFA-57CE-D782661C707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840086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7C693668-03E7-3907-715B-435CEA0C9B61}"/>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C9FF076F-2893-3831-9F13-2A7F21F948C3}"/>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For the small-tile resampling we apply the same SRS-strategy as in the big-tile pass.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For the small-tile reservoir of N light samples, we split the 16 big-tile sample candidates into N independent streams.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resampling cost is independent of N, because of the stream splitting. Only the big-tile reservoir size and the small-tile PDF cost influences the total cost of the pass.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Like with the big-tile SRS, we start by picking the first N samples from the big-tile reservoir for the streams. In this example we use N=4.</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For the next iteration we shuffle the next batch of 4 light samples across the streams with a random offset, to reduce the likelihood of </a:t>
            </a:r>
            <a:r>
              <a:rPr lang="en-FI" sz="1100" b="0" i="0" u="none" strike="noStrike" cap="none" dirty="0">
                <a:solidFill>
                  <a:srgbClr val="000000"/>
                </a:solidFill>
                <a:effectLst/>
                <a:latin typeface="Arial"/>
                <a:ea typeface="Arial"/>
                <a:cs typeface="Arial"/>
                <a:sym typeface="Arial"/>
              </a:rPr>
              <a:t>high-importance lights competing </a:t>
            </a:r>
            <a:r>
              <a:rPr lang="en-GB" sz="1100" b="0" i="0" u="none" strike="noStrike" cap="none" dirty="0">
                <a:solidFill>
                  <a:srgbClr val="000000"/>
                </a:solidFill>
                <a:effectLst/>
                <a:latin typeface="Arial"/>
                <a:ea typeface="Arial"/>
                <a:cs typeface="Arial"/>
                <a:sym typeface="Arial"/>
              </a:rPr>
              <a:t>of</a:t>
            </a:r>
            <a:r>
              <a:rPr lang="en-FI" sz="1100" b="0" i="0" u="none" strike="noStrike" cap="none" dirty="0">
                <a:solidFill>
                  <a:srgbClr val="000000"/>
                </a:solidFill>
                <a:effectLst/>
                <a:latin typeface="Arial"/>
                <a:ea typeface="Arial"/>
                <a:cs typeface="Arial"/>
                <a:sym typeface="Arial"/>
              </a:rPr>
              <a:t> the same reservoir slots for nearby small-tiles.</a:t>
            </a: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We then repeat this process until all the 16 big-tile samples have been processed. At the end of the resampling stage, we have 4 unique high-quality light samples that will be used for the lighting evaluation.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small-tile reservoir is exported from the pixel shader to a 1-4 channel render target, using the same 32bit format as for the big-tile reservoirs. It’s possible to have more than 4 samples in the reservoir, but we max at 4 for performance and to fit the reservoir into one render target. For 1080p this requires 120x68px render target, or from 32KB to 128KB of memory depending on the reservoir size.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CA" dirty="0"/>
              <a:t>Here’s a code snippet for the small-tile slot resampling with SRS. We iterate through the big-tile reservoir samples for the slot as described. For each iteration we evaluate the light PDF and calculate resampling PDF that unbiases the big-tile sampling bias. This resampling PDF is then used to probabilistically pick the light. Once completed we store the light and its weight to the reservoir.</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C6FE74E7-DC7B-C802-16DB-54CAD141379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610412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82439001-0E3C-DF88-0E56-9D6A2A2F2EBD}"/>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88F40A39-0A94-DC36-4EDD-63A86E3C75A7}"/>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F20AB203-F305-1518-C058-88290822194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41032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E74C720E-0715-4F2D-D8DC-933190BAD05E}"/>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F03C5477-8566-BDC2-F4FF-2EF238C3B27A}"/>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After the small-tile resampling, we evaluate the shadow terms for the light samples. We perform this in a separate pixel shader pass, decoupled from the final lighting evaluation.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This enables us to evaluate shadows at a lower resolution for better performance. Specifically, we evaluate shadows once per 2x2px small-tile quad instead of per pixel.</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This not only improves shadow evaluation performance by cutting the evaluations to one quarter, but also simplifies the lighting shader. The wave divergence, data access and VGPR pressure is reduced because the light type specific shadow sampling is kept out of the shader.</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Since the algorithm is implemented entirely in pixel shaders, shadow terms are stored in 8×8 pixel blocks, corresponding to the 64 quad samples of a small-tile. This organization reduces wave divergences because of how GPUs generally pack pixel shading to waves. The shadow evaluation code is largely unified for spot and omni lights, but sunlight uses cascaded shadow maps with a separate path.</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To reduce memory usage and bandwidth, we use only 8bit shadow terms and add 1bit of temporal noise to eliminate banding with TAA. For 1080p this uses from 0.5MB to 2MB of memory.</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deferred shadow pass also enables the shadow evaluation to be implemented using different techniques, such as shadow maps or ray-tracing, </a:t>
            </a:r>
            <a:r>
              <a:rPr lang="en-GB" sz="1100" b="0" i="0" u="none" strike="noStrike" cap="none" dirty="0">
                <a:solidFill>
                  <a:srgbClr val="000000"/>
                </a:solidFill>
                <a:effectLst/>
                <a:latin typeface="Arial"/>
                <a:ea typeface="Arial"/>
                <a:cs typeface="Arial"/>
                <a:sym typeface="Arial"/>
              </a:rPr>
              <a:t>without influencing the final lighting shader performance</a:t>
            </a:r>
            <a:r>
              <a:rPr lang="en-GB" dirty="0"/>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B12049EB-5CF6-7AC4-B995-D755A664288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94573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D5EA1F59-F1D5-2399-C268-FE6550393E8F}"/>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98660ED0-3C09-24FB-061D-F4071BDEB1A0}"/>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Because of our target platforms, currently we use shadow maps for shadow evaluation, stored in a persistent, dynamically managed 16bpp atlas.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atlas contains both spot and omni shadow maps, which are square and power-of-two in size.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For spotlights, we use standard projected shadow maps, while for omni lights we use octahedral-mapped shadow maps.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We also resize the shadow maps based on lights distance from the camera, to balance the shadow quality with the limited atlas storage.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06478594-76AA-74C2-D057-68AE1C98C60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851907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B09046A7-FDBA-69F4-9D7B-953A190291C4}"/>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85492C21-D832-3465-C1B8-21A43C2FC929}"/>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When updating a shadow map</a:t>
            </a:r>
            <a:r>
              <a:rPr lang="en-GB" sz="1100" b="0" i="0" u="none" strike="noStrike" cap="none" dirty="0">
                <a:solidFill>
                  <a:srgbClr val="000000"/>
                </a:solidFill>
                <a:effectLst/>
                <a:latin typeface="Arial"/>
                <a:ea typeface="Arial"/>
                <a:cs typeface="Arial"/>
                <a:sym typeface="Arial"/>
              </a:rPr>
              <a:t> for a light</a:t>
            </a:r>
            <a:r>
              <a:rPr lang="en-FI" sz="1100" b="0" i="0" u="none" strike="noStrike" cap="none" dirty="0">
                <a:solidFill>
                  <a:srgbClr val="000000"/>
                </a:solidFill>
                <a:effectLst/>
                <a:latin typeface="Arial"/>
                <a:ea typeface="Arial"/>
                <a:cs typeface="Arial"/>
                <a:sym typeface="Arial"/>
              </a:rPr>
              <a:t>, we first render geometry within the light’s range to a temp depth buffer, </a:t>
            </a:r>
            <a:r>
              <a:rPr lang="en-GB" sz="1100" b="0" i="0" u="none" strike="noStrike" cap="none" dirty="0">
                <a:solidFill>
                  <a:srgbClr val="000000"/>
                </a:solidFill>
                <a:effectLst/>
                <a:latin typeface="Arial"/>
                <a:ea typeface="Arial"/>
                <a:cs typeface="Arial"/>
                <a:sym typeface="Arial"/>
              </a:rPr>
              <a:t>and </a:t>
            </a:r>
            <a:r>
              <a:rPr lang="en-FI" sz="1100" b="0" i="0" u="none" strike="noStrike" cap="none" dirty="0">
                <a:solidFill>
                  <a:srgbClr val="000000"/>
                </a:solidFill>
                <a:effectLst/>
                <a:latin typeface="Arial"/>
                <a:ea typeface="Arial"/>
                <a:cs typeface="Arial"/>
                <a:sym typeface="Arial"/>
              </a:rPr>
              <a:t>then copy </a:t>
            </a:r>
            <a:r>
              <a:rPr lang="en-GB" sz="1100" b="0" i="0" u="none" strike="noStrike" cap="none" dirty="0">
                <a:solidFill>
                  <a:srgbClr val="000000"/>
                </a:solidFill>
                <a:effectLst/>
                <a:latin typeface="Arial"/>
                <a:ea typeface="Arial"/>
                <a:cs typeface="Arial"/>
                <a:sym typeface="Arial"/>
              </a:rPr>
              <a:t>the data </a:t>
            </a:r>
            <a:r>
              <a:rPr lang="en-FI" sz="1100" b="0" i="0" u="none" strike="noStrike" cap="none" dirty="0">
                <a:solidFill>
                  <a:srgbClr val="000000"/>
                </a:solidFill>
                <a:effectLst/>
                <a:latin typeface="Arial"/>
                <a:ea typeface="Arial"/>
                <a:cs typeface="Arial"/>
                <a:sym typeface="Arial"/>
              </a:rPr>
              <a:t>into the atlas</a:t>
            </a:r>
            <a:r>
              <a:rPr lang="en-GB" sz="1100" b="0" i="0" u="none" strike="noStrike" cap="none" dirty="0">
                <a:solidFill>
                  <a:srgbClr val="000000"/>
                </a:solidFill>
                <a:effectLst/>
                <a:latin typeface="Arial"/>
                <a:ea typeface="Arial"/>
                <a:cs typeface="Arial"/>
                <a:sym typeface="Arial"/>
              </a:rPr>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For spotlights, we render a regular depth buffer from the light’s point of view.</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Then upon the copy we linearize and bias the depth values.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For omni lights, we render </a:t>
            </a:r>
            <a:r>
              <a:rPr lang="en-GB" sz="1100" b="0" i="0" u="none" strike="noStrike" cap="none" dirty="0">
                <a:solidFill>
                  <a:srgbClr val="000000"/>
                </a:solidFill>
                <a:effectLst/>
                <a:latin typeface="Arial"/>
                <a:ea typeface="Arial"/>
                <a:cs typeface="Arial"/>
                <a:sym typeface="Arial"/>
              </a:rPr>
              <a:t>a </a:t>
            </a:r>
            <a:r>
              <a:rPr lang="en-GB" sz="1100" b="0" i="0" u="none" strike="noStrike" cap="none" dirty="0" err="1">
                <a:solidFill>
                  <a:srgbClr val="000000"/>
                </a:solidFill>
                <a:effectLst/>
                <a:latin typeface="Arial"/>
                <a:ea typeface="Arial"/>
                <a:cs typeface="Arial"/>
                <a:sym typeface="Arial"/>
              </a:rPr>
              <a:t>cubemap</a:t>
            </a:r>
            <a:r>
              <a:rPr lang="en-GB" sz="1100" b="0" i="0" u="none" strike="noStrike" cap="none" dirty="0">
                <a:solidFill>
                  <a:srgbClr val="000000"/>
                </a:solidFill>
                <a:effectLst/>
                <a:latin typeface="Arial"/>
                <a:ea typeface="Arial"/>
                <a:cs typeface="Arial"/>
                <a:sym typeface="Arial"/>
              </a:rPr>
              <a:t> to the depth buffer</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and during the copy, we map the cube faces to octahedral space in addition to depth linearization and biasing. We also add 2px border upon both copies</a:t>
            </a:r>
            <a:r>
              <a:rPr lang="en-CA" sz="1100" b="0" i="0" u="none" strike="noStrike" cap="none" dirty="0">
                <a:solidFill>
                  <a:srgbClr val="000000"/>
                </a:solidFill>
                <a:effectLst/>
                <a:latin typeface="Arial"/>
                <a:ea typeface="Arial"/>
                <a:cs typeface="Arial"/>
                <a:sym typeface="Arial"/>
              </a:rPr>
              <a:t> to </a:t>
            </a:r>
            <a:r>
              <a:rPr lang="en-GB" sz="1100" b="0" i="0" u="none" strike="noStrike" cap="none" dirty="0">
                <a:solidFill>
                  <a:srgbClr val="000000"/>
                </a:solidFill>
                <a:effectLst/>
                <a:latin typeface="Arial"/>
                <a:ea typeface="Arial"/>
                <a:cs typeface="Arial"/>
                <a:sym typeface="Arial"/>
              </a:rPr>
              <a:t>support PCF filtering.</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We support both static and dynamic shadow maps</a:t>
            </a:r>
            <a:r>
              <a:rPr lang="en-GB" sz="1100" b="0" i="0" u="none" strike="noStrike" cap="none" dirty="0">
                <a:solidFill>
                  <a:srgbClr val="000000"/>
                </a:solidFill>
                <a:effectLst/>
                <a:latin typeface="Arial"/>
                <a:ea typeface="Arial"/>
                <a:cs typeface="Arial"/>
                <a:sym typeface="Arial"/>
              </a:rPr>
              <a:t>. Static maps are updated only when light’s transform or shadow resolution changes. Static maps include only static geometry and are meant for decorative lighting.</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Dynamic maps are </a:t>
            </a:r>
            <a:r>
              <a:rPr lang="en-GB" sz="1100" b="0" i="0" u="none" strike="noStrike" cap="none" dirty="0">
                <a:solidFill>
                  <a:srgbClr val="000000"/>
                </a:solidFill>
                <a:effectLst/>
                <a:latin typeface="Arial"/>
                <a:ea typeface="Arial"/>
                <a:cs typeface="Arial"/>
                <a:sym typeface="Arial"/>
              </a:rPr>
              <a:t>more expensive because they are constantly </a:t>
            </a:r>
            <a:r>
              <a:rPr lang="en-FI" sz="1100" b="0" i="0" u="none" strike="noStrike" cap="none" dirty="0">
                <a:solidFill>
                  <a:srgbClr val="000000"/>
                </a:solidFill>
                <a:effectLst/>
                <a:latin typeface="Arial"/>
                <a:ea typeface="Arial"/>
                <a:cs typeface="Arial"/>
                <a:sym typeface="Arial"/>
              </a:rPr>
              <a:t>updated</a:t>
            </a:r>
            <a:r>
              <a:rPr lang="en-GB" sz="1100" b="0" i="0" u="none" strike="noStrike" cap="none" dirty="0">
                <a:solidFill>
                  <a:srgbClr val="000000"/>
                </a:solidFill>
                <a:effectLst/>
                <a:latin typeface="Arial"/>
                <a:ea typeface="Arial"/>
                <a:cs typeface="Arial"/>
                <a:sym typeface="Arial"/>
              </a:rPr>
              <a:t>, and</a:t>
            </a:r>
            <a:r>
              <a:rPr lang="en-FI" sz="1100" b="0" i="0" u="none" strike="noStrike" cap="none" dirty="0">
                <a:solidFill>
                  <a:srgbClr val="000000"/>
                </a:solidFill>
                <a:effectLst/>
                <a:latin typeface="Arial"/>
                <a:ea typeface="Arial"/>
                <a:cs typeface="Arial"/>
                <a:sym typeface="Arial"/>
              </a:rPr>
              <a:t> include both static and dynamic geometry.</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To avoid performance spikes when many shadow maps require </a:t>
            </a:r>
            <a:r>
              <a:rPr lang="en-GB" sz="1100" b="0" i="0" u="none" strike="noStrike" cap="none" dirty="0">
                <a:solidFill>
                  <a:srgbClr val="000000"/>
                </a:solidFill>
                <a:effectLst/>
                <a:latin typeface="Arial"/>
                <a:ea typeface="Arial"/>
                <a:cs typeface="Arial"/>
                <a:sym typeface="Arial"/>
              </a:rPr>
              <a:t>updates</a:t>
            </a:r>
            <a:r>
              <a:rPr lang="en-FI" sz="1100" b="0" i="0" u="none" strike="noStrike" cap="none" dirty="0">
                <a:solidFill>
                  <a:srgbClr val="000000"/>
                </a:solidFill>
                <a:effectLst/>
                <a:latin typeface="Arial"/>
                <a:ea typeface="Arial"/>
                <a:cs typeface="Arial"/>
                <a:sym typeface="Arial"/>
              </a:rPr>
              <a:t>, we </a:t>
            </a:r>
            <a:r>
              <a:rPr lang="en-GB" sz="1100" b="0" i="0" u="none" strike="noStrike" cap="none" dirty="0">
                <a:solidFill>
                  <a:srgbClr val="000000"/>
                </a:solidFill>
                <a:effectLst/>
                <a:latin typeface="Arial"/>
                <a:ea typeface="Arial"/>
                <a:cs typeface="Arial"/>
                <a:sym typeface="Arial"/>
              </a:rPr>
              <a:t>load balance the updates with</a:t>
            </a:r>
            <a:r>
              <a:rPr lang="en-FI" sz="1100" b="0" i="0" u="none" strike="noStrike" cap="none" dirty="0">
                <a:solidFill>
                  <a:srgbClr val="000000"/>
                </a:solidFill>
                <a:effectLst/>
                <a:latin typeface="Arial"/>
                <a:ea typeface="Arial"/>
                <a:cs typeface="Arial"/>
                <a:sym typeface="Arial"/>
              </a:rPr>
              <a:t> a priority queue system to spread </a:t>
            </a:r>
            <a:r>
              <a:rPr lang="en-GB" sz="1100" b="0" i="0" u="none" strike="noStrike" cap="none" dirty="0">
                <a:solidFill>
                  <a:srgbClr val="000000"/>
                </a:solidFill>
                <a:effectLst/>
                <a:latin typeface="Arial"/>
                <a:ea typeface="Arial"/>
                <a:cs typeface="Arial"/>
                <a:sym typeface="Arial"/>
              </a:rPr>
              <a:t>the </a:t>
            </a:r>
            <a:r>
              <a:rPr lang="en-FI" sz="1100" b="0" i="0" u="none" strike="noStrike" cap="none" dirty="0">
                <a:solidFill>
                  <a:srgbClr val="000000"/>
                </a:solidFill>
                <a:effectLst/>
                <a:latin typeface="Arial"/>
                <a:ea typeface="Arial"/>
                <a:cs typeface="Arial"/>
                <a:sym typeface="Arial"/>
              </a:rPr>
              <a:t>shadow </a:t>
            </a:r>
            <a:r>
              <a:rPr lang="en-GB" sz="1100" b="0" i="0" u="none" strike="noStrike" cap="none" dirty="0">
                <a:solidFill>
                  <a:srgbClr val="000000"/>
                </a:solidFill>
                <a:effectLst/>
                <a:latin typeface="Arial"/>
                <a:ea typeface="Arial"/>
                <a:cs typeface="Arial"/>
                <a:sym typeface="Arial"/>
              </a:rPr>
              <a:t>map </a:t>
            </a:r>
            <a:r>
              <a:rPr lang="en-FI" sz="1100" b="0" i="0" u="none" strike="noStrike" cap="none" dirty="0">
                <a:solidFill>
                  <a:srgbClr val="000000"/>
                </a:solidFill>
                <a:effectLst/>
                <a:latin typeface="Arial"/>
                <a:ea typeface="Arial"/>
                <a:cs typeface="Arial"/>
                <a:sym typeface="Arial"/>
              </a:rPr>
              <a:t>rendering across multiple frames.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D63CCF0C-46C8-2EBC-2210-4E562D030AB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49237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309F105E-AFD8-DD91-CC7E-A39F08CBEB3B}"/>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8A5DA154-D399-22E1-B3E5-4096372FEFBB}"/>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For shadow filtering, we </a:t>
            </a:r>
            <a:r>
              <a:rPr lang="en-GB" sz="1100" b="0" i="0" u="none" strike="noStrike" cap="none" dirty="0">
                <a:solidFill>
                  <a:srgbClr val="000000"/>
                </a:solidFill>
                <a:effectLst/>
                <a:latin typeface="Arial"/>
                <a:ea typeface="Arial"/>
                <a:cs typeface="Arial"/>
                <a:sym typeface="Arial"/>
              </a:rPr>
              <a:t>use</a:t>
            </a:r>
            <a:r>
              <a:rPr lang="en-FI" sz="1100" b="0" i="0" u="none" strike="noStrike" cap="none" dirty="0">
                <a:solidFill>
                  <a:srgbClr val="000000"/>
                </a:solidFill>
                <a:effectLst/>
                <a:latin typeface="Arial"/>
                <a:ea typeface="Arial"/>
                <a:cs typeface="Arial"/>
                <a:sym typeface="Arial"/>
              </a:rPr>
              <a:t> 4-tap “hardware” PCF </a:t>
            </a:r>
            <a:r>
              <a:rPr lang="en-GB" sz="1100" b="0" i="0" u="none" strike="noStrike" cap="none" dirty="0">
                <a:solidFill>
                  <a:srgbClr val="000000"/>
                </a:solidFill>
                <a:effectLst/>
                <a:latin typeface="Arial"/>
                <a:ea typeface="Arial"/>
                <a:cs typeface="Arial"/>
                <a:sym typeface="Arial"/>
              </a:rPr>
              <a:t>with</a:t>
            </a:r>
            <a:r>
              <a:rPr lang="en-FI" sz="1100" b="0" i="0" u="none" strike="noStrike" cap="none" dirty="0">
                <a:solidFill>
                  <a:srgbClr val="000000"/>
                </a:solidFill>
                <a:effectLst/>
                <a:latin typeface="Arial"/>
                <a:ea typeface="Arial"/>
                <a:cs typeface="Arial"/>
                <a:sym typeface="Arial"/>
              </a:rPr>
              <a:t> stochastic PCF to produce softer, more natural-looking shadows.</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This requires only 1 gather operation from the shadow map per shadow term evaluation.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At this stage, we apply </a:t>
            </a:r>
            <a:r>
              <a:rPr lang="en-GB" sz="1100" b="0" i="0" u="none" strike="noStrike" cap="none" dirty="0">
                <a:solidFill>
                  <a:srgbClr val="000000"/>
                </a:solidFill>
                <a:effectLst/>
                <a:latin typeface="Arial"/>
                <a:ea typeface="Arial"/>
                <a:cs typeface="Arial"/>
                <a:sym typeface="Arial"/>
              </a:rPr>
              <a:t>also selected </a:t>
            </a:r>
            <a:r>
              <a:rPr lang="en-FI" sz="1100" b="0" i="0" u="none" strike="noStrike" cap="none" dirty="0">
                <a:solidFill>
                  <a:srgbClr val="000000"/>
                </a:solidFill>
                <a:effectLst/>
                <a:latin typeface="Arial"/>
                <a:ea typeface="Arial"/>
                <a:cs typeface="Arial"/>
                <a:sym typeface="Arial"/>
              </a:rPr>
              <a:t>IES </a:t>
            </a:r>
            <a:r>
              <a:rPr lang="en-GB" sz="1100" b="0" i="0" u="none" strike="noStrike" cap="none" dirty="0">
                <a:solidFill>
                  <a:srgbClr val="000000"/>
                </a:solidFill>
                <a:effectLst/>
                <a:latin typeface="Arial"/>
                <a:ea typeface="Arial"/>
                <a:cs typeface="Arial"/>
                <a:sym typeface="Arial"/>
              </a:rPr>
              <a:t>light </a:t>
            </a:r>
            <a:r>
              <a:rPr lang="en-FI" sz="1100" b="0" i="0" u="none" strike="noStrike" cap="none" dirty="0">
                <a:solidFill>
                  <a:srgbClr val="000000"/>
                </a:solidFill>
                <a:effectLst/>
                <a:latin typeface="Arial"/>
                <a:ea typeface="Arial"/>
                <a:cs typeface="Arial"/>
                <a:sym typeface="Arial"/>
              </a:rPr>
              <a:t>profile and angular </a:t>
            </a:r>
            <a:r>
              <a:rPr lang="en-GB" sz="1100" b="0" i="0" u="none" strike="noStrike" cap="none" dirty="0">
                <a:solidFill>
                  <a:srgbClr val="000000"/>
                </a:solidFill>
                <a:effectLst/>
                <a:latin typeface="Arial"/>
                <a:ea typeface="Arial"/>
                <a:cs typeface="Arial"/>
                <a:sym typeface="Arial"/>
              </a:rPr>
              <a:t>spot </a:t>
            </a:r>
            <a:r>
              <a:rPr lang="en-FI" sz="1100" b="0" i="0" u="none" strike="noStrike" cap="none" dirty="0">
                <a:solidFill>
                  <a:srgbClr val="000000"/>
                </a:solidFill>
                <a:effectLst/>
                <a:latin typeface="Arial"/>
                <a:ea typeface="Arial"/>
                <a:cs typeface="Arial"/>
                <a:sym typeface="Arial"/>
              </a:rPr>
              <a:t>falloff to the shadow term, allowing light-specific shape falloff.</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 apply IES profiles also during small-tile PDF evaluation to reduce noise.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We plan to improve shadow quality further with </a:t>
            </a:r>
            <a:r>
              <a:rPr lang="en-FI" sz="1100" b="0" i="0" u="none" strike="noStrike" cap="none" dirty="0">
                <a:solidFill>
                  <a:srgbClr val="000000"/>
                </a:solidFill>
                <a:effectLst/>
                <a:latin typeface="Arial"/>
                <a:ea typeface="Arial"/>
                <a:cs typeface="Arial"/>
                <a:sym typeface="Arial"/>
              </a:rPr>
              <a:t>PCSS for contact hardening</a:t>
            </a:r>
            <a:r>
              <a:rPr lang="en-GB" sz="1100" b="0" i="0" u="none" strike="noStrike" cap="none" dirty="0">
                <a:solidFill>
                  <a:srgbClr val="000000"/>
                </a:solidFill>
                <a:effectLst/>
                <a:latin typeface="Arial"/>
                <a:ea typeface="Arial"/>
                <a:cs typeface="Arial"/>
                <a:sym typeface="Arial"/>
              </a:rPr>
              <a:t> shadows</a:t>
            </a:r>
            <a:r>
              <a:rPr lang="en-FI" sz="1100" b="0" i="0" u="none" strike="noStrike" cap="none" dirty="0">
                <a:solidFill>
                  <a:srgbClr val="000000"/>
                </a:solidFill>
                <a:effectLst/>
                <a:latin typeface="Arial"/>
                <a:ea typeface="Arial"/>
                <a:cs typeface="Arial"/>
                <a:sym typeface="Arial"/>
              </a:rPr>
              <a:t>, screen-space ray-marched detail shadows, and ray-traced shadows, which </a:t>
            </a:r>
            <a:r>
              <a:rPr lang="en-GB" sz="1100" b="0" i="0" u="none" strike="noStrike" cap="none" dirty="0">
                <a:solidFill>
                  <a:srgbClr val="000000"/>
                </a:solidFill>
                <a:effectLst/>
                <a:latin typeface="Arial"/>
                <a:ea typeface="Arial"/>
                <a:cs typeface="Arial"/>
                <a:sym typeface="Arial"/>
              </a:rPr>
              <a:t>can</a:t>
            </a:r>
            <a:r>
              <a:rPr lang="en-FI" sz="1100" b="0" i="0" u="none" strike="noStrike" cap="none" dirty="0">
                <a:solidFill>
                  <a:srgbClr val="000000"/>
                </a:solidFill>
                <a:effectLst/>
                <a:latin typeface="Arial"/>
                <a:ea typeface="Arial"/>
                <a:cs typeface="Arial"/>
                <a:sym typeface="Arial"/>
              </a:rPr>
              <a:t> be enabled on higher-end devices.</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EF8824C7-04D8-4852-B4A3-9DB23457C25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070252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DD84BC8E-A51B-8B02-4B55-6D458154829C}"/>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BDD88225-666A-094D-C489-EEF71F622428}"/>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Sharing one shadow term per 2x2px quad works well in most cases, but it can introduce artifacts at object silhouettes where quad pixels should have quite different shadow term values.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However, randomized tile sampling and TAA mostly mitigates this issue. While it can still introduce subtle lighting bias at the edges, the artifacts are quite minor.</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If necessary, we can also fall back to full-resolution shadow evaluation to improve the quality at an additional cost.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
        <p:nvSpPr>
          <p:cNvPr id="154" name="Google Shape;154;g317b7fdb672_2_116:notes">
            <a:extLst>
              <a:ext uri="{FF2B5EF4-FFF2-40B4-BE49-F238E27FC236}">
                <a16:creationId xmlns:a16="http://schemas.microsoft.com/office/drawing/2014/main" id="{7D380E2C-C897-605B-F85E-8506585B1F8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114862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45E02ACE-4DD6-E986-3835-CF1DF7C2BE8C}"/>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09AE9C18-D1C8-D83A-68DE-B69F4D1B51B9}"/>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7FC91352-6A28-B466-053B-1C925BB6552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803392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7BDF937B-70AC-F692-0076-8B7939B4F31B}"/>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CFA0E686-E15E-C65E-BC64-AD088FB91EE2}"/>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In the </a:t>
            </a:r>
            <a:r>
              <a:rPr lang="en-GB" sz="1100" b="0" i="0" u="none" strike="noStrike" cap="none" dirty="0">
                <a:solidFill>
                  <a:srgbClr val="000000"/>
                </a:solidFill>
                <a:effectLst/>
                <a:latin typeface="Arial"/>
                <a:ea typeface="Arial"/>
                <a:cs typeface="Arial"/>
                <a:sym typeface="Arial"/>
              </a:rPr>
              <a:t>lighting evaluation </a:t>
            </a:r>
            <a:r>
              <a:rPr lang="en-FI" sz="1100" b="0" i="0" u="none" strike="noStrike" cap="none" dirty="0">
                <a:solidFill>
                  <a:srgbClr val="000000"/>
                </a:solidFill>
                <a:effectLst/>
                <a:latin typeface="Arial"/>
                <a:ea typeface="Arial"/>
                <a:cs typeface="Arial"/>
                <a:sym typeface="Arial"/>
              </a:rPr>
              <a:t>stage, we </a:t>
            </a:r>
            <a:r>
              <a:rPr lang="en-GB" sz="1100" b="0" i="0" u="none" strike="noStrike" cap="none" dirty="0">
                <a:solidFill>
                  <a:srgbClr val="000000"/>
                </a:solidFill>
                <a:effectLst/>
                <a:latin typeface="Arial"/>
                <a:ea typeface="Arial"/>
                <a:cs typeface="Arial"/>
                <a:sym typeface="Arial"/>
              </a:rPr>
              <a:t>first </a:t>
            </a:r>
            <a:r>
              <a:rPr lang="en-FI" sz="1100" b="0" i="0" u="none" strike="noStrike" cap="none" dirty="0">
                <a:solidFill>
                  <a:srgbClr val="000000"/>
                </a:solidFill>
                <a:effectLst/>
                <a:latin typeface="Arial"/>
                <a:ea typeface="Arial"/>
                <a:cs typeface="Arial"/>
                <a:sym typeface="Arial"/>
              </a:rPr>
              <a:t>fetch </a:t>
            </a:r>
            <a:r>
              <a:rPr lang="en-GB" sz="1100" b="0" i="0" u="none" strike="noStrike" cap="none" dirty="0">
                <a:solidFill>
                  <a:srgbClr val="000000"/>
                </a:solidFill>
                <a:effectLst/>
                <a:latin typeface="Arial"/>
                <a:ea typeface="Arial"/>
                <a:cs typeface="Arial"/>
                <a:sym typeface="Arial"/>
              </a:rPr>
              <a:t>small-tile </a:t>
            </a:r>
            <a:r>
              <a:rPr lang="en-FI" sz="1100" b="0" i="0" u="none" strike="noStrike" cap="none" dirty="0">
                <a:solidFill>
                  <a:srgbClr val="000000"/>
                </a:solidFill>
                <a:effectLst/>
                <a:latin typeface="Arial"/>
                <a:ea typeface="Arial"/>
                <a:cs typeface="Arial"/>
                <a:sym typeface="Arial"/>
              </a:rPr>
              <a:t>light samples </a:t>
            </a:r>
            <a:r>
              <a:rPr lang="en-GB" sz="1100" b="0" i="0" u="none" strike="noStrike" cap="none" dirty="0">
                <a:solidFill>
                  <a:srgbClr val="000000"/>
                </a:solidFill>
                <a:effectLst/>
                <a:latin typeface="Arial"/>
                <a:ea typeface="Arial"/>
                <a:cs typeface="Arial"/>
                <a:sym typeface="Arial"/>
              </a:rPr>
              <a:t>and shadow terms for the pixel.</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Since we want this stage to also run </a:t>
            </a:r>
            <a:r>
              <a:rPr lang="en-GB" sz="1100" b="0" i="0" u="none" strike="noStrike" cap="none" dirty="0">
                <a:solidFill>
                  <a:srgbClr val="000000"/>
                </a:solidFill>
                <a:effectLst/>
                <a:latin typeface="Arial"/>
                <a:ea typeface="Arial"/>
                <a:cs typeface="Arial"/>
                <a:sym typeface="Arial"/>
              </a:rPr>
              <a:t>in</a:t>
            </a:r>
            <a:r>
              <a:rPr lang="en-FI" sz="1100" b="0" i="0" u="none" strike="noStrike" cap="none" dirty="0">
                <a:solidFill>
                  <a:srgbClr val="000000"/>
                </a:solidFill>
                <a:effectLst/>
                <a:latin typeface="Arial"/>
                <a:ea typeface="Arial"/>
                <a:cs typeface="Arial"/>
                <a:sym typeface="Arial"/>
              </a:rPr>
              <a:t> a pixel shader, we need a way to map screen pixel</a:t>
            </a:r>
            <a:r>
              <a:rPr lang="en-GB" sz="1100" b="0" i="0" u="none" strike="noStrike" cap="none" dirty="0">
                <a:solidFill>
                  <a:srgbClr val="000000"/>
                </a:solidFill>
                <a:effectLst/>
                <a:latin typeface="Arial"/>
                <a:ea typeface="Arial"/>
                <a:cs typeface="Arial"/>
                <a:sym typeface="Arial"/>
              </a:rPr>
              <a:t>s</a:t>
            </a:r>
            <a:r>
              <a:rPr lang="en-FI" sz="1100" b="0" i="0" u="none" strike="noStrike" cap="none" dirty="0">
                <a:solidFill>
                  <a:srgbClr val="000000"/>
                </a:solidFill>
                <a:effectLst/>
                <a:latin typeface="Arial"/>
                <a:ea typeface="Arial"/>
                <a:cs typeface="Arial"/>
                <a:sym typeface="Arial"/>
              </a:rPr>
              <a:t> back to small-tile and sample </a:t>
            </a:r>
            <a:r>
              <a:rPr lang="en-GB" sz="1100" b="0" i="0" u="none" strike="noStrike" cap="none" dirty="0">
                <a:solidFill>
                  <a:srgbClr val="000000"/>
                </a:solidFill>
                <a:effectLst/>
                <a:latin typeface="Arial"/>
                <a:ea typeface="Arial"/>
                <a:cs typeface="Arial"/>
                <a:sym typeface="Arial"/>
              </a:rPr>
              <a:t>indices</a:t>
            </a:r>
            <a:r>
              <a:rPr lang="en-FI"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To achieve this, we use a 16x16px inverse </a:t>
            </a:r>
            <a:r>
              <a:rPr lang="en-GB" sz="1100" b="0" i="0" u="none" strike="noStrike" cap="none" dirty="0">
                <a:solidFill>
                  <a:srgbClr val="000000"/>
                </a:solidFill>
                <a:effectLst/>
                <a:latin typeface="Arial"/>
                <a:ea typeface="Arial"/>
                <a:cs typeface="Arial"/>
                <a:sym typeface="Arial"/>
              </a:rPr>
              <a:t>LUT</a:t>
            </a:r>
            <a:r>
              <a:rPr lang="en-FI" sz="1100" b="0" i="0" u="none" strike="noStrike" cap="none" dirty="0">
                <a:solidFill>
                  <a:srgbClr val="000000"/>
                </a:solidFill>
                <a:effectLst/>
                <a:latin typeface="Arial"/>
                <a:ea typeface="Arial"/>
                <a:cs typeface="Arial"/>
                <a:sym typeface="Arial"/>
              </a:rPr>
              <a:t>, that links screen-space quad coordinates to the interleaved tile and sample indices. With this information, we can then fetch both the light samples and shadow terms for each pixel.</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With compute shaders the inverse mapping isn't necessary, and we could</a:t>
            </a:r>
            <a:r>
              <a:rPr lang="en-FI" sz="1100" b="0" i="0" u="none" strike="noStrike" cap="none" dirty="0">
                <a:solidFill>
                  <a:srgbClr val="000000"/>
                </a:solidFill>
                <a:effectLst/>
                <a:latin typeface="Arial"/>
                <a:ea typeface="Arial"/>
                <a:cs typeface="Arial"/>
                <a:sym typeface="Arial"/>
              </a:rPr>
              <a:t> directly evaluate </a:t>
            </a:r>
            <a:r>
              <a:rPr lang="en-GB" sz="1100" b="0" i="0" u="none" strike="noStrike" cap="none" dirty="0">
                <a:solidFill>
                  <a:srgbClr val="000000"/>
                </a:solidFill>
                <a:effectLst/>
                <a:latin typeface="Arial"/>
                <a:ea typeface="Arial"/>
                <a:cs typeface="Arial"/>
                <a:sym typeface="Arial"/>
              </a:rPr>
              <a:t>the</a:t>
            </a:r>
            <a:r>
              <a:rPr lang="en-FI" sz="1100" b="0" i="0" u="none" strike="noStrike" cap="none" dirty="0">
                <a:solidFill>
                  <a:srgbClr val="000000"/>
                </a:solidFill>
                <a:effectLst/>
                <a:latin typeface="Arial"/>
                <a:ea typeface="Arial"/>
                <a:cs typeface="Arial"/>
                <a:sym typeface="Arial"/>
              </a:rPr>
              <a:t> light</a:t>
            </a:r>
            <a:r>
              <a:rPr lang="en-GB" sz="1100" b="0" i="0" u="none" strike="noStrike" cap="none" dirty="0">
                <a:solidFill>
                  <a:srgbClr val="000000"/>
                </a:solidFill>
                <a:effectLst/>
                <a:latin typeface="Arial"/>
                <a:ea typeface="Arial"/>
                <a:cs typeface="Arial"/>
                <a:sym typeface="Arial"/>
              </a:rPr>
              <a:t> samples</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for the tile pixels </a:t>
            </a:r>
            <a:r>
              <a:rPr lang="en-FI" sz="1100" b="0" i="0" u="none" strike="noStrike" cap="none" dirty="0">
                <a:solidFill>
                  <a:srgbClr val="000000"/>
                </a:solidFill>
                <a:effectLst/>
                <a:latin typeface="Arial"/>
                <a:ea typeface="Arial"/>
                <a:cs typeface="Arial"/>
                <a:sym typeface="Arial"/>
              </a:rPr>
              <a:t>and write the lighting result to the lighting buffer</a:t>
            </a:r>
            <a:r>
              <a:rPr lang="en-GB" sz="1100" b="0" i="0" u="none" strike="noStrike" cap="none" dirty="0">
                <a:solidFill>
                  <a:srgbClr val="000000"/>
                </a:solidFill>
                <a:effectLst/>
                <a:latin typeface="Arial"/>
                <a:ea typeface="Arial"/>
                <a:cs typeface="Arial"/>
                <a:sym typeface="Arial"/>
              </a:rPr>
              <a:t> with scattered writes</a:t>
            </a:r>
            <a:r>
              <a:rPr lang="en-FI"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Finally, we</a:t>
            </a:r>
            <a:r>
              <a:rPr lang="en-FI" sz="1100" b="0" i="0" u="none" strike="noStrike" cap="none" dirty="0">
                <a:solidFill>
                  <a:srgbClr val="000000"/>
                </a:solidFill>
                <a:effectLst/>
                <a:latin typeface="Arial"/>
                <a:ea typeface="Arial"/>
                <a:cs typeface="Arial"/>
                <a:sym typeface="Arial"/>
              </a:rPr>
              <a:t> accumulate the Lambert + GGX BRDF contribution for each </a:t>
            </a:r>
            <a:r>
              <a:rPr lang="en-GB" sz="1100" b="0" i="0" u="none" strike="noStrike" cap="none" dirty="0">
                <a:solidFill>
                  <a:srgbClr val="000000"/>
                </a:solidFill>
                <a:effectLst/>
                <a:latin typeface="Arial"/>
                <a:ea typeface="Arial"/>
                <a:cs typeface="Arial"/>
                <a:sym typeface="Arial"/>
              </a:rPr>
              <a:t>light </a:t>
            </a:r>
            <a:r>
              <a:rPr lang="en-FI" sz="1100" b="0" i="0" u="none" strike="noStrike" cap="none" dirty="0">
                <a:solidFill>
                  <a:srgbClr val="000000"/>
                </a:solidFill>
                <a:effectLst/>
                <a:latin typeface="Arial"/>
                <a:ea typeface="Arial"/>
                <a:cs typeface="Arial"/>
                <a:sym typeface="Arial"/>
              </a:rPr>
              <a:t>sample, weighted by both the sample weight and its shadow term</a:t>
            </a:r>
            <a:r>
              <a:rPr lang="en-GB" sz="1100" b="0" i="0" u="none" strike="noStrike" cap="none" dirty="0">
                <a:solidFill>
                  <a:srgbClr val="000000"/>
                </a:solidFill>
                <a:effectLst/>
                <a:latin typeface="Arial"/>
                <a:ea typeface="Arial"/>
                <a:cs typeface="Arial"/>
                <a:sym typeface="Arial"/>
              </a:rPr>
              <a:t>, and write the result to the lighting buffer</a:t>
            </a:r>
            <a:r>
              <a:rPr lang="en-FI"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Because we store a fixed 1 to 4 light samples per tile, this pass has </a:t>
            </a:r>
            <a:r>
              <a:rPr lang="en-GB" sz="1100" b="0" i="0" u="none" strike="noStrike" cap="none" dirty="0">
                <a:solidFill>
                  <a:srgbClr val="000000"/>
                </a:solidFill>
                <a:effectLst/>
                <a:latin typeface="Arial"/>
                <a:ea typeface="Arial"/>
                <a:cs typeface="Arial"/>
                <a:sym typeface="Arial"/>
              </a:rPr>
              <a:t>also </a:t>
            </a:r>
            <a:r>
              <a:rPr lang="en-FI" sz="1100" b="0" i="0" u="none" strike="noStrike" cap="none" dirty="0">
                <a:solidFill>
                  <a:srgbClr val="000000"/>
                </a:solidFill>
                <a:effectLst/>
                <a:latin typeface="Arial"/>
                <a:ea typeface="Arial"/>
                <a:cs typeface="Arial"/>
                <a:sym typeface="Arial"/>
              </a:rPr>
              <a:t>a fixed cost independent of the scene lighting complexity.</a:t>
            </a:r>
            <a:r>
              <a:rPr lang="en-GB" sz="1100" b="0" i="0" u="none" strike="noStrike" cap="none" dirty="0">
                <a:solidFill>
                  <a:srgbClr val="000000"/>
                </a:solidFill>
                <a:effectLst/>
                <a:latin typeface="Arial"/>
                <a:ea typeface="Arial"/>
                <a:cs typeface="Arial"/>
                <a:sym typeface="Arial"/>
              </a:rPr>
              <a:t> The lighting evaluation is also quite unified across all our light types because of the decoupled shadow evaluation, which reduces the divergence with the pixel shader implementation. With compute shaders we could have coherent lighting evaluation of tile pixels packed to waves, further reducing the divergence.</a:t>
            </a:r>
            <a:endParaRPr lang="en-FI"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129608FD-BE75-6E3F-47AD-43DC08D44F6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152718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0BF32777-D1B5-C230-4420-14D1C4814992}"/>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3C1E69B0-9824-29AB-29A0-C097CF0D9270}"/>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9E82D62D-BE80-F243-E0C6-A33382B8149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529872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B6CC4827-C2C7-B4B2-D331-37BE77B4067C}"/>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31E82C50-0978-B477-5D79-08C86CAE8FA8}"/>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keep the denoising cost low, we are planning to improve temporal anti-aliasing to work as our denoiser and avoid the need for a separate denoising pass, which would consume more bandwidth.</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However, the main challenge with the standard TAA is the 3x3px </a:t>
            </a:r>
            <a:r>
              <a:rPr lang="en-GB" sz="1100" b="0" i="0" u="none" strike="noStrike" cap="none" dirty="0" err="1">
                <a:solidFill>
                  <a:srgbClr val="000000"/>
                </a:solidFill>
                <a:effectLst/>
                <a:latin typeface="Arial"/>
                <a:ea typeface="Arial"/>
                <a:cs typeface="Arial"/>
                <a:sym typeface="Arial"/>
              </a:rPr>
              <a:t>neighborhood</a:t>
            </a:r>
            <a:r>
              <a:rPr lang="en-GB" sz="1100" b="0" i="0" u="none" strike="noStrike" cap="none" dirty="0">
                <a:solidFill>
                  <a:srgbClr val="000000"/>
                </a:solidFill>
                <a:effectLst/>
                <a:latin typeface="Arial"/>
                <a:ea typeface="Arial"/>
                <a:cs typeface="Arial"/>
                <a:sym typeface="Arial"/>
              </a:rPr>
              <a:t> history </a:t>
            </a:r>
            <a:r>
              <a:rPr lang="en-GB" sz="1100" b="0" i="0" u="none" strike="noStrike" cap="none" dirty="0" err="1">
                <a:solidFill>
                  <a:srgbClr val="000000"/>
                </a:solidFill>
                <a:effectLst/>
                <a:latin typeface="Arial"/>
                <a:ea typeface="Arial"/>
                <a:cs typeface="Arial"/>
                <a:sym typeface="Arial"/>
              </a:rPr>
              <a:t>color</a:t>
            </a:r>
            <a:r>
              <a:rPr lang="en-GB" sz="1100" b="0" i="0" u="none" strike="noStrike" cap="none" dirty="0">
                <a:solidFill>
                  <a:srgbClr val="000000"/>
                </a:solidFill>
                <a:effectLst/>
                <a:latin typeface="Arial"/>
                <a:ea typeface="Arial"/>
                <a:cs typeface="Arial"/>
                <a:sym typeface="Arial"/>
              </a:rPr>
              <a:t> clamping designed to reduce ghosting. In our case, this causes flashing lighting splotches shown in the middle, because the pixel </a:t>
            </a:r>
            <a:r>
              <a:rPr lang="en-GB" sz="1100" b="0" i="0" u="none" strike="noStrike" cap="none" dirty="0" err="1">
                <a:solidFill>
                  <a:srgbClr val="000000"/>
                </a:solidFill>
                <a:effectLst/>
                <a:latin typeface="Arial"/>
                <a:ea typeface="Arial"/>
                <a:cs typeface="Arial"/>
                <a:sym typeface="Arial"/>
              </a:rPr>
              <a:t>neigborhoods</a:t>
            </a:r>
            <a:r>
              <a:rPr lang="en-GB" sz="1100" b="0" i="0" u="none" strike="noStrike" cap="none" dirty="0">
                <a:solidFill>
                  <a:srgbClr val="000000"/>
                </a:solidFill>
                <a:effectLst/>
                <a:latin typeface="Arial"/>
                <a:ea typeface="Arial"/>
                <a:cs typeface="Arial"/>
                <a:sym typeface="Arial"/>
              </a:rPr>
              <a:t> may not render key lights for a frame, limiting the </a:t>
            </a:r>
            <a:r>
              <a:rPr lang="en-GB" sz="1100" b="0" i="0" u="none" strike="noStrike" cap="none" dirty="0" err="1">
                <a:solidFill>
                  <a:srgbClr val="000000"/>
                </a:solidFill>
                <a:effectLst/>
                <a:latin typeface="Arial"/>
                <a:ea typeface="Arial"/>
                <a:cs typeface="Arial"/>
                <a:sym typeface="Arial"/>
              </a:rPr>
              <a:t>color</a:t>
            </a:r>
            <a:r>
              <a:rPr lang="en-GB" sz="1100" b="0" i="0" u="none" strike="noStrike" cap="none" dirty="0">
                <a:solidFill>
                  <a:srgbClr val="000000"/>
                </a:solidFill>
                <a:effectLst/>
                <a:latin typeface="Arial"/>
                <a:ea typeface="Arial"/>
                <a:cs typeface="Arial"/>
                <a:sym typeface="Arial"/>
              </a:rPr>
              <a:t> range.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So</a:t>
            </a:r>
            <a:r>
              <a:rPr lang="en-GB" sz="1100" b="0" i="0" u="none" strike="noStrike" cap="none" dirty="0">
                <a:solidFill>
                  <a:srgbClr val="000000"/>
                </a:solidFill>
                <a:effectLst/>
                <a:latin typeface="Arial"/>
                <a:ea typeface="Arial"/>
                <a:cs typeface="Arial"/>
                <a:sym typeface="Arial"/>
              </a:rPr>
              <a:t>,</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we</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need to </a:t>
            </a:r>
            <a:r>
              <a:rPr lang="en-FI" sz="1100" b="0" i="0" u="none" strike="noStrike" cap="none" dirty="0">
                <a:solidFill>
                  <a:srgbClr val="000000"/>
                </a:solidFill>
                <a:effectLst/>
                <a:latin typeface="Arial"/>
                <a:ea typeface="Arial"/>
                <a:cs typeface="Arial"/>
                <a:sym typeface="Arial"/>
              </a:rPr>
              <a:t>either make the </a:t>
            </a:r>
            <a:r>
              <a:rPr lang="en-FI" sz="1100" b="0" i="0" u="none" strike="noStrike" cap="none" dirty="0" err="1">
                <a:solidFill>
                  <a:srgbClr val="000000"/>
                </a:solidFill>
                <a:effectLst/>
                <a:latin typeface="Arial"/>
                <a:ea typeface="Arial"/>
                <a:cs typeface="Arial"/>
                <a:sym typeface="Arial"/>
              </a:rPr>
              <a:t>color</a:t>
            </a:r>
            <a:r>
              <a:rPr lang="en-FI" sz="1100" b="0" i="0" u="none" strike="noStrike" cap="none" dirty="0">
                <a:solidFill>
                  <a:srgbClr val="000000"/>
                </a:solidFill>
                <a:effectLst/>
                <a:latin typeface="Arial"/>
                <a:ea typeface="Arial"/>
                <a:cs typeface="Arial"/>
                <a:sym typeface="Arial"/>
              </a:rPr>
              <a:t> clamping more compatible with </a:t>
            </a:r>
            <a:r>
              <a:rPr lang="en-GB" sz="1100" b="0" i="0" u="none" strike="noStrike" cap="none" dirty="0">
                <a:solidFill>
                  <a:srgbClr val="000000"/>
                </a:solidFill>
                <a:effectLst/>
                <a:latin typeface="Arial"/>
                <a:ea typeface="Arial"/>
                <a:cs typeface="Arial"/>
                <a:sym typeface="Arial"/>
              </a:rPr>
              <a:t>the </a:t>
            </a:r>
            <a:r>
              <a:rPr lang="en-FI" sz="1100" b="0" i="0" u="none" strike="noStrike" cap="none" dirty="0">
                <a:solidFill>
                  <a:srgbClr val="000000"/>
                </a:solidFill>
                <a:effectLst/>
                <a:latin typeface="Arial"/>
                <a:ea typeface="Arial"/>
                <a:cs typeface="Arial"/>
                <a:sym typeface="Arial"/>
              </a:rPr>
              <a:t>noisy input, find alternative ghosting suppression </a:t>
            </a:r>
            <a:r>
              <a:rPr lang="en-GB" sz="1100" b="0" i="0" u="none" strike="noStrike" cap="none" dirty="0">
                <a:solidFill>
                  <a:srgbClr val="000000"/>
                </a:solidFill>
                <a:effectLst/>
                <a:latin typeface="Arial"/>
                <a:ea typeface="Arial"/>
                <a:cs typeface="Arial"/>
                <a:sym typeface="Arial"/>
              </a:rPr>
              <a:t>techniques</a:t>
            </a:r>
            <a:r>
              <a:rPr lang="en-FI" sz="1100" b="0" i="0" u="none" strike="noStrike" cap="none" dirty="0">
                <a:solidFill>
                  <a:srgbClr val="000000"/>
                </a:solidFill>
                <a:effectLst/>
                <a:latin typeface="Arial"/>
                <a:ea typeface="Arial"/>
                <a:cs typeface="Arial"/>
                <a:sym typeface="Arial"/>
              </a:rPr>
              <a:t>, or provide input data that better suits TAA, </a:t>
            </a:r>
            <a:r>
              <a:rPr lang="en-GB" sz="1100" b="0" i="0" u="none" strike="noStrike" cap="none" dirty="0">
                <a:solidFill>
                  <a:srgbClr val="000000"/>
                </a:solidFill>
                <a:effectLst/>
                <a:latin typeface="Arial"/>
                <a:ea typeface="Arial"/>
                <a:cs typeface="Arial"/>
                <a:sym typeface="Arial"/>
              </a:rPr>
              <a:t>or with</a:t>
            </a:r>
            <a:r>
              <a:rPr lang="en-FI" sz="1100" b="0" i="0" u="none" strike="noStrike" cap="none" dirty="0">
                <a:solidFill>
                  <a:srgbClr val="000000"/>
                </a:solidFill>
                <a:effectLst/>
                <a:latin typeface="Arial"/>
                <a:ea typeface="Arial"/>
                <a:cs typeface="Arial"/>
                <a:sym typeface="Arial"/>
              </a:rPr>
              <a:t> a combination of these approaches. This is still an active area of </a:t>
            </a:r>
            <a:r>
              <a:rPr lang="en-GB" sz="1100" b="0" i="0" u="none" strike="noStrike" cap="none" dirty="0">
                <a:solidFill>
                  <a:srgbClr val="000000"/>
                </a:solidFill>
                <a:effectLst/>
                <a:latin typeface="Arial"/>
                <a:ea typeface="Arial"/>
                <a:cs typeface="Arial"/>
                <a:sym typeface="Arial"/>
              </a:rPr>
              <a:t>R&amp;D</a:t>
            </a:r>
            <a:r>
              <a:rPr lang="en-FI" sz="1100" b="0" i="0" u="none" strike="noStrike" cap="none" dirty="0">
                <a:solidFill>
                  <a:srgbClr val="000000"/>
                </a:solidFill>
                <a:effectLst/>
                <a:latin typeface="Arial"/>
                <a:ea typeface="Arial"/>
                <a:cs typeface="Arial"/>
                <a:sym typeface="Arial"/>
              </a:rPr>
              <a:t> for us.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712B6603-8C6A-20C3-49B6-EE7FD0DD49C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358635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DF48E56A-6A87-154A-106A-1035E9AAF524}"/>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D8F1FD43-3E4F-022F-03DE-64ADBDCF766D}"/>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DA74BFC3-7C2F-F79E-7D65-1FF46B16DCD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25534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878F0C34-2610-F0F6-B8CF-5E0D7D8D66FA}"/>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467D36CC-CCB1-3140-E1FA-6FCAC763E57B}"/>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For visual results, here is a comparison between 1 and 4 samples-per-pixel lighting. In the noisy image on the left, the 1spp image has more noise, as expected. In the TAA image on the right, we can also see that the 4spp result is able to reproduce some of the finer lighting details, like sharp specular reflections in detailed geometry. Both converge to quite similar and acceptable results though without major differences.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3BCC7DD3-D117-7A25-21AE-DD10D616E99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517991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020D2344-469E-90D1-AF61-2A0F16BA3CBE}"/>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53DB9005-E7B9-1509-F477-00A6D467A4D8}"/>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Here’s a </a:t>
            </a:r>
            <a:r>
              <a:rPr lang="en-GB" sz="1100" b="0" i="0" u="none" strike="noStrike" cap="none" dirty="0">
                <a:solidFill>
                  <a:srgbClr val="000000"/>
                </a:solidFill>
                <a:effectLst/>
                <a:latin typeface="Arial"/>
                <a:ea typeface="Arial"/>
                <a:cs typeface="Arial"/>
                <a:sym typeface="Arial"/>
              </a:rPr>
              <a:t>visual </a:t>
            </a:r>
            <a:r>
              <a:rPr lang="en-FI" sz="1100" b="0" i="0" u="none" strike="noStrike" cap="none" dirty="0">
                <a:solidFill>
                  <a:srgbClr val="000000"/>
                </a:solidFill>
                <a:effectLst/>
                <a:latin typeface="Arial"/>
                <a:ea typeface="Arial"/>
                <a:cs typeface="Arial"/>
                <a:sym typeface="Arial"/>
              </a:rPr>
              <a:t>comparison how big-tile reservoir size influences the lighting results. Decreasing the number of big-tile samples darkens the scene, especially in the distance. Th</a:t>
            </a:r>
            <a:r>
              <a:rPr lang="en-GB" sz="1100" b="0" i="0" u="none" strike="noStrike" cap="none" dirty="0">
                <a:solidFill>
                  <a:srgbClr val="000000"/>
                </a:solidFill>
                <a:effectLst/>
                <a:latin typeface="Arial"/>
                <a:ea typeface="Arial"/>
                <a:cs typeface="Arial"/>
                <a:sym typeface="Arial"/>
              </a:rPr>
              <a:t>e</a:t>
            </a:r>
            <a:r>
              <a:rPr lang="en-FI"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darkening is </a:t>
            </a:r>
            <a:r>
              <a:rPr lang="en-FI" sz="1100" b="0" i="0" u="none" strike="noStrike" cap="none" dirty="0">
                <a:solidFill>
                  <a:srgbClr val="000000"/>
                </a:solidFill>
                <a:effectLst/>
                <a:latin typeface="Arial"/>
                <a:ea typeface="Arial"/>
                <a:cs typeface="Arial"/>
                <a:sym typeface="Arial"/>
              </a:rPr>
              <a:t>lighting bias </a:t>
            </a:r>
            <a:r>
              <a:rPr lang="en-GB" sz="1100" b="0" i="0" u="none" strike="noStrike" cap="none" dirty="0">
                <a:solidFill>
                  <a:srgbClr val="000000"/>
                </a:solidFill>
                <a:effectLst/>
                <a:latin typeface="Arial"/>
                <a:ea typeface="Arial"/>
                <a:cs typeface="Arial"/>
                <a:sym typeface="Arial"/>
              </a:rPr>
              <a:t>caused by capping</a:t>
            </a:r>
            <a:r>
              <a:rPr lang="en-FI" sz="1100" b="0" i="0" u="none" strike="noStrike" cap="none" dirty="0">
                <a:solidFill>
                  <a:srgbClr val="000000"/>
                </a:solidFill>
                <a:effectLst/>
                <a:latin typeface="Arial"/>
                <a:ea typeface="Arial"/>
                <a:cs typeface="Arial"/>
                <a:sym typeface="Arial"/>
              </a:rPr>
              <a:t> the light weight</a:t>
            </a:r>
            <a:r>
              <a:rPr lang="en-GB" sz="1100" b="0" i="0" u="none" strike="noStrike" cap="none" dirty="0">
                <a:solidFill>
                  <a:srgbClr val="000000"/>
                </a:solidFill>
                <a:effectLst/>
                <a:latin typeface="Arial"/>
                <a:ea typeface="Arial"/>
                <a:cs typeface="Arial"/>
                <a:sym typeface="Arial"/>
              </a:rPr>
              <a:t>s</a:t>
            </a:r>
            <a:r>
              <a:rPr lang="en-FI" sz="1100" b="0" i="0" u="none" strike="noStrike" cap="none" dirty="0">
                <a:solidFill>
                  <a:srgbClr val="000000"/>
                </a:solidFill>
                <a:effectLst/>
                <a:latin typeface="Arial"/>
                <a:ea typeface="Arial"/>
                <a:cs typeface="Arial"/>
                <a:sym typeface="Arial"/>
              </a:rPr>
              <a:t> to reduce fireflies. Otherwise, increasing the big-tile reservoir reduces noise and improves lighting details because the small-tile resampling can pull more relevant light samples from a richer set.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CCEE449E-0194-F758-ABFF-7596ED2BF073}"/>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195981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87204FED-F924-B4D1-CDE6-84D20DDC390C}"/>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894F0E22-2030-FFBA-2ACE-0DC18BBCF256}"/>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06D62ED6-C520-AF6E-79FC-C2C7A71FF59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482600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0902C490-1A61-86CE-73DE-D384C1170CBB}"/>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8DBA11ED-7418-24A7-5E6F-8537183014EF}"/>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For the performance profiling, we are using the following hardware setup. It covers one of our weakest Android target phones, a high-end Android phone and a more powerful high-end laptop. Adreno 610 is found in $99 budget phones today and matches roughly Xbox360 and PS3 for ALU power and memory bandwidth, but runs at 3W. Adreno 830 is found in $1000 phones and matches around 10 year old consoles and desktop GPUs, but runs at 5W. We also use lower rendering resolutions on weaker devices.</a:t>
            </a:r>
          </a:p>
        </p:txBody>
      </p:sp>
      <p:sp>
        <p:nvSpPr>
          <p:cNvPr id="154" name="Google Shape;154;g317b7fdb672_2_116:notes">
            <a:extLst>
              <a:ext uri="{FF2B5EF4-FFF2-40B4-BE49-F238E27FC236}">
                <a16:creationId xmlns:a16="http://schemas.microsoft.com/office/drawing/2014/main" id="{6791AD4A-54F7-D245-F746-40BBEC20898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973281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BEACF828-78CB-A1A1-1933-21EC179469EF}"/>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DEC4EA06-3D68-B8CE-A6D2-FCB22E9FB07A}"/>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First, we’ll have an apples-to-apples visual test, comparing our old sun-only lighting with the Stochastic Tile-Based lighting. Sun-only lighting simply evaluates shadowed sunlight for every pixel without any kind of light classification. Visually, the sun-only lighting and our STB lighting look almost identical. The main difference is that STB lighting evaluates sun shadows for 2x2px quads instead of pixels, so they appear slightly softer.</a:t>
            </a:r>
            <a:endParaRPr lang="en-FI"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10CA6A10-3448-AB7E-954F-49E23BED15D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930031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B0361CD1-0488-06C8-4030-A12F7B90B722}"/>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799B54A2-72D8-D5EB-3964-5B0A0A2CBC2F}"/>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Our lighting passes evaluate also specular and diffuse IBL, SSAO upscaling, and so forth, but these numbers include only the direct lighting cost.</a:t>
            </a: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With 1spp stochastic lighting, the cost on the Adreno 610 increases only by 0.66ms, which is quite modest given it now also handles arbitrary local lights.</a:t>
            </a: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On Adreno 830 and RTX 4070 the cost increase is around 0.35ms, but the relative cost increase is higher. These platforms could potentially benefit from the compute shader implementations and merging passes to bridge the gap.</a:t>
            </a:r>
            <a:endParaRPr lang="en-FI"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FA0708C0-77F6-BC03-0DBE-24ABA02BE45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527191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4F70871D-7571-DFAE-0A95-9457361DC106}"/>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2EF31CEE-244A-E743-C2B4-AAAF8F80BD6A}"/>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We also profiled how the STB lighting performance scales with samples-per-pixel with 50 local lights in camera </a:t>
            </a:r>
            <a:r>
              <a:rPr lang="en-GB" sz="1100" b="0" i="0" u="none" strike="noStrike" cap="none" dirty="0" err="1">
                <a:solidFill>
                  <a:srgbClr val="000000"/>
                </a:solidFill>
                <a:effectLst/>
                <a:latin typeface="Arial"/>
                <a:ea typeface="Arial"/>
                <a:cs typeface="Arial"/>
                <a:sym typeface="Arial"/>
              </a:rPr>
              <a:t>FoV</a:t>
            </a:r>
            <a:r>
              <a:rPr lang="en-GB" sz="1100" b="0" i="0" u="none" strike="noStrike" cap="none" dirty="0">
                <a:solidFill>
                  <a:srgbClr val="000000"/>
                </a:solidFill>
                <a:effectLst/>
                <a:latin typeface="Arial"/>
                <a:ea typeface="Arial"/>
                <a:cs typeface="Arial"/>
                <a:sym typeface="Arial"/>
              </a:rPr>
              <a:t>, and how it compares to the sun-only lighting performance. The sun-only lighting on the left differs visually of course because it renders only the faint directional moonlight.</a:t>
            </a:r>
            <a:endParaRPr lang="en-FI"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1CE298A6-1E1D-44EB-D356-37935826873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785840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72D2A922-2FD9-2C04-8280-2DBF9759D99D}"/>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CC29D315-3355-22D0-7A10-FDBE56D44D91}"/>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In this scene the sun-only lighting is a bit more costly, but 1spp adds an extra 1.5ms on budget phone and around 0.5ms on the high-end phone and the laptop.</a:t>
            </a: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Notably the Small-Tile SRS pass is now 3x as expensive as in the previous scene on the budget phone because it needs to resample from the full big-tile reservoirs. An easy way to reduce the cost would be to reduce big-tile reservoir size, at the cost of some added noise.</a:t>
            </a: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4spp lighting gets quite expensive on the budget phone but is more reasonable on the high-end phone and the laptop, especially at those resolutions.</a:t>
            </a: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The cost of big-tile SRS pass is still tiny, but could be improved to fixed cost with uniform sampling if it becomes an issue with larger light counts. I tested the performance in a separate scene with 500 lights and the Big-Tile sampling cost was still only 0.02ms on all the platforms.</a:t>
            </a:r>
          </a:p>
          <a:p>
            <a:pPr marL="158750" indent="0">
              <a:buNone/>
            </a:pPr>
            <a:endParaRPr lang="en-GB"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4EDE8C05-9896-2F4E-5216-2AE3283E770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523849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692F03A6-9C44-34D5-0A8E-9E75A4B255D7}"/>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2FC5B245-E25C-E55F-0BC0-41B7D93173D6}"/>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g317b7fdb672_2_91:notes">
            <a:extLst>
              <a:ext uri="{FF2B5EF4-FFF2-40B4-BE49-F238E27FC236}">
                <a16:creationId xmlns:a16="http://schemas.microsoft.com/office/drawing/2014/main" id="{FED5C56E-A8FB-7DC3-31AD-242ECC7C089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104566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B5D3A1B0-1903-F2C7-49CA-917659B83073}"/>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FDFE8698-31B2-B8B0-347F-7D2CA501921D}"/>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 presented a new stochastic lighting algorithm that moved light sampling from per-pixel to per-tile, drastically cutting bandwidth and divergence, and making fully dynamic complex lighting a viable option even on budget mobile phones. The development is still work in progress, but the results are encouraging for both quality and performance that we plan to keep improving in the future. Some of our future work includes: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FI" sz="1100" b="0" i="0" u="none" strike="noStrike" cap="none" dirty="0">
                <a:solidFill>
                  <a:srgbClr val="000000"/>
                </a:solidFill>
                <a:effectLst/>
                <a:latin typeface="Arial"/>
                <a:ea typeface="Arial"/>
                <a:cs typeface="Arial"/>
                <a:sym typeface="Arial"/>
              </a:rPr>
              <a:t>Implementing compute shader variants of the current pixel shader passes </a:t>
            </a:r>
            <a:r>
              <a:rPr lang="en-GB" sz="1100" b="0" i="0" u="none" strike="noStrike" cap="none" dirty="0">
                <a:solidFill>
                  <a:srgbClr val="000000"/>
                </a:solidFill>
                <a:effectLst/>
                <a:latin typeface="Arial"/>
                <a:ea typeface="Arial"/>
                <a:cs typeface="Arial"/>
                <a:sym typeface="Arial"/>
              </a:rPr>
              <a:t>and profiling on different </a:t>
            </a:r>
            <a:r>
              <a:rPr lang="en-FI" sz="1100" b="0" i="0" u="none" strike="noStrike" cap="none" dirty="0">
                <a:solidFill>
                  <a:srgbClr val="000000"/>
                </a:solidFill>
                <a:effectLst/>
                <a:latin typeface="Arial"/>
                <a:ea typeface="Arial"/>
                <a:cs typeface="Arial"/>
                <a:sym typeface="Arial"/>
              </a:rPr>
              <a:t>devices. There are good ALU and bandwidth optimization opportunities that might </a:t>
            </a:r>
            <a:r>
              <a:rPr lang="en-GB" sz="1100" b="0" i="0" u="none" strike="noStrike" cap="none" dirty="0">
                <a:solidFill>
                  <a:srgbClr val="000000"/>
                </a:solidFill>
                <a:effectLst/>
                <a:latin typeface="Arial"/>
                <a:ea typeface="Arial"/>
                <a:cs typeface="Arial"/>
                <a:sym typeface="Arial"/>
              </a:rPr>
              <a:t>translate to</a:t>
            </a:r>
            <a:r>
              <a:rPr lang="en-FI" sz="1100" b="0" i="0" u="none" strike="noStrike" cap="none" dirty="0">
                <a:solidFill>
                  <a:srgbClr val="000000"/>
                </a:solidFill>
                <a:effectLst/>
                <a:latin typeface="Arial"/>
                <a:ea typeface="Arial"/>
                <a:cs typeface="Arial"/>
                <a:sym typeface="Arial"/>
              </a:rPr>
              <a:t> mobile devices as well.</a:t>
            </a:r>
            <a:r>
              <a:rPr lang="en-GB" sz="1100" b="0" i="0" u="none" strike="noStrike" cap="none" dirty="0">
                <a:solidFill>
                  <a:srgbClr val="000000"/>
                </a:solidFill>
                <a:effectLst/>
                <a:latin typeface="Arial"/>
                <a:ea typeface="Arial"/>
                <a:cs typeface="Arial"/>
                <a:sym typeface="Arial"/>
              </a:rPr>
              <a:t> With compute shaders we could also merge the </a:t>
            </a:r>
            <a:r>
              <a:rPr lang="en-FI" sz="1100" b="0" i="0" u="none" strike="noStrike" cap="none" dirty="0">
                <a:solidFill>
                  <a:srgbClr val="000000"/>
                </a:solidFill>
                <a:effectLst/>
                <a:latin typeface="Arial"/>
                <a:ea typeface="Arial"/>
                <a:cs typeface="Arial"/>
                <a:sym typeface="Arial"/>
              </a:rPr>
              <a:t>last three </a:t>
            </a:r>
            <a:r>
              <a:rPr lang="en-GB" sz="1100" b="0" i="0" u="none" strike="noStrike" cap="none" dirty="0">
                <a:solidFill>
                  <a:srgbClr val="000000"/>
                </a:solidFill>
                <a:effectLst/>
                <a:latin typeface="Arial"/>
                <a:ea typeface="Arial"/>
                <a:cs typeface="Arial"/>
                <a:sym typeface="Arial"/>
              </a:rPr>
              <a:t>passes; small-tile resampling, shadows and lighting, to a single pass which should give significant performance boost on PC &amp; consoles and possibly also on some mobile devices.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We’ll also continue the work on TAA to improve denoising and lower the level of noise generated by the lighting algorithm. While the lighting cost remains fixed, the level of noise increases as more lights are illuminating a region. Our biggest challenge currently is to make TAA to work well with noisy output produced by the lighting algorithm. We are still hopeful that we can denoise the result with a modified TAA instead of having to implement a separate spatiotemporal denoising pass. It might be also possible to reduce noise with pervious frame small-tile reservoir resampling similarly to </a:t>
            </a:r>
            <a:r>
              <a:rPr lang="en-GB" sz="1100" b="0" i="0" u="none" strike="noStrike" cap="none" dirty="0" err="1">
                <a:solidFill>
                  <a:srgbClr val="000000"/>
                </a:solidFill>
                <a:effectLst/>
                <a:latin typeface="Arial"/>
                <a:ea typeface="Arial"/>
                <a:cs typeface="Arial"/>
                <a:sym typeface="Arial"/>
              </a:rPr>
              <a:t>ReSTIR</a:t>
            </a:r>
            <a:r>
              <a:rPr lang="en-GB" sz="1100" b="0" i="0" u="none" strike="noStrike" cap="none" dirty="0">
                <a:solidFill>
                  <a:srgbClr val="000000"/>
                </a:solidFill>
                <a:effectLst/>
                <a:latin typeface="Arial"/>
                <a:ea typeface="Arial"/>
                <a:cs typeface="Arial"/>
                <a:sym typeface="Arial"/>
              </a:rPr>
              <a:t>, but this requires more R&amp;D.</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current big-tile PDF estimates lights influence on the tile using the central line segment between the tile depth bounds. If the depth range is large and the tile pixels are mostly near the near and far planes, lights in the middle of the range are picked too frequently increasing noise. It would be better to weigh the PDF proportionally to number of pixels at certain depth for higher quality big-tile reservoir samples. Another potential improvement is to set PDF to 0 if spotlight cone doesn’t intersect the big-tile frustum. The current big-tile sampling is very efficient so we could spend some more cycles to improve the big-tile sample quality to better handle a wider range of scenarios.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small-tile PDF can also be improved for both performance and quality. Our stochastic PDF evaluation requires currently 4 shadowed illuminance and BRDF evaluations which is rather expensive and results in some bias at lighting boundaries. We might be able to reduce this to one conservative shadow evaluation using tile bounds and hierarchical shadow map, and to have single conservative BRDF evaluation by generating a low-res version of the G-buffer. We don’t either use any tone-mapping in the PDF evaluation, which should also help to bring down the noise.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There are also potential low-hanging fruits to improve the quality and performance by tuning the existing algorithm parameters. For example, big-tile reservoir size, big-tile pixel size, sampling patterns, and so forth can be likely improved.</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lighting algorithm supports currently only fully opaque surfaces rendered in the G-Buffer. To add support for rasterized semi-transparent surfaces the light sampling and reservoirs should be extended to volumes that can be efficiently sampled during the rasterization. The algorithm can be also extended to support volumetric lighting for example by performing small-tile resampling upon volumetric ray marching.</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a:solidFill>
                <a:srgbClr val="000000"/>
              </a:solidFill>
              <a:effectLst/>
              <a:latin typeface="Arial"/>
              <a:ea typeface="Arial"/>
              <a:cs typeface="Arial"/>
              <a:sym typeface="Arial"/>
            </a:endParaRPr>
          </a:p>
        </p:txBody>
      </p:sp>
      <p:sp>
        <p:nvSpPr>
          <p:cNvPr id="154" name="Google Shape;154;g317b7fdb672_2_116:notes">
            <a:extLst>
              <a:ext uri="{FF2B5EF4-FFF2-40B4-BE49-F238E27FC236}">
                <a16:creationId xmlns:a16="http://schemas.microsoft.com/office/drawing/2014/main" id="{6691B73D-C71F-B9FB-5BFA-BA89F48EC1B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0742407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BA56320C-052D-8EE3-22BE-06B89F4FDE6C}"/>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047CBDF0-24C3-87DB-3820-534C7D747BC8}"/>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So, that wraps up my presentation and thank you for listening! I would like to thank Natalya </a:t>
            </a:r>
            <a:r>
              <a:rPr lang="en-GB" dirty="0" err="1"/>
              <a:t>Tatarchuk</a:t>
            </a:r>
            <a:r>
              <a:rPr lang="en-GB" dirty="0"/>
              <a:t>, </a:t>
            </a:r>
            <a:r>
              <a:rPr lang="en-GB" sz="1100" b="0" i="0" u="none" strike="noStrike" cap="none" dirty="0">
                <a:solidFill>
                  <a:srgbClr val="000000"/>
                </a:solidFill>
                <a:effectLst/>
                <a:latin typeface="Arial"/>
                <a:ea typeface="Arial"/>
                <a:cs typeface="Arial"/>
                <a:sym typeface="Arial"/>
              </a:rPr>
              <a:t>Sébastien Lagarde</a:t>
            </a:r>
            <a:r>
              <a:rPr lang="en-GB" dirty="0"/>
              <a:t>, Sebastian Aaltonen and Janne </a:t>
            </a:r>
            <a:r>
              <a:rPr lang="en-GB" dirty="0" err="1"/>
              <a:t>Gröndahl</a:t>
            </a:r>
            <a:r>
              <a:rPr lang="en-GB" dirty="0"/>
              <a:t> for reviewing and helping to prepare the presentation, and HypeHype for sponsoring the trip. And finally, my wife Laura for her patience and support.</a:t>
            </a:r>
          </a:p>
          <a:p>
            <a:pPr marL="0" lvl="0" indent="0" algn="l" rtl="0">
              <a:spcBef>
                <a:spcPts val="0"/>
              </a:spcBef>
              <a:spcAft>
                <a:spcPts val="0"/>
              </a:spcAft>
              <a:buNone/>
            </a:pPr>
            <a:endParaRPr lang="en-GB" dirty="0"/>
          </a:p>
        </p:txBody>
      </p:sp>
      <p:sp>
        <p:nvSpPr>
          <p:cNvPr id="154" name="Google Shape;154;g317b7fdb672_2_116:notes">
            <a:extLst>
              <a:ext uri="{FF2B5EF4-FFF2-40B4-BE49-F238E27FC236}">
                <a16:creationId xmlns:a16="http://schemas.microsoft.com/office/drawing/2014/main" id="{C7294017-997C-48D6-5212-157A868A5FC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1362024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a:extLst>
            <a:ext uri="{FF2B5EF4-FFF2-40B4-BE49-F238E27FC236}">
              <a16:creationId xmlns:a16="http://schemas.microsoft.com/office/drawing/2014/main" id="{E6EA5A10-3D53-00C0-1FE0-BA40A4BC8586}"/>
            </a:ext>
          </a:extLst>
        </p:cNvPr>
        <p:cNvGrpSpPr/>
        <p:nvPr/>
      </p:nvGrpSpPr>
      <p:grpSpPr>
        <a:xfrm>
          <a:off x="0" y="0"/>
          <a:ext cx="0" cy="0"/>
          <a:chOff x="0" y="0"/>
          <a:chExt cx="0" cy="0"/>
        </a:xfrm>
      </p:grpSpPr>
      <p:sp>
        <p:nvSpPr>
          <p:cNvPr id="138" name="Google Shape;138;g317b7fdb672_2_91:notes">
            <a:extLst>
              <a:ext uri="{FF2B5EF4-FFF2-40B4-BE49-F238E27FC236}">
                <a16:creationId xmlns:a16="http://schemas.microsoft.com/office/drawing/2014/main" id="{F7D0C6D0-6B89-15D3-D75F-5308B642A1B2}"/>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39" name="Google Shape;139;g317b7fdb672_2_91:notes">
            <a:extLst>
              <a:ext uri="{FF2B5EF4-FFF2-40B4-BE49-F238E27FC236}">
                <a16:creationId xmlns:a16="http://schemas.microsoft.com/office/drawing/2014/main" id="{D3E6373E-10D8-B038-BD9C-7D150D64C8D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261565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3E6576FC-EC5A-2652-6904-CF48E4DCF376}"/>
            </a:ext>
          </a:extLst>
        </p:cNvPr>
        <p:cNvGrpSpPr/>
        <p:nvPr/>
      </p:nvGrpSpPr>
      <p:grpSpPr>
        <a:xfrm>
          <a:off x="0" y="0"/>
          <a:ext cx="0" cy="0"/>
          <a:chOff x="0" y="0"/>
          <a:chExt cx="0" cy="0"/>
        </a:xfrm>
      </p:grpSpPr>
      <p:sp>
        <p:nvSpPr>
          <p:cNvPr id="153" name="Google Shape;153;g317b7fdb672_2_116:notes">
            <a:extLst>
              <a:ext uri="{FF2B5EF4-FFF2-40B4-BE49-F238E27FC236}">
                <a16:creationId xmlns:a16="http://schemas.microsoft.com/office/drawing/2014/main" id="{DF18A24E-7830-AD8A-2EE9-44C6BE5B5FB7}"/>
              </a:ext>
            </a:extLst>
          </p:cNvPr>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p:txBody>
      </p:sp>
      <p:sp>
        <p:nvSpPr>
          <p:cNvPr id="154" name="Google Shape;154;g317b7fdb672_2_116:notes">
            <a:extLst>
              <a:ext uri="{FF2B5EF4-FFF2-40B4-BE49-F238E27FC236}">
                <a16:creationId xmlns:a16="http://schemas.microsoft.com/office/drawing/2014/main" id="{17A1DA5D-8FB2-F86C-D5DF-AD0D016E563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06193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Advances 2025 Title Slide">
  <p:cSld name="Title Slide">
    <p:bg>
      <p:bgPr>
        <a:solidFill>
          <a:schemeClr val="lt1"/>
        </a:solidFill>
        <a:effectLst/>
      </p:bgPr>
    </p:bg>
    <p:spTree>
      <p:nvGrpSpPr>
        <p:cNvPr id="1" name="Shape 57"/>
        <p:cNvGrpSpPr/>
        <p:nvPr/>
      </p:nvGrpSpPr>
      <p:grpSpPr>
        <a:xfrm>
          <a:off x="0" y="0"/>
          <a:ext cx="0" cy="0"/>
          <a:chOff x="0" y="0"/>
          <a:chExt cx="0" cy="0"/>
        </a:xfrm>
      </p:grpSpPr>
      <p:pic>
        <p:nvPicPr>
          <p:cNvPr id="58" name="Google Shape;58;p14" descr="A close-up of a cigarette&#10;&#10;Description automatically generated"/>
          <p:cNvPicPr preferRelativeResize="0"/>
          <p:nvPr/>
        </p:nvPicPr>
        <p:blipFill rotWithShape="1">
          <a:blip r:embed="rId2">
            <a:alphaModFix/>
          </a:blip>
          <a:srcRect/>
          <a:stretch/>
        </p:blipFill>
        <p:spPr>
          <a:xfrm>
            <a:off x="1143" y="-1642"/>
            <a:ext cx="9141714" cy="5146785"/>
          </a:xfrm>
          <a:prstGeom prst="rect">
            <a:avLst/>
          </a:prstGeom>
          <a:noFill/>
          <a:ln>
            <a:noFill/>
          </a:ln>
        </p:spPr>
      </p:pic>
      <p:pic>
        <p:nvPicPr>
          <p:cNvPr id="59" name="Google Shape;59;p14"/>
          <p:cNvPicPr preferRelativeResize="0"/>
          <p:nvPr/>
        </p:nvPicPr>
        <p:blipFill rotWithShape="1">
          <a:blip r:embed="rId3">
            <a:alphaModFix/>
          </a:blip>
          <a:srcRect/>
          <a:stretch/>
        </p:blipFill>
        <p:spPr>
          <a:xfrm>
            <a:off x="1143" y="644"/>
            <a:ext cx="9141714" cy="5142214"/>
          </a:xfrm>
          <a:prstGeom prst="rect">
            <a:avLst/>
          </a:prstGeom>
          <a:noFill/>
          <a:ln>
            <a:noFill/>
          </a:ln>
        </p:spPr>
      </p:pic>
      <p:sp>
        <p:nvSpPr>
          <p:cNvPr id="60" name="Google Shape;60;p14"/>
          <p:cNvSpPr txBox="1">
            <a:spLocks noGrp="1"/>
          </p:cNvSpPr>
          <p:nvPr>
            <p:ph type="subTitle" idx="1"/>
          </p:nvPr>
        </p:nvSpPr>
        <p:spPr>
          <a:xfrm>
            <a:off x="697395" y="4005969"/>
            <a:ext cx="7749211" cy="717478"/>
          </a:xfrm>
          <a:prstGeom prst="rect">
            <a:avLst/>
          </a:prstGeom>
          <a:noFill/>
          <a:ln>
            <a:noFill/>
          </a:ln>
        </p:spPr>
        <p:txBody>
          <a:bodyPr spcFirstLastPara="1" wrap="square" lIns="137150" tIns="0" rIns="137150" bIns="68575" anchor="t" anchorCtr="0">
            <a:normAutofit/>
          </a:bodyPr>
          <a:lstStyle>
            <a:lvl1pPr lvl="0" algn="ctr">
              <a:lnSpc>
                <a:spcPct val="100000"/>
              </a:lnSpc>
              <a:spcBef>
                <a:spcPts val="0"/>
              </a:spcBef>
              <a:spcAft>
                <a:spcPts val="0"/>
              </a:spcAft>
              <a:buSzPts val="2300"/>
              <a:buNone/>
              <a:defRPr sz="2300" b="1" cap="none">
                <a:solidFill>
                  <a:schemeClr val="lt1"/>
                </a:solidFill>
              </a:defRPr>
            </a:lvl1pPr>
            <a:lvl2pPr lvl="1" algn="ctr">
              <a:lnSpc>
                <a:spcPct val="130000"/>
              </a:lnSpc>
              <a:spcBef>
                <a:spcPts val="0"/>
              </a:spcBef>
              <a:spcAft>
                <a:spcPts val="0"/>
              </a:spcAft>
              <a:buSzPts val="1500"/>
              <a:buNone/>
              <a:defRPr sz="1500"/>
            </a:lvl2pPr>
            <a:lvl3pPr lvl="2" algn="ctr">
              <a:lnSpc>
                <a:spcPct val="130000"/>
              </a:lnSpc>
              <a:spcBef>
                <a:spcPts val="500"/>
              </a:spcBef>
              <a:spcAft>
                <a:spcPts val="0"/>
              </a:spcAft>
              <a:buSzPts val="1400"/>
              <a:buNone/>
              <a:defRPr sz="1400"/>
            </a:lvl3pPr>
            <a:lvl4pPr lvl="3" algn="ctr">
              <a:lnSpc>
                <a:spcPct val="130000"/>
              </a:lnSpc>
              <a:spcBef>
                <a:spcPts val="500"/>
              </a:spcBef>
              <a:spcAft>
                <a:spcPts val="0"/>
              </a:spcAft>
              <a:buSzPts val="1200"/>
              <a:buNone/>
              <a:defRPr sz="1200"/>
            </a:lvl4pPr>
            <a:lvl5pPr lvl="4" algn="ctr">
              <a:lnSpc>
                <a:spcPct val="130000"/>
              </a:lnSpc>
              <a:spcBef>
                <a:spcPts val="500"/>
              </a:spcBef>
              <a:spcAft>
                <a:spcPts val="0"/>
              </a:spcAft>
              <a:buSzPts val="1200"/>
              <a:buNone/>
              <a:defRPr sz="1200"/>
            </a:lvl5pPr>
            <a:lvl6pPr lvl="5" algn="ctr">
              <a:lnSpc>
                <a:spcPct val="90000"/>
              </a:lnSpc>
              <a:spcBef>
                <a:spcPts val="5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61" name="Google Shape;61;p14"/>
          <p:cNvSpPr txBox="1">
            <a:spLocks noGrp="1"/>
          </p:cNvSpPr>
          <p:nvPr>
            <p:ph type="ctrTitle"/>
          </p:nvPr>
        </p:nvSpPr>
        <p:spPr>
          <a:xfrm>
            <a:off x="681597" y="2478527"/>
            <a:ext cx="7780807" cy="1199075"/>
          </a:xfrm>
          <a:prstGeom prst="rect">
            <a:avLst/>
          </a:prstGeom>
          <a:noFill/>
          <a:ln>
            <a:noFill/>
          </a:ln>
          <a:effectLst>
            <a:outerShdw blurRad="494903" dist="36783" dir="5400000" algn="t" rotWithShape="0">
              <a:srgbClr val="000000">
                <a:alpha val="71764"/>
              </a:srgbClr>
            </a:outerShdw>
          </a:effectLst>
        </p:spPr>
        <p:txBody>
          <a:bodyPr spcFirstLastPara="1" wrap="square" lIns="137150" tIns="34275" rIns="137150" bIns="0" anchor="t" anchorCtr="0">
            <a:normAutofit/>
          </a:bodyPr>
          <a:lstStyle>
            <a:lvl1pPr lvl="0" algn="ctr">
              <a:lnSpc>
                <a:spcPct val="100000"/>
              </a:lnSpc>
              <a:spcBef>
                <a:spcPts val="0"/>
              </a:spcBef>
              <a:spcAft>
                <a:spcPts val="0"/>
              </a:spcAft>
              <a:buClr>
                <a:schemeClr val="lt1"/>
              </a:buClr>
              <a:buSzPts val="4100"/>
              <a:buFont typeface="Arial"/>
              <a:buNone/>
              <a:defRPr sz="4100" b="1" i="0" cap="none">
                <a:solidFill>
                  <a:schemeClr val="lt1"/>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2" name="Google Shape;62;p14"/>
          <p:cNvSpPr txBox="1"/>
          <p:nvPr/>
        </p:nvSpPr>
        <p:spPr>
          <a:xfrm>
            <a:off x="1987950" y="4467575"/>
            <a:ext cx="5168100" cy="21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900">
                <a:solidFill>
                  <a:schemeClr val="lt1"/>
                </a:solidFill>
                <a:latin typeface="Roboto"/>
                <a:ea typeface="Roboto"/>
                <a:cs typeface="Roboto"/>
                <a:sym typeface="Roboto"/>
              </a:rPr>
              <a:t>SIGGRAPH 2025 Advances in Real-Time Rendering in Games </a:t>
            </a:r>
            <a:r>
              <a:rPr lang="en" sz="900" i="1">
                <a:solidFill>
                  <a:schemeClr val="lt1"/>
                </a:solidFill>
                <a:latin typeface="Roboto"/>
                <a:ea typeface="Roboto"/>
                <a:cs typeface="Roboto"/>
                <a:sym typeface="Roboto"/>
              </a:rPr>
              <a:t>course</a:t>
            </a:r>
            <a:endParaRPr sz="900" i="1">
              <a:solidFill>
                <a:schemeClr val="lt1"/>
              </a:solidFill>
              <a:latin typeface="Roboto"/>
              <a:ea typeface="Roboto"/>
              <a:cs typeface="Roboto"/>
              <a:sym typeface="Roboto"/>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Divider ">
  <p:cSld name="Divider ">
    <p:bg>
      <p:bgPr>
        <a:solidFill>
          <a:schemeClr val="lt1"/>
        </a:solidFill>
        <a:effectLst/>
      </p:bgPr>
    </p:bg>
    <p:spTree>
      <p:nvGrpSpPr>
        <p:cNvPr id="1" name="Shape 63"/>
        <p:cNvGrpSpPr/>
        <p:nvPr/>
      </p:nvGrpSpPr>
      <p:grpSpPr>
        <a:xfrm>
          <a:off x="0" y="0"/>
          <a:ext cx="0" cy="0"/>
          <a:chOff x="0" y="0"/>
          <a:chExt cx="0" cy="0"/>
        </a:xfrm>
      </p:grpSpPr>
      <p:pic>
        <p:nvPicPr>
          <p:cNvPr id="64" name="Google Shape;64;p15"/>
          <p:cNvPicPr preferRelativeResize="0"/>
          <p:nvPr/>
        </p:nvPicPr>
        <p:blipFill rotWithShape="1">
          <a:blip r:embed="rId2">
            <a:alphaModFix/>
          </a:blip>
          <a:srcRect/>
          <a:stretch/>
        </p:blipFill>
        <p:spPr>
          <a:xfrm>
            <a:off x="1143" y="643"/>
            <a:ext cx="9141714" cy="5142214"/>
          </a:xfrm>
          <a:prstGeom prst="rect">
            <a:avLst/>
          </a:prstGeom>
          <a:noFill/>
          <a:ln>
            <a:noFill/>
          </a:ln>
        </p:spPr>
      </p:pic>
      <p:sp>
        <p:nvSpPr>
          <p:cNvPr id="65" name="Google Shape;65;p15"/>
          <p:cNvSpPr txBox="1">
            <a:spLocks noGrp="1"/>
          </p:cNvSpPr>
          <p:nvPr>
            <p:ph type="subTitle" idx="1"/>
          </p:nvPr>
        </p:nvSpPr>
        <p:spPr>
          <a:xfrm>
            <a:off x="3596903" y="2644141"/>
            <a:ext cx="4769857" cy="1456334"/>
          </a:xfrm>
          <a:prstGeom prst="rect">
            <a:avLst/>
          </a:prstGeom>
          <a:noFill/>
          <a:ln>
            <a:noFill/>
          </a:ln>
        </p:spPr>
        <p:txBody>
          <a:bodyPr spcFirstLastPara="1" wrap="square" lIns="137150" tIns="0" rIns="137150" bIns="68575" anchor="t" anchorCtr="0">
            <a:normAutofit/>
          </a:bodyPr>
          <a:lstStyle>
            <a:lvl1pPr lvl="0" algn="l">
              <a:lnSpc>
                <a:spcPct val="100000"/>
              </a:lnSpc>
              <a:spcBef>
                <a:spcPts val="0"/>
              </a:spcBef>
              <a:spcAft>
                <a:spcPts val="0"/>
              </a:spcAft>
              <a:buSzPts val="2300"/>
              <a:buNone/>
              <a:defRPr sz="2300" b="1" cap="none">
                <a:solidFill>
                  <a:schemeClr val="lt1"/>
                </a:solidFill>
              </a:defRPr>
            </a:lvl1pPr>
            <a:lvl2pPr lvl="1" algn="ctr">
              <a:lnSpc>
                <a:spcPct val="130000"/>
              </a:lnSpc>
              <a:spcBef>
                <a:spcPts val="0"/>
              </a:spcBef>
              <a:spcAft>
                <a:spcPts val="0"/>
              </a:spcAft>
              <a:buSzPts val="1500"/>
              <a:buNone/>
              <a:defRPr sz="1500"/>
            </a:lvl2pPr>
            <a:lvl3pPr lvl="2" algn="ctr">
              <a:lnSpc>
                <a:spcPct val="130000"/>
              </a:lnSpc>
              <a:spcBef>
                <a:spcPts val="500"/>
              </a:spcBef>
              <a:spcAft>
                <a:spcPts val="0"/>
              </a:spcAft>
              <a:buSzPts val="1400"/>
              <a:buNone/>
              <a:defRPr sz="1400"/>
            </a:lvl3pPr>
            <a:lvl4pPr lvl="3" algn="ctr">
              <a:lnSpc>
                <a:spcPct val="130000"/>
              </a:lnSpc>
              <a:spcBef>
                <a:spcPts val="500"/>
              </a:spcBef>
              <a:spcAft>
                <a:spcPts val="0"/>
              </a:spcAft>
              <a:buSzPts val="1200"/>
              <a:buNone/>
              <a:defRPr sz="1200"/>
            </a:lvl4pPr>
            <a:lvl5pPr lvl="4" algn="ctr">
              <a:lnSpc>
                <a:spcPct val="130000"/>
              </a:lnSpc>
              <a:spcBef>
                <a:spcPts val="500"/>
              </a:spcBef>
              <a:spcAft>
                <a:spcPts val="0"/>
              </a:spcAft>
              <a:buSzPts val="1200"/>
              <a:buNone/>
              <a:defRPr sz="1200"/>
            </a:lvl5pPr>
            <a:lvl6pPr lvl="5" algn="ctr">
              <a:lnSpc>
                <a:spcPct val="90000"/>
              </a:lnSpc>
              <a:spcBef>
                <a:spcPts val="5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66" name="Google Shape;66;p15"/>
          <p:cNvSpPr txBox="1">
            <a:spLocks noGrp="1"/>
          </p:cNvSpPr>
          <p:nvPr>
            <p:ph type="ctrTitle"/>
          </p:nvPr>
        </p:nvSpPr>
        <p:spPr>
          <a:xfrm>
            <a:off x="3596903" y="934403"/>
            <a:ext cx="4769857" cy="1671638"/>
          </a:xfrm>
          <a:prstGeom prst="rect">
            <a:avLst/>
          </a:prstGeom>
          <a:noFill/>
          <a:ln>
            <a:noFill/>
          </a:ln>
        </p:spPr>
        <p:txBody>
          <a:bodyPr spcFirstLastPara="1" wrap="square" lIns="137150" tIns="34275" rIns="137150" bIns="0" anchor="b" anchorCtr="0">
            <a:normAutofit/>
          </a:bodyPr>
          <a:lstStyle>
            <a:lvl1pPr lvl="0" algn="l">
              <a:lnSpc>
                <a:spcPct val="100000"/>
              </a:lnSpc>
              <a:spcBef>
                <a:spcPts val="0"/>
              </a:spcBef>
              <a:spcAft>
                <a:spcPts val="0"/>
              </a:spcAft>
              <a:buClr>
                <a:schemeClr val="lt1"/>
              </a:buClr>
              <a:buSzPts val="3800"/>
              <a:buFont typeface="Arial"/>
              <a:buNone/>
              <a:defRPr sz="3800" b="1" i="0" cap="none">
                <a:solidFill>
                  <a:schemeClr val="lt1"/>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pic>
        <p:nvPicPr>
          <p:cNvPr id="67" name="Google Shape;67;p15" descr="A black and white sign with white text&#10;&#10;Description automatically generated"/>
          <p:cNvPicPr preferRelativeResize="0"/>
          <p:nvPr/>
        </p:nvPicPr>
        <p:blipFill rotWithShape="1">
          <a:blip r:embed="rId3">
            <a:alphaModFix/>
          </a:blip>
          <a:srcRect/>
          <a:stretch/>
        </p:blipFill>
        <p:spPr>
          <a:xfrm>
            <a:off x="7220092" y="222885"/>
            <a:ext cx="1598783" cy="367974"/>
          </a:xfrm>
          <a:prstGeom prst="rect">
            <a:avLst/>
          </a:prstGeom>
          <a:noFill/>
          <a:ln>
            <a:noFill/>
          </a:ln>
        </p:spPr>
      </p:pic>
      <p:sp>
        <p:nvSpPr>
          <p:cNvPr id="68" name="Google Shape;68;p15"/>
          <p:cNvSpPr txBox="1"/>
          <p:nvPr/>
        </p:nvSpPr>
        <p:spPr>
          <a:xfrm>
            <a:off x="3596900" y="3264913"/>
            <a:ext cx="5168100" cy="214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900">
                <a:solidFill>
                  <a:schemeClr val="lt1"/>
                </a:solidFill>
                <a:latin typeface="Roboto"/>
                <a:ea typeface="Roboto"/>
                <a:cs typeface="Roboto"/>
                <a:sym typeface="Roboto"/>
              </a:rPr>
              <a:t>SIGGRAPH 2025 Advances in Real-Time Rendering in Games </a:t>
            </a:r>
            <a:r>
              <a:rPr lang="en" sz="900" i="1">
                <a:solidFill>
                  <a:schemeClr val="lt1"/>
                </a:solidFill>
                <a:latin typeface="Roboto"/>
                <a:ea typeface="Roboto"/>
                <a:cs typeface="Roboto"/>
                <a:sym typeface="Roboto"/>
              </a:rPr>
              <a:t>course</a:t>
            </a:r>
            <a:endParaRPr sz="900" i="1">
              <a:solidFill>
                <a:schemeClr val="lt1"/>
              </a:solidFill>
              <a:latin typeface="Roboto"/>
              <a:ea typeface="Roboto"/>
              <a:cs typeface="Roboto"/>
              <a:sym typeface="Roboto"/>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82"/>
        <p:cNvGrpSpPr/>
        <p:nvPr/>
      </p:nvGrpSpPr>
      <p:grpSpPr>
        <a:xfrm>
          <a:off x="0" y="0"/>
          <a:ext cx="0" cy="0"/>
          <a:chOff x="0" y="0"/>
          <a:chExt cx="0" cy="0"/>
        </a:xfrm>
      </p:grpSpPr>
      <p:sp>
        <p:nvSpPr>
          <p:cNvPr id="83" name="Google Shape;83;p18"/>
          <p:cNvSpPr txBox="1">
            <a:spLocks noGrp="1"/>
          </p:cNvSpPr>
          <p:nvPr>
            <p:ph type="body" idx="1"/>
          </p:nvPr>
        </p:nvSpPr>
        <p:spPr>
          <a:xfrm>
            <a:off x="321906" y="1386507"/>
            <a:ext cx="4080510" cy="276999"/>
          </a:xfrm>
          <a:prstGeom prst="rect">
            <a:avLst/>
          </a:prstGeom>
          <a:noFill/>
          <a:ln>
            <a:noFill/>
          </a:ln>
        </p:spPr>
        <p:txBody>
          <a:bodyPr spcFirstLastPara="1" wrap="square" lIns="0" tIns="34275" rIns="68575" bIns="34275" anchor="t" anchorCtr="0">
            <a:normAutofit/>
          </a:bodyPr>
          <a:lstStyle>
            <a:lvl1pPr marL="457200" lvl="0" indent="-228600" algn="l">
              <a:lnSpc>
                <a:spcPct val="100000"/>
              </a:lnSpc>
              <a:spcBef>
                <a:spcPts val="0"/>
              </a:spcBef>
              <a:spcAft>
                <a:spcPts val="0"/>
              </a:spcAft>
              <a:buSzPts val="1400"/>
              <a:buNone/>
              <a:defRPr sz="1400" b="1" cap="none">
                <a:solidFill>
                  <a:schemeClr val="dk1"/>
                </a:solidFill>
              </a:defRPr>
            </a:lvl1pPr>
            <a:lvl2pPr marL="914400" lvl="1" indent="-228600" algn="l">
              <a:lnSpc>
                <a:spcPct val="130000"/>
              </a:lnSpc>
              <a:spcBef>
                <a:spcPts val="500"/>
              </a:spcBef>
              <a:spcAft>
                <a:spcPts val="0"/>
              </a:spcAft>
              <a:buSzPts val="1500"/>
              <a:buNone/>
              <a:defRPr sz="1500" b="1"/>
            </a:lvl2pPr>
            <a:lvl3pPr marL="1371600" lvl="2" indent="-228600" algn="l">
              <a:lnSpc>
                <a:spcPct val="130000"/>
              </a:lnSpc>
              <a:spcBef>
                <a:spcPts val="500"/>
              </a:spcBef>
              <a:spcAft>
                <a:spcPts val="0"/>
              </a:spcAft>
              <a:buSzPts val="1400"/>
              <a:buNone/>
              <a:defRPr sz="1400" b="1"/>
            </a:lvl3pPr>
            <a:lvl4pPr marL="1828800" lvl="3" indent="-228600" algn="l">
              <a:lnSpc>
                <a:spcPct val="130000"/>
              </a:lnSpc>
              <a:spcBef>
                <a:spcPts val="500"/>
              </a:spcBef>
              <a:spcAft>
                <a:spcPts val="0"/>
              </a:spcAft>
              <a:buSzPts val="1200"/>
              <a:buNone/>
              <a:defRPr sz="1200" b="1"/>
            </a:lvl4pPr>
            <a:lvl5pPr marL="2286000" lvl="4" indent="-228600" algn="l">
              <a:lnSpc>
                <a:spcPct val="130000"/>
              </a:lnSpc>
              <a:spcBef>
                <a:spcPts val="500"/>
              </a:spcBef>
              <a:spcAft>
                <a:spcPts val="0"/>
              </a:spcAft>
              <a:buSzPts val="1200"/>
              <a:buNone/>
              <a:defRPr sz="1200" b="1"/>
            </a:lvl5pPr>
            <a:lvl6pPr marL="2743200" lvl="5" indent="-228600" algn="l">
              <a:lnSpc>
                <a:spcPct val="90000"/>
              </a:lnSpc>
              <a:spcBef>
                <a:spcPts val="5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4" name="Google Shape;84;p18"/>
          <p:cNvSpPr txBox="1">
            <a:spLocks noGrp="1"/>
          </p:cNvSpPr>
          <p:nvPr>
            <p:ph type="body" idx="2"/>
          </p:nvPr>
        </p:nvSpPr>
        <p:spPr>
          <a:xfrm>
            <a:off x="321905" y="1766253"/>
            <a:ext cx="4082455" cy="2585223"/>
          </a:xfrm>
          <a:prstGeom prst="rect">
            <a:avLst/>
          </a:prstGeom>
          <a:noFill/>
          <a:ln>
            <a:noFill/>
          </a:ln>
        </p:spPr>
        <p:txBody>
          <a:bodyPr spcFirstLastPara="1" wrap="square" lIns="0" tIns="34275" rIns="68575" bIns="34275" anchor="t" anchorCtr="0">
            <a:normAutofit/>
          </a:bodyPr>
          <a:lstStyle>
            <a:lvl1pPr marL="457200" lvl="0" indent="-317500" algn="l">
              <a:lnSpc>
                <a:spcPct val="130000"/>
              </a:lnSpc>
              <a:spcBef>
                <a:spcPts val="0"/>
              </a:spcBef>
              <a:spcAft>
                <a:spcPts val="0"/>
              </a:spcAft>
              <a:buSzPts val="1400"/>
              <a:buChar char="•"/>
              <a:defRPr/>
            </a:lvl1pPr>
            <a:lvl2pPr marL="914400" lvl="1" indent="-317500" algn="l">
              <a:lnSpc>
                <a:spcPct val="130000"/>
              </a:lnSpc>
              <a:spcBef>
                <a:spcPts val="500"/>
              </a:spcBef>
              <a:spcAft>
                <a:spcPts val="0"/>
              </a:spcAft>
              <a:buSzPts val="1400"/>
              <a:buChar char="−"/>
              <a:defRPr/>
            </a:lvl2pPr>
            <a:lvl3pPr marL="1371600" lvl="2" indent="-317500" algn="l">
              <a:lnSpc>
                <a:spcPct val="130000"/>
              </a:lnSpc>
              <a:spcBef>
                <a:spcPts val="500"/>
              </a:spcBef>
              <a:spcAft>
                <a:spcPts val="0"/>
              </a:spcAft>
              <a:buSzPts val="1400"/>
              <a:buChar char="•"/>
              <a:defRPr/>
            </a:lvl3pPr>
            <a:lvl4pPr marL="1828800" lvl="3" indent="-317500" algn="l">
              <a:lnSpc>
                <a:spcPct val="130000"/>
              </a:lnSpc>
              <a:spcBef>
                <a:spcPts val="500"/>
              </a:spcBef>
              <a:spcAft>
                <a:spcPts val="0"/>
              </a:spcAft>
              <a:buSzPts val="1400"/>
              <a:buChar char="−"/>
              <a:defRPr/>
            </a:lvl4pPr>
            <a:lvl5pPr marL="2286000" lvl="4" indent="-317500" algn="l">
              <a:lnSpc>
                <a:spcPct val="130000"/>
              </a:lnSpc>
              <a:spcBef>
                <a:spcPts val="500"/>
              </a:spcBef>
              <a:spcAft>
                <a:spcPts val="0"/>
              </a:spcAft>
              <a:buSzPts val="1400"/>
              <a:buChar char="•"/>
              <a:defRPr/>
            </a:lvl5pPr>
            <a:lvl6pPr marL="2743200" lvl="5" indent="-317500" algn="l">
              <a:lnSpc>
                <a:spcPct val="90000"/>
              </a:lnSpc>
              <a:spcBef>
                <a:spcPts val="5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5" name="Google Shape;85;p18"/>
          <p:cNvSpPr txBox="1">
            <a:spLocks noGrp="1"/>
          </p:cNvSpPr>
          <p:nvPr>
            <p:ph type="title"/>
          </p:nvPr>
        </p:nvSpPr>
        <p:spPr>
          <a:xfrm>
            <a:off x="321906" y="-3895"/>
            <a:ext cx="6041805" cy="980694"/>
          </a:xfrm>
          <a:prstGeom prst="rect">
            <a:avLst/>
          </a:prstGeom>
          <a:noFill/>
          <a:ln>
            <a:noFill/>
          </a:ln>
        </p:spPr>
        <p:txBody>
          <a:bodyPr spcFirstLastPara="1" wrap="square" lIns="0" tIns="34275" rIns="68575" bIns="34275" anchor="ctr" anchorCtr="0">
            <a:noAutofit/>
          </a:bodyPr>
          <a:lstStyle>
            <a:lvl1pPr lvl="0" algn="l">
              <a:lnSpc>
                <a:spcPct val="10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6" name="Google Shape;86;p18"/>
          <p:cNvSpPr txBox="1">
            <a:spLocks noGrp="1"/>
          </p:cNvSpPr>
          <p:nvPr>
            <p:ph type="body" idx="3"/>
          </p:nvPr>
        </p:nvSpPr>
        <p:spPr>
          <a:xfrm>
            <a:off x="4747262" y="1386507"/>
            <a:ext cx="4080510" cy="276999"/>
          </a:xfrm>
          <a:prstGeom prst="rect">
            <a:avLst/>
          </a:prstGeom>
          <a:noFill/>
          <a:ln>
            <a:noFill/>
          </a:ln>
        </p:spPr>
        <p:txBody>
          <a:bodyPr spcFirstLastPara="1" wrap="square" lIns="0" tIns="34275" rIns="68575" bIns="34275" anchor="t" anchorCtr="0">
            <a:normAutofit/>
          </a:bodyPr>
          <a:lstStyle>
            <a:lvl1pPr marL="457200" lvl="0" indent="-228600" algn="l">
              <a:lnSpc>
                <a:spcPct val="100000"/>
              </a:lnSpc>
              <a:spcBef>
                <a:spcPts val="0"/>
              </a:spcBef>
              <a:spcAft>
                <a:spcPts val="0"/>
              </a:spcAft>
              <a:buSzPts val="1400"/>
              <a:buNone/>
              <a:defRPr sz="1400" b="1" cap="none">
                <a:solidFill>
                  <a:schemeClr val="dk1"/>
                </a:solidFill>
              </a:defRPr>
            </a:lvl1pPr>
            <a:lvl2pPr marL="914400" lvl="1" indent="-228600" algn="l">
              <a:lnSpc>
                <a:spcPct val="130000"/>
              </a:lnSpc>
              <a:spcBef>
                <a:spcPts val="500"/>
              </a:spcBef>
              <a:spcAft>
                <a:spcPts val="0"/>
              </a:spcAft>
              <a:buSzPts val="1500"/>
              <a:buNone/>
              <a:defRPr sz="1500" b="1"/>
            </a:lvl2pPr>
            <a:lvl3pPr marL="1371600" lvl="2" indent="-228600" algn="l">
              <a:lnSpc>
                <a:spcPct val="130000"/>
              </a:lnSpc>
              <a:spcBef>
                <a:spcPts val="500"/>
              </a:spcBef>
              <a:spcAft>
                <a:spcPts val="0"/>
              </a:spcAft>
              <a:buSzPts val="1400"/>
              <a:buNone/>
              <a:defRPr sz="1400" b="1"/>
            </a:lvl3pPr>
            <a:lvl4pPr marL="1828800" lvl="3" indent="-228600" algn="l">
              <a:lnSpc>
                <a:spcPct val="130000"/>
              </a:lnSpc>
              <a:spcBef>
                <a:spcPts val="500"/>
              </a:spcBef>
              <a:spcAft>
                <a:spcPts val="0"/>
              </a:spcAft>
              <a:buSzPts val="1200"/>
              <a:buNone/>
              <a:defRPr sz="1200" b="1"/>
            </a:lvl4pPr>
            <a:lvl5pPr marL="2286000" lvl="4" indent="-228600" algn="l">
              <a:lnSpc>
                <a:spcPct val="130000"/>
              </a:lnSpc>
              <a:spcBef>
                <a:spcPts val="500"/>
              </a:spcBef>
              <a:spcAft>
                <a:spcPts val="0"/>
              </a:spcAft>
              <a:buSzPts val="1200"/>
              <a:buNone/>
              <a:defRPr sz="1200" b="1"/>
            </a:lvl5pPr>
            <a:lvl6pPr marL="2743200" lvl="5" indent="-228600" algn="l">
              <a:lnSpc>
                <a:spcPct val="90000"/>
              </a:lnSpc>
              <a:spcBef>
                <a:spcPts val="5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7" name="Google Shape;87;p18"/>
          <p:cNvSpPr txBox="1">
            <a:spLocks noGrp="1"/>
          </p:cNvSpPr>
          <p:nvPr>
            <p:ph type="body" idx="4"/>
          </p:nvPr>
        </p:nvSpPr>
        <p:spPr>
          <a:xfrm>
            <a:off x="4747262" y="1766254"/>
            <a:ext cx="4080510" cy="2566812"/>
          </a:xfrm>
          <a:prstGeom prst="rect">
            <a:avLst/>
          </a:prstGeom>
          <a:noFill/>
          <a:ln>
            <a:noFill/>
          </a:ln>
        </p:spPr>
        <p:txBody>
          <a:bodyPr spcFirstLastPara="1" wrap="square" lIns="0" tIns="34275" rIns="68575" bIns="34275" anchor="t" anchorCtr="0">
            <a:normAutofit/>
          </a:bodyPr>
          <a:lstStyle>
            <a:lvl1pPr marL="457200" lvl="0" indent="-317500" algn="l">
              <a:lnSpc>
                <a:spcPct val="130000"/>
              </a:lnSpc>
              <a:spcBef>
                <a:spcPts val="0"/>
              </a:spcBef>
              <a:spcAft>
                <a:spcPts val="0"/>
              </a:spcAft>
              <a:buSzPts val="1400"/>
              <a:buChar char="•"/>
              <a:defRPr/>
            </a:lvl1pPr>
            <a:lvl2pPr marL="914400" lvl="1" indent="-317500" algn="l">
              <a:lnSpc>
                <a:spcPct val="130000"/>
              </a:lnSpc>
              <a:spcBef>
                <a:spcPts val="500"/>
              </a:spcBef>
              <a:spcAft>
                <a:spcPts val="0"/>
              </a:spcAft>
              <a:buSzPts val="1400"/>
              <a:buChar char="−"/>
              <a:defRPr/>
            </a:lvl2pPr>
            <a:lvl3pPr marL="1371600" lvl="2" indent="-317500" algn="l">
              <a:lnSpc>
                <a:spcPct val="130000"/>
              </a:lnSpc>
              <a:spcBef>
                <a:spcPts val="500"/>
              </a:spcBef>
              <a:spcAft>
                <a:spcPts val="0"/>
              </a:spcAft>
              <a:buSzPts val="1400"/>
              <a:buChar char="•"/>
              <a:defRPr/>
            </a:lvl3pPr>
            <a:lvl4pPr marL="1828800" lvl="3" indent="-317500" algn="l">
              <a:lnSpc>
                <a:spcPct val="130000"/>
              </a:lnSpc>
              <a:spcBef>
                <a:spcPts val="500"/>
              </a:spcBef>
              <a:spcAft>
                <a:spcPts val="0"/>
              </a:spcAft>
              <a:buSzPts val="1400"/>
              <a:buChar char="−"/>
              <a:defRPr/>
            </a:lvl4pPr>
            <a:lvl5pPr marL="2286000" lvl="4" indent="-317500" algn="l">
              <a:lnSpc>
                <a:spcPct val="130000"/>
              </a:lnSpc>
              <a:spcBef>
                <a:spcPts val="500"/>
              </a:spcBef>
              <a:spcAft>
                <a:spcPts val="0"/>
              </a:spcAft>
              <a:buSzPts val="1400"/>
              <a:buChar char="•"/>
              <a:defRPr/>
            </a:lvl5pPr>
            <a:lvl6pPr marL="2743200" lvl="5" indent="-317500" algn="l">
              <a:lnSpc>
                <a:spcPct val="90000"/>
              </a:lnSpc>
              <a:spcBef>
                <a:spcPts val="5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8" name="Google Shape;88;p18"/>
          <p:cNvSpPr txBox="1">
            <a:spLocks noGrp="1"/>
          </p:cNvSpPr>
          <p:nvPr>
            <p:ph type="sldNum" idx="12"/>
          </p:nvPr>
        </p:nvSpPr>
        <p:spPr>
          <a:xfrm>
            <a:off x="6817995" y="4912043"/>
            <a:ext cx="2057400" cy="233172"/>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Image with Copy">
  <p:cSld name="Image with Copy">
    <p:spTree>
      <p:nvGrpSpPr>
        <p:cNvPr id="1" name="Shape 89"/>
        <p:cNvGrpSpPr/>
        <p:nvPr/>
      </p:nvGrpSpPr>
      <p:grpSpPr>
        <a:xfrm>
          <a:off x="0" y="0"/>
          <a:ext cx="0" cy="0"/>
          <a:chOff x="0" y="0"/>
          <a:chExt cx="0" cy="0"/>
        </a:xfrm>
      </p:grpSpPr>
      <p:sp>
        <p:nvSpPr>
          <p:cNvPr id="90" name="Google Shape;90;p19"/>
          <p:cNvSpPr>
            <a:spLocks noGrp="1"/>
          </p:cNvSpPr>
          <p:nvPr>
            <p:ph type="pic" idx="2"/>
          </p:nvPr>
        </p:nvSpPr>
        <p:spPr>
          <a:xfrm>
            <a:off x="321905" y="1399033"/>
            <a:ext cx="4250095" cy="2921507"/>
          </a:xfrm>
          <a:prstGeom prst="roundRect">
            <a:avLst>
              <a:gd name="adj" fmla="val 0"/>
            </a:avLst>
          </a:prstGeom>
          <a:solidFill>
            <a:srgbClr val="F2F2F2"/>
          </a:solidFill>
          <a:ln>
            <a:noFill/>
          </a:ln>
        </p:spPr>
      </p:sp>
      <p:sp>
        <p:nvSpPr>
          <p:cNvPr id="91" name="Google Shape;91;p19"/>
          <p:cNvSpPr txBox="1">
            <a:spLocks noGrp="1"/>
          </p:cNvSpPr>
          <p:nvPr>
            <p:ph type="title"/>
          </p:nvPr>
        </p:nvSpPr>
        <p:spPr>
          <a:xfrm>
            <a:off x="321906" y="-3895"/>
            <a:ext cx="6041805" cy="980694"/>
          </a:xfrm>
          <a:prstGeom prst="rect">
            <a:avLst/>
          </a:prstGeom>
          <a:noFill/>
          <a:ln>
            <a:noFill/>
          </a:ln>
        </p:spPr>
        <p:txBody>
          <a:bodyPr spcFirstLastPara="1" wrap="square" lIns="0" tIns="34275" rIns="68575" bIns="34275" anchor="ctr" anchorCtr="0">
            <a:noAutofit/>
          </a:bodyPr>
          <a:lstStyle>
            <a:lvl1pPr lvl="0" algn="l">
              <a:lnSpc>
                <a:spcPct val="10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2" name="Google Shape;92;p19"/>
          <p:cNvSpPr txBox="1">
            <a:spLocks noGrp="1"/>
          </p:cNvSpPr>
          <p:nvPr>
            <p:ph type="sldNum" idx="12"/>
          </p:nvPr>
        </p:nvSpPr>
        <p:spPr>
          <a:xfrm>
            <a:off x="6817995" y="4912043"/>
            <a:ext cx="2057400" cy="233172"/>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
              <a:t>‹#›</a:t>
            </a:fld>
            <a:endParaRPr/>
          </a:p>
        </p:txBody>
      </p:sp>
      <p:sp>
        <p:nvSpPr>
          <p:cNvPr id="93" name="Google Shape;93;p19"/>
          <p:cNvSpPr txBox="1">
            <a:spLocks noGrp="1"/>
          </p:cNvSpPr>
          <p:nvPr>
            <p:ph type="body" idx="1"/>
          </p:nvPr>
        </p:nvSpPr>
        <p:spPr>
          <a:xfrm>
            <a:off x="4747261" y="1386507"/>
            <a:ext cx="4080600" cy="276900"/>
          </a:xfrm>
          <a:prstGeom prst="rect">
            <a:avLst/>
          </a:prstGeom>
          <a:noFill/>
          <a:ln>
            <a:noFill/>
          </a:ln>
        </p:spPr>
        <p:txBody>
          <a:bodyPr spcFirstLastPara="1" wrap="square" lIns="0" tIns="34275" rIns="68575" bIns="34275" anchor="t" anchorCtr="0">
            <a:normAutofit/>
          </a:bodyPr>
          <a:lstStyle>
            <a:lvl1pPr marL="457200" lvl="0" indent="-228600" algn="l">
              <a:lnSpc>
                <a:spcPct val="100000"/>
              </a:lnSpc>
              <a:spcBef>
                <a:spcPts val="0"/>
              </a:spcBef>
              <a:spcAft>
                <a:spcPts val="0"/>
              </a:spcAft>
              <a:buSzPts val="1400"/>
              <a:buNone/>
              <a:defRPr sz="1400" b="1" cap="none">
                <a:solidFill>
                  <a:schemeClr val="dk1"/>
                </a:solidFill>
              </a:defRPr>
            </a:lvl1pPr>
            <a:lvl2pPr marL="914400" lvl="1" indent="-228600" algn="l">
              <a:lnSpc>
                <a:spcPct val="130000"/>
              </a:lnSpc>
              <a:spcBef>
                <a:spcPts val="500"/>
              </a:spcBef>
              <a:spcAft>
                <a:spcPts val="0"/>
              </a:spcAft>
              <a:buSzPts val="1500"/>
              <a:buNone/>
              <a:defRPr sz="1500" b="1"/>
            </a:lvl2pPr>
            <a:lvl3pPr marL="1371600" lvl="2" indent="-228600" algn="l">
              <a:lnSpc>
                <a:spcPct val="130000"/>
              </a:lnSpc>
              <a:spcBef>
                <a:spcPts val="500"/>
              </a:spcBef>
              <a:spcAft>
                <a:spcPts val="0"/>
              </a:spcAft>
              <a:buSzPts val="1400"/>
              <a:buNone/>
              <a:defRPr sz="1400" b="1"/>
            </a:lvl3pPr>
            <a:lvl4pPr marL="1828800" lvl="3" indent="-228600" algn="l">
              <a:lnSpc>
                <a:spcPct val="130000"/>
              </a:lnSpc>
              <a:spcBef>
                <a:spcPts val="500"/>
              </a:spcBef>
              <a:spcAft>
                <a:spcPts val="0"/>
              </a:spcAft>
              <a:buSzPts val="1200"/>
              <a:buNone/>
              <a:defRPr sz="1200" b="1"/>
            </a:lvl4pPr>
            <a:lvl5pPr marL="2286000" lvl="4" indent="-228600" algn="l">
              <a:lnSpc>
                <a:spcPct val="130000"/>
              </a:lnSpc>
              <a:spcBef>
                <a:spcPts val="500"/>
              </a:spcBef>
              <a:spcAft>
                <a:spcPts val="0"/>
              </a:spcAft>
              <a:buSzPts val="1200"/>
              <a:buNone/>
              <a:defRPr sz="1200" b="1"/>
            </a:lvl5pPr>
            <a:lvl6pPr marL="2743200" lvl="5" indent="-228600" algn="l">
              <a:lnSpc>
                <a:spcPct val="90000"/>
              </a:lnSpc>
              <a:spcBef>
                <a:spcPts val="5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94" name="Google Shape;94;p19"/>
          <p:cNvSpPr txBox="1">
            <a:spLocks noGrp="1"/>
          </p:cNvSpPr>
          <p:nvPr>
            <p:ph type="body" idx="3"/>
          </p:nvPr>
        </p:nvSpPr>
        <p:spPr>
          <a:xfrm>
            <a:off x="4747261" y="1766254"/>
            <a:ext cx="4080600" cy="2566800"/>
          </a:xfrm>
          <a:prstGeom prst="rect">
            <a:avLst/>
          </a:prstGeom>
          <a:noFill/>
          <a:ln>
            <a:noFill/>
          </a:ln>
        </p:spPr>
        <p:txBody>
          <a:bodyPr spcFirstLastPara="1" wrap="square" lIns="0" tIns="34275" rIns="68575" bIns="34275" anchor="t" anchorCtr="0">
            <a:normAutofit/>
          </a:bodyPr>
          <a:lstStyle>
            <a:lvl1pPr marL="457200" lvl="0" indent="-317500" algn="l">
              <a:lnSpc>
                <a:spcPct val="130000"/>
              </a:lnSpc>
              <a:spcBef>
                <a:spcPts val="0"/>
              </a:spcBef>
              <a:spcAft>
                <a:spcPts val="0"/>
              </a:spcAft>
              <a:buSzPts val="1400"/>
              <a:buChar char="•"/>
              <a:defRPr/>
            </a:lvl1pPr>
            <a:lvl2pPr marL="914400" lvl="1" indent="-317500" algn="l">
              <a:lnSpc>
                <a:spcPct val="130000"/>
              </a:lnSpc>
              <a:spcBef>
                <a:spcPts val="500"/>
              </a:spcBef>
              <a:spcAft>
                <a:spcPts val="0"/>
              </a:spcAft>
              <a:buSzPts val="1400"/>
              <a:buChar char="−"/>
              <a:defRPr/>
            </a:lvl2pPr>
            <a:lvl3pPr marL="1371600" lvl="2" indent="-317500" algn="l">
              <a:lnSpc>
                <a:spcPct val="130000"/>
              </a:lnSpc>
              <a:spcBef>
                <a:spcPts val="500"/>
              </a:spcBef>
              <a:spcAft>
                <a:spcPts val="0"/>
              </a:spcAft>
              <a:buSzPts val="1400"/>
              <a:buChar char="•"/>
              <a:defRPr/>
            </a:lvl3pPr>
            <a:lvl4pPr marL="1828800" lvl="3" indent="-317500" algn="l">
              <a:lnSpc>
                <a:spcPct val="130000"/>
              </a:lnSpc>
              <a:spcBef>
                <a:spcPts val="500"/>
              </a:spcBef>
              <a:spcAft>
                <a:spcPts val="0"/>
              </a:spcAft>
              <a:buSzPts val="1400"/>
              <a:buChar char="−"/>
              <a:defRPr/>
            </a:lvl4pPr>
            <a:lvl5pPr marL="2286000" lvl="4" indent="-317500" algn="l">
              <a:lnSpc>
                <a:spcPct val="130000"/>
              </a:lnSpc>
              <a:spcBef>
                <a:spcPts val="500"/>
              </a:spcBef>
              <a:spcAft>
                <a:spcPts val="0"/>
              </a:spcAft>
              <a:buSzPts val="1400"/>
              <a:buChar char="•"/>
              <a:defRPr/>
            </a:lvl5pPr>
            <a:lvl6pPr marL="2743200" lvl="5" indent="-317500" algn="l">
              <a:lnSpc>
                <a:spcPct val="90000"/>
              </a:lnSpc>
              <a:spcBef>
                <a:spcPts val="5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peaker - Single">
  <p:cSld name="Speaker - Single">
    <p:bg>
      <p:bgPr>
        <a:solidFill>
          <a:schemeClr val="dk2"/>
        </a:solidFill>
        <a:effectLst/>
      </p:bgPr>
    </p:bg>
    <p:spTree>
      <p:nvGrpSpPr>
        <p:cNvPr id="1" name="Shape 103"/>
        <p:cNvGrpSpPr/>
        <p:nvPr/>
      </p:nvGrpSpPr>
      <p:grpSpPr>
        <a:xfrm>
          <a:off x="0" y="0"/>
          <a:ext cx="0" cy="0"/>
          <a:chOff x="0" y="0"/>
          <a:chExt cx="0" cy="0"/>
        </a:xfrm>
      </p:grpSpPr>
      <p:pic>
        <p:nvPicPr>
          <p:cNvPr id="104" name="Google Shape;104;p21"/>
          <p:cNvPicPr preferRelativeResize="0"/>
          <p:nvPr/>
        </p:nvPicPr>
        <p:blipFill rotWithShape="1">
          <a:blip r:embed="rId2">
            <a:alphaModFix/>
          </a:blip>
          <a:srcRect/>
          <a:stretch/>
        </p:blipFill>
        <p:spPr>
          <a:xfrm>
            <a:off x="-1" y="4255"/>
            <a:ext cx="9144002" cy="5139243"/>
          </a:xfrm>
          <a:prstGeom prst="rect">
            <a:avLst/>
          </a:prstGeom>
          <a:noFill/>
          <a:ln>
            <a:noFill/>
          </a:ln>
        </p:spPr>
      </p:pic>
      <p:sp>
        <p:nvSpPr>
          <p:cNvPr id="105" name="Google Shape;105;p21"/>
          <p:cNvSpPr txBox="1">
            <a:spLocks noGrp="1"/>
          </p:cNvSpPr>
          <p:nvPr>
            <p:ph type="title"/>
          </p:nvPr>
        </p:nvSpPr>
        <p:spPr>
          <a:xfrm>
            <a:off x="4058471" y="1399032"/>
            <a:ext cx="4415494" cy="334707"/>
          </a:xfrm>
          <a:prstGeom prst="rect">
            <a:avLst/>
          </a:prstGeom>
          <a:noFill/>
          <a:ln>
            <a:noFill/>
          </a:ln>
        </p:spPr>
        <p:txBody>
          <a:bodyPr spcFirstLastPara="1" wrap="square" lIns="0" tIns="34275" rIns="68575" bIns="0" anchor="ctr" anchorCtr="0">
            <a:normAutofit/>
          </a:bodyPr>
          <a:lstStyle>
            <a:lvl1pPr lvl="0" algn="l">
              <a:lnSpc>
                <a:spcPct val="100000"/>
              </a:lnSpc>
              <a:spcBef>
                <a:spcPts val="0"/>
              </a:spcBef>
              <a:spcAft>
                <a:spcPts val="0"/>
              </a:spcAft>
              <a:buClr>
                <a:schemeClr val="lt1"/>
              </a:buClr>
              <a:buSzPts val="2000"/>
              <a:buFont typeface="Arial"/>
              <a:buNone/>
              <a:defRPr>
                <a:solidFill>
                  <a:schemeClr val="lt1"/>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6" name="Google Shape;106;p21"/>
          <p:cNvSpPr txBox="1">
            <a:spLocks noGrp="1"/>
          </p:cNvSpPr>
          <p:nvPr>
            <p:ph type="body" idx="1"/>
          </p:nvPr>
        </p:nvSpPr>
        <p:spPr>
          <a:xfrm>
            <a:off x="4058472" y="1743189"/>
            <a:ext cx="4415494" cy="219291"/>
          </a:xfrm>
          <a:prstGeom prst="rect">
            <a:avLst/>
          </a:prstGeom>
          <a:noFill/>
          <a:ln>
            <a:noFill/>
          </a:ln>
        </p:spPr>
        <p:txBody>
          <a:bodyPr spcFirstLastPara="1" wrap="square" lIns="0" tIns="0" rIns="68575" bIns="34275" anchor="ctr" anchorCtr="0">
            <a:normAutofit/>
          </a:bodyPr>
          <a:lstStyle>
            <a:lvl1pPr marL="457200" lvl="0" indent="-228600" algn="l">
              <a:lnSpc>
                <a:spcPct val="100000"/>
              </a:lnSpc>
              <a:spcBef>
                <a:spcPts val="0"/>
              </a:spcBef>
              <a:spcAft>
                <a:spcPts val="0"/>
              </a:spcAft>
              <a:buSzPts val="1200"/>
              <a:buNone/>
              <a:defRPr sz="1200" b="1" cap="none">
                <a:solidFill>
                  <a:schemeClr val="lt1"/>
                </a:solidFill>
              </a:defRPr>
            </a:lvl1pPr>
            <a:lvl2pPr marL="914400" lvl="1" indent="-317500" algn="l">
              <a:lnSpc>
                <a:spcPct val="130000"/>
              </a:lnSpc>
              <a:spcBef>
                <a:spcPts val="0"/>
              </a:spcBef>
              <a:spcAft>
                <a:spcPts val="0"/>
              </a:spcAft>
              <a:buSzPts val="1400"/>
              <a:buChar char="−"/>
              <a:defRPr/>
            </a:lvl2pPr>
            <a:lvl3pPr marL="1371600" lvl="2" indent="-317500" algn="l">
              <a:lnSpc>
                <a:spcPct val="130000"/>
              </a:lnSpc>
              <a:spcBef>
                <a:spcPts val="500"/>
              </a:spcBef>
              <a:spcAft>
                <a:spcPts val="0"/>
              </a:spcAft>
              <a:buSzPts val="1400"/>
              <a:buChar char="•"/>
              <a:defRPr/>
            </a:lvl3pPr>
            <a:lvl4pPr marL="1828800" lvl="3" indent="-317500" algn="l">
              <a:lnSpc>
                <a:spcPct val="130000"/>
              </a:lnSpc>
              <a:spcBef>
                <a:spcPts val="500"/>
              </a:spcBef>
              <a:spcAft>
                <a:spcPts val="0"/>
              </a:spcAft>
              <a:buSzPts val="1400"/>
              <a:buChar char="−"/>
              <a:defRPr/>
            </a:lvl4pPr>
            <a:lvl5pPr marL="2286000" lvl="4" indent="-317500" algn="l">
              <a:lnSpc>
                <a:spcPct val="130000"/>
              </a:lnSpc>
              <a:spcBef>
                <a:spcPts val="500"/>
              </a:spcBef>
              <a:spcAft>
                <a:spcPts val="0"/>
              </a:spcAft>
              <a:buSzPts val="1400"/>
              <a:buChar char="•"/>
              <a:defRPr/>
            </a:lvl5pPr>
            <a:lvl6pPr marL="2743200" lvl="5" indent="-317500" algn="l">
              <a:lnSpc>
                <a:spcPct val="90000"/>
              </a:lnSpc>
              <a:spcBef>
                <a:spcPts val="5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07" name="Google Shape;107;p21"/>
          <p:cNvSpPr txBox="1">
            <a:spLocks noGrp="1"/>
          </p:cNvSpPr>
          <p:nvPr>
            <p:ph type="body" idx="2"/>
          </p:nvPr>
        </p:nvSpPr>
        <p:spPr>
          <a:xfrm>
            <a:off x="4058472" y="2143919"/>
            <a:ext cx="4415494" cy="2176622"/>
          </a:xfrm>
          <a:prstGeom prst="rect">
            <a:avLst/>
          </a:prstGeom>
          <a:noFill/>
          <a:ln>
            <a:noFill/>
          </a:ln>
        </p:spPr>
        <p:txBody>
          <a:bodyPr spcFirstLastPara="1" wrap="square" lIns="0" tIns="34275" rIns="68575" bIns="34275" anchor="t" anchorCtr="0">
            <a:normAutofit/>
          </a:bodyPr>
          <a:lstStyle>
            <a:lvl1pPr marL="457200" lvl="0" indent="-228600" algn="l">
              <a:lnSpc>
                <a:spcPct val="130000"/>
              </a:lnSpc>
              <a:spcBef>
                <a:spcPts val="0"/>
              </a:spcBef>
              <a:spcAft>
                <a:spcPts val="0"/>
              </a:spcAft>
              <a:buSzPts val="1500"/>
              <a:buNone/>
              <a:defRPr sz="1500">
                <a:solidFill>
                  <a:schemeClr val="lt1"/>
                </a:solidFill>
              </a:defRPr>
            </a:lvl1pPr>
            <a:lvl2pPr marL="914400" lvl="1" indent="-228600" algn="l">
              <a:lnSpc>
                <a:spcPct val="130000"/>
              </a:lnSpc>
              <a:spcBef>
                <a:spcPts val="500"/>
              </a:spcBef>
              <a:spcAft>
                <a:spcPts val="0"/>
              </a:spcAft>
              <a:buSzPts val="1100"/>
              <a:buNone/>
              <a:defRPr/>
            </a:lvl2pPr>
            <a:lvl3pPr marL="1371600" lvl="2" indent="-228600" algn="l">
              <a:lnSpc>
                <a:spcPct val="130000"/>
              </a:lnSpc>
              <a:spcBef>
                <a:spcPts val="500"/>
              </a:spcBef>
              <a:spcAft>
                <a:spcPts val="0"/>
              </a:spcAft>
              <a:buSzPts val="900"/>
              <a:buNone/>
              <a:defRPr/>
            </a:lvl3pPr>
            <a:lvl4pPr marL="1828800" lvl="3" indent="-228600" algn="l">
              <a:lnSpc>
                <a:spcPct val="130000"/>
              </a:lnSpc>
              <a:spcBef>
                <a:spcPts val="500"/>
              </a:spcBef>
              <a:spcAft>
                <a:spcPts val="0"/>
              </a:spcAft>
              <a:buSzPts val="800"/>
              <a:buNone/>
              <a:defRPr/>
            </a:lvl4pPr>
            <a:lvl5pPr marL="2286000" lvl="4" indent="-228600" algn="l">
              <a:lnSpc>
                <a:spcPct val="130000"/>
              </a:lnSpc>
              <a:spcBef>
                <a:spcPts val="500"/>
              </a:spcBef>
              <a:spcAft>
                <a:spcPts val="0"/>
              </a:spcAft>
              <a:buSzPts val="800"/>
              <a:buNone/>
              <a:defRPr/>
            </a:lvl5pPr>
            <a:lvl6pPr marL="2743200" lvl="5" indent="-317500" algn="l">
              <a:lnSpc>
                <a:spcPct val="90000"/>
              </a:lnSpc>
              <a:spcBef>
                <a:spcPts val="5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08" name="Google Shape;108;p21"/>
          <p:cNvSpPr>
            <a:spLocks noGrp="1"/>
          </p:cNvSpPr>
          <p:nvPr>
            <p:ph type="pic" idx="3"/>
          </p:nvPr>
        </p:nvSpPr>
        <p:spPr>
          <a:xfrm>
            <a:off x="853821" y="1485900"/>
            <a:ext cx="2832354" cy="2819766"/>
          </a:xfrm>
          <a:prstGeom prst="rect">
            <a:avLst/>
          </a:prstGeom>
          <a:solidFill>
            <a:srgbClr val="F2F2F2"/>
          </a:solidFill>
          <a:ln>
            <a:noFill/>
          </a:ln>
        </p:spPr>
      </p:sp>
      <p:sp>
        <p:nvSpPr>
          <p:cNvPr id="109" name="Google Shape;109;p21"/>
          <p:cNvSpPr txBox="1">
            <a:spLocks noGrp="1"/>
          </p:cNvSpPr>
          <p:nvPr>
            <p:ph type="sldNum" idx="12"/>
          </p:nvPr>
        </p:nvSpPr>
        <p:spPr>
          <a:xfrm>
            <a:off x="6817995" y="4912043"/>
            <a:ext cx="2057400" cy="233172"/>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
              <a:t>‹#›</a:t>
            </a:fld>
            <a:endParaRPr/>
          </a:p>
        </p:txBody>
      </p:sp>
      <p:pic>
        <p:nvPicPr>
          <p:cNvPr id="110" name="Google Shape;110;p21" descr="A black background with a black square&#10;&#10;Description automatically generated with medium confidence"/>
          <p:cNvPicPr preferRelativeResize="0"/>
          <p:nvPr/>
        </p:nvPicPr>
        <p:blipFill rotWithShape="1">
          <a:blip r:embed="rId3">
            <a:alphaModFix/>
          </a:blip>
          <a:srcRect/>
          <a:stretch/>
        </p:blipFill>
        <p:spPr>
          <a:xfrm>
            <a:off x="7369938" y="322857"/>
            <a:ext cx="1450760" cy="333803"/>
          </a:xfrm>
          <a:prstGeom prst="rect">
            <a:avLst/>
          </a:prstGeom>
          <a:noFill/>
          <a:ln>
            <a:noFill/>
          </a:ln>
        </p:spPr>
      </p:pic>
      <p:sp>
        <p:nvSpPr>
          <p:cNvPr id="111" name="Google Shape;111;p21"/>
          <p:cNvSpPr txBox="1"/>
          <p:nvPr/>
        </p:nvSpPr>
        <p:spPr>
          <a:xfrm>
            <a:off x="271200" y="4928675"/>
            <a:ext cx="5168100" cy="214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900">
                <a:solidFill>
                  <a:schemeClr val="dk1"/>
                </a:solidFill>
                <a:latin typeface="Roboto"/>
                <a:ea typeface="Roboto"/>
                <a:cs typeface="Roboto"/>
                <a:sym typeface="Roboto"/>
              </a:rPr>
              <a:t>SIGGRAPH 2025 Advances in Real-Time Rendering in Games </a:t>
            </a:r>
            <a:r>
              <a:rPr lang="en" sz="900" i="1">
                <a:solidFill>
                  <a:schemeClr val="dk1"/>
                </a:solidFill>
                <a:latin typeface="Roboto"/>
                <a:ea typeface="Roboto"/>
                <a:cs typeface="Roboto"/>
                <a:sym typeface="Roboto"/>
              </a:rPr>
              <a:t>course</a:t>
            </a:r>
            <a:endParaRPr sz="900" i="1">
              <a:solidFill>
                <a:schemeClr val="dk1"/>
              </a:solidFill>
              <a:latin typeface="Roboto"/>
              <a:ea typeface="Roboto"/>
              <a:cs typeface="Roboto"/>
              <a:sym typeface="Roboto"/>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1_Title and Content ">
  <p:cSld name="1_Title and Content ">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321906" y="-3895"/>
            <a:ext cx="6041805" cy="980640"/>
          </a:xfrm>
          <a:prstGeom prst="rect">
            <a:avLst/>
          </a:prstGeom>
          <a:noFill/>
          <a:ln>
            <a:noFill/>
          </a:ln>
        </p:spPr>
        <p:txBody>
          <a:bodyPr spcFirstLastPara="1" wrap="square" lIns="0" tIns="34275" rIns="68575" bIns="34275" anchor="ctr" anchorCtr="0">
            <a:noAutofit/>
          </a:bodyPr>
          <a:lstStyle>
            <a:lvl1pPr lvl="0" algn="l">
              <a:lnSpc>
                <a:spcPct val="10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7" name="Google Shape;127;p23"/>
          <p:cNvSpPr txBox="1">
            <a:spLocks noGrp="1"/>
          </p:cNvSpPr>
          <p:nvPr>
            <p:ph type="body" idx="1"/>
          </p:nvPr>
        </p:nvSpPr>
        <p:spPr>
          <a:xfrm>
            <a:off x="321905" y="1399032"/>
            <a:ext cx="8510778" cy="2921508"/>
          </a:xfrm>
          <a:prstGeom prst="rect">
            <a:avLst/>
          </a:prstGeom>
          <a:noFill/>
          <a:ln>
            <a:noFill/>
          </a:ln>
        </p:spPr>
        <p:txBody>
          <a:bodyPr spcFirstLastPara="1" wrap="square" lIns="0" tIns="34275" rIns="68575" bIns="34275" anchor="t" anchorCtr="0">
            <a:normAutofit/>
          </a:bodyPr>
          <a:lstStyle>
            <a:lvl1pPr marL="457200" lvl="0" indent="-317500" algn="l">
              <a:lnSpc>
                <a:spcPct val="130000"/>
              </a:lnSpc>
              <a:spcBef>
                <a:spcPts val="0"/>
              </a:spcBef>
              <a:spcAft>
                <a:spcPts val="0"/>
              </a:spcAft>
              <a:buSzPts val="1400"/>
              <a:buChar char="•"/>
              <a:defRPr/>
            </a:lvl1pPr>
            <a:lvl2pPr marL="914400" lvl="1" indent="-317500" algn="l">
              <a:lnSpc>
                <a:spcPct val="130000"/>
              </a:lnSpc>
              <a:spcBef>
                <a:spcPts val="500"/>
              </a:spcBef>
              <a:spcAft>
                <a:spcPts val="0"/>
              </a:spcAft>
              <a:buSzPts val="1400"/>
              <a:buChar char="−"/>
              <a:defRPr/>
            </a:lvl2pPr>
            <a:lvl3pPr marL="1371600" lvl="2" indent="-317500" algn="l">
              <a:lnSpc>
                <a:spcPct val="130000"/>
              </a:lnSpc>
              <a:spcBef>
                <a:spcPts val="500"/>
              </a:spcBef>
              <a:spcAft>
                <a:spcPts val="0"/>
              </a:spcAft>
              <a:buSzPts val="1400"/>
              <a:buChar char="•"/>
              <a:defRPr/>
            </a:lvl3pPr>
            <a:lvl4pPr marL="1828800" lvl="3" indent="-317500" algn="l">
              <a:lnSpc>
                <a:spcPct val="130000"/>
              </a:lnSpc>
              <a:spcBef>
                <a:spcPts val="500"/>
              </a:spcBef>
              <a:spcAft>
                <a:spcPts val="0"/>
              </a:spcAft>
              <a:buSzPts val="1400"/>
              <a:buChar char="−"/>
              <a:defRPr/>
            </a:lvl4pPr>
            <a:lvl5pPr marL="2286000" lvl="4" indent="-317500" algn="l">
              <a:lnSpc>
                <a:spcPct val="130000"/>
              </a:lnSpc>
              <a:spcBef>
                <a:spcPts val="500"/>
              </a:spcBef>
              <a:spcAft>
                <a:spcPts val="0"/>
              </a:spcAft>
              <a:buSzPts val="1400"/>
              <a:buChar char="•"/>
              <a:defRPr/>
            </a:lvl5pPr>
            <a:lvl6pPr marL="2743200" lvl="5" indent="-317500" algn="l">
              <a:lnSpc>
                <a:spcPct val="90000"/>
              </a:lnSpc>
              <a:spcBef>
                <a:spcPts val="5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28" name="Google Shape;128;p23"/>
          <p:cNvSpPr txBox="1">
            <a:spLocks noGrp="1"/>
          </p:cNvSpPr>
          <p:nvPr>
            <p:ph type="sldNum" idx="12"/>
          </p:nvPr>
        </p:nvSpPr>
        <p:spPr>
          <a:xfrm>
            <a:off x="6817995" y="4912043"/>
            <a:ext cx="2057400" cy="233172"/>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p:cSld name="Blank">
    <p:bg>
      <p:bgPr>
        <a:solidFill>
          <a:schemeClr val="lt1"/>
        </a:solidFill>
        <a:effectLst/>
      </p:bgPr>
    </p:bg>
    <p:spTree>
      <p:nvGrpSpPr>
        <p:cNvPr id="1" name="Shape 129"/>
        <p:cNvGrpSpPr/>
        <p:nvPr/>
      </p:nvGrpSpPr>
      <p:grpSpPr>
        <a:xfrm>
          <a:off x="0" y="0"/>
          <a:ext cx="0" cy="0"/>
          <a:chOff x="0" y="0"/>
          <a:chExt cx="0" cy="0"/>
        </a:xfrm>
      </p:grpSpPr>
      <p:sp>
        <p:nvSpPr>
          <p:cNvPr id="130" name="Google Shape;130;p24"/>
          <p:cNvSpPr txBox="1">
            <a:spLocks noGrp="1"/>
          </p:cNvSpPr>
          <p:nvPr>
            <p:ph type="sldNum" idx="12"/>
          </p:nvPr>
        </p:nvSpPr>
        <p:spPr>
          <a:xfrm>
            <a:off x="6817995" y="4912043"/>
            <a:ext cx="2057400" cy="233172"/>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pic>
        <p:nvPicPr>
          <p:cNvPr id="51" name="Google Shape;51;p13"/>
          <p:cNvPicPr preferRelativeResize="0"/>
          <p:nvPr/>
        </p:nvPicPr>
        <p:blipFill rotWithShape="1">
          <a:blip r:embed="rId9">
            <a:alphaModFix/>
          </a:blip>
          <a:srcRect/>
          <a:stretch/>
        </p:blipFill>
        <p:spPr>
          <a:xfrm>
            <a:off x="1143" y="2285"/>
            <a:ext cx="9141714" cy="5142214"/>
          </a:xfrm>
          <a:prstGeom prst="rect">
            <a:avLst/>
          </a:prstGeom>
          <a:noFill/>
          <a:ln>
            <a:noFill/>
          </a:ln>
        </p:spPr>
      </p:pic>
      <p:sp>
        <p:nvSpPr>
          <p:cNvPr id="52" name="Google Shape;52;p13"/>
          <p:cNvSpPr txBox="1">
            <a:spLocks noGrp="1"/>
          </p:cNvSpPr>
          <p:nvPr>
            <p:ph type="title"/>
          </p:nvPr>
        </p:nvSpPr>
        <p:spPr>
          <a:xfrm>
            <a:off x="321906" y="-3895"/>
            <a:ext cx="6041805" cy="980640"/>
          </a:xfrm>
          <a:prstGeom prst="rect">
            <a:avLst/>
          </a:prstGeom>
          <a:noFill/>
          <a:ln>
            <a:noFill/>
          </a:ln>
        </p:spPr>
        <p:txBody>
          <a:bodyPr spcFirstLastPara="1" wrap="square" lIns="0" tIns="34275" rIns="68575" bIns="34275" anchor="ctr" anchorCtr="0">
            <a:noAutofit/>
          </a:bodyPr>
          <a:lstStyle>
            <a:lvl1pPr marR="0" lvl="0" algn="l" rtl="0">
              <a:lnSpc>
                <a:spcPct val="100000"/>
              </a:lnSpc>
              <a:spcBef>
                <a:spcPts val="0"/>
              </a:spcBef>
              <a:spcAft>
                <a:spcPts val="0"/>
              </a:spcAft>
              <a:buClr>
                <a:schemeClr val="lt1"/>
              </a:buClr>
              <a:buSzPts val="2000"/>
              <a:buFont typeface="Roboto"/>
              <a:buNone/>
              <a:defRPr sz="2000" b="1" i="0" u="none" strike="noStrike" cap="none">
                <a:solidFill>
                  <a:schemeClr val="lt1"/>
                </a:solidFill>
                <a:latin typeface="Roboto"/>
                <a:ea typeface="Roboto"/>
                <a:cs typeface="Roboto"/>
                <a:sym typeface="Roboto"/>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3" name="Google Shape;53;p13"/>
          <p:cNvSpPr txBox="1">
            <a:spLocks noGrp="1"/>
          </p:cNvSpPr>
          <p:nvPr>
            <p:ph type="body" idx="1"/>
          </p:nvPr>
        </p:nvSpPr>
        <p:spPr>
          <a:xfrm>
            <a:off x="321906" y="1400175"/>
            <a:ext cx="8507186" cy="2922884"/>
          </a:xfrm>
          <a:prstGeom prst="rect">
            <a:avLst/>
          </a:prstGeom>
          <a:noFill/>
          <a:ln>
            <a:noFill/>
          </a:ln>
        </p:spPr>
        <p:txBody>
          <a:bodyPr spcFirstLastPara="1" wrap="square" lIns="0" tIns="34275" rIns="68575" bIns="34275" anchor="t" anchorCtr="0">
            <a:normAutofit/>
          </a:bodyPr>
          <a:lstStyle>
            <a:lvl1pPr marL="457200" marR="0" lvl="0" indent="-317500" algn="l" rtl="0">
              <a:lnSpc>
                <a:spcPct val="130000"/>
              </a:lnSpc>
              <a:spcBef>
                <a:spcPts val="0"/>
              </a:spcBef>
              <a:spcAft>
                <a:spcPts val="0"/>
              </a:spcAft>
              <a:buClr>
                <a:schemeClr val="accent4"/>
              </a:buClr>
              <a:buSzPts val="1400"/>
              <a:buFont typeface="Roboto"/>
              <a:buChar char="•"/>
              <a:defRPr sz="1400" i="0" u="none" strike="noStrike" cap="none">
                <a:solidFill>
                  <a:schemeClr val="dk1"/>
                </a:solidFill>
                <a:latin typeface="Roboto"/>
                <a:ea typeface="Roboto"/>
                <a:cs typeface="Roboto"/>
                <a:sym typeface="Roboto"/>
              </a:defRPr>
            </a:lvl1pPr>
            <a:lvl2pPr marL="914400" marR="0" lvl="1" indent="-298450" algn="l" rtl="0">
              <a:lnSpc>
                <a:spcPct val="130000"/>
              </a:lnSpc>
              <a:spcBef>
                <a:spcPts val="500"/>
              </a:spcBef>
              <a:spcAft>
                <a:spcPts val="0"/>
              </a:spcAft>
              <a:buClr>
                <a:schemeClr val="accent4"/>
              </a:buClr>
              <a:buSzPts val="1100"/>
              <a:buFont typeface="Roboto"/>
              <a:buChar char="−"/>
              <a:defRPr sz="1100" i="0" u="none" strike="noStrike" cap="none">
                <a:solidFill>
                  <a:schemeClr val="dk1"/>
                </a:solidFill>
                <a:latin typeface="Roboto"/>
                <a:ea typeface="Roboto"/>
                <a:cs typeface="Roboto"/>
                <a:sym typeface="Roboto"/>
              </a:defRPr>
            </a:lvl2pPr>
            <a:lvl3pPr marL="1371600" marR="0" lvl="2" indent="-285750" algn="l" rtl="0">
              <a:lnSpc>
                <a:spcPct val="130000"/>
              </a:lnSpc>
              <a:spcBef>
                <a:spcPts val="500"/>
              </a:spcBef>
              <a:spcAft>
                <a:spcPts val="0"/>
              </a:spcAft>
              <a:buClr>
                <a:schemeClr val="accent4"/>
              </a:buClr>
              <a:buSzPts val="900"/>
              <a:buFont typeface="Roboto"/>
              <a:buChar char="•"/>
              <a:defRPr sz="900" i="0" u="none" strike="noStrike" cap="none">
                <a:solidFill>
                  <a:schemeClr val="dk1"/>
                </a:solidFill>
                <a:latin typeface="Roboto"/>
                <a:ea typeface="Roboto"/>
                <a:cs typeface="Roboto"/>
                <a:sym typeface="Roboto"/>
              </a:defRPr>
            </a:lvl3pPr>
            <a:lvl4pPr marL="1828800" marR="0" lvl="3" indent="-279400" algn="l" rtl="0">
              <a:lnSpc>
                <a:spcPct val="130000"/>
              </a:lnSpc>
              <a:spcBef>
                <a:spcPts val="500"/>
              </a:spcBef>
              <a:spcAft>
                <a:spcPts val="0"/>
              </a:spcAft>
              <a:buClr>
                <a:schemeClr val="accent4"/>
              </a:buClr>
              <a:buSzPts val="800"/>
              <a:buFont typeface="Roboto"/>
              <a:buChar char="−"/>
              <a:defRPr sz="800" i="0" u="none" strike="noStrike" cap="none">
                <a:solidFill>
                  <a:schemeClr val="dk1"/>
                </a:solidFill>
                <a:latin typeface="Roboto"/>
                <a:ea typeface="Roboto"/>
                <a:cs typeface="Roboto"/>
                <a:sym typeface="Roboto"/>
              </a:defRPr>
            </a:lvl4pPr>
            <a:lvl5pPr marL="2286000" marR="0" lvl="4" indent="-279400" algn="l" rtl="0">
              <a:lnSpc>
                <a:spcPct val="130000"/>
              </a:lnSpc>
              <a:spcBef>
                <a:spcPts val="500"/>
              </a:spcBef>
              <a:spcAft>
                <a:spcPts val="0"/>
              </a:spcAft>
              <a:buClr>
                <a:schemeClr val="accent4"/>
              </a:buClr>
              <a:buSzPts val="800"/>
              <a:buFont typeface="Roboto"/>
              <a:buChar char="•"/>
              <a:defRPr sz="800" i="0" u="none" strike="noStrike" cap="none">
                <a:solidFill>
                  <a:schemeClr val="dk1"/>
                </a:solidFill>
                <a:latin typeface="Roboto"/>
                <a:ea typeface="Roboto"/>
                <a:cs typeface="Roboto"/>
                <a:sym typeface="Roboto"/>
              </a:defRPr>
            </a:lvl5pPr>
            <a:lvl6pPr marL="2743200" marR="0" lvl="5" indent="-317500" algn="l" rtl="0">
              <a:lnSpc>
                <a:spcPct val="90000"/>
              </a:lnSpc>
              <a:spcBef>
                <a:spcPts val="5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54" name="Google Shape;54;p13"/>
          <p:cNvSpPr txBox="1">
            <a:spLocks noGrp="1"/>
          </p:cNvSpPr>
          <p:nvPr>
            <p:ph type="sldNum" idx="12"/>
          </p:nvPr>
        </p:nvSpPr>
        <p:spPr>
          <a:xfrm>
            <a:off x="6817995" y="4912043"/>
            <a:ext cx="2057400" cy="233172"/>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500" b="0" i="0" u="none" strike="noStrike" cap="none">
                <a:solidFill>
                  <a:schemeClr val="dk1"/>
                </a:solidFill>
                <a:latin typeface="Arial"/>
                <a:ea typeface="Arial"/>
                <a:cs typeface="Arial"/>
                <a:sym typeface="Arial"/>
              </a:defRPr>
            </a:lvl1pPr>
            <a:lvl2pPr marL="0" marR="0" lvl="1" indent="0" algn="r" rtl="0">
              <a:spcBef>
                <a:spcPts val="0"/>
              </a:spcBef>
              <a:buNone/>
              <a:defRPr sz="500" b="0" i="0" u="none" strike="noStrike" cap="none">
                <a:solidFill>
                  <a:schemeClr val="dk1"/>
                </a:solidFill>
                <a:latin typeface="Arial"/>
                <a:ea typeface="Arial"/>
                <a:cs typeface="Arial"/>
                <a:sym typeface="Arial"/>
              </a:defRPr>
            </a:lvl2pPr>
            <a:lvl3pPr marL="0" marR="0" lvl="2" indent="0" algn="r" rtl="0">
              <a:spcBef>
                <a:spcPts val="0"/>
              </a:spcBef>
              <a:buNone/>
              <a:defRPr sz="500" b="0" i="0" u="none" strike="noStrike" cap="none">
                <a:solidFill>
                  <a:schemeClr val="dk1"/>
                </a:solidFill>
                <a:latin typeface="Arial"/>
                <a:ea typeface="Arial"/>
                <a:cs typeface="Arial"/>
                <a:sym typeface="Arial"/>
              </a:defRPr>
            </a:lvl3pPr>
            <a:lvl4pPr marL="0" marR="0" lvl="3" indent="0" algn="r" rtl="0">
              <a:spcBef>
                <a:spcPts val="0"/>
              </a:spcBef>
              <a:buNone/>
              <a:defRPr sz="500" b="0" i="0" u="none" strike="noStrike" cap="none">
                <a:solidFill>
                  <a:schemeClr val="dk1"/>
                </a:solidFill>
                <a:latin typeface="Arial"/>
                <a:ea typeface="Arial"/>
                <a:cs typeface="Arial"/>
                <a:sym typeface="Arial"/>
              </a:defRPr>
            </a:lvl4pPr>
            <a:lvl5pPr marL="0" marR="0" lvl="4" indent="0" algn="r" rtl="0">
              <a:spcBef>
                <a:spcPts val="0"/>
              </a:spcBef>
              <a:buNone/>
              <a:defRPr sz="500" b="0" i="0" u="none" strike="noStrike" cap="none">
                <a:solidFill>
                  <a:schemeClr val="dk1"/>
                </a:solidFill>
                <a:latin typeface="Arial"/>
                <a:ea typeface="Arial"/>
                <a:cs typeface="Arial"/>
                <a:sym typeface="Arial"/>
              </a:defRPr>
            </a:lvl5pPr>
            <a:lvl6pPr marL="0" marR="0" lvl="5" indent="0" algn="r" rtl="0">
              <a:spcBef>
                <a:spcPts val="0"/>
              </a:spcBef>
              <a:buNone/>
              <a:defRPr sz="500" b="0" i="0" u="none" strike="noStrike" cap="none">
                <a:solidFill>
                  <a:schemeClr val="dk1"/>
                </a:solidFill>
                <a:latin typeface="Arial"/>
                <a:ea typeface="Arial"/>
                <a:cs typeface="Arial"/>
                <a:sym typeface="Arial"/>
              </a:defRPr>
            </a:lvl6pPr>
            <a:lvl7pPr marL="0" marR="0" lvl="6" indent="0" algn="r" rtl="0">
              <a:spcBef>
                <a:spcPts val="0"/>
              </a:spcBef>
              <a:buNone/>
              <a:defRPr sz="500" b="0" i="0" u="none" strike="noStrike" cap="none">
                <a:solidFill>
                  <a:schemeClr val="dk1"/>
                </a:solidFill>
                <a:latin typeface="Arial"/>
                <a:ea typeface="Arial"/>
                <a:cs typeface="Arial"/>
                <a:sym typeface="Arial"/>
              </a:defRPr>
            </a:lvl7pPr>
            <a:lvl8pPr marL="0" marR="0" lvl="7" indent="0" algn="r" rtl="0">
              <a:spcBef>
                <a:spcPts val="0"/>
              </a:spcBef>
              <a:buNone/>
              <a:defRPr sz="500" b="0" i="0" u="none" strike="noStrike" cap="none">
                <a:solidFill>
                  <a:schemeClr val="dk1"/>
                </a:solidFill>
                <a:latin typeface="Arial"/>
                <a:ea typeface="Arial"/>
                <a:cs typeface="Arial"/>
                <a:sym typeface="Arial"/>
              </a:defRPr>
            </a:lvl8pPr>
            <a:lvl9pPr marL="0" marR="0" lvl="8" indent="0" algn="r" rtl="0">
              <a:spcBef>
                <a:spcPts val="0"/>
              </a:spcBef>
              <a:buNone/>
              <a:defRPr sz="5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pic>
        <p:nvPicPr>
          <p:cNvPr id="55" name="Google Shape;55;p13" descr="A black background with a black square&#10;&#10;Description automatically generated with medium confidence"/>
          <p:cNvPicPr preferRelativeResize="0"/>
          <p:nvPr/>
        </p:nvPicPr>
        <p:blipFill rotWithShape="1">
          <a:blip r:embed="rId10">
            <a:alphaModFix/>
          </a:blip>
          <a:srcRect/>
          <a:stretch/>
        </p:blipFill>
        <p:spPr>
          <a:xfrm>
            <a:off x="7369938" y="322857"/>
            <a:ext cx="1450760" cy="333803"/>
          </a:xfrm>
          <a:prstGeom prst="rect">
            <a:avLst/>
          </a:prstGeom>
          <a:noFill/>
          <a:ln>
            <a:noFill/>
          </a:ln>
        </p:spPr>
      </p:pic>
      <p:sp>
        <p:nvSpPr>
          <p:cNvPr id="56" name="Google Shape;56;p13"/>
          <p:cNvSpPr txBox="1"/>
          <p:nvPr/>
        </p:nvSpPr>
        <p:spPr>
          <a:xfrm>
            <a:off x="271200" y="4928675"/>
            <a:ext cx="5168100" cy="214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900">
                <a:solidFill>
                  <a:schemeClr val="dk1"/>
                </a:solidFill>
                <a:latin typeface="Roboto"/>
                <a:ea typeface="Roboto"/>
                <a:cs typeface="Roboto"/>
                <a:sym typeface="Roboto"/>
              </a:rPr>
              <a:t>SIGGRAPH 2025 Advances in Real-Time Rendering in Games </a:t>
            </a:r>
            <a:r>
              <a:rPr lang="en" sz="900" i="1">
                <a:solidFill>
                  <a:schemeClr val="dk1"/>
                </a:solidFill>
                <a:latin typeface="Roboto"/>
                <a:ea typeface="Roboto"/>
                <a:cs typeface="Roboto"/>
                <a:sym typeface="Roboto"/>
              </a:rPr>
              <a:t>course</a:t>
            </a:r>
            <a:endParaRPr sz="900" i="1">
              <a:solidFill>
                <a:schemeClr val="dk1"/>
              </a:solidFill>
              <a:latin typeface="Roboto"/>
              <a:ea typeface="Roboto"/>
              <a:cs typeface="Roboto"/>
              <a:sym typeface="Roboto"/>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3" r:id="rId3"/>
    <p:sldLayoutId id="2147483664" r:id="rId4"/>
    <p:sldLayoutId id="2147483666" r:id="rId5"/>
    <p:sldLayoutId id="2147483668" r:id="rId6"/>
    <p:sldLayoutId id="2147483669"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882">
          <p15:clr>
            <a:srgbClr val="F26B43"/>
          </p15:clr>
        </p15:guide>
        <p15:guide id="2" pos="2880">
          <p15:clr>
            <a:srgbClr val="F26B43"/>
          </p15:clr>
        </p15:guide>
        <p15:guide id="3" orient="horz" pos="2727">
          <p15:clr>
            <a:srgbClr val="F26B43"/>
          </p15:clr>
        </p15:guide>
        <p15:guide id="4" pos="198">
          <p15:clr>
            <a:srgbClr val="F26B43"/>
          </p15:clr>
        </p15:guide>
        <p15:guide id="5" pos="556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x.com/JarkkoPFC" TargetMode="External"/><Relationship Id="rId3" Type="http://schemas.openxmlformats.org/officeDocument/2006/relationships/notesSlide" Target="../notesSlides/notesSlide2.xml"/><Relationship Id="rId7" Type="http://schemas.openxmlformats.org/officeDocument/2006/relationships/image" Target="../media/image10.png"/><Relationship Id="rId2" Type="http://schemas.openxmlformats.org/officeDocument/2006/relationships/slideLayout" Target="../slideLayouts/slideLayout5.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2.png"/><Relationship Id="rId5" Type="http://schemas.openxmlformats.org/officeDocument/2006/relationships/hyperlink" Target="https://hypehype.com/" TargetMode="External"/><Relationship Id="rId10" Type="http://schemas.openxmlformats.org/officeDocument/2006/relationships/image" Target="../media/image11.png"/><Relationship Id="rId4" Type="http://schemas.openxmlformats.org/officeDocument/2006/relationships/image" Target="../media/image8.jpg"/><Relationship Id="rId9" Type="http://schemas.openxmlformats.org/officeDocument/2006/relationships/hyperlink" Target="https://www.linkedin.com/in/jarkko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developer.arm.com/documentation/102662/0100/Tile-based-GPUs"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casual-effects.com/data"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benedikt-bitterli.me/restir/"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8.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28.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8" Type="http://schemas.openxmlformats.org/officeDocument/2006/relationships/image" Target="../media/image340.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hyperlink" Target="https://en.wikipedia.org/wiki/Reservoir_sampling#Algorithm_A-Chao" TargetMode="External"/><Relationship Id="rId7" Type="http://schemas.openxmlformats.org/officeDocument/2006/relationships/image" Target="../media/image37.png"/><Relationship Id="rId12"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36.png"/><Relationship Id="rId11" Type="http://schemas.openxmlformats.org/officeDocument/2006/relationships/image" Target="../media/image41.png"/><Relationship Id="rId5" Type="http://schemas.openxmlformats.org/officeDocument/2006/relationships/image" Target="../media/image35.pn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45.png"/></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50.png"/></Relationships>
</file>

<file path=ppt/slides/_rels/slide2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5.xml"/><Relationship Id="rId1" Type="http://schemas.openxmlformats.org/officeDocument/2006/relationships/slideLayout" Target="../slideLayouts/slideLayout4.xml"/><Relationship Id="rId5" Type="http://schemas.openxmlformats.org/officeDocument/2006/relationships/image" Target="../media/image54.png"/><Relationship Id="rId4" Type="http://schemas.openxmlformats.org/officeDocument/2006/relationships/image" Target="../media/image53.png"/></Relationships>
</file>

<file path=ppt/slides/_rels/slide26.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 Id="rId9" Type="http://schemas.openxmlformats.org/officeDocument/2006/relationships/image" Target="../media/image6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3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3.png"/><Relationship Id="rId5" Type="http://schemas.openxmlformats.org/officeDocument/2006/relationships/hyperlink" Target="https://www.elopezr.com/temporal-aa-and-the-quest-for-the-holy-trail/" TargetMode="External"/><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76.png"/><Relationship Id="rId2" Type="http://schemas.microsoft.com/office/2007/relationships/media" Target="../media/media2.m4a"/><Relationship Id="rId1" Type="http://schemas.openxmlformats.org/officeDocument/2006/relationships/audio" Target="NULL" TargetMode="Externa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slideLayout" Target="../slideLayouts/slideLayout4.xml"/><Relationship Id="rId7" Type="http://schemas.openxmlformats.org/officeDocument/2006/relationships/image" Target="../media/image79.png"/><Relationship Id="rId2" Type="http://schemas.microsoft.com/office/2007/relationships/media" Target="../media/media3.m4a"/><Relationship Id="rId1" Type="http://schemas.openxmlformats.org/officeDocument/2006/relationships/audio" Target="NULL" TargetMode="External"/><Relationship Id="rId6" Type="http://schemas.openxmlformats.org/officeDocument/2006/relationships/image" Target="../media/image78.png"/><Relationship Id="rId5" Type="http://schemas.openxmlformats.org/officeDocument/2006/relationships/image" Target="../media/image77.png"/><Relationship Id="rId10" Type="http://schemas.openxmlformats.org/officeDocument/2006/relationships/image" Target="../media/image76.png"/><Relationship Id="rId4" Type="http://schemas.openxmlformats.org/officeDocument/2006/relationships/notesSlide" Target="../notesSlides/notesSlide39.xml"/><Relationship Id="rId9" Type="http://schemas.openxmlformats.org/officeDocument/2006/relationships/image" Target="../media/image81.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3.xml"/><Relationship Id="rId1" Type="http://schemas.openxmlformats.org/officeDocument/2006/relationships/slideLayout" Target="../slideLayouts/slideLayout4.xml"/><Relationship Id="rId5" Type="http://schemas.openxmlformats.org/officeDocument/2006/relationships/image" Target="../media/image86.png"/><Relationship Id="rId4" Type="http://schemas.openxmlformats.org/officeDocument/2006/relationships/image" Target="../media/image85.png"/></Relationships>
</file>

<file path=ppt/slides/_rels/slide4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5.xml"/><Relationship Id="rId1" Type="http://schemas.openxmlformats.org/officeDocument/2006/relationships/slideLayout" Target="../slideLayouts/slideLayout4.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hyperlink" Target="https://hypehype.com/" TargetMode="External"/><Relationship Id="rId2" Type="http://schemas.openxmlformats.org/officeDocument/2006/relationships/notesSlide" Target="../notesSlides/notesSlide48.xml"/><Relationship Id="rId1" Type="http://schemas.openxmlformats.org/officeDocument/2006/relationships/slideLayout" Target="../slideLayouts/slideLayout4.xml"/><Relationship Id="rId6" Type="http://schemas.openxmlformats.org/officeDocument/2006/relationships/image" Target="../media/image94.png"/><Relationship Id="rId5" Type="http://schemas.openxmlformats.org/officeDocument/2006/relationships/image" Target="../media/image93.svg"/><Relationship Id="rId4" Type="http://schemas.openxmlformats.org/officeDocument/2006/relationships/image" Target="../media/image92.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6" name="Google Shape;136;p25"/>
          <p:cNvSpPr txBox="1">
            <a:spLocks noGrp="1"/>
          </p:cNvSpPr>
          <p:nvPr>
            <p:ph type="ctrTitle"/>
          </p:nvPr>
        </p:nvSpPr>
        <p:spPr>
          <a:prstGeom prst="rect">
            <a:avLst/>
          </a:prstGeom>
          <a:noFill/>
          <a:ln>
            <a:noFill/>
          </a:ln>
          <a:effectLst>
            <a:outerShdw blurRad="494903" dist="36783" dir="5400000" algn="t" rotWithShape="0">
              <a:srgbClr val="000000">
                <a:alpha val="71764"/>
              </a:srgbClr>
            </a:outerShdw>
          </a:effectLst>
        </p:spPr>
        <p:txBody>
          <a:bodyPr spcFirstLastPara="1" wrap="square" lIns="137150" tIns="34275" rIns="137150" bIns="0" anchor="t" anchorCtr="0">
            <a:normAutofit fontScale="90000"/>
          </a:bodyPr>
          <a:lstStyle/>
          <a:p>
            <a:pPr marL="0" lvl="0" indent="0" algn="ctr" rtl="0">
              <a:lnSpc>
                <a:spcPct val="100000"/>
              </a:lnSpc>
              <a:spcBef>
                <a:spcPts val="0"/>
              </a:spcBef>
              <a:spcAft>
                <a:spcPts val="0"/>
              </a:spcAft>
              <a:buClr>
                <a:schemeClr val="lt1"/>
              </a:buClr>
              <a:buSzPts val="4100"/>
              <a:buFont typeface="Arial"/>
              <a:buNone/>
            </a:pPr>
            <a:r>
              <a:rPr lang="en" dirty="0">
                <a:effectLst>
                  <a:outerShdw blurRad="139700" dist="76200" dir="5400000" algn="ctr" rotWithShape="0">
                    <a:srgbClr val="000000">
                      <a:alpha val="70000"/>
                    </a:srgbClr>
                  </a:outerShdw>
                </a:effectLst>
              </a:rPr>
              <a:t>Stochastic Tile-Based Lighting</a:t>
            </a:r>
            <a:br>
              <a:rPr lang="en" dirty="0">
                <a:effectLst>
                  <a:outerShdw blurRad="139700" dist="76200" dir="5400000" algn="ctr" rotWithShape="0">
                    <a:srgbClr val="000000">
                      <a:alpha val="70000"/>
                    </a:srgbClr>
                  </a:outerShdw>
                </a:effectLst>
              </a:rPr>
            </a:br>
            <a:r>
              <a:rPr lang="en" dirty="0">
                <a:effectLst>
                  <a:outerShdw blurRad="139700" dist="76200" dir="5400000" algn="ctr" rotWithShape="0">
                    <a:srgbClr val="000000">
                      <a:alpha val="70000"/>
                    </a:srgbClr>
                  </a:outerShdw>
                </a:effectLst>
              </a:rPr>
              <a:t>in HypeHype</a:t>
            </a:r>
            <a:endParaRPr dirty="0">
              <a:effectLst>
                <a:outerShdw blurRad="139700" dist="76200" dir="5400000" algn="ctr" rotWithShape="0">
                  <a:srgbClr val="000000">
                    <a:alpha val="70000"/>
                  </a:srgb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134614F8-5F65-0BAA-6077-B6C664548923}"/>
            </a:ext>
          </a:extLst>
        </p:cNvPr>
        <p:cNvGrpSpPr/>
        <p:nvPr/>
      </p:nvGrpSpPr>
      <p:grpSpPr>
        <a:xfrm>
          <a:off x="0" y="0"/>
          <a:ext cx="0" cy="0"/>
          <a:chOff x="0" y="0"/>
          <a:chExt cx="0" cy="0"/>
        </a:xfrm>
      </p:grpSpPr>
      <p:sp>
        <p:nvSpPr>
          <p:cNvPr id="178" name="Google Shape;178;p30">
            <a:extLst>
              <a:ext uri="{FF2B5EF4-FFF2-40B4-BE49-F238E27FC236}">
                <a16:creationId xmlns:a16="http://schemas.microsoft.com/office/drawing/2014/main" id="{8FA7BF72-24EC-9CDB-FB09-EFB27C59FA3C}"/>
              </a:ext>
            </a:extLst>
          </p:cNvPr>
          <p:cNvSpPr txBox="1">
            <a:spLocks noGrp="1"/>
          </p:cNvSpPr>
          <p:nvPr>
            <p:ph type="title"/>
          </p:nvPr>
        </p:nvSpPr>
        <p:spPr>
          <a:prstGeom prst="rect">
            <a:avLst/>
          </a:prstGeom>
          <a:noFill/>
          <a:ln>
            <a:noFill/>
          </a:ln>
        </p:spPr>
        <p:txBody>
          <a:bodyPr spcFirstLastPara="1" wrap="square" lIns="0" tIns="34275" rIns="68575" bIns="0" anchor="ctr" anchorCtr="0">
            <a:normAutofit fontScale="90000"/>
          </a:bodyPr>
          <a:lstStyle/>
          <a:p>
            <a:pPr marL="0" lvl="0" indent="0" algn="l" rtl="0">
              <a:lnSpc>
                <a:spcPct val="100000"/>
              </a:lnSpc>
              <a:spcBef>
                <a:spcPts val="0"/>
              </a:spcBef>
              <a:spcAft>
                <a:spcPts val="0"/>
              </a:spcAft>
              <a:buClr>
                <a:schemeClr val="lt1"/>
              </a:buClr>
              <a:buSzPct val="100000"/>
              <a:buFont typeface="Arial"/>
              <a:buNone/>
            </a:pPr>
            <a:r>
              <a:rPr lang="en" dirty="0"/>
              <a:t>Jarkko Lempiäinen</a:t>
            </a:r>
            <a:endParaRPr dirty="0"/>
          </a:p>
        </p:txBody>
      </p:sp>
      <p:sp>
        <p:nvSpPr>
          <p:cNvPr id="179" name="Google Shape;179;p30">
            <a:extLst>
              <a:ext uri="{FF2B5EF4-FFF2-40B4-BE49-F238E27FC236}">
                <a16:creationId xmlns:a16="http://schemas.microsoft.com/office/drawing/2014/main" id="{7A7A6311-E418-E80D-64D9-48F98C40C272}"/>
              </a:ext>
            </a:extLst>
          </p:cNvPr>
          <p:cNvSpPr txBox="1">
            <a:spLocks noGrp="1"/>
          </p:cNvSpPr>
          <p:nvPr>
            <p:ph type="body" idx="1"/>
          </p:nvPr>
        </p:nvSpPr>
        <p:spPr>
          <a:prstGeom prst="rect">
            <a:avLst/>
          </a:prstGeom>
          <a:noFill/>
          <a:ln>
            <a:noFill/>
          </a:ln>
        </p:spPr>
        <p:txBody>
          <a:bodyPr spcFirstLastPara="1" wrap="square" lIns="0" tIns="0" rIns="68575" bIns="34275" anchor="ctr" anchorCtr="0">
            <a:normAutofit/>
          </a:bodyPr>
          <a:lstStyle/>
          <a:p>
            <a:pPr marL="0" lvl="0" indent="0" algn="l" rtl="0">
              <a:lnSpc>
                <a:spcPct val="100000"/>
              </a:lnSpc>
              <a:spcBef>
                <a:spcPts val="0"/>
              </a:spcBef>
              <a:spcAft>
                <a:spcPts val="0"/>
              </a:spcAft>
              <a:buSzPts val="1200"/>
              <a:buNone/>
            </a:pPr>
            <a:r>
              <a:rPr lang="en" dirty="0"/>
              <a:t>Principal Graphics Engineer @</a:t>
            </a:r>
            <a:endParaRPr dirty="0"/>
          </a:p>
        </p:txBody>
      </p:sp>
      <p:pic>
        <p:nvPicPr>
          <p:cNvPr id="181" name="Google Shape;181;p30">
            <a:extLst>
              <a:ext uri="{FF2B5EF4-FFF2-40B4-BE49-F238E27FC236}">
                <a16:creationId xmlns:a16="http://schemas.microsoft.com/office/drawing/2014/main" id="{B9392F9D-CEEB-299E-973A-405078E2DBAD}"/>
              </a:ext>
            </a:extLst>
          </p:cNvPr>
          <p:cNvPicPr preferRelativeResize="0">
            <a:picLocks noGrp="1"/>
          </p:cNvPicPr>
          <p:nvPr>
            <p:ph type="pic" idx="3"/>
          </p:nvPr>
        </p:nvPicPr>
        <p:blipFill>
          <a:blip r:embed="rId4"/>
          <a:srcRect t="224" b="224"/>
          <a:stretch/>
        </p:blipFill>
        <p:spPr>
          <a:prstGeom prst="rect">
            <a:avLst/>
          </a:prstGeom>
          <a:solidFill>
            <a:srgbClr val="F2F2F2"/>
          </a:solidFill>
          <a:ln>
            <a:noFill/>
          </a:ln>
        </p:spPr>
      </p:pic>
      <p:sp>
        <p:nvSpPr>
          <p:cNvPr id="183" name="Google Shape;183;p30">
            <a:extLst>
              <a:ext uri="{FF2B5EF4-FFF2-40B4-BE49-F238E27FC236}">
                <a16:creationId xmlns:a16="http://schemas.microsoft.com/office/drawing/2014/main" id="{5CC65493-158B-10C1-95BA-36B38751DC96}"/>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a:t>
            </a:fld>
            <a:endParaRPr/>
          </a:p>
        </p:txBody>
      </p:sp>
      <p:sp>
        <p:nvSpPr>
          <p:cNvPr id="184" name="Google Shape;184;p30">
            <a:extLst>
              <a:ext uri="{FF2B5EF4-FFF2-40B4-BE49-F238E27FC236}">
                <a16:creationId xmlns:a16="http://schemas.microsoft.com/office/drawing/2014/main" id="{1494DACC-15F7-7AAE-B5DD-62A0426B1A29}"/>
              </a:ext>
            </a:extLst>
          </p:cNvPr>
          <p:cNvSpPr/>
          <p:nvPr/>
        </p:nvSpPr>
        <p:spPr>
          <a:xfrm>
            <a:off x="853821" y="1484185"/>
            <a:ext cx="2832354" cy="2819766"/>
          </a:xfrm>
          <a:custGeom>
            <a:avLst/>
            <a:gdLst/>
            <a:ahLst/>
            <a:cxnLst/>
            <a:rect l="l" t="t" r="r" b="b"/>
            <a:pathLst>
              <a:path w="3776472" h="3759688" extrusionOk="0">
                <a:moveTo>
                  <a:pt x="0" y="0"/>
                </a:moveTo>
                <a:lnTo>
                  <a:pt x="3776472" y="0"/>
                </a:lnTo>
                <a:lnTo>
                  <a:pt x="3776472" y="3759688"/>
                </a:lnTo>
                <a:lnTo>
                  <a:pt x="0" y="3759688"/>
                </a:lnTo>
                <a:lnTo>
                  <a:pt x="0" y="0"/>
                </a:lnTo>
                <a:close/>
                <a:moveTo>
                  <a:pt x="452058" y="439601"/>
                </a:moveTo>
                <a:lnTo>
                  <a:pt x="452058" y="3320088"/>
                </a:lnTo>
                <a:lnTo>
                  <a:pt x="3345404" y="3320088"/>
                </a:lnTo>
                <a:lnTo>
                  <a:pt x="3345404" y="439601"/>
                </a:lnTo>
                <a:lnTo>
                  <a:pt x="452058" y="439601"/>
                </a:lnTo>
                <a:close/>
              </a:path>
            </a:pathLst>
          </a:custGeom>
          <a:solidFill>
            <a:schemeClr val="accent4">
              <a:alpha val="49803"/>
            </a:schemeClr>
          </a:solidFill>
          <a:ln>
            <a:noFill/>
          </a:ln>
        </p:spPr>
        <p:txBody>
          <a:bodyPr spcFirstLastPara="1" wrap="square" lIns="0" tIns="0" rIns="0" bIns="0" anchor="ctr" anchorCtr="0">
            <a:noAutofit/>
          </a:bodyPr>
          <a:lstStyle/>
          <a:p>
            <a:pPr marL="0" marR="0" lvl="0" indent="0" algn="ctr" rtl="0">
              <a:lnSpc>
                <a:spcPct val="130000"/>
              </a:lnSpc>
              <a:spcBef>
                <a:spcPts val="0"/>
              </a:spcBef>
              <a:spcAft>
                <a:spcPts val="0"/>
              </a:spcAft>
              <a:buClr>
                <a:schemeClr val="accent4"/>
              </a:buClr>
              <a:buSzPts val="1400"/>
              <a:buFont typeface="Arial"/>
              <a:buNone/>
            </a:pPr>
            <a:endParaRPr sz="1400" b="0" i="0" u="none" strike="noStrike" cap="none">
              <a:solidFill>
                <a:schemeClr val="dk1"/>
              </a:solidFill>
              <a:latin typeface="Arial"/>
              <a:ea typeface="Arial"/>
              <a:cs typeface="Arial"/>
              <a:sym typeface="Arial"/>
            </a:endParaRPr>
          </a:p>
        </p:txBody>
      </p:sp>
      <p:pic>
        <p:nvPicPr>
          <p:cNvPr id="9" name="Picture 8">
            <a:hlinkClick r:id="rId5"/>
            <a:extLst>
              <a:ext uri="{FF2B5EF4-FFF2-40B4-BE49-F238E27FC236}">
                <a16:creationId xmlns:a16="http://schemas.microsoft.com/office/drawing/2014/main" id="{C6CB57D1-1538-E67F-E5EC-BAEBCDD5DBCA}"/>
              </a:ext>
            </a:extLst>
          </p:cNvPr>
          <p:cNvPicPr>
            <a:picLocks noChangeAspect="1"/>
          </p:cNvPicPr>
          <p:nvPr/>
        </p:nvPicPr>
        <p:blipFill>
          <a:blip r:embed="rId6"/>
          <a:srcRect/>
          <a:stretch/>
        </p:blipFill>
        <p:spPr>
          <a:xfrm>
            <a:off x="6185012" y="1716823"/>
            <a:ext cx="1169018" cy="267139"/>
          </a:xfrm>
          <a:prstGeom prst="rect">
            <a:avLst/>
          </a:prstGeom>
        </p:spPr>
      </p:pic>
      <p:pic>
        <p:nvPicPr>
          <p:cNvPr id="11" name="Picture 10">
            <a:extLst>
              <a:ext uri="{FF2B5EF4-FFF2-40B4-BE49-F238E27FC236}">
                <a16:creationId xmlns:a16="http://schemas.microsoft.com/office/drawing/2014/main" id="{60253F86-98D6-7660-C85A-A49F647AB0CB}"/>
              </a:ext>
            </a:extLst>
          </p:cNvPr>
          <p:cNvPicPr>
            <a:picLocks noChangeAspect="1"/>
          </p:cNvPicPr>
          <p:nvPr/>
        </p:nvPicPr>
        <p:blipFill>
          <a:blip r:embed="rId7"/>
          <a:srcRect/>
          <a:stretch/>
        </p:blipFill>
        <p:spPr>
          <a:xfrm>
            <a:off x="4058471" y="2265206"/>
            <a:ext cx="4733149" cy="2038745"/>
          </a:xfrm>
          <a:prstGeom prst="rect">
            <a:avLst/>
          </a:prstGeom>
        </p:spPr>
      </p:pic>
      <p:sp>
        <p:nvSpPr>
          <p:cNvPr id="2" name="Google Shape;149;p27">
            <a:extLst>
              <a:ext uri="{FF2B5EF4-FFF2-40B4-BE49-F238E27FC236}">
                <a16:creationId xmlns:a16="http://schemas.microsoft.com/office/drawing/2014/main" id="{6E4EBF91-C09F-D0E6-B543-5EAC74361020}"/>
              </a:ext>
            </a:extLst>
          </p:cNvPr>
          <p:cNvSpPr txBox="1">
            <a:spLocks/>
          </p:cNvSpPr>
          <p:nvPr/>
        </p:nvSpPr>
        <p:spPr>
          <a:xfrm>
            <a:off x="321906" y="-3895"/>
            <a:ext cx="6041700" cy="980700"/>
          </a:xfrm>
          <a:prstGeom prst="rect">
            <a:avLst/>
          </a:prstGeom>
          <a:noFill/>
          <a:ln>
            <a:noFill/>
          </a:ln>
        </p:spPr>
        <p:txBody>
          <a:bodyPr spcFirstLastPara="1" wrap="square" lIns="0" tIns="34275" rIns="68575" bIns="3427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000"/>
              <a:buFont typeface="Arial"/>
              <a:buNone/>
              <a:defRPr sz="2000" b="1" i="0" u="none" strike="noStrike" cap="none">
                <a:solidFill>
                  <a:schemeClr val="lt1"/>
                </a:solidFill>
                <a:latin typeface="Roboto"/>
                <a:ea typeface="Roboto"/>
                <a:cs typeface="Roboto"/>
                <a:sym typeface="Roboto"/>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r>
              <a:rPr lang="en-GB" dirty="0"/>
              <a:t>Introduction</a:t>
            </a:r>
          </a:p>
        </p:txBody>
      </p:sp>
      <p:sp>
        <p:nvSpPr>
          <p:cNvPr id="6" name="AutoShape 8" descr="X Logo PNG Images - CleanPNG">
            <a:extLst>
              <a:ext uri="{FF2B5EF4-FFF2-40B4-BE49-F238E27FC236}">
                <a16:creationId xmlns:a16="http://schemas.microsoft.com/office/drawing/2014/main" id="{D3CD9AF3-9E4B-251F-EC30-3E0E230D8B8D}"/>
              </a:ext>
            </a:extLst>
          </p:cNvPr>
          <p:cNvSpPr>
            <a:spLocks noChangeAspect="1" noChangeArrowheads="1"/>
          </p:cNvSpPr>
          <p:nvPr/>
        </p:nvSpPr>
        <p:spPr bwMode="auto">
          <a:xfrm>
            <a:off x="4419600"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FI"/>
          </a:p>
        </p:txBody>
      </p:sp>
      <p:sp>
        <p:nvSpPr>
          <p:cNvPr id="8" name="TextBox 7">
            <a:extLst>
              <a:ext uri="{FF2B5EF4-FFF2-40B4-BE49-F238E27FC236}">
                <a16:creationId xmlns:a16="http://schemas.microsoft.com/office/drawing/2014/main" id="{0C80956D-1227-EDD0-E5D2-2988B7672F29}"/>
              </a:ext>
            </a:extLst>
          </p:cNvPr>
          <p:cNvSpPr txBox="1"/>
          <p:nvPr/>
        </p:nvSpPr>
        <p:spPr>
          <a:xfrm>
            <a:off x="1109257" y="4327795"/>
            <a:ext cx="1936749" cy="523220"/>
          </a:xfrm>
          <a:prstGeom prst="rect">
            <a:avLst/>
          </a:prstGeom>
          <a:noFill/>
        </p:spPr>
        <p:txBody>
          <a:bodyPr wrap="none" rtlCol="0">
            <a:spAutoFit/>
          </a:bodyPr>
          <a:lstStyle/>
          <a:p>
            <a:r>
              <a:rPr lang="en-GB" dirty="0">
                <a:solidFill>
                  <a:schemeClr val="bg1"/>
                </a:solidFill>
                <a:hlinkClick r:id="rId8"/>
              </a:rPr>
              <a:t>@JarkkoPFC</a:t>
            </a:r>
            <a:endParaRPr lang="en-GB" dirty="0">
              <a:solidFill>
                <a:schemeClr val="bg1"/>
              </a:solidFill>
            </a:endParaRPr>
          </a:p>
          <a:p>
            <a:r>
              <a:rPr lang="en-GB" dirty="0">
                <a:solidFill>
                  <a:schemeClr val="bg1"/>
                </a:solidFill>
                <a:hlinkClick r:id="rId9"/>
              </a:rPr>
              <a:t>linkedin.com/in/</a:t>
            </a:r>
            <a:r>
              <a:rPr lang="en-GB" dirty="0" err="1">
                <a:solidFill>
                  <a:schemeClr val="bg1"/>
                </a:solidFill>
                <a:hlinkClick r:id="rId9"/>
              </a:rPr>
              <a:t>jarkkol</a:t>
            </a:r>
            <a:endParaRPr lang="en-FI" dirty="0">
              <a:solidFill>
                <a:schemeClr val="bg1"/>
              </a:solidFill>
            </a:endParaRPr>
          </a:p>
        </p:txBody>
      </p:sp>
      <p:pic>
        <p:nvPicPr>
          <p:cNvPr id="14" name="Picture 13">
            <a:extLst>
              <a:ext uri="{FF2B5EF4-FFF2-40B4-BE49-F238E27FC236}">
                <a16:creationId xmlns:a16="http://schemas.microsoft.com/office/drawing/2014/main" id="{0E267911-E75D-2531-73C0-F4C0D1AC7EEF}"/>
              </a:ext>
            </a:extLst>
          </p:cNvPr>
          <p:cNvPicPr>
            <a:picLocks noChangeAspect="1"/>
          </p:cNvPicPr>
          <p:nvPr/>
        </p:nvPicPr>
        <p:blipFill>
          <a:blip r:embed="rId10"/>
          <a:srcRect/>
          <a:stretch/>
        </p:blipFill>
        <p:spPr>
          <a:xfrm>
            <a:off x="960171" y="4406371"/>
            <a:ext cx="174087" cy="174087"/>
          </a:xfrm>
          <a:prstGeom prst="rect">
            <a:avLst/>
          </a:prstGeom>
        </p:spPr>
      </p:pic>
      <p:pic>
        <p:nvPicPr>
          <p:cNvPr id="17" name="Picture 16">
            <a:extLst>
              <a:ext uri="{FF2B5EF4-FFF2-40B4-BE49-F238E27FC236}">
                <a16:creationId xmlns:a16="http://schemas.microsoft.com/office/drawing/2014/main" id="{1906E0CB-BB9C-A046-FDB0-2DBC03B8E1F7}"/>
              </a:ext>
            </a:extLst>
          </p:cNvPr>
          <p:cNvPicPr>
            <a:picLocks noChangeAspect="1"/>
          </p:cNvPicPr>
          <p:nvPr/>
        </p:nvPicPr>
        <p:blipFill>
          <a:blip r:embed="rId11"/>
          <a:srcRect/>
          <a:stretch/>
        </p:blipFill>
        <p:spPr>
          <a:xfrm>
            <a:off x="960171" y="4611986"/>
            <a:ext cx="174087" cy="174087"/>
          </a:xfrm>
          <a:prstGeom prst="rect">
            <a:avLst/>
          </a:prstGeom>
        </p:spPr>
      </p:pic>
    </p:spTree>
    <p:custDataLst>
      <p:tags r:id="rId1"/>
    </p:custDataLst>
    <p:extLst>
      <p:ext uri="{BB962C8B-B14F-4D97-AF65-F5344CB8AC3E}">
        <p14:creationId xmlns:p14="http://schemas.microsoft.com/office/powerpoint/2010/main" val="1975298884"/>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9" name="Google Shape;149;p27"/>
          <p:cNvSpPr txBox="1">
            <a:spLocks noGrp="1"/>
          </p:cNvSpPr>
          <p:nvPr>
            <p:ph type="title"/>
          </p:nvPr>
        </p:nvSpPr>
        <p:spPr>
          <a:prstGeom prst="rect">
            <a:avLst/>
          </a:prstGeom>
        </p:spPr>
        <p:txBody>
          <a:bodyPr spcFirstLastPara="1" wrap="square" lIns="0" tIns="34275" rIns="68575" bIns="34275" anchor="ctr" anchorCtr="0">
            <a:noAutofit/>
          </a:bodyPr>
          <a:lstStyle/>
          <a:p>
            <a:pPr marL="0" lvl="0" indent="0" algn="l" rtl="0">
              <a:spcBef>
                <a:spcPts val="0"/>
              </a:spcBef>
              <a:spcAft>
                <a:spcPts val="0"/>
              </a:spcAft>
              <a:buNone/>
            </a:pPr>
            <a:r>
              <a:rPr lang="en-GB" dirty="0"/>
              <a:t>Stochastic Tile-Based Lighting</a:t>
            </a:r>
            <a:endParaRPr dirty="0"/>
          </a:p>
          <a:p>
            <a:pPr marL="0" lvl="0" indent="0" algn="l" rtl="0">
              <a:spcBef>
                <a:spcPts val="0"/>
              </a:spcBef>
              <a:spcAft>
                <a:spcPts val="0"/>
              </a:spcAft>
              <a:buNone/>
            </a:pPr>
            <a:r>
              <a:rPr lang="en-CA" sz="1600" dirty="0"/>
              <a:t>i</a:t>
            </a:r>
            <a:r>
              <a:rPr lang="en" sz="1600" dirty="0"/>
              <a:t>n HypeHype</a:t>
            </a:r>
            <a:endParaRPr sz="1600" dirty="0"/>
          </a:p>
        </p:txBody>
      </p:sp>
      <p:pic>
        <p:nvPicPr>
          <p:cNvPr id="7" name="Picture 6" descr="A screenshot of a video game&#10;&#10;AI-generated content may be incorrect.">
            <a:extLst>
              <a:ext uri="{FF2B5EF4-FFF2-40B4-BE49-F238E27FC236}">
                <a16:creationId xmlns:a16="http://schemas.microsoft.com/office/drawing/2014/main" id="{540BA257-C678-00AA-52F2-5B95FF38F62F}"/>
              </a:ext>
            </a:extLst>
          </p:cNvPr>
          <p:cNvPicPr>
            <a:picLocks noChangeAspect="1"/>
          </p:cNvPicPr>
          <p:nvPr/>
        </p:nvPicPr>
        <p:blipFill>
          <a:blip r:embed="rId3"/>
          <a:stretch>
            <a:fillRect/>
          </a:stretch>
        </p:blipFill>
        <p:spPr>
          <a:xfrm>
            <a:off x="1371600" y="1120775"/>
            <a:ext cx="6400800" cy="3600450"/>
          </a:xfrm>
          <a:prstGeom prst="rect">
            <a:avLst/>
          </a:prstGeom>
        </p:spPr>
      </p:pic>
    </p:spTree>
  </p:cSld>
  <p:clrMapOvr>
    <a:masterClrMapping/>
  </p:clrMapOvr>
  <p:transition>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6"/>
          <p:cNvSpPr txBox="1">
            <a:spLocks noGrp="1"/>
          </p:cNvSpPr>
          <p:nvPr>
            <p:ph type="subTitle" idx="1"/>
          </p:nvPr>
        </p:nvSpPr>
        <p:spPr>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CA" dirty="0"/>
              <a:t>f</a:t>
            </a:r>
            <a:r>
              <a:rPr lang="en" dirty="0"/>
              <a:t>or a new lighting algorithm</a:t>
            </a:r>
            <a:endParaRPr dirty="0"/>
          </a:p>
        </p:txBody>
      </p:sp>
      <p:sp>
        <p:nvSpPr>
          <p:cNvPr id="142" name="Google Shape;142;p26"/>
          <p:cNvSpPr txBox="1">
            <a:spLocks noGrp="1"/>
          </p:cNvSpPr>
          <p:nvPr>
            <p:ph type="ctrTitle"/>
          </p:nvPr>
        </p:nvSpPr>
        <p:spPr>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Motivation</a:t>
            </a:r>
            <a:endParaRPr dirty="0"/>
          </a:p>
        </p:txBody>
      </p:sp>
    </p:spTree>
  </p:cSld>
  <p:clrMapOvr>
    <a:masterClrMapping/>
  </p:clrMapOvr>
  <p:transition>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6" name="Google Shape;149;p27">
            <a:extLst>
              <a:ext uri="{FF2B5EF4-FFF2-40B4-BE49-F238E27FC236}">
                <a16:creationId xmlns:a16="http://schemas.microsoft.com/office/drawing/2014/main" id="{FA5EE418-5BC2-2C2B-3A5A-91DED71DED16}"/>
              </a:ext>
            </a:extLst>
          </p:cNvPr>
          <p:cNvSpPr txBox="1">
            <a:spLocks noGrp="1"/>
          </p:cNvSpPr>
          <p:nvPr>
            <p:ph type="title"/>
          </p:nvPr>
        </p:nvSpPr>
        <p:spPr>
          <a:prstGeom prst="rect">
            <a:avLst/>
          </a:prstGeom>
        </p:spPr>
        <p:txBody>
          <a:bodyPr spcFirstLastPara="1" wrap="square" lIns="0" tIns="34275" rIns="68575" bIns="34275" anchor="ctr" anchorCtr="0">
            <a:noAutofit/>
          </a:bodyPr>
          <a:lstStyle/>
          <a:p>
            <a:pPr marL="0" lvl="0" indent="0" algn="l" rtl="0">
              <a:spcBef>
                <a:spcPts val="0"/>
              </a:spcBef>
              <a:spcAft>
                <a:spcPts val="0"/>
              </a:spcAft>
              <a:buNone/>
            </a:pPr>
            <a:r>
              <a:rPr lang="en" dirty="0"/>
              <a:t>Motivation </a:t>
            </a:r>
            <a:endParaRPr dirty="0"/>
          </a:p>
          <a:p>
            <a:pPr lvl="0">
              <a:buSzPts val="2300"/>
            </a:pPr>
            <a:r>
              <a:rPr lang="en-GB" sz="1600" dirty="0"/>
              <a:t>for a new lighting algorithm</a:t>
            </a:r>
          </a:p>
        </p:txBody>
      </p:sp>
      <p:sp>
        <p:nvSpPr>
          <p:cNvPr id="159" name="Google Shape;159;p28"/>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5</a:t>
            </a:fld>
            <a:endParaRPr/>
          </a:p>
        </p:txBody>
      </p:sp>
      <p:sp>
        <p:nvSpPr>
          <p:cNvPr id="160" name="Google Shape;160;p28"/>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 sz="1600" dirty="0"/>
              <a:t>Mobile Challenges</a:t>
            </a:r>
            <a:endParaRPr sz="1600" dirty="0"/>
          </a:p>
        </p:txBody>
      </p:sp>
      <p:sp>
        <p:nvSpPr>
          <p:cNvPr id="161" name="Google Shape;161;p28"/>
          <p:cNvSpPr txBox="1">
            <a:spLocks noGrp="1"/>
          </p:cNvSpPr>
          <p:nvPr>
            <p:ph type="body" idx="3"/>
          </p:nvPr>
        </p:nvSpPr>
        <p:spPr>
          <a:xfrm>
            <a:off x="4747261" y="1766254"/>
            <a:ext cx="4189270" cy="2566800"/>
          </a:xfrm>
          <a:prstGeom prst="rect">
            <a:avLst/>
          </a:prstGeom>
        </p:spPr>
        <p:txBody>
          <a:bodyPr spcFirstLastPara="1" wrap="square" lIns="0" tIns="34275" rIns="68575" bIns="34275" anchor="t" anchorCtr="0">
            <a:normAutofit fontScale="92500"/>
          </a:bodyPr>
          <a:lstStyle/>
          <a:p>
            <a:pPr marL="274320">
              <a:buFont typeface="Wingdings" panose="05000000000000000000" pitchFamily="2" charset="2"/>
              <a:buChar char="§"/>
            </a:pPr>
            <a:r>
              <a:rPr lang="en-GB" dirty="0"/>
              <a:t>$99 budget phones</a:t>
            </a:r>
          </a:p>
          <a:p>
            <a:pPr marL="585470" lvl="1" indent="-171450">
              <a:buFont typeface="Arial" panose="020B0604020202020204" pitchFamily="34" charset="0"/>
              <a:buChar char="•"/>
            </a:pPr>
            <a:r>
              <a:rPr lang="en-GB" dirty="0"/>
              <a:t>~15 GB/s, ~250 GFLOP/s</a:t>
            </a:r>
          </a:p>
          <a:p>
            <a:pPr marL="274320">
              <a:buFont typeface="Wingdings" panose="05000000000000000000" pitchFamily="2" charset="2"/>
              <a:buChar char="§"/>
            </a:pPr>
            <a:r>
              <a:rPr lang="en-GB" dirty="0"/>
              <a:t>Passive cooling</a:t>
            </a:r>
          </a:p>
          <a:p>
            <a:pPr marL="585470" lvl="1" indent="-171450">
              <a:buFont typeface="Arial" panose="020B0604020202020204" pitchFamily="34" charset="0"/>
              <a:buChar char="•"/>
            </a:pPr>
            <a:r>
              <a:rPr lang="en-GB" dirty="0"/>
              <a:t>Bandwidth usage generates a lot of heat</a:t>
            </a:r>
          </a:p>
          <a:p>
            <a:pPr marL="585470" lvl="1" indent="-171450">
              <a:buFont typeface="Arial" panose="020B0604020202020204" pitchFamily="34" charset="0"/>
              <a:buChar char="•"/>
            </a:pPr>
            <a:r>
              <a:rPr lang="en-GB" dirty="0"/>
              <a:t>Performance throttling to manage heat</a:t>
            </a:r>
          </a:p>
          <a:p>
            <a:pPr marL="274320" lvl="0">
              <a:buFont typeface="Wingdings" panose="05000000000000000000" pitchFamily="2" charset="2"/>
              <a:buChar char="§"/>
            </a:pPr>
            <a:r>
              <a:rPr lang="en-GB" dirty="0">
                <a:hlinkClick r:id="rId3"/>
              </a:rPr>
              <a:t>Tile-Based Rendering &amp; Frame Buffer Compression</a:t>
            </a:r>
            <a:endParaRPr lang="en-GB" dirty="0"/>
          </a:p>
          <a:p>
            <a:pPr marL="731520" lvl="1">
              <a:spcBef>
                <a:spcPts val="0"/>
              </a:spcBef>
              <a:buFont typeface="Arial" panose="020B0604020202020204" pitchFamily="34" charset="0"/>
              <a:buChar char="•"/>
            </a:pPr>
            <a:r>
              <a:rPr lang="en-GB" dirty="0"/>
              <a:t>To reduce bandwidth</a:t>
            </a:r>
          </a:p>
          <a:p>
            <a:pPr marL="731520" lvl="1">
              <a:spcBef>
                <a:spcPts val="0"/>
              </a:spcBef>
              <a:buFont typeface="Arial" panose="020B0604020202020204" pitchFamily="34" charset="0"/>
              <a:buChar char="•"/>
            </a:pPr>
            <a:r>
              <a:rPr lang="en-GB" dirty="0"/>
              <a:t>Must use of pixel shaders (instead of compute shaders)</a:t>
            </a:r>
          </a:p>
          <a:p>
            <a:pPr marL="274320" lvl="0" indent="-317500" algn="l" rtl="0">
              <a:spcBef>
                <a:spcPts val="0"/>
              </a:spcBef>
              <a:spcAft>
                <a:spcPts val="0"/>
              </a:spcAft>
              <a:buSzPts val="1400"/>
              <a:buFont typeface="Wingdings" panose="05000000000000000000" pitchFamily="2" charset="2"/>
              <a:buChar char="§"/>
            </a:pPr>
            <a:r>
              <a:rPr lang="en-GB" dirty="0"/>
              <a:t>Write shaders with fp16 to optimize ALU</a:t>
            </a:r>
          </a:p>
        </p:txBody>
      </p:sp>
      <p:pic>
        <p:nvPicPr>
          <p:cNvPr id="2" name="Google Shape;156;p28">
            <a:extLst>
              <a:ext uri="{FF2B5EF4-FFF2-40B4-BE49-F238E27FC236}">
                <a16:creationId xmlns:a16="http://schemas.microsoft.com/office/drawing/2014/main" id="{2B4263EF-41A1-094E-4C39-752A1355F0E9}"/>
              </a:ext>
            </a:extLst>
          </p:cNvPr>
          <p:cNvPicPr preferRelativeResize="0">
            <a:picLocks noGrp="1"/>
          </p:cNvPicPr>
          <p:nvPr>
            <p:ph type="pic" idx="2"/>
          </p:nvPr>
        </p:nvPicPr>
        <p:blipFill>
          <a:blip r:embed="rId4"/>
          <a:srcRect t="149" b="149"/>
          <a:stretch/>
        </p:blipFill>
        <p:spPr>
          <a:xfrm>
            <a:off x="321905" y="1399033"/>
            <a:ext cx="4250095" cy="2921507"/>
          </a:xfrm>
          <a:prstGeom prst="roundRect">
            <a:avLst>
              <a:gd name="adj" fmla="val 0"/>
            </a:avLst>
          </a:prstGeom>
          <a:solidFill>
            <a:srgbClr val="F2F2F2"/>
          </a:solidFill>
          <a:ln>
            <a:noFill/>
          </a:ln>
        </p:spPr>
      </p:pic>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1">
                                            <p:txEl>
                                              <p:pRg st="0" end="0"/>
                                            </p:txEl>
                                          </p:spTgt>
                                        </p:tgtEl>
                                        <p:attrNameLst>
                                          <p:attrName>style.visibility</p:attrName>
                                        </p:attrNameLst>
                                      </p:cBhvr>
                                      <p:to>
                                        <p:strVal val="visible"/>
                                      </p:to>
                                    </p:set>
                                    <p:animEffect transition="in" filter="fade">
                                      <p:cBhvr>
                                        <p:cTn id="7" dur="500"/>
                                        <p:tgtEl>
                                          <p:spTgt spid="16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1">
                                            <p:txEl>
                                              <p:pRg st="1" end="1"/>
                                            </p:txEl>
                                          </p:spTgt>
                                        </p:tgtEl>
                                        <p:attrNameLst>
                                          <p:attrName>style.visibility</p:attrName>
                                        </p:attrNameLst>
                                      </p:cBhvr>
                                      <p:to>
                                        <p:strVal val="visible"/>
                                      </p:to>
                                    </p:set>
                                    <p:animEffect transition="in" filter="fade">
                                      <p:cBhvr>
                                        <p:cTn id="10" dur="500"/>
                                        <p:tgtEl>
                                          <p:spTgt spid="16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61">
                                            <p:txEl>
                                              <p:pRg st="2" end="2"/>
                                            </p:txEl>
                                          </p:spTgt>
                                        </p:tgtEl>
                                        <p:attrNameLst>
                                          <p:attrName>style.visibility</p:attrName>
                                        </p:attrNameLst>
                                      </p:cBhvr>
                                      <p:to>
                                        <p:strVal val="visible"/>
                                      </p:to>
                                    </p:set>
                                    <p:animEffect transition="in" filter="fade">
                                      <p:cBhvr>
                                        <p:cTn id="18" dur="500"/>
                                        <p:tgtEl>
                                          <p:spTgt spid="161">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61">
                                            <p:txEl>
                                              <p:pRg st="3" end="3"/>
                                            </p:txEl>
                                          </p:spTgt>
                                        </p:tgtEl>
                                        <p:attrNameLst>
                                          <p:attrName>style.visibility</p:attrName>
                                        </p:attrNameLst>
                                      </p:cBhvr>
                                      <p:to>
                                        <p:strVal val="visible"/>
                                      </p:to>
                                    </p:set>
                                    <p:animEffect transition="in" filter="fade">
                                      <p:cBhvr>
                                        <p:cTn id="21" dur="500"/>
                                        <p:tgtEl>
                                          <p:spTgt spid="161">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161">
                                            <p:txEl>
                                              <p:pRg st="4" end="4"/>
                                            </p:txEl>
                                          </p:spTgt>
                                        </p:tgtEl>
                                        <p:attrNameLst>
                                          <p:attrName>style.visibility</p:attrName>
                                        </p:attrNameLst>
                                      </p:cBhvr>
                                      <p:to>
                                        <p:strVal val="visible"/>
                                      </p:to>
                                    </p:set>
                                    <p:animEffect transition="in" filter="fade">
                                      <p:cBhvr>
                                        <p:cTn id="24" dur="500"/>
                                        <p:tgtEl>
                                          <p:spTgt spid="161">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61">
                                            <p:txEl>
                                              <p:pRg st="5" end="5"/>
                                            </p:txEl>
                                          </p:spTgt>
                                        </p:tgtEl>
                                        <p:attrNameLst>
                                          <p:attrName>style.visibility</p:attrName>
                                        </p:attrNameLst>
                                      </p:cBhvr>
                                      <p:to>
                                        <p:strVal val="visible"/>
                                      </p:to>
                                    </p:set>
                                    <p:animEffect transition="in" filter="fade">
                                      <p:cBhvr>
                                        <p:cTn id="29" dur="500"/>
                                        <p:tgtEl>
                                          <p:spTgt spid="161">
                                            <p:txEl>
                                              <p:pRg st="5" end="5"/>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161">
                                            <p:txEl>
                                              <p:pRg st="6" end="6"/>
                                            </p:txEl>
                                          </p:spTgt>
                                        </p:tgtEl>
                                        <p:attrNameLst>
                                          <p:attrName>style.visibility</p:attrName>
                                        </p:attrNameLst>
                                      </p:cBhvr>
                                      <p:to>
                                        <p:strVal val="visible"/>
                                      </p:to>
                                    </p:set>
                                    <p:animEffect transition="in" filter="fade">
                                      <p:cBhvr>
                                        <p:cTn id="32" dur="500"/>
                                        <p:tgtEl>
                                          <p:spTgt spid="161">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1">
                                            <p:txEl>
                                              <p:pRg st="7" end="7"/>
                                            </p:txEl>
                                          </p:spTgt>
                                        </p:tgtEl>
                                        <p:attrNameLst>
                                          <p:attrName>style.visibility</p:attrName>
                                        </p:attrNameLst>
                                      </p:cBhvr>
                                      <p:to>
                                        <p:strVal val="visible"/>
                                      </p:to>
                                    </p:set>
                                    <p:animEffect transition="in" filter="fade">
                                      <p:cBhvr>
                                        <p:cTn id="37" dur="500"/>
                                        <p:tgtEl>
                                          <p:spTgt spid="161">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61">
                                            <p:txEl>
                                              <p:pRg st="8" end="8"/>
                                            </p:txEl>
                                          </p:spTgt>
                                        </p:tgtEl>
                                        <p:attrNameLst>
                                          <p:attrName>style.visibility</p:attrName>
                                        </p:attrNameLst>
                                      </p:cBhvr>
                                      <p:to>
                                        <p:strVal val="visible"/>
                                      </p:to>
                                    </p:set>
                                    <p:animEffect transition="in" filter="fade">
                                      <p:cBhvr>
                                        <p:cTn id="42" dur="500"/>
                                        <p:tgtEl>
                                          <p:spTgt spid="16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207DD59D-6282-31ED-4044-96C4CCCF452F}"/>
            </a:ext>
          </a:extLst>
        </p:cNvPr>
        <p:cNvGrpSpPr/>
        <p:nvPr/>
      </p:nvGrpSpPr>
      <p:grpSpPr>
        <a:xfrm>
          <a:off x="0" y="0"/>
          <a:ext cx="0" cy="0"/>
          <a:chOff x="0" y="0"/>
          <a:chExt cx="0" cy="0"/>
        </a:xfrm>
      </p:grpSpPr>
      <p:pic>
        <p:nvPicPr>
          <p:cNvPr id="156" name="Google Shape;156;p28">
            <a:extLst>
              <a:ext uri="{FF2B5EF4-FFF2-40B4-BE49-F238E27FC236}">
                <a16:creationId xmlns:a16="http://schemas.microsoft.com/office/drawing/2014/main" id="{8E4C49DD-7C94-FF82-2471-C796803407D9}"/>
              </a:ext>
            </a:extLst>
          </p:cNvPr>
          <p:cNvPicPr preferRelativeResize="0">
            <a:picLocks noGrp="1"/>
          </p:cNvPicPr>
          <p:nvPr>
            <p:ph type="pic" idx="2"/>
          </p:nvPr>
        </p:nvPicPr>
        <p:blipFill>
          <a:blip r:embed="rId3"/>
          <a:srcRect l="1467" r="1467"/>
          <a:stretch/>
        </p:blipFill>
        <p:spPr>
          <a:prstGeom prst="roundRect">
            <a:avLst>
              <a:gd name="adj" fmla="val 0"/>
            </a:avLst>
          </a:prstGeom>
          <a:solidFill>
            <a:srgbClr val="F2F2F2"/>
          </a:solidFill>
          <a:ln>
            <a:noFill/>
          </a:ln>
        </p:spPr>
      </p:pic>
      <p:sp>
        <p:nvSpPr>
          <p:cNvPr id="157" name="Google Shape;157;p28">
            <a:extLst>
              <a:ext uri="{FF2B5EF4-FFF2-40B4-BE49-F238E27FC236}">
                <a16:creationId xmlns:a16="http://schemas.microsoft.com/office/drawing/2014/main" id="{1EDE6A43-D97D-1884-7047-C80DF295310E}"/>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Motivation</a:t>
            </a:r>
            <a:br>
              <a:rPr lang="en" dirty="0"/>
            </a:br>
            <a:r>
              <a:rPr lang="en-GB" sz="1600" dirty="0"/>
              <a:t>for a new lighting algorithm</a:t>
            </a:r>
            <a:endParaRPr sz="1600" dirty="0"/>
          </a:p>
        </p:txBody>
      </p:sp>
      <p:sp>
        <p:nvSpPr>
          <p:cNvPr id="159" name="Google Shape;159;p28">
            <a:extLst>
              <a:ext uri="{FF2B5EF4-FFF2-40B4-BE49-F238E27FC236}">
                <a16:creationId xmlns:a16="http://schemas.microsoft.com/office/drawing/2014/main" id="{5C8CD8F8-EE39-E23A-5393-3AF86B29916C}"/>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6</a:t>
            </a:fld>
            <a:endParaRPr/>
          </a:p>
        </p:txBody>
      </p:sp>
      <p:sp>
        <p:nvSpPr>
          <p:cNvPr id="160" name="Google Shape;160;p28">
            <a:extLst>
              <a:ext uri="{FF2B5EF4-FFF2-40B4-BE49-F238E27FC236}">
                <a16:creationId xmlns:a16="http://schemas.microsoft.com/office/drawing/2014/main" id="{C15726E4-27F8-831A-46DD-A74330AC0D7A}"/>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UGC Challenges</a:t>
            </a:r>
            <a:endParaRPr sz="1600" dirty="0"/>
          </a:p>
        </p:txBody>
      </p:sp>
      <p:sp>
        <p:nvSpPr>
          <p:cNvPr id="161" name="Google Shape;161;p28">
            <a:extLst>
              <a:ext uri="{FF2B5EF4-FFF2-40B4-BE49-F238E27FC236}">
                <a16:creationId xmlns:a16="http://schemas.microsoft.com/office/drawing/2014/main" id="{B79C3F70-0B02-52B3-4684-20824C89D44A}"/>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lvl="0" indent="-317500" algn="l" rtl="0">
              <a:spcBef>
                <a:spcPts val="0"/>
              </a:spcBef>
              <a:spcAft>
                <a:spcPts val="0"/>
              </a:spcAft>
              <a:buSzPts val="1400"/>
              <a:buFont typeface="Wingdings" panose="05000000000000000000" pitchFamily="2" charset="2"/>
              <a:buChar char="§"/>
            </a:pPr>
            <a:r>
              <a:rPr lang="en-GB" dirty="0"/>
              <a:t>Casual creators</a:t>
            </a:r>
          </a:p>
          <a:p>
            <a:pPr marL="585470" lvl="1" indent="-171450">
              <a:spcBef>
                <a:spcPts val="0"/>
              </a:spcBef>
              <a:buFont typeface="Arial" panose="020B0604020202020204" pitchFamily="34" charset="0"/>
              <a:buChar char="•"/>
            </a:pPr>
            <a:r>
              <a:rPr lang="en-GB" dirty="0"/>
              <a:t>No performance tuning</a:t>
            </a:r>
          </a:p>
          <a:p>
            <a:pPr marL="585470" lvl="1" indent="-171450">
              <a:spcBef>
                <a:spcPts val="0"/>
              </a:spcBef>
              <a:buFont typeface="Arial" panose="020B0604020202020204" pitchFamily="34" charset="0"/>
              <a:buChar char="•"/>
            </a:pPr>
            <a:r>
              <a:rPr lang="en-GB" dirty="0"/>
              <a:t>Need robust &amp; intuitive lighting controls</a:t>
            </a:r>
          </a:p>
          <a:p>
            <a:pPr marL="585470" lvl="1" indent="-171450">
              <a:spcBef>
                <a:spcPts val="0"/>
              </a:spcBef>
              <a:buFont typeface="Arial" panose="020B0604020202020204" pitchFamily="34" charset="0"/>
              <a:buChar char="•"/>
            </a:pPr>
            <a:r>
              <a:rPr lang="en-GB" dirty="0"/>
              <a:t>Consistent visuals &amp; performance on all devices</a:t>
            </a:r>
          </a:p>
          <a:p>
            <a:pPr marL="274320" lvl="0" indent="-317500" algn="l" rtl="0">
              <a:spcBef>
                <a:spcPts val="0"/>
              </a:spcBef>
              <a:spcAft>
                <a:spcPts val="0"/>
              </a:spcAft>
              <a:buSzPts val="1400"/>
              <a:buChar char="•"/>
            </a:pPr>
            <a:endParaRPr lang="en-GB" dirty="0"/>
          </a:p>
        </p:txBody>
      </p:sp>
    </p:spTree>
    <p:extLst>
      <p:ext uri="{BB962C8B-B14F-4D97-AF65-F5344CB8AC3E}">
        <p14:creationId xmlns:p14="http://schemas.microsoft.com/office/powerpoint/2010/main" val="3051748058"/>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1">
                                            <p:txEl>
                                              <p:pRg st="1" end="1"/>
                                            </p:txEl>
                                          </p:spTgt>
                                        </p:tgtEl>
                                        <p:attrNameLst>
                                          <p:attrName>style.visibility</p:attrName>
                                        </p:attrNameLst>
                                      </p:cBhvr>
                                      <p:to>
                                        <p:strVal val="visible"/>
                                      </p:to>
                                    </p:set>
                                    <p:animEffect transition="in" filter="fade">
                                      <p:cBhvr>
                                        <p:cTn id="7" dur="500"/>
                                        <p:tgtEl>
                                          <p:spTgt spid="16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1">
                                            <p:txEl>
                                              <p:pRg st="2" end="2"/>
                                            </p:txEl>
                                          </p:spTgt>
                                        </p:tgtEl>
                                        <p:attrNameLst>
                                          <p:attrName>style.visibility</p:attrName>
                                        </p:attrNameLst>
                                      </p:cBhvr>
                                      <p:to>
                                        <p:strVal val="visible"/>
                                      </p:to>
                                    </p:set>
                                    <p:animEffect transition="in" filter="fade">
                                      <p:cBhvr>
                                        <p:cTn id="12" dur="500"/>
                                        <p:tgtEl>
                                          <p:spTgt spid="16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1">
                                            <p:txEl>
                                              <p:pRg st="3" end="3"/>
                                            </p:txEl>
                                          </p:spTgt>
                                        </p:tgtEl>
                                        <p:attrNameLst>
                                          <p:attrName>style.visibility</p:attrName>
                                        </p:attrNameLst>
                                      </p:cBhvr>
                                      <p:to>
                                        <p:strVal val="visible"/>
                                      </p:to>
                                    </p:set>
                                    <p:animEffect transition="in" filter="fade">
                                      <p:cBhvr>
                                        <p:cTn id="17" dur="500"/>
                                        <p:tgtEl>
                                          <p:spTgt spid="16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25A616F0-DEF7-61EE-8A58-33EE8D3500C4}"/>
            </a:ext>
          </a:extLst>
        </p:cNvPr>
        <p:cNvGrpSpPr/>
        <p:nvPr/>
      </p:nvGrpSpPr>
      <p:grpSpPr>
        <a:xfrm>
          <a:off x="0" y="0"/>
          <a:ext cx="0" cy="0"/>
          <a:chOff x="0" y="0"/>
          <a:chExt cx="0" cy="0"/>
        </a:xfrm>
      </p:grpSpPr>
      <p:pic>
        <p:nvPicPr>
          <p:cNvPr id="156" name="Google Shape;156;p28">
            <a:extLst>
              <a:ext uri="{FF2B5EF4-FFF2-40B4-BE49-F238E27FC236}">
                <a16:creationId xmlns:a16="http://schemas.microsoft.com/office/drawing/2014/main" id="{D3682272-D44E-7F33-6C46-EFA52B33E930}"/>
              </a:ext>
            </a:extLst>
          </p:cNvPr>
          <p:cNvPicPr preferRelativeResize="0">
            <a:picLocks noGrp="1"/>
          </p:cNvPicPr>
          <p:nvPr>
            <p:ph type="pic" idx="2"/>
          </p:nvPr>
        </p:nvPicPr>
        <p:blipFill>
          <a:blip r:embed="rId3"/>
          <a:srcRect l="8498" r="8498"/>
          <a:stretch/>
        </p:blipFill>
        <p:spPr>
          <a:prstGeom prst="roundRect">
            <a:avLst>
              <a:gd name="adj" fmla="val 0"/>
            </a:avLst>
          </a:prstGeom>
          <a:solidFill>
            <a:srgbClr val="F2F2F2"/>
          </a:solidFill>
          <a:ln>
            <a:noFill/>
          </a:ln>
        </p:spPr>
      </p:pic>
      <p:sp>
        <p:nvSpPr>
          <p:cNvPr id="157" name="Google Shape;157;p28">
            <a:extLst>
              <a:ext uri="{FF2B5EF4-FFF2-40B4-BE49-F238E27FC236}">
                <a16:creationId xmlns:a16="http://schemas.microsoft.com/office/drawing/2014/main" id="{33A1E7B3-5750-2B30-45B1-6B78CE4EC1ED}"/>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Motivation</a:t>
            </a:r>
            <a:br>
              <a:rPr lang="en" dirty="0"/>
            </a:br>
            <a:r>
              <a:rPr lang="en-GB" sz="1600" dirty="0"/>
              <a:t>for a new lighting algorithm</a:t>
            </a:r>
            <a:endParaRPr sz="1600" dirty="0"/>
          </a:p>
        </p:txBody>
      </p:sp>
      <p:sp>
        <p:nvSpPr>
          <p:cNvPr id="159" name="Google Shape;159;p28">
            <a:extLst>
              <a:ext uri="{FF2B5EF4-FFF2-40B4-BE49-F238E27FC236}">
                <a16:creationId xmlns:a16="http://schemas.microsoft.com/office/drawing/2014/main" id="{9019F8E7-BB63-2FDC-F4EF-279F9F9A77F2}"/>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7</a:t>
            </a:fld>
            <a:endParaRPr/>
          </a:p>
        </p:txBody>
      </p:sp>
      <p:sp>
        <p:nvSpPr>
          <p:cNvPr id="160" name="Google Shape;160;p28">
            <a:extLst>
              <a:ext uri="{FF2B5EF4-FFF2-40B4-BE49-F238E27FC236}">
                <a16:creationId xmlns:a16="http://schemas.microsoft.com/office/drawing/2014/main" id="{15A97717-5C07-2355-D49F-D8246C357651}"/>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UGC Challenges</a:t>
            </a:r>
            <a:endParaRPr sz="1600" dirty="0"/>
          </a:p>
        </p:txBody>
      </p:sp>
      <p:sp>
        <p:nvSpPr>
          <p:cNvPr id="161" name="Google Shape;161;p28">
            <a:extLst>
              <a:ext uri="{FF2B5EF4-FFF2-40B4-BE49-F238E27FC236}">
                <a16:creationId xmlns:a16="http://schemas.microsoft.com/office/drawing/2014/main" id="{04C5E840-820C-7AF4-3259-4D1E9DE3C65F}"/>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lvl="0" indent="-317500" algn="l" rtl="0">
              <a:spcBef>
                <a:spcPts val="0"/>
              </a:spcBef>
              <a:spcAft>
                <a:spcPts val="0"/>
              </a:spcAft>
              <a:buSzPts val="1400"/>
              <a:buFont typeface="Wingdings" panose="05000000000000000000" pitchFamily="2" charset="2"/>
              <a:buChar char="§"/>
            </a:pPr>
            <a:r>
              <a:rPr lang="en-GB" dirty="0"/>
              <a:t>Casual creators</a:t>
            </a:r>
          </a:p>
          <a:p>
            <a:pPr marL="585470" lvl="1" indent="-171450">
              <a:spcBef>
                <a:spcPts val="0"/>
              </a:spcBef>
              <a:buFont typeface="Arial" panose="020B0604020202020204" pitchFamily="34" charset="0"/>
              <a:buChar char="•"/>
            </a:pPr>
            <a:r>
              <a:rPr lang="en-GB" dirty="0"/>
              <a:t>Unpredictable dynamic light clumping</a:t>
            </a:r>
          </a:p>
          <a:p>
            <a:pPr marL="585470" lvl="1" indent="-171450">
              <a:spcBef>
                <a:spcPts val="0"/>
              </a:spcBef>
              <a:buFont typeface="Arial" panose="020B0604020202020204" pitchFamily="34" charset="0"/>
              <a:buChar char="•"/>
            </a:pPr>
            <a:r>
              <a:rPr lang="en-GB" dirty="0" err="1"/>
              <a:t>Unoptimal</a:t>
            </a:r>
            <a:r>
              <a:rPr lang="en-GB" dirty="0"/>
              <a:t> manual light placement</a:t>
            </a:r>
          </a:p>
          <a:p>
            <a:pPr marL="274320" lvl="0" indent="-317500" algn="l" rtl="0">
              <a:spcBef>
                <a:spcPts val="0"/>
              </a:spcBef>
              <a:spcAft>
                <a:spcPts val="0"/>
              </a:spcAft>
              <a:buSzPts val="1400"/>
              <a:buChar char="•"/>
            </a:pPr>
            <a:endParaRPr lang="en-GB" dirty="0"/>
          </a:p>
        </p:txBody>
      </p:sp>
    </p:spTree>
    <p:extLst>
      <p:ext uri="{BB962C8B-B14F-4D97-AF65-F5344CB8AC3E}">
        <p14:creationId xmlns:p14="http://schemas.microsoft.com/office/powerpoint/2010/main" val="3256419869"/>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1">
                                            <p:txEl>
                                              <p:pRg st="2" end="2"/>
                                            </p:txEl>
                                          </p:spTgt>
                                        </p:tgtEl>
                                        <p:attrNameLst>
                                          <p:attrName>style.visibility</p:attrName>
                                        </p:attrNameLst>
                                      </p:cBhvr>
                                      <p:to>
                                        <p:strVal val="visible"/>
                                      </p:to>
                                    </p:set>
                                    <p:animEffect transition="in" filter="fade">
                                      <p:cBhvr>
                                        <p:cTn id="7" dur="500"/>
                                        <p:tgtEl>
                                          <p:spTgt spid="16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FEDB4684-4C95-094A-66D6-CC8111CD43E6}"/>
            </a:ext>
          </a:extLst>
        </p:cNvPr>
        <p:cNvGrpSpPr/>
        <p:nvPr/>
      </p:nvGrpSpPr>
      <p:grpSpPr>
        <a:xfrm>
          <a:off x="0" y="0"/>
          <a:ext cx="0" cy="0"/>
          <a:chOff x="0" y="0"/>
          <a:chExt cx="0" cy="0"/>
        </a:xfrm>
      </p:grpSpPr>
      <p:pic>
        <p:nvPicPr>
          <p:cNvPr id="2" name="Google Shape;156;p28">
            <a:extLst>
              <a:ext uri="{FF2B5EF4-FFF2-40B4-BE49-F238E27FC236}">
                <a16:creationId xmlns:a16="http://schemas.microsoft.com/office/drawing/2014/main" id="{EB01B9D1-7C71-8143-627B-719E3CEA6EA7}"/>
              </a:ext>
            </a:extLst>
          </p:cNvPr>
          <p:cNvPicPr preferRelativeResize="0">
            <a:picLocks noGrp="1"/>
          </p:cNvPicPr>
          <p:nvPr>
            <p:ph type="pic" idx="2"/>
          </p:nvPr>
        </p:nvPicPr>
        <p:blipFill>
          <a:blip r:embed="rId3"/>
          <a:srcRect t="77" b="77"/>
          <a:stretch/>
        </p:blipFill>
        <p:spPr>
          <a:prstGeom prst="roundRect">
            <a:avLst>
              <a:gd name="adj" fmla="val 0"/>
            </a:avLst>
          </a:prstGeom>
          <a:solidFill>
            <a:srgbClr val="F2F2F2"/>
          </a:solidFill>
          <a:ln>
            <a:noFill/>
          </a:ln>
        </p:spPr>
      </p:pic>
      <p:sp>
        <p:nvSpPr>
          <p:cNvPr id="157" name="Google Shape;157;p28">
            <a:extLst>
              <a:ext uri="{FF2B5EF4-FFF2-40B4-BE49-F238E27FC236}">
                <a16:creationId xmlns:a16="http://schemas.microsoft.com/office/drawing/2014/main" id="{DDBA9FC6-50D3-6D49-4A39-0FABE5314A4E}"/>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Motivation</a:t>
            </a:r>
            <a:br>
              <a:rPr lang="en" dirty="0"/>
            </a:br>
            <a:r>
              <a:rPr lang="en-GB" sz="1600" dirty="0"/>
              <a:t>for a new lighting algorithm</a:t>
            </a:r>
            <a:endParaRPr sz="1600" dirty="0"/>
          </a:p>
        </p:txBody>
      </p:sp>
      <p:sp>
        <p:nvSpPr>
          <p:cNvPr id="159" name="Google Shape;159;p28">
            <a:extLst>
              <a:ext uri="{FF2B5EF4-FFF2-40B4-BE49-F238E27FC236}">
                <a16:creationId xmlns:a16="http://schemas.microsoft.com/office/drawing/2014/main" id="{A75E9495-CC95-BF3D-F4CC-33E8310B00CD}"/>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8</a:t>
            </a:fld>
            <a:endParaRPr/>
          </a:p>
        </p:txBody>
      </p:sp>
      <p:sp>
        <p:nvSpPr>
          <p:cNvPr id="160" name="Google Shape;160;p28">
            <a:extLst>
              <a:ext uri="{FF2B5EF4-FFF2-40B4-BE49-F238E27FC236}">
                <a16:creationId xmlns:a16="http://schemas.microsoft.com/office/drawing/2014/main" id="{2D324785-5BD6-C69C-807C-23476735BE92}"/>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Existing Lighting Solutions</a:t>
            </a:r>
            <a:endParaRPr sz="1600" dirty="0"/>
          </a:p>
        </p:txBody>
      </p:sp>
      <p:sp>
        <p:nvSpPr>
          <p:cNvPr id="161" name="Google Shape;161;p28">
            <a:extLst>
              <a:ext uri="{FF2B5EF4-FFF2-40B4-BE49-F238E27FC236}">
                <a16:creationId xmlns:a16="http://schemas.microsoft.com/office/drawing/2014/main" id="{E6E84594-BBAD-49E2-96B4-B8AA3C243CCF}"/>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85750" lvl="0" indent="-285750" algn="l" rtl="0">
              <a:spcBef>
                <a:spcPts val="0"/>
              </a:spcBef>
              <a:spcAft>
                <a:spcPts val="0"/>
              </a:spcAft>
              <a:buSzPts val="1400"/>
              <a:buFont typeface="Wingdings" panose="05000000000000000000" pitchFamily="2" charset="2"/>
              <a:buChar char="§"/>
            </a:pPr>
            <a:r>
              <a:rPr lang="en-GB" dirty="0"/>
              <a:t>Tiled Deferred lighting</a:t>
            </a:r>
          </a:p>
          <a:p>
            <a:pPr marL="414020" lvl="1" indent="0">
              <a:spcBef>
                <a:spcPts val="0"/>
              </a:spcBef>
              <a:buNone/>
            </a:pPr>
            <a:r>
              <a:rPr lang="en-GB" b="1" dirty="0"/>
              <a:t>Pros</a:t>
            </a:r>
          </a:p>
          <a:p>
            <a:pPr marL="585470" lvl="1" indent="-171450">
              <a:spcBef>
                <a:spcPts val="0"/>
              </a:spcBef>
              <a:buFont typeface="Arial" panose="020B0604020202020204" pitchFamily="34" charset="0"/>
              <a:buChar char="•"/>
            </a:pPr>
            <a:r>
              <a:rPr lang="en-GB" dirty="0"/>
              <a:t>Coherent memory access &amp; lighting evaluation</a:t>
            </a:r>
          </a:p>
          <a:p>
            <a:pPr marL="414020" lvl="1" indent="0">
              <a:spcBef>
                <a:spcPts val="0"/>
              </a:spcBef>
              <a:buNone/>
            </a:pPr>
            <a:r>
              <a:rPr lang="en-GB" b="1" dirty="0"/>
              <a:t>Cons</a:t>
            </a:r>
          </a:p>
          <a:p>
            <a:pPr marL="585470" lvl="1" indent="-171450">
              <a:spcBef>
                <a:spcPts val="0"/>
              </a:spcBef>
              <a:buFont typeface="Arial" panose="020B0604020202020204" pitchFamily="34" charset="0"/>
              <a:buChar char="•"/>
            </a:pPr>
            <a:r>
              <a:rPr lang="en-GB" dirty="0"/>
              <a:t>Scales only linearly with light count per tile</a:t>
            </a:r>
          </a:p>
          <a:p>
            <a:pPr marL="585470" lvl="1" indent="-171450">
              <a:spcBef>
                <a:spcPts val="0"/>
              </a:spcBef>
              <a:buFont typeface="Arial" panose="020B0604020202020204" pitchFamily="34" charset="0"/>
              <a:buChar char="•"/>
            </a:pPr>
            <a:r>
              <a:rPr lang="en-GB" dirty="0"/>
              <a:t>Large tile light count even in simple scenes</a:t>
            </a:r>
          </a:p>
          <a:p>
            <a:pPr marL="585470" lvl="1" indent="-171450">
              <a:spcBef>
                <a:spcPts val="0"/>
              </a:spcBef>
              <a:buFont typeface="Arial" panose="020B0604020202020204" pitchFamily="34" charset="0"/>
              <a:buChar char="•"/>
            </a:pPr>
            <a:r>
              <a:rPr lang="en-GB" dirty="0"/>
              <a:t>Costly light tile culling</a:t>
            </a:r>
          </a:p>
          <a:p>
            <a:pPr marL="731520" lvl="1">
              <a:spcBef>
                <a:spcPts val="0"/>
              </a:spcBef>
              <a:buChar char="•"/>
            </a:pPr>
            <a:endParaRPr lang="en-GB" dirty="0"/>
          </a:p>
        </p:txBody>
      </p:sp>
      <p:sp>
        <p:nvSpPr>
          <p:cNvPr id="7" name="Rectangle 4">
            <a:extLst>
              <a:ext uri="{FF2B5EF4-FFF2-40B4-BE49-F238E27FC236}">
                <a16:creationId xmlns:a16="http://schemas.microsoft.com/office/drawing/2014/main" id="{3F9583A3-69F6-C632-FA47-17402669587A}"/>
              </a:ext>
            </a:extLst>
          </p:cNvPr>
          <p:cNvSpPr>
            <a:spLocks noChangeArrowheads="1"/>
          </p:cNvSpPr>
          <p:nvPr/>
        </p:nvSpPr>
        <p:spPr bwMode="auto">
          <a:xfrm>
            <a:off x="268941" y="4320540"/>
            <a:ext cx="4303059" cy="33855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ClrTx/>
            </a:pPr>
            <a:r>
              <a:rPr lang="en-GB" altLang="en-FI" sz="800" dirty="0" err="1">
                <a:solidFill>
                  <a:srgbClr val="666666"/>
                </a:solidFill>
                <a:latin typeface="+mn-lt"/>
              </a:rPr>
              <a:t>Sponza</a:t>
            </a:r>
            <a:r>
              <a:rPr lang="en-FI" altLang="en-FI" sz="800" dirty="0">
                <a:solidFill>
                  <a:srgbClr val="666666"/>
                </a:solidFill>
                <a:latin typeface="+mn-lt"/>
              </a:rPr>
              <a:t> </a:t>
            </a:r>
            <a:r>
              <a:rPr lang="en-GB" altLang="en-FI" sz="800" dirty="0">
                <a:solidFill>
                  <a:srgbClr val="666666"/>
                </a:solidFill>
                <a:latin typeface="+mn-lt"/>
              </a:rPr>
              <a:t>model © 2010 Frank </a:t>
            </a:r>
            <a:r>
              <a:rPr lang="en-GB" altLang="en-FI" sz="800" dirty="0" err="1">
                <a:solidFill>
                  <a:srgbClr val="666666"/>
                </a:solidFill>
                <a:latin typeface="+mn-lt"/>
              </a:rPr>
              <a:t>Meinl</a:t>
            </a:r>
            <a:r>
              <a:rPr lang="en-GB" altLang="en-FI" sz="800" dirty="0">
                <a:solidFill>
                  <a:srgbClr val="666666"/>
                </a:solidFill>
                <a:latin typeface="+mn-lt"/>
              </a:rPr>
              <a:t>, Crytek</a:t>
            </a:r>
            <a:endParaRPr kumimoji="0" lang="en-GB" altLang="en-FI" sz="800" b="0" i="0" u="none" strike="noStrike" cap="none" normalizeH="0" baseline="0" dirty="0">
              <a:ln>
                <a:noFill/>
              </a:ln>
              <a:solidFill>
                <a:srgbClr val="666666"/>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FI" sz="800" b="0" i="0" u="none" strike="noStrike" cap="none" normalizeH="0" baseline="0" dirty="0">
                <a:ln>
                  <a:noFill/>
                </a:ln>
                <a:solidFill>
                  <a:srgbClr val="666666"/>
                </a:solidFill>
                <a:effectLst/>
                <a:latin typeface="+mn-lt"/>
              </a:rPr>
              <a:t>D</a:t>
            </a:r>
            <a:r>
              <a:rPr kumimoji="0" lang="en-FI" altLang="en-FI" sz="800" b="0" i="0" u="none" strike="noStrike" cap="none" normalizeH="0" baseline="0" dirty="0" err="1">
                <a:ln>
                  <a:noFill/>
                </a:ln>
                <a:solidFill>
                  <a:srgbClr val="666666"/>
                </a:solidFill>
                <a:effectLst/>
                <a:latin typeface="+mn-lt"/>
              </a:rPr>
              <a:t>ownloaded</a:t>
            </a:r>
            <a:r>
              <a:rPr kumimoji="0" lang="en-FI" altLang="en-FI" sz="800" b="0" i="0" u="none" strike="noStrike" cap="none" normalizeH="0" baseline="0" dirty="0">
                <a:ln>
                  <a:noFill/>
                </a:ln>
                <a:solidFill>
                  <a:srgbClr val="666666"/>
                </a:solidFill>
                <a:effectLst/>
                <a:latin typeface="+mn-lt"/>
              </a:rPr>
              <a:t> from Morgan McGuire's </a:t>
            </a:r>
            <a:r>
              <a:rPr kumimoji="0" lang="en-FI" altLang="en-FI" sz="800" b="0" i="0" u="none" strike="noStrike" cap="none" normalizeH="0" baseline="0" dirty="0">
                <a:ln>
                  <a:noFill/>
                </a:ln>
                <a:solidFill>
                  <a:srgbClr val="666666"/>
                </a:solidFill>
                <a:effectLst/>
                <a:latin typeface="+mn-lt"/>
                <a:hlinkClick r:id="rId4"/>
              </a:rPr>
              <a:t>Computer Graphics Archive</a:t>
            </a:r>
            <a:r>
              <a:rPr kumimoji="0" lang="en-FI" altLang="en-FI" sz="800" b="0" i="0" u="none" strike="noStrike" cap="none" normalizeH="0" baseline="0" dirty="0">
                <a:ln>
                  <a:noFill/>
                </a:ln>
                <a:solidFill>
                  <a:schemeClr val="tx1"/>
                </a:solidFill>
                <a:effectLst/>
                <a:latin typeface="+mn-lt"/>
                <a:hlinkClick r:id="rId4"/>
              </a:rPr>
              <a:t> </a:t>
            </a:r>
            <a:endParaRPr kumimoji="0" lang="en-FI" altLang="en-FI" sz="8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753106911"/>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1">
                                            <p:txEl>
                                              <p:pRg st="1" end="1"/>
                                            </p:txEl>
                                          </p:spTgt>
                                        </p:tgtEl>
                                        <p:attrNameLst>
                                          <p:attrName>style.visibility</p:attrName>
                                        </p:attrNameLst>
                                      </p:cBhvr>
                                      <p:to>
                                        <p:strVal val="visible"/>
                                      </p:to>
                                    </p:set>
                                    <p:animEffect transition="in" filter="fade">
                                      <p:cBhvr>
                                        <p:cTn id="7" dur="500"/>
                                        <p:tgtEl>
                                          <p:spTgt spid="161">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1">
                                            <p:txEl>
                                              <p:pRg st="2" end="2"/>
                                            </p:txEl>
                                          </p:spTgt>
                                        </p:tgtEl>
                                        <p:attrNameLst>
                                          <p:attrName>style.visibility</p:attrName>
                                        </p:attrNameLst>
                                      </p:cBhvr>
                                      <p:to>
                                        <p:strVal val="visible"/>
                                      </p:to>
                                    </p:set>
                                    <p:animEffect transition="in" filter="fade">
                                      <p:cBhvr>
                                        <p:cTn id="10" dur="500"/>
                                        <p:tgtEl>
                                          <p:spTgt spid="161">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1">
                                            <p:txEl>
                                              <p:pRg st="3" end="3"/>
                                            </p:txEl>
                                          </p:spTgt>
                                        </p:tgtEl>
                                        <p:attrNameLst>
                                          <p:attrName>style.visibility</p:attrName>
                                        </p:attrNameLst>
                                      </p:cBhvr>
                                      <p:to>
                                        <p:strVal val="visible"/>
                                      </p:to>
                                    </p:set>
                                    <p:animEffect transition="in" filter="fade">
                                      <p:cBhvr>
                                        <p:cTn id="15" dur="500"/>
                                        <p:tgtEl>
                                          <p:spTgt spid="161">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61">
                                            <p:txEl>
                                              <p:pRg st="4" end="4"/>
                                            </p:txEl>
                                          </p:spTgt>
                                        </p:tgtEl>
                                        <p:attrNameLst>
                                          <p:attrName>style.visibility</p:attrName>
                                        </p:attrNameLst>
                                      </p:cBhvr>
                                      <p:to>
                                        <p:strVal val="visible"/>
                                      </p:to>
                                    </p:set>
                                    <p:animEffect transition="in" filter="fade">
                                      <p:cBhvr>
                                        <p:cTn id="18" dur="500"/>
                                        <p:tgtEl>
                                          <p:spTgt spid="161">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61">
                                            <p:txEl>
                                              <p:pRg st="5" end="5"/>
                                            </p:txEl>
                                          </p:spTgt>
                                        </p:tgtEl>
                                        <p:attrNameLst>
                                          <p:attrName>style.visibility</p:attrName>
                                        </p:attrNameLst>
                                      </p:cBhvr>
                                      <p:to>
                                        <p:strVal val="visible"/>
                                      </p:to>
                                    </p:set>
                                    <p:animEffect transition="in" filter="fade">
                                      <p:cBhvr>
                                        <p:cTn id="23" dur="500"/>
                                        <p:tgtEl>
                                          <p:spTgt spid="161">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61">
                                            <p:txEl>
                                              <p:pRg st="6" end="6"/>
                                            </p:txEl>
                                          </p:spTgt>
                                        </p:tgtEl>
                                        <p:attrNameLst>
                                          <p:attrName>style.visibility</p:attrName>
                                        </p:attrNameLst>
                                      </p:cBhvr>
                                      <p:to>
                                        <p:strVal val="visible"/>
                                      </p:to>
                                    </p:set>
                                    <p:animEffect transition="in" filter="fade">
                                      <p:cBhvr>
                                        <p:cTn id="28" dur="500"/>
                                        <p:tgtEl>
                                          <p:spTgt spid="16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F1828E1A-C4EB-8EA6-DA14-7B000FE59AB8}"/>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7004A498-F621-C175-47D1-DB64322BC645}"/>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Motivation</a:t>
            </a:r>
            <a:br>
              <a:rPr lang="en" dirty="0"/>
            </a:br>
            <a:r>
              <a:rPr lang="en-GB" sz="1600" dirty="0"/>
              <a:t>for a new lighting algorithm</a:t>
            </a:r>
            <a:endParaRPr sz="1600" dirty="0"/>
          </a:p>
        </p:txBody>
      </p:sp>
      <p:sp>
        <p:nvSpPr>
          <p:cNvPr id="159" name="Google Shape;159;p28">
            <a:extLst>
              <a:ext uri="{FF2B5EF4-FFF2-40B4-BE49-F238E27FC236}">
                <a16:creationId xmlns:a16="http://schemas.microsoft.com/office/drawing/2014/main" id="{AE944331-96D3-85AE-6FA4-6AF893E68AD4}"/>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9</a:t>
            </a:fld>
            <a:endParaRPr/>
          </a:p>
        </p:txBody>
      </p:sp>
      <p:sp>
        <p:nvSpPr>
          <p:cNvPr id="160" name="Google Shape;160;p28">
            <a:extLst>
              <a:ext uri="{FF2B5EF4-FFF2-40B4-BE49-F238E27FC236}">
                <a16:creationId xmlns:a16="http://schemas.microsoft.com/office/drawing/2014/main" id="{14B7D795-70A0-D91B-194E-F3EBA58302F3}"/>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Existing Lighting Solutions</a:t>
            </a:r>
            <a:endParaRPr sz="1600" dirty="0"/>
          </a:p>
        </p:txBody>
      </p:sp>
      <p:sp>
        <p:nvSpPr>
          <p:cNvPr id="161" name="Google Shape;161;p28">
            <a:extLst>
              <a:ext uri="{FF2B5EF4-FFF2-40B4-BE49-F238E27FC236}">
                <a16:creationId xmlns:a16="http://schemas.microsoft.com/office/drawing/2014/main" id="{0E393F25-577C-9924-FCAF-E49DD32D0BB0}"/>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lvl="0" indent="-317500" algn="l" rtl="0">
              <a:spcBef>
                <a:spcPts val="0"/>
              </a:spcBef>
              <a:spcAft>
                <a:spcPts val="0"/>
              </a:spcAft>
              <a:buSzPts val="1400"/>
              <a:buFont typeface="Wingdings" panose="05000000000000000000" pitchFamily="2" charset="2"/>
              <a:buChar char="§"/>
            </a:pPr>
            <a:r>
              <a:rPr lang="en-GB" dirty="0" err="1">
                <a:hlinkClick r:id="rId3"/>
              </a:rPr>
              <a:t>ReSTIR</a:t>
            </a:r>
            <a:r>
              <a:rPr lang="en-GB" dirty="0"/>
              <a:t> by </a:t>
            </a:r>
            <a:r>
              <a:rPr lang="en-GB" dirty="0" err="1"/>
              <a:t>Bitterli</a:t>
            </a:r>
            <a:r>
              <a:rPr lang="en-GB" dirty="0"/>
              <a:t> et al.</a:t>
            </a:r>
          </a:p>
          <a:p>
            <a:pPr marL="414020" lvl="1" indent="0">
              <a:spcBef>
                <a:spcPts val="0"/>
              </a:spcBef>
              <a:buNone/>
            </a:pPr>
            <a:r>
              <a:rPr lang="en-GB" b="1" dirty="0"/>
              <a:t>Pros</a:t>
            </a:r>
          </a:p>
          <a:p>
            <a:pPr marL="731520" lvl="1">
              <a:spcBef>
                <a:spcPts val="0"/>
              </a:spcBef>
              <a:buChar char="•"/>
            </a:pPr>
            <a:r>
              <a:rPr lang="en-GB" dirty="0"/>
              <a:t>Fixed cost (at the expense of noise)</a:t>
            </a:r>
          </a:p>
          <a:p>
            <a:pPr marL="414020" lvl="1" indent="0">
              <a:spcBef>
                <a:spcPts val="0"/>
              </a:spcBef>
              <a:buNone/>
            </a:pPr>
            <a:r>
              <a:rPr lang="en-GB" b="1" dirty="0"/>
              <a:t>Cons</a:t>
            </a:r>
          </a:p>
          <a:p>
            <a:pPr marL="731520" lvl="1">
              <a:spcBef>
                <a:spcPts val="0"/>
              </a:spcBef>
              <a:buChar char="•"/>
            </a:pPr>
            <a:r>
              <a:rPr lang="en-GB" dirty="0"/>
              <a:t>Cache unfriendly </a:t>
            </a:r>
            <a:r>
              <a:rPr lang="en-FI" dirty="0"/>
              <a:t>⇒</a:t>
            </a:r>
            <a:r>
              <a:rPr lang="en-GB" dirty="0"/>
              <a:t> increased bandwidth usage</a:t>
            </a:r>
          </a:p>
          <a:p>
            <a:pPr marL="731520" lvl="1">
              <a:spcBef>
                <a:spcPts val="0"/>
              </a:spcBef>
              <a:buChar char="•"/>
            </a:pPr>
            <a:r>
              <a:rPr lang="en-GB" dirty="0"/>
              <a:t>Per pixel data &amp; code divergences</a:t>
            </a:r>
          </a:p>
          <a:p>
            <a:pPr marL="414020" lvl="1" indent="0">
              <a:spcBef>
                <a:spcPts val="0"/>
              </a:spcBef>
              <a:buNone/>
            </a:pPr>
            <a:endParaRPr lang="en-GB" dirty="0"/>
          </a:p>
        </p:txBody>
      </p:sp>
      <p:pic>
        <p:nvPicPr>
          <p:cNvPr id="4" name="Picture 3">
            <a:extLst>
              <a:ext uri="{FF2B5EF4-FFF2-40B4-BE49-F238E27FC236}">
                <a16:creationId xmlns:a16="http://schemas.microsoft.com/office/drawing/2014/main" id="{E963B364-B1C1-6A0D-525A-D7EAAB0D61A4}"/>
              </a:ext>
            </a:extLst>
          </p:cNvPr>
          <p:cNvPicPr>
            <a:picLocks noChangeAspect="1"/>
          </p:cNvPicPr>
          <p:nvPr/>
        </p:nvPicPr>
        <p:blipFill>
          <a:blip r:embed="rId4"/>
          <a:srcRect/>
          <a:stretch/>
        </p:blipFill>
        <p:spPr>
          <a:xfrm>
            <a:off x="323643" y="1897755"/>
            <a:ext cx="4237714" cy="1928490"/>
          </a:xfrm>
          <a:prstGeom prst="rect">
            <a:avLst/>
          </a:prstGeom>
        </p:spPr>
      </p:pic>
    </p:spTree>
    <p:extLst>
      <p:ext uri="{BB962C8B-B14F-4D97-AF65-F5344CB8AC3E}">
        <p14:creationId xmlns:p14="http://schemas.microsoft.com/office/powerpoint/2010/main" val="1904375407"/>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1">
                                            <p:txEl>
                                              <p:pRg st="1" end="1"/>
                                            </p:txEl>
                                          </p:spTgt>
                                        </p:tgtEl>
                                        <p:attrNameLst>
                                          <p:attrName>style.visibility</p:attrName>
                                        </p:attrNameLst>
                                      </p:cBhvr>
                                      <p:to>
                                        <p:strVal val="visible"/>
                                      </p:to>
                                    </p:set>
                                    <p:animEffect transition="in" filter="fade">
                                      <p:cBhvr>
                                        <p:cTn id="7" dur="500"/>
                                        <p:tgtEl>
                                          <p:spTgt spid="161">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1">
                                            <p:txEl>
                                              <p:pRg st="2" end="2"/>
                                            </p:txEl>
                                          </p:spTgt>
                                        </p:tgtEl>
                                        <p:attrNameLst>
                                          <p:attrName>style.visibility</p:attrName>
                                        </p:attrNameLst>
                                      </p:cBhvr>
                                      <p:to>
                                        <p:strVal val="visible"/>
                                      </p:to>
                                    </p:set>
                                    <p:animEffect transition="in" filter="fade">
                                      <p:cBhvr>
                                        <p:cTn id="10" dur="500"/>
                                        <p:tgtEl>
                                          <p:spTgt spid="161">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1">
                                            <p:txEl>
                                              <p:pRg st="3" end="3"/>
                                            </p:txEl>
                                          </p:spTgt>
                                        </p:tgtEl>
                                        <p:attrNameLst>
                                          <p:attrName>style.visibility</p:attrName>
                                        </p:attrNameLst>
                                      </p:cBhvr>
                                      <p:to>
                                        <p:strVal val="visible"/>
                                      </p:to>
                                    </p:set>
                                    <p:animEffect transition="in" filter="fade">
                                      <p:cBhvr>
                                        <p:cTn id="15" dur="500"/>
                                        <p:tgtEl>
                                          <p:spTgt spid="161">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61">
                                            <p:txEl>
                                              <p:pRg st="4" end="4"/>
                                            </p:txEl>
                                          </p:spTgt>
                                        </p:tgtEl>
                                        <p:attrNameLst>
                                          <p:attrName>style.visibility</p:attrName>
                                        </p:attrNameLst>
                                      </p:cBhvr>
                                      <p:to>
                                        <p:strVal val="visible"/>
                                      </p:to>
                                    </p:set>
                                    <p:animEffect transition="in" filter="fade">
                                      <p:cBhvr>
                                        <p:cTn id="18" dur="500"/>
                                        <p:tgtEl>
                                          <p:spTgt spid="161">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61">
                                            <p:txEl>
                                              <p:pRg st="5" end="5"/>
                                            </p:txEl>
                                          </p:spTgt>
                                        </p:tgtEl>
                                        <p:attrNameLst>
                                          <p:attrName>style.visibility</p:attrName>
                                        </p:attrNameLst>
                                      </p:cBhvr>
                                      <p:to>
                                        <p:strVal val="visible"/>
                                      </p:to>
                                    </p:set>
                                    <p:animEffect transition="in" filter="fade">
                                      <p:cBhvr>
                                        <p:cTn id="23" dur="500"/>
                                        <p:tgtEl>
                                          <p:spTgt spid="16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3657E177-0CE9-BE13-EECE-A4E7416115C6}"/>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D23502E0-D8FB-316F-8258-85F14F64D716}"/>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CA" dirty="0"/>
              <a:t>of the stochastic lighting algorithm</a:t>
            </a:r>
            <a:endParaRPr dirty="0"/>
          </a:p>
        </p:txBody>
      </p:sp>
      <p:sp>
        <p:nvSpPr>
          <p:cNvPr id="142" name="Google Shape;142;p26">
            <a:extLst>
              <a:ext uri="{FF2B5EF4-FFF2-40B4-BE49-F238E27FC236}">
                <a16:creationId xmlns:a16="http://schemas.microsoft.com/office/drawing/2014/main" id="{EFDF016B-5B93-C010-3E92-69F767AED6ED}"/>
              </a:ext>
            </a:extLst>
          </p:cNvPr>
          <p:cNvSpPr txBox="1">
            <a:spLocks noGrp="1"/>
          </p:cNvSpPr>
          <p:nvPr>
            <p:ph type="ctrTitle"/>
          </p:nvPr>
        </p:nvSpPr>
        <p:spPr>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Overview</a:t>
            </a:r>
            <a:endParaRPr dirty="0"/>
          </a:p>
        </p:txBody>
      </p:sp>
    </p:spTree>
    <p:extLst>
      <p:ext uri="{BB962C8B-B14F-4D97-AF65-F5344CB8AC3E}">
        <p14:creationId xmlns:p14="http://schemas.microsoft.com/office/powerpoint/2010/main" val="3611699146"/>
      </p:ext>
    </p:extLst>
  </p:cSld>
  <p:clrMapOvr>
    <a:masterClrMapping/>
  </p:clrMapOvr>
  <p:transition>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6A34228E-D89B-2E41-AD57-2C80D875FCF5}"/>
            </a:ext>
          </a:extLst>
        </p:cNvPr>
        <p:cNvGrpSpPr/>
        <p:nvPr/>
      </p:nvGrpSpPr>
      <p:grpSpPr>
        <a:xfrm>
          <a:off x="0" y="0"/>
          <a:ext cx="0" cy="0"/>
          <a:chOff x="0" y="0"/>
          <a:chExt cx="0" cy="0"/>
        </a:xfrm>
      </p:grpSpPr>
      <p:pic>
        <p:nvPicPr>
          <p:cNvPr id="4" name="Picture 3" descr="A black background with a black square&#10;&#10;AI-generated content may be incorrect.">
            <a:extLst>
              <a:ext uri="{FF2B5EF4-FFF2-40B4-BE49-F238E27FC236}">
                <a16:creationId xmlns:a16="http://schemas.microsoft.com/office/drawing/2014/main" id="{FDC84C17-9BC1-6A67-8E7B-E2A1158146D2}"/>
              </a:ext>
            </a:extLst>
          </p:cNvPr>
          <p:cNvPicPr>
            <a:picLocks noChangeAspect="1"/>
          </p:cNvPicPr>
          <p:nvPr/>
        </p:nvPicPr>
        <p:blipFill>
          <a:blip r:embed="rId3"/>
          <a:stretch>
            <a:fillRect/>
          </a:stretch>
        </p:blipFill>
        <p:spPr>
          <a:xfrm>
            <a:off x="5743747" y="1111518"/>
            <a:ext cx="2424953" cy="3753380"/>
          </a:xfrm>
          <a:prstGeom prst="rect">
            <a:avLst/>
          </a:prstGeom>
        </p:spPr>
      </p:pic>
      <p:pic>
        <p:nvPicPr>
          <p:cNvPr id="5" name="Picture 4">
            <a:extLst>
              <a:ext uri="{FF2B5EF4-FFF2-40B4-BE49-F238E27FC236}">
                <a16:creationId xmlns:a16="http://schemas.microsoft.com/office/drawing/2014/main" id="{BACB46FD-8C15-CF94-5BAD-EAF8D58B4233}"/>
              </a:ext>
            </a:extLst>
          </p:cNvPr>
          <p:cNvPicPr>
            <a:picLocks noChangeAspect="1"/>
          </p:cNvPicPr>
          <p:nvPr/>
        </p:nvPicPr>
        <p:blipFill>
          <a:blip r:embed="rId4"/>
          <a:srcRect/>
          <a:stretch/>
        </p:blipFill>
        <p:spPr>
          <a:xfrm>
            <a:off x="5743746" y="1111518"/>
            <a:ext cx="2424952" cy="3753379"/>
          </a:xfrm>
          <a:prstGeom prst="rect">
            <a:avLst/>
          </a:prstGeom>
        </p:spPr>
      </p:pic>
      <p:pic>
        <p:nvPicPr>
          <p:cNvPr id="6" name="Picture 5">
            <a:extLst>
              <a:ext uri="{FF2B5EF4-FFF2-40B4-BE49-F238E27FC236}">
                <a16:creationId xmlns:a16="http://schemas.microsoft.com/office/drawing/2014/main" id="{49555112-E363-F0E1-40FD-CA499C34F25C}"/>
              </a:ext>
            </a:extLst>
          </p:cNvPr>
          <p:cNvPicPr>
            <a:picLocks noChangeAspect="1"/>
          </p:cNvPicPr>
          <p:nvPr/>
        </p:nvPicPr>
        <p:blipFill>
          <a:blip r:embed="rId5"/>
          <a:srcRect/>
          <a:stretch/>
        </p:blipFill>
        <p:spPr>
          <a:xfrm>
            <a:off x="5743746" y="1111518"/>
            <a:ext cx="2424951" cy="3753379"/>
          </a:xfrm>
          <a:prstGeom prst="rect">
            <a:avLst/>
          </a:prstGeom>
        </p:spPr>
      </p:pic>
      <p:pic>
        <p:nvPicPr>
          <p:cNvPr id="7" name="Picture 6">
            <a:extLst>
              <a:ext uri="{FF2B5EF4-FFF2-40B4-BE49-F238E27FC236}">
                <a16:creationId xmlns:a16="http://schemas.microsoft.com/office/drawing/2014/main" id="{421F2959-69A9-CE8D-D2EB-D6ED79898F67}"/>
              </a:ext>
            </a:extLst>
          </p:cNvPr>
          <p:cNvPicPr>
            <a:picLocks noChangeAspect="1"/>
          </p:cNvPicPr>
          <p:nvPr/>
        </p:nvPicPr>
        <p:blipFill>
          <a:blip r:embed="rId6"/>
          <a:srcRect/>
          <a:stretch/>
        </p:blipFill>
        <p:spPr>
          <a:xfrm>
            <a:off x="5743744" y="1111517"/>
            <a:ext cx="2424951" cy="3753379"/>
          </a:xfrm>
          <a:prstGeom prst="rect">
            <a:avLst/>
          </a:prstGeom>
        </p:spPr>
      </p:pic>
      <p:pic>
        <p:nvPicPr>
          <p:cNvPr id="8" name="Picture 7">
            <a:extLst>
              <a:ext uri="{FF2B5EF4-FFF2-40B4-BE49-F238E27FC236}">
                <a16:creationId xmlns:a16="http://schemas.microsoft.com/office/drawing/2014/main" id="{51E3B2A1-383A-3C49-E9C6-D9608BD2B30B}"/>
              </a:ext>
            </a:extLst>
          </p:cNvPr>
          <p:cNvPicPr>
            <a:picLocks noChangeAspect="1"/>
          </p:cNvPicPr>
          <p:nvPr/>
        </p:nvPicPr>
        <p:blipFill>
          <a:blip r:embed="rId7"/>
          <a:srcRect/>
          <a:stretch/>
        </p:blipFill>
        <p:spPr>
          <a:xfrm>
            <a:off x="5743744" y="1111516"/>
            <a:ext cx="2424951" cy="3753377"/>
          </a:xfrm>
          <a:prstGeom prst="rect">
            <a:avLst/>
          </a:prstGeom>
        </p:spPr>
      </p:pic>
      <p:sp>
        <p:nvSpPr>
          <p:cNvPr id="157" name="Google Shape;157;p28">
            <a:extLst>
              <a:ext uri="{FF2B5EF4-FFF2-40B4-BE49-F238E27FC236}">
                <a16:creationId xmlns:a16="http://schemas.microsoft.com/office/drawing/2014/main" id="{91246518-95EE-DB6A-A741-6E852E3F0EF2}"/>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a:buSzPts val="2000"/>
            </a:pPr>
            <a:r>
              <a:rPr lang="en" dirty="0"/>
              <a:t>Overview</a:t>
            </a:r>
            <a:br>
              <a:rPr lang="en" dirty="0"/>
            </a:br>
            <a:r>
              <a:rPr lang="en-GB" sz="1600" dirty="0"/>
              <a:t>of the stochastic lighting algorithm</a:t>
            </a:r>
            <a:endParaRPr sz="1600" dirty="0"/>
          </a:p>
        </p:txBody>
      </p:sp>
      <p:sp>
        <p:nvSpPr>
          <p:cNvPr id="159" name="Google Shape;159;p28">
            <a:extLst>
              <a:ext uri="{FF2B5EF4-FFF2-40B4-BE49-F238E27FC236}">
                <a16:creationId xmlns:a16="http://schemas.microsoft.com/office/drawing/2014/main" id="{C3A53B72-46D1-D138-D0F6-63CE38C0A11E}"/>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11</a:t>
            </a:fld>
            <a:endParaRPr/>
          </a:p>
        </p:txBody>
      </p:sp>
      <p:sp>
        <p:nvSpPr>
          <p:cNvPr id="23" name="Text Placeholder 22">
            <a:extLst>
              <a:ext uri="{FF2B5EF4-FFF2-40B4-BE49-F238E27FC236}">
                <a16:creationId xmlns:a16="http://schemas.microsoft.com/office/drawing/2014/main" id="{0A24D853-2779-CB62-EB08-33A3402A7A72}"/>
              </a:ext>
            </a:extLst>
          </p:cNvPr>
          <p:cNvSpPr>
            <a:spLocks noGrp="1"/>
          </p:cNvSpPr>
          <p:nvPr>
            <p:ph type="body" idx="1"/>
          </p:nvPr>
        </p:nvSpPr>
        <p:spPr>
          <a:xfrm>
            <a:off x="201813" y="1338310"/>
            <a:ext cx="4080600" cy="276900"/>
          </a:xfrm>
        </p:spPr>
        <p:txBody>
          <a:bodyPr>
            <a:noAutofit/>
          </a:bodyPr>
          <a:lstStyle/>
          <a:p>
            <a:r>
              <a:rPr lang="en-GB" sz="1600" dirty="0"/>
              <a:t>Tile-Based Solution</a:t>
            </a:r>
            <a:endParaRPr lang="en-FI" sz="1600" dirty="0"/>
          </a:p>
        </p:txBody>
      </p:sp>
      <p:sp>
        <p:nvSpPr>
          <p:cNvPr id="161" name="Google Shape;161;p28">
            <a:extLst>
              <a:ext uri="{FF2B5EF4-FFF2-40B4-BE49-F238E27FC236}">
                <a16:creationId xmlns:a16="http://schemas.microsoft.com/office/drawing/2014/main" id="{A4174039-9CD7-F48C-9D14-D10B720EBE70}"/>
              </a:ext>
            </a:extLst>
          </p:cNvPr>
          <p:cNvSpPr txBox="1">
            <a:spLocks noGrp="1"/>
          </p:cNvSpPr>
          <p:nvPr>
            <p:ph type="body" idx="3"/>
          </p:nvPr>
        </p:nvSpPr>
        <p:spPr>
          <a:xfrm>
            <a:off x="652027" y="1766254"/>
            <a:ext cx="4481286" cy="2566800"/>
          </a:xfrm>
          <a:prstGeom prst="rect">
            <a:avLst/>
          </a:prstGeom>
        </p:spPr>
        <p:txBody>
          <a:bodyPr spcFirstLastPara="1" wrap="square" lIns="0" tIns="34275" rIns="68575" bIns="34275" anchor="t" anchorCtr="0">
            <a:normAutofit/>
          </a:bodyPr>
          <a:lstStyle/>
          <a:p>
            <a:pPr marL="274320" lvl="0" indent="-317500" algn="l" rtl="0">
              <a:spcBef>
                <a:spcPts val="0"/>
              </a:spcBef>
              <a:spcAft>
                <a:spcPts val="0"/>
              </a:spcAft>
              <a:buSzPts val="1400"/>
              <a:buFont typeface="Wingdings" panose="05000000000000000000" pitchFamily="2" charset="2"/>
              <a:buChar char="§"/>
            </a:pPr>
            <a:r>
              <a:rPr lang="en-GB" dirty="0"/>
              <a:t>Optimizes bandwidth and reduces divergences</a:t>
            </a:r>
          </a:p>
          <a:p>
            <a:pPr marL="274320" lvl="0" indent="-317500" algn="l" rtl="0">
              <a:spcBef>
                <a:spcPts val="0"/>
              </a:spcBef>
              <a:spcAft>
                <a:spcPts val="0"/>
              </a:spcAft>
              <a:buSzPts val="1400"/>
              <a:buFont typeface="Wingdings" panose="05000000000000000000" pitchFamily="2" charset="2"/>
              <a:buChar char="§"/>
            </a:pPr>
            <a:r>
              <a:rPr lang="en-GB" dirty="0"/>
              <a:t>Can be fully implemented with pixel shaders</a:t>
            </a:r>
          </a:p>
          <a:p>
            <a:pPr marL="731520" lvl="1">
              <a:spcBef>
                <a:spcPts val="0"/>
              </a:spcBef>
              <a:buFont typeface="Arial" panose="020B0604020202020204" pitchFamily="34" charset="0"/>
              <a:buChar char="•"/>
            </a:pPr>
            <a:r>
              <a:rPr lang="en-GB" dirty="0"/>
              <a:t>To benefit from Tile-Based Rendering &amp; Frame </a:t>
            </a:r>
            <a:r>
              <a:rPr lang="en-GB"/>
              <a:t>Buffer Compression </a:t>
            </a:r>
            <a:r>
              <a:rPr lang="en-GB" dirty="0"/>
              <a:t>on mobile</a:t>
            </a:r>
          </a:p>
          <a:p>
            <a:pPr marL="274320" lvl="0" indent="-317500" algn="l" rtl="0">
              <a:spcBef>
                <a:spcPts val="0"/>
              </a:spcBef>
              <a:spcAft>
                <a:spcPts val="0"/>
              </a:spcAft>
              <a:buSzPts val="1400"/>
              <a:buFont typeface="Wingdings" panose="05000000000000000000" pitchFamily="2" charset="2"/>
              <a:buChar char="§"/>
            </a:pPr>
            <a:r>
              <a:rPr lang="en-GB" dirty="0"/>
              <a:t>High-quality PDF to minimize noise</a:t>
            </a:r>
          </a:p>
          <a:p>
            <a:pPr marL="274320" lvl="0" indent="-317500" algn="l" rtl="0">
              <a:spcBef>
                <a:spcPts val="0"/>
              </a:spcBef>
              <a:spcAft>
                <a:spcPts val="0"/>
              </a:spcAft>
              <a:buSzPts val="1400"/>
              <a:buFont typeface="Wingdings" panose="05000000000000000000" pitchFamily="2" charset="2"/>
              <a:buChar char="§"/>
            </a:pPr>
            <a:r>
              <a:rPr lang="en-GB" dirty="0"/>
              <a:t>Two-stage sampling process</a:t>
            </a:r>
          </a:p>
          <a:p>
            <a:pPr marL="731520" lvl="1">
              <a:spcBef>
                <a:spcPts val="0"/>
              </a:spcBef>
              <a:buFont typeface="Arial" panose="020B0604020202020204" pitchFamily="34" charset="0"/>
              <a:buChar char="•"/>
            </a:pPr>
            <a:r>
              <a:rPr lang="en-GB" dirty="0"/>
              <a:t>With Stratified Reservoir Sampling (SRS)</a:t>
            </a:r>
          </a:p>
          <a:p>
            <a:pPr marL="274320" lvl="0" indent="-317500" algn="l" rtl="0">
              <a:spcBef>
                <a:spcPts val="0"/>
              </a:spcBef>
              <a:spcAft>
                <a:spcPts val="0"/>
              </a:spcAft>
              <a:buSzPts val="1400"/>
              <a:buChar char="•"/>
            </a:pPr>
            <a:endParaRPr lang="en-GB" dirty="0"/>
          </a:p>
        </p:txBody>
      </p:sp>
    </p:spTree>
    <p:extLst>
      <p:ext uri="{BB962C8B-B14F-4D97-AF65-F5344CB8AC3E}">
        <p14:creationId xmlns:p14="http://schemas.microsoft.com/office/powerpoint/2010/main" val="2572577648"/>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1">
                                            <p:txEl>
                                              <p:pRg st="0" end="0"/>
                                            </p:txEl>
                                          </p:spTgt>
                                        </p:tgtEl>
                                        <p:attrNameLst>
                                          <p:attrName>style.visibility</p:attrName>
                                        </p:attrNameLst>
                                      </p:cBhvr>
                                      <p:to>
                                        <p:strVal val="visible"/>
                                      </p:to>
                                    </p:set>
                                    <p:animEffect transition="in" filter="fade">
                                      <p:cBhvr>
                                        <p:cTn id="7" dur="500"/>
                                        <p:tgtEl>
                                          <p:spTgt spid="1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1">
                                            <p:txEl>
                                              <p:pRg st="1" end="1"/>
                                            </p:txEl>
                                          </p:spTgt>
                                        </p:tgtEl>
                                        <p:attrNameLst>
                                          <p:attrName>style.visibility</p:attrName>
                                        </p:attrNameLst>
                                      </p:cBhvr>
                                      <p:to>
                                        <p:strVal val="visible"/>
                                      </p:to>
                                    </p:set>
                                    <p:animEffect transition="in" filter="fade">
                                      <p:cBhvr>
                                        <p:cTn id="12" dur="500"/>
                                        <p:tgtEl>
                                          <p:spTgt spid="161">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61">
                                            <p:txEl>
                                              <p:pRg st="2" end="2"/>
                                            </p:txEl>
                                          </p:spTgt>
                                        </p:tgtEl>
                                        <p:attrNameLst>
                                          <p:attrName>style.visibility</p:attrName>
                                        </p:attrNameLst>
                                      </p:cBhvr>
                                      <p:to>
                                        <p:strVal val="visible"/>
                                      </p:to>
                                    </p:set>
                                    <p:animEffect transition="in" filter="fade">
                                      <p:cBhvr>
                                        <p:cTn id="15" dur="500"/>
                                        <p:tgtEl>
                                          <p:spTgt spid="161">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61">
                                            <p:txEl>
                                              <p:pRg st="3" end="3"/>
                                            </p:txEl>
                                          </p:spTgt>
                                        </p:tgtEl>
                                        <p:attrNameLst>
                                          <p:attrName>style.visibility</p:attrName>
                                        </p:attrNameLst>
                                      </p:cBhvr>
                                      <p:to>
                                        <p:strVal val="visible"/>
                                      </p:to>
                                    </p:set>
                                    <p:animEffect transition="in" filter="fade">
                                      <p:cBhvr>
                                        <p:cTn id="20" dur="500"/>
                                        <p:tgtEl>
                                          <p:spTgt spid="161">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61">
                                            <p:txEl>
                                              <p:pRg st="4" end="4"/>
                                            </p:txEl>
                                          </p:spTgt>
                                        </p:tgtEl>
                                        <p:attrNameLst>
                                          <p:attrName>style.visibility</p:attrName>
                                        </p:attrNameLst>
                                      </p:cBhvr>
                                      <p:to>
                                        <p:strVal val="visible"/>
                                      </p:to>
                                    </p:set>
                                    <p:animEffect transition="in" filter="fade">
                                      <p:cBhvr>
                                        <p:cTn id="25" dur="500"/>
                                        <p:tgtEl>
                                          <p:spTgt spid="161">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61">
                                            <p:txEl>
                                              <p:pRg st="5" end="5"/>
                                            </p:txEl>
                                          </p:spTgt>
                                        </p:tgtEl>
                                        <p:attrNameLst>
                                          <p:attrName>style.visibility</p:attrName>
                                        </p:attrNameLst>
                                      </p:cBhvr>
                                      <p:to>
                                        <p:strVal val="visible"/>
                                      </p:to>
                                    </p:set>
                                    <p:animEffect transition="in" filter="fade">
                                      <p:cBhvr>
                                        <p:cTn id="28" dur="500"/>
                                        <p:tgtEl>
                                          <p:spTgt spid="161">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500"/>
                                        <p:tgtEl>
                                          <p:spTgt spid="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500"/>
                                        <p:tgtEl>
                                          <p:spTgt spid="5"/>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500"/>
                                        <p:tgtEl>
                                          <p:spTgt spid="6"/>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7"/>
                                        </p:tgtEl>
                                        <p:attrNameLst>
                                          <p:attrName>style.visibility</p:attrName>
                                        </p:attrNameLst>
                                      </p:cBhvr>
                                      <p:to>
                                        <p:strVal val="visible"/>
                                      </p:to>
                                    </p:set>
                                    <p:animEffect transition="in" filter="fade">
                                      <p:cBhvr>
                                        <p:cTn id="48" dur="500"/>
                                        <p:tgtEl>
                                          <p:spTgt spid="7"/>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8"/>
                                        </p:tgtEl>
                                        <p:attrNameLst>
                                          <p:attrName>style.visibility</p:attrName>
                                        </p:attrNameLst>
                                      </p:cBhvr>
                                      <p:to>
                                        <p:strVal val="visible"/>
                                      </p:to>
                                    </p:set>
                                    <p:animEffect transition="in" filter="fade">
                                      <p:cBhvr>
                                        <p:cTn id="5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34FA2FFC-69E6-A8F3-F629-325E06E2967F}"/>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E7B5FE51-9A5F-AFFE-3AB5-C646CD72D6B4}"/>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CA" dirty="0"/>
              <a:t>with SRS</a:t>
            </a:r>
            <a:endParaRPr dirty="0"/>
          </a:p>
        </p:txBody>
      </p:sp>
      <p:sp>
        <p:nvSpPr>
          <p:cNvPr id="142" name="Google Shape;142;p26">
            <a:extLst>
              <a:ext uri="{FF2B5EF4-FFF2-40B4-BE49-F238E27FC236}">
                <a16:creationId xmlns:a16="http://schemas.microsoft.com/office/drawing/2014/main" id="{3EF88941-8C71-AC1E-2B51-13AFE3F15774}"/>
              </a:ext>
            </a:extLst>
          </p:cNvPr>
          <p:cNvSpPr txBox="1">
            <a:spLocks noGrp="1"/>
          </p:cNvSpPr>
          <p:nvPr>
            <p:ph type="ctrTitle"/>
          </p:nvPr>
        </p:nvSpPr>
        <p:spPr>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Big-Tile Sampling</a:t>
            </a:r>
            <a:endParaRPr dirty="0"/>
          </a:p>
        </p:txBody>
      </p:sp>
    </p:spTree>
    <p:extLst>
      <p:ext uri="{BB962C8B-B14F-4D97-AF65-F5344CB8AC3E}">
        <p14:creationId xmlns:p14="http://schemas.microsoft.com/office/powerpoint/2010/main" val="1744131816"/>
      </p:ext>
    </p:extLst>
  </p:cSld>
  <p:clrMapOvr>
    <a:masterClrMapping/>
  </p:clrMapOvr>
  <p:transition>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60B6B8AE-3B9E-BA3D-626C-B0170251C29B}"/>
            </a:ext>
          </a:extLst>
        </p:cNvPr>
        <p:cNvGrpSpPr/>
        <p:nvPr/>
      </p:nvGrpSpPr>
      <p:grpSpPr>
        <a:xfrm>
          <a:off x="0" y="0"/>
          <a:ext cx="0" cy="0"/>
          <a:chOff x="0" y="0"/>
          <a:chExt cx="0" cy="0"/>
        </a:xfrm>
      </p:grpSpPr>
      <p:pic>
        <p:nvPicPr>
          <p:cNvPr id="29" name="Picture 28">
            <a:extLst>
              <a:ext uri="{FF2B5EF4-FFF2-40B4-BE49-F238E27FC236}">
                <a16:creationId xmlns:a16="http://schemas.microsoft.com/office/drawing/2014/main" id="{770AC4AC-842E-D02D-AEAB-6ACA9DFD93B2}"/>
              </a:ext>
            </a:extLst>
          </p:cNvPr>
          <p:cNvPicPr>
            <a:picLocks noChangeAspect="1"/>
          </p:cNvPicPr>
          <p:nvPr/>
        </p:nvPicPr>
        <p:blipFill>
          <a:blip r:embed="rId3"/>
          <a:srcRect/>
          <a:stretch/>
        </p:blipFill>
        <p:spPr>
          <a:xfrm>
            <a:off x="324432" y="1400857"/>
            <a:ext cx="4236137" cy="2922286"/>
          </a:xfrm>
          <a:prstGeom prst="rect">
            <a:avLst/>
          </a:prstGeom>
        </p:spPr>
      </p:pic>
      <p:pic>
        <p:nvPicPr>
          <p:cNvPr id="30" name="Picture 29">
            <a:extLst>
              <a:ext uri="{FF2B5EF4-FFF2-40B4-BE49-F238E27FC236}">
                <a16:creationId xmlns:a16="http://schemas.microsoft.com/office/drawing/2014/main" id="{DB659D02-4A16-CB3E-C8B9-C08D68169C26}"/>
              </a:ext>
            </a:extLst>
          </p:cNvPr>
          <p:cNvPicPr>
            <a:picLocks noChangeAspect="1"/>
          </p:cNvPicPr>
          <p:nvPr/>
        </p:nvPicPr>
        <p:blipFill>
          <a:blip r:embed="rId4"/>
          <a:srcRect/>
          <a:stretch/>
        </p:blipFill>
        <p:spPr>
          <a:xfrm>
            <a:off x="324431" y="1400856"/>
            <a:ext cx="4236137" cy="2922286"/>
          </a:xfrm>
          <a:prstGeom prst="rect">
            <a:avLst/>
          </a:prstGeom>
        </p:spPr>
      </p:pic>
      <p:sp>
        <p:nvSpPr>
          <p:cNvPr id="157" name="Google Shape;157;p28">
            <a:extLst>
              <a:ext uri="{FF2B5EF4-FFF2-40B4-BE49-F238E27FC236}">
                <a16:creationId xmlns:a16="http://schemas.microsoft.com/office/drawing/2014/main" id="{13883A27-3DE6-4CEC-3B84-AAB71770FDDC}"/>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Big-Tile 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54F43404-7DBB-7AA2-7A2A-BC4EED256795}"/>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13</a:t>
            </a:fld>
            <a:endParaRPr/>
          </a:p>
        </p:txBody>
      </p:sp>
      <p:sp>
        <p:nvSpPr>
          <p:cNvPr id="34" name="Google Shape;160;p28">
            <a:extLst>
              <a:ext uri="{FF2B5EF4-FFF2-40B4-BE49-F238E27FC236}">
                <a16:creationId xmlns:a16="http://schemas.microsoft.com/office/drawing/2014/main" id="{9D2DAA91-3785-0294-0284-1C501B95C3D4}"/>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Big-Tile Layout</a:t>
            </a:r>
            <a:endParaRPr sz="1600" dirty="0"/>
          </a:p>
        </p:txBody>
      </p:sp>
      <p:sp>
        <p:nvSpPr>
          <p:cNvPr id="38" name="Google Shape;161;p28">
            <a:extLst>
              <a:ext uri="{FF2B5EF4-FFF2-40B4-BE49-F238E27FC236}">
                <a16:creationId xmlns:a16="http://schemas.microsoft.com/office/drawing/2014/main" id="{291DB225-4EA7-C9FF-5E2F-E725ACCBA5CF}"/>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128x128px tiles</a:t>
            </a:r>
          </a:p>
          <a:p>
            <a:pPr marL="274320">
              <a:buFont typeface="Wingdings" panose="05000000000000000000" pitchFamily="2" charset="2"/>
              <a:buChar char="§"/>
            </a:pPr>
            <a:r>
              <a:rPr lang="en-GB" dirty="0"/>
              <a:t>16 light samples per tile reservoir</a:t>
            </a:r>
          </a:p>
          <a:p>
            <a:pPr marL="274320">
              <a:buFont typeface="Wingdings" panose="05000000000000000000" pitchFamily="2" charset="2"/>
              <a:buChar char="§"/>
            </a:pPr>
            <a:r>
              <a:rPr lang="en-GB" dirty="0"/>
              <a:t>Stratified Reservoir Sampling (SRS)</a:t>
            </a:r>
          </a:p>
          <a:p>
            <a:pPr marL="731520" lvl="1">
              <a:buFont typeface="Arial" panose="020B0604020202020204" pitchFamily="34" charset="0"/>
              <a:buChar char="•"/>
            </a:pPr>
            <a:r>
              <a:rPr lang="en-GB" dirty="0"/>
              <a:t>“Without replacement” for no light duplicates</a:t>
            </a:r>
          </a:p>
          <a:p>
            <a:pPr marL="731520" lvl="1">
              <a:buFont typeface="Arial" panose="020B0604020202020204" pitchFamily="34" charset="0"/>
              <a:buChar char="•"/>
            </a:pPr>
            <a:r>
              <a:rPr lang="en-GB" dirty="0"/>
              <a:t>Efficient to implement with pixel shaders</a:t>
            </a:r>
          </a:p>
        </p:txBody>
      </p:sp>
      <p:pic>
        <p:nvPicPr>
          <p:cNvPr id="4" name="Picture 3">
            <a:extLst>
              <a:ext uri="{FF2B5EF4-FFF2-40B4-BE49-F238E27FC236}">
                <a16:creationId xmlns:a16="http://schemas.microsoft.com/office/drawing/2014/main" id="{9F234972-4F5E-BCFB-BE41-139C655401EF}"/>
              </a:ext>
            </a:extLst>
          </p:cNvPr>
          <p:cNvPicPr>
            <a:picLocks noChangeAspect="1"/>
          </p:cNvPicPr>
          <p:nvPr/>
        </p:nvPicPr>
        <p:blipFill>
          <a:blip r:embed="rId5"/>
          <a:srcRect/>
          <a:stretch/>
        </p:blipFill>
        <p:spPr>
          <a:xfrm>
            <a:off x="324430" y="1400856"/>
            <a:ext cx="4236136" cy="2922286"/>
          </a:xfrm>
          <a:prstGeom prst="rect">
            <a:avLst/>
          </a:prstGeom>
        </p:spPr>
      </p:pic>
    </p:spTree>
    <p:extLst>
      <p:ext uri="{BB962C8B-B14F-4D97-AF65-F5344CB8AC3E}">
        <p14:creationId xmlns:p14="http://schemas.microsoft.com/office/powerpoint/2010/main" val="873140190"/>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par>
                                <p:cTn id="8" presetID="10" presetClass="entr" presetSubtype="0" fill="hold" nodeType="withEffect">
                                  <p:stCondLst>
                                    <p:cond delay="0"/>
                                  </p:stCondLst>
                                  <p:childTnLst>
                                    <p:set>
                                      <p:cBhvr>
                                        <p:cTn id="9" dur="1" fill="hold">
                                          <p:stCondLst>
                                            <p:cond delay="0"/>
                                          </p:stCondLst>
                                        </p:cTn>
                                        <p:tgtEl>
                                          <p:spTgt spid="38">
                                            <p:txEl>
                                              <p:pRg st="0" end="0"/>
                                            </p:txEl>
                                          </p:spTgt>
                                        </p:tgtEl>
                                        <p:attrNameLst>
                                          <p:attrName>style.visibility</p:attrName>
                                        </p:attrNameLst>
                                      </p:cBhvr>
                                      <p:to>
                                        <p:strVal val="visible"/>
                                      </p:to>
                                    </p:set>
                                    <p:animEffect transition="in" filter="fade">
                                      <p:cBhvr>
                                        <p:cTn id="10" dur="500"/>
                                        <p:tgtEl>
                                          <p:spTgt spid="38">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8">
                                            <p:txEl>
                                              <p:pRg st="1" end="1"/>
                                            </p:txEl>
                                          </p:spTgt>
                                        </p:tgtEl>
                                        <p:attrNameLst>
                                          <p:attrName>style.visibility</p:attrName>
                                        </p:attrNameLst>
                                      </p:cBhvr>
                                      <p:to>
                                        <p:strVal val="visible"/>
                                      </p:to>
                                    </p:set>
                                    <p:animEffect transition="in" filter="fade">
                                      <p:cBhvr>
                                        <p:cTn id="15" dur="500"/>
                                        <p:tgtEl>
                                          <p:spTgt spid="38">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8">
                                            <p:txEl>
                                              <p:pRg st="2" end="2"/>
                                            </p:txEl>
                                          </p:spTgt>
                                        </p:tgtEl>
                                        <p:attrNameLst>
                                          <p:attrName>style.visibility</p:attrName>
                                        </p:attrNameLst>
                                      </p:cBhvr>
                                      <p:to>
                                        <p:strVal val="visible"/>
                                      </p:to>
                                    </p:set>
                                    <p:animEffect transition="in" filter="fade">
                                      <p:cBhvr>
                                        <p:cTn id="23" dur="500"/>
                                        <p:tgtEl>
                                          <p:spTgt spid="38">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8">
                                            <p:txEl>
                                              <p:pRg st="3" end="3"/>
                                            </p:txEl>
                                          </p:spTgt>
                                        </p:tgtEl>
                                        <p:attrNameLst>
                                          <p:attrName>style.visibility</p:attrName>
                                        </p:attrNameLst>
                                      </p:cBhvr>
                                      <p:to>
                                        <p:strVal val="visible"/>
                                      </p:to>
                                    </p:set>
                                    <p:animEffect transition="in" filter="fade">
                                      <p:cBhvr>
                                        <p:cTn id="28" dur="500"/>
                                        <p:tgtEl>
                                          <p:spTgt spid="38">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8">
                                            <p:txEl>
                                              <p:pRg st="4" end="4"/>
                                            </p:txEl>
                                          </p:spTgt>
                                        </p:tgtEl>
                                        <p:attrNameLst>
                                          <p:attrName>style.visibility</p:attrName>
                                        </p:attrNameLst>
                                      </p:cBhvr>
                                      <p:to>
                                        <p:strVal val="visible"/>
                                      </p:to>
                                    </p:set>
                                    <p:animEffect transition="in" filter="fade">
                                      <p:cBhvr>
                                        <p:cTn id="33" dur="500"/>
                                        <p:tgtEl>
                                          <p:spTgt spid="3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D57A79A7-94B9-4857-24F6-93DEE1713FA0}"/>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D4AA78A3-0140-9376-37D6-88BB96F2F607}"/>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Big-Tile 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67F38FB2-5D64-54E6-556A-AD2D5C4F6C3D}"/>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14</a:t>
            </a:fld>
            <a:endParaRPr/>
          </a:p>
        </p:txBody>
      </p:sp>
      <p:sp>
        <p:nvSpPr>
          <p:cNvPr id="8" name="Google Shape;160;p28">
            <a:extLst>
              <a:ext uri="{FF2B5EF4-FFF2-40B4-BE49-F238E27FC236}">
                <a16:creationId xmlns:a16="http://schemas.microsoft.com/office/drawing/2014/main" id="{E48DA4AD-3232-E6F6-FCA8-A2433930BEA7}"/>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Big-Tile Storage</a:t>
            </a:r>
            <a:endParaRPr sz="1600" dirty="0"/>
          </a:p>
        </p:txBody>
      </p:sp>
      <mc:AlternateContent xmlns:mc="http://schemas.openxmlformats.org/markup-compatibility/2006" xmlns:a14="http://schemas.microsoft.com/office/drawing/2010/main">
        <mc:Choice Requires="a14">
          <p:sp>
            <p:nvSpPr>
              <p:cNvPr id="161" name="Google Shape;161;p28">
                <a:extLst>
                  <a:ext uri="{FF2B5EF4-FFF2-40B4-BE49-F238E27FC236}">
                    <a16:creationId xmlns:a16="http://schemas.microsoft.com/office/drawing/2014/main" id="{DEB0D084-B91A-B290-966B-4C8183A44229}"/>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lvl="0" indent="-317500" algn="l" rtl="0">
                  <a:spcBef>
                    <a:spcPts val="0"/>
                  </a:spcBef>
                  <a:spcAft>
                    <a:spcPts val="0"/>
                  </a:spcAft>
                  <a:buSzPts val="1400"/>
                  <a:buFont typeface="Wingdings" panose="05000000000000000000" pitchFamily="2" charset="2"/>
                  <a:buChar char="§"/>
                </a:pPr>
                <a:r>
                  <a:rPr lang="en-GB" dirty="0"/>
                  <a:t>32bit light samples</a:t>
                </a:r>
              </a:p>
              <a:p>
                <a:pPr marL="731520" lvl="1">
                  <a:spcBef>
                    <a:spcPts val="0"/>
                  </a:spcBef>
                  <a:buFont typeface="Arial" panose="020B0604020202020204" pitchFamily="34" charset="0"/>
                  <a:buChar char="•"/>
                </a:pPr>
                <a:r>
                  <a:rPr lang="en-GB" dirty="0"/>
                  <a:t>Light Index </a:t>
                </a:r>
                <a:r>
                  <a:rPr lang="en-FI" dirty="0"/>
                  <a:t>→</a:t>
                </a:r>
                <a:r>
                  <a:rPr lang="en-GB" dirty="0"/>
                  <a:t> </a:t>
                </a:r>
                <a:r>
                  <a:rPr lang="en-GB" dirty="0" err="1"/>
                  <a:t>FoV</a:t>
                </a:r>
                <a:r>
                  <a:rPr lang="en-GB" dirty="0"/>
                  <a:t>-culled light data buffer</a:t>
                </a:r>
              </a:p>
              <a:p>
                <a:pPr marL="731520" lvl="1">
                  <a:spcBef>
                    <a:spcPts val="0"/>
                  </a:spcBef>
                  <a:buFont typeface="Arial" panose="020B0604020202020204" pitchFamily="34" charset="0"/>
                  <a:buChar char="•"/>
                </a:pPr>
                <a:r>
                  <a:rPr lang="en-GB" dirty="0"/>
                  <a:t>Light Weight = </a:t>
                </a:r>
                <a14:m>
                  <m:oMath xmlns:m="http://schemas.openxmlformats.org/officeDocument/2006/math">
                    <m:f>
                      <m:fPr>
                        <m:ctrlPr>
                          <a:rPr lang="en-GB" i="1" dirty="0" smtClean="0">
                            <a:latin typeface="Cambria Math" panose="02040503050406030204" pitchFamily="18" charset="0"/>
                          </a:rPr>
                        </m:ctrlPr>
                      </m:fPr>
                      <m:num>
                        <m:r>
                          <a:rPr lang="en-GB" b="0" i="1" dirty="0" smtClean="0">
                            <a:latin typeface="Cambria Math" panose="02040503050406030204" pitchFamily="18" charset="0"/>
                          </a:rPr>
                          <m:t>1</m:t>
                        </m:r>
                      </m:num>
                      <m:den>
                        <m:r>
                          <a:rPr lang="en-GB" b="0" i="1" dirty="0" smtClean="0">
                            <a:latin typeface="Cambria Math" panose="02040503050406030204" pitchFamily="18" charset="0"/>
                          </a:rPr>
                          <m:t>𝑃𝐷𝐹</m:t>
                        </m:r>
                      </m:den>
                    </m:f>
                  </m:oMath>
                </a14:m>
                <a:endParaRPr lang="en-GB" dirty="0"/>
              </a:p>
              <a:p>
                <a:pPr marL="274320" lvl="0" indent="-317500" algn="l" rtl="0">
                  <a:spcBef>
                    <a:spcPts val="0"/>
                  </a:spcBef>
                  <a:spcAft>
                    <a:spcPts val="0"/>
                  </a:spcAft>
                  <a:buSzPts val="1400"/>
                  <a:buFont typeface="Wingdings" panose="05000000000000000000" pitchFamily="2" charset="2"/>
                  <a:buChar char="§"/>
                </a:pPr>
                <a:r>
                  <a:rPr lang="en-GB" dirty="0"/>
                  <a:t>16 samples stored in 4x4px regions</a:t>
                </a:r>
              </a:p>
              <a:p>
                <a:pPr marL="731520" lvl="1">
                  <a:spcBef>
                    <a:spcPts val="0"/>
                  </a:spcBef>
                  <a:buFont typeface="Arial" panose="020B0604020202020204" pitchFamily="34" charset="0"/>
                  <a:buChar char="•"/>
                </a:pPr>
                <a:r>
                  <a:rPr lang="en-GB" dirty="0"/>
                  <a:t>To improve cache coherence (for read &amp; write)</a:t>
                </a:r>
              </a:p>
              <a:p>
                <a:pPr marL="274320" lvl="0" indent="-317500" algn="l" rtl="0">
                  <a:spcBef>
                    <a:spcPts val="0"/>
                  </a:spcBef>
                  <a:spcAft>
                    <a:spcPts val="0"/>
                  </a:spcAft>
                  <a:buSzPts val="1400"/>
                  <a:buChar char="•"/>
                </a:pPr>
                <a:endParaRPr lang="en-GB" dirty="0"/>
              </a:p>
            </p:txBody>
          </p:sp>
        </mc:Choice>
        <mc:Fallback xmlns="">
          <p:sp>
            <p:nvSpPr>
              <p:cNvPr id="161" name="Google Shape;161;p28">
                <a:extLst>
                  <a:ext uri="{FF2B5EF4-FFF2-40B4-BE49-F238E27FC236}">
                    <a16:creationId xmlns:a16="http://schemas.microsoft.com/office/drawing/2014/main" id="{DEB0D084-B91A-B290-966B-4C8183A44229}"/>
                  </a:ext>
                </a:extLst>
              </p:cNvPr>
              <p:cNvSpPr txBox="1">
                <a:spLocks noGrp="1" noRot="1" noChangeAspect="1" noMove="1" noResize="1" noEditPoints="1" noAdjustHandles="1" noChangeArrowheads="1" noChangeShapeType="1" noTextEdit="1"/>
              </p:cNvSpPr>
              <p:nvPr>
                <p:ph type="body" idx="3"/>
              </p:nvPr>
            </p:nvSpPr>
            <p:spPr>
              <a:prstGeom prst="rect">
                <a:avLst/>
              </a:prstGeom>
              <a:blipFill>
                <a:blip r:embed="rId3"/>
                <a:stretch>
                  <a:fillRect l="-2541"/>
                </a:stretch>
              </a:blipFill>
            </p:spPr>
            <p:txBody>
              <a:bodyPr/>
              <a:lstStyle/>
              <a:p>
                <a:r>
                  <a:rPr lang="en-FI">
                    <a:noFill/>
                  </a:rPr>
                  <a:t> </a:t>
                </a:r>
              </a:p>
            </p:txBody>
          </p:sp>
        </mc:Fallback>
      </mc:AlternateContent>
      <p:pic>
        <p:nvPicPr>
          <p:cNvPr id="3" name="Picture 2" descr="A diagram of a light sample&#10;&#10;AI-generated content may be incorrect.">
            <a:extLst>
              <a:ext uri="{FF2B5EF4-FFF2-40B4-BE49-F238E27FC236}">
                <a16:creationId xmlns:a16="http://schemas.microsoft.com/office/drawing/2014/main" id="{ECB55253-76C8-7E93-92B0-3E655BCCF284}"/>
              </a:ext>
            </a:extLst>
          </p:cNvPr>
          <p:cNvPicPr>
            <a:picLocks noChangeAspect="1"/>
          </p:cNvPicPr>
          <p:nvPr/>
        </p:nvPicPr>
        <p:blipFill>
          <a:blip r:embed="rId4"/>
          <a:stretch>
            <a:fillRect/>
          </a:stretch>
        </p:blipFill>
        <p:spPr>
          <a:xfrm>
            <a:off x="762242" y="1400400"/>
            <a:ext cx="3360516" cy="1004006"/>
          </a:xfrm>
          <a:prstGeom prst="rect">
            <a:avLst/>
          </a:prstGeom>
        </p:spPr>
      </p:pic>
      <p:pic>
        <p:nvPicPr>
          <p:cNvPr id="5" name="Picture 4">
            <a:extLst>
              <a:ext uri="{FF2B5EF4-FFF2-40B4-BE49-F238E27FC236}">
                <a16:creationId xmlns:a16="http://schemas.microsoft.com/office/drawing/2014/main" id="{61B3692C-9489-D2B8-1871-EFC4C5158B7B}"/>
              </a:ext>
            </a:extLst>
          </p:cNvPr>
          <p:cNvPicPr>
            <a:picLocks noChangeAspect="1"/>
          </p:cNvPicPr>
          <p:nvPr/>
        </p:nvPicPr>
        <p:blipFill>
          <a:blip r:embed="rId5"/>
          <a:srcRect/>
          <a:stretch/>
        </p:blipFill>
        <p:spPr>
          <a:xfrm>
            <a:off x="495210" y="2483105"/>
            <a:ext cx="3894580" cy="1950327"/>
          </a:xfrm>
          <a:prstGeom prst="rect">
            <a:avLst/>
          </a:prstGeom>
        </p:spPr>
      </p:pic>
    </p:spTree>
    <p:extLst>
      <p:ext uri="{BB962C8B-B14F-4D97-AF65-F5344CB8AC3E}">
        <p14:creationId xmlns:p14="http://schemas.microsoft.com/office/powerpoint/2010/main" val="3685837349"/>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1">
                                            <p:txEl>
                                              <p:pRg st="1" end="1"/>
                                            </p:txEl>
                                          </p:spTgt>
                                        </p:tgtEl>
                                        <p:attrNameLst>
                                          <p:attrName>style.visibility</p:attrName>
                                        </p:attrNameLst>
                                      </p:cBhvr>
                                      <p:to>
                                        <p:strVal val="visible"/>
                                      </p:to>
                                    </p:set>
                                    <p:animEffect transition="in" filter="fade">
                                      <p:cBhvr>
                                        <p:cTn id="7" dur="500"/>
                                        <p:tgtEl>
                                          <p:spTgt spid="16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1">
                                            <p:txEl>
                                              <p:pRg st="2" end="2"/>
                                            </p:txEl>
                                          </p:spTgt>
                                        </p:tgtEl>
                                        <p:attrNameLst>
                                          <p:attrName>style.visibility</p:attrName>
                                        </p:attrNameLst>
                                      </p:cBhvr>
                                      <p:to>
                                        <p:strVal val="visible"/>
                                      </p:to>
                                    </p:set>
                                    <p:animEffect transition="in" filter="fade">
                                      <p:cBhvr>
                                        <p:cTn id="12" dur="500"/>
                                        <p:tgtEl>
                                          <p:spTgt spid="16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10" presetClass="entr" presetSubtype="0" fill="hold" nodeType="withEffect">
                                  <p:stCondLst>
                                    <p:cond delay="0"/>
                                  </p:stCondLst>
                                  <p:childTnLst>
                                    <p:set>
                                      <p:cBhvr>
                                        <p:cTn id="19" dur="1" fill="hold">
                                          <p:stCondLst>
                                            <p:cond delay="0"/>
                                          </p:stCondLst>
                                        </p:cTn>
                                        <p:tgtEl>
                                          <p:spTgt spid="161">
                                            <p:txEl>
                                              <p:pRg st="3" end="3"/>
                                            </p:txEl>
                                          </p:spTgt>
                                        </p:tgtEl>
                                        <p:attrNameLst>
                                          <p:attrName>style.visibility</p:attrName>
                                        </p:attrNameLst>
                                      </p:cBhvr>
                                      <p:to>
                                        <p:strVal val="visible"/>
                                      </p:to>
                                    </p:set>
                                    <p:animEffect transition="in" filter="fade">
                                      <p:cBhvr>
                                        <p:cTn id="20" dur="500"/>
                                        <p:tgtEl>
                                          <p:spTgt spid="161">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161">
                                            <p:txEl>
                                              <p:pRg st="4" end="4"/>
                                            </p:txEl>
                                          </p:spTgt>
                                        </p:tgtEl>
                                        <p:attrNameLst>
                                          <p:attrName>style.visibility</p:attrName>
                                        </p:attrNameLst>
                                      </p:cBhvr>
                                      <p:to>
                                        <p:strVal val="visible"/>
                                      </p:to>
                                    </p:set>
                                    <p:animEffect transition="in" filter="fade">
                                      <p:cBhvr>
                                        <p:cTn id="23" dur="500"/>
                                        <p:tgtEl>
                                          <p:spTgt spid="16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BD8BE224-A191-2A69-8EAF-37D91598AD08}"/>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A6BD04B8-7C51-589A-1031-3FDA20ACD027}"/>
              </a:ext>
            </a:extLst>
          </p:cNvPr>
          <p:cNvPicPr>
            <a:picLocks noChangeAspect="1"/>
          </p:cNvPicPr>
          <p:nvPr/>
        </p:nvPicPr>
        <p:blipFill>
          <a:blip r:embed="rId3"/>
          <a:srcRect/>
          <a:stretch/>
        </p:blipFill>
        <p:spPr>
          <a:xfrm>
            <a:off x="324428" y="1400832"/>
            <a:ext cx="4236132" cy="2922332"/>
          </a:xfrm>
          <a:prstGeom prst="rect">
            <a:avLst/>
          </a:prstGeom>
        </p:spPr>
      </p:pic>
      <p:pic>
        <p:nvPicPr>
          <p:cNvPr id="3" name="Picture 2">
            <a:extLst>
              <a:ext uri="{FF2B5EF4-FFF2-40B4-BE49-F238E27FC236}">
                <a16:creationId xmlns:a16="http://schemas.microsoft.com/office/drawing/2014/main" id="{1A9AC571-6767-B1E4-C4ED-ECD56B39A78A}"/>
              </a:ext>
            </a:extLst>
          </p:cNvPr>
          <p:cNvPicPr>
            <a:picLocks noChangeAspect="1"/>
          </p:cNvPicPr>
          <p:nvPr/>
        </p:nvPicPr>
        <p:blipFill>
          <a:blip r:embed="rId4"/>
          <a:srcRect/>
          <a:stretch/>
        </p:blipFill>
        <p:spPr>
          <a:xfrm>
            <a:off x="324431" y="1400832"/>
            <a:ext cx="4236137" cy="2922334"/>
          </a:xfrm>
          <a:prstGeom prst="rect">
            <a:avLst/>
          </a:prstGeom>
        </p:spPr>
      </p:pic>
      <p:pic>
        <p:nvPicPr>
          <p:cNvPr id="9" name="Picture 8">
            <a:extLst>
              <a:ext uri="{FF2B5EF4-FFF2-40B4-BE49-F238E27FC236}">
                <a16:creationId xmlns:a16="http://schemas.microsoft.com/office/drawing/2014/main" id="{5037FB43-24AC-C68C-A898-4CB43ABD9E43}"/>
              </a:ext>
            </a:extLst>
          </p:cNvPr>
          <p:cNvPicPr>
            <a:picLocks noChangeAspect="1"/>
          </p:cNvPicPr>
          <p:nvPr/>
        </p:nvPicPr>
        <p:blipFill>
          <a:blip r:embed="rId5"/>
          <a:srcRect/>
          <a:stretch/>
        </p:blipFill>
        <p:spPr>
          <a:xfrm>
            <a:off x="324432" y="1400832"/>
            <a:ext cx="4236135" cy="2922334"/>
          </a:xfrm>
          <a:prstGeom prst="rect">
            <a:avLst/>
          </a:prstGeom>
        </p:spPr>
      </p:pic>
      <p:pic>
        <p:nvPicPr>
          <p:cNvPr id="11" name="Picture 10">
            <a:extLst>
              <a:ext uri="{FF2B5EF4-FFF2-40B4-BE49-F238E27FC236}">
                <a16:creationId xmlns:a16="http://schemas.microsoft.com/office/drawing/2014/main" id="{1D73291E-1495-0042-12D4-1319967E09F8}"/>
              </a:ext>
            </a:extLst>
          </p:cNvPr>
          <p:cNvPicPr>
            <a:picLocks noChangeAspect="1"/>
          </p:cNvPicPr>
          <p:nvPr/>
        </p:nvPicPr>
        <p:blipFill>
          <a:blip r:embed="rId6"/>
          <a:srcRect/>
          <a:stretch/>
        </p:blipFill>
        <p:spPr>
          <a:xfrm>
            <a:off x="324432" y="1400832"/>
            <a:ext cx="4236134" cy="2922333"/>
          </a:xfrm>
          <a:prstGeom prst="rect">
            <a:avLst/>
          </a:prstGeom>
        </p:spPr>
      </p:pic>
      <p:pic>
        <p:nvPicPr>
          <p:cNvPr id="12" name="Picture 11">
            <a:extLst>
              <a:ext uri="{FF2B5EF4-FFF2-40B4-BE49-F238E27FC236}">
                <a16:creationId xmlns:a16="http://schemas.microsoft.com/office/drawing/2014/main" id="{5354D78C-33FD-2494-B93E-3B73FA191D13}"/>
              </a:ext>
            </a:extLst>
          </p:cNvPr>
          <p:cNvPicPr>
            <a:picLocks noChangeAspect="1"/>
          </p:cNvPicPr>
          <p:nvPr/>
        </p:nvPicPr>
        <p:blipFill>
          <a:blip r:embed="rId7"/>
          <a:srcRect/>
          <a:stretch/>
        </p:blipFill>
        <p:spPr>
          <a:xfrm>
            <a:off x="324430" y="1400832"/>
            <a:ext cx="4236134" cy="2922333"/>
          </a:xfrm>
          <a:prstGeom prst="rect">
            <a:avLst/>
          </a:prstGeom>
        </p:spPr>
      </p:pic>
      <p:sp>
        <p:nvSpPr>
          <p:cNvPr id="157" name="Google Shape;157;p28">
            <a:extLst>
              <a:ext uri="{FF2B5EF4-FFF2-40B4-BE49-F238E27FC236}">
                <a16:creationId xmlns:a16="http://schemas.microsoft.com/office/drawing/2014/main" id="{4BF4950A-9848-F45F-BD6C-F1081F417027}"/>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Big-Tile 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68CF2576-BE6F-B95D-3D12-AD0F28CF1E26}"/>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15</a:t>
            </a:fld>
            <a:endParaRPr/>
          </a:p>
        </p:txBody>
      </p:sp>
      <p:sp>
        <p:nvSpPr>
          <p:cNvPr id="4" name="Google Shape;160;p28">
            <a:extLst>
              <a:ext uri="{FF2B5EF4-FFF2-40B4-BE49-F238E27FC236}">
                <a16:creationId xmlns:a16="http://schemas.microsoft.com/office/drawing/2014/main" id="{E8826305-81DC-8004-31B1-B245AFC1AA32}"/>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Big-Tile PDF</a:t>
            </a:r>
            <a:endParaRPr sz="1600" dirty="0"/>
          </a:p>
        </p:txBody>
      </p:sp>
      <mc:AlternateContent xmlns:mc="http://schemas.openxmlformats.org/markup-compatibility/2006" xmlns:a14="http://schemas.microsoft.com/office/drawing/2010/main">
        <mc:Choice Requires="a14">
          <p:sp>
            <p:nvSpPr>
              <p:cNvPr id="161" name="Google Shape;161;p28">
                <a:extLst>
                  <a:ext uri="{FF2B5EF4-FFF2-40B4-BE49-F238E27FC236}">
                    <a16:creationId xmlns:a16="http://schemas.microsoft.com/office/drawing/2014/main" id="{9687F7A8-AC59-3240-BD63-3BBC29D4BC06}"/>
                  </a:ext>
                </a:extLst>
              </p:cNvPr>
              <p:cNvSpPr txBox="1">
                <a:spLocks noGrp="1"/>
              </p:cNvSpPr>
              <p:nvPr>
                <p:ph type="body" idx="3"/>
              </p:nvPr>
            </p:nvSpPr>
            <p:spPr>
              <a:xfrm>
                <a:off x="4747261" y="1766254"/>
                <a:ext cx="4173902" cy="2566800"/>
              </a:xfrm>
              <a:prstGeom prst="rect">
                <a:avLst/>
              </a:prstGeom>
            </p:spPr>
            <p:txBody>
              <a:bodyPr spcFirstLastPara="1" wrap="square" lIns="0" tIns="34275" rIns="68575" bIns="34275" anchor="t" anchorCtr="0">
                <a:normAutofit/>
              </a:bodyPr>
              <a:lstStyle/>
              <a:p>
                <a:pPr marL="274320" lvl="0" indent="-317500" algn="l" rtl="0">
                  <a:spcBef>
                    <a:spcPts val="0"/>
                  </a:spcBef>
                  <a:spcAft>
                    <a:spcPts val="0"/>
                  </a:spcAft>
                  <a:buSzPts val="1400"/>
                  <a:buFont typeface="Wingdings" panose="05000000000000000000" pitchFamily="2" charset="2"/>
                  <a:buChar char="§"/>
                </a:pPr>
                <a:r>
                  <a:rPr lang="en-GB" dirty="0"/>
                  <a:t>Use camera </a:t>
                </a:r>
                <a:r>
                  <a:rPr lang="en-GB" dirty="0" err="1"/>
                  <a:t>MinMax</a:t>
                </a:r>
                <a:r>
                  <a:rPr lang="en-GB" dirty="0"/>
                  <a:t> depth for big-tile frustum</a:t>
                </a:r>
              </a:p>
              <a:p>
                <a:pPr marL="274320" lvl="0" indent="-317500" algn="l" rtl="0">
                  <a:spcBef>
                    <a:spcPts val="0"/>
                  </a:spcBef>
                  <a:spcAft>
                    <a:spcPts val="0"/>
                  </a:spcAft>
                  <a:buSzPts val="1400"/>
                  <a:buFont typeface="Wingdings" panose="05000000000000000000" pitchFamily="2" charset="2"/>
                  <a:buChar char="§"/>
                </a:pPr>
                <a:r>
                  <a:rPr lang="en-GB" dirty="0"/>
                  <a:t>Construct tile central line segment from LOD6</a:t>
                </a:r>
              </a:p>
              <a:p>
                <a:pPr marL="274320" lvl="0" indent="-317500" algn="l" rtl="0">
                  <a:spcBef>
                    <a:spcPts val="0"/>
                  </a:spcBef>
                  <a:spcAft>
                    <a:spcPts val="0"/>
                  </a:spcAft>
                  <a:buSzPts val="1400"/>
                  <a:buFont typeface="Wingdings" panose="05000000000000000000" pitchFamily="2" charset="2"/>
                  <a:buChar char="§"/>
                </a:pPr>
                <a:r>
                  <a:rPr lang="en-GB" dirty="0"/>
                  <a:t>Calculate light distance </a:t>
                </a:r>
                <a14:m>
                  <m:oMath xmlns:m="http://schemas.openxmlformats.org/officeDocument/2006/math">
                    <m:r>
                      <m:rPr>
                        <m:sty m:val="p"/>
                      </m:rPr>
                      <a:rPr lang="en-GB" b="0" i="0" smtClean="0">
                        <a:latin typeface="Cambria Math" panose="02040503050406030204" pitchFamily="18" charset="0"/>
                      </a:rPr>
                      <m:t>d</m:t>
                    </m:r>
                  </m:oMath>
                </a14:m>
                <a:r>
                  <a:rPr lang="en-GB" dirty="0"/>
                  <a:t> from the segment</a:t>
                </a:r>
              </a:p>
              <a:p>
                <a:pPr marL="414020" lvl="1" indent="0">
                  <a:spcBef>
                    <a:spcPts val="0"/>
                  </a:spcBef>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𝑃𝐷𝐹</m:t>
                      </m:r>
                      <m:r>
                        <a:rPr lang="en-GB" i="1" smtClean="0">
                          <a:latin typeface="Cambria Math" panose="02040503050406030204" pitchFamily="18" charset="0"/>
                        </a:rPr>
                        <m:t>=</m:t>
                      </m:r>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m:rPr>
                                  <m:sty m:val="p"/>
                                </m:rPr>
                                <a:rPr lang="el-GR" i="1">
                                  <a:latin typeface="Cambria Math" panose="02040503050406030204" pitchFamily="18" charset="0"/>
                                  <a:ea typeface="Cambria Math" panose="02040503050406030204" pitchFamily="18" charset="0"/>
                                </a:rPr>
                                <m:t>Φ</m:t>
                              </m:r>
                            </m:e>
                            <m:sub>
                              <m:r>
                                <a:rPr lang="en-GB" b="0" i="1" smtClean="0">
                                  <a:latin typeface="Cambria Math" panose="02040503050406030204" pitchFamily="18" charset="0"/>
                                </a:rPr>
                                <m:t>𝑣</m:t>
                              </m:r>
                            </m:sub>
                          </m:sSub>
                        </m:num>
                        <m:den>
                          <m:sSup>
                            <m:sSupPr>
                              <m:ctrlPr>
                                <a:rPr lang="en-GB" i="1" smtClean="0">
                                  <a:latin typeface="Cambria Math" panose="02040503050406030204" pitchFamily="18" charset="0"/>
                                </a:rPr>
                              </m:ctrlPr>
                            </m:sSupPr>
                            <m:e>
                              <m:r>
                                <a:rPr lang="en-GB" b="0" i="1" smtClean="0">
                                  <a:latin typeface="Cambria Math" panose="02040503050406030204" pitchFamily="18" charset="0"/>
                                </a:rPr>
                                <m:t>𝑑</m:t>
                              </m:r>
                            </m:e>
                            <m:sup>
                              <m:r>
                                <a:rPr lang="en-GB" b="0" i="1" smtClean="0">
                                  <a:latin typeface="Cambria Math" panose="02040503050406030204" pitchFamily="18" charset="0"/>
                                </a:rPr>
                                <m:t>2</m:t>
                              </m:r>
                            </m:sup>
                          </m:sSup>
                        </m:den>
                      </m:f>
                    </m:oMath>
                  </m:oMathPara>
                </a14:m>
                <a:endParaRPr lang="en-GB" dirty="0"/>
              </a:p>
            </p:txBody>
          </p:sp>
        </mc:Choice>
        <mc:Fallback xmlns="">
          <p:sp>
            <p:nvSpPr>
              <p:cNvPr id="161" name="Google Shape;161;p28">
                <a:extLst>
                  <a:ext uri="{FF2B5EF4-FFF2-40B4-BE49-F238E27FC236}">
                    <a16:creationId xmlns:a16="http://schemas.microsoft.com/office/drawing/2014/main" id="{9687F7A8-AC59-3240-BD63-3BBC29D4BC06}"/>
                  </a:ext>
                </a:extLst>
              </p:cNvPr>
              <p:cNvSpPr txBox="1">
                <a:spLocks noGrp="1" noRot="1" noChangeAspect="1" noMove="1" noResize="1" noEditPoints="1" noAdjustHandles="1" noChangeArrowheads="1" noChangeShapeType="1" noTextEdit="1"/>
              </p:cNvSpPr>
              <p:nvPr>
                <p:ph type="body" idx="3"/>
              </p:nvPr>
            </p:nvSpPr>
            <p:spPr>
              <a:xfrm>
                <a:off x="4747261" y="1766254"/>
                <a:ext cx="4173902" cy="2566800"/>
              </a:xfrm>
              <a:prstGeom prst="rect">
                <a:avLst/>
              </a:prstGeom>
              <a:blipFill>
                <a:blip r:embed="rId8"/>
                <a:stretch>
                  <a:fillRect l="-2485"/>
                </a:stretch>
              </a:blipFill>
            </p:spPr>
            <p:txBody>
              <a:bodyPr/>
              <a:lstStyle/>
              <a:p>
                <a:r>
                  <a:rPr lang="en-FI">
                    <a:noFill/>
                  </a:rPr>
                  <a:t> </a:t>
                </a:r>
              </a:p>
            </p:txBody>
          </p:sp>
        </mc:Fallback>
      </mc:AlternateContent>
    </p:spTree>
    <p:extLst>
      <p:ext uri="{BB962C8B-B14F-4D97-AF65-F5344CB8AC3E}">
        <p14:creationId xmlns:p14="http://schemas.microsoft.com/office/powerpoint/2010/main" val="349223534"/>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161">
                                            <p:txEl>
                                              <p:pRg st="1" end="1"/>
                                            </p:txEl>
                                          </p:spTgt>
                                        </p:tgtEl>
                                        <p:attrNameLst>
                                          <p:attrName>style.visibility</p:attrName>
                                        </p:attrNameLst>
                                      </p:cBhvr>
                                      <p:to>
                                        <p:strVal val="visible"/>
                                      </p:to>
                                    </p:set>
                                    <p:animEffect transition="in" filter="fade">
                                      <p:cBhvr>
                                        <p:cTn id="15" dur="500"/>
                                        <p:tgtEl>
                                          <p:spTgt spid="16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61">
                                            <p:txEl>
                                              <p:pRg st="2" end="2"/>
                                            </p:txEl>
                                          </p:spTgt>
                                        </p:tgtEl>
                                        <p:attrNameLst>
                                          <p:attrName>style.visibility</p:attrName>
                                        </p:attrNameLst>
                                      </p:cBhvr>
                                      <p:to>
                                        <p:strVal val="visible"/>
                                      </p:to>
                                    </p:set>
                                    <p:animEffect transition="in" filter="fade">
                                      <p:cBhvr>
                                        <p:cTn id="20" dur="500"/>
                                        <p:tgtEl>
                                          <p:spTgt spid="161">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161">
                                            <p:txEl>
                                              <p:pRg st="3" end="3"/>
                                            </p:txEl>
                                          </p:spTgt>
                                        </p:tgtEl>
                                        <p:attrNameLst>
                                          <p:attrName>style.visibility</p:attrName>
                                        </p:attrNameLst>
                                      </p:cBhvr>
                                      <p:to>
                                        <p:strVal val="visible"/>
                                      </p:to>
                                    </p:set>
                                    <p:animEffect transition="in" filter="fade">
                                      <p:cBhvr>
                                        <p:cTn id="23" dur="500"/>
                                        <p:tgtEl>
                                          <p:spTgt spid="161">
                                            <p:txEl>
                                              <p:pRg st="3" end="3"/>
                                            </p:txEl>
                                          </p:spTgt>
                                        </p:tgtEl>
                                      </p:cBhvr>
                                    </p:animEffect>
                                  </p:childTnLst>
                                </p:cTn>
                              </p:par>
                            </p:childTnLst>
                          </p:cTn>
                        </p:par>
                        <p:par>
                          <p:cTn id="24" fill="hold">
                            <p:stCondLst>
                              <p:cond delay="500"/>
                            </p:stCondLst>
                            <p:childTnLst>
                              <p:par>
                                <p:cTn id="25" presetID="10" presetClass="entr" presetSubtype="0" fill="hold" nodeType="afterEffect">
                                  <p:stCondLst>
                                    <p:cond delay="100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par>
                          <p:cTn id="28" fill="hold">
                            <p:stCondLst>
                              <p:cond delay="2000"/>
                            </p:stCondLst>
                            <p:childTnLst>
                              <p:par>
                                <p:cTn id="29" presetID="10" presetClass="entr" presetSubtype="0" fill="hold" nodeType="afterEffect">
                                  <p:stCondLst>
                                    <p:cond delay="100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DBA0E0ED-706E-8966-BB7A-DB296AEAECEC}"/>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6276C303-681A-ADC6-9961-14F794AF35FC}"/>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Big-Tile 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9183C9B3-3F64-00EB-2510-B8052173493C}"/>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16</a:t>
            </a:fld>
            <a:endParaRPr/>
          </a:p>
        </p:txBody>
      </p:sp>
      <p:sp>
        <p:nvSpPr>
          <p:cNvPr id="4" name="Google Shape;160;p28">
            <a:extLst>
              <a:ext uri="{FF2B5EF4-FFF2-40B4-BE49-F238E27FC236}">
                <a16:creationId xmlns:a16="http://schemas.microsoft.com/office/drawing/2014/main" id="{39C96848-5693-6B9E-AD0F-9157649E834D}"/>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 sz="1600" dirty="0"/>
              <a:t>Big-Tile SRS</a:t>
            </a:r>
            <a:endParaRPr sz="1600" dirty="0"/>
          </a:p>
        </p:txBody>
      </p:sp>
      <p:sp>
        <p:nvSpPr>
          <p:cNvPr id="161" name="Google Shape;161;p28">
            <a:extLst>
              <a:ext uri="{FF2B5EF4-FFF2-40B4-BE49-F238E27FC236}">
                <a16:creationId xmlns:a16="http://schemas.microsoft.com/office/drawing/2014/main" id="{8BD29255-8F03-A3DB-3D80-D412D1B83366}"/>
              </a:ext>
            </a:extLst>
          </p:cNvPr>
          <p:cNvSpPr txBox="1">
            <a:spLocks noGrp="1"/>
          </p:cNvSpPr>
          <p:nvPr>
            <p:ph type="body" idx="3"/>
          </p:nvPr>
        </p:nvSpPr>
        <p:spPr>
          <a:xfrm>
            <a:off x="4747261" y="1766253"/>
            <a:ext cx="4025678" cy="2907347"/>
          </a:xfrm>
          <a:prstGeom prst="rect">
            <a:avLst/>
          </a:prstGeom>
        </p:spPr>
        <p:txBody>
          <a:bodyPr spcFirstLastPara="1" wrap="square" lIns="0" tIns="34275" rIns="68575" bIns="34275" anchor="t" anchorCtr="0">
            <a:normAutofit/>
          </a:bodyPr>
          <a:lstStyle/>
          <a:p>
            <a:pPr marL="274320" lvl="0" indent="-317500" algn="l" rtl="0">
              <a:spcBef>
                <a:spcPts val="0"/>
              </a:spcBef>
              <a:spcAft>
                <a:spcPts val="0"/>
              </a:spcAft>
              <a:buSzPts val="1400"/>
              <a:buFont typeface="Wingdings" panose="05000000000000000000" pitchFamily="2" charset="2"/>
              <a:buChar char="§"/>
            </a:pPr>
            <a:r>
              <a:rPr lang="en-GB" dirty="0"/>
              <a:t>Split lights to 16 streams</a:t>
            </a:r>
          </a:p>
          <a:p>
            <a:pPr marL="274320">
              <a:buFont typeface="Wingdings" panose="05000000000000000000" pitchFamily="2" charset="2"/>
              <a:buChar char="§"/>
            </a:pPr>
            <a:r>
              <a:rPr lang="en-GB" dirty="0"/>
              <a:t>Run 1-sample </a:t>
            </a:r>
            <a:r>
              <a:rPr lang="en-GB" dirty="0">
                <a:hlinkClick r:id="rId3"/>
              </a:rPr>
              <a:t>A-Chao WRS</a:t>
            </a:r>
            <a:r>
              <a:rPr lang="en-GB" dirty="0"/>
              <a:t> for each stream</a:t>
            </a:r>
          </a:p>
          <a:p>
            <a:pPr marL="274320" lvl="0" indent="-317500" algn="l" rtl="0">
              <a:spcBef>
                <a:spcPts val="0"/>
              </a:spcBef>
              <a:spcAft>
                <a:spcPts val="0"/>
              </a:spcAft>
              <a:buSzPts val="1400"/>
              <a:buFont typeface="Wingdings" panose="05000000000000000000" pitchFamily="2" charset="2"/>
              <a:buChar char="§"/>
            </a:pPr>
            <a:r>
              <a:rPr lang="en-GB" dirty="0"/>
              <a:t>Start streams with matching light index</a:t>
            </a:r>
          </a:p>
          <a:p>
            <a:pPr marL="274320" lvl="0" indent="-317500" algn="l" rtl="0">
              <a:spcBef>
                <a:spcPts val="0"/>
              </a:spcBef>
              <a:spcAft>
                <a:spcPts val="0"/>
              </a:spcAft>
              <a:buSzPts val="1400"/>
              <a:buFont typeface="Wingdings" panose="05000000000000000000" pitchFamily="2" charset="2"/>
              <a:buChar char="§"/>
            </a:pPr>
            <a:r>
              <a:rPr lang="en-GB" dirty="0"/>
              <a:t>Random index offset % 16 per SRS iteration</a:t>
            </a:r>
          </a:p>
          <a:p>
            <a:pPr marL="274320" lvl="0" indent="-317500" algn="l" rtl="0">
              <a:spcBef>
                <a:spcPts val="0"/>
              </a:spcBef>
              <a:spcAft>
                <a:spcPts val="0"/>
              </a:spcAft>
              <a:buSzPts val="1400"/>
              <a:buFont typeface="Wingdings" panose="05000000000000000000" pitchFamily="2" charset="2"/>
              <a:buChar char="§"/>
            </a:pPr>
            <a:r>
              <a:rPr lang="en-GB" dirty="0"/>
              <a:t>PRNG w/ big-tile seed for same offset seq.</a:t>
            </a:r>
          </a:p>
          <a:p>
            <a:pPr marL="274320" lvl="0" indent="-317500" algn="l" rtl="0">
              <a:spcBef>
                <a:spcPts val="0"/>
              </a:spcBef>
              <a:spcAft>
                <a:spcPts val="0"/>
              </a:spcAft>
              <a:buSzPts val="1400"/>
              <a:buFont typeface="Wingdings" panose="05000000000000000000" pitchFamily="2" charset="2"/>
              <a:buChar char="§"/>
            </a:pPr>
            <a:r>
              <a:rPr lang="en-GB" dirty="0"/>
              <a:t>Result: 16 unique importance sampled lights</a:t>
            </a:r>
          </a:p>
        </p:txBody>
      </p:sp>
      <p:pic>
        <p:nvPicPr>
          <p:cNvPr id="31" name="Picture 30" descr="A black background with a black square&#10;&#10;AI-generated content may be incorrect.">
            <a:extLst>
              <a:ext uri="{FF2B5EF4-FFF2-40B4-BE49-F238E27FC236}">
                <a16:creationId xmlns:a16="http://schemas.microsoft.com/office/drawing/2014/main" id="{E6039A32-ED71-055F-DF1A-AD297D9BE4C9}"/>
              </a:ext>
            </a:extLst>
          </p:cNvPr>
          <p:cNvPicPr>
            <a:picLocks noChangeAspect="1"/>
          </p:cNvPicPr>
          <p:nvPr/>
        </p:nvPicPr>
        <p:blipFill>
          <a:blip r:embed="rId4"/>
          <a:stretch>
            <a:fillRect/>
          </a:stretch>
        </p:blipFill>
        <p:spPr>
          <a:xfrm>
            <a:off x="324430" y="1530054"/>
            <a:ext cx="4247569" cy="2243998"/>
          </a:xfrm>
          <a:prstGeom prst="rect">
            <a:avLst/>
          </a:prstGeom>
        </p:spPr>
      </p:pic>
      <p:pic>
        <p:nvPicPr>
          <p:cNvPr id="32" name="Picture 31">
            <a:extLst>
              <a:ext uri="{FF2B5EF4-FFF2-40B4-BE49-F238E27FC236}">
                <a16:creationId xmlns:a16="http://schemas.microsoft.com/office/drawing/2014/main" id="{3A186815-147F-D905-79A2-D6672BF9D29C}"/>
              </a:ext>
            </a:extLst>
          </p:cNvPr>
          <p:cNvPicPr>
            <a:picLocks noChangeAspect="1"/>
          </p:cNvPicPr>
          <p:nvPr/>
        </p:nvPicPr>
        <p:blipFill>
          <a:blip r:embed="rId5"/>
          <a:srcRect/>
          <a:stretch/>
        </p:blipFill>
        <p:spPr>
          <a:xfrm>
            <a:off x="324430" y="1530054"/>
            <a:ext cx="4247567" cy="2243998"/>
          </a:xfrm>
          <a:prstGeom prst="rect">
            <a:avLst/>
          </a:prstGeom>
        </p:spPr>
      </p:pic>
      <p:pic>
        <p:nvPicPr>
          <p:cNvPr id="33" name="Picture 32">
            <a:extLst>
              <a:ext uri="{FF2B5EF4-FFF2-40B4-BE49-F238E27FC236}">
                <a16:creationId xmlns:a16="http://schemas.microsoft.com/office/drawing/2014/main" id="{5AE015E4-05A2-80D9-14FA-D36AEE16BA7C}"/>
              </a:ext>
            </a:extLst>
          </p:cNvPr>
          <p:cNvPicPr>
            <a:picLocks noChangeAspect="1"/>
          </p:cNvPicPr>
          <p:nvPr/>
        </p:nvPicPr>
        <p:blipFill>
          <a:blip r:embed="rId6"/>
          <a:srcRect/>
          <a:stretch/>
        </p:blipFill>
        <p:spPr>
          <a:xfrm>
            <a:off x="324430" y="1530054"/>
            <a:ext cx="4247567" cy="2243997"/>
          </a:xfrm>
          <a:prstGeom prst="rect">
            <a:avLst/>
          </a:prstGeom>
        </p:spPr>
      </p:pic>
      <p:pic>
        <p:nvPicPr>
          <p:cNvPr id="34" name="Picture 33">
            <a:extLst>
              <a:ext uri="{FF2B5EF4-FFF2-40B4-BE49-F238E27FC236}">
                <a16:creationId xmlns:a16="http://schemas.microsoft.com/office/drawing/2014/main" id="{43AE3A8D-9692-5821-4E33-3F03D00CADB0}"/>
              </a:ext>
            </a:extLst>
          </p:cNvPr>
          <p:cNvPicPr>
            <a:picLocks noChangeAspect="1"/>
          </p:cNvPicPr>
          <p:nvPr/>
        </p:nvPicPr>
        <p:blipFill>
          <a:blip r:embed="rId7"/>
          <a:srcRect/>
          <a:stretch/>
        </p:blipFill>
        <p:spPr>
          <a:xfrm>
            <a:off x="324431" y="1530054"/>
            <a:ext cx="4247565" cy="2243997"/>
          </a:xfrm>
          <a:prstGeom prst="rect">
            <a:avLst/>
          </a:prstGeom>
        </p:spPr>
      </p:pic>
      <p:pic>
        <p:nvPicPr>
          <p:cNvPr id="35" name="Picture 34">
            <a:extLst>
              <a:ext uri="{FF2B5EF4-FFF2-40B4-BE49-F238E27FC236}">
                <a16:creationId xmlns:a16="http://schemas.microsoft.com/office/drawing/2014/main" id="{819B777F-AA13-0BF0-78C4-AE8943301E6D}"/>
              </a:ext>
            </a:extLst>
          </p:cNvPr>
          <p:cNvPicPr>
            <a:picLocks noChangeAspect="1"/>
          </p:cNvPicPr>
          <p:nvPr/>
        </p:nvPicPr>
        <p:blipFill>
          <a:blip r:embed="rId8"/>
          <a:srcRect/>
          <a:stretch/>
        </p:blipFill>
        <p:spPr>
          <a:xfrm>
            <a:off x="324431" y="1530054"/>
            <a:ext cx="4247565" cy="2243996"/>
          </a:xfrm>
          <a:prstGeom prst="rect">
            <a:avLst/>
          </a:prstGeom>
        </p:spPr>
      </p:pic>
      <p:pic>
        <p:nvPicPr>
          <p:cNvPr id="36" name="Picture 35">
            <a:extLst>
              <a:ext uri="{FF2B5EF4-FFF2-40B4-BE49-F238E27FC236}">
                <a16:creationId xmlns:a16="http://schemas.microsoft.com/office/drawing/2014/main" id="{F42F7F48-8B75-0454-3A38-DDFE5720B0B0}"/>
              </a:ext>
            </a:extLst>
          </p:cNvPr>
          <p:cNvPicPr>
            <a:picLocks noChangeAspect="1"/>
          </p:cNvPicPr>
          <p:nvPr/>
        </p:nvPicPr>
        <p:blipFill>
          <a:blip r:embed="rId9"/>
          <a:srcRect/>
          <a:stretch/>
        </p:blipFill>
        <p:spPr>
          <a:xfrm>
            <a:off x="324432" y="1530054"/>
            <a:ext cx="4247563" cy="2243996"/>
          </a:xfrm>
          <a:prstGeom prst="rect">
            <a:avLst/>
          </a:prstGeom>
        </p:spPr>
      </p:pic>
      <p:pic>
        <p:nvPicPr>
          <p:cNvPr id="37" name="Picture 36">
            <a:extLst>
              <a:ext uri="{FF2B5EF4-FFF2-40B4-BE49-F238E27FC236}">
                <a16:creationId xmlns:a16="http://schemas.microsoft.com/office/drawing/2014/main" id="{F091AB96-E648-720D-5C34-8A8FEB5EC9B7}"/>
              </a:ext>
            </a:extLst>
          </p:cNvPr>
          <p:cNvPicPr>
            <a:picLocks noChangeAspect="1"/>
          </p:cNvPicPr>
          <p:nvPr/>
        </p:nvPicPr>
        <p:blipFill>
          <a:blip r:embed="rId10"/>
          <a:srcRect/>
          <a:stretch/>
        </p:blipFill>
        <p:spPr>
          <a:xfrm>
            <a:off x="324432" y="1530054"/>
            <a:ext cx="4247563" cy="2243995"/>
          </a:xfrm>
          <a:prstGeom prst="rect">
            <a:avLst/>
          </a:prstGeom>
        </p:spPr>
      </p:pic>
      <p:pic>
        <p:nvPicPr>
          <p:cNvPr id="39" name="Picture 38">
            <a:extLst>
              <a:ext uri="{FF2B5EF4-FFF2-40B4-BE49-F238E27FC236}">
                <a16:creationId xmlns:a16="http://schemas.microsoft.com/office/drawing/2014/main" id="{77754AE3-5942-2216-5302-C2ADCB5F9AEA}"/>
              </a:ext>
            </a:extLst>
          </p:cNvPr>
          <p:cNvPicPr>
            <a:picLocks noChangeAspect="1"/>
          </p:cNvPicPr>
          <p:nvPr/>
        </p:nvPicPr>
        <p:blipFill>
          <a:blip r:embed="rId11"/>
          <a:stretch>
            <a:fillRect/>
          </a:stretch>
        </p:blipFill>
        <p:spPr>
          <a:xfrm>
            <a:off x="316137" y="3802842"/>
            <a:ext cx="4255862" cy="258105"/>
          </a:xfrm>
          <a:prstGeom prst="rect">
            <a:avLst/>
          </a:prstGeom>
        </p:spPr>
      </p:pic>
      <p:pic>
        <p:nvPicPr>
          <p:cNvPr id="8" name="Picture 7">
            <a:extLst>
              <a:ext uri="{FF2B5EF4-FFF2-40B4-BE49-F238E27FC236}">
                <a16:creationId xmlns:a16="http://schemas.microsoft.com/office/drawing/2014/main" id="{2C4CB6F9-C07E-AA35-9F82-80B05A62FD2F}"/>
              </a:ext>
            </a:extLst>
          </p:cNvPr>
          <p:cNvPicPr>
            <a:picLocks noChangeAspect="1"/>
          </p:cNvPicPr>
          <p:nvPr/>
        </p:nvPicPr>
        <p:blipFill>
          <a:blip r:embed="rId12"/>
          <a:srcRect/>
          <a:stretch/>
        </p:blipFill>
        <p:spPr>
          <a:xfrm>
            <a:off x="4743046" y="3482682"/>
            <a:ext cx="4127013" cy="1277256"/>
          </a:xfrm>
          <a:prstGeom prst="rect">
            <a:avLst/>
          </a:prstGeom>
        </p:spPr>
      </p:pic>
    </p:spTree>
    <p:extLst>
      <p:ext uri="{BB962C8B-B14F-4D97-AF65-F5344CB8AC3E}">
        <p14:creationId xmlns:p14="http://schemas.microsoft.com/office/powerpoint/2010/main" val="3326228446"/>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1">
                                            <p:txEl>
                                              <p:pRg st="1" end="1"/>
                                            </p:txEl>
                                          </p:spTgt>
                                        </p:tgtEl>
                                        <p:attrNameLst>
                                          <p:attrName>style.visibility</p:attrName>
                                        </p:attrNameLst>
                                      </p:cBhvr>
                                      <p:to>
                                        <p:strVal val="visible"/>
                                      </p:to>
                                    </p:set>
                                    <p:animEffect transition="in" filter="fade">
                                      <p:cBhvr>
                                        <p:cTn id="7" dur="500"/>
                                        <p:tgtEl>
                                          <p:spTgt spid="16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fade">
                                      <p:cBhvr>
                                        <p:cTn id="12" dur="500"/>
                                        <p:tgtEl>
                                          <p:spTgt spid="32"/>
                                        </p:tgtEl>
                                      </p:cBhvr>
                                    </p:animEffect>
                                  </p:childTnLst>
                                </p:cTn>
                              </p:par>
                              <p:par>
                                <p:cTn id="13" presetID="10" presetClass="entr" presetSubtype="0" fill="hold" nodeType="withEffect">
                                  <p:stCondLst>
                                    <p:cond delay="0"/>
                                  </p:stCondLst>
                                  <p:childTnLst>
                                    <p:set>
                                      <p:cBhvr>
                                        <p:cTn id="14" dur="1" fill="hold">
                                          <p:stCondLst>
                                            <p:cond delay="0"/>
                                          </p:stCondLst>
                                        </p:cTn>
                                        <p:tgtEl>
                                          <p:spTgt spid="161">
                                            <p:txEl>
                                              <p:pRg st="2" end="2"/>
                                            </p:txEl>
                                          </p:spTgt>
                                        </p:tgtEl>
                                        <p:attrNameLst>
                                          <p:attrName>style.visibility</p:attrName>
                                        </p:attrNameLst>
                                      </p:cBhvr>
                                      <p:to>
                                        <p:strVal val="visible"/>
                                      </p:to>
                                    </p:set>
                                    <p:animEffect transition="in" filter="fade">
                                      <p:cBhvr>
                                        <p:cTn id="15" dur="500"/>
                                        <p:tgtEl>
                                          <p:spTgt spid="161">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3"/>
                                        </p:tgtEl>
                                        <p:attrNameLst>
                                          <p:attrName>style.visibility</p:attrName>
                                        </p:attrNameLst>
                                      </p:cBhvr>
                                      <p:to>
                                        <p:strVal val="visible"/>
                                      </p:to>
                                    </p:set>
                                    <p:animEffect transition="in" filter="fade">
                                      <p:cBhvr>
                                        <p:cTn id="20" dur="500"/>
                                        <p:tgtEl>
                                          <p:spTgt spid="33"/>
                                        </p:tgtEl>
                                      </p:cBhvr>
                                    </p:animEffect>
                                  </p:childTnLst>
                                </p:cTn>
                              </p:par>
                              <p:par>
                                <p:cTn id="21" presetID="10" presetClass="entr" presetSubtype="0" fill="hold" nodeType="withEffect">
                                  <p:stCondLst>
                                    <p:cond delay="0"/>
                                  </p:stCondLst>
                                  <p:childTnLst>
                                    <p:set>
                                      <p:cBhvr>
                                        <p:cTn id="22" dur="1" fill="hold">
                                          <p:stCondLst>
                                            <p:cond delay="0"/>
                                          </p:stCondLst>
                                        </p:cTn>
                                        <p:tgtEl>
                                          <p:spTgt spid="161">
                                            <p:txEl>
                                              <p:pRg st="3" end="3"/>
                                            </p:txEl>
                                          </p:spTgt>
                                        </p:tgtEl>
                                        <p:attrNameLst>
                                          <p:attrName>style.visibility</p:attrName>
                                        </p:attrNameLst>
                                      </p:cBhvr>
                                      <p:to>
                                        <p:strVal val="visible"/>
                                      </p:to>
                                    </p:set>
                                    <p:animEffect transition="in" filter="fade">
                                      <p:cBhvr>
                                        <p:cTn id="23" dur="500"/>
                                        <p:tgtEl>
                                          <p:spTgt spid="161">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childTnLst>
                          </p:cTn>
                        </p:par>
                        <p:par>
                          <p:cTn id="29" fill="hold">
                            <p:stCondLst>
                              <p:cond delay="500"/>
                            </p:stCondLst>
                            <p:childTnLst>
                              <p:par>
                                <p:cTn id="30" presetID="10" presetClass="entr" presetSubtype="0" fill="hold" nodeType="afterEffect">
                                  <p:stCondLst>
                                    <p:cond delay="50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500"/>
                                        <p:tgtEl>
                                          <p:spTgt spid="35"/>
                                        </p:tgtEl>
                                      </p:cBhvr>
                                    </p:animEffect>
                                  </p:childTnLst>
                                </p:cTn>
                              </p:par>
                            </p:childTnLst>
                          </p:cTn>
                        </p:par>
                        <p:par>
                          <p:cTn id="33" fill="hold">
                            <p:stCondLst>
                              <p:cond delay="1500"/>
                            </p:stCondLst>
                            <p:childTnLst>
                              <p:par>
                                <p:cTn id="34" presetID="10" presetClass="entr" presetSubtype="0" fill="hold" nodeType="afterEffect">
                                  <p:stCondLst>
                                    <p:cond delay="500"/>
                                  </p:stCondLst>
                                  <p:childTnLst>
                                    <p:set>
                                      <p:cBhvr>
                                        <p:cTn id="35" dur="1" fill="hold">
                                          <p:stCondLst>
                                            <p:cond delay="0"/>
                                          </p:stCondLst>
                                        </p:cTn>
                                        <p:tgtEl>
                                          <p:spTgt spid="36"/>
                                        </p:tgtEl>
                                        <p:attrNameLst>
                                          <p:attrName>style.visibility</p:attrName>
                                        </p:attrNameLst>
                                      </p:cBhvr>
                                      <p:to>
                                        <p:strVal val="visible"/>
                                      </p:to>
                                    </p:set>
                                    <p:animEffect transition="in" filter="fade">
                                      <p:cBhvr>
                                        <p:cTn id="36" dur="500"/>
                                        <p:tgtEl>
                                          <p:spTgt spid="36"/>
                                        </p:tgtEl>
                                      </p:cBhvr>
                                    </p:animEffect>
                                  </p:childTnLst>
                                </p:cTn>
                              </p:par>
                            </p:childTnLst>
                          </p:cTn>
                        </p:par>
                        <p:par>
                          <p:cTn id="37" fill="hold">
                            <p:stCondLst>
                              <p:cond delay="2500"/>
                            </p:stCondLst>
                            <p:childTnLst>
                              <p:par>
                                <p:cTn id="38" presetID="10" presetClass="entr" presetSubtype="0" fill="hold" nodeType="afterEffect">
                                  <p:stCondLst>
                                    <p:cond delay="500"/>
                                  </p:stCondLst>
                                  <p:childTnLst>
                                    <p:set>
                                      <p:cBhvr>
                                        <p:cTn id="39" dur="1" fill="hold">
                                          <p:stCondLst>
                                            <p:cond delay="0"/>
                                          </p:stCondLst>
                                        </p:cTn>
                                        <p:tgtEl>
                                          <p:spTgt spid="37"/>
                                        </p:tgtEl>
                                        <p:attrNameLst>
                                          <p:attrName>style.visibility</p:attrName>
                                        </p:attrNameLst>
                                      </p:cBhvr>
                                      <p:to>
                                        <p:strVal val="visible"/>
                                      </p:to>
                                    </p:set>
                                    <p:animEffect transition="in" filter="fade">
                                      <p:cBhvr>
                                        <p:cTn id="40" dur="500"/>
                                        <p:tgtEl>
                                          <p:spTgt spid="37"/>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61">
                                            <p:txEl>
                                              <p:pRg st="4" end="4"/>
                                            </p:txEl>
                                          </p:spTgt>
                                        </p:tgtEl>
                                        <p:attrNameLst>
                                          <p:attrName>style.visibility</p:attrName>
                                        </p:attrNameLst>
                                      </p:cBhvr>
                                      <p:to>
                                        <p:strVal val="visible"/>
                                      </p:to>
                                    </p:set>
                                    <p:animEffect transition="in" filter="fade">
                                      <p:cBhvr>
                                        <p:cTn id="45" dur="500"/>
                                        <p:tgtEl>
                                          <p:spTgt spid="161">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9"/>
                                        </p:tgtEl>
                                        <p:attrNameLst>
                                          <p:attrName>style.visibility</p:attrName>
                                        </p:attrNameLst>
                                      </p:cBhvr>
                                      <p:to>
                                        <p:strVal val="visible"/>
                                      </p:to>
                                    </p:set>
                                    <p:animEffect transition="in" filter="fade">
                                      <p:cBhvr>
                                        <p:cTn id="50" dur="500"/>
                                        <p:tgtEl>
                                          <p:spTgt spid="39"/>
                                        </p:tgtEl>
                                      </p:cBhvr>
                                    </p:animEffect>
                                  </p:childTnLst>
                                </p:cTn>
                              </p:par>
                              <p:par>
                                <p:cTn id="51" presetID="10" presetClass="entr" presetSubtype="0" fill="hold" nodeType="withEffect">
                                  <p:stCondLst>
                                    <p:cond delay="0"/>
                                  </p:stCondLst>
                                  <p:childTnLst>
                                    <p:set>
                                      <p:cBhvr>
                                        <p:cTn id="52" dur="1" fill="hold">
                                          <p:stCondLst>
                                            <p:cond delay="0"/>
                                          </p:stCondLst>
                                        </p:cTn>
                                        <p:tgtEl>
                                          <p:spTgt spid="161">
                                            <p:txEl>
                                              <p:pRg st="5" end="5"/>
                                            </p:txEl>
                                          </p:spTgt>
                                        </p:tgtEl>
                                        <p:attrNameLst>
                                          <p:attrName>style.visibility</p:attrName>
                                        </p:attrNameLst>
                                      </p:cBhvr>
                                      <p:to>
                                        <p:strVal val="visible"/>
                                      </p:to>
                                    </p:set>
                                    <p:animEffect transition="in" filter="fade">
                                      <p:cBhvr>
                                        <p:cTn id="53" dur="500"/>
                                        <p:tgtEl>
                                          <p:spTgt spid="161">
                                            <p:txEl>
                                              <p:pRg st="5" end="5"/>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AFD52F57-48E5-A75E-FF4A-D35A91A17F05}"/>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F7F1CF72-7B01-3199-C388-D3C65FE355B1}"/>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Big-Tile 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3653EE26-B148-FFA7-5A3A-3071B375144C}"/>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17</a:t>
            </a:fld>
            <a:endParaRPr/>
          </a:p>
        </p:txBody>
      </p:sp>
      <p:pic>
        <p:nvPicPr>
          <p:cNvPr id="10" name="Picture 9" descr="A couple of pumpkins in a yard&#10;&#10;AI-generated content may be incorrect.">
            <a:extLst>
              <a:ext uri="{FF2B5EF4-FFF2-40B4-BE49-F238E27FC236}">
                <a16:creationId xmlns:a16="http://schemas.microsoft.com/office/drawing/2014/main" id="{2BC0800C-4110-602D-6950-E212B96AC74F}"/>
              </a:ext>
            </a:extLst>
          </p:cNvPr>
          <p:cNvPicPr>
            <a:picLocks noChangeAspect="1"/>
          </p:cNvPicPr>
          <p:nvPr/>
        </p:nvPicPr>
        <p:blipFill>
          <a:blip r:embed="rId3"/>
          <a:stretch>
            <a:fillRect/>
          </a:stretch>
        </p:blipFill>
        <p:spPr>
          <a:xfrm>
            <a:off x="0" y="1339531"/>
            <a:ext cx="9144000" cy="3156000"/>
          </a:xfrm>
          <a:prstGeom prst="rect">
            <a:avLst/>
          </a:prstGeom>
        </p:spPr>
      </p:pic>
    </p:spTree>
    <p:extLst>
      <p:ext uri="{BB962C8B-B14F-4D97-AF65-F5344CB8AC3E}">
        <p14:creationId xmlns:p14="http://schemas.microsoft.com/office/powerpoint/2010/main" val="476985984"/>
      </p:ext>
    </p:extLst>
  </p:cSld>
  <p:clrMapOvr>
    <a:masterClrMapping/>
  </p:clrMapOvr>
  <p:transition>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AA32426B-4E49-454A-15F7-4CB750502B0F}"/>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B3B9AAAE-F9F3-C922-86FA-514A509DD8D5}"/>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CA" dirty="0"/>
              <a:t>with SRS</a:t>
            </a:r>
            <a:endParaRPr dirty="0"/>
          </a:p>
        </p:txBody>
      </p:sp>
      <p:sp>
        <p:nvSpPr>
          <p:cNvPr id="142" name="Google Shape;142;p26">
            <a:extLst>
              <a:ext uri="{FF2B5EF4-FFF2-40B4-BE49-F238E27FC236}">
                <a16:creationId xmlns:a16="http://schemas.microsoft.com/office/drawing/2014/main" id="{93D01F60-8A82-A6C1-7573-61E692B624C3}"/>
              </a:ext>
            </a:extLst>
          </p:cNvPr>
          <p:cNvSpPr txBox="1">
            <a:spLocks noGrp="1"/>
          </p:cNvSpPr>
          <p:nvPr>
            <p:ph type="ctrTitle"/>
          </p:nvPr>
        </p:nvSpPr>
        <p:spPr>
          <a:xfrm>
            <a:off x="3596903" y="934403"/>
            <a:ext cx="5251533" cy="1671638"/>
          </a:xfrm>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Small-Tile Resampling</a:t>
            </a:r>
            <a:endParaRPr dirty="0"/>
          </a:p>
        </p:txBody>
      </p:sp>
    </p:spTree>
    <p:extLst>
      <p:ext uri="{BB962C8B-B14F-4D97-AF65-F5344CB8AC3E}">
        <p14:creationId xmlns:p14="http://schemas.microsoft.com/office/powerpoint/2010/main" val="3522387120"/>
      </p:ext>
    </p:extLst>
  </p:cSld>
  <p:clrMapOvr>
    <a:masterClrMapping/>
  </p:clrMapOvr>
  <p:transition>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E9D0F078-A22A-4E0B-72A2-CF0788884FF5}"/>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2F953CC5-9F38-721C-E100-B8B82368D561}"/>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Small-Tile Resampling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E8D64A1E-CE4D-9627-9C47-5E5A91F3C150}"/>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19</a:t>
            </a:fld>
            <a:endParaRPr/>
          </a:p>
        </p:txBody>
      </p:sp>
      <p:sp>
        <p:nvSpPr>
          <p:cNvPr id="34" name="Google Shape;160;p28">
            <a:extLst>
              <a:ext uri="{FF2B5EF4-FFF2-40B4-BE49-F238E27FC236}">
                <a16:creationId xmlns:a16="http://schemas.microsoft.com/office/drawing/2014/main" id="{2525BFCF-469F-1AAF-27F9-9419E92BE841}"/>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Small-Tile Pixel Layout</a:t>
            </a:r>
            <a:endParaRPr sz="1600" dirty="0"/>
          </a:p>
        </p:txBody>
      </p:sp>
      <p:sp>
        <p:nvSpPr>
          <p:cNvPr id="38" name="Google Shape;161;p28">
            <a:extLst>
              <a:ext uri="{FF2B5EF4-FFF2-40B4-BE49-F238E27FC236}">
                <a16:creationId xmlns:a16="http://schemas.microsoft.com/office/drawing/2014/main" id="{5E4E095E-54D7-5CF9-7260-3372CAEBDA49}"/>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Resample 1-4 lights from big-tile reservoirs</a:t>
            </a:r>
          </a:p>
          <a:p>
            <a:pPr marL="274320">
              <a:buFont typeface="Wingdings" panose="05000000000000000000" pitchFamily="2" charset="2"/>
              <a:buChar char="§"/>
            </a:pPr>
            <a:r>
              <a:rPr lang="en-GB" dirty="0"/>
              <a:t>Use SRS for no light duplicates</a:t>
            </a:r>
          </a:p>
          <a:p>
            <a:pPr marL="274320">
              <a:buFont typeface="Wingdings" panose="05000000000000000000" pitchFamily="2" charset="2"/>
              <a:buChar char="§"/>
            </a:pPr>
            <a:r>
              <a:rPr lang="en-GB" dirty="0"/>
              <a:t>Independent of the scene’s lighting complexity</a:t>
            </a:r>
          </a:p>
          <a:p>
            <a:pPr marL="274320">
              <a:buFont typeface="Wingdings" panose="05000000000000000000" pitchFamily="2" charset="2"/>
              <a:buChar char="§"/>
            </a:pPr>
            <a:r>
              <a:rPr lang="en-GB" dirty="0"/>
              <a:t>Each small-tile covers 256 pixels</a:t>
            </a:r>
          </a:p>
          <a:p>
            <a:pPr marL="274320">
              <a:buFont typeface="Wingdings" panose="05000000000000000000" pitchFamily="2" charset="2"/>
              <a:buChar char="§"/>
            </a:pPr>
            <a:r>
              <a:rPr lang="en-GB" dirty="0"/>
              <a:t>Tiling artifacts with regular 16x16px layout </a:t>
            </a:r>
            <a:r>
              <a:rPr lang="en-GB" dirty="0">
                <a:sym typeface="Wingdings" panose="05000000000000000000" pitchFamily="2" charset="2"/>
              </a:rPr>
              <a:t></a:t>
            </a:r>
            <a:endParaRPr lang="en-GB" dirty="0"/>
          </a:p>
          <a:p>
            <a:pPr marL="274320"/>
            <a:endParaRPr lang="en-GB" dirty="0"/>
          </a:p>
          <a:p>
            <a:pPr marL="731520" lvl="1">
              <a:spcBef>
                <a:spcPts val="0"/>
              </a:spcBef>
              <a:buChar char="•"/>
            </a:pPr>
            <a:endParaRPr lang="en-GB" dirty="0"/>
          </a:p>
        </p:txBody>
      </p:sp>
      <p:pic>
        <p:nvPicPr>
          <p:cNvPr id="29" name="Picture 28">
            <a:extLst>
              <a:ext uri="{FF2B5EF4-FFF2-40B4-BE49-F238E27FC236}">
                <a16:creationId xmlns:a16="http://schemas.microsoft.com/office/drawing/2014/main" id="{7616D09A-4245-9612-ADA4-10C2899D8416}"/>
              </a:ext>
            </a:extLst>
          </p:cNvPr>
          <p:cNvPicPr>
            <a:picLocks noChangeAspect="1"/>
          </p:cNvPicPr>
          <p:nvPr/>
        </p:nvPicPr>
        <p:blipFill>
          <a:blip r:embed="rId3"/>
          <a:srcRect/>
          <a:stretch/>
        </p:blipFill>
        <p:spPr>
          <a:xfrm>
            <a:off x="324432" y="1400723"/>
            <a:ext cx="4236137" cy="2922554"/>
          </a:xfrm>
          <a:prstGeom prst="rect">
            <a:avLst/>
          </a:prstGeom>
        </p:spPr>
      </p:pic>
      <p:pic>
        <p:nvPicPr>
          <p:cNvPr id="2" name="Picture 1">
            <a:extLst>
              <a:ext uri="{FF2B5EF4-FFF2-40B4-BE49-F238E27FC236}">
                <a16:creationId xmlns:a16="http://schemas.microsoft.com/office/drawing/2014/main" id="{A503518A-A246-5D23-EFDD-45015F76303D}"/>
              </a:ext>
            </a:extLst>
          </p:cNvPr>
          <p:cNvPicPr>
            <a:picLocks noChangeAspect="1"/>
          </p:cNvPicPr>
          <p:nvPr/>
        </p:nvPicPr>
        <p:blipFill>
          <a:blip r:embed="rId4"/>
          <a:srcRect/>
          <a:stretch/>
        </p:blipFill>
        <p:spPr>
          <a:xfrm>
            <a:off x="324432" y="1400723"/>
            <a:ext cx="4236136" cy="2922554"/>
          </a:xfrm>
          <a:prstGeom prst="rect">
            <a:avLst/>
          </a:prstGeom>
        </p:spPr>
      </p:pic>
    </p:spTree>
    <p:extLst>
      <p:ext uri="{BB962C8B-B14F-4D97-AF65-F5344CB8AC3E}">
        <p14:creationId xmlns:p14="http://schemas.microsoft.com/office/powerpoint/2010/main" val="4278295763"/>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xEl>
                                              <p:pRg st="2" end="2"/>
                                            </p:txEl>
                                          </p:spTgt>
                                        </p:tgtEl>
                                        <p:attrNameLst>
                                          <p:attrName>style.visibility</p:attrName>
                                        </p:attrNameLst>
                                      </p:cBhvr>
                                      <p:to>
                                        <p:strVal val="visible"/>
                                      </p:to>
                                    </p:set>
                                    <p:animEffect transition="in" filter="fade">
                                      <p:cBhvr>
                                        <p:cTn id="12" dur="500"/>
                                        <p:tgtEl>
                                          <p:spTgt spid="3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500"/>
                                        <p:tgtEl>
                                          <p:spTgt spid="29"/>
                                        </p:tgtEl>
                                      </p:cBhvr>
                                    </p:animEffect>
                                  </p:childTnLst>
                                </p:cTn>
                              </p:par>
                              <p:par>
                                <p:cTn id="18" presetID="10" presetClass="entr" presetSubtype="0" fill="hold" nodeType="withEffect">
                                  <p:stCondLst>
                                    <p:cond delay="0"/>
                                  </p:stCondLst>
                                  <p:childTnLst>
                                    <p:set>
                                      <p:cBhvr>
                                        <p:cTn id="19" dur="1" fill="hold">
                                          <p:stCondLst>
                                            <p:cond delay="0"/>
                                          </p:stCondLst>
                                        </p:cTn>
                                        <p:tgtEl>
                                          <p:spTgt spid="38">
                                            <p:txEl>
                                              <p:pRg st="3" end="3"/>
                                            </p:txEl>
                                          </p:spTgt>
                                        </p:tgtEl>
                                        <p:attrNameLst>
                                          <p:attrName>style.visibility</p:attrName>
                                        </p:attrNameLst>
                                      </p:cBhvr>
                                      <p:to>
                                        <p:strVal val="visible"/>
                                      </p:to>
                                    </p:set>
                                    <p:animEffect transition="in" filter="fade">
                                      <p:cBhvr>
                                        <p:cTn id="20" dur="500"/>
                                        <p:tgtEl>
                                          <p:spTgt spid="38">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8">
                                            <p:txEl>
                                              <p:pRg st="4" end="4"/>
                                            </p:txEl>
                                          </p:spTgt>
                                        </p:tgtEl>
                                        <p:attrNameLst>
                                          <p:attrName>style.visibility</p:attrName>
                                        </p:attrNameLst>
                                      </p:cBhvr>
                                      <p:to>
                                        <p:strVal val="visible"/>
                                      </p:to>
                                    </p:set>
                                    <p:animEffect transition="in" filter="fade">
                                      <p:cBhvr>
                                        <p:cTn id="25" dur="500"/>
                                        <p:tgtEl>
                                          <p:spTgt spid="38">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fade">
                                      <p:cBhvr>
                                        <p:cTn id="2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CBDA115F-A66A-81A7-C651-0EC03A413D7E}"/>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70E157FF-F0DE-972F-010C-A436B6533E0B}"/>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Small-Tile Resampling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9750AA21-182A-7628-264E-075F460F47FD}"/>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20</a:t>
            </a:fld>
            <a:endParaRPr/>
          </a:p>
        </p:txBody>
      </p:sp>
      <p:sp>
        <p:nvSpPr>
          <p:cNvPr id="34" name="Google Shape;160;p28">
            <a:extLst>
              <a:ext uri="{FF2B5EF4-FFF2-40B4-BE49-F238E27FC236}">
                <a16:creationId xmlns:a16="http://schemas.microsoft.com/office/drawing/2014/main" id="{FE634CE8-EC23-15FF-0DAB-8A108B457AAA}"/>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lgn="l" rtl="0">
              <a:spcBef>
                <a:spcPts val="0"/>
              </a:spcBef>
              <a:spcAft>
                <a:spcPts val="500"/>
              </a:spcAft>
              <a:buNone/>
            </a:pPr>
            <a:r>
              <a:rPr lang="en" sz="1600" dirty="0"/>
              <a:t>Small-Tile Sample Interleaving</a:t>
            </a:r>
            <a:endParaRPr sz="1600" dirty="0"/>
          </a:p>
        </p:txBody>
      </p:sp>
      <p:sp>
        <p:nvSpPr>
          <p:cNvPr id="38" name="Google Shape;161;p28">
            <a:extLst>
              <a:ext uri="{FF2B5EF4-FFF2-40B4-BE49-F238E27FC236}">
                <a16:creationId xmlns:a16="http://schemas.microsoft.com/office/drawing/2014/main" id="{3B0272CD-59D8-1D3B-A237-380D10D0B7A5}"/>
              </a:ext>
            </a:extLst>
          </p:cNvPr>
          <p:cNvSpPr txBox="1">
            <a:spLocks noGrp="1"/>
          </p:cNvSpPr>
          <p:nvPr>
            <p:ph type="body" idx="3"/>
          </p:nvPr>
        </p:nvSpPr>
        <p:spPr>
          <a:xfrm>
            <a:off x="4747261" y="1766254"/>
            <a:ext cx="4128134" cy="2566800"/>
          </a:xfrm>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Interleave 4 </a:t>
            </a:r>
            <a:r>
              <a:rPr lang="en-GB" dirty="0" err="1"/>
              <a:t>neighbor</a:t>
            </a:r>
            <a:r>
              <a:rPr lang="en-GB" dirty="0"/>
              <a:t> tiles on 32x32px footprint</a:t>
            </a:r>
          </a:p>
          <a:p>
            <a:pPr marL="731520" lvl="1">
              <a:buFont typeface="Arial" panose="020B0604020202020204" pitchFamily="34" charset="0"/>
              <a:buChar char="•"/>
            </a:pPr>
            <a:r>
              <a:rPr lang="en-GB" dirty="0"/>
              <a:t>64 2x2px quad samples per tile</a:t>
            </a:r>
          </a:p>
          <a:p>
            <a:pPr marL="731520" lvl="1">
              <a:buFont typeface="Arial" panose="020B0604020202020204" pitchFamily="34" charset="0"/>
              <a:buChar char="•"/>
            </a:pPr>
            <a:r>
              <a:rPr lang="en-GB" dirty="0"/>
              <a:t>Gaussian-Poisson sample distribution</a:t>
            </a:r>
          </a:p>
          <a:p>
            <a:pPr marL="274320">
              <a:buFont typeface="Wingdings" panose="05000000000000000000" pitchFamily="2" charset="2"/>
              <a:buChar char="§"/>
            </a:pPr>
            <a:r>
              <a:rPr lang="en-GB" dirty="0"/>
              <a:t>Repeat the sample patterns over the image</a:t>
            </a:r>
          </a:p>
          <a:p>
            <a:pPr marL="274320">
              <a:buFont typeface="Wingdings" panose="05000000000000000000" pitchFamily="2" charset="2"/>
              <a:buChar char="§"/>
            </a:pPr>
            <a:endParaRPr lang="en-GB" dirty="0"/>
          </a:p>
        </p:txBody>
      </p:sp>
      <p:pic>
        <p:nvPicPr>
          <p:cNvPr id="4" name="Picture 3">
            <a:extLst>
              <a:ext uri="{FF2B5EF4-FFF2-40B4-BE49-F238E27FC236}">
                <a16:creationId xmlns:a16="http://schemas.microsoft.com/office/drawing/2014/main" id="{D6FF8BAC-410F-60E1-39A1-A2A40D25E477}"/>
              </a:ext>
            </a:extLst>
          </p:cNvPr>
          <p:cNvPicPr>
            <a:picLocks noChangeAspect="1"/>
          </p:cNvPicPr>
          <p:nvPr/>
        </p:nvPicPr>
        <p:blipFill>
          <a:blip r:embed="rId3"/>
          <a:srcRect/>
          <a:stretch/>
        </p:blipFill>
        <p:spPr>
          <a:xfrm>
            <a:off x="430415" y="1400723"/>
            <a:ext cx="4024170" cy="2922554"/>
          </a:xfrm>
          <a:prstGeom prst="rect">
            <a:avLst/>
          </a:prstGeom>
        </p:spPr>
      </p:pic>
    </p:spTree>
    <p:extLst>
      <p:ext uri="{BB962C8B-B14F-4D97-AF65-F5344CB8AC3E}">
        <p14:creationId xmlns:p14="http://schemas.microsoft.com/office/powerpoint/2010/main" val="1390277365"/>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xEl>
                                              <p:pRg st="2" end="2"/>
                                            </p:txEl>
                                          </p:spTgt>
                                        </p:tgtEl>
                                        <p:attrNameLst>
                                          <p:attrName>style.visibility</p:attrName>
                                        </p:attrNameLst>
                                      </p:cBhvr>
                                      <p:to>
                                        <p:strVal val="visible"/>
                                      </p:to>
                                    </p:set>
                                    <p:animEffect transition="in" filter="fade">
                                      <p:cBhvr>
                                        <p:cTn id="12" dur="500"/>
                                        <p:tgtEl>
                                          <p:spTgt spid="3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8">
                                            <p:txEl>
                                              <p:pRg st="3" end="3"/>
                                            </p:txEl>
                                          </p:spTgt>
                                        </p:tgtEl>
                                        <p:attrNameLst>
                                          <p:attrName>style.visibility</p:attrName>
                                        </p:attrNameLst>
                                      </p:cBhvr>
                                      <p:to>
                                        <p:strVal val="visible"/>
                                      </p:to>
                                    </p:set>
                                    <p:animEffect transition="in" filter="fade">
                                      <p:cBhvr>
                                        <p:cTn id="17" dur="500"/>
                                        <p:tgtEl>
                                          <p:spTgt spid="3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0DEE3ADB-336D-E6F4-3CE1-D44E6C00812F}"/>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33D09391-1180-1BB2-CE7A-58EFE3E7009F}"/>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Small-Tile Resampling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C19BA367-692F-6858-FD2A-586BDE592151}"/>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21</a:t>
            </a:fld>
            <a:endParaRPr/>
          </a:p>
        </p:txBody>
      </p:sp>
      <p:sp>
        <p:nvSpPr>
          <p:cNvPr id="34" name="Google Shape;160;p28">
            <a:extLst>
              <a:ext uri="{FF2B5EF4-FFF2-40B4-BE49-F238E27FC236}">
                <a16:creationId xmlns:a16="http://schemas.microsoft.com/office/drawing/2014/main" id="{95648518-9DB0-E188-93A6-62E6D94E8DCD}"/>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Small-Tile Sample Interleaving</a:t>
            </a:r>
          </a:p>
        </p:txBody>
      </p:sp>
      <p:sp>
        <p:nvSpPr>
          <p:cNvPr id="38" name="Google Shape;161;p28">
            <a:extLst>
              <a:ext uri="{FF2B5EF4-FFF2-40B4-BE49-F238E27FC236}">
                <a16:creationId xmlns:a16="http://schemas.microsoft.com/office/drawing/2014/main" id="{78E2DECE-BDFA-6D00-B5F5-1E7EF92C34F1}"/>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Reduces small-tile tiling artifacts </a:t>
            </a:r>
            <a:r>
              <a:rPr lang="en-GB" dirty="0">
                <a:sym typeface="Wingdings" panose="05000000000000000000" pitchFamily="2" charset="2"/>
              </a:rPr>
              <a:t></a:t>
            </a:r>
          </a:p>
          <a:p>
            <a:pPr marL="274320">
              <a:buFont typeface="Wingdings" panose="05000000000000000000" pitchFamily="2" charset="2"/>
              <a:buChar char="§"/>
            </a:pPr>
            <a:r>
              <a:rPr lang="en-GB" dirty="0">
                <a:sym typeface="Wingdings" panose="05000000000000000000" pitchFamily="2" charset="2"/>
              </a:rPr>
              <a:t>Big-tile tiling artifacts remain </a:t>
            </a:r>
            <a:endParaRPr lang="en-GB" dirty="0"/>
          </a:p>
          <a:p>
            <a:pPr marL="274320"/>
            <a:endParaRPr lang="en-GB" dirty="0"/>
          </a:p>
          <a:p>
            <a:pPr marL="731520" lvl="1">
              <a:spcBef>
                <a:spcPts val="0"/>
              </a:spcBef>
              <a:buChar char="•"/>
            </a:pPr>
            <a:endParaRPr lang="en-GB" dirty="0"/>
          </a:p>
        </p:txBody>
      </p:sp>
      <p:pic>
        <p:nvPicPr>
          <p:cNvPr id="29" name="Picture 28">
            <a:extLst>
              <a:ext uri="{FF2B5EF4-FFF2-40B4-BE49-F238E27FC236}">
                <a16:creationId xmlns:a16="http://schemas.microsoft.com/office/drawing/2014/main" id="{C2DF9C22-0E6B-649B-3C31-5401CD2D2BB0}"/>
              </a:ext>
            </a:extLst>
          </p:cNvPr>
          <p:cNvPicPr>
            <a:picLocks noChangeAspect="1"/>
          </p:cNvPicPr>
          <p:nvPr/>
        </p:nvPicPr>
        <p:blipFill>
          <a:blip r:embed="rId3"/>
          <a:srcRect/>
          <a:stretch/>
        </p:blipFill>
        <p:spPr>
          <a:xfrm>
            <a:off x="325551" y="1400723"/>
            <a:ext cx="4233899" cy="2922554"/>
          </a:xfrm>
          <a:prstGeom prst="rect">
            <a:avLst/>
          </a:prstGeom>
        </p:spPr>
      </p:pic>
      <p:pic>
        <p:nvPicPr>
          <p:cNvPr id="2" name="Picture 1">
            <a:extLst>
              <a:ext uri="{FF2B5EF4-FFF2-40B4-BE49-F238E27FC236}">
                <a16:creationId xmlns:a16="http://schemas.microsoft.com/office/drawing/2014/main" id="{B8BF9A74-7D9A-2C57-3D49-6AC2EF8CBAA0}"/>
              </a:ext>
            </a:extLst>
          </p:cNvPr>
          <p:cNvPicPr>
            <a:picLocks noChangeAspect="1"/>
          </p:cNvPicPr>
          <p:nvPr/>
        </p:nvPicPr>
        <p:blipFill>
          <a:blip r:embed="rId4"/>
          <a:srcRect/>
          <a:stretch/>
        </p:blipFill>
        <p:spPr>
          <a:xfrm>
            <a:off x="325551" y="1410500"/>
            <a:ext cx="4233899" cy="2922553"/>
          </a:xfrm>
          <a:prstGeom prst="rect">
            <a:avLst/>
          </a:prstGeom>
        </p:spPr>
      </p:pic>
    </p:spTree>
    <p:extLst>
      <p:ext uri="{BB962C8B-B14F-4D97-AF65-F5344CB8AC3E}">
        <p14:creationId xmlns:p14="http://schemas.microsoft.com/office/powerpoint/2010/main" val="1980323737"/>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xEl>
                                              <p:pRg st="1" end="1"/>
                                            </p:txEl>
                                          </p:spTgt>
                                        </p:tgtEl>
                                        <p:attrNameLst>
                                          <p:attrName>style.visibility</p:attrName>
                                        </p:attrNameLst>
                                      </p:cBhvr>
                                      <p:to>
                                        <p:strVal val="visible"/>
                                      </p:to>
                                    </p:set>
                                    <p:animEffect transition="in" filter="fade">
                                      <p:cBhvr>
                                        <p:cTn id="12" dur="500"/>
                                        <p:tgtEl>
                                          <p:spTgt spid="38">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48B3E6A7-7AE6-4C45-E2B3-2BE332BC7984}"/>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020ED567-0C3B-8D7F-AF95-AD2DBEE4518A}"/>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Small-Tile Resampling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224B9E2E-43FE-C8B6-5C31-DAE07233BA3B}"/>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22</a:t>
            </a:fld>
            <a:endParaRPr/>
          </a:p>
        </p:txBody>
      </p:sp>
      <p:sp>
        <p:nvSpPr>
          <p:cNvPr id="34" name="Google Shape;160;p28">
            <a:extLst>
              <a:ext uri="{FF2B5EF4-FFF2-40B4-BE49-F238E27FC236}">
                <a16:creationId xmlns:a16="http://schemas.microsoft.com/office/drawing/2014/main" id="{B4D6720A-8885-176E-62D5-0DCC8EEE6562}"/>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Small-Tile Sample Interleaving</a:t>
            </a:r>
          </a:p>
        </p:txBody>
      </p:sp>
      <p:sp>
        <p:nvSpPr>
          <p:cNvPr id="38" name="Google Shape;161;p28">
            <a:extLst>
              <a:ext uri="{FF2B5EF4-FFF2-40B4-BE49-F238E27FC236}">
                <a16:creationId xmlns:a16="http://schemas.microsoft.com/office/drawing/2014/main" id="{9066CBE0-1A5B-BBA1-D4AC-03651E0BE271}"/>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Sample big-tiles with stochastic bilinear filter</a:t>
            </a:r>
          </a:p>
          <a:p>
            <a:pPr marL="731520" lvl="1">
              <a:buFont typeface="Arial" panose="020B0604020202020204" pitchFamily="34" charset="0"/>
              <a:buChar char="•"/>
            </a:pPr>
            <a:r>
              <a:rPr lang="en-GB" dirty="0">
                <a:sym typeface="Wingdings" panose="05000000000000000000" pitchFamily="2" charset="2"/>
              </a:rPr>
              <a:t>Random offset small-tile sampling </a:t>
            </a:r>
            <a:r>
              <a:rPr lang="en-GB" dirty="0" err="1">
                <a:sym typeface="Wingdings" panose="05000000000000000000" pitchFamily="2" charset="2"/>
              </a:rPr>
              <a:t>center</a:t>
            </a:r>
            <a:endParaRPr lang="en-GB" dirty="0">
              <a:sym typeface="Wingdings" panose="05000000000000000000" pitchFamily="2" charset="2"/>
            </a:endParaRPr>
          </a:p>
          <a:p>
            <a:pPr marL="0" indent="0">
              <a:buNone/>
            </a:pPr>
            <a:endParaRPr lang="en-GB" dirty="0"/>
          </a:p>
          <a:p>
            <a:pPr marL="731520" lvl="1">
              <a:spcBef>
                <a:spcPts val="0"/>
              </a:spcBef>
              <a:buChar char="•"/>
            </a:pPr>
            <a:endParaRPr lang="en-GB" dirty="0"/>
          </a:p>
        </p:txBody>
      </p:sp>
      <p:pic>
        <p:nvPicPr>
          <p:cNvPr id="29" name="Picture 28">
            <a:extLst>
              <a:ext uri="{FF2B5EF4-FFF2-40B4-BE49-F238E27FC236}">
                <a16:creationId xmlns:a16="http://schemas.microsoft.com/office/drawing/2014/main" id="{71CA0B82-4431-1F75-02B0-99F397D9BA3E}"/>
              </a:ext>
            </a:extLst>
          </p:cNvPr>
          <p:cNvPicPr>
            <a:picLocks noChangeAspect="1"/>
          </p:cNvPicPr>
          <p:nvPr/>
        </p:nvPicPr>
        <p:blipFill>
          <a:blip r:embed="rId3"/>
          <a:srcRect/>
          <a:stretch/>
        </p:blipFill>
        <p:spPr>
          <a:xfrm>
            <a:off x="325551" y="1401495"/>
            <a:ext cx="4233899" cy="2921010"/>
          </a:xfrm>
          <a:prstGeom prst="rect">
            <a:avLst/>
          </a:prstGeom>
        </p:spPr>
      </p:pic>
    </p:spTree>
    <p:extLst>
      <p:ext uri="{BB962C8B-B14F-4D97-AF65-F5344CB8AC3E}">
        <p14:creationId xmlns:p14="http://schemas.microsoft.com/office/powerpoint/2010/main" val="4188771404"/>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60500243-817B-9F98-C5BF-A38E48582E43}"/>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C86282A0-C5D9-EFAF-192E-CD36D7327925}"/>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Small-Tile Resampling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42E2CFD2-9042-2E83-6CCF-65279DF869F3}"/>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23</a:t>
            </a:fld>
            <a:endParaRPr/>
          </a:p>
        </p:txBody>
      </p:sp>
      <p:sp>
        <p:nvSpPr>
          <p:cNvPr id="34" name="Google Shape;160;p28">
            <a:extLst>
              <a:ext uri="{FF2B5EF4-FFF2-40B4-BE49-F238E27FC236}">
                <a16:creationId xmlns:a16="http://schemas.microsoft.com/office/drawing/2014/main" id="{FB27FA7B-DFA3-E944-2461-98D30267DAFD}"/>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Small-Tile PDF</a:t>
            </a:r>
          </a:p>
        </p:txBody>
      </p:sp>
      <mc:AlternateContent xmlns:mc="http://schemas.openxmlformats.org/markup-compatibility/2006" xmlns:a14="http://schemas.microsoft.com/office/drawing/2010/main">
        <mc:Choice Requires="a14">
          <p:sp>
            <p:nvSpPr>
              <p:cNvPr id="38" name="Google Shape;161;p28">
                <a:extLst>
                  <a:ext uri="{FF2B5EF4-FFF2-40B4-BE49-F238E27FC236}">
                    <a16:creationId xmlns:a16="http://schemas.microsoft.com/office/drawing/2014/main" id="{40EDE8A6-C92C-5FFC-2955-92CBE2B3901A}"/>
                  </a:ext>
                </a:extLst>
              </p:cNvPr>
              <p:cNvSpPr txBox="1">
                <a:spLocks noGrp="1"/>
              </p:cNvSpPr>
              <p:nvPr>
                <p:ph type="body" idx="3"/>
              </p:nvPr>
            </p:nvSpPr>
            <p:spPr>
              <a:xfrm>
                <a:off x="4747261" y="1766253"/>
                <a:ext cx="4080600" cy="2959427"/>
              </a:xfrm>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Resample using more refined PDF</a:t>
                </a:r>
              </a:p>
              <a:p>
                <a:pPr marL="274320">
                  <a:buFont typeface="Wingdings" panose="05000000000000000000" pitchFamily="2" charset="2"/>
                  <a:buChar char="§"/>
                </a:pPr>
                <a:r>
                  <a:rPr lang="en-GB" dirty="0"/>
                  <a:t>Stochastic PDF evaluation</a:t>
                </a:r>
              </a:p>
              <a:p>
                <a:pPr marL="731520" lvl="1">
                  <a:buFont typeface="Arial" panose="020B0604020202020204" pitchFamily="34" charset="0"/>
                  <a:buChar char="•"/>
                </a:pPr>
                <a:r>
                  <a:rPr lang="en-GB" dirty="0"/>
                  <a:t>Pick N random small-tile quad sample points</a:t>
                </a:r>
              </a:p>
              <a:p>
                <a:pPr marL="731520" lvl="1">
                  <a:buFont typeface="Arial" panose="020B0604020202020204" pitchFamily="34" charset="0"/>
                  <a:buChar char="•"/>
                </a:pPr>
                <a:r>
                  <a:rPr lang="en-GB" dirty="0"/>
                  <a:t>Average reflected luminance at the points for PDF</a:t>
                </a:r>
              </a:p>
              <a:p>
                <a:pPr marL="0" indent="0" algn="ctr">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𝑃𝐷𝐹</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𝑁</m:t>
                          </m:r>
                        </m:den>
                      </m:f>
                      <m:nary>
                        <m:naryPr>
                          <m:chr m:val="∑"/>
                          <m:supHide m:val="on"/>
                          <m:ctrlPr>
                            <a:rPr lang="en-GB" b="0" i="1" smtClean="0">
                              <a:latin typeface="Cambria Math" panose="02040503050406030204" pitchFamily="18" charset="0"/>
                            </a:rPr>
                          </m:ctrlPr>
                        </m:naryPr>
                        <m:sub>
                          <m:r>
                            <m:rPr>
                              <m:brk m:alnAt="7"/>
                            </m:rPr>
                            <a:rPr lang="en-GB" b="0" i="1" smtClean="0">
                              <a:latin typeface="Cambria Math" panose="02040503050406030204" pitchFamily="18" charset="0"/>
                            </a:rPr>
                            <m:t>𝑁</m:t>
                          </m:r>
                        </m:sub>
                        <m:sup/>
                        <m:e>
                          <m:sSub>
                            <m:sSubPr>
                              <m:ctrlPr>
                                <a:rPr lang="en-GB" i="1">
                                  <a:latin typeface="Cambria Math" panose="02040503050406030204" pitchFamily="18" charset="0"/>
                                </a:rPr>
                              </m:ctrlPr>
                            </m:sSubPr>
                            <m:e>
                              <m:r>
                                <a:rPr lang="en-GB" i="1">
                                  <a:latin typeface="Cambria Math" panose="02040503050406030204" pitchFamily="18" charset="0"/>
                                </a:rPr>
                                <m:t>𝐸</m:t>
                              </m:r>
                            </m:e>
                            <m:sub>
                              <m:r>
                                <a:rPr lang="en-GB" i="1">
                                  <a:latin typeface="Cambria Math" panose="02040503050406030204" pitchFamily="18" charset="0"/>
                                </a:rPr>
                                <m:t>𝑣</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𝑣</m:t>
                              </m:r>
                            </m:sub>
                          </m:sSub>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𝜔</m:t>
                                  </m:r>
                                </m:e>
                                <m:sub>
                                  <m:r>
                                    <a:rPr lang="en-GB" i="1">
                                      <a:latin typeface="Cambria Math" panose="02040503050406030204" pitchFamily="18" charset="0"/>
                                    </a:rPr>
                                    <m:t>𝑖</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𝜔</m:t>
                                  </m:r>
                                </m:e>
                                <m:sub>
                                  <m:r>
                                    <a:rPr lang="en-GB" i="1">
                                      <a:latin typeface="Cambria Math" panose="02040503050406030204" pitchFamily="18" charset="0"/>
                                    </a:rPr>
                                    <m:t>𝑜</m:t>
                                  </m:r>
                                </m:sub>
                              </m:sSub>
                            </m:e>
                          </m:d>
                          <m:r>
                            <a:rPr lang="en-GB" b="0" i="1" smtClean="0">
                              <a:latin typeface="Cambria Math" panose="02040503050406030204" pitchFamily="18" charset="0"/>
                            </a:rPr>
                            <m:t>(</m:t>
                          </m:r>
                          <m:r>
                            <a:rPr lang="en-GB" b="0" i="1" smtClean="0">
                              <a:latin typeface="Cambria Math" panose="02040503050406030204" pitchFamily="18" charset="0"/>
                            </a:rPr>
                            <m:t>𝑉</m:t>
                          </m:r>
                          <m:r>
                            <a:rPr lang="en-GB" b="0" i="1" smtClean="0">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rPr>
                              </m:ctrlPr>
                            </m:sSupPr>
                            <m:e>
                              <m:r>
                                <a:rPr lang="en-GB" i="1">
                                  <a:latin typeface="Cambria Math" panose="02040503050406030204" pitchFamily="18" charset="0"/>
                                </a:rPr>
                                <m:t>𝐶𝑜𝑠</m:t>
                              </m:r>
                            </m:e>
                            <m:sup>
                              <m:r>
                                <a:rPr lang="en-GB" i="1">
                                  <a:latin typeface="Cambria Math" panose="02040503050406030204" pitchFamily="18" charset="0"/>
                                </a:rPr>
                                <m:t>+</m:t>
                              </m:r>
                            </m:sup>
                          </m:sSup>
                          <m:r>
                            <a:rPr lang="en-GB" i="1">
                              <a:latin typeface="Cambria Math" panose="02040503050406030204" pitchFamily="18" charset="0"/>
                              <a:ea typeface="Cambria Math" panose="02040503050406030204" pitchFamily="18" charset="0"/>
                            </a:rPr>
                            <m:t>𝜃</m:t>
                          </m:r>
                          <m:r>
                            <a:rPr lang="en-GB" b="0" i="1" smtClean="0">
                              <a:latin typeface="Cambria Math" panose="02040503050406030204" pitchFamily="18" charset="0"/>
                              <a:ea typeface="Cambria Math" panose="02040503050406030204" pitchFamily="18" charset="0"/>
                            </a:rPr>
                            <m:t>)</m:t>
                          </m:r>
                        </m:e>
                      </m:nary>
                    </m:oMath>
                  </m:oMathPara>
                </a14:m>
                <a:endParaRPr lang="en-GB" b="0" i="1" dirty="0">
                  <a:latin typeface="Cambria Math" panose="02040503050406030204" pitchFamily="18" charset="0"/>
                </a:endParaRPr>
              </a:p>
              <a:p>
                <a:pPr marL="914400" lvl="2" indent="0">
                  <a:lnSpc>
                    <a:spcPct val="100000"/>
                  </a:lnSpc>
                  <a:buNone/>
                </a:pPr>
                <a14:m>
                  <m:oMath xmlns:m="http://schemas.openxmlformats.org/officeDocument/2006/math">
                    <m:r>
                      <a:rPr lang="en-GB" sz="1000" b="0" i="1" smtClean="0">
                        <a:latin typeface="Cambria Math" panose="02040503050406030204" pitchFamily="18" charset="0"/>
                        <a:ea typeface="Roboto" panose="02000000000000000000" pitchFamily="2" charset="0"/>
                        <a:cs typeface="Roboto" panose="02000000000000000000" pitchFamily="2" charset="0"/>
                      </a:rPr>
                      <m:t>𝑁</m:t>
                    </m:r>
                    <m:r>
                      <a:rPr lang="en-GB" sz="1000" b="0" i="1" smtClean="0">
                        <a:latin typeface="Cambria Math" panose="02040503050406030204" pitchFamily="18" charset="0"/>
                        <a:ea typeface="Roboto" panose="02000000000000000000" pitchFamily="2" charset="0"/>
                        <a:cs typeface="Roboto" panose="02000000000000000000" pitchFamily="2" charset="0"/>
                      </a:rPr>
                      <m:t>=</m:t>
                    </m:r>
                  </m:oMath>
                </a14:m>
                <a:r>
                  <a:rPr lang="en-GB" sz="1000" b="0" i="1" dirty="0">
                    <a:latin typeface="Roboto" panose="02000000000000000000" pitchFamily="2" charset="0"/>
                    <a:ea typeface="Roboto" panose="02000000000000000000" pitchFamily="2" charset="0"/>
                    <a:cs typeface="Roboto" panose="02000000000000000000" pitchFamily="2" charset="0"/>
                  </a:rPr>
                  <a:t> Number of Small-Tile sample points</a:t>
                </a:r>
              </a:p>
              <a:p>
                <a:pPr marL="914400" lvl="2" indent="0">
                  <a:lnSpc>
                    <a:spcPct val="100000"/>
                  </a:lnSpc>
                  <a:buNone/>
                </a:pPr>
                <a14:m>
                  <m:oMath xmlns:m="http://schemas.openxmlformats.org/officeDocument/2006/math">
                    <m:sSub>
                      <m:sSubPr>
                        <m:ctrlPr>
                          <a:rPr lang="en-GB" sz="1000" i="1" smtClean="0">
                            <a:latin typeface="Cambria Math" panose="02040503050406030204" pitchFamily="18" charset="0"/>
                            <a:ea typeface="Roboto" panose="02000000000000000000" pitchFamily="2" charset="0"/>
                            <a:cs typeface="Roboto" panose="02000000000000000000" pitchFamily="2" charset="0"/>
                          </a:rPr>
                        </m:ctrlPr>
                      </m:sSubPr>
                      <m:e>
                        <m:r>
                          <a:rPr lang="en-GB" sz="1000" b="0" i="1" smtClean="0">
                            <a:latin typeface="Cambria Math" panose="02040503050406030204" pitchFamily="18" charset="0"/>
                            <a:ea typeface="Roboto" panose="02000000000000000000" pitchFamily="2" charset="0"/>
                            <a:cs typeface="Roboto" panose="02000000000000000000" pitchFamily="2" charset="0"/>
                          </a:rPr>
                          <m:t>𝐸</m:t>
                        </m:r>
                      </m:e>
                      <m:sub>
                        <m:r>
                          <a:rPr lang="en-GB" sz="1000" b="0" i="1" smtClean="0">
                            <a:latin typeface="Cambria Math" panose="02040503050406030204" pitchFamily="18" charset="0"/>
                            <a:ea typeface="Roboto" panose="02000000000000000000" pitchFamily="2" charset="0"/>
                            <a:cs typeface="Roboto" panose="02000000000000000000" pitchFamily="2" charset="0"/>
                          </a:rPr>
                          <m:t>𝑣</m:t>
                        </m:r>
                      </m:sub>
                    </m:sSub>
                    <m:r>
                      <a:rPr lang="en-GB" sz="1000" i="1">
                        <a:latin typeface="Cambria Math" panose="02040503050406030204" pitchFamily="18" charset="0"/>
                        <a:ea typeface="Roboto" panose="02000000000000000000" pitchFamily="2" charset="0"/>
                        <a:cs typeface="Roboto" panose="02000000000000000000" pitchFamily="2" charset="0"/>
                      </a:rPr>
                      <m:t>=</m:t>
                    </m:r>
                  </m:oMath>
                </a14:m>
                <a:r>
                  <a:rPr lang="en-GB" sz="1000" i="1" dirty="0">
                    <a:latin typeface="Roboto" panose="02000000000000000000" pitchFamily="2" charset="0"/>
                    <a:ea typeface="Roboto" panose="02000000000000000000" pitchFamily="2" charset="0"/>
                    <a:cs typeface="Roboto" panose="02000000000000000000" pitchFamily="2" charset="0"/>
                  </a:rPr>
                  <a:t> </a:t>
                </a:r>
                <a:r>
                  <a:rPr lang="en-GB" sz="1000" i="1" dirty="0" err="1">
                    <a:latin typeface="Roboto" panose="02000000000000000000" pitchFamily="2" charset="0"/>
                    <a:ea typeface="Roboto" panose="02000000000000000000" pitchFamily="2" charset="0"/>
                    <a:cs typeface="Roboto" panose="02000000000000000000" pitchFamily="2" charset="0"/>
                  </a:rPr>
                  <a:t>Unshadowed</a:t>
                </a:r>
                <a:r>
                  <a:rPr lang="en-GB" sz="1000" i="1" dirty="0">
                    <a:latin typeface="Roboto" panose="02000000000000000000" pitchFamily="2" charset="0"/>
                    <a:ea typeface="Roboto" panose="02000000000000000000" pitchFamily="2" charset="0"/>
                    <a:cs typeface="Roboto" panose="02000000000000000000" pitchFamily="2" charset="0"/>
                  </a:rPr>
                  <a:t> illuminance (luminance-weighted)</a:t>
                </a:r>
              </a:p>
              <a:p>
                <a:pPr marL="914400" lvl="2" indent="0">
                  <a:lnSpc>
                    <a:spcPct val="100000"/>
                  </a:lnSpc>
                  <a:buNone/>
                </a:pPr>
                <a14:m>
                  <m:oMath xmlns:m="http://schemas.openxmlformats.org/officeDocument/2006/math">
                    <m:sSub>
                      <m:sSubPr>
                        <m:ctrlPr>
                          <a:rPr lang="en-GB" sz="1000" i="1">
                            <a:latin typeface="Cambria Math" panose="02040503050406030204" pitchFamily="18" charset="0"/>
                            <a:ea typeface="Roboto" panose="02000000000000000000" pitchFamily="2" charset="0"/>
                            <a:cs typeface="Roboto" panose="02000000000000000000" pitchFamily="2" charset="0"/>
                          </a:rPr>
                        </m:ctrlPr>
                      </m:sSubPr>
                      <m:e>
                        <m:r>
                          <a:rPr lang="en-GB" sz="1000" b="0" i="1" smtClean="0">
                            <a:latin typeface="Cambria Math" panose="02040503050406030204" pitchFamily="18" charset="0"/>
                            <a:ea typeface="Roboto" panose="02000000000000000000" pitchFamily="2" charset="0"/>
                            <a:cs typeface="Roboto" panose="02000000000000000000" pitchFamily="2" charset="0"/>
                          </a:rPr>
                          <m:t>𝑓</m:t>
                        </m:r>
                      </m:e>
                      <m:sub>
                        <m:r>
                          <a:rPr lang="en-GB" sz="1000" i="1">
                            <a:latin typeface="Cambria Math" panose="02040503050406030204" pitchFamily="18" charset="0"/>
                            <a:ea typeface="Roboto" panose="02000000000000000000" pitchFamily="2" charset="0"/>
                            <a:cs typeface="Roboto" panose="02000000000000000000" pitchFamily="2" charset="0"/>
                          </a:rPr>
                          <m:t>𝑣</m:t>
                        </m:r>
                      </m:sub>
                    </m:sSub>
                    <m:r>
                      <a:rPr lang="en-GB" sz="1000" i="1">
                        <a:latin typeface="Cambria Math" panose="02040503050406030204" pitchFamily="18" charset="0"/>
                        <a:ea typeface="Roboto" panose="02000000000000000000" pitchFamily="2" charset="0"/>
                        <a:cs typeface="Roboto" panose="02000000000000000000" pitchFamily="2" charset="0"/>
                      </a:rPr>
                      <m:t>=</m:t>
                    </m:r>
                  </m:oMath>
                </a14:m>
                <a:r>
                  <a:rPr lang="en-GB" sz="1000" i="1" dirty="0">
                    <a:latin typeface="Roboto" panose="02000000000000000000" pitchFamily="2" charset="0"/>
                    <a:ea typeface="Roboto" panose="02000000000000000000" pitchFamily="2" charset="0"/>
                    <a:cs typeface="Roboto" panose="02000000000000000000" pitchFamily="2" charset="0"/>
                  </a:rPr>
                  <a:t> BRDF (luminance-weighted)</a:t>
                </a:r>
              </a:p>
              <a:p>
                <a:pPr marL="914400" lvl="2" indent="0">
                  <a:lnSpc>
                    <a:spcPct val="100000"/>
                  </a:lnSpc>
                  <a:buNone/>
                </a:pPr>
                <a14:m>
                  <m:oMath xmlns:m="http://schemas.openxmlformats.org/officeDocument/2006/math">
                    <m:r>
                      <a:rPr lang="en-GB" sz="1000" b="0" i="1" smtClean="0">
                        <a:latin typeface="Cambria Math" panose="02040503050406030204" pitchFamily="18" charset="0"/>
                        <a:ea typeface="Roboto" panose="02000000000000000000" pitchFamily="2" charset="0"/>
                        <a:cs typeface="Roboto" panose="02000000000000000000" pitchFamily="2" charset="0"/>
                      </a:rPr>
                      <m:t>𝑉</m:t>
                    </m:r>
                    <m:r>
                      <a:rPr lang="en-GB" sz="1000" i="1">
                        <a:latin typeface="Cambria Math" panose="02040503050406030204" pitchFamily="18" charset="0"/>
                        <a:ea typeface="Roboto" panose="02000000000000000000" pitchFamily="2" charset="0"/>
                        <a:cs typeface="Roboto" panose="02000000000000000000" pitchFamily="2" charset="0"/>
                      </a:rPr>
                      <m:t>=</m:t>
                    </m:r>
                  </m:oMath>
                </a14:m>
                <a:r>
                  <a:rPr lang="en-GB" sz="1000" i="1" dirty="0">
                    <a:latin typeface="Roboto" panose="02000000000000000000" pitchFamily="2" charset="0"/>
                    <a:ea typeface="Roboto" panose="02000000000000000000" pitchFamily="2" charset="0"/>
                    <a:cs typeface="Roboto" panose="02000000000000000000" pitchFamily="2" charset="0"/>
                  </a:rPr>
                  <a:t> Shadow term</a:t>
                </a:r>
              </a:p>
              <a:p>
                <a:pPr marL="914400" lvl="2" indent="0">
                  <a:lnSpc>
                    <a:spcPct val="100000"/>
                  </a:lnSpc>
                  <a:buNone/>
                </a:pPr>
                <a:endParaRPr lang="en-GB" sz="1000" i="1" dirty="0">
                  <a:latin typeface="Roboto" panose="02000000000000000000" pitchFamily="2" charset="0"/>
                  <a:ea typeface="Roboto" panose="02000000000000000000" pitchFamily="2" charset="0"/>
                  <a:cs typeface="Roboto" panose="02000000000000000000" pitchFamily="2" charset="0"/>
                </a:endParaRPr>
              </a:p>
              <a:p>
                <a:pPr marL="0" indent="0" algn="ctr">
                  <a:buNone/>
                </a:pPr>
                <a:endParaRPr lang="en-GB" sz="1000" b="0" i="1" dirty="0">
                  <a:latin typeface="Roboto" panose="02000000000000000000" pitchFamily="2" charset="0"/>
                  <a:ea typeface="Roboto" panose="02000000000000000000" pitchFamily="2" charset="0"/>
                  <a:cs typeface="Roboto" panose="02000000000000000000" pitchFamily="2" charset="0"/>
                </a:endParaRPr>
              </a:p>
            </p:txBody>
          </p:sp>
        </mc:Choice>
        <mc:Fallback xmlns="">
          <p:sp>
            <p:nvSpPr>
              <p:cNvPr id="38" name="Google Shape;161;p28">
                <a:extLst>
                  <a:ext uri="{FF2B5EF4-FFF2-40B4-BE49-F238E27FC236}">
                    <a16:creationId xmlns:a16="http://schemas.microsoft.com/office/drawing/2014/main" id="{40EDE8A6-C92C-5FFC-2955-92CBE2B3901A}"/>
                  </a:ext>
                </a:extLst>
              </p:cNvPr>
              <p:cNvSpPr txBox="1">
                <a:spLocks noGrp="1" noRot="1" noChangeAspect="1" noMove="1" noResize="1" noEditPoints="1" noAdjustHandles="1" noChangeArrowheads="1" noChangeShapeType="1" noTextEdit="1"/>
              </p:cNvSpPr>
              <p:nvPr>
                <p:ph type="body" idx="3"/>
              </p:nvPr>
            </p:nvSpPr>
            <p:spPr>
              <a:xfrm>
                <a:off x="4747261" y="1766253"/>
                <a:ext cx="4080600" cy="2959427"/>
              </a:xfrm>
              <a:prstGeom prst="rect">
                <a:avLst/>
              </a:prstGeom>
              <a:blipFill>
                <a:blip r:embed="rId3"/>
                <a:stretch>
                  <a:fillRect l="-2541"/>
                </a:stretch>
              </a:blipFill>
            </p:spPr>
            <p:txBody>
              <a:bodyPr/>
              <a:lstStyle/>
              <a:p>
                <a:r>
                  <a:rPr lang="en-FI">
                    <a:noFill/>
                  </a:rPr>
                  <a:t> </a:t>
                </a:r>
              </a:p>
            </p:txBody>
          </p:sp>
        </mc:Fallback>
      </mc:AlternateContent>
      <p:pic>
        <p:nvPicPr>
          <p:cNvPr id="29" name="Picture 28">
            <a:extLst>
              <a:ext uri="{FF2B5EF4-FFF2-40B4-BE49-F238E27FC236}">
                <a16:creationId xmlns:a16="http://schemas.microsoft.com/office/drawing/2014/main" id="{3A5F2BD4-F718-5D7C-CD45-132DF158F7CD}"/>
              </a:ext>
            </a:extLst>
          </p:cNvPr>
          <p:cNvPicPr>
            <a:picLocks noChangeAspect="1"/>
          </p:cNvPicPr>
          <p:nvPr/>
        </p:nvPicPr>
        <p:blipFill>
          <a:blip r:embed="rId4"/>
          <a:srcRect/>
          <a:stretch/>
        </p:blipFill>
        <p:spPr>
          <a:xfrm>
            <a:off x="325714" y="1401495"/>
            <a:ext cx="4233572" cy="2921010"/>
          </a:xfrm>
          <a:prstGeom prst="rect">
            <a:avLst/>
          </a:prstGeom>
        </p:spPr>
      </p:pic>
    </p:spTree>
    <p:extLst>
      <p:ext uri="{BB962C8B-B14F-4D97-AF65-F5344CB8AC3E}">
        <p14:creationId xmlns:p14="http://schemas.microsoft.com/office/powerpoint/2010/main" val="236770433"/>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8">
                                            <p:txEl>
                                              <p:pRg st="2" end="2"/>
                                            </p:txEl>
                                          </p:spTgt>
                                        </p:tgtEl>
                                        <p:attrNameLst>
                                          <p:attrName>style.visibility</p:attrName>
                                        </p:attrNameLst>
                                      </p:cBhvr>
                                      <p:to>
                                        <p:strVal val="visible"/>
                                      </p:to>
                                    </p:set>
                                    <p:animEffect transition="in" filter="fade">
                                      <p:cBhvr>
                                        <p:cTn id="10" dur="500"/>
                                        <p:tgtEl>
                                          <p:spTgt spid="38">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8">
                                            <p:txEl>
                                              <p:pRg st="3" end="3"/>
                                            </p:txEl>
                                          </p:spTgt>
                                        </p:tgtEl>
                                        <p:attrNameLst>
                                          <p:attrName>style.visibility</p:attrName>
                                        </p:attrNameLst>
                                      </p:cBhvr>
                                      <p:to>
                                        <p:strVal val="visible"/>
                                      </p:to>
                                    </p:set>
                                    <p:animEffect transition="in" filter="fade">
                                      <p:cBhvr>
                                        <p:cTn id="15" dur="500"/>
                                        <p:tgtEl>
                                          <p:spTgt spid="38">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8">
                                            <p:txEl>
                                              <p:pRg st="4" end="4"/>
                                            </p:txEl>
                                          </p:spTgt>
                                        </p:tgtEl>
                                        <p:attrNameLst>
                                          <p:attrName>style.visibility</p:attrName>
                                        </p:attrNameLst>
                                      </p:cBhvr>
                                      <p:to>
                                        <p:strVal val="visible"/>
                                      </p:to>
                                    </p:set>
                                    <p:animEffect transition="in" filter="fade">
                                      <p:cBhvr>
                                        <p:cTn id="18" dur="500"/>
                                        <p:tgtEl>
                                          <p:spTgt spid="38">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8">
                                            <p:txEl>
                                              <p:pRg st="5" end="5"/>
                                            </p:txEl>
                                          </p:spTgt>
                                        </p:tgtEl>
                                        <p:attrNameLst>
                                          <p:attrName>style.visibility</p:attrName>
                                        </p:attrNameLst>
                                      </p:cBhvr>
                                      <p:to>
                                        <p:strVal val="visible"/>
                                      </p:to>
                                    </p:set>
                                    <p:animEffect transition="in" filter="fade">
                                      <p:cBhvr>
                                        <p:cTn id="21" dur="500"/>
                                        <p:tgtEl>
                                          <p:spTgt spid="38">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8">
                                            <p:txEl>
                                              <p:pRg st="6" end="6"/>
                                            </p:txEl>
                                          </p:spTgt>
                                        </p:tgtEl>
                                        <p:attrNameLst>
                                          <p:attrName>style.visibility</p:attrName>
                                        </p:attrNameLst>
                                      </p:cBhvr>
                                      <p:to>
                                        <p:strVal val="visible"/>
                                      </p:to>
                                    </p:set>
                                    <p:animEffect transition="in" filter="fade">
                                      <p:cBhvr>
                                        <p:cTn id="24" dur="500"/>
                                        <p:tgtEl>
                                          <p:spTgt spid="38">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8">
                                            <p:txEl>
                                              <p:pRg st="7" end="7"/>
                                            </p:txEl>
                                          </p:spTgt>
                                        </p:tgtEl>
                                        <p:attrNameLst>
                                          <p:attrName>style.visibility</p:attrName>
                                        </p:attrNameLst>
                                      </p:cBhvr>
                                      <p:to>
                                        <p:strVal val="visible"/>
                                      </p:to>
                                    </p:set>
                                    <p:animEffect transition="in" filter="fade">
                                      <p:cBhvr>
                                        <p:cTn id="27" dur="500"/>
                                        <p:tgtEl>
                                          <p:spTgt spid="38">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8">
                                            <p:txEl>
                                              <p:pRg st="8" end="8"/>
                                            </p:txEl>
                                          </p:spTgt>
                                        </p:tgtEl>
                                        <p:attrNameLst>
                                          <p:attrName>style.visibility</p:attrName>
                                        </p:attrNameLst>
                                      </p:cBhvr>
                                      <p:to>
                                        <p:strVal val="visible"/>
                                      </p:to>
                                    </p:set>
                                    <p:animEffect transition="in" filter="fade">
                                      <p:cBhvr>
                                        <p:cTn id="30" dur="500"/>
                                        <p:tgtEl>
                                          <p:spTgt spid="38">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9"/>
                                        </p:tgtEl>
                                        <p:attrNameLst>
                                          <p:attrName>style.visibility</p:attrName>
                                        </p:attrNameLst>
                                      </p:cBhvr>
                                      <p:to>
                                        <p:strVal val="visible"/>
                                      </p:to>
                                    </p:set>
                                    <p:animEffect transition="in" filter="fade">
                                      <p:cBhvr>
                                        <p:cTn id="3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18D32176-22F9-6236-D2B1-5499BB285B0A}"/>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8AFDC53F-9633-BDBD-669A-233EEEDACDD4}"/>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Small-Tile Resampling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AFCC4101-2314-829B-19ED-ECB26F5EF5AF}"/>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24</a:t>
            </a:fld>
            <a:endParaRPr/>
          </a:p>
        </p:txBody>
      </p:sp>
      <p:sp>
        <p:nvSpPr>
          <p:cNvPr id="34" name="Google Shape;160;p28">
            <a:extLst>
              <a:ext uri="{FF2B5EF4-FFF2-40B4-BE49-F238E27FC236}">
                <a16:creationId xmlns:a16="http://schemas.microsoft.com/office/drawing/2014/main" id="{E3EE2BC1-457D-0F2F-4F37-7967B437F6A9}"/>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Small-Tile PDF</a:t>
            </a:r>
          </a:p>
        </p:txBody>
      </p:sp>
      <p:sp>
        <p:nvSpPr>
          <p:cNvPr id="38" name="Google Shape;161;p28">
            <a:extLst>
              <a:ext uri="{FF2B5EF4-FFF2-40B4-BE49-F238E27FC236}">
                <a16:creationId xmlns:a16="http://schemas.microsoft.com/office/drawing/2014/main" id="{0A1DC6E7-EE51-B592-2DB2-4ED9EFF3D099}"/>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Closer BRDF approx. reduces noise</a:t>
            </a:r>
          </a:p>
          <a:p>
            <a:pPr marL="731520" lvl="1">
              <a:buFont typeface="Arial" panose="020B0604020202020204" pitchFamily="34" charset="0"/>
              <a:buChar char="•"/>
            </a:pPr>
            <a:r>
              <a:rPr lang="en-GB" dirty="0"/>
              <a:t>Using Lambert + Blinn-Phong for lower cost</a:t>
            </a:r>
          </a:p>
          <a:p>
            <a:pPr marL="274320">
              <a:buFont typeface="Wingdings" panose="05000000000000000000" pitchFamily="2" charset="2"/>
              <a:buChar char="§"/>
            </a:pPr>
            <a:r>
              <a:rPr lang="en-GB" dirty="0"/>
              <a:t>Average material parameters at the samples</a:t>
            </a:r>
          </a:p>
          <a:p>
            <a:pPr marL="731520" lvl="1">
              <a:buFont typeface="Arial" panose="020B0604020202020204" pitchFamily="34" charset="0"/>
              <a:buChar char="•"/>
            </a:pPr>
            <a:r>
              <a:rPr lang="en-GB" dirty="0"/>
              <a:t>Luminous-efficiency weighted to lower ALU &amp; VGPRs</a:t>
            </a:r>
          </a:p>
          <a:p>
            <a:pPr marL="731520" lvl="1">
              <a:buFont typeface="Arial" panose="020B0604020202020204" pitchFamily="34" charset="0"/>
              <a:buChar char="•"/>
            </a:pPr>
            <a:endParaRPr lang="en-GB" dirty="0"/>
          </a:p>
        </p:txBody>
      </p:sp>
      <p:pic>
        <p:nvPicPr>
          <p:cNvPr id="29" name="Picture 28">
            <a:extLst>
              <a:ext uri="{FF2B5EF4-FFF2-40B4-BE49-F238E27FC236}">
                <a16:creationId xmlns:a16="http://schemas.microsoft.com/office/drawing/2014/main" id="{BB57C7E4-FD8D-82CA-5B0E-2F0024C75594}"/>
              </a:ext>
            </a:extLst>
          </p:cNvPr>
          <p:cNvPicPr>
            <a:picLocks noChangeAspect="1"/>
          </p:cNvPicPr>
          <p:nvPr/>
        </p:nvPicPr>
        <p:blipFill>
          <a:blip r:embed="rId3"/>
          <a:srcRect/>
          <a:stretch/>
        </p:blipFill>
        <p:spPr>
          <a:xfrm>
            <a:off x="325739" y="1401495"/>
            <a:ext cx="4233521" cy="2921010"/>
          </a:xfrm>
          <a:prstGeom prst="rect">
            <a:avLst/>
          </a:prstGeom>
        </p:spPr>
      </p:pic>
    </p:spTree>
    <p:extLst>
      <p:ext uri="{BB962C8B-B14F-4D97-AF65-F5344CB8AC3E}">
        <p14:creationId xmlns:p14="http://schemas.microsoft.com/office/powerpoint/2010/main" val="618081061"/>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xEl>
                                              <p:pRg st="2" end="2"/>
                                            </p:txEl>
                                          </p:spTgt>
                                        </p:tgtEl>
                                        <p:attrNameLst>
                                          <p:attrName>style.visibility</p:attrName>
                                        </p:attrNameLst>
                                      </p:cBhvr>
                                      <p:to>
                                        <p:strVal val="visible"/>
                                      </p:to>
                                    </p:set>
                                    <p:animEffect transition="in" filter="fade">
                                      <p:cBhvr>
                                        <p:cTn id="12" dur="500"/>
                                        <p:tgtEl>
                                          <p:spTgt spid="38">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8">
                                            <p:txEl>
                                              <p:pRg st="3" end="3"/>
                                            </p:txEl>
                                          </p:spTgt>
                                        </p:tgtEl>
                                        <p:attrNameLst>
                                          <p:attrName>style.visibility</p:attrName>
                                        </p:attrNameLst>
                                      </p:cBhvr>
                                      <p:to>
                                        <p:strVal val="visible"/>
                                      </p:to>
                                    </p:set>
                                    <p:animEffect transition="in" filter="fade">
                                      <p:cBhvr>
                                        <p:cTn id="15" dur="500"/>
                                        <p:tgtEl>
                                          <p:spTgt spid="3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EEFDD985-9C84-2129-5F44-EE5C063CE0AE}"/>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B59C2100-BED3-7433-6A5A-4AD7884195AB}"/>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Small-Tile Resampling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39CE6E64-9612-AFC2-B85C-CDC634CE4062}"/>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25</a:t>
            </a:fld>
            <a:endParaRPr/>
          </a:p>
        </p:txBody>
      </p:sp>
      <p:sp>
        <p:nvSpPr>
          <p:cNvPr id="34" name="Google Shape;160;p28">
            <a:extLst>
              <a:ext uri="{FF2B5EF4-FFF2-40B4-BE49-F238E27FC236}">
                <a16:creationId xmlns:a16="http://schemas.microsoft.com/office/drawing/2014/main" id="{131B826A-3166-245F-87DE-8C849BEA06C9}"/>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Small-Tile PDF Bias</a:t>
            </a:r>
          </a:p>
        </p:txBody>
      </p:sp>
      <mc:AlternateContent xmlns:mc="http://schemas.openxmlformats.org/markup-compatibility/2006" xmlns:a14="http://schemas.microsoft.com/office/drawing/2010/main">
        <mc:Choice Requires="a14">
          <p:sp>
            <p:nvSpPr>
              <p:cNvPr id="38" name="Google Shape;161;p28">
                <a:extLst>
                  <a:ext uri="{FF2B5EF4-FFF2-40B4-BE49-F238E27FC236}">
                    <a16:creationId xmlns:a16="http://schemas.microsoft.com/office/drawing/2014/main" id="{0F303C25-174F-AFFC-C6C4-34925F31B496}"/>
                  </a:ext>
                </a:extLst>
              </p:cNvPr>
              <p:cNvSpPr txBox="1">
                <a:spLocks noGrp="1"/>
              </p:cNvSpPr>
              <p:nvPr>
                <p:ph type="body" idx="3"/>
              </p:nvPr>
            </p:nvSpPr>
            <p:spPr>
              <a:xfrm>
                <a:off x="4747261" y="1766254"/>
                <a:ext cx="4162376" cy="2566800"/>
              </a:xfrm>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For unbiased resampling:</a:t>
                </a:r>
              </a:p>
              <a:p>
                <a:pPr marL="0" indent="0" algn="ctr">
                  <a:buNone/>
                </a:pPr>
                <a14:m>
                  <m:oMath xmlns:m="http://schemas.openxmlformats.org/officeDocument/2006/math">
                    <m:r>
                      <a:rPr lang="en-GB" i="1">
                        <a:latin typeface="Cambria Math" panose="02040503050406030204" pitchFamily="18" charset="0"/>
                      </a:rPr>
                      <m:t>𝑃𝐷𝐹</m:t>
                    </m:r>
                    <m:r>
                      <a:rPr lang="en-GB" i="1">
                        <a:latin typeface="Cambria Math" panose="02040503050406030204" pitchFamily="18" charset="0"/>
                      </a:rPr>
                      <m:t>&gt;0</m:t>
                    </m:r>
                  </m:oMath>
                </a14:m>
                <a:r>
                  <a:rPr lang="en-GB" i="1" dirty="0">
                    <a:latin typeface="Cambria Math" panose="02040503050406030204" pitchFamily="18" charset="0"/>
                  </a:rPr>
                  <a:t> </a:t>
                </a:r>
                <a:r>
                  <a:rPr lang="en-GB" i="1" dirty="0">
                    <a:latin typeface="Roboto" panose="02000000000000000000" pitchFamily="2" charset="0"/>
                    <a:ea typeface="Roboto" panose="02000000000000000000" pitchFamily="2" charset="0"/>
                    <a:cs typeface="Roboto" panose="02000000000000000000" pitchFamily="2" charset="0"/>
                  </a:rPr>
                  <a:t>whenever</a:t>
                </a:r>
                <a:r>
                  <a:rPr lang="en-GB" i="1" dirty="0">
                    <a:latin typeface="Cambria Math" panose="02040503050406030204" pitchFamily="18" charset="0"/>
                  </a:rPr>
                  <a:t> </a:t>
                </a:r>
                <a14:m>
                  <m:oMath xmlns:m="http://schemas.openxmlformats.org/officeDocument/2006/math">
                    <m:r>
                      <a:rPr lang="en-GB" i="1">
                        <a:latin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𝐿</m:t>
                        </m:r>
                      </m:e>
                      <m:sub>
                        <m:r>
                          <a:rPr lang="en-GB" i="1">
                            <a:latin typeface="Cambria Math" panose="02040503050406030204" pitchFamily="18" charset="0"/>
                            <a:ea typeface="Cambria Math" panose="02040503050406030204" pitchFamily="18" charset="0"/>
                          </a:rPr>
                          <m:t>𝑜</m:t>
                        </m:r>
                      </m:sub>
                    </m:sSub>
                    <m:r>
                      <a:rPr lang="en-GB" i="1">
                        <a:latin typeface="Cambria Math" panose="02040503050406030204" pitchFamily="18" charset="0"/>
                        <a:ea typeface="Cambria Math" panose="02040503050406030204" pitchFamily="18" charset="0"/>
                      </a:rPr>
                      <m:t>&gt;0</m:t>
                    </m:r>
                  </m:oMath>
                </a14:m>
                <a:endParaRPr lang="en-GB" i="1" dirty="0">
                  <a:latin typeface="Cambria Math" panose="02040503050406030204" pitchFamily="18" charset="0"/>
                </a:endParaRPr>
              </a:p>
              <a:p>
                <a:pPr marL="285750" indent="-285750">
                  <a:buFont typeface="Wingdings" panose="05000000000000000000" pitchFamily="2" charset="2"/>
                  <a:buChar char="§"/>
                </a:pPr>
                <a:r>
                  <a:rPr lang="en-GB" dirty="0"/>
                  <a:t>Stochastic PDF evaluation not unbiased</a:t>
                </a:r>
              </a:p>
              <a:p>
                <a:pPr marL="285750" indent="-285750">
                  <a:buFont typeface="Wingdings" panose="05000000000000000000" pitchFamily="2" charset="2"/>
                  <a:buChar char="§"/>
                </a:pPr>
                <a:r>
                  <a:rPr lang="en-GB" dirty="0"/>
                  <a:t>Add small offset </a:t>
                </a:r>
                <a14:m>
                  <m:oMath xmlns:m="http://schemas.openxmlformats.org/officeDocument/2006/math">
                    <m:r>
                      <a:rPr lang="en-GB" i="1">
                        <a:latin typeface="Cambria Math" panose="02040503050406030204" pitchFamily="18" charset="0"/>
                        <a:ea typeface="Cambria Math" panose="02040503050406030204" pitchFamily="18" charset="0"/>
                      </a:rPr>
                      <m:t>𝜀</m:t>
                    </m:r>
                    <m:r>
                      <a:rPr lang="en-GB" i="1">
                        <a:latin typeface="Cambria Math" panose="02040503050406030204" pitchFamily="18" charset="0"/>
                        <a:ea typeface="Cambria Math" panose="02040503050406030204" pitchFamily="18" charset="0"/>
                      </a:rPr>
                      <m:t> </m:t>
                    </m:r>
                  </m:oMath>
                </a14:m>
                <a:r>
                  <a:rPr lang="en-GB" dirty="0"/>
                  <a:t>to </a:t>
                </a:r>
                <a14:m>
                  <m:oMath xmlns:m="http://schemas.openxmlformats.org/officeDocument/2006/math">
                    <m:r>
                      <a:rPr lang="en-GB" b="0" i="0" smtClean="0">
                        <a:latin typeface="Cambria Math" panose="02040503050406030204" pitchFamily="18" charset="0"/>
                      </a:rPr>
                      <m:t>(</m:t>
                    </m:r>
                    <m:r>
                      <a:rPr lang="en-GB" b="0" i="1" smtClean="0">
                        <a:latin typeface="Cambria Math" panose="02040503050406030204" pitchFamily="18" charset="0"/>
                      </a:rPr>
                      <m:t>𝑉</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𝐶𝑜𝑠</m:t>
                        </m:r>
                      </m:e>
                      <m:sup>
                        <m:r>
                          <a:rPr lang="en-GB" b="0" i="1" smtClean="0">
                            <a:latin typeface="Cambria Math" panose="02040503050406030204" pitchFamily="18" charset="0"/>
                          </a:rPr>
                          <m:t>+</m:t>
                        </m:r>
                      </m:sup>
                    </m:sSup>
                    <m:r>
                      <a:rPr lang="en-GB" b="0" i="1" smtClean="0">
                        <a:latin typeface="Cambria Math" panose="02040503050406030204" pitchFamily="18" charset="0"/>
                        <a:ea typeface="Cambria Math" panose="02040503050406030204" pitchFamily="18" charset="0"/>
                      </a:rPr>
                      <m:t>𝜃</m:t>
                    </m:r>
                    <m:r>
                      <a:rPr lang="en-GB" b="0" i="1" smtClean="0">
                        <a:latin typeface="Cambria Math" panose="02040503050406030204" pitchFamily="18" charset="0"/>
                        <a:ea typeface="Cambria Math" panose="02040503050406030204" pitchFamily="18" charset="0"/>
                      </a:rPr>
                      <m:t>)</m:t>
                    </m:r>
                  </m:oMath>
                </a14:m>
                <a:r>
                  <a:rPr lang="en-GB" dirty="0"/>
                  <a:t>-term</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𝑃𝐷𝐹</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𝑁</m:t>
                          </m:r>
                        </m:den>
                      </m:f>
                      <m:nary>
                        <m:naryPr>
                          <m:chr m:val="∑"/>
                          <m:supHide m:val="on"/>
                          <m:ctrlPr>
                            <a:rPr lang="en-GB" i="1">
                              <a:latin typeface="Cambria Math" panose="02040503050406030204" pitchFamily="18" charset="0"/>
                            </a:rPr>
                          </m:ctrlPr>
                        </m:naryPr>
                        <m:sub>
                          <m:r>
                            <m:rPr>
                              <m:brk m:alnAt="7"/>
                            </m:rPr>
                            <a:rPr lang="en-GB" i="1">
                              <a:latin typeface="Cambria Math" panose="02040503050406030204" pitchFamily="18" charset="0"/>
                            </a:rPr>
                            <m:t>𝑁</m:t>
                          </m:r>
                        </m:sub>
                        <m:sup/>
                        <m:e>
                          <m:sSub>
                            <m:sSubPr>
                              <m:ctrlPr>
                                <a:rPr lang="en-GB" i="1">
                                  <a:latin typeface="Cambria Math" panose="02040503050406030204" pitchFamily="18" charset="0"/>
                                </a:rPr>
                              </m:ctrlPr>
                            </m:sSubPr>
                            <m:e>
                              <m:r>
                                <a:rPr lang="en-GB" i="1">
                                  <a:latin typeface="Cambria Math" panose="02040503050406030204" pitchFamily="18" charset="0"/>
                                </a:rPr>
                                <m:t>𝐸</m:t>
                              </m:r>
                            </m:e>
                            <m:sub>
                              <m:r>
                                <a:rPr lang="en-GB" i="1">
                                  <a:latin typeface="Cambria Math" panose="02040503050406030204" pitchFamily="18" charset="0"/>
                                </a:rPr>
                                <m:t>𝑣</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𝑣</m:t>
                              </m:r>
                            </m:sub>
                          </m:sSub>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𝜔</m:t>
                                  </m:r>
                                </m:e>
                                <m:sub>
                                  <m:r>
                                    <a:rPr lang="en-GB" i="1">
                                      <a:latin typeface="Cambria Math" panose="02040503050406030204" pitchFamily="18" charset="0"/>
                                    </a:rPr>
                                    <m:t>𝑖</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𝜔</m:t>
                                  </m:r>
                                </m:e>
                                <m:sub>
                                  <m:r>
                                    <a:rPr lang="en-GB" i="1">
                                      <a:latin typeface="Cambria Math" panose="02040503050406030204" pitchFamily="18" charset="0"/>
                                    </a:rPr>
                                    <m:t>𝑜</m:t>
                                  </m:r>
                                </m:sub>
                              </m:sSub>
                            </m:e>
                          </m:d>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rPr>
                            <m:t>𝑉</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rPr>
                              </m:ctrlPr>
                            </m:sSupPr>
                            <m:e>
                              <m:r>
                                <a:rPr lang="en-GB" i="1">
                                  <a:latin typeface="Cambria Math" panose="02040503050406030204" pitchFamily="18" charset="0"/>
                                </a:rPr>
                                <m:t>𝐶𝑜𝑠</m:t>
                              </m:r>
                            </m:e>
                            <m:sup>
                              <m:r>
                                <a:rPr lang="en-GB" i="1">
                                  <a:latin typeface="Cambria Math" panose="02040503050406030204" pitchFamily="18" charset="0"/>
                                </a:rPr>
                                <m:t>+</m:t>
                              </m:r>
                            </m:sup>
                          </m:sSup>
                          <m:r>
                            <a:rPr lang="en-GB" i="1">
                              <a:latin typeface="Cambria Math" panose="02040503050406030204" pitchFamily="18" charset="0"/>
                              <a:ea typeface="Cambria Math" panose="02040503050406030204" pitchFamily="18" charset="0"/>
                            </a:rPr>
                            <m:t>𝜃</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𝜀</m:t>
                          </m:r>
                          <m:r>
                            <a:rPr lang="en-GB" b="0" i="1" smtClean="0">
                              <a:latin typeface="Cambria Math" panose="02040503050406030204" pitchFamily="18" charset="0"/>
                              <a:ea typeface="Cambria Math" panose="02040503050406030204" pitchFamily="18" charset="0"/>
                            </a:rPr>
                            <m:t>)</m:t>
                          </m:r>
                        </m:e>
                      </m:nary>
                    </m:oMath>
                  </m:oMathPara>
                </a14:m>
                <a:endParaRPr lang="en-GB" b="0" i="1" dirty="0">
                  <a:latin typeface="Cambria Math" panose="02040503050406030204" pitchFamily="18" charset="0"/>
                  <a:ea typeface="Cambria Math" panose="02040503050406030204" pitchFamily="18" charset="0"/>
                </a:endParaRPr>
              </a:p>
            </p:txBody>
          </p:sp>
        </mc:Choice>
        <mc:Fallback xmlns="">
          <p:sp>
            <p:nvSpPr>
              <p:cNvPr id="38" name="Google Shape;161;p28">
                <a:extLst>
                  <a:ext uri="{FF2B5EF4-FFF2-40B4-BE49-F238E27FC236}">
                    <a16:creationId xmlns:a16="http://schemas.microsoft.com/office/drawing/2014/main" id="{0F303C25-174F-AFFC-C6C4-34925F31B496}"/>
                  </a:ext>
                </a:extLst>
              </p:cNvPr>
              <p:cNvSpPr txBox="1">
                <a:spLocks noGrp="1" noRot="1" noChangeAspect="1" noMove="1" noResize="1" noEditPoints="1" noAdjustHandles="1" noChangeArrowheads="1" noChangeShapeType="1" noTextEdit="1"/>
              </p:cNvSpPr>
              <p:nvPr>
                <p:ph type="body" idx="3"/>
              </p:nvPr>
            </p:nvSpPr>
            <p:spPr>
              <a:xfrm>
                <a:off x="4747261" y="1766254"/>
                <a:ext cx="4162376" cy="2566800"/>
              </a:xfrm>
              <a:prstGeom prst="rect">
                <a:avLst/>
              </a:prstGeom>
              <a:blipFill>
                <a:blip r:embed="rId3"/>
                <a:stretch>
                  <a:fillRect l="-2489"/>
                </a:stretch>
              </a:blipFill>
            </p:spPr>
            <p:txBody>
              <a:bodyPr/>
              <a:lstStyle/>
              <a:p>
                <a:r>
                  <a:rPr lang="en-FI">
                    <a:noFill/>
                  </a:rPr>
                  <a:t> </a:t>
                </a:r>
              </a:p>
            </p:txBody>
          </p:sp>
        </mc:Fallback>
      </mc:AlternateContent>
      <p:pic>
        <p:nvPicPr>
          <p:cNvPr id="29" name="Picture 28">
            <a:extLst>
              <a:ext uri="{FF2B5EF4-FFF2-40B4-BE49-F238E27FC236}">
                <a16:creationId xmlns:a16="http://schemas.microsoft.com/office/drawing/2014/main" id="{299D17EC-C241-85FA-89F5-315552B318A6}"/>
              </a:ext>
            </a:extLst>
          </p:cNvPr>
          <p:cNvPicPr>
            <a:picLocks noChangeAspect="1"/>
          </p:cNvPicPr>
          <p:nvPr/>
        </p:nvPicPr>
        <p:blipFill>
          <a:blip r:embed="rId4"/>
          <a:srcRect/>
          <a:stretch/>
        </p:blipFill>
        <p:spPr>
          <a:xfrm>
            <a:off x="330199" y="1401495"/>
            <a:ext cx="4224599" cy="2921008"/>
          </a:xfrm>
          <a:prstGeom prst="rect">
            <a:avLst/>
          </a:prstGeom>
        </p:spPr>
      </p:pic>
      <p:pic>
        <p:nvPicPr>
          <p:cNvPr id="2" name="Picture 1">
            <a:extLst>
              <a:ext uri="{FF2B5EF4-FFF2-40B4-BE49-F238E27FC236}">
                <a16:creationId xmlns:a16="http://schemas.microsoft.com/office/drawing/2014/main" id="{9E921F29-D480-9E8B-3561-DF0A8DACDF21}"/>
              </a:ext>
            </a:extLst>
          </p:cNvPr>
          <p:cNvPicPr>
            <a:picLocks noChangeAspect="1"/>
          </p:cNvPicPr>
          <p:nvPr/>
        </p:nvPicPr>
        <p:blipFill>
          <a:blip r:embed="rId5"/>
          <a:srcRect/>
          <a:stretch/>
        </p:blipFill>
        <p:spPr>
          <a:xfrm>
            <a:off x="330198" y="1401495"/>
            <a:ext cx="4224598" cy="2921008"/>
          </a:xfrm>
          <a:prstGeom prst="rect">
            <a:avLst/>
          </a:prstGeom>
        </p:spPr>
      </p:pic>
    </p:spTree>
    <p:extLst>
      <p:ext uri="{BB962C8B-B14F-4D97-AF65-F5344CB8AC3E}">
        <p14:creationId xmlns:p14="http://schemas.microsoft.com/office/powerpoint/2010/main" val="1045244"/>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2" end="2"/>
                                            </p:txEl>
                                          </p:spTgt>
                                        </p:tgtEl>
                                        <p:attrNameLst>
                                          <p:attrName>style.visibility</p:attrName>
                                        </p:attrNameLst>
                                      </p:cBhvr>
                                      <p:to>
                                        <p:strVal val="visible"/>
                                      </p:to>
                                    </p:set>
                                    <p:animEffect transition="in" filter="fade">
                                      <p:cBhvr>
                                        <p:cTn id="7" dur="500"/>
                                        <p:tgtEl>
                                          <p:spTgt spid="38">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8">
                                            <p:txEl>
                                              <p:pRg st="3" end="3"/>
                                            </p:txEl>
                                          </p:spTgt>
                                        </p:tgtEl>
                                        <p:attrNameLst>
                                          <p:attrName>style.visibility</p:attrName>
                                        </p:attrNameLst>
                                      </p:cBhvr>
                                      <p:to>
                                        <p:strVal val="visible"/>
                                      </p:to>
                                    </p:set>
                                    <p:animEffect transition="in" filter="fade">
                                      <p:cBhvr>
                                        <p:cTn id="15" dur="500"/>
                                        <p:tgtEl>
                                          <p:spTgt spid="38">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8">
                                            <p:txEl>
                                              <p:pRg st="4" end="4"/>
                                            </p:txEl>
                                          </p:spTgt>
                                        </p:tgtEl>
                                        <p:attrNameLst>
                                          <p:attrName>style.visibility</p:attrName>
                                        </p:attrNameLst>
                                      </p:cBhvr>
                                      <p:to>
                                        <p:strVal val="visible"/>
                                      </p:to>
                                    </p:set>
                                    <p:animEffect transition="in" filter="fade">
                                      <p:cBhvr>
                                        <p:cTn id="18" dur="500"/>
                                        <p:tgtEl>
                                          <p:spTgt spid="38">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A4D91DAA-1153-3091-B7A6-8FC334E5A89C}"/>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700A56B7-714C-A500-8078-68C203833A27}"/>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Small-Tile Resampling</a:t>
            </a:r>
            <a:br>
              <a:rPr lang="en" dirty="0"/>
            </a:br>
            <a:r>
              <a:rPr lang="en" sz="1600" dirty="0"/>
              <a:t>with SRS</a:t>
            </a:r>
            <a:endParaRPr sz="1600" dirty="0"/>
          </a:p>
        </p:txBody>
      </p:sp>
      <p:sp>
        <p:nvSpPr>
          <p:cNvPr id="159" name="Google Shape;159;p28">
            <a:extLst>
              <a:ext uri="{FF2B5EF4-FFF2-40B4-BE49-F238E27FC236}">
                <a16:creationId xmlns:a16="http://schemas.microsoft.com/office/drawing/2014/main" id="{7E1EEEB9-2260-8ED7-D23C-16301A8604C1}"/>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26</a:t>
            </a:fld>
            <a:endParaRPr/>
          </a:p>
        </p:txBody>
      </p:sp>
      <p:sp>
        <p:nvSpPr>
          <p:cNvPr id="34" name="Google Shape;160;p28">
            <a:extLst>
              <a:ext uri="{FF2B5EF4-FFF2-40B4-BE49-F238E27FC236}">
                <a16:creationId xmlns:a16="http://schemas.microsoft.com/office/drawing/2014/main" id="{EF875695-023A-D592-D723-2E9060A7C2D9}"/>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Small-Tile SRS</a:t>
            </a:r>
          </a:p>
        </p:txBody>
      </p:sp>
      <p:sp>
        <p:nvSpPr>
          <p:cNvPr id="38" name="Google Shape;161;p28">
            <a:extLst>
              <a:ext uri="{FF2B5EF4-FFF2-40B4-BE49-F238E27FC236}">
                <a16:creationId xmlns:a16="http://schemas.microsoft.com/office/drawing/2014/main" id="{D2D39326-11BB-E430-D991-4776B5D50081}"/>
              </a:ext>
            </a:extLst>
          </p:cNvPr>
          <p:cNvSpPr txBox="1">
            <a:spLocks noGrp="1"/>
          </p:cNvSpPr>
          <p:nvPr>
            <p:ph type="body" idx="3"/>
          </p:nvPr>
        </p:nvSpPr>
        <p:spPr>
          <a:xfrm>
            <a:off x="4747261" y="1766254"/>
            <a:ext cx="4128134" cy="2566800"/>
          </a:xfrm>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Resample N lights w/ big-tile SRS-strategy</a:t>
            </a:r>
          </a:p>
          <a:p>
            <a:pPr marL="731520" lvl="1">
              <a:buFont typeface="Arial" panose="020B0604020202020204" pitchFamily="34" charset="0"/>
              <a:buChar char="•"/>
            </a:pPr>
            <a:r>
              <a:rPr lang="en-GB" dirty="0"/>
              <a:t>Split big-tile reservoir to N streams</a:t>
            </a:r>
          </a:p>
          <a:p>
            <a:pPr marL="274320">
              <a:buFont typeface="Wingdings" panose="05000000000000000000" pitchFamily="2" charset="2"/>
              <a:buChar char="§"/>
            </a:pPr>
            <a:r>
              <a:rPr lang="en-GB" dirty="0"/>
              <a:t>Fixed resampling cost independent of N</a:t>
            </a:r>
          </a:p>
          <a:p>
            <a:pPr marL="274320">
              <a:buFont typeface="Wingdings" panose="05000000000000000000" pitchFamily="2" charset="2"/>
              <a:buChar char="§"/>
            </a:pPr>
            <a:r>
              <a:rPr lang="en-GB" dirty="0"/>
              <a:t>Store in a 1-4 channel texture (32bits/channel)</a:t>
            </a:r>
          </a:p>
        </p:txBody>
      </p:sp>
      <p:pic>
        <p:nvPicPr>
          <p:cNvPr id="3" name="Picture 2" descr="A screenshot of a game&#10;&#10;AI-generated content may be incorrect.">
            <a:extLst>
              <a:ext uri="{FF2B5EF4-FFF2-40B4-BE49-F238E27FC236}">
                <a16:creationId xmlns:a16="http://schemas.microsoft.com/office/drawing/2014/main" id="{7966DB13-5BF1-E140-99F6-3959C65EC24C}"/>
              </a:ext>
            </a:extLst>
          </p:cNvPr>
          <p:cNvPicPr>
            <a:picLocks noChangeAspect="1"/>
          </p:cNvPicPr>
          <p:nvPr/>
        </p:nvPicPr>
        <p:blipFill>
          <a:blip r:embed="rId3"/>
          <a:stretch>
            <a:fillRect/>
          </a:stretch>
        </p:blipFill>
        <p:spPr>
          <a:xfrm>
            <a:off x="326444" y="1386910"/>
            <a:ext cx="4232110" cy="3113997"/>
          </a:xfrm>
          <a:prstGeom prst="rect">
            <a:avLst/>
          </a:prstGeom>
        </p:spPr>
      </p:pic>
      <p:pic>
        <p:nvPicPr>
          <p:cNvPr id="12" name="Picture 11">
            <a:extLst>
              <a:ext uri="{FF2B5EF4-FFF2-40B4-BE49-F238E27FC236}">
                <a16:creationId xmlns:a16="http://schemas.microsoft.com/office/drawing/2014/main" id="{757D56F8-A700-ACA0-9AA6-7702D551ED99}"/>
              </a:ext>
            </a:extLst>
          </p:cNvPr>
          <p:cNvPicPr>
            <a:picLocks noChangeAspect="1"/>
          </p:cNvPicPr>
          <p:nvPr/>
        </p:nvPicPr>
        <p:blipFill>
          <a:blip r:embed="rId4"/>
          <a:srcRect/>
          <a:stretch/>
        </p:blipFill>
        <p:spPr>
          <a:xfrm>
            <a:off x="326444" y="1386910"/>
            <a:ext cx="4232109" cy="3113997"/>
          </a:xfrm>
          <a:prstGeom prst="rect">
            <a:avLst/>
          </a:prstGeom>
        </p:spPr>
      </p:pic>
      <p:pic>
        <p:nvPicPr>
          <p:cNvPr id="13" name="Picture 12">
            <a:extLst>
              <a:ext uri="{FF2B5EF4-FFF2-40B4-BE49-F238E27FC236}">
                <a16:creationId xmlns:a16="http://schemas.microsoft.com/office/drawing/2014/main" id="{6E0CE0A2-5E01-B8D5-42F5-8716D9457C22}"/>
              </a:ext>
            </a:extLst>
          </p:cNvPr>
          <p:cNvPicPr>
            <a:picLocks noChangeAspect="1"/>
          </p:cNvPicPr>
          <p:nvPr/>
        </p:nvPicPr>
        <p:blipFill>
          <a:blip r:embed="rId5"/>
          <a:srcRect/>
          <a:stretch/>
        </p:blipFill>
        <p:spPr>
          <a:xfrm>
            <a:off x="326443" y="1386910"/>
            <a:ext cx="4232109" cy="3113996"/>
          </a:xfrm>
          <a:prstGeom prst="rect">
            <a:avLst/>
          </a:prstGeom>
        </p:spPr>
      </p:pic>
      <p:pic>
        <p:nvPicPr>
          <p:cNvPr id="14" name="Picture 13">
            <a:extLst>
              <a:ext uri="{FF2B5EF4-FFF2-40B4-BE49-F238E27FC236}">
                <a16:creationId xmlns:a16="http://schemas.microsoft.com/office/drawing/2014/main" id="{A7A36BEF-A8D7-96CB-C46B-B1408C8DCC3A}"/>
              </a:ext>
            </a:extLst>
          </p:cNvPr>
          <p:cNvPicPr>
            <a:picLocks noChangeAspect="1"/>
          </p:cNvPicPr>
          <p:nvPr/>
        </p:nvPicPr>
        <p:blipFill>
          <a:blip r:embed="rId6"/>
          <a:srcRect/>
          <a:stretch/>
        </p:blipFill>
        <p:spPr>
          <a:xfrm>
            <a:off x="326442" y="1386910"/>
            <a:ext cx="4232108" cy="3113996"/>
          </a:xfrm>
          <a:prstGeom prst="rect">
            <a:avLst/>
          </a:prstGeom>
        </p:spPr>
      </p:pic>
      <p:pic>
        <p:nvPicPr>
          <p:cNvPr id="15" name="Picture 14">
            <a:extLst>
              <a:ext uri="{FF2B5EF4-FFF2-40B4-BE49-F238E27FC236}">
                <a16:creationId xmlns:a16="http://schemas.microsoft.com/office/drawing/2014/main" id="{0C8741D0-3CC1-8992-F867-DA9FD14291A3}"/>
              </a:ext>
            </a:extLst>
          </p:cNvPr>
          <p:cNvPicPr>
            <a:picLocks noChangeAspect="1"/>
          </p:cNvPicPr>
          <p:nvPr/>
        </p:nvPicPr>
        <p:blipFill>
          <a:blip r:embed="rId7"/>
          <a:srcRect/>
          <a:stretch/>
        </p:blipFill>
        <p:spPr>
          <a:xfrm>
            <a:off x="326440" y="1386910"/>
            <a:ext cx="4232108" cy="3113995"/>
          </a:xfrm>
          <a:prstGeom prst="rect">
            <a:avLst/>
          </a:prstGeom>
        </p:spPr>
      </p:pic>
      <p:pic>
        <p:nvPicPr>
          <p:cNvPr id="16" name="Picture 15">
            <a:extLst>
              <a:ext uri="{FF2B5EF4-FFF2-40B4-BE49-F238E27FC236}">
                <a16:creationId xmlns:a16="http://schemas.microsoft.com/office/drawing/2014/main" id="{C6B3C4C4-F5AF-76A7-C21D-F2AE48D37CA3}"/>
              </a:ext>
            </a:extLst>
          </p:cNvPr>
          <p:cNvPicPr>
            <a:picLocks noChangeAspect="1"/>
          </p:cNvPicPr>
          <p:nvPr/>
        </p:nvPicPr>
        <p:blipFill>
          <a:blip r:embed="rId8"/>
          <a:srcRect/>
          <a:stretch/>
        </p:blipFill>
        <p:spPr>
          <a:xfrm>
            <a:off x="326438" y="1386910"/>
            <a:ext cx="4232107" cy="3113995"/>
          </a:xfrm>
          <a:prstGeom prst="rect">
            <a:avLst/>
          </a:prstGeom>
        </p:spPr>
      </p:pic>
      <p:pic>
        <p:nvPicPr>
          <p:cNvPr id="4" name="Picture 3" descr="A computer screen with text&#10;&#10;AI-generated content may be incorrect.">
            <a:extLst>
              <a:ext uri="{FF2B5EF4-FFF2-40B4-BE49-F238E27FC236}">
                <a16:creationId xmlns:a16="http://schemas.microsoft.com/office/drawing/2014/main" id="{5D080E6F-7AD4-CB4B-54B1-BE66AE09C337}"/>
              </a:ext>
            </a:extLst>
          </p:cNvPr>
          <p:cNvPicPr>
            <a:picLocks noChangeAspect="1"/>
          </p:cNvPicPr>
          <p:nvPr/>
        </p:nvPicPr>
        <p:blipFill>
          <a:blip r:embed="rId9"/>
          <a:stretch>
            <a:fillRect/>
          </a:stretch>
        </p:blipFill>
        <p:spPr>
          <a:xfrm>
            <a:off x="4753928" y="2985472"/>
            <a:ext cx="4128134" cy="1515433"/>
          </a:xfrm>
          <a:prstGeom prst="rect">
            <a:avLst/>
          </a:prstGeom>
        </p:spPr>
      </p:pic>
    </p:spTree>
    <p:extLst>
      <p:ext uri="{BB962C8B-B14F-4D97-AF65-F5344CB8AC3E}">
        <p14:creationId xmlns:p14="http://schemas.microsoft.com/office/powerpoint/2010/main" val="958462227"/>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8">
                                            <p:txEl>
                                              <p:pRg st="2" end="2"/>
                                            </p:txEl>
                                          </p:spTgt>
                                        </p:tgtEl>
                                        <p:attrNameLst>
                                          <p:attrName>style.visibility</p:attrName>
                                        </p:attrNameLst>
                                      </p:cBhvr>
                                      <p:to>
                                        <p:strVal val="visible"/>
                                      </p:to>
                                    </p:set>
                                    <p:animEffect transition="in" filter="fade">
                                      <p:cBhvr>
                                        <p:cTn id="15" dur="500"/>
                                        <p:tgtEl>
                                          <p:spTgt spid="38">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par>
                          <p:cTn id="31" fill="hold">
                            <p:stCondLst>
                              <p:cond delay="500"/>
                            </p:stCondLst>
                            <p:childTnLst>
                              <p:par>
                                <p:cTn id="32" presetID="10" presetClass="entr" presetSubtype="0" fill="hold" nodeType="afterEffect">
                                  <p:stCondLst>
                                    <p:cond delay="50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500"/>
                                        <p:tgtEl>
                                          <p:spTgt spid="15"/>
                                        </p:tgtEl>
                                      </p:cBhvr>
                                    </p:animEffect>
                                  </p:childTnLst>
                                </p:cTn>
                              </p:par>
                            </p:childTnLst>
                          </p:cTn>
                        </p:par>
                        <p:par>
                          <p:cTn id="35" fill="hold">
                            <p:stCondLst>
                              <p:cond delay="1500"/>
                            </p:stCondLst>
                            <p:childTnLst>
                              <p:par>
                                <p:cTn id="36" presetID="10" presetClass="entr" presetSubtype="0" fill="hold" nodeType="afterEffect">
                                  <p:stCondLst>
                                    <p:cond delay="50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38">
                                            <p:txEl>
                                              <p:pRg st="3" end="3"/>
                                            </p:txEl>
                                          </p:spTgt>
                                        </p:tgtEl>
                                        <p:attrNameLst>
                                          <p:attrName>style.visibility</p:attrName>
                                        </p:attrNameLst>
                                      </p:cBhvr>
                                      <p:to>
                                        <p:strVal val="visible"/>
                                      </p:to>
                                    </p:set>
                                    <p:animEffect transition="in" filter="fade">
                                      <p:cBhvr>
                                        <p:cTn id="43" dur="500"/>
                                        <p:tgtEl>
                                          <p:spTgt spid="38">
                                            <p:txEl>
                                              <p:pRg st="3" end="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4"/>
                                        </p:tgtEl>
                                        <p:attrNameLst>
                                          <p:attrName>style.visibility</p:attrName>
                                        </p:attrNameLst>
                                      </p:cBhvr>
                                      <p:to>
                                        <p:strVal val="visible"/>
                                      </p:to>
                                    </p:set>
                                    <p:animEffect transition="in" filter="fade">
                                      <p:cBhvr>
                                        <p:cTn id="4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6EDC2ED2-2BAB-9CE1-6D97-096F8AEC4272}"/>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17204E4C-74E8-1A5A-3D31-4BEE9F4139BD}"/>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GB" dirty="0"/>
              <a:t>with deferred shadows</a:t>
            </a:r>
            <a:endParaRPr dirty="0"/>
          </a:p>
        </p:txBody>
      </p:sp>
      <p:sp>
        <p:nvSpPr>
          <p:cNvPr id="142" name="Google Shape;142;p26">
            <a:extLst>
              <a:ext uri="{FF2B5EF4-FFF2-40B4-BE49-F238E27FC236}">
                <a16:creationId xmlns:a16="http://schemas.microsoft.com/office/drawing/2014/main" id="{6DCC5338-929D-D47D-4D4A-10FAAE310AD2}"/>
              </a:ext>
            </a:extLst>
          </p:cNvPr>
          <p:cNvSpPr txBox="1">
            <a:spLocks noGrp="1"/>
          </p:cNvSpPr>
          <p:nvPr>
            <p:ph type="ctrTitle"/>
          </p:nvPr>
        </p:nvSpPr>
        <p:spPr>
          <a:xfrm>
            <a:off x="3596903" y="934403"/>
            <a:ext cx="5251533" cy="1671638"/>
          </a:xfrm>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Shadow Sampling</a:t>
            </a:r>
            <a:endParaRPr dirty="0"/>
          </a:p>
        </p:txBody>
      </p:sp>
    </p:spTree>
    <p:extLst>
      <p:ext uri="{BB962C8B-B14F-4D97-AF65-F5344CB8AC3E}">
        <p14:creationId xmlns:p14="http://schemas.microsoft.com/office/powerpoint/2010/main" val="2695862868"/>
      </p:ext>
    </p:extLst>
  </p:cSld>
  <p:clrMapOvr>
    <a:masterClrMapping/>
  </p:clrMapOvr>
  <p:transition>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209F51EB-4261-C3C9-5BC8-388A1645D3A9}"/>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3E1252A9-108B-2AE3-220F-D1A52235F1E6}"/>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Shadow Sampling</a:t>
            </a:r>
            <a:br>
              <a:rPr lang="en" dirty="0"/>
            </a:br>
            <a:r>
              <a:rPr lang="en" sz="1600" dirty="0"/>
              <a:t>with Deferred Shadows</a:t>
            </a:r>
            <a:endParaRPr sz="1600" dirty="0"/>
          </a:p>
        </p:txBody>
      </p:sp>
      <p:sp>
        <p:nvSpPr>
          <p:cNvPr id="159" name="Google Shape;159;p28">
            <a:extLst>
              <a:ext uri="{FF2B5EF4-FFF2-40B4-BE49-F238E27FC236}">
                <a16:creationId xmlns:a16="http://schemas.microsoft.com/office/drawing/2014/main" id="{C0BC99B5-0D4D-57DA-EF65-B5D0063B5D7E}"/>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28</a:t>
            </a:fld>
            <a:endParaRPr/>
          </a:p>
        </p:txBody>
      </p:sp>
      <p:sp>
        <p:nvSpPr>
          <p:cNvPr id="34" name="Google Shape;160;p28">
            <a:extLst>
              <a:ext uri="{FF2B5EF4-FFF2-40B4-BE49-F238E27FC236}">
                <a16:creationId xmlns:a16="http://schemas.microsoft.com/office/drawing/2014/main" id="{FD11ED3D-AB64-1D7E-75D1-F4EC0C189583}"/>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Deferred Shadow Pass</a:t>
            </a:r>
          </a:p>
        </p:txBody>
      </p:sp>
      <p:sp>
        <p:nvSpPr>
          <p:cNvPr id="38" name="Google Shape;161;p28">
            <a:extLst>
              <a:ext uri="{FF2B5EF4-FFF2-40B4-BE49-F238E27FC236}">
                <a16:creationId xmlns:a16="http://schemas.microsoft.com/office/drawing/2014/main" id="{E4ECDAD0-A2A8-E5EC-F0BD-5E3AE4DB4923}"/>
              </a:ext>
            </a:extLst>
          </p:cNvPr>
          <p:cNvSpPr txBox="1">
            <a:spLocks noGrp="1"/>
          </p:cNvSpPr>
          <p:nvPr>
            <p:ph type="body" idx="3"/>
          </p:nvPr>
        </p:nvSpPr>
        <p:spPr>
          <a:prstGeom prst="rect">
            <a:avLst/>
          </a:prstGeom>
        </p:spPr>
        <p:txBody>
          <a:bodyPr spcFirstLastPara="1" wrap="square" lIns="0" tIns="34275" rIns="68575" bIns="34275" anchor="t" anchorCtr="0">
            <a:normAutofit lnSpcReduction="10000"/>
          </a:bodyPr>
          <a:lstStyle/>
          <a:p>
            <a:pPr marL="274320">
              <a:buFont typeface="Wingdings" panose="05000000000000000000" pitchFamily="2" charset="2"/>
              <a:buChar char="§"/>
            </a:pPr>
            <a:r>
              <a:rPr lang="en-GB" dirty="0"/>
              <a:t>Decoupled from the final lighting pass</a:t>
            </a:r>
          </a:p>
          <a:p>
            <a:pPr marL="274320">
              <a:buFont typeface="Wingdings" panose="05000000000000000000" pitchFamily="2" charset="2"/>
              <a:buChar char="§"/>
            </a:pPr>
            <a:r>
              <a:rPr lang="en-GB" dirty="0"/>
              <a:t>Evaluate shadows per 2x2px quad</a:t>
            </a:r>
          </a:p>
          <a:p>
            <a:pPr marL="274320">
              <a:buFont typeface="Wingdings" panose="05000000000000000000" pitchFamily="2" charset="2"/>
              <a:buChar char="§"/>
            </a:pPr>
            <a:r>
              <a:rPr lang="en-GB" dirty="0"/>
              <a:t>Simplifies the lighting shader</a:t>
            </a:r>
          </a:p>
          <a:p>
            <a:pPr marL="731520" lvl="1">
              <a:buFont typeface="Arial" panose="020B0604020202020204" pitchFamily="34" charset="0"/>
              <a:buChar char="•"/>
            </a:pPr>
            <a:r>
              <a:rPr lang="en-GB" dirty="0"/>
              <a:t>Less wave divergences, data reads &amp; VGPR pressure</a:t>
            </a:r>
          </a:p>
          <a:p>
            <a:pPr marL="274320">
              <a:buFont typeface="Wingdings" panose="05000000000000000000" pitchFamily="2" charset="2"/>
              <a:buChar char="§"/>
            </a:pPr>
            <a:r>
              <a:rPr lang="en-GB" dirty="0"/>
              <a:t>Shadow terms stored in 8x8px blocks per tile</a:t>
            </a:r>
          </a:p>
          <a:p>
            <a:pPr marL="731520" lvl="1">
              <a:buFont typeface="Arial" panose="020B0604020202020204" pitchFamily="34" charset="0"/>
              <a:buChar char="•"/>
            </a:pPr>
            <a:r>
              <a:rPr lang="en-GB" dirty="0"/>
              <a:t>Reduces wave divergences</a:t>
            </a:r>
          </a:p>
          <a:p>
            <a:pPr marL="274320">
              <a:buFont typeface="Wingdings" panose="05000000000000000000" pitchFamily="2" charset="2"/>
              <a:buChar char="§"/>
            </a:pPr>
            <a:r>
              <a:rPr lang="en-GB" dirty="0"/>
              <a:t>8bit shadow terms with </a:t>
            </a:r>
            <a:r>
              <a:rPr lang="en-GB"/>
              <a:t>1bit temporal noise</a:t>
            </a:r>
            <a:endParaRPr lang="en-GB" dirty="0"/>
          </a:p>
          <a:p>
            <a:pPr marL="274320">
              <a:buFont typeface="Wingdings" panose="05000000000000000000" pitchFamily="2" charset="2"/>
              <a:buChar char="§"/>
            </a:pPr>
            <a:r>
              <a:rPr lang="en-GB" dirty="0"/>
              <a:t>Evaluate with shadow maps, ray-tracing, etc.</a:t>
            </a:r>
          </a:p>
          <a:p>
            <a:pPr marL="731520" lvl="1">
              <a:buFont typeface="Arial" panose="020B0604020202020204" pitchFamily="34" charset="0"/>
              <a:buChar char="•"/>
            </a:pPr>
            <a:r>
              <a:rPr lang="en-GB" dirty="0"/>
              <a:t>No influence in the lighting shader performance</a:t>
            </a:r>
          </a:p>
          <a:p>
            <a:pPr marL="274320"/>
            <a:endParaRPr lang="en-GB" dirty="0"/>
          </a:p>
          <a:p>
            <a:pPr marL="274320"/>
            <a:endParaRPr lang="en-GB" dirty="0"/>
          </a:p>
        </p:txBody>
      </p:sp>
      <p:pic>
        <p:nvPicPr>
          <p:cNvPr id="29" name="Picture 28">
            <a:extLst>
              <a:ext uri="{FF2B5EF4-FFF2-40B4-BE49-F238E27FC236}">
                <a16:creationId xmlns:a16="http://schemas.microsoft.com/office/drawing/2014/main" id="{F7882921-DE11-283A-2176-73AC1B3FA553}"/>
              </a:ext>
            </a:extLst>
          </p:cNvPr>
          <p:cNvPicPr>
            <a:picLocks noChangeAspect="1"/>
          </p:cNvPicPr>
          <p:nvPr/>
        </p:nvPicPr>
        <p:blipFill>
          <a:blip r:embed="rId3"/>
          <a:srcRect/>
          <a:stretch/>
        </p:blipFill>
        <p:spPr>
          <a:xfrm>
            <a:off x="326795" y="1401495"/>
            <a:ext cx="4231407" cy="2921010"/>
          </a:xfrm>
          <a:prstGeom prst="rect">
            <a:avLst/>
          </a:prstGeom>
        </p:spPr>
      </p:pic>
    </p:spTree>
    <p:extLst>
      <p:ext uri="{BB962C8B-B14F-4D97-AF65-F5344CB8AC3E}">
        <p14:creationId xmlns:p14="http://schemas.microsoft.com/office/powerpoint/2010/main" val="1158279078"/>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xEl>
                                              <p:pRg st="2" end="2"/>
                                            </p:txEl>
                                          </p:spTgt>
                                        </p:tgtEl>
                                        <p:attrNameLst>
                                          <p:attrName>style.visibility</p:attrName>
                                        </p:attrNameLst>
                                      </p:cBhvr>
                                      <p:to>
                                        <p:strVal val="visible"/>
                                      </p:to>
                                    </p:set>
                                    <p:animEffect transition="in" filter="fade">
                                      <p:cBhvr>
                                        <p:cTn id="12" dur="500"/>
                                        <p:tgtEl>
                                          <p:spTgt spid="38">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8">
                                            <p:txEl>
                                              <p:pRg st="3" end="3"/>
                                            </p:txEl>
                                          </p:spTgt>
                                        </p:tgtEl>
                                        <p:attrNameLst>
                                          <p:attrName>style.visibility</p:attrName>
                                        </p:attrNameLst>
                                      </p:cBhvr>
                                      <p:to>
                                        <p:strVal val="visible"/>
                                      </p:to>
                                    </p:set>
                                    <p:animEffect transition="in" filter="fade">
                                      <p:cBhvr>
                                        <p:cTn id="15" dur="500"/>
                                        <p:tgtEl>
                                          <p:spTgt spid="38">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8">
                                            <p:txEl>
                                              <p:pRg st="4" end="4"/>
                                            </p:txEl>
                                          </p:spTgt>
                                        </p:tgtEl>
                                        <p:attrNameLst>
                                          <p:attrName>style.visibility</p:attrName>
                                        </p:attrNameLst>
                                      </p:cBhvr>
                                      <p:to>
                                        <p:strVal val="visible"/>
                                      </p:to>
                                    </p:set>
                                    <p:animEffect transition="in" filter="fade">
                                      <p:cBhvr>
                                        <p:cTn id="20" dur="500"/>
                                        <p:tgtEl>
                                          <p:spTgt spid="38">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8">
                                            <p:txEl>
                                              <p:pRg st="5" end="5"/>
                                            </p:txEl>
                                          </p:spTgt>
                                        </p:tgtEl>
                                        <p:attrNameLst>
                                          <p:attrName>style.visibility</p:attrName>
                                        </p:attrNameLst>
                                      </p:cBhvr>
                                      <p:to>
                                        <p:strVal val="visible"/>
                                      </p:to>
                                    </p:set>
                                    <p:animEffect transition="in" filter="fade">
                                      <p:cBhvr>
                                        <p:cTn id="23" dur="500"/>
                                        <p:tgtEl>
                                          <p:spTgt spid="38">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9"/>
                                        </p:tgtEl>
                                        <p:attrNameLst>
                                          <p:attrName>style.visibility</p:attrName>
                                        </p:attrNameLst>
                                      </p:cBhvr>
                                      <p:to>
                                        <p:strVal val="visible"/>
                                      </p:to>
                                    </p:set>
                                    <p:animEffect transition="in" filter="fade">
                                      <p:cBhvr>
                                        <p:cTn id="26" dur="500"/>
                                        <p:tgtEl>
                                          <p:spTgt spid="2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8">
                                            <p:txEl>
                                              <p:pRg st="6" end="6"/>
                                            </p:txEl>
                                          </p:spTgt>
                                        </p:tgtEl>
                                        <p:attrNameLst>
                                          <p:attrName>style.visibility</p:attrName>
                                        </p:attrNameLst>
                                      </p:cBhvr>
                                      <p:to>
                                        <p:strVal val="visible"/>
                                      </p:to>
                                    </p:set>
                                    <p:animEffect transition="in" filter="fade">
                                      <p:cBhvr>
                                        <p:cTn id="31" dur="500"/>
                                        <p:tgtEl>
                                          <p:spTgt spid="38">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8">
                                            <p:txEl>
                                              <p:pRg st="7" end="7"/>
                                            </p:txEl>
                                          </p:spTgt>
                                        </p:tgtEl>
                                        <p:attrNameLst>
                                          <p:attrName>style.visibility</p:attrName>
                                        </p:attrNameLst>
                                      </p:cBhvr>
                                      <p:to>
                                        <p:strVal val="visible"/>
                                      </p:to>
                                    </p:set>
                                    <p:animEffect transition="in" filter="fade">
                                      <p:cBhvr>
                                        <p:cTn id="36" dur="500"/>
                                        <p:tgtEl>
                                          <p:spTgt spid="38">
                                            <p:txEl>
                                              <p:pRg st="7" end="7"/>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8">
                                            <p:txEl>
                                              <p:pRg st="8" end="8"/>
                                            </p:txEl>
                                          </p:spTgt>
                                        </p:tgtEl>
                                        <p:attrNameLst>
                                          <p:attrName>style.visibility</p:attrName>
                                        </p:attrNameLst>
                                      </p:cBhvr>
                                      <p:to>
                                        <p:strVal val="visible"/>
                                      </p:to>
                                    </p:set>
                                    <p:animEffect transition="in" filter="fade">
                                      <p:cBhvr>
                                        <p:cTn id="39" dur="500"/>
                                        <p:tgtEl>
                                          <p:spTgt spid="3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3473168A-7167-29DE-C99E-0DFD9ECB214A}"/>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156B3AA8-A2FC-DE30-2DE9-237AE753C68D}"/>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Shadow Sampling</a:t>
            </a:r>
            <a:br>
              <a:rPr lang="en" dirty="0"/>
            </a:br>
            <a:r>
              <a:rPr lang="en" sz="1600" dirty="0"/>
              <a:t>with Deferred Shadows</a:t>
            </a:r>
            <a:endParaRPr sz="1600" dirty="0"/>
          </a:p>
        </p:txBody>
      </p:sp>
      <p:sp>
        <p:nvSpPr>
          <p:cNvPr id="159" name="Google Shape;159;p28">
            <a:extLst>
              <a:ext uri="{FF2B5EF4-FFF2-40B4-BE49-F238E27FC236}">
                <a16:creationId xmlns:a16="http://schemas.microsoft.com/office/drawing/2014/main" id="{2ADD4718-1F5F-B1B2-B543-E10243CF7D03}"/>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29</a:t>
            </a:fld>
            <a:endParaRPr/>
          </a:p>
        </p:txBody>
      </p:sp>
      <p:sp>
        <p:nvSpPr>
          <p:cNvPr id="34" name="Google Shape;160;p28">
            <a:extLst>
              <a:ext uri="{FF2B5EF4-FFF2-40B4-BE49-F238E27FC236}">
                <a16:creationId xmlns:a16="http://schemas.microsoft.com/office/drawing/2014/main" id="{93AE6766-C3D3-5D37-805F-51E55B696A86}"/>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Shadow Map Atlas</a:t>
            </a:r>
          </a:p>
        </p:txBody>
      </p:sp>
      <p:sp>
        <p:nvSpPr>
          <p:cNvPr id="38" name="Google Shape;161;p28">
            <a:extLst>
              <a:ext uri="{FF2B5EF4-FFF2-40B4-BE49-F238E27FC236}">
                <a16:creationId xmlns:a16="http://schemas.microsoft.com/office/drawing/2014/main" id="{1B531114-1A0D-B11D-C373-C99F8A495352}"/>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Dynamically managed, 16bpp</a:t>
            </a:r>
          </a:p>
          <a:p>
            <a:pPr marL="274320">
              <a:buFont typeface="Wingdings" panose="05000000000000000000" pitchFamily="2" charset="2"/>
              <a:buChar char="§"/>
            </a:pPr>
            <a:r>
              <a:rPr lang="en-GB" dirty="0"/>
              <a:t>Square pow-of-2 spot &amp; omni shadow maps</a:t>
            </a:r>
          </a:p>
          <a:p>
            <a:pPr marL="731520" lvl="1">
              <a:buFont typeface="Arial" panose="020B0604020202020204" pitchFamily="34" charset="0"/>
              <a:buChar char="•"/>
            </a:pPr>
            <a:r>
              <a:rPr lang="en-GB" dirty="0"/>
              <a:t>Standard projected shadow maps for spot</a:t>
            </a:r>
          </a:p>
          <a:p>
            <a:pPr marL="731520" lvl="1">
              <a:buFont typeface="Arial" panose="020B0604020202020204" pitchFamily="34" charset="0"/>
              <a:buChar char="•"/>
            </a:pPr>
            <a:r>
              <a:rPr lang="en-GB" dirty="0"/>
              <a:t>Octahedral shadow maps for omni</a:t>
            </a:r>
          </a:p>
          <a:p>
            <a:pPr marL="731520" lvl="1">
              <a:buFont typeface="Arial" panose="020B0604020202020204" pitchFamily="34" charset="0"/>
              <a:buChar char="•"/>
            </a:pPr>
            <a:r>
              <a:rPr lang="en-GB" dirty="0"/>
              <a:t>Resized based on distance from the camera</a:t>
            </a:r>
          </a:p>
          <a:p>
            <a:pPr marL="274320">
              <a:buFont typeface="Arial" panose="020B0604020202020204" pitchFamily="34" charset="0"/>
              <a:buChar char="•"/>
            </a:pPr>
            <a:endParaRPr lang="en-GB" dirty="0"/>
          </a:p>
        </p:txBody>
      </p:sp>
      <p:pic>
        <p:nvPicPr>
          <p:cNvPr id="5" name="Picture 4" descr="A collage of squares with black and red squares&#10;&#10;AI-generated content may be incorrect.">
            <a:extLst>
              <a:ext uri="{FF2B5EF4-FFF2-40B4-BE49-F238E27FC236}">
                <a16:creationId xmlns:a16="http://schemas.microsoft.com/office/drawing/2014/main" id="{EB11C5E3-DC09-D34A-7C7F-BEE74BF858C6}"/>
              </a:ext>
            </a:extLst>
          </p:cNvPr>
          <p:cNvPicPr>
            <a:picLocks noChangeAspect="1"/>
          </p:cNvPicPr>
          <p:nvPr/>
        </p:nvPicPr>
        <p:blipFill>
          <a:blip r:embed="rId3"/>
          <a:stretch>
            <a:fillRect/>
          </a:stretch>
        </p:blipFill>
        <p:spPr>
          <a:xfrm>
            <a:off x="724701" y="1310305"/>
            <a:ext cx="3241702" cy="3241702"/>
          </a:xfrm>
          <a:prstGeom prst="rect">
            <a:avLst/>
          </a:prstGeom>
        </p:spPr>
      </p:pic>
    </p:spTree>
    <p:extLst>
      <p:ext uri="{BB962C8B-B14F-4D97-AF65-F5344CB8AC3E}">
        <p14:creationId xmlns:p14="http://schemas.microsoft.com/office/powerpoint/2010/main" val="2256873799"/>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xEl>
                                              <p:pRg st="2" end="2"/>
                                            </p:txEl>
                                          </p:spTgt>
                                        </p:tgtEl>
                                        <p:attrNameLst>
                                          <p:attrName>style.visibility</p:attrName>
                                        </p:attrNameLst>
                                      </p:cBhvr>
                                      <p:to>
                                        <p:strVal val="visible"/>
                                      </p:to>
                                    </p:set>
                                    <p:animEffect transition="in" filter="fade">
                                      <p:cBhvr>
                                        <p:cTn id="12" dur="500"/>
                                        <p:tgtEl>
                                          <p:spTgt spid="38">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8">
                                            <p:txEl>
                                              <p:pRg st="3" end="3"/>
                                            </p:txEl>
                                          </p:spTgt>
                                        </p:tgtEl>
                                        <p:attrNameLst>
                                          <p:attrName>style.visibility</p:attrName>
                                        </p:attrNameLst>
                                      </p:cBhvr>
                                      <p:to>
                                        <p:strVal val="visible"/>
                                      </p:to>
                                    </p:set>
                                    <p:animEffect transition="in" filter="fade">
                                      <p:cBhvr>
                                        <p:cTn id="15" dur="500"/>
                                        <p:tgtEl>
                                          <p:spTgt spid="38">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8">
                                            <p:txEl>
                                              <p:pRg st="4" end="4"/>
                                            </p:txEl>
                                          </p:spTgt>
                                        </p:tgtEl>
                                        <p:attrNameLst>
                                          <p:attrName>style.visibility</p:attrName>
                                        </p:attrNameLst>
                                      </p:cBhvr>
                                      <p:to>
                                        <p:strVal val="visible"/>
                                      </p:to>
                                    </p:set>
                                    <p:animEffect transition="in" filter="fade">
                                      <p:cBhvr>
                                        <p:cTn id="20" dur="500"/>
                                        <p:tgtEl>
                                          <p:spTgt spid="3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9854E80C-316F-7E01-B6F4-312D815C7173}"/>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819E469E-177B-02DB-2569-3F18E4DD101A}"/>
              </a:ext>
            </a:extLst>
          </p:cNvPr>
          <p:cNvPicPr>
            <a:picLocks noChangeAspect="1"/>
          </p:cNvPicPr>
          <p:nvPr/>
        </p:nvPicPr>
        <p:blipFill>
          <a:blip r:embed="rId3"/>
          <a:srcRect/>
          <a:stretch/>
        </p:blipFill>
        <p:spPr>
          <a:xfrm>
            <a:off x="324431" y="1400400"/>
            <a:ext cx="4238105" cy="2923198"/>
          </a:xfrm>
          <a:prstGeom prst="rect">
            <a:avLst/>
          </a:prstGeom>
        </p:spPr>
      </p:pic>
      <p:pic>
        <p:nvPicPr>
          <p:cNvPr id="10" name="Picture 9">
            <a:extLst>
              <a:ext uri="{FF2B5EF4-FFF2-40B4-BE49-F238E27FC236}">
                <a16:creationId xmlns:a16="http://schemas.microsoft.com/office/drawing/2014/main" id="{3A32227B-65DA-552C-12CC-FA51FF13CF19}"/>
              </a:ext>
            </a:extLst>
          </p:cNvPr>
          <p:cNvPicPr>
            <a:picLocks noChangeAspect="1"/>
          </p:cNvPicPr>
          <p:nvPr/>
        </p:nvPicPr>
        <p:blipFill>
          <a:blip r:embed="rId4"/>
          <a:srcRect/>
          <a:stretch/>
        </p:blipFill>
        <p:spPr>
          <a:xfrm>
            <a:off x="324430" y="1409855"/>
            <a:ext cx="4238105" cy="2923198"/>
          </a:xfrm>
          <a:prstGeom prst="rect">
            <a:avLst/>
          </a:prstGeom>
        </p:spPr>
      </p:pic>
      <p:pic>
        <p:nvPicPr>
          <p:cNvPr id="12" name="Picture 11">
            <a:extLst>
              <a:ext uri="{FF2B5EF4-FFF2-40B4-BE49-F238E27FC236}">
                <a16:creationId xmlns:a16="http://schemas.microsoft.com/office/drawing/2014/main" id="{2D8716E2-F77E-8F69-83C4-416A626BDF99}"/>
              </a:ext>
            </a:extLst>
          </p:cNvPr>
          <p:cNvPicPr>
            <a:picLocks noChangeAspect="1"/>
          </p:cNvPicPr>
          <p:nvPr/>
        </p:nvPicPr>
        <p:blipFill>
          <a:blip r:embed="rId5"/>
          <a:srcRect/>
          <a:stretch/>
        </p:blipFill>
        <p:spPr>
          <a:xfrm>
            <a:off x="324430" y="1409855"/>
            <a:ext cx="4238103" cy="2923197"/>
          </a:xfrm>
          <a:prstGeom prst="rect">
            <a:avLst/>
          </a:prstGeom>
        </p:spPr>
      </p:pic>
      <p:pic>
        <p:nvPicPr>
          <p:cNvPr id="13" name="Picture 12">
            <a:extLst>
              <a:ext uri="{FF2B5EF4-FFF2-40B4-BE49-F238E27FC236}">
                <a16:creationId xmlns:a16="http://schemas.microsoft.com/office/drawing/2014/main" id="{1F67EDB0-3F58-8FA9-2683-95A882E4C5AA}"/>
              </a:ext>
            </a:extLst>
          </p:cNvPr>
          <p:cNvPicPr>
            <a:picLocks noChangeAspect="1"/>
          </p:cNvPicPr>
          <p:nvPr/>
        </p:nvPicPr>
        <p:blipFill>
          <a:blip r:embed="rId6"/>
          <a:srcRect/>
          <a:stretch/>
        </p:blipFill>
        <p:spPr>
          <a:xfrm>
            <a:off x="324428" y="1409855"/>
            <a:ext cx="4238102" cy="2923197"/>
          </a:xfrm>
          <a:prstGeom prst="rect">
            <a:avLst/>
          </a:prstGeom>
        </p:spPr>
      </p:pic>
      <p:pic>
        <p:nvPicPr>
          <p:cNvPr id="2" name="Picture 1">
            <a:extLst>
              <a:ext uri="{FF2B5EF4-FFF2-40B4-BE49-F238E27FC236}">
                <a16:creationId xmlns:a16="http://schemas.microsoft.com/office/drawing/2014/main" id="{6BCCF141-4AE1-56F9-EBE8-E0B607C396D1}"/>
              </a:ext>
            </a:extLst>
          </p:cNvPr>
          <p:cNvPicPr>
            <a:picLocks noChangeAspect="1"/>
          </p:cNvPicPr>
          <p:nvPr/>
        </p:nvPicPr>
        <p:blipFill>
          <a:blip r:embed="rId7"/>
          <a:srcRect/>
          <a:stretch/>
        </p:blipFill>
        <p:spPr>
          <a:xfrm>
            <a:off x="324429" y="1409854"/>
            <a:ext cx="4238100" cy="2923196"/>
          </a:xfrm>
          <a:prstGeom prst="rect">
            <a:avLst/>
          </a:prstGeom>
        </p:spPr>
      </p:pic>
      <p:sp>
        <p:nvSpPr>
          <p:cNvPr id="157" name="Google Shape;157;p28">
            <a:extLst>
              <a:ext uri="{FF2B5EF4-FFF2-40B4-BE49-F238E27FC236}">
                <a16:creationId xmlns:a16="http://schemas.microsoft.com/office/drawing/2014/main" id="{B527DCD8-FCCC-254D-7BE2-F0535FD7B0A3}"/>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Shadow Sampling</a:t>
            </a:r>
            <a:br>
              <a:rPr lang="en" dirty="0"/>
            </a:br>
            <a:r>
              <a:rPr lang="en" sz="1600" dirty="0"/>
              <a:t>with Deferred Shadows</a:t>
            </a:r>
            <a:endParaRPr sz="1600" dirty="0"/>
          </a:p>
        </p:txBody>
      </p:sp>
      <p:sp>
        <p:nvSpPr>
          <p:cNvPr id="159" name="Google Shape;159;p28">
            <a:extLst>
              <a:ext uri="{FF2B5EF4-FFF2-40B4-BE49-F238E27FC236}">
                <a16:creationId xmlns:a16="http://schemas.microsoft.com/office/drawing/2014/main" id="{2F7779BF-C28B-1DD0-6662-D811E2205C31}"/>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30</a:t>
            </a:fld>
            <a:endParaRPr/>
          </a:p>
        </p:txBody>
      </p:sp>
      <p:sp>
        <p:nvSpPr>
          <p:cNvPr id="34" name="Google Shape;160;p28">
            <a:extLst>
              <a:ext uri="{FF2B5EF4-FFF2-40B4-BE49-F238E27FC236}">
                <a16:creationId xmlns:a16="http://schemas.microsoft.com/office/drawing/2014/main" id="{32309AA5-19C9-E861-7A1E-A6BAC4BE1AB8}"/>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Shadow Map Atlas Update</a:t>
            </a:r>
          </a:p>
        </p:txBody>
      </p:sp>
      <p:sp>
        <p:nvSpPr>
          <p:cNvPr id="38" name="Google Shape;161;p28">
            <a:extLst>
              <a:ext uri="{FF2B5EF4-FFF2-40B4-BE49-F238E27FC236}">
                <a16:creationId xmlns:a16="http://schemas.microsoft.com/office/drawing/2014/main" id="{06A1FA2C-A328-8A3D-FB3C-36E2DB6E232B}"/>
              </a:ext>
            </a:extLst>
          </p:cNvPr>
          <p:cNvSpPr txBox="1">
            <a:spLocks noGrp="1"/>
          </p:cNvSpPr>
          <p:nvPr>
            <p:ph type="body" idx="3"/>
          </p:nvPr>
        </p:nvSpPr>
        <p:spPr>
          <a:xfrm>
            <a:off x="4747261" y="1766253"/>
            <a:ext cx="4128134" cy="2756319"/>
          </a:xfrm>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Render to temp depth buffer, then copy to atlas</a:t>
            </a:r>
          </a:p>
          <a:p>
            <a:pPr marL="274320">
              <a:buFont typeface="Wingdings" panose="05000000000000000000" pitchFamily="2" charset="2"/>
              <a:buChar char="§"/>
            </a:pPr>
            <a:r>
              <a:rPr lang="en-GB" dirty="0"/>
              <a:t>Upon copy: linearize, bias and add 2px border</a:t>
            </a:r>
          </a:p>
          <a:p>
            <a:pPr marL="731520" lvl="1">
              <a:buFont typeface="Arial" panose="020B0604020202020204" pitchFamily="34" charset="0"/>
              <a:buChar char="•"/>
            </a:pPr>
            <a:r>
              <a:rPr lang="en-GB" dirty="0"/>
              <a:t>For omni also map cube faces to octahedral space</a:t>
            </a:r>
          </a:p>
          <a:p>
            <a:pPr marL="274320">
              <a:buFont typeface="Wingdings" panose="05000000000000000000" pitchFamily="2" charset="2"/>
              <a:buChar char="§"/>
            </a:pPr>
            <a:r>
              <a:rPr lang="en-GB" dirty="0"/>
              <a:t>Static shadow maps (static geo)</a:t>
            </a:r>
          </a:p>
          <a:p>
            <a:pPr marL="731520" lvl="1">
              <a:buFont typeface="Arial" panose="020B0604020202020204" pitchFamily="34" charset="0"/>
              <a:buChar char="•"/>
            </a:pPr>
            <a:r>
              <a:rPr lang="en-GB" dirty="0"/>
              <a:t>Updated only upon light or shadow res. changes</a:t>
            </a:r>
          </a:p>
          <a:p>
            <a:pPr marL="274320">
              <a:buFont typeface="Wingdings" panose="05000000000000000000" pitchFamily="2" charset="2"/>
              <a:buChar char="§"/>
            </a:pPr>
            <a:r>
              <a:rPr lang="en-GB" dirty="0"/>
              <a:t>Dynamic shadow maps (static + dynamic geo)</a:t>
            </a:r>
          </a:p>
          <a:p>
            <a:pPr marL="731520" lvl="1">
              <a:buFont typeface="Arial" panose="020B0604020202020204" pitchFamily="34" charset="0"/>
              <a:buChar char="•"/>
            </a:pPr>
            <a:r>
              <a:rPr lang="en-GB" dirty="0"/>
              <a:t>Updated constantly</a:t>
            </a:r>
          </a:p>
          <a:p>
            <a:pPr marL="274320">
              <a:buFont typeface="Wingdings" panose="05000000000000000000" pitchFamily="2" charset="2"/>
              <a:buChar char="§"/>
            </a:pPr>
            <a:r>
              <a:rPr lang="en-GB" dirty="0"/>
              <a:t>Load balanced shadow map updates</a:t>
            </a:r>
          </a:p>
          <a:p>
            <a:pPr marL="731520" lvl="1"/>
            <a:endParaRPr lang="en-GB" dirty="0"/>
          </a:p>
          <a:p>
            <a:pPr marL="274320"/>
            <a:endParaRPr lang="en-GB" dirty="0"/>
          </a:p>
        </p:txBody>
      </p:sp>
    </p:spTree>
    <p:extLst>
      <p:ext uri="{BB962C8B-B14F-4D97-AF65-F5344CB8AC3E}">
        <p14:creationId xmlns:p14="http://schemas.microsoft.com/office/powerpoint/2010/main" val="1346791590"/>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38">
                                            <p:txEl>
                                              <p:pRg st="1" end="1"/>
                                            </p:txEl>
                                          </p:spTgt>
                                        </p:tgtEl>
                                        <p:attrNameLst>
                                          <p:attrName>style.visibility</p:attrName>
                                        </p:attrNameLst>
                                      </p:cBhvr>
                                      <p:to>
                                        <p:strVal val="visible"/>
                                      </p:to>
                                    </p:set>
                                    <p:animEffect transition="in" filter="fade">
                                      <p:cBhvr>
                                        <p:cTn id="15" dur="500"/>
                                        <p:tgtEl>
                                          <p:spTgt spid="38">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par>
                                <p:cTn id="26" presetID="10" presetClass="entr" presetSubtype="0" fill="hold" nodeType="withEffect">
                                  <p:stCondLst>
                                    <p:cond delay="0"/>
                                  </p:stCondLst>
                                  <p:childTnLst>
                                    <p:set>
                                      <p:cBhvr>
                                        <p:cTn id="27" dur="1" fill="hold">
                                          <p:stCondLst>
                                            <p:cond delay="0"/>
                                          </p:stCondLst>
                                        </p:cTn>
                                        <p:tgtEl>
                                          <p:spTgt spid="38">
                                            <p:txEl>
                                              <p:pRg st="2" end="2"/>
                                            </p:txEl>
                                          </p:spTgt>
                                        </p:tgtEl>
                                        <p:attrNameLst>
                                          <p:attrName>style.visibility</p:attrName>
                                        </p:attrNameLst>
                                      </p:cBhvr>
                                      <p:to>
                                        <p:strVal val="visible"/>
                                      </p:to>
                                    </p:set>
                                    <p:animEffect transition="in" filter="fade">
                                      <p:cBhvr>
                                        <p:cTn id="28" dur="500"/>
                                        <p:tgtEl>
                                          <p:spTgt spid="38">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8">
                                            <p:txEl>
                                              <p:pRg st="3" end="3"/>
                                            </p:txEl>
                                          </p:spTgt>
                                        </p:tgtEl>
                                        <p:attrNameLst>
                                          <p:attrName>style.visibility</p:attrName>
                                        </p:attrNameLst>
                                      </p:cBhvr>
                                      <p:to>
                                        <p:strVal val="visible"/>
                                      </p:to>
                                    </p:set>
                                    <p:animEffect transition="in" filter="fade">
                                      <p:cBhvr>
                                        <p:cTn id="33" dur="500"/>
                                        <p:tgtEl>
                                          <p:spTgt spid="38">
                                            <p:txEl>
                                              <p:pRg st="3" end="3"/>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8">
                                            <p:txEl>
                                              <p:pRg st="4" end="4"/>
                                            </p:txEl>
                                          </p:spTgt>
                                        </p:tgtEl>
                                        <p:attrNameLst>
                                          <p:attrName>style.visibility</p:attrName>
                                        </p:attrNameLst>
                                      </p:cBhvr>
                                      <p:to>
                                        <p:strVal val="visible"/>
                                      </p:to>
                                    </p:set>
                                    <p:animEffect transition="in" filter="fade">
                                      <p:cBhvr>
                                        <p:cTn id="36" dur="500"/>
                                        <p:tgtEl>
                                          <p:spTgt spid="38">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8">
                                            <p:txEl>
                                              <p:pRg st="5" end="5"/>
                                            </p:txEl>
                                          </p:spTgt>
                                        </p:tgtEl>
                                        <p:attrNameLst>
                                          <p:attrName>style.visibility</p:attrName>
                                        </p:attrNameLst>
                                      </p:cBhvr>
                                      <p:to>
                                        <p:strVal val="visible"/>
                                      </p:to>
                                    </p:set>
                                    <p:animEffect transition="in" filter="fade">
                                      <p:cBhvr>
                                        <p:cTn id="41" dur="500"/>
                                        <p:tgtEl>
                                          <p:spTgt spid="38">
                                            <p:txEl>
                                              <p:pRg st="5" end="5"/>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8">
                                            <p:txEl>
                                              <p:pRg st="6" end="6"/>
                                            </p:txEl>
                                          </p:spTgt>
                                        </p:tgtEl>
                                        <p:attrNameLst>
                                          <p:attrName>style.visibility</p:attrName>
                                        </p:attrNameLst>
                                      </p:cBhvr>
                                      <p:to>
                                        <p:strVal val="visible"/>
                                      </p:to>
                                    </p:set>
                                    <p:animEffect transition="in" filter="fade">
                                      <p:cBhvr>
                                        <p:cTn id="44" dur="500"/>
                                        <p:tgtEl>
                                          <p:spTgt spid="38">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38">
                                            <p:txEl>
                                              <p:pRg st="7" end="7"/>
                                            </p:txEl>
                                          </p:spTgt>
                                        </p:tgtEl>
                                        <p:attrNameLst>
                                          <p:attrName>style.visibility</p:attrName>
                                        </p:attrNameLst>
                                      </p:cBhvr>
                                      <p:to>
                                        <p:strVal val="visible"/>
                                      </p:to>
                                    </p:set>
                                    <p:animEffect transition="in" filter="fade">
                                      <p:cBhvr>
                                        <p:cTn id="49" dur="500"/>
                                        <p:tgtEl>
                                          <p:spTgt spid="3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71CCCAD2-8204-206F-A3E5-09E2B07313EF}"/>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6BBFAFB5-96B6-C225-BF3F-1CA9F7D36E7D}"/>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Shadow Sampling</a:t>
            </a:r>
            <a:br>
              <a:rPr lang="en" dirty="0"/>
            </a:br>
            <a:r>
              <a:rPr lang="en" sz="1600" dirty="0"/>
              <a:t>with Deferred Shadows</a:t>
            </a:r>
            <a:endParaRPr sz="1600" dirty="0"/>
          </a:p>
        </p:txBody>
      </p:sp>
      <p:sp>
        <p:nvSpPr>
          <p:cNvPr id="159" name="Google Shape;159;p28">
            <a:extLst>
              <a:ext uri="{FF2B5EF4-FFF2-40B4-BE49-F238E27FC236}">
                <a16:creationId xmlns:a16="http://schemas.microsoft.com/office/drawing/2014/main" id="{6C0F7ABF-B44F-A491-842E-B5AEBCCAC140}"/>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31</a:t>
            </a:fld>
            <a:endParaRPr/>
          </a:p>
        </p:txBody>
      </p:sp>
      <p:sp>
        <p:nvSpPr>
          <p:cNvPr id="34" name="Google Shape;160;p28">
            <a:extLst>
              <a:ext uri="{FF2B5EF4-FFF2-40B4-BE49-F238E27FC236}">
                <a16:creationId xmlns:a16="http://schemas.microsoft.com/office/drawing/2014/main" id="{55D225B8-82AF-1599-8959-B61DC92C6AA9}"/>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Shadow Filtering</a:t>
            </a:r>
          </a:p>
        </p:txBody>
      </p:sp>
      <p:sp>
        <p:nvSpPr>
          <p:cNvPr id="38" name="Google Shape;161;p28">
            <a:extLst>
              <a:ext uri="{FF2B5EF4-FFF2-40B4-BE49-F238E27FC236}">
                <a16:creationId xmlns:a16="http://schemas.microsoft.com/office/drawing/2014/main" id="{14134FE6-0DB2-8014-3044-8FE8BA262046}"/>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4-tap “Hardware” PCF w/ stochastic PCF</a:t>
            </a:r>
          </a:p>
          <a:p>
            <a:pPr marL="731520" lvl="1">
              <a:buFont typeface="Arial" panose="020B0604020202020204" pitchFamily="34" charset="0"/>
              <a:buChar char="•"/>
            </a:pPr>
            <a:r>
              <a:rPr lang="en-GB" dirty="0"/>
              <a:t>Only 1 gather per shadow term evaluation</a:t>
            </a:r>
          </a:p>
          <a:p>
            <a:pPr marL="274320">
              <a:buFont typeface="Wingdings" panose="05000000000000000000" pitchFamily="2" charset="2"/>
              <a:buChar char="§"/>
            </a:pPr>
            <a:r>
              <a:rPr lang="en-GB" dirty="0"/>
              <a:t>Apply IES profile + angular falloff</a:t>
            </a:r>
          </a:p>
          <a:p>
            <a:pPr marL="731520" lvl="1">
              <a:buFont typeface="Arial" panose="020B0604020202020204" pitchFamily="34" charset="0"/>
              <a:buChar char="•"/>
            </a:pPr>
            <a:r>
              <a:rPr lang="en-GB" dirty="0"/>
              <a:t>Applied also for small-tile PDF</a:t>
            </a:r>
          </a:p>
          <a:p>
            <a:pPr marL="274320">
              <a:buFont typeface="Wingdings" panose="05000000000000000000" pitchFamily="2" charset="2"/>
              <a:buChar char="§"/>
            </a:pPr>
            <a:r>
              <a:rPr lang="en-GB" dirty="0"/>
              <a:t>Improve further with:</a:t>
            </a:r>
          </a:p>
          <a:p>
            <a:pPr marL="585470" lvl="1" indent="-171450">
              <a:buFont typeface="Arial" panose="020B0604020202020204" pitchFamily="34" charset="0"/>
              <a:buChar char="•"/>
            </a:pPr>
            <a:r>
              <a:rPr lang="en-GB" dirty="0"/>
              <a:t>PCSS, detail shadows, ray-traced shadows</a:t>
            </a:r>
          </a:p>
        </p:txBody>
      </p:sp>
      <p:pic>
        <p:nvPicPr>
          <p:cNvPr id="3" name="Picture 2" descr="A group of lights on a shelf&#10;&#10;AI-generated content may be incorrect.">
            <a:extLst>
              <a:ext uri="{FF2B5EF4-FFF2-40B4-BE49-F238E27FC236}">
                <a16:creationId xmlns:a16="http://schemas.microsoft.com/office/drawing/2014/main" id="{1E99C92E-A72C-87F8-59C2-A160F838EAAF}"/>
              </a:ext>
            </a:extLst>
          </p:cNvPr>
          <p:cNvPicPr>
            <a:picLocks noChangeAspect="1"/>
          </p:cNvPicPr>
          <p:nvPr/>
        </p:nvPicPr>
        <p:blipFill>
          <a:blip r:embed="rId3"/>
          <a:stretch>
            <a:fillRect/>
          </a:stretch>
        </p:blipFill>
        <p:spPr>
          <a:xfrm>
            <a:off x="325551" y="1293146"/>
            <a:ext cx="4233899" cy="3276457"/>
          </a:xfrm>
          <a:prstGeom prst="rect">
            <a:avLst/>
          </a:prstGeom>
        </p:spPr>
      </p:pic>
    </p:spTree>
    <p:extLst>
      <p:ext uri="{BB962C8B-B14F-4D97-AF65-F5344CB8AC3E}">
        <p14:creationId xmlns:p14="http://schemas.microsoft.com/office/powerpoint/2010/main" val="1674054925"/>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38">
                                            <p:txEl>
                                              <p:pRg st="2" end="2"/>
                                            </p:txEl>
                                          </p:spTgt>
                                        </p:tgtEl>
                                        <p:attrNameLst>
                                          <p:attrName>style.visibility</p:attrName>
                                        </p:attrNameLst>
                                      </p:cBhvr>
                                      <p:to>
                                        <p:strVal val="visible"/>
                                      </p:to>
                                    </p:set>
                                    <p:animEffect transition="in" filter="fade">
                                      <p:cBhvr>
                                        <p:cTn id="15" dur="500"/>
                                        <p:tgtEl>
                                          <p:spTgt spid="38">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8">
                                            <p:txEl>
                                              <p:pRg st="3" end="3"/>
                                            </p:txEl>
                                          </p:spTgt>
                                        </p:tgtEl>
                                        <p:attrNameLst>
                                          <p:attrName>style.visibility</p:attrName>
                                        </p:attrNameLst>
                                      </p:cBhvr>
                                      <p:to>
                                        <p:strVal val="visible"/>
                                      </p:to>
                                    </p:set>
                                    <p:animEffect transition="in" filter="fade">
                                      <p:cBhvr>
                                        <p:cTn id="20" dur="500"/>
                                        <p:tgtEl>
                                          <p:spTgt spid="38">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8">
                                            <p:txEl>
                                              <p:pRg st="4" end="4"/>
                                            </p:txEl>
                                          </p:spTgt>
                                        </p:tgtEl>
                                        <p:attrNameLst>
                                          <p:attrName>style.visibility</p:attrName>
                                        </p:attrNameLst>
                                      </p:cBhvr>
                                      <p:to>
                                        <p:strVal val="visible"/>
                                      </p:to>
                                    </p:set>
                                    <p:animEffect transition="in" filter="fade">
                                      <p:cBhvr>
                                        <p:cTn id="25" dur="500"/>
                                        <p:tgtEl>
                                          <p:spTgt spid="38">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8">
                                            <p:txEl>
                                              <p:pRg st="5" end="5"/>
                                            </p:txEl>
                                          </p:spTgt>
                                        </p:tgtEl>
                                        <p:attrNameLst>
                                          <p:attrName>style.visibility</p:attrName>
                                        </p:attrNameLst>
                                      </p:cBhvr>
                                      <p:to>
                                        <p:strVal val="visible"/>
                                      </p:to>
                                    </p:set>
                                    <p:animEffect transition="in" filter="fade">
                                      <p:cBhvr>
                                        <p:cTn id="28" dur="500"/>
                                        <p:tgtEl>
                                          <p:spTgt spid="3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8DD66B12-474B-1AC9-FB14-3D7572FD23C2}"/>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CF10F67D-7552-EDDC-B204-A35304733B14}"/>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Shadow Sampling</a:t>
            </a:r>
            <a:br>
              <a:rPr lang="en" dirty="0"/>
            </a:br>
            <a:r>
              <a:rPr lang="en" sz="1600" dirty="0"/>
              <a:t>with Deferred Shadows</a:t>
            </a:r>
            <a:endParaRPr sz="1600" dirty="0"/>
          </a:p>
        </p:txBody>
      </p:sp>
      <p:sp>
        <p:nvSpPr>
          <p:cNvPr id="159" name="Google Shape;159;p28">
            <a:extLst>
              <a:ext uri="{FF2B5EF4-FFF2-40B4-BE49-F238E27FC236}">
                <a16:creationId xmlns:a16="http://schemas.microsoft.com/office/drawing/2014/main" id="{994DF1CB-4A11-F296-F9B8-A85178038581}"/>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32</a:t>
            </a:fld>
            <a:endParaRPr/>
          </a:p>
        </p:txBody>
      </p:sp>
      <p:sp>
        <p:nvSpPr>
          <p:cNvPr id="34" name="Google Shape;160;p28">
            <a:extLst>
              <a:ext uri="{FF2B5EF4-FFF2-40B4-BE49-F238E27FC236}">
                <a16:creationId xmlns:a16="http://schemas.microsoft.com/office/drawing/2014/main" id="{0A439030-5F38-3D08-F18F-AF9F66480ABB}"/>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Quad-Res Shadow Evaluation Issues</a:t>
            </a:r>
          </a:p>
        </p:txBody>
      </p:sp>
      <p:sp>
        <p:nvSpPr>
          <p:cNvPr id="38" name="Google Shape;161;p28">
            <a:extLst>
              <a:ext uri="{FF2B5EF4-FFF2-40B4-BE49-F238E27FC236}">
                <a16:creationId xmlns:a16="http://schemas.microsoft.com/office/drawing/2014/main" id="{317D1E6C-4F2F-65CE-54C1-70CB904A0434}"/>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Potential artifacts at object silhouettes</a:t>
            </a:r>
          </a:p>
          <a:p>
            <a:pPr marL="274320">
              <a:buFont typeface="Wingdings" panose="05000000000000000000" pitchFamily="2" charset="2"/>
              <a:buChar char="§"/>
            </a:pPr>
            <a:r>
              <a:rPr lang="en-GB" dirty="0"/>
              <a:t>TAA mostly mitigates the issue</a:t>
            </a:r>
          </a:p>
          <a:p>
            <a:pPr marL="274320">
              <a:buFont typeface="Wingdings" panose="05000000000000000000" pitchFamily="2" charset="2"/>
              <a:buChar char="§"/>
            </a:pPr>
            <a:r>
              <a:rPr lang="en-GB" dirty="0"/>
              <a:t>Full-res shadows possible at additional cost</a:t>
            </a:r>
          </a:p>
          <a:p>
            <a:pPr marL="274320"/>
            <a:endParaRPr lang="en-GB" dirty="0"/>
          </a:p>
        </p:txBody>
      </p:sp>
      <p:pic>
        <p:nvPicPr>
          <p:cNvPr id="7" name="Picture 6">
            <a:extLst>
              <a:ext uri="{FF2B5EF4-FFF2-40B4-BE49-F238E27FC236}">
                <a16:creationId xmlns:a16="http://schemas.microsoft.com/office/drawing/2014/main" id="{0BD38FC3-E2E5-4DEE-1C10-B47211F2DCC1}"/>
              </a:ext>
            </a:extLst>
          </p:cNvPr>
          <p:cNvPicPr>
            <a:picLocks noChangeAspect="1"/>
          </p:cNvPicPr>
          <p:nvPr/>
        </p:nvPicPr>
        <p:blipFill>
          <a:blip r:embed="rId3"/>
          <a:srcRect/>
          <a:stretch/>
        </p:blipFill>
        <p:spPr>
          <a:xfrm>
            <a:off x="327876" y="1400400"/>
            <a:ext cx="4229246" cy="2923199"/>
          </a:xfrm>
          <a:prstGeom prst="rect">
            <a:avLst/>
          </a:prstGeom>
        </p:spPr>
      </p:pic>
    </p:spTree>
    <p:extLst>
      <p:ext uri="{BB962C8B-B14F-4D97-AF65-F5344CB8AC3E}">
        <p14:creationId xmlns:p14="http://schemas.microsoft.com/office/powerpoint/2010/main" val="2341345727"/>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1" end="1"/>
                                            </p:txEl>
                                          </p:spTgt>
                                        </p:tgtEl>
                                        <p:attrNameLst>
                                          <p:attrName>style.visibility</p:attrName>
                                        </p:attrNameLst>
                                      </p:cBhvr>
                                      <p:to>
                                        <p:strVal val="visible"/>
                                      </p:to>
                                    </p:set>
                                    <p:animEffect transition="in" filter="fade">
                                      <p:cBhvr>
                                        <p:cTn id="7" dur="500"/>
                                        <p:tgtEl>
                                          <p:spTgt spid="3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xEl>
                                              <p:pRg st="2" end="2"/>
                                            </p:txEl>
                                          </p:spTgt>
                                        </p:tgtEl>
                                        <p:attrNameLst>
                                          <p:attrName>style.visibility</p:attrName>
                                        </p:attrNameLst>
                                      </p:cBhvr>
                                      <p:to>
                                        <p:strVal val="visible"/>
                                      </p:to>
                                    </p:set>
                                    <p:animEffect transition="in" filter="fade">
                                      <p:cBhvr>
                                        <p:cTn id="12" dur="500"/>
                                        <p:tgtEl>
                                          <p:spTgt spid="3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5999DA57-B759-1CE2-F75C-BCC37967060C}"/>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349123E9-DD5C-D8BC-78A2-1EB036603AB9}"/>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endParaRPr dirty="0"/>
          </a:p>
        </p:txBody>
      </p:sp>
      <p:sp>
        <p:nvSpPr>
          <p:cNvPr id="142" name="Google Shape;142;p26">
            <a:extLst>
              <a:ext uri="{FF2B5EF4-FFF2-40B4-BE49-F238E27FC236}">
                <a16:creationId xmlns:a16="http://schemas.microsoft.com/office/drawing/2014/main" id="{25D9B9C4-C566-BEC9-B221-9FD80B7ADE6C}"/>
              </a:ext>
            </a:extLst>
          </p:cNvPr>
          <p:cNvSpPr txBox="1">
            <a:spLocks noGrp="1"/>
          </p:cNvSpPr>
          <p:nvPr>
            <p:ph type="ctrTitle"/>
          </p:nvPr>
        </p:nvSpPr>
        <p:spPr>
          <a:xfrm>
            <a:off x="3596903" y="934403"/>
            <a:ext cx="5251533" cy="1671638"/>
          </a:xfrm>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Lighting Evaluation</a:t>
            </a:r>
            <a:endParaRPr dirty="0"/>
          </a:p>
        </p:txBody>
      </p:sp>
    </p:spTree>
    <p:extLst>
      <p:ext uri="{BB962C8B-B14F-4D97-AF65-F5344CB8AC3E}">
        <p14:creationId xmlns:p14="http://schemas.microsoft.com/office/powerpoint/2010/main" val="2282691738"/>
      </p:ext>
    </p:extLst>
  </p:cSld>
  <p:clrMapOvr>
    <a:masterClrMapping/>
  </p:clrMapOvr>
  <p:transition>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80291E1B-F1F4-7042-B57E-FF61356A8012}"/>
            </a:ext>
          </a:extLst>
        </p:cNvPr>
        <p:cNvGrpSpPr/>
        <p:nvPr/>
      </p:nvGrpSpPr>
      <p:grpSpPr>
        <a:xfrm>
          <a:off x="0" y="0"/>
          <a:ext cx="0" cy="0"/>
          <a:chOff x="0" y="0"/>
          <a:chExt cx="0" cy="0"/>
        </a:xfrm>
      </p:grpSpPr>
      <p:pic>
        <p:nvPicPr>
          <p:cNvPr id="3" name="Picture 2" descr="A colorful squares with numbers&#10;&#10;AI-generated content may be incorrect.">
            <a:extLst>
              <a:ext uri="{FF2B5EF4-FFF2-40B4-BE49-F238E27FC236}">
                <a16:creationId xmlns:a16="http://schemas.microsoft.com/office/drawing/2014/main" id="{9C7FC31E-8B01-F1CC-FBC5-2A7C68CFD55A}"/>
              </a:ext>
            </a:extLst>
          </p:cNvPr>
          <p:cNvPicPr>
            <a:picLocks noChangeAspect="1"/>
          </p:cNvPicPr>
          <p:nvPr/>
        </p:nvPicPr>
        <p:blipFill>
          <a:blip r:embed="rId3"/>
          <a:stretch>
            <a:fillRect/>
          </a:stretch>
        </p:blipFill>
        <p:spPr>
          <a:xfrm>
            <a:off x="724701" y="1310305"/>
            <a:ext cx="3241702" cy="3241702"/>
          </a:xfrm>
          <a:prstGeom prst="rect">
            <a:avLst/>
          </a:prstGeom>
        </p:spPr>
      </p:pic>
      <p:sp>
        <p:nvSpPr>
          <p:cNvPr id="157" name="Google Shape;157;p28">
            <a:extLst>
              <a:ext uri="{FF2B5EF4-FFF2-40B4-BE49-F238E27FC236}">
                <a16:creationId xmlns:a16="http://schemas.microsoft.com/office/drawing/2014/main" id="{C4AF020E-7FBD-2557-3C99-8C141741D318}"/>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Lighting Evaluation</a:t>
            </a:r>
            <a:br>
              <a:rPr lang="en" dirty="0"/>
            </a:br>
            <a:r>
              <a:rPr lang="en" sz="1600" dirty="0"/>
              <a:t>with Deferred Shadows</a:t>
            </a:r>
            <a:endParaRPr sz="1600" dirty="0"/>
          </a:p>
        </p:txBody>
      </p:sp>
      <p:sp>
        <p:nvSpPr>
          <p:cNvPr id="159" name="Google Shape;159;p28">
            <a:extLst>
              <a:ext uri="{FF2B5EF4-FFF2-40B4-BE49-F238E27FC236}">
                <a16:creationId xmlns:a16="http://schemas.microsoft.com/office/drawing/2014/main" id="{AA083FB3-8B00-6051-9A48-7A6E967CC6FE}"/>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34</a:t>
            </a:fld>
            <a:endParaRPr/>
          </a:p>
        </p:txBody>
      </p:sp>
      <p:sp>
        <p:nvSpPr>
          <p:cNvPr id="34" name="Google Shape;160;p28">
            <a:extLst>
              <a:ext uri="{FF2B5EF4-FFF2-40B4-BE49-F238E27FC236}">
                <a16:creationId xmlns:a16="http://schemas.microsoft.com/office/drawing/2014/main" id="{05624309-5357-DE60-324A-112EC8710333}"/>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Lighting Evaluation</a:t>
            </a:r>
          </a:p>
        </p:txBody>
      </p:sp>
      <p:sp>
        <p:nvSpPr>
          <p:cNvPr id="38" name="Google Shape;161;p28">
            <a:extLst>
              <a:ext uri="{FF2B5EF4-FFF2-40B4-BE49-F238E27FC236}">
                <a16:creationId xmlns:a16="http://schemas.microsoft.com/office/drawing/2014/main" id="{681F4233-BC95-11C6-0DAF-B1F37FC88A09}"/>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Fetch light samples and shadow terms</a:t>
            </a:r>
          </a:p>
          <a:p>
            <a:pPr marL="274320">
              <a:buFont typeface="Wingdings" panose="05000000000000000000" pitchFamily="2" charset="2"/>
              <a:buChar char="§"/>
            </a:pPr>
            <a:r>
              <a:rPr lang="en-GB" dirty="0"/>
              <a:t>Use 16x16 8bpp LUT for inverse tile mapping</a:t>
            </a:r>
          </a:p>
          <a:p>
            <a:pPr marL="731520" lvl="1">
              <a:buFont typeface="Arial" panose="020B0604020202020204" pitchFamily="34" charset="0"/>
              <a:buChar char="•"/>
            </a:pPr>
            <a:r>
              <a:rPr lang="en-GB" dirty="0"/>
              <a:t>Maps screen quad coords to tile &amp; sample indices</a:t>
            </a:r>
          </a:p>
          <a:p>
            <a:pPr marL="731520" lvl="1">
              <a:buFont typeface="Arial" panose="020B0604020202020204" pitchFamily="34" charset="0"/>
              <a:buChar char="•"/>
            </a:pPr>
            <a:r>
              <a:rPr lang="en-GB" dirty="0"/>
              <a:t>Compute shader </a:t>
            </a:r>
            <a:r>
              <a:rPr lang="en-GB" dirty="0" err="1"/>
              <a:t>impl</a:t>
            </a:r>
            <a:r>
              <a:rPr lang="en-GB" dirty="0"/>
              <a:t>. doesn’t require the LUT</a:t>
            </a:r>
          </a:p>
          <a:p>
            <a:pPr marL="274320">
              <a:buFont typeface="Wingdings" panose="05000000000000000000" pitchFamily="2" charset="2"/>
              <a:buChar char="§"/>
            </a:pPr>
            <a:r>
              <a:rPr lang="en-GB" dirty="0"/>
              <a:t>Accumulate the BRDF for the samples</a:t>
            </a:r>
          </a:p>
          <a:p>
            <a:pPr marL="731520" lvl="1">
              <a:buFont typeface="Arial" panose="020B0604020202020204" pitchFamily="34" charset="0"/>
              <a:buChar char="•"/>
            </a:pPr>
            <a:r>
              <a:rPr lang="en-GB" dirty="0"/>
              <a:t>Weigh by shadow term and sample weight</a:t>
            </a:r>
          </a:p>
          <a:p>
            <a:pPr marL="274320">
              <a:buFont typeface="Wingdings" panose="05000000000000000000" pitchFamily="2" charset="2"/>
              <a:buChar char="§"/>
            </a:pPr>
            <a:r>
              <a:rPr lang="en-GB" dirty="0"/>
              <a:t>Fixed cost independent of the scene lighting</a:t>
            </a:r>
          </a:p>
        </p:txBody>
      </p:sp>
    </p:spTree>
    <p:extLst>
      <p:ext uri="{BB962C8B-B14F-4D97-AF65-F5344CB8AC3E}">
        <p14:creationId xmlns:p14="http://schemas.microsoft.com/office/powerpoint/2010/main" val="921504857"/>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38">
                                            <p:txEl>
                                              <p:pRg st="1" end="1"/>
                                            </p:txEl>
                                          </p:spTgt>
                                        </p:tgtEl>
                                        <p:attrNameLst>
                                          <p:attrName>style.visibility</p:attrName>
                                        </p:attrNameLst>
                                      </p:cBhvr>
                                      <p:to>
                                        <p:strVal val="visible"/>
                                      </p:to>
                                    </p:set>
                                    <p:animEffect transition="in" filter="fade">
                                      <p:cBhvr>
                                        <p:cTn id="10" dur="500"/>
                                        <p:tgtEl>
                                          <p:spTgt spid="3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8">
                                            <p:txEl>
                                              <p:pRg st="2" end="2"/>
                                            </p:txEl>
                                          </p:spTgt>
                                        </p:tgtEl>
                                        <p:attrNameLst>
                                          <p:attrName>style.visibility</p:attrName>
                                        </p:attrNameLst>
                                      </p:cBhvr>
                                      <p:to>
                                        <p:strVal val="visible"/>
                                      </p:to>
                                    </p:set>
                                    <p:animEffect transition="in" filter="fade">
                                      <p:cBhvr>
                                        <p:cTn id="15" dur="500"/>
                                        <p:tgtEl>
                                          <p:spTgt spid="38">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8">
                                            <p:txEl>
                                              <p:pRg st="3" end="3"/>
                                            </p:txEl>
                                          </p:spTgt>
                                        </p:tgtEl>
                                        <p:attrNameLst>
                                          <p:attrName>style.visibility</p:attrName>
                                        </p:attrNameLst>
                                      </p:cBhvr>
                                      <p:to>
                                        <p:strVal val="visible"/>
                                      </p:to>
                                    </p:set>
                                    <p:animEffect transition="in" filter="fade">
                                      <p:cBhvr>
                                        <p:cTn id="20" dur="500"/>
                                        <p:tgtEl>
                                          <p:spTgt spid="38">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8">
                                            <p:txEl>
                                              <p:pRg st="4" end="4"/>
                                            </p:txEl>
                                          </p:spTgt>
                                        </p:tgtEl>
                                        <p:attrNameLst>
                                          <p:attrName>style.visibility</p:attrName>
                                        </p:attrNameLst>
                                      </p:cBhvr>
                                      <p:to>
                                        <p:strVal val="visible"/>
                                      </p:to>
                                    </p:set>
                                    <p:animEffect transition="in" filter="fade">
                                      <p:cBhvr>
                                        <p:cTn id="25" dur="500"/>
                                        <p:tgtEl>
                                          <p:spTgt spid="38">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8">
                                            <p:txEl>
                                              <p:pRg st="5" end="5"/>
                                            </p:txEl>
                                          </p:spTgt>
                                        </p:tgtEl>
                                        <p:attrNameLst>
                                          <p:attrName>style.visibility</p:attrName>
                                        </p:attrNameLst>
                                      </p:cBhvr>
                                      <p:to>
                                        <p:strVal val="visible"/>
                                      </p:to>
                                    </p:set>
                                    <p:animEffect transition="in" filter="fade">
                                      <p:cBhvr>
                                        <p:cTn id="28" dur="500"/>
                                        <p:tgtEl>
                                          <p:spTgt spid="38">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8">
                                            <p:txEl>
                                              <p:pRg st="6" end="6"/>
                                            </p:txEl>
                                          </p:spTgt>
                                        </p:tgtEl>
                                        <p:attrNameLst>
                                          <p:attrName>style.visibility</p:attrName>
                                        </p:attrNameLst>
                                      </p:cBhvr>
                                      <p:to>
                                        <p:strVal val="visible"/>
                                      </p:to>
                                    </p:set>
                                    <p:animEffect transition="in" filter="fade">
                                      <p:cBhvr>
                                        <p:cTn id="33" dur="500"/>
                                        <p:tgtEl>
                                          <p:spTgt spid="3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92C0A02B-27E8-1A0D-1801-E69D6BE19184}"/>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46B70764-7C62-8DA0-6ED4-9446E64FC312}"/>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GB" dirty="0"/>
              <a:t>work in progress</a:t>
            </a:r>
            <a:endParaRPr dirty="0"/>
          </a:p>
        </p:txBody>
      </p:sp>
      <p:sp>
        <p:nvSpPr>
          <p:cNvPr id="142" name="Google Shape;142;p26">
            <a:extLst>
              <a:ext uri="{FF2B5EF4-FFF2-40B4-BE49-F238E27FC236}">
                <a16:creationId xmlns:a16="http://schemas.microsoft.com/office/drawing/2014/main" id="{B940DCD2-FCCD-CB87-2328-C38CDE78A753}"/>
              </a:ext>
            </a:extLst>
          </p:cNvPr>
          <p:cNvSpPr txBox="1">
            <a:spLocks noGrp="1"/>
          </p:cNvSpPr>
          <p:nvPr>
            <p:ph type="ctrTitle"/>
          </p:nvPr>
        </p:nvSpPr>
        <p:spPr>
          <a:xfrm>
            <a:off x="3596903" y="934403"/>
            <a:ext cx="5251533" cy="1671638"/>
          </a:xfrm>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Denoising</a:t>
            </a:r>
            <a:endParaRPr dirty="0"/>
          </a:p>
        </p:txBody>
      </p:sp>
    </p:spTree>
    <p:extLst>
      <p:ext uri="{BB962C8B-B14F-4D97-AF65-F5344CB8AC3E}">
        <p14:creationId xmlns:p14="http://schemas.microsoft.com/office/powerpoint/2010/main" val="3247753463"/>
      </p:ext>
    </p:extLst>
  </p:cSld>
  <p:clrMapOvr>
    <a:masterClrMapping/>
  </p:clrMapOvr>
  <p:transition>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153F28EF-5725-4DF7-2A0F-5C5202CA0F98}"/>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5B8D560D-755C-8AAF-B1B9-EF1F609FF604}"/>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Denoising</a:t>
            </a:r>
            <a:br>
              <a:rPr lang="en" dirty="0"/>
            </a:br>
            <a:r>
              <a:rPr lang="en" sz="1600" dirty="0"/>
              <a:t>work in progress</a:t>
            </a:r>
            <a:endParaRPr sz="1600" dirty="0"/>
          </a:p>
        </p:txBody>
      </p:sp>
      <p:sp>
        <p:nvSpPr>
          <p:cNvPr id="159" name="Google Shape;159;p28">
            <a:extLst>
              <a:ext uri="{FF2B5EF4-FFF2-40B4-BE49-F238E27FC236}">
                <a16:creationId xmlns:a16="http://schemas.microsoft.com/office/drawing/2014/main" id="{BAA25477-5DFC-E552-F4CD-12E401552845}"/>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36</a:t>
            </a:fld>
            <a:endParaRPr/>
          </a:p>
        </p:txBody>
      </p:sp>
      <p:sp>
        <p:nvSpPr>
          <p:cNvPr id="34" name="Google Shape;160;p28">
            <a:extLst>
              <a:ext uri="{FF2B5EF4-FFF2-40B4-BE49-F238E27FC236}">
                <a16:creationId xmlns:a16="http://schemas.microsoft.com/office/drawing/2014/main" id="{777D0A21-2BEC-B278-60B3-8F12EC8305C2}"/>
              </a:ext>
            </a:extLst>
          </p:cNvPr>
          <p:cNvSpPr txBox="1">
            <a:spLocks noGrp="1"/>
          </p:cNvSpPr>
          <p:nvPr>
            <p:ph type="body" idx="1"/>
          </p:nvPr>
        </p:nvSpPr>
        <p:spPr>
          <a:prstGeom prst="rect">
            <a:avLst/>
          </a:prstGeom>
        </p:spPr>
        <p:txBody>
          <a:bodyPr spcFirstLastPara="1" wrap="square" lIns="0" tIns="34275" rIns="68575" bIns="34275" anchor="t" anchorCtr="0">
            <a:noAutofit/>
          </a:bodyPr>
          <a:lstStyle/>
          <a:p>
            <a:pPr marL="0" lvl="0" indent="0">
              <a:spcAft>
                <a:spcPts val="500"/>
              </a:spcAft>
            </a:pPr>
            <a:r>
              <a:rPr lang="en-CA" sz="1600" dirty="0"/>
              <a:t>Denoising with </a:t>
            </a:r>
            <a:r>
              <a:rPr lang="en-CA" sz="1600" dirty="0">
                <a:hlinkClick r:id="rId5"/>
              </a:rPr>
              <a:t>TAA</a:t>
            </a:r>
            <a:endParaRPr lang="en-CA" sz="1600" dirty="0"/>
          </a:p>
        </p:txBody>
      </p:sp>
      <p:sp>
        <p:nvSpPr>
          <p:cNvPr id="38" name="Google Shape;161;p28">
            <a:extLst>
              <a:ext uri="{FF2B5EF4-FFF2-40B4-BE49-F238E27FC236}">
                <a16:creationId xmlns:a16="http://schemas.microsoft.com/office/drawing/2014/main" id="{0E3DD8C6-8CE2-7362-8992-1D47A862C55A}"/>
              </a:ext>
            </a:extLst>
          </p:cNvPr>
          <p:cNvSpPr txBox="1">
            <a:spLocks noGrp="1"/>
          </p:cNvSpPr>
          <p:nvPr>
            <p:ph type="body" idx="3"/>
          </p:nvPr>
        </p:nvSpPr>
        <p:spPr>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History </a:t>
            </a:r>
            <a:r>
              <a:rPr lang="en-GB" dirty="0" err="1"/>
              <a:t>color</a:t>
            </a:r>
            <a:r>
              <a:rPr lang="en-GB" dirty="0"/>
              <a:t> clamp has issues with noise</a:t>
            </a:r>
          </a:p>
          <a:p>
            <a:pPr marL="731520" lvl="1">
              <a:buFont typeface="Arial" panose="020B0604020202020204" pitchFamily="34" charset="0"/>
              <a:buChar char="•"/>
            </a:pPr>
            <a:r>
              <a:rPr lang="en-GB" dirty="0"/>
              <a:t>Flashing lighting splotch artifacts</a:t>
            </a:r>
          </a:p>
          <a:p>
            <a:pPr marL="274320">
              <a:buFont typeface="Wingdings" panose="05000000000000000000" pitchFamily="2" charset="2"/>
              <a:buChar char="§"/>
            </a:pPr>
            <a:r>
              <a:rPr lang="en-GB" dirty="0"/>
              <a:t>WIP: Noise-compatible ghosting suppression</a:t>
            </a:r>
          </a:p>
        </p:txBody>
      </p:sp>
      <p:pic>
        <p:nvPicPr>
          <p:cNvPr id="3" name="denoising">
            <a:hlinkClick r:id="" action="ppaction://media"/>
            <a:extLst>
              <a:ext uri="{FF2B5EF4-FFF2-40B4-BE49-F238E27FC236}">
                <a16:creationId xmlns:a16="http://schemas.microsoft.com/office/drawing/2014/main" id="{0571AFD1-FC80-3DB4-6B68-8DE8A1782DC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4394" y="1440295"/>
            <a:ext cx="4529927" cy="2566800"/>
          </a:xfrm>
          <a:prstGeom prst="rect">
            <a:avLst/>
          </a:prstGeom>
        </p:spPr>
      </p:pic>
    </p:spTree>
    <p:extLst>
      <p:ext uri="{BB962C8B-B14F-4D97-AF65-F5344CB8AC3E}">
        <p14:creationId xmlns:p14="http://schemas.microsoft.com/office/powerpoint/2010/main" val="2955250278"/>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0" end="0"/>
                                            </p:txEl>
                                          </p:spTgt>
                                        </p:tgtEl>
                                        <p:attrNameLst>
                                          <p:attrName>style.visibility</p:attrName>
                                        </p:attrNameLst>
                                      </p:cBhvr>
                                      <p:to>
                                        <p:strVal val="visible"/>
                                      </p:to>
                                    </p:set>
                                    <p:animEffect transition="in" filter="fade">
                                      <p:cBhvr>
                                        <p:cTn id="7" dur="500"/>
                                        <p:tgtEl>
                                          <p:spTgt spid="38">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8">
                                            <p:txEl>
                                              <p:pRg st="1" end="1"/>
                                            </p:txEl>
                                          </p:spTgt>
                                        </p:tgtEl>
                                        <p:attrNameLst>
                                          <p:attrName>style.visibility</p:attrName>
                                        </p:attrNameLst>
                                      </p:cBhvr>
                                      <p:to>
                                        <p:strVal val="visible"/>
                                      </p:to>
                                    </p:set>
                                    <p:animEffect transition="in" filter="fade">
                                      <p:cBhvr>
                                        <p:cTn id="10" dur="500"/>
                                        <p:tgtEl>
                                          <p:spTgt spid="38">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par>
                                <p:cTn id="14" presetID="1" presetClass="mediacall" presetSubtype="0" fill="hold" nodeType="withEffect">
                                  <p:stCondLst>
                                    <p:cond delay="0"/>
                                  </p:stCondLst>
                                  <p:childTnLst>
                                    <p:cmd type="call" cmd="playFrom(0.0)">
                                      <p:cBhvr>
                                        <p:cTn id="15" dur="10000" fill="hold"/>
                                        <p:tgtEl>
                                          <p:spTgt spid="3"/>
                                        </p:tgtEl>
                                      </p:cBhvr>
                                    </p:cmd>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8">
                                            <p:txEl>
                                              <p:pRg st="2" end="2"/>
                                            </p:txEl>
                                          </p:spTgt>
                                        </p:tgtEl>
                                        <p:attrNameLst>
                                          <p:attrName>style.visibility</p:attrName>
                                        </p:attrNameLst>
                                      </p:cBhvr>
                                      <p:to>
                                        <p:strVal val="visible"/>
                                      </p:to>
                                    </p:set>
                                    <p:animEffect transition="in" filter="fade">
                                      <p:cBhvr>
                                        <p:cTn id="20" dur="500"/>
                                        <p:tgtEl>
                                          <p:spTgt spid="3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repeatCount="indefinite" fill="hold" display="0">
                  <p:stCondLst>
                    <p:cond delay="indefinite"/>
                  </p:stCondLst>
                </p:cTn>
                <p:tgtEl>
                  <p:spTgt spid="3"/>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BE187B10-A4AF-2A1F-3FE8-41F5977B8DF4}"/>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386959CD-2836-9D78-4922-666255549CA6}"/>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endParaRPr dirty="0"/>
          </a:p>
        </p:txBody>
      </p:sp>
      <p:sp>
        <p:nvSpPr>
          <p:cNvPr id="142" name="Google Shape;142;p26">
            <a:extLst>
              <a:ext uri="{FF2B5EF4-FFF2-40B4-BE49-F238E27FC236}">
                <a16:creationId xmlns:a16="http://schemas.microsoft.com/office/drawing/2014/main" id="{308F13B9-D6F8-E40B-7BCE-9CC798982787}"/>
              </a:ext>
            </a:extLst>
          </p:cNvPr>
          <p:cNvSpPr txBox="1">
            <a:spLocks noGrp="1"/>
          </p:cNvSpPr>
          <p:nvPr>
            <p:ph type="ctrTitle"/>
          </p:nvPr>
        </p:nvSpPr>
        <p:spPr>
          <a:xfrm>
            <a:off x="3596903" y="934403"/>
            <a:ext cx="5297366" cy="1671638"/>
          </a:xfrm>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Visual Results</a:t>
            </a:r>
            <a:endParaRPr dirty="0"/>
          </a:p>
        </p:txBody>
      </p:sp>
    </p:spTree>
    <p:extLst>
      <p:ext uri="{BB962C8B-B14F-4D97-AF65-F5344CB8AC3E}">
        <p14:creationId xmlns:p14="http://schemas.microsoft.com/office/powerpoint/2010/main" val="2139905688"/>
      </p:ext>
    </p:extLst>
  </p:cSld>
  <p:clrMapOvr>
    <a:masterClrMapping/>
  </p:clrMapOvr>
  <p:transition>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FD60CE10-3E2B-4182-0222-DA3D2B8C5E61}"/>
            </a:ext>
          </a:extLst>
        </p:cNvPr>
        <p:cNvGrpSpPr/>
        <p:nvPr/>
      </p:nvGrpSpPr>
      <p:grpSpPr>
        <a:xfrm>
          <a:off x="0" y="0"/>
          <a:ext cx="0" cy="0"/>
          <a:chOff x="0" y="0"/>
          <a:chExt cx="0" cy="0"/>
        </a:xfrm>
      </p:grpSpPr>
      <p:pic>
        <p:nvPicPr>
          <p:cNvPr id="27" name="Picture 26">
            <a:extLst>
              <a:ext uri="{FF2B5EF4-FFF2-40B4-BE49-F238E27FC236}">
                <a16:creationId xmlns:a16="http://schemas.microsoft.com/office/drawing/2014/main" id="{EEF5E222-D70D-29B5-200E-BEBB46E09CD3}"/>
              </a:ext>
            </a:extLst>
          </p:cNvPr>
          <p:cNvPicPr>
            <a:picLocks noChangeAspect="1"/>
          </p:cNvPicPr>
          <p:nvPr/>
        </p:nvPicPr>
        <p:blipFill>
          <a:blip r:embed="rId5"/>
          <a:srcRect/>
          <a:stretch/>
        </p:blipFill>
        <p:spPr>
          <a:xfrm>
            <a:off x="0" y="972000"/>
            <a:ext cx="9144000" cy="3937471"/>
          </a:xfrm>
          <a:prstGeom prst="rect">
            <a:avLst/>
          </a:prstGeom>
        </p:spPr>
      </p:pic>
      <p:pic>
        <p:nvPicPr>
          <p:cNvPr id="29" name="Picture 28">
            <a:extLst>
              <a:ext uri="{FF2B5EF4-FFF2-40B4-BE49-F238E27FC236}">
                <a16:creationId xmlns:a16="http://schemas.microsoft.com/office/drawing/2014/main" id="{D5B3E478-C42B-66E8-1407-271497B832DC}"/>
              </a:ext>
            </a:extLst>
          </p:cNvPr>
          <p:cNvPicPr>
            <a:picLocks noChangeAspect="1"/>
          </p:cNvPicPr>
          <p:nvPr/>
        </p:nvPicPr>
        <p:blipFill>
          <a:blip r:embed="rId6"/>
          <a:srcRect/>
          <a:stretch/>
        </p:blipFill>
        <p:spPr>
          <a:xfrm>
            <a:off x="0" y="972000"/>
            <a:ext cx="9146155" cy="3938399"/>
          </a:xfrm>
          <a:prstGeom prst="rect">
            <a:avLst/>
          </a:prstGeom>
        </p:spPr>
      </p:pic>
      <p:sp>
        <p:nvSpPr>
          <p:cNvPr id="157" name="Google Shape;157;p28">
            <a:extLst>
              <a:ext uri="{FF2B5EF4-FFF2-40B4-BE49-F238E27FC236}">
                <a16:creationId xmlns:a16="http://schemas.microsoft.com/office/drawing/2014/main" id="{FB8ED033-8C70-7D43-36B7-4CCAA7DD7F0D}"/>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Visual Results</a:t>
            </a:r>
            <a:br>
              <a:rPr lang="en" dirty="0"/>
            </a:br>
            <a:r>
              <a:rPr lang="en" sz="1600" dirty="0"/>
              <a:t>1spp vs 4spp</a:t>
            </a:r>
            <a:endParaRPr sz="1600" dirty="0"/>
          </a:p>
        </p:txBody>
      </p:sp>
      <p:sp>
        <p:nvSpPr>
          <p:cNvPr id="159" name="Google Shape;159;p28">
            <a:extLst>
              <a:ext uri="{FF2B5EF4-FFF2-40B4-BE49-F238E27FC236}">
                <a16:creationId xmlns:a16="http://schemas.microsoft.com/office/drawing/2014/main" id="{578ACB7E-96E7-CD15-CBE4-76A416552943}"/>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38</a:t>
            </a:fld>
            <a:endParaRPr/>
          </a:p>
        </p:txBody>
      </p:sp>
      <p:pic>
        <p:nvPicPr>
          <p:cNvPr id="30" name="dummy">
            <a:hlinkClick r:id="" action="ppaction://media"/>
            <a:extLst>
              <a:ext uri="{FF2B5EF4-FFF2-40B4-BE49-F238E27FC236}">
                <a16:creationId xmlns:a16="http://schemas.microsoft.com/office/drawing/2014/main" id="{2BDB011D-2CDE-F93D-186B-A1C3647F55F5}"/>
              </a:ext>
            </a:extLst>
          </p:cNvPr>
          <p:cNvPicPr>
            <a:picLocks noChangeAspect="1"/>
          </p:cNvPicPr>
          <p:nvPr>
            <a:audioFile r:link="rId1"/>
            <p:extLst>
              <p:ext uri="{DAA4B4D4-6D71-4841-9C94-3DE7FCFB9230}">
                <p14:media xmlns:p14="http://schemas.microsoft.com/office/powerpoint/2010/main" r:embed="rId2">
                  <p14:trim end="917.0294"/>
                  <p14:bmkLst>
                    <p14:bmk name="Bookmark 1" time="0"/>
                  </p14:bmkLst>
                </p14:media>
              </p:ext>
            </p:extLst>
          </p:nvPr>
        </p:nvPicPr>
        <p:blipFill>
          <a:blip r:embed="rId7"/>
          <a:stretch>
            <a:fillRect/>
          </a:stretch>
        </p:blipFill>
        <p:spPr>
          <a:xfrm>
            <a:off x="17106" y="970357"/>
            <a:ext cx="304800" cy="304800"/>
          </a:xfrm>
          <a:prstGeom prst="rect">
            <a:avLst/>
          </a:prstGeom>
        </p:spPr>
      </p:pic>
    </p:spTree>
    <p:extLst>
      <p:ext uri="{BB962C8B-B14F-4D97-AF65-F5344CB8AC3E}">
        <p14:creationId xmlns:p14="http://schemas.microsoft.com/office/powerpoint/2010/main" val="2704689891"/>
      </p:ext>
    </p:extLst>
  </p:cSld>
  <p:clrMapOvr>
    <a:masterClrMapping/>
  </p:clrMapOvr>
  <p:transition>
    <p:wipe/>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0"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showWhenStopped="0">
                    <p:cTn id="7" repeatCount="indefinite" fill="hold" display="0">
                      <p:stCondLst>
                        <p:cond delay="indefinite"/>
                      </p:stCondLst>
                      <p:endCondLst>
                        <p:cond evt="onStopAudio" delay="0">
                          <p:tgtEl>
                            <p:sldTgt/>
                          </p:tgtEl>
                        </p:cond>
                      </p:endCondLst>
                    </p:cTn>
                    <p:tgtEl>
                      <p:spTgt spid="30"/>
                    </p:tgtEl>
                  </p:cMediaNode>
                </p:audio>
                <p:seq concurrent="1" nextAc="seek">
                  <p:cTn id="8" restart="whenNotActive" fill="hold" evtFilter="cancelBubble" nodeType="interactiveSeq">
                    <p:stCondLst>
                      <p:cond evt="onMediaBookmark" delay="0">
                        <p:tgtEl>
                          <p14:bmkTgt spid="30" bmkName="Bookmark 1"/>
                        </p:tgtEl>
                      </p:cond>
                    </p:stCondLst>
                    <p:endSync evt="end" delay="0">
                      <p:rtn val="all"/>
                    </p:endSync>
                    <p:childTnLst>
                      <p:par>
                        <p:cTn id="9" fill="hold">
                          <p:stCondLst>
                            <p:cond delay="0"/>
                          </p:stCondLst>
                          <p:childTnLst>
                            <p:par>
                              <p:cTn id="10" fill="hold">
                                <p:stCondLst>
                                  <p:cond delay="0"/>
                                </p:stCondLst>
                                <p:childTnLst>
                                  <p:par>
                                    <p:cTn id="11" presetID="1" presetClass="entr" presetSubtype="0" fill="hold" nodeType="clickEffect">
                                      <p:stCondLst>
                                        <p:cond delay="1000"/>
                                      </p:stCondLst>
                                      <p:childTnLst>
                                        <p:set>
                                          <p:cBhvr>
                                            <p:cTn id="12" dur="1" fill="hold">
                                              <p:stCondLst>
                                                <p:cond delay="9"/>
                                              </p:stCondLst>
                                            </p:cTn>
                                            <p:tgtEl>
                                              <p:spTgt spid="29"/>
                                            </p:tgtEl>
                                            <p:attrNameLst>
                                              <p:attrName>style.visibility</p:attrName>
                                            </p:attrNameLst>
                                          </p:cBhvr>
                                          <p:to>
                                            <p:strVal val="visible"/>
                                          </p:to>
                                        </p:set>
                                      </p:childTnLst>
                                    </p:cTn>
                                  </p:par>
                                </p:childTnLst>
                              </p:cTn>
                            </p:par>
                          </p:childTnLst>
                        </p:cTn>
                      </p:par>
                    </p:childTnLst>
                  </p:cTn>
                  <p:nextCondLst>
                    <p:cond evt="onMediaBookmark" delay="0">
                      <p:tgtEl>
                        <p14:bmkTgt spid="30" bmkName="Bookmark 1"/>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1010"/>
                                </p:stCondLst>
                                <p:childTnLst>
                                  <p:par>
                                    <p:cTn id="5" presetID="1" presetClass="mediacall" presetSubtype="0" fill="hold" nodeType="afterEffect">
                                      <p:stCondLst>
                                        <p:cond delay="0"/>
                                      </p:stCondLst>
                                      <p:childTnLst>
                                        <p:cmd type="call" cmd="playFrom(0.0)">
                                          <p:cBhvr>
                                            <p:cTn id="6" dur="2000"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showWhenStopped="0">
                    <p:cTn id="7" repeatCount="indefinite" fill="hold" display="0">
                      <p:stCondLst>
                        <p:cond delay="indefinite"/>
                      </p:stCondLst>
                      <p:endCondLst>
                        <p:cond evt="onStopAudio" delay="0">
                          <p:tgtEl>
                            <p:sldTgt/>
                          </p:tgtEl>
                        </p:cond>
                      </p:endCondLst>
                    </p:cTn>
                    <p:tgtEl>
                      <p:spTgt spid="30"/>
                    </p:tgtEl>
                  </p:cMediaNode>
                </p:audio>
              </p:childTnLst>
            </p:cTn>
          </p:par>
        </p:tnLst>
      </p:timing>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869BB934-F8F9-B46F-5CE5-8B2FB5CBB6F1}"/>
            </a:ext>
          </a:extLst>
        </p:cNvPr>
        <p:cNvGrpSpPr/>
        <p:nvPr/>
      </p:nvGrpSpPr>
      <p:grpSpPr>
        <a:xfrm>
          <a:off x="0" y="0"/>
          <a:ext cx="0" cy="0"/>
          <a:chOff x="0" y="0"/>
          <a:chExt cx="0" cy="0"/>
        </a:xfrm>
      </p:grpSpPr>
      <p:pic>
        <p:nvPicPr>
          <p:cNvPr id="134" name="Picture 133">
            <a:extLst>
              <a:ext uri="{FF2B5EF4-FFF2-40B4-BE49-F238E27FC236}">
                <a16:creationId xmlns:a16="http://schemas.microsoft.com/office/drawing/2014/main" id="{AB656A71-D39B-DB1D-B1E7-D1781D44D423}"/>
              </a:ext>
            </a:extLst>
          </p:cNvPr>
          <p:cNvPicPr>
            <a:picLocks noChangeAspect="1"/>
          </p:cNvPicPr>
          <p:nvPr/>
        </p:nvPicPr>
        <p:blipFill>
          <a:blip r:embed="rId5"/>
          <a:srcRect/>
          <a:stretch/>
        </p:blipFill>
        <p:spPr>
          <a:xfrm>
            <a:off x="5" y="972000"/>
            <a:ext cx="9143995" cy="3937470"/>
          </a:xfrm>
          <a:prstGeom prst="rect">
            <a:avLst/>
          </a:prstGeom>
        </p:spPr>
      </p:pic>
      <p:pic>
        <p:nvPicPr>
          <p:cNvPr id="133" name="Picture 132">
            <a:extLst>
              <a:ext uri="{FF2B5EF4-FFF2-40B4-BE49-F238E27FC236}">
                <a16:creationId xmlns:a16="http://schemas.microsoft.com/office/drawing/2014/main" id="{961415CB-10D0-E77C-9B6A-8975431C288A}"/>
              </a:ext>
            </a:extLst>
          </p:cNvPr>
          <p:cNvPicPr>
            <a:picLocks noChangeAspect="1"/>
          </p:cNvPicPr>
          <p:nvPr/>
        </p:nvPicPr>
        <p:blipFill>
          <a:blip r:embed="rId6"/>
          <a:srcRect/>
          <a:stretch/>
        </p:blipFill>
        <p:spPr>
          <a:xfrm>
            <a:off x="0" y="972000"/>
            <a:ext cx="9146157" cy="3938400"/>
          </a:xfrm>
          <a:prstGeom prst="rect">
            <a:avLst/>
          </a:prstGeom>
        </p:spPr>
      </p:pic>
      <p:pic>
        <p:nvPicPr>
          <p:cNvPr id="132" name="Picture 131">
            <a:extLst>
              <a:ext uri="{FF2B5EF4-FFF2-40B4-BE49-F238E27FC236}">
                <a16:creationId xmlns:a16="http://schemas.microsoft.com/office/drawing/2014/main" id="{0963F40F-482A-3ADB-CC12-DC9346360267}"/>
              </a:ext>
            </a:extLst>
          </p:cNvPr>
          <p:cNvPicPr>
            <a:picLocks noChangeAspect="1"/>
          </p:cNvPicPr>
          <p:nvPr/>
        </p:nvPicPr>
        <p:blipFill>
          <a:blip r:embed="rId7"/>
          <a:srcRect/>
          <a:stretch/>
        </p:blipFill>
        <p:spPr>
          <a:xfrm>
            <a:off x="0" y="972000"/>
            <a:ext cx="9146154" cy="3938400"/>
          </a:xfrm>
          <a:prstGeom prst="rect">
            <a:avLst/>
          </a:prstGeom>
        </p:spPr>
      </p:pic>
      <p:pic>
        <p:nvPicPr>
          <p:cNvPr id="128" name="Picture 127">
            <a:extLst>
              <a:ext uri="{FF2B5EF4-FFF2-40B4-BE49-F238E27FC236}">
                <a16:creationId xmlns:a16="http://schemas.microsoft.com/office/drawing/2014/main" id="{A5FC7571-5CDD-ED14-EE79-666B2785018F}"/>
              </a:ext>
            </a:extLst>
          </p:cNvPr>
          <p:cNvPicPr>
            <a:picLocks noChangeAspect="1"/>
          </p:cNvPicPr>
          <p:nvPr/>
        </p:nvPicPr>
        <p:blipFill>
          <a:blip r:embed="rId8"/>
          <a:srcRect/>
          <a:stretch/>
        </p:blipFill>
        <p:spPr>
          <a:xfrm>
            <a:off x="0" y="972000"/>
            <a:ext cx="9146157" cy="3938400"/>
          </a:xfrm>
          <a:prstGeom prst="rect">
            <a:avLst/>
          </a:prstGeom>
        </p:spPr>
      </p:pic>
      <p:pic>
        <p:nvPicPr>
          <p:cNvPr id="63" name="Picture 62" descr="A collage of a street with a pumpkin headlight&#10;&#10;AI-generated content may be incorrect.">
            <a:extLst>
              <a:ext uri="{FF2B5EF4-FFF2-40B4-BE49-F238E27FC236}">
                <a16:creationId xmlns:a16="http://schemas.microsoft.com/office/drawing/2014/main" id="{EE724D94-259B-FBC8-3FBA-A3FC9F098F92}"/>
              </a:ext>
            </a:extLst>
          </p:cNvPr>
          <p:cNvPicPr>
            <a:picLocks noChangeAspect="1"/>
          </p:cNvPicPr>
          <p:nvPr/>
        </p:nvPicPr>
        <p:blipFill>
          <a:blip r:embed="rId9"/>
          <a:stretch>
            <a:fillRect/>
          </a:stretch>
        </p:blipFill>
        <p:spPr>
          <a:xfrm>
            <a:off x="0" y="972000"/>
            <a:ext cx="9146155" cy="3938400"/>
          </a:xfrm>
          <a:prstGeom prst="rect">
            <a:avLst/>
          </a:prstGeom>
        </p:spPr>
      </p:pic>
      <p:sp>
        <p:nvSpPr>
          <p:cNvPr id="157" name="Google Shape;157;p28">
            <a:extLst>
              <a:ext uri="{FF2B5EF4-FFF2-40B4-BE49-F238E27FC236}">
                <a16:creationId xmlns:a16="http://schemas.microsoft.com/office/drawing/2014/main" id="{FD1DBC9F-9623-3846-CFC5-B0D2B096A2FD}"/>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Visual Results</a:t>
            </a:r>
            <a:br>
              <a:rPr lang="en" dirty="0"/>
            </a:br>
            <a:r>
              <a:rPr lang="en" sz="1600" dirty="0"/>
              <a:t>4-64 Big-Tile samples</a:t>
            </a:r>
            <a:endParaRPr sz="1600" dirty="0"/>
          </a:p>
        </p:txBody>
      </p:sp>
      <p:sp>
        <p:nvSpPr>
          <p:cNvPr id="159" name="Google Shape;159;p28">
            <a:extLst>
              <a:ext uri="{FF2B5EF4-FFF2-40B4-BE49-F238E27FC236}">
                <a16:creationId xmlns:a16="http://schemas.microsoft.com/office/drawing/2014/main" id="{8C5C2392-6702-8DA9-AA6C-35CB01F66D47}"/>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39</a:t>
            </a:fld>
            <a:endParaRPr/>
          </a:p>
        </p:txBody>
      </p:sp>
      <p:pic>
        <p:nvPicPr>
          <p:cNvPr id="135" name="dummy">
            <a:hlinkClick r:id="" action="ppaction://media"/>
            <a:extLst>
              <a:ext uri="{FF2B5EF4-FFF2-40B4-BE49-F238E27FC236}">
                <a16:creationId xmlns:a16="http://schemas.microsoft.com/office/drawing/2014/main" id="{A34E1F13-6A36-173F-F2E6-19D536F9F462}"/>
              </a:ext>
            </a:extLst>
          </p:cNvPr>
          <p:cNvPicPr>
            <a:picLocks noChangeAspect="1"/>
          </p:cNvPicPr>
          <p:nvPr>
            <a:audioFile r:link="rId1"/>
            <p:extLst>
              <p:ext uri="{DAA4B4D4-6D71-4841-9C94-3DE7FCFB9230}">
                <p14:media xmlns:p14="http://schemas.microsoft.com/office/powerpoint/2010/main" r:embed="rId2">
                  <p14:trim end="649.7959"/>
                  <p14:bmkLst>
                    <p14:bmk name="Bookmark 1" time="0"/>
                  </p14:bmkLst>
                </p14:media>
              </p:ext>
            </p:extLst>
          </p:nvPr>
        </p:nvPicPr>
        <p:blipFill>
          <a:blip r:embed="rId10"/>
          <a:stretch>
            <a:fillRect/>
          </a:stretch>
        </p:blipFill>
        <p:spPr>
          <a:xfrm>
            <a:off x="17106" y="983348"/>
            <a:ext cx="304800" cy="304800"/>
          </a:xfrm>
          <a:prstGeom prst="rect">
            <a:avLst/>
          </a:prstGeom>
        </p:spPr>
      </p:pic>
    </p:spTree>
    <p:extLst>
      <p:ext uri="{BB962C8B-B14F-4D97-AF65-F5344CB8AC3E}">
        <p14:creationId xmlns:p14="http://schemas.microsoft.com/office/powerpoint/2010/main" val="2247687255"/>
      </p:ext>
    </p:extLst>
  </p:cSld>
  <p:clrMapOvr>
    <a:masterClrMapping/>
  </p:clrMapOvr>
  <p:transition>
    <p:wipe/>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1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showWhenStopped="0">
                    <p:cTn id="7" repeatCount="indefinite" fill="hold" display="0">
                      <p:stCondLst>
                        <p:cond delay="indefinite"/>
                      </p:stCondLst>
                      <p:endCondLst>
                        <p:cond evt="onStopAudio" delay="0">
                          <p:tgtEl>
                            <p:sldTgt/>
                          </p:tgtEl>
                        </p:cond>
                      </p:endCondLst>
                    </p:cTn>
                    <p:tgtEl>
                      <p:spTgt spid="135"/>
                    </p:tgtEl>
                  </p:cMediaNode>
                </p:audio>
                <p:seq concurrent="1" nextAc="seek">
                  <p:cTn id="8" restart="whenNotActive" fill="hold" evtFilter="cancelBubble" nodeType="interactiveSeq">
                    <p:stCondLst>
                      <p:cond evt="onMediaBookmark" delay="0">
                        <p:tgtEl>
                          <p14:bmkTgt spid="135" bmkName="Bookmark 1"/>
                        </p:tgtEl>
                      </p:cond>
                    </p:stCondLst>
                    <p:endSync evt="end" delay="0">
                      <p:rtn val="all"/>
                    </p:endSync>
                    <p:childTnLst>
                      <p:par>
                        <p:cTn id="9" fill="hold">
                          <p:stCondLst>
                            <p:cond delay="0"/>
                          </p:stCondLst>
                          <p:childTnLst>
                            <p:par>
                              <p:cTn id="10" fill="hold">
                                <p:stCondLst>
                                  <p:cond delay="0"/>
                                </p:stCondLst>
                                <p:childTnLst>
                                  <p:par>
                                    <p:cTn id="11" presetID="1" presetClass="entr" presetSubtype="0" fill="hold" nodeType="afterEffect">
                                      <p:stCondLst>
                                        <p:cond delay="1000"/>
                                      </p:stCondLst>
                                      <p:childTnLst>
                                        <p:set>
                                          <p:cBhvr>
                                            <p:cTn id="12" dur="1" fill="hold">
                                              <p:stCondLst>
                                                <p:cond delay="9"/>
                                              </p:stCondLst>
                                            </p:cTn>
                                            <p:tgtEl>
                                              <p:spTgt spid="133"/>
                                            </p:tgtEl>
                                            <p:attrNameLst>
                                              <p:attrName>style.visibility</p:attrName>
                                            </p:attrNameLst>
                                          </p:cBhvr>
                                          <p:to>
                                            <p:strVal val="visible"/>
                                          </p:to>
                                        </p:set>
                                      </p:childTnLst>
                                    </p:cTn>
                                  </p:par>
                                </p:childTnLst>
                              </p:cTn>
                            </p:par>
                            <p:par>
                              <p:cTn id="13" fill="hold">
                                <p:stCondLst>
                                  <p:cond delay="1010"/>
                                </p:stCondLst>
                                <p:childTnLst>
                                  <p:par>
                                    <p:cTn id="14" presetID="1" presetClass="entr" presetSubtype="0" fill="hold" nodeType="afterEffect">
                                      <p:stCondLst>
                                        <p:cond delay="1000"/>
                                      </p:stCondLst>
                                      <p:childTnLst>
                                        <p:set>
                                          <p:cBhvr>
                                            <p:cTn id="15" dur="1" fill="hold">
                                              <p:stCondLst>
                                                <p:cond delay="9"/>
                                              </p:stCondLst>
                                            </p:cTn>
                                            <p:tgtEl>
                                              <p:spTgt spid="132"/>
                                            </p:tgtEl>
                                            <p:attrNameLst>
                                              <p:attrName>style.visibility</p:attrName>
                                            </p:attrNameLst>
                                          </p:cBhvr>
                                          <p:to>
                                            <p:strVal val="visible"/>
                                          </p:to>
                                        </p:set>
                                      </p:childTnLst>
                                    </p:cTn>
                                  </p:par>
                                </p:childTnLst>
                              </p:cTn>
                            </p:par>
                            <p:par>
                              <p:cTn id="16" fill="hold">
                                <p:stCondLst>
                                  <p:cond delay="2020"/>
                                </p:stCondLst>
                                <p:childTnLst>
                                  <p:par>
                                    <p:cTn id="17" presetID="1" presetClass="entr" presetSubtype="0" fill="hold" nodeType="afterEffect">
                                      <p:stCondLst>
                                        <p:cond delay="1000"/>
                                      </p:stCondLst>
                                      <p:childTnLst>
                                        <p:set>
                                          <p:cBhvr>
                                            <p:cTn id="18" dur="1" fill="hold">
                                              <p:stCondLst>
                                                <p:cond delay="9"/>
                                              </p:stCondLst>
                                            </p:cTn>
                                            <p:tgtEl>
                                              <p:spTgt spid="128"/>
                                            </p:tgtEl>
                                            <p:attrNameLst>
                                              <p:attrName>style.visibility</p:attrName>
                                            </p:attrNameLst>
                                          </p:cBhvr>
                                          <p:to>
                                            <p:strVal val="visible"/>
                                          </p:to>
                                        </p:set>
                                      </p:childTnLst>
                                    </p:cTn>
                                  </p:par>
                                </p:childTnLst>
                              </p:cTn>
                            </p:par>
                            <p:par>
                              <p:cTn id="19" fill="hold">
                                <p:stCondLst>
                                  <p:cond delay="3030"/>
                                </p:stCondLst>
                                <p:childTnLst>
                                  <p:par>
                                    <p:cTn id="20" presetID="1" presetClass="entr" presetSubtype="0" fill="hold" nodeType="afterEffect">
                                      <p:stCondLst>
                                        <p:cond delay="1000"/>
                                      </p:stCondLst>
                                      <p:childTnLst>
                                        <p:set>
                                          <p:cBhvr>
                                            <p:cTn id="21" dur="1" fill="hold">
                                              <p:stCondLst>
                                                <p:cond delay="9"/>
                                              </p:stCondLst>
                                            </p:cTn>
                                            <p:tgtEl>
                                              <p:spTgt spid="63"/>
                                            </p:tgtEl>
                                            <p:attrNameLst>
                                              <p:attrName>style.visibility</p:attrName>
                                            </p:attrNameLst>
                                          </p:cBhvr>
                                          <p:to>
                                            <p:strVal val="visible"/>
                                          </p:to>
                                        </p:set>
                                      </p:childTnLst>
                                    </p:cTn>
                                  </p:par>
                                </p:childTnLst>
                              </p:cTn>
                            </p:par>
                          </p:childTnLst>
                        </p:cTn>
                      </p:par>
                    </p:childTnLst>
                  </p:cTn>
                  <p:nextCondLst>
                    <p:cond evt="onMediaBookmark" delay="0">
                      <p:tgtEl>
                        <p14:bmkTgt spid="135" bmkName="Bookmark 1"/>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1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showWhenStopped="0">
                    <p:cTn id="7" repeatCount="indefinite" fill="hold" display="0">
                      <p:stCondLst>
                        <p:cond delay="indefinite"/>
                      </p:stCondLst>
                      <p:endCondLst>
                        <p:cond evt="onStopAudio" delay="0">
                          <p:tgtEl>
                            <p:sldTgt/>
                          </p:tgtEl>
                        </p:cond>
                      </p:endCondLst>
                    </p:cTn>
                    <p:tgtEl>
                      <p:spTgt spid="135"/>
                    </p:tgtEl>
                  </p:cMediaNode>
                </p:audio>
              </p:childTnLst>
            </p:cTn>
          </p:par>
        </p:tnLst>
      </p:timing>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41F2E8F0-DA52-D7ED-B445-6DE7D5E4145E}"/>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D5D7ECDB-8705-F9F6-7308-87F48F49F0A2}"/>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GB" dirty="0"/>
              <a:t>on mobile and PC</a:t>
            </a:r>
            <a:endParaRPr dirty="0"/>
          </a:p>
        </p:txBody>
      </p:sp>
      <p:sp>
        <p:nvSpPr>
          <p:cNvPr id="142" name="Google Shape;142;p26">
            <a:extLst>
              <a:ext uri="{FF2B5EF4-FFF2-40B4-BE49-F238E27FC236}">
                <a16:creationId xmlns:a16="http://schemas.microsoft.com/office/drawing/2014/main" id="{57979D5E-F4AF-E503-90E3-115E346E38A0}"/>
              </a:ext>
            </a:extLst>
          </p:cNvPr>
          <p:cNvSpPr txBox="1">
            <a:spLocks noGrp="1"/>
          </p:cNvSpPr>
          <p:nvPr>
            <p:ph type="ctrTitle"/>
          </p:nvPr>
        </p:nvSpPr>
        <p:spPr>
          <a:xfrm>
            <a:off x="3596903" y="934403"/>
            <a:ext cx="5297366" cy="1671638"/>
          </a:xfrm>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Performance</a:t>
            </a:r>
            <a:endParaRPr dirty="0"/>
          </a:p>
        </p:txBody>
      </p:sp>
    </p:spTree>
    <p:extLst>
      <p:ext uri="{BB962C8B-B14F-4D97-AF65-F5344CB8AC3E}">
        <p14:creationId xmlns:p14="http://schemas.microsoft.com/office/powerpoint/2010/main" val="4002892118"/>
      </p:ext>
    </p:extLst>
  </p:cSld>
  <p:clrMapOvr>
    <a:masterClrMapping/>
  </p:clrMapOvr>
  <p:transition>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00DBA4CC-FFD9-45D9-E857-1FF747459A2D}"/>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F5636A41-CD66-79A5-82C6-833B771765C8}"/>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Performance</a:t>
            </a:r>
            <a:br>
              <a:rPr lang="en" dirty="0"/>
            </a:br>
            <a:r>
              <a:rPr lang="en" sz="1600" dirty="0"/>
              <a:t>on mobile and PC</a:t>
            </a:r>
            <a:endParaRPr sz="1600" dirty="0"/>
          </a:p>
        </p:txBody>
      </p:sp>
      <p:sp>
        <p:nvSpPr>
          <p:cNvPr id="159" name="Google Shape;159;p28">
            <a:extLst>
              <a:ext uri="{FF2B5EF4-FFF2-40B4-BE49-F238E27FC236}">
                <a16:creationId xmlns:a16="http://schemas.microsoft.com/office/drawing/2014/main" id="{625AF69D-CF96-1EAD-B732-B3370B15F566}"/>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41</a:t>
            </a:fld>
            <a:endParaRPr/>
          </a:p>
        </p:txBody>
      </p:sp>
      <p:sp>
        <p:nvSpPr>
          <p:cNvPr id="11" name="Google Shape;160;p28">
            <a:extLst>
              <a:ext uri="{FF2B5EF4-FFF2-40B4-BE49-F238E27FC236}">
                <a16:creationId xmlns:a16="http://schemas.microsoft.com/office/drawing/2014/main" id="{968172F5-6F17-E200-003C-5DEE10C5978D}"/>
              </a:ext>
            </a:extLst>
          </p:cNvPr>
          <p:cNvSpPr txBox="1">
            <a:spLocks noGrp="1"/>
          </p:cNvSpPr>
          <p:nvPr>
            <p:ph type="body" idx="1"/>
          </p:nvPr>
        </p:nvSpPr>
        <p:spPr>
          <a:xfrm>
            <a:off x="3661411" y="1643164"/>
            <a:ext cx="1718309" cy="276900"/>
          </a:xfrm>
          <a:prstGeom prst="rect">
            <a:avLst/>
          </a:prstGeom>
        </p:spPr>
        <p:txBody>
          <a:bodyPr spcFirstLastPara="1" wrap="square" lIns="0" tIns="34275" rIns="68575" bIns="34275" anchor="t" anchorCtr="0">
            <a:noAutofit/>
          </a:bodyPr>
          <a:lstStyle/>
          <a:p>
            <a:pPr marL="0" lvl="0" indent="0">
              <a:spcAft>
                <a:spcPts val="500"/>
              </a:spcAft>
            </a:pPr>
            <a:r>
              <a:rPr lang="en-CA" sz="1600" dirty="0"/>
              <a:t>Testing Hardware</a:t>
            </a:r>
          </a:p>
        </p:txBody>
      </p:sp>
      <p:pic>
        <p:nvPicPr>
          <p:cNvPr id="5" name="Picture 4" descr="A white and yellow rectangular table with black text&#10;&#10;AI-generated content may be incorrect.">
            <a:extLst>
              <a:ext uri="{FF2B5EF4-FFF2-40B4-BE49-F238E27FC236}">
                <a16:creationId xmlns:a16="http://schemas.microsoft.com/office/drawing/2014/main" id="{91F056FB-A0D8-D2D0-28B6-E2CE1263DC5C}"/>
              </a:ext>
            </a:extLst>
          </p:cNvPr>
          <p:cNvPicPr>
            <a:picLocks noChangeAspect="1"/>
          </p:cNvPicPr>
          <p:nvPr/>
        </p:nvPicPr>
        <p:blipFill>
          <a:blip r:embed="rId3"/>
          <a:stretch>
            <a:fillRect/>
          </a:stretch>
        </p:blipFill>
        <p:spPr>
          <a:xfrm>
            <a:off x="1451288" y="2064604"/>
            <a:ext cx="6138554" cy="1577576"/>
          </a:xfrm>
          <a:prstGeom prst="rect">
            <a:avLst/>
          </a:prstGeom>
        </p:spPr>
      </p:pic>
    </p:spTree>
    <p:extLst>
      <p:ext uri="{BB962C8B-B14F-4D97-AF65-F5344CB8AC3E}">
        <p14:creationId xmlns:p14="http://schemas.microsoft.com/office/powerpoint/2010/main" val="2478000713"/>
      </p:ext>
    </p:extLst>
  </p:cSld>
  <p:clrMapOvr>
    <a:masterClrMapping/>
  </p:clrMapOvr>
  <p:transition>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A682632B-50A8-B6AB-0C31-8A918FE9FFBF}"/>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800C89C6-D11D-3CAC-51FA-473573CCDBBB}"/>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Performance</a:t>
            </a:r>
            <a:br>
              <a:rPr lang="en" dirty="0"/>
            </a:br>
            <a:r>
              <a:rPr lang="en" sz="1600" dirty="0"/>
              <a:t>on mobile and PC</a:t>
            </a:r>
            <a:endParaRPr sz="1600" dirty="0"/>
          </a:p>
        </p:txBody>
      </p:sp>
      <p:sp>
        <p:nvSpPr>
          <p:cNvPr id="159" name="Google Shape;159;p28">
            <a:extLst>
              <a:ext uri="{FF2B5EF4-FFF2-40B4-BE49-F238E27FC236}">
                <a16:creationId xmlns:a16="http://schemas.microsoft.com/office/drawing/2014/main" id="{2D20889A-967F-3C1A-7B14-A0074A93190D}"/>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42</a:t>
            </a:fld>
            <a:endParaRPr/>
          </a:p>
        </p:txBody>
      </p:sp>
      <p:pic>
        <p:nvPicPr>
          <p:cNvPr id="5" name="Picture 4">
            <a:extLst>
              <a:ext uri="{FF2B5EF4-FFF2-40B4-BE49-F238E27FC236}">
                <a16:creationId xmlns:a16="http://schemas.microsoft.com/office/drawing/2014/main" id="{499A8D9B-B747-E3FC-E9FA-477F8B06FF30}"/>
              </a:ext>
            </a:extLst>
          </p:cNvPr>
          <p:cNvPicPr>
            <a:picLocks noChangeAspect="1"/>
          </p:cNvPicPr>
          <p:nvPr/>
        </p:nvPicPr>
        <p:blipFill>
          <a:blip r:embed="rId3"/>
          <a:srcRect/>
          <a:stretch/>
        </p:blipFill>
        <p:spPr>
          <a:xfrm>
            <a:off x="2307111" y="976799"/>
            <a:ext cx="4529777" cy="3935243"/>
          </a:xfrm>
          <a:prstGeom prst="rect">
            <a:avLst/>
          </a:prstGeom>
        </p:spPr>
      </p:pic>
    </p:spTree>
    <p:extLst>
      <p:ext uri="{BB962C8B-B14F-4D97-AF65-F5344CB8AC3E}">
        <p14:creationId xmlns:p14="http://schemas.microsoft.com/office/powerpoint/2010/main" val="3499194746"/>
      </p:ext>
    </p:extLst>
  </p:cSld>
  <p:clrMapOvr>
    <a:masterClrMapping/>
  </p:clrMapOvr>
  <p:transition>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D0559BDD-88D4-AFD0-3A95-AF51E217A0D4}"/>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E4A26CC6-5CFE-5D2E-554F-91D86E4B177A}"/>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Performance</a:t>
            </a:r>
            <a:br>
              <a:rPr lang="en" dirty="0"/>
            </a:br>
            <a:r>
              <a:rPr lang="en" sz="1600" dirty="0"/>
              <a:t>on mobile and PC</a:t>
            </a:r>
            <a:endParaRPr sz="1600" dirty="0"/>
          </a:p>
        </p:txBody>
      </p:sp>
      <p:sp>
        <p:nvSpPr>
          <p:cNvPr id="159" name="Google Shape;159;p28">
            <a:extLst>
              <a:ext uri="{FF2B5EF4-FFF2-40B4-BE49-F238E27FC236}">
                <a16:creationId xmlns:a16="http://schemas.microsoft.com/office/drawing/2014/main" id="{D881CBAB-C0D0-1710-883D-BA78AABB48DC}"/>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43</a:t>
            </a:fld>
            <a:endParaRPr/>
          </a:p>
        </p:txBody>
      </p:sp>
      <p:pic>
        <p:nvPicPr>
          <p:cNvPr id="4" name="Picture 3">
            <a:extLst>
              <a:ext uri="{FF2B5EF4-FFF2-40B4-BE49-F238E27FC236}">
                <a16:creationId xmlns:a16="http://schemas.microsoft.com/office/drawing/2014/main" id="{D8C4C0CA-7CA6-FD7A-CCD6-F91E633D3ED2}"/>
              </a:ext>
            </a:extLst>
          </p:cNvPr>
          <p:cNvPicPr>
            <a:picLocks noChangeAspect="1"/>
          </p:cNvPicPr>
          <p:nvPr/>
        </p:nvPicPr>
        <p:blipFill>
          <a:blip r:embed="rId3"/>
          <a:srcRect/>
          <a:stretch/>
        </p:blipFill>
        <p:spPr>
          <a:xfrm>
            <a:off x="1254278" y="1786538"/>
            <a:ext cx="6635444" cy="2428153"/>
          </a:xfrm>
          <a:prstGeom prst="rect">
            <a:avLst/>
          </a:prstGeom>
        </p:spPr>
      </p:pic>
      <p:pic>
        <p:nvPicPr>
          <p:cNvPr id="7" name="Picture 6">
            <a:extLst>
              <a:ext uri="{FF2B5EF4-FFF2-40B4-BE49-F238E27FC236}">
                <a16:creationId xmlns:a16="http://schemas.microsoft.com/office/drawing/2014/main" id="{A44E4254-D5C1-31A2-8999-F5F4E28C3A6C}"/>
              </a:ext>
            </a:extLst>
          </p:cNvPr>
          <p:cNvPicPr>
            <a:picLocks noChangeAspect="1"/>
          </p:cNvPicPr>
          <p:nvPr/>
        </p:nvPicPr>
        <p:blipFill>
          <a:blip r:embed="rId4"/>
          <a:srcRect/>
          <a:stretch/>
        </p:blipFill>
        <p:spPr>
          <a:xfrm>
            <a:off x="1254278" y="1786538"/>
            <a:ext cx="6635444" cy="2428152"/>
          </a:xfrm>
          <a:prstGeom prst="rect">
            <a:avLst/>
          </a:prstGeom>
        </p:spPr>
      </p:pic>
      <p:pic>
        <p:nvPicPr>
          <p:cNvPr id="8" name="Picture 7">
            <a:extLst>
              <a:ext uri="{FF2B5EF4-FFF2-40B4-BE49-F238E27FC236}">
                <a16:creationId xmlns:a16="http://schemas.microsoft.com/office/drawing/2014/main" id="{102C0174-FDDD-C37E-B7D9-F40B7F369929}"/>
              </a:ext>
            </a:extLst>
          </p:cNvPr>
          <p:cNvPicPr>
            <a:picLocks noChangeAspect="1"/>
          </p:cNvPicPr>
          <p:nvPr/>
        </p:nvPicPr>
        <p:blipFill>
          <a:blip r:embed="rId5"/>
          <a:srcRect/>
          <a:stretch/>
        </p:blipFill>
        <p:spPr>
          <a:xfrm>
            <a:off x="1254279" y="1786537"/>
            <a:ext cx="6635441" cy="2428152"/>
          </a:xfrm>
          <a:prstGeom prst="rect">
            <a:avLst/>
          </a:prstGeom>
        </p:spPr>
      </p:pic>
    </p:spTree>
    <p:extLst>
      <p:ext uri="{BB962C8B-B14F-4D97-AF65-F5344CB8AC3E}">
        <p14:creationId xmlns:p14="http://schemas.microsoft.com/office/powerpoint/2010/main" val="2882645520"/>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7D4F19DE-A7DB-85B9-AB6A-4693B1E5D0B3}"/>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9CFBD82C-CEB9-95E4-51E2-18113C21F334}"/>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Performance</a:t>
            </a:r>
            <a:br>
              <a:rPr lang="en" dirty="0"/>
            </a:br>
            <a:r>
              <a:rPr lang="en" sz="1600" dirty="0"/>
              <a:t>on mobile and PC</a:t>
            </a:r>
            <a:endParaRPr sz="1600" dirty="0"/>
          </a:p>
        </p:txBody>
      </p:sp>
      <p:sp>
        <p:nvSpPr>
          <p:cNvPr id="159" name="Google Shape;159;p28">
            <a:extLst>
              <a:ext uri="{FF2B5EF4-FFF2-40B4-BE49-F238E27FC236}">
                <a16:creationId xmlns:a16="http://schemas.microsoft.com/office/drawing/2014/main" id="{820958D5-4C11-3376-2695-D5C9435B3E97}"/>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44</a:t>
            </a:fld>
            <a:endParaRPr/>
          </a:p>
        </p:txBody>
      </p:sp>
      <p:pic>
        <p:nvPicPr>
          <p:cNvPr id="3" name="Picture 2">
            <a:extLst>
              <a:ext uri="{FF2B5EF4-FFF2-40B4-BE49-F238E27FC236}">
                <a16:creationId xmlns:a16="http://schemas.microsoft.com/office/drawing/2014/main" id="{7D679232-32A2-75D0-A116-1B87814A58C8}"/>
              </a:ext>
            </a:extLst>
          </p:cNvPr>
          <p:cNvPicPr>
            <a:picLocks noChangeAspect="1"/>
          </p:cNvPicPr>
          <p:nvPr/>
        </p:nvPicPr>
        <p:blipFill>
          <a:blip r:embed="rId3"/>
          <a:srcRect/>
          <a:stretch/>
        </p:blipFill>
        <p:spPr>
          <a:xfrm>
            <a:off x="1209522" y="979180"/>
            <a:ext cx="6724955" cy="3929895"/>
          </a:xfrm>
          <a:prstGeom prst="rect">
            <a:avLst/>
          </a:prstGeom>
        </p:spPr>
      </p:pic>
    </p:spTree>
    <p:extLst>
      <p:ext uri="{BB962C8B-B14F-4D97-AF65-F5344CB8AC3E}">
        <p14:creationId xmlns:p14="http://schemas.microsoft.com/office/powerpoint/2010/main" val="3005853161"/>
      </p:ext>
    </p:extLst>
  </p:cSld>
  <p:clrMapOvr>
    <a:masterClrMapping/>
  </p:clrMapOvr>
  <p:transition>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47F27F42-8A17-C96B-122E-740042FD9F7B}"/>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F8649351-694B-293F-96C2-521A4D5B8755}"/>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Performance</a:t>
            </a:r>
            <a:br>
              <a:rPr lang="en" dirty="0"/>
            </a:br>
            <a:r>
              <a:rPr lang="en" sz="1600" dirty="0"/>
              <a:t>on mobile and PC</a:t>
            </a:r>
            <a:endParaRPr sz="1600" dirty="0"/>
          </a:p>
        </p:txBody>
      </p:sp>
      <p:sp>
        <p:nvSpPr>
          <p:cNvPr id="159" name="Google Shape;159;p28">
            <a:extLst>
              <a:ext uri="{FF2B5EF4-FFF2-40B4-BE49-F238E27FC236}">
                <a16:creationId xmlns:a16="http://schemas.microsoft.com/office/drawing/2014/main" id="{EE1E1E85-3952-01FC-5B07-DD215B03BBBE}"/>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45</a:t>
            </a:fld>
            <a:endParaRPr/>
          </a:p>
        </p:txBody>
      </p:sp>
      <p:pic>
        <p:nvPicPr>
          <p:cNvPr id="4" name="Picture 3" descr="A table with numbers and red circles&#10;&#10;AI-generated content may be incorrect.">
            <a:extLst>
              <a:ext uri="{FF2B5EF4-FFF2-40B4-BE49-F238E27FC236}">
                <a16:creationId xmlns:a16="http://schemas.microsoft.com/office/drawing/2014/main" id="{F6247EF1-1DBA-8AC1-821A-408C5E1970D8}"/>
              </a:ext>
            </a:extLst>
          </p:cNvPr>
          <p:cNvPicPr>
            <a:picLocks noChangeAspect="1"/>
          </p:cNvPicPr>
          <p:nvPr/>
        </p:nvPicPr>
        <p:blipFill>
          <a:blip r:embed="rId3"/>
          <a:stretch>
            <a:fillRect/>
          </a:stretch>
        </p:blipFill>
        <p:spPr>
          <a:xfrm>
            <a:off x="1285332" y="1073271"/>
            <a:ext cx="6573335" cy="3719670"/>
          </a:xfrm>
          <a:prstGeom prst="rect">
            <a:avLst/>
          </a:prstGeom>
        </p:spPr>
      </p:pic>
      <p:pic>
        <p:nvPicPr>
          <p:cNvPr id="5" name="Picture 4">
            <a:extLst>
              <a:ext uri="{FF2B5EF4-FFF2-40B4-BE49-F238E27FC236}">
                <a16:creationId xmlns:a16="http://schemas.microsoft.com/office/drawing/2014/main" id="{FE30310F-3963-518F-3FAD-A57967CDE372}"/>
              </a:ext>
            </a:extLst>
          </p:cNvPr>
          <p:cNvPicPr>
            <a:picLocks noChangeAspect="1"/>
          </p:cNvPicPr>
          <p:nvPr/>
        </p:nvPicPr>
        <p:blipFill>
          <a:blip r:embed="rId4"/>
          <a:srcRect/>
          <a:stretch/>
        </p:blipFill>
        <p:spPr>
          <a:xfrm>
            <a:off x="1285332" y="1073271"/>
            <a:ext cx="6573334" cy="3719670"/>
          </a:xfrm>
          <a:prstGeom prst="rect">
            <a:avLst/>
          </a:prstGeom>
        </p:spPr>
      </p:pic>
      <p:pic>
        <p:nvPicPr>
          <p:cNvPr id="7" name="Picture 6">
            <a:extLst>
              <a:ext uri="{FF2B5EF4-FFF2-40B4-BE49-F238E27FC236}">
                <a16:creationId xmlns:a16="http://schemas.microsoft.com/office/drawing/2014/main" id="{CC8CDAB9-97BC-0FC2-0455-7B7A3246D04C}"/>
              </a:ext>
            </a:extLst>
          </p:cNvPr>
          <p:cNvPicPr>
            <a:picLocks noChangeAspect="1"/>
          </p:cNvPicPr>
          <p:nvPr/>
        </p:nvPicPr>
        <p:blipFill>
          <a:blip r:embed="rId5"/>
          <a:srcRect/>
          <a:stretch/>
        </p:blipFill>
        <p:spPr>
          <a:xfrm>
            <a:off x="1285332" y="1073271"/>
            <a:ext cx="6573334" cy="3719669"/>
          </a:xfrm>
          <a:prstGeom prst="rect">
            <a:avLst/>
          </a:prstGeom>
        </p:spPr>
      </p:pic>
      <p:pic>
        <p:nvPicPr>
          <p:cNvPr id="8" name="Picture 7">
            <a:extLst>
              <a:ext uri="{FF2B5EF4-FFF2-40B4-BE49-F238E27FC236}">
                <a16:creationId xmlns:a16="http://schemas.microsoft.com/office/drawing/2014/main" id="{3FDE1CBC-EE8A-4F18-D2A0-3BF956C174B9}"/>
              </a:ext>
            </a:extLst>
          </p:cNvPr>
          <p:cNvPicPr>
            <a:picLocks noChangeAspect="1"/>
          </p:cNvPicPr>
          <p:nvPr/>
        </p:nvPicPr>
        <p:blipFill>
          <a:blip r:embed="rId6"/>
          <a:srcRect/>
          <a:stretch/>
        </p:blipFill>
        <p:spPr>
          <a:xfrm>
            <a:off x="1285333" y="1073271"/>
            <a:ext cx="6573332" cy="3719669"/>
          </a:xfrm>
          <a:prstGeom prst="rect">
            <a:avLst/>
          </a:prstGeom>
        </p:spPr>
      </p:pic>
    </p:spTree>
    <p:extLst>
      <p:ext uri="{BB962C8B-B14F-4D97-AF65-F5344CB8AC3E}">
        <p14:creationId xmlns:p14="http://schemas.microsoft.com/office/powerpoint/2010/main" val="1758153355"/>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5FB73E1B-095E-5BCE-5F09-16AF78B24D3C}"/>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4894BD6D-7536-EC69-3131-2478A8057C23}"/>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GB" dirty="0"/>
              <a:t>and the future</a:t>
            </a:r>
            <a:endParaRPr dirty="0"/>
          </a:p>
        </p:txBody>
      </p:sp>
      <p:sp>
        <p:nvSpPr>
          <p:cNvPr id="142" name="Google Shape;142;p26">
            <a:extLst>
              <a:ext uri="{FF2B5EF4-FFF2-40B4-BE49-F238E27FC236}">
                <a16:creationId xmlns:a16="http://schemas.microsoft.com/office/drawing/2014/main" id="{246D3817-A78A-3F64-BE49-C06148594D16}"/>
              </a:ext>
            </a:extLst>
          </p:cNvPr>
          <p:cNvSpPr txBox="1">
            <a:spLocks noGrp="1"/>
          </p:cNvSpPr>
          <p:nvPr>
            <p:ph type="ctrTitle"/>
          </p:nvPr>
        </p:nvSpPr>
        <p:spPr>
          <a:xfrm>
            <a:off x="3596903" y="934403"/>
            <a:ext cx="5297366" cy="1671638"/>
          </a:xfrm>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Closing Thoughts</a:t>
            </a:r>
            <a:endParaRPr dirty="0"/>
          </a:p>
        </p:txBody>
      </p:sp>
    </p:spTree>
    <p:extLst>
      <p:ext uri="{BB962C8B-B14F-4D97-AF65-F5344CB8AC3E}">
        <p14:creationId xmlns:p14="http://schemas.microsoft.com/office/powerpoint/2010/main" val="3249817032"/>
      </p:ext>
    </p:extLst>
  </p:cSld>
  <p:clrMapOvr>
    <a:masterClrMapping/>
  </p:clrMapOvr>
  <p:transition>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C19D0A27-A794-BC5B-5229-72C2DDC760CD}"/>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DF8B3A94-7C81-A7DC-BA9E-E7B46A8D1A31}"/>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Closing Thoughts</a:t>
            </a:r>
            <a:br>
              <a:rPr lang="en" dirty="0"/>
            </a:br>
            <a:r>
              <a:rPr lang="en" sz="1600" dirty="0"/>
              <a:t>and the future</a:t>
            </a:r>
            <a:endParaRPr sz="1600" dirty="0"/>
          </a:p>
        </p:txBody>
      </p:sp>
      <p:sp>
        <p:nvSpPr>
          <p:cNvPr id="159" name="Google Shape;159;p28">
            <a:extLst>
              <a:ext uri="{FF2B5EF4-FFF2-40B4-BE49-F238E27FC236}">
                <a16:creationId xmlns:a16="http://schemas.microsoft.com/office/drawing/2014/main" id="{A195D82F-9C27-D1AF-5C0D-08D02DF495B2}"/>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47</a:t>
            </a:fld>
            <a:endParaRPr/>
          </a:p>
        </p:txBody>
      </p:sp>
      <p:sp>
        <p:nvSpPr>
          <p:cNvPr id="34" name="Google Shape;160;p28">
            <a:extLst>
              <a:ext uri="{FF2B5EF4-FFF2-40B4-BE49-F238E27FC236}">
                <a16:creationId xmlns:a16="http://schemas.microsoft.com/office/drawing/2014/main" id="{09DD5670-C5AF-E549-6C40-B2C0F81E1219}"/>
              </a:ext>
            </a:extLst>
          </p:cNvPr>
          <p:cNvSpPr txBox="1">
            <a:spLocks noGrp="1"/>
          </p:cNvSpPr>
          <p:nvPr>
            <p:ph type="body" idx="1"/>
          </p:nvPr>
        </p:nvSpPr>
        <p:spPr>
          <a:xfrm>
            <a:off x="321906" y="1291257"/>
            <a:ext cx="4080600" cy="276900"/>
          </a:xfrm>
          <a:prstGeom prst="rect">
            <a:avLst/>
          </a:prstGeom>
        </p:spPr>
        <p:txBody>
          <a:bodyPr spcFirstLastPara="1" wrap="square" lIns="0" tIns="34275" rIns="68575" bIns="34275" anchor="t" anchorCtr="0">
            <a:noAutofit/>
          </a:bodyPr>
          <a:lstStyle/>
          <a:p>
            <a:pPr marL="0" lvl="0" indent="0">
              <a:spcAft>
                <a:spcPts val="500"/>
              </a:spcAft>
            </a:pPr>
            <a:r>
              <a:rPr lang="en-CA" sz="1600" dirty="0"/>
              <a:t>Some Future Work</a:t>
            </a:r>
          </a:p>
        </p:txBody>
      </p:sp>
      <p:sp>
        <p:nvSpPr>
          <p:cNvPr id="38" name="Google Shape;161;p28">
            <a:extLst>
              <a:ext uri="{FF2B5EF4-FFF2-40B4-BE49-F238E27FC236}">
                <a16:creationId xmlns:a16="http://schemas.microsoft.com/office/drawing/2014/main" id="{D59214D8-24E2-3EAE-16AE-7C7BA848B1E3}"/>
              </a:ext>
            </a:extLst>
          </p:cNvPr>
          <p:cNvSpPr txBox="1">
            <a:spLocks noGrp="1"/>
          </p:cNvSpPr>
          <p:nvPr>
            <p:ph type="body" idx="3"/>
          </p:nvPr>
        </p:nvSpPr>
        <p:spPr>
          <a:xfrm>
            <a:off x="321905" y="1671003"/>
            <a:ext cx="4442195" cy="2190223"/>
          </a:xfrm>
          <a:prstGeom prst="rect">
            <a:avLst/>
          </a:prstGeom>
        </p:spPr>
        <p:txBody>
          <a:bodyPr spcFirstLastPara="1" wrap="square" lIns="0" tIns="34275" rIns="68575" bIns="34275" anchor="t" anchorCtr="0">
            <a:normAutofit/>
          </a:bodyPr>
          <a:lstStyle/>
          <a:p>
            <a:pPr marL="274320">
              <a:buFont typeface="Wingdings" panose="05000000000000000000" pitchFamily="2" charset="2"/>
              <a:buChar char="§"/>
            </a:pPr>
            <a:r>
              <a:rPr lang="en-GB" dirty="0"/>
              <a:t>Compute shader implementations &amp; pass merging</a:t>
            </a:r>
          </a:p>
          <a:p>
            <a:pPr marL="274320">
              <a:buFont typeface="Wingdings" panose="05000000000000000000" pitchFamily="2" charset="2"/>
              <a:buChar char="§"/>
            </a:pPr>
            <a:r>
              <a:rPr lang="en-GB" dirty="0"/>
              <a:t>Continue improving TAA for denoising</a:t>
            </a:r>
          </a:p>
          <a:p>
            <a:pPr marL="274320">
              <a:buFont typeface="Wingdings" panose="05000000000000000000" pitchFamily="2" charset="2"/>
              <a:buChar char="§"/>
            </a:pPr>
            <a:r>
              <a:rPr lang="en-GB" dirty="0"/>
              <a:t>Improve big-tile PDF</a:t>
            </a:r>
          </a:p>
          <a:p>
            <a:pPr marL="274320">
              <a:buFont typeface="Wingdings" panose="05000000000000000000" pitchFamily="2" charset="2"/>
              <a:buChar char="§"/>
            </a:pPr>
            <a:r>
              <a:rPr lang="en-GB" dirty="0"/>
              <a:t>Improve small-tile PDF</a:t>
            </a:r>
          </a:p>
          <a:p>
            <a:pPr marL="274320">
              <a:buFont typeface="Wingdings" panose="05000000000000000000" pitchFamily="2" charset="2"/>
              <a:buChar char="§"/>
            </a:pPr>
            <a:r>
              <a:rPr lang="en-GB" dirty="0"/>
              <a:t>Parameter tuning</a:t>
            </a:r>
          </a:p>
          <a:p>
            <a:pPr marL="274320">
              <a:buFont typeface="Wingdings" panose="05000000000000000000" pitchFamily="2" charset="2"/>
              <a:buChar char="§"/>
            </a:pPr>
            <a:r>
              <a:rPr lang="en-GB" dirty="0"/>
              <a:t>Semi-transparent surface &amp; volumetric lighting</a:t>
            </a:r>
          </a:p>
          <a:p>
            <a:pPr marL="274320">
              <a:buFont typeface="Wingdings" panose="05000000000000000000" pitchFamily="2" charset="2"/>
              <a:buChar char="§"/>
            </a:pPr>
            <a:endParaRPr lang="en-GB" dirty="0"/>
          </a:p>
        </p:txBody>
      </p:sp>
    </p:spTree>
    <p:extLst>
      <p:ext uri="{BB962C8B-B14F-4D97-AF65-F5344CB8AC3E}">
        <p14:creationId xmlns:p14="http://schemas.microsoft.com/office/powerpoint/2010/main" val="1242294452"/>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xEl>
                                              <p:pRg st="0" end="0"/>
                                            </p:txEl>
                                          </p:spTgt>
                                        </p:tgtEl>
                                        <p:attrNameLst>
                                          <p:attrName>style.visibility</p:attrName>
                                        </p:attrNameLst>
                                      </p:cBhvr>
                                      <p:to>
                                        <p:strVal val="visible"/>
                                      </p:to>
                                    </p:set>
                                    <p:animEffect transition="in" filter="fade">
                                      <p:cBhvr>
                                        <p:cTn id="7" dur="500"/>
                                        <p:tgtEl>
                                          <p:spTgt spid="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xEl>
                                              <p:pRg st="1" end="1"/>
                                            </p:txEl>
                                          </p:spTgt>
                                        </p:tgtEl>
                                        <p:attrNameLst>
                                          <p:attrName>style.visibility</p:attrName>
                                        </p:attrNameLst>
                                      </p:cBhvr>
                                      <p:to>
                                        <p:strVal val="visible"/>
                                      </p:to>
                                    </p:set>
                                    <p:animEffect transition="in" filter="fade">
                                      <p:cBhvr>
                                        <p:cTn id="12" dur="500"/>
                                        <p:tgtEl>
                                          <p:spTgt spid="3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8">
                                            <p:txEl>
                                              <p:pRg st="2" end="2"/>
                                            </p:txEl>
                                          </p:spTgt>
                                        </p:tgtEl>
                                        <p:attrNameLst>
                                          <p:attrName>style.visibility</p:attrName>
                                        </p:attrNameLst>
                                      </p:cBhvr>
                                      <p:to>
                                        <p:strVal val="visible"/>
                                      </p:to>
                                    </p:set>
                                    <p:animEffect transition="in" filter="fade">
                                      <p:cBhvr>
                                        <p:cTn id="17" dur="500"/>
                                        <p:tgtEl>
                                          <p:spTgt spid="3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8">
                                            <p:txEl>
                                              <p:pRg st="3" end="3"/>
                                            </p:txEl>
                                          </p:spTgt>
                                        </p:tgtEl>
                                        <p:attrNameLst>
                                          <p:attrName>style.visibility</p:attrName>
                                        </p:attrNameLst>
                                      </p:cBhvr>
                                      <p:to>
                                        <p:strVal val="visible"/>
                                      </p:to>
                                    </p:set>
                                    <p:animEffect transition="in" filter="fade">
                                      <p:cBhvr>
                                        <p:cTn id="22" dur="500"/>
                                        <p:tgtEl>
                                          <p:spTgt spid="3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8">
                                            <p:txEl>
                                              <p:pRg st="4" end="4"/>
                                            </p:txEl>
                                          </p:spTgt>
                                        </p:tgtEl>
                                        <p:attrNameLst>
                                          <p:attrName>style.visibility</p:attrName>
                                        </p:attrNameLst>
                                      </p:cBhvr>
                                      <p:to>
                                        <p:strVal val="visible"/>
                                      </p:to>
                                    </p:set>
                                    <p:animEffect transition="in" filter="fade">
                                      <p:cBhvr>
                                        <p:cTn id="27" dur="500"/>
                                        <p:tgtEl>
                                          <p:spTgt spid="3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8">
                                            <p:txEl>
                                              <p:pRg st="5" end="5"/>
                                            </p:txEl>
                                          </p:spTgt>
                                        </p:tgtEl>
                                        <p:attrNameLst>
                                          <p:attrName>style.visibility</p:attrName>
                                        </p:attrNameLst>
                                      </p:cBhvr>
                                      <p:to>
                                        <p:strVal val="visible"/>
                                      </p:to>
                                    </p:set>
                                    <p:animEffect transition="in" filter="fade">
                                      <p:cBhvr>
                                        <p:cTn id="32" dur="500"/>
                                        <p:tgtEl>
                                          <p:spTgt spid="3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155">
          <a:extLst>
            <a:ext uri="{FF2B5EF4-FFF2-40B4-BE49-F238E27FC236}">
              <a16:creationId xmlns:a16="http://schemas.microsoft.com/office/drawing/2014/main" id="{AFED60BD-FA7C-AEF1-DB6C-ECD4B4FD4497}"/>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FAE5FDDD-699D-4CEB-DCF2-EDF40D6BE33B}"/>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Acknowledgements</a:t>
            </a:r>
            <a:endParaRPr sz="1600" dirty="0"/>
          </a:p>
        </p:txBody>
      </p:sp>
      <p:sp>
        <p:nvSpPr>
          <p:cNvPr id="159" name="Google Shape;159;p28">
            <a:extLst>
              <a:ext uri="{FF2B5EF4-FFF2-40B4-BE49-F238E27FC236}">
                <a16:creationId xmlns:a16="http://schemas.microsoft.com/office/drawing/2014/main" id="{43D506DA-C473-D9E0-5215-18A79D545497}"/>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48</a:t>
            </a:fld>
            <a:endParaRPr/>
          </a:p>
        </p:txBody>
      </p:sp>
      <p:sp>
        <p:nvSpPr>
          <p:cNvPr id="34" name="Google Shape;160;p28">
            <a:extLst>
              <a:ext uri="{FF2B5EF4-FFF2-40B4-BE49-F238E27FC236}">
                <a16:creationId xmlns:a16="http://schemas.microsoft.com/office/drawing/2014/main" id="{84D86314-F751-CCA4-1AEE-1F66BEEB385E}"/>
              </a:ext>
            </a:extLst>
          </p:cNvPr>
          <p:cNvSpPr txBox="1">
            <a:spLocks noGrp="1"/>
          </p:cNvSpPr>
          <p:nvPr>
            <p:ph type="body" idx="1"/>
          </p:nvPr>
        </p:nvSpPr>
        <p:spPr>
          <a:xfrm>
            <a:off x="321906" y="1291257"/>
            <a:ext cx="4080600" cy="276900"/>
          </a:xfrm>
          <a:prstGeom prst="rect">
            <a:avLst/>
          </a:prstGeom>
        </p:spPr>
        <p:txBody>
          <a:bodyPr spcFirstLastPara="1" wrap="square" lIns="0" tIns="34275" rIns="68575" bIns="34275" anchor="t" anchorCtr="0">
            <a:noAutofit/>
          </a:bodyPr>
          <a:lstStyle/>
          <a:p>
            <a:pPr marL="0" lvl="0" indent="0">
              <a:spcAft>
                <a:spcPts val="500"/>
              </a:spcAft>
            </a:pPr>
            <a:r>
              <a:rPr lang="en-CA" sz="1600" dirty="0"/>
              <a:t>Thanks!</a:t>
            </a:r>
          </a:p>
        </p:txBody>
      </p:sp>
      <p:sp>
        <p:nvSpPr>
          <p:cNvPr id="38" name="Google Shape;161;p28">
            <a:extLst>
              <a:ext uri="{FF2B5EF4-FFF2-40B4-BE49-F238E27FC236}">
                <a16:creationId xmlns:a16="http://schemas.microsoft.com/office/drawing/2014/main" id="{26B55FE3-43B3-286E-1C5A-3FC9785EA590}"/>
              </a:ext>
            </a:extLst>
          </p:cNvPr>
          <p:cNvSpPr txBox="1">
            <a:spLocks noGrp="1"/>
          </p:cNvSpPr>
          <p:nvPr>
            <p:ph type="body" idx="3"/>
          </p:nvPr>
        </p:nvSpPr>
        <p:spPr>
          <a:xfrm>
            <a:off x="321905" y="1671003"/>
            <a:ext cx="4442195" cy="2190223"/>
          </a:xfrm>
          <a:prstGeom prst="rect">
            <a:avLst/>
          </a:prstGeom>
        </p:spPr>
        <p:txBody>
          <a:bodyPr spcFirstLastPara="1" wrap="square" lIns="0" tIns="34275" rIns="68575" bIns="34275" anchor="t" anchorCtr="0">
            <a:normAutofit/>
          </a:bodyPr>
          <a:lstStyle/>
          <a:p>
            <a:pPr marL="0" indent="0">
              <a:buNone/>
            </a:pPr>
            <a:r>
              <a:rPr lang="en-GB" dirty="0"/>
              <a:t>Natalya </a:t>
            </a:r>
            <a:r>
              <a:rPr lang="en-GB" dirty="0" err="1"/>
              <a:t>Tatarchuk</a:t>
            </a:r>
            <a:endParaRPr lang="en-GB" dirty="0"/>
          </a:p>
          <a:p>
            <a:pPr marL="0" indent="0">
              <a:buNone/>
            </a:pPr>
            <a:r>
              <a:rPr lang="en-GB" dirty="0"/>
              <a:t>Sébastien Lagarde</a:t>
            </a:r>
          </a:p>
          <a:p>
            <a:pPr marL="0" indent="0">
              <a:buNone/>
            </a:pPr>
            <a:r>
              <a:rPr lang="en-GB" dirty="0"/>
              <a:t>Sebastian Aaltonen</a:t>
            </a:r>
          </a:p>
          <a:p>
            <a:pPr marL="0" indent="0">
              <a:buNone/>
            </a:pPr>
            <a:r>
              <a:rPr lang="en-GB" dirty="0"/>
              <a:t>Janne </a:t>
            </a:r>
            <a:r>
              <a:rPr lang="en-GB" dirty="0" err="1"/>
              <a:t>Gröndahl</a:t>
            </a:r>
            <a:endParaRPr lang="en-GB" dirty="0"/>
          </a:p>
          <a:p>
            <a:pPr marL="0" indent="0">
              <a:buNone/>
            </a:pPr>
            <a:r>
              <a:rPr lang="en-GB" dirty="0">
                <a:hlinkClick r:id="rId3"/>
              </a:rPr>
              <a:t>HypeHype</a:t>
            </a:r>
            <a:endParaRPr lang="en-GB" dirty="0"/>
          </a:p>
          <a:p>
            <a:pPr marL="0" indent="0">
              <a:buNone/>
            </a:pPr>
            <a:r>
              <a:rPr lang="en-GB" dirty="0"/>
              <a:t>and my wife Laura </a:t>
            </a:r>
          </a:p>
        </p:txBody>
      </p:sp>
      <p:pic>
        <p:nvPicPr>
          <p:cNvPr id="5" name="Graphic 4" descr="Heart with solid fill">
            <a:extLst>
              <a:ext uri="{FF2B5EF4-FFF2-40B4-BE49-F238E27FC236}">
                <a16:creationId xmlns:a16="http://schemas.microsoft.com/office/drawing/2014/main" id="{2C7C6EC0-BE27-88CB-8B49-B13C3EA931D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61841" y="3078896"/>
            <a:ext cx="340498" cy="340498"/>
          </a:xfrm>
          <a:prstGeom prst="rect">
            <a:avLst/>
          </a:prstGeom>
        </p:spPr>
      </p:pic>
      <p:pic>
        <p:nvPicPr>
          <p:cNvPr id="12" name="Picture 11">
            <a:extLst>
              <a:ext uri="{FF2B5EF4-FFF2-40B4-BE49-F238E27FC236}">
                <a16:creationId xmlns:a16="http://schemas.microsoft.com/office/drawing/2014/main" id="{0541A687-55D4-51C4-C541-F74E130DD2A9}"/>
              </a:ext>
            </a:extLst>
          </p:cNvPr>
          <p:cNvPicPr>
            <a:picLocks noChangeAspect="1"/>
          </p:cNvPicPr>
          <p:nvPr/>
        </p:nvPicPr>
        <p:blipFill>
          <a:blip r:embed="rId6"/>
          <a:srcRect/>
          <a:stretch/>
        </p:blipFill>
        <p:spPr>
          <a:xfrm>
            <a:off x="1191930" y="2841351"/>
            <a:ext cx="253585" cy="253585"/>
          </a:xfrm>
          <a:prstGeom prst="rect">
            <a:avLst/>
          </a:prstGeom>
        </p:spPr>
      </p:pic>
    </p:spTree>
    <p:extLst>
      <p:ext uri="{BB962C8B-B14F-4D97-AF65-F5344CB8AC3E}">
        <p14:creationId xmlns:p14="http://schemas.microsoft.com/office/powerpoint/2010/main" val="4212584039"/>
      </p:ext>
    </p:extLst>
  </p:cSld>
  <p:clrMapOvr>
    <a:masterClrMapping/>
  </p:clrMapOvr>
  <p:transition>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40">
          <a:extLst>
            <a:ext uri="{FF2B5EF4-FFF2-40B4-BE49-F238E27FC236}">
              <a16:creationId xmlns:a16="http://schemas.microsoft.com/office/drawing/2014/main" id="{F36DB430-49C9-E513-41E4-5479C7F955E7}"/>
            </a:ext>
          </a:extLst>
        </p:cNvPr>
        <p:cNvGrpSpPr/>
        <p:nvPr/>
      </p:nvGrpSpPr>
      <p:grpSpPr>
        <a:xfrm>
          <a:off x="0" y="0"/>
          <a:ext cx="0" cy="0"/>
          <a:chOff x="0" y="0"/>
          <a:chExt cx="0" cy="0"/>
        </a:xfrm>
      </p:grpSpPr>
      <p:sp>
        <p:nvSpPr>
          <p:cNvPr id="141" name="Google Shape;141;p26">
            <a:extLst>
              <a:ext uri="{FF2B5EF4-FFF2-40B4-BE49-F238E27FC236}">
                <a16:creationId xmlns:a16="http://schemas.microsoft.com/office/drawing/2014/main" id="{DEC5BF9F-5AA4-A27D-8BD4-94191976EB72}"/>
              </a:ext>
            </a:extLst>
          </p:cNvPr>
          <p:cNvSpPr txBox="1">
            <a:spLocks noGrp="1"/>
          </p:cNvSpPr>
          <p:nvPr>
            <p:ph type="subTitle" idx="1"/>
          </p:nvPr>
        </p:nvSpPr>
        <p:spPr>
          <a:xfrm>
            <a:off x="3596903" y="2644141"/>
            <a:ext cx="4953852" cy="1456334"/>
          </a:xfrm>
          <a:prstGeom prst="rect">
            <a:avLst/>
          </a:prstGeom>
          <a:noFill/>
          <a:ln>
            <a:noFill/>
          </a:ln>
        </p:spPr>
        <p:txBody>
          <a:bodyPr spcFirstLastPara="1" wrap="square" lIns="137150" tIns="0" rIns="137150" bIns="68575" anchor="t" anchorCtr="0">
            <a:normAutofit/>
          </a:bodyPr>
          <a:lstStyle/>
          <a:p>
            <a:pPr marL="0" lvl="0" indent="0" algn="l" rtl="0">
              <a:lnSpc>
                <a:spcPct val="100000"/>
              </a:lnSpc>
              <a:spcBef>
                <a:spcPts val="0"/>
              </a:spcBef>
              <a:spcAft>
                <a:spcPts val="0"/>
              </a:spcAft>
              <a:buSzPts val="2300"/>
              <a:buNone/>
            </a:pPr>
            <a:r>
              <a:rPr lang="en-GB" dirty="0"/>
              <a:t>questions, thoughts, ideas?</a:t>
            </a:r>
            <a:endParaRPr dirty="0"/>
          </a:p>
        </p:txBody>
      </p:sp>
      <p:sp>
        <p:nvSpPr>
          <p:cNvPr id="142" name="Google Shape;142;p26">
            <a:extLst>
              <a:ext uri="{FF2B5EF4-FFF2-40B4-BE49-F238E27FC236}">
                <a16:creationId xmlns:a16="http://schemas.microsoft.com/office/drawing/2014/main" id="{7024FF85-E4FB-C6B4-A8CD-EF914659415B}"/>
              </a:ext>
            </a:extLst>
          </p:cNvPr>
          <p:cNvSpPr txBox="1">
            <a:spLocks noGrp="1"/>
          </p:cNvSpPr>
          <p:nvPr>
            <p:ph type="ctrTitle"/>
          </p:nvPr>
        </p:nvSpPr>
        <p:spPr>
          <a:xfrm>
            <a:off x="3596903" y="934403"/>
            <a:ext cx="5297366" cy="1671638"/>
          </a:xfrm>
          <a:prstGeom prst="rect">
            <a:avLst/>
          </a:prstGeom>
          <a:noFill/>
          <a:ln>
            <a:noFill/>
          </a:ln>
        </p:spPr>
        <p:txBody>
          <a:bodyPr spcFirstLastPara="1" wrap="square" lIns="137150" tIns="34275" rIns="137150" bIns="0" anchor="b" anchorCtr="0">
            <a:normAutofit/>
          </a:bodyPr>
          <a:lstStyle/>
          <a:p>
            <a:pPr marL="0" lvl="0" indent="0" algn="l" rtl="0">
              <a:lnSpc>
                <a:spcPct val="100000"/>
              </a:lnSpc>
              <a:spcBef>
                <a:spcPts val="0"/>
              </a:spcBef>
              <a:spcAft>
                <a:spcPts val="0"/>
              </a:spcAft>
              <a:buClr>
                <a:schemeClr val="lt1"/>
              </a:buClr>
              <a:buSzPts val="3800"/>
              <a:buFont typeface="Arial"/>
              <a:buNone/>
            </a:pPr>
            <a:r>
              <a:rPr lang="en" dirty="0"/>
              <a:t>Q&amp;A</a:t>
            </a:r>
            <a:endParaRPr dirty="0"/>
          </a:p>
        </p:txBody>
      </p:sp>
    </p:spTree>
    <p:extLst>
      <p:ext uri="{BB962C8B-B14F-4D97-AF65-F5344CB8AC3E}">
        <p14:creationId xmlns:p14="http://schemas.microsoft.com/office/powerpoint/2010/main" val="324410583"/>
      </p:ext>
    </p:extLst>
  </p:cSld>
  <p:clrMapOvr>
    <a:masterClrMapping/>
  </p:clrMapOvr>
  <p:transition>
    <p:wipe/>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155">
          <a:extLst>
            <a:ext uri="{FF2B5EF4-FFF2-40B4-BE49-F238E27FC236}">
              <a16:creationId xmlns:a16="http://schemas.microsoft.com/office/drawing/2014/main" id="{75C4DA43-BEDD-5810-462A-A477292D4ECC}"/>
            </a:ext>
          </a:extLst>
        </p:cNvPr>
        <p:cNvGrpSpPr/>
        <p:nvPr/>
      </p:nvGrpSpPr>
      <p:grpSpPr>
        <a:xfrm>
          <a:off x="0" y="0"/>
          <a:ext cx="0" cy="0"/>
          <a:chOff x="0" y="0"/>
          <a:chExt cx="0" cy="0"/>
        </a:xfrm>
      </p:grpSpPr>
      <p:sp>
        <p:nvSpPr>
          <p:cNvPr id="157" name="Google Shape;157;p28">
            <a:extLst>
              <a:ext uri="{FF2B5EF4-FFF2-40B4-BE49-F238E27FC236}">
                <a16:creationId xmlns:a16="http://schemas.microsoft.com/office/drawing/2014/main" id="{84496955-FDC4-2952-3E05-E16908A0DA3F}"/>
              </a:ext>
            </a:extLst>
          </p:cNvPr>
          <p:cNvSpPr txBox="1">
            <a:spLocks noGrp="1"/>
          </p:cNvSpPr>
          <p:nvPr>
            <p:ph type="title"/>
          </p:nvPr>
        </p:nvSpPr>
        <p:spPr>
          <a:prstGeom prst="rect">
            <a:avLst/>
          </a:prstGeom>
          <a:noFill/>
          <a:ln>
            <a:noFill/>
          </a:ln>
        </p:spPr>
        <p:txBody>
          <a:bodyPr spcFirstLastPara="1" wrap="square" lIns="0" tIns="34275" rIns="68575" bIns="34275" anchor="ctr" anchorCtr="0">
            <a:noAutofit/>
          </a:bodyPr>
          <a:lstStyle/>
          <a:p>
            <a:pPr lvl="0">
              <a:buSzPts val="2000"/>
            </a:pPr>
            <a:r>
              <a:rPr lang="en" dirty="0"/>
              <a:t>Appendix</a:t>
            </a:r>
            <a:br>
              <a:rPr lang="en" dirty="0"/>
            </a:br>
            <a:r>
              <a:rPr lang="en" sz="1600" dirty="0"/>
              <a:t>Fast GLSL PRNG</a:t>
            </a:r>
            <a:endParaRPr sz="1600" dirty="0"/>
          </a:p>
        </p:txBody>
      </p:sp>
      <p:sp>
        <p:nvSpPr>
          <p:cNvPr id="159" name="Google Shape;159;p28">
            <a:extLst>
              <a:ext uri="{FF2B5EF4-FFF2-40B4-BE49-F238E27FC236}">
                <a16:creationId xmlns:a16="http://schemas.microsoft.com/office/drawing/2014/main" id="{63749D47-BF24-C7B0-C821-BE2F54E0255A}"/>
              </a:ext>
            </a:extLst>
          </p:cNvPr>
          <p:cNvSpPr txBox="1">
            <a:spLocks noGrp="1"/>
          </p:cNvSpPr>
          <p:nvPr>
            <p:ph type="sldNum" idx="12"/>
          </p:nvPr>
        </p:nvSpPr>
        <p:spPr>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50</a:t>
            </a:fld>
            <a:endParaRPr/>
          </a:p>
        </p:txBody>
      </p:sp>
      <p:sp>
        <p:nvSpPr>
          <p:cNvPr id="38" name="Google Shape;161;p28">
            <a:extLst>
              <a:ext uri="{FF2B5EF4-FFF2-40B4-BE49-F238E27FC236}">
                <a16:creationId xmlns:a16="http://schemas.microsoft.com/office/drawing/2014/main" id="{9B4868C9-6ED1-C1DD-E416-C7D53CEFC42F}"/>
              </a:ext>
            </a:extLst>
          </p:cNvPr>
          <p:cNvSpPr txBox="1">
            <a:spLocks noGrp="1"/>
          </p:cNvSpPr>
          <p:nvPr>
            <p:ph type="body" idx="3"/>
          </p:nvPr>
        </p:nvSpPr>
        <p:spPr>
          <a:xfrm>
            <a:off x="321906" y="1098818"/>
            <a:ext cx="2694077" cy="3567604"/>
          </a:xfrm>
          <a:prstGeom prst="rect">
            <a:avLst/>
          </a:prstGeom>
        </p:spPr>
        <p:txBody>
          <a:bodyPr spcFirstLastPara="1" wrap="square" lIns="0" tIns="34275" rIns="68575" bIns="34275" anchor="t" anchorCtr="0">
            <a:noAutofit/>
          </a:bodyPr>
          <a:lstStyle/>
          <a:p>
            <a:pPr marL="139700" indent="0">
              <a:buNone/>
            </a:pPr>
            <a:r>
              <a:rPr lang="en-FI" sz="400" dirty="0">
                <a:solidFill>
                  <a:srgbClr val="0000FF"/>
                </a:solidFill>
                <a:highlight>
                  <a:srgbClr val="FFFFFF"/>
                </a:highlight>
                <a:latin typeface="Cascadia Mono" panose="020B0609020000020004" pitchFamily="49" charset="0"/>
              </a:rPr>
              <a:t>struct</a:t>
            </a:r>
            <a:r>
              <a:rPr lang="en-FI" sz="400" dirty="0">
                <a:solidFill>
                  <a:srgbClr val="000000"/>
                </a:solidFill>
                <a:highlight>
                  <a:srgbClr val="FFFFFF"/>
                </a:highlight>
                <a:latin typeface="Cascadia Mono" panose="020B0609020000020004" pitchFamily="49" charset="0"/>
              </a:rPr>
              <a:t> </a:t>
            </a:r>
            <a:r>
              <a:rPr lang="en-FI" sz="400" dirty="0" err="1">
                <a:solidFill>
                  <a:srgbClr val="0000FF"/>
                </a:solidFill>
                <a:highlight>
                  <a:srgbClr val="FFFFFF"/>
                </a:highlight>
                <a:latin typeface="Cascadia Mono" panose="020B0609020000020004" pitchFamily="49" charset="0"/>
              </a:rPr>
              <a:t>RNGState</a:t>
            </a:r>
            <a:endParaRPr lang="en-FI" sz="400" dirty="0">
              <a:solidFill>
                <a:srgbClr val="000000"/>
              </a:solidFill>
              <a:highlight>
                <a:srgbClr val="FFFFFF"/>
              </a:highlight>
              <a:latin typeface="Cascadia Mono" panose="020B0609020000020004" pitchFamily="49" charset="0"/>
            </a:endParaRP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FF"/>
                </a:solidFill>
                <a:highlight>
                  <a:srgbClr val="FFFFFF"/>
                </a:highlight>
                <a:latin typeface="Cascadia Mono" panose="020B0609020000020004" pitchFamily="49" charset="0"/>
              </a:rPr>
              <a:t>uint</a:t>
            </a:r>
            <a:r>
              <a:rPr lang="en-FI" sz="400" dirty="0">
                <a:solidFill>
                  <a:srgbClr val="000000"/>
                </a:solidFill>
                <a:highlight>
                  <a:srgbClr val="FFFFFF"/>
                </a:highlight>
                <a:latin typeface="Cascadia Mono" panose="020B0609020000020004" pitchFamily="49" charset="0"/>
              </a:rPr>
              <a:t> </a:t>
            </a:r>
            <a:r>
              <a:rPr lang="en-FI" sz="400" dirty="0">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endParaRPr lang="en-FI" sz="400" dirty="0">
              <a:solidFill>
                <a:srgbClr val="000000"/>
              </a:solidFill>
              <a:highlight>
                <a:srgbClr val="FFFFFF"/>
              </a:highlight>
              <a:latin typeface="Cascadia Mono" panose="020B0609020000020004" pitchFamily="49" charset="0"/>
            </a:endParaRPr>
          </a:p>
          <a:p>
            <a:pPr marL="139700" indent="0">
              <a:buNone/>
            </a:pPr>
            <a:r>
              <a:rPr lang="en-FI" sz="400" dirty="0" err="1">
                <a:solidFill>
                  <a:srgbClr val="0000FF"/>
                </a:solidFill>
                <a:highlight>
                  <a:srgbClr val="FFFFFF"/>
                </a:highlight>
                <a:latin typeface="Cascadia Mono" panose="020B0609020000020004" pitchFamily="49" charset="0"/>
              </a:rPr>
              <a:t>RNGState</a:t>
            </a:r>
            <a:r>
              <a:rPr lang="en-FI" sz="400" dirty="0">
                <a:solidFill>
                  <a:srgbClr val="000000"/>
                </a:solidFill>
                <a:highlight>
                  <a:srgbClr val="FFFFFF"/>
                </a:highlight>
                <a:latin typeface="Cascadia Mono" panose="020B0609020000020004" pitchFamily="49" charset="0"/>
              </a:rPr>
              <a:t> </a:t>
            </a:r>
            <a:r>
              <a:rPr lang="en-FI" sz="400" dirty="0" err="1">
                <a:solidFill>
                  <a:srgbClr val="880000"/>
                </a:solidFill>
                <a:highlight>
                  <a:srgbClr val="FFFFFF"/>
                </a:highlight>
                <a:latin typeface="Cascadia Mono" panose="020B0609020000020004" pitchFamily="49" charset="0"/>
              </a:rPr>
              <a:t>initRNG</a:t>
            </a:r>
            <a:r>
              <a:rPr lang="en-FI" sz="400" dirty="0">
                <a:solidFill>
                  <a:srgbClr val="000000"/>
                </a:solidFill>
                <a:highlight>
                  <a:srgbClr val="FFFFFF"/>
                </a:highlight>
                <a:latin typeface="Cascadia Mono" panose="020B0609020000020004" pitchFamily="49" charset="0"/>
              </a:rPr>
              <a:t>(</a:t>
            </a:r>
            <a:r>
              <a:rPr lang="en-FI" sz="400" dirty="0" err="1">
                <a:solidFill>
                  <a:srgbClr val="0000FF"/>
                </a:solidFill>
                <a:highlight>
                  <a:srgbClr val="FFFFFF"/>
                </a:highlight>
                <a:latin typeface="Cascadia Mono" panose="020B0609020000020004" pitchFamily="49" charset="0"/>
              </a:rPr>
              <a:t>uint</a:t>
            </a:r>
            <a:r>
              <a:rPr lang="en-FI" sz="400" dirty="0">
                <a:solidFill>
                  <a:srgbClr val="000000"/>
                </a:solidFill>
                <a:highlight>
                  <a:srgbClr val="FFFFFF"/>
                </a:highlight>
                <a:latin typeface="Cascadia Mono" panose="020B0609020000020004" pitchFamily="49" charset="0"/>
              </a:rPr>
              <a:t> </a:t>
            </a:r>
            <a:r>
              <a:rPr lang="en-FI" sz="400" dirty="0">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FF"/>
                </a:solidFill>
                <a:highlight>
                  <a:srgbClr val="FFFFFF"/>
                </a:highlight>
                <a:latin typeface="Cascadia Mono" panose="020B0609020000020004" pitchFamily="49" charset="0"/>
              </a:rPr>
              <a:t>RNGState</a:t>
            </a:r>
            <a:r>
              <a:rPr lang="en-FI" sz="400" dirty="0">
                <a:solidFill>
                  <a:srgbClr val="000000"/>
                </a:solidFill>
                <a:highlight>
                  <a:srgbClr val="FFFFFF"/>
                </a:highlight>
                <a:latin typeface="Cascadia Mono" panose="020B0609020000020004" pitchFamily="49" charset="0"/>
              </a:rPr>
              <a:t> </a:t>
            </a:r>
            <a:r>
              <a:rPr lang="en-FI" sz="400" dirty="0">
                <a:solidFill>
                  <a:srgbClr val="000080"/>
                </a:solidFill>
                <a:highlight>
                  <a:srgbClr val="FFFFFF"/>
                </a:highlight>
                <a:latin typeface="Cascadia Mono" panose="020B0609020000020004" pitchFamily="49" charset="0"/>
              </a:rPr>
              <a:t>state</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 </a:t>
            </a:r>
            <a:r>
              <a:rPr lang="en-FI" sz="400" dirty="0">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a:solidFill>
                  <a:srgbClr val="0000FF"/>
                </a:solidFill>
                <a:highlight>
                  <a:srgbClr val="FFFFFF"/>
                </a:highlight>
                <a:latin typeface="Cascadia Mono" panose="020B0609020000020004" pitchFamily="49" charset="0"/>
              </a:rPr>
              <a:t>return</a:t>
            </a:r>
            <a:r>
              <a:rPr lang="en-FI" sz="400" dirty="0">
                <a:solidFill>
                  <a:srgbClr val="000000"/>
                </a:solidFill>
                <a:highlight>
                  <a:srgbClr val="FFFFFF"/>
                </a:highlight>
                <a:latin typeface="Cascadia Mono" panose="020B0609020000020004" pitchFamily="49" charset="0"/>
              </a:rPr>
              <a:t> </a:t>
            </a:r>
            <a:r>
              <a:rPr lang="en-FI" sz="400" dirty="0">
                <a:solidFill>
                  <a:srgbClr val="000080"/>
                </a:solidFill>
                <a:highlight>
                  <a:srgbClr val="FFFFFF"/>
                </a:highlight>
                <a:latin typeface="Cascadia Mono" panose="020B0609020000020004" pitchFamily="49" charset="0"/>
              </a:rPr>
              <a:t>state</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endParaRPr lang="en-FI" sz="400" dirty="0">
              <a:solidFill>
                <a:srgbClr val="000000"/>
              </a:solidFill>
              <a:highlight>
                <a:srgbClr val="FFFFFF"/>
              </a:highlight>
              <a:latin typeface="Cascadia Mono" panose="020B0609020000020004" pitchFamily="49" charset="0"/>
            </a:endParaRPr>
          </a:p>
          <a:p>
            <a:pPr marL="139700" indent="0">
              <a:buNone/>
            </a:pPr>
            <a:r>
              <a:rPr lang="en-FI" sz="400" dirty="0" err="1">
                <a:solidFill>
                  <a:srgbClr val="0000FF"/>
                </a:solidFill>
                <a:highlight>
                  <a:srgbClr val="FFFFFF"/>
                </a:highlight>
                <a:latin typeface="Cascadia Mono" panose="020B0609020000020004" pitchFamily="49" charset="0"/>
              </a:rPr>
              <a:t>RNGState</a:t>
            </a:r>
            <a:r>
              <a:rPr lang="en-FI" sz="400" dirty="0">
                <a:solidFill>
                  <a:srgbClr val="000000"/>
                </a:solidFill>
                <a:highlight>
                  <a:srgbClr val="FFFFFF"/>
                </a:highlight>
                <a:latin typeface="Cascadia Mono" panose="020B0609020000020004" pitchFamily="49" charset="0"/>
              </a:rPr>
              <a:t> </a:t>
            </a:r>
            <a:r>
              <a:rPr lang="en-FI" sz="400" dirty="0" err="1">
                <a:solidFill>
                  <a:srgbClr val="880000"/>
                </a:solidFill>
                <a:highlight>
                  <a:srgbClr val="FFFFFF"/>
                </a:highlight>
                <a:latin typeface="Cascadia Mono" panose="020B0609020000020004" pitchFamily="49" charset="0"/>
              </a:rPr>
              <a:t>initRNG</a:t>
            </a:r>
            <a:r>
              <a:rPr lang="en-FI" sz="400" dirty="0">
                <a:solidFill>
                  <a:srgbClr val="000000"/>
                </a:solidFill>
                <a:highlight>
                  <a:srgbClr val="FFFFFF"/>
                </a:highlight>
                <a:latin typeface="Cascadia Mono" panose="020B0609020000020004" pitchFamily="49" charset="0"/>
              </a:rPr>
              <a:t>(</a:t>
            </a:r>
            <a:r>
              <a:rPr lang="en-FI" sz="400" dirty="0">
                <a:solidFill>
                  <a:srgbClr val="0000FF"/>
                </a:solidFill>
                <a:highlight>
                  <a:srgbClr val="FFFFFF"/>
                </a:highlight>
                <a:latin typeface="Cascadia Mono" panose="020B0609020000020004" pitchFamily="49" charset="0"/>
              </a:rPr>
              <a:t>uvec2</a:t>
            </a: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pos</a:t>
            </a:r>
            <a:r>
              <a:rPr lang="en-FI" sz="400" dirty="0">
                <a:solidFill>
                  <a:srgbClr val="000000"/>
                </a:solidFill>
                <a:highlight>
                  <a:srgbClr val="FFFFFF"/>
                </a:highlight>
                <a:latin typeface="Cascadia Mono" panose="020B0609020000020004" pitchFamily="49" charset="0"/>
              </a:rPr>
              <a:t>, </a:t>
            </a:r>
            <a:r>
              <a:rPr lang="en-FI" sz="400" dirty="0" err="1">
                <a:solidFill>
                  <a:srgbClr val="0000FF"/>
                </a:solidFill>
                <a:highlight>
                  <a:srgbClr val="FFFFFF"/>
                </a:highlight>
                <a:latin typeface="Cascadia Mono" panose="020B0609020000020004" pitchFamily="49" charset="0"/>
              </a:rPr>
              <a:t>uint</a:t>
            </a:r>
            <a:r>
              <a:rPr lang="en-FI" sz="400" dirty="0">
                <a:solidFill>
                  <a:srgbClr val="000000"/>
                </a:solidFill>
                <a:highlight>
                  <a:srgbClr val="FFFFFF"/>
                </a:highlight>
                <a:latin typeface="Cascadia Mono" panose="020B0609020000020004" pitchFamily="49" charset="0"/>
              </a:rPr>
              <a:t> </a:t>
            </a:r>
            <a:r>
              <a:rPr lang="en-FI" sz="400" dirty="0">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r>
              <a:rPr lang="en-GB" sz="400" dirty="0">
                <a:solidFill>
                  <a:srgbClr val="000000"/>
                </a:solidFill>
                <a:highlight>
                  <a:srgbClr val="FFFFFF"/>
                </a:highlight>
                <a:latin typeface="Cascadia Mono" panose="020B0609020000020004" pitchFamily="49" charset="0"/>
              </a:rPr>
              <a:t>    </a:t>
            </a:r>
            <a:r>
              <a:rPr lang="en-GB" sz="400" dirty="0">
                <a:solidFill>
                  <a:srgbClr val="000080"/>
                </a:solidFill>
                <a:highlight>
                  <a:srgbClr val="FFFFFF"/>
                </a:highlight>
                <a:latin typeface="Cascadia Mono" panose="020B0609020000020004" pitchFamily="49" charset="0"/>
              </a:rPr>
              <a:t>seed</a:t>
            </a:r>
            <a:r>
              <a:rPr lang="en-GB" sz="400" dirty="0">
                <a:solidFill>
                  <a:srgbClr val="000000"/>
                </a:solidFill>
                <a:highlight>
                  <a:srgbClr val="FFFFFF"/>
                </a:highlight>
                <a:latin typeface="Cascadia Mono" panose="020B0609020000020004" pitchFamily="49" charset="0"/>
              </a:rPr>
              <a:t> += </a:t>
            </a:r>
            <a:r>
              <a:rPr lang="en-GB" sz="400" dirty="0" err="1">
                <a:solidFill>
                  <a:srgbClr val="000080"/>
                </a:solidFill>
                <a:highlight>
                  <a:srgbClr val="FFFFFF"/>
                </a:highlight>
                <a:latin typeface="Cascadia Mono" panose="020B0609020000020004" pitchFamily="49" charset="0"/>
              </a:rPr>
              <a:t>pos</a:t>
            </a:r>
            <a:r>
              <a:rPr lang="en-GB" sz="400" dirty="0" err="1">
                <a:solidFill>
                  <a:srgbClr val="000000"/>
                </a:solidFill>
                <a:highlight>
                  <a:srgbClr val="FFFFFF"/>
                </a:highlight>
                <a:latin typeface="Cascadia Mono" panose="020B0609020000020004" pitchFamily="49" charset="0"/>
              </a:rPr>
              <a:t>.</a:t>
            </a:r>
            <a:r>
              <a:rPr lang="en-GB" sz="400" dirty="0" err="1">
                <a:solidFill>
                  <a:srgbClr val="0000FF"/>
                </a:solidFill>
                <a:highlight>
                  <a:srgbClr val="FFFFFF"/>
                </a:highlight>
                <a:latin typeface="Cascadia Mono" panose="020B0609020000020004" pitchFamily="49" charset="0"/>
              </a:rPr>
              <a:t>x</a:t>
            </a:r>
            <a:r>
              <a:rPr lang="en-GB" sz="400" dirty="0">
                <a:solidFill>
                  <a:srgbClr val="000000"/>
                </a:solidFill>
                <a:highlight>
                  <a:srgbClr val="FFFFFF"/>
                </a:highlight>
                <a:latin typeface="Cascadia Mono" panose="020B0609020000020004" pitchFamily="49" charset="0"/>
              </a:rPr>
              <a:t> * 283 + </a:t>
            </a:r>
            <a:r>
              <a:rPr lang="en-GB" sz="400" dirty="0" err="1">
                <a:solidFill>
                  <a:srgbClr val="000080"/>
                </a:solidFill>
                <a:highlight>
                  <a:srgbClr val="FFFFFF"/>
                </a:highlight>
                <a:latin typeface="Cascadia Mono" panose="020B0609020000020004" pitchFamily="49" charset="0"/>
              </a:rPr>
              <a:t>pos</a:t>
            </a:r>
            <a:r>
              <a:rPr lang="en-GB" sz="400" dirty="0" err="1">
                <a:solidFill>
                  <a:srgbClr val="000000"/>
                </a:solidFill>
                <a:highlight>
                  <a:srgbClr val="FFFFFF"/>
                </a:highlight>
                <a:latin typeface="Cascadia Mono" panose="020B0609020000020004" pitchFamily="49" charset="0"/>
              </a:rPr>
              <a:t>.</a:t>
            </a:r>
            <a:r>
              <a:rPr lang="en-GB" sz="400" dirty="0" err="1">
                <a:solidFill>
                  <a:srgbClr val="0000FF"/>
                </a:solidFill>
                <a:highlight>
                  <a:srgbClr val="FFFFFF"/>
                </a:highlight>
                <a:latin typeface="Cascadia Mono" panose="020B0609020000020004" pitchFamily="49" charset="0"/>
              </a:rPr>
              <a:t>y</a:t>
            </a:r>
            <a:r>
              <a:rPr lang="en-GB" sz="400" dirty="0">
                <a:solidFill>
                  <a:srgbClr val="000000"/>
                </a:solidFill>
                <a:highlight>
                  <a:srgbClr val="FFFFFF"/>
                </a:highlight>
                <a:latin typeface="Cascadia Mono" panose="020B0609020000020004" pitchFamily="49" charset="0"/>
              </a:rPr>
              <a:t> * 2097169;</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FF"/>
                </a:solidFill>
                <a:highlight>
                  <a:srgbClr val="FFFFFF"/>
                </a:highlight>
                <a:latin typeface="Cascadia Mono" panose="020B0609020000020004" pitchFamily="49" charset="0"/>
              </a:rPr>
              <a:t>RNGState</a:t>
            </a:r>
            <a:r>
              <a:rPr lang="en-FI" sz="400" dirty="0">
                <a:solidFill>
                  <a:srgbClr val="000000"/>
                </a:solidFill>
                <a:highlight>
                  <a:srgbClr val="FFFFFF"/>
                </a:highlight>
                <a:latin typeface="Cascadia Mono" panose="020B0609020000020004" pitchFamily="49" charset="0"/>
              </a:rPr>
              <a:t> </a:t>
            </a:r>
            <a:r>
              <a:rPr lang="en-FI" sz="400" dirty="0">
                <a:solidFill>
                  <a:srgbClr val="000080"/>
                </a:solidFill>
                <a:highlight>
                  <a:srgbClr val="FFFFFF"/>
                </a:highlight>
                <a:latin typeface="Cascadia Mono" panose="020B0609020000020004" pitchFamily="49" charset="0"/>
              </a:rPr>
              <a:t>state</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 </a:t>
            </a:r>
            <a:r>
              <a:rPr lang="en-FI" sz="400" dirty="0">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a:solidFill>
                  <a:srgbClr val="0000FF"/>
                </a:solidFill>
                <a:highlight>
                  <a:srgbClr val="FFFFFF"/>
                </a:highlight>
                <a:latin typeface="Cascadia Mono" panose="020B0609020000020004" pitchFamily="49" charset="0"/>
              </a:rPr>
              <a:t>return</a:t>
            </a:r>
            <a:r>
              <a:rPr lang="en-FI" sz="400" dirty="0">
                <a:solidFill>
                  <a:srgbClr val="000000"/>
                </a:solidFill>
                <a:highlight>
                  <a:srgbClr val="FFFFFF"/>
                </a:highlight>
                <a:latin typeface="Cascadia Mono" panose="020B0609020000020004" pitchFamily="49" charset="0"/>
              </a:rPr>
              <a:t> </a:t>
            </a:r>
            <a:r>
              <a:rPr lang="en-FI" sz="400" dirty="0">
                <a:solidFill>
                  <a:srgbClr val="000080"/>
                </a:solidFill>
                <a:highlight>
                  <a:srgbClr val="FFFFFF"/>
                </a:highlight>
                <a:latin typeface="Cascadia Mono" panose="020B0609020000020004" pitchFamily="49" charset="0"/>
              </a:rPr>
              <a:t>state</a:t>
            </a: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endParaRPr lang="en-FI" sz="400" dirty="0">
              <a:solidFill>
                <a:srgbClr val="000000"/>
              </a:solidFill>
              <a:highlight>
                <a:srgbClr val="FFFFFF"/>
              </a:highlight>
              <a:latin typeface="Cascadia Mono" panose="020B0609020000020004" pitchFamily="49" charset="0"/>
            </a:endParaRPr>
          </a:p>
          <a:p>
            <a:pPr marL="139700" indent="0">
              <a:buNone/>
            </a:pPr>
            <a:r>
              <a:rPr lang="en-GB" sz="400" dirty="0">
                <a:solidFill>
                  <a:srgbClr val="008000"/>
                </a:solidFill>
                <a:highlight>
                  <a:srgbClr val="FFFFFF"/>
                </a:highlight>
                <a:latin typeface="Cascadia Mono" panose="020B0609020000020004" pitchFamily="49" charset="0"/>
              </a:rPr>
              <a:t>// return float random number in range [0, 1)</a:t>
            </a:r>
            <a:endParaRPr lang="en-GB" sz="400" dirty="0">
              <a:solidFill>
                <a:srgbClr val="000000"/>
              </a:solidFill>
              <a:highlight>
                <a:srgbClr val="FFFFFF"/>
              </a:highlight>
              <a:latin typeface="Cascadia Mono" panose="020B0609020000020004" pitchFamily="49" charset="0"/>
            </a:endParaRPr>
          </a:p>
          <a:p>
            <a:pPr marL="139700" indent="0">
              <a:buNone/>
            </a:pPr>
            <a:r>
              <a:rPr lang="en-GB" sz="400" dirty="0">
                <a:solidFill>
                  <a:srgbClr val="0000FF"/>
                </a:solidFill>
                <a:highlight>
                  <a:srgbClr val="FFFFFF"/>
                </a:highlight>
                <a:latin typeface="Cascadia Mono" panose="020B0609020000020004" pitchFamily="49" charset="0"/>
              </a:rPr>
              <a:t>float</a:t>
            </a:r>
            <a:r>
              <a:rPr lang="en-GB" sz="400" dirty="0">
                <a:solidFill>
                  <a:srgbClr val="000000"/>
                </a:solidFill>
                <a:highlight>
                  <a:srgbClr val="FFFFFF"/>
                </a:highlight>
                <a:latin typeface="Cascadia Mono" panose="020B0609020000020004" pitchFamily="49" charset="0"/>
              </a:rPr>
              <a:t> </a:t>
            </a:r>
            <a:r>
              <a:rPr lang="en-GB" sz="400" dirty="0">
                <a:solidFill>
                  <a:srgbClr val="880000"/>
                </a:solidFill>
                <a:highlight>
                  <a:srgbClr val="FFFFFF"/>
                </a:highlight>
                <a:latin typeface="Cascadia Mono" panose="020B0609020000020004" pitchFamily="49" charset="0"/>
              </a:rPr>
              <a:t>randUreal1</a:t>
            </a:r>
            <a:r>
              <a:rPr lang="en-GB" sz="400" dirty="0">
                <a:solidFill>
                  <a:srgbClr val="000000"/>
                </a:solidFill>
                <a:highlight>
                  <a:srgbClr val="FFFFFF"/>
                </a:highlight>
                <a:latin typeface="Cascadia Mono" panose="020B0609020000020004" pitchFamily="49" charset="0"/>
              </a:rPr>
              <a:t>(</a:t>
            </a:r>
            <a:r>
              <a:rPr lang="en-GB" sz="400" dirty="0" err="1">
                <a:solidFill>
                  <a:srgbClr val="0000FF"/>
                </a:solidFill>
                <a:highlight>
                  <a:srgbClr val="FFFFFF"/>
                </a:highlight>
                <a:latin typeface="Cascadia Mono" panose="020B0609020000020004" pitchFamily="49" charset="0"/>
              </a:rPr>
              <a:t>inout</a:t>
            </a:r>
            <a:r>
              <a:rPr lang="en-GB" sz="400" dirty="0">
                <a:solidFill>
                  <a:srgbClr val="000000"/>
                </a:solidFill>
                <a:highlight>
                  <a:srgbClr val="FFFFFF"/>
                </a:highlight>
                <a:latin typeface="Cascadia Mono" panose="020B0609020000020004" pitchFamily="49" charset="0"/>
              </a:rPr>
              <a:t> </a:t>
            </a:r>
            <a:r>
              <a:rPr lang="en-GB" sz="400" dirty="0" err="1">
                <a:solidFill>
                  <a:srgbClr val="0000FF"/>
                </a:solidFill>
                <a:highlight>
                  <a:srgbClr val="FFFFFF"/>
                </a:highlight>
                <a:latin typeface="Cascadia Mono" panose="020B0609020000020004" pitchFamily="49" charset="0"/>
              </a:rPr>
              <a:t>RNGState</a:t>
            </a:r>
            <a:r>
              <a:rPr lang="en-GB" sz="400" dirty="0">
                <a:solidFill>
                  <a:srgbClr val="000000"/>
                </a:solidFill>
                <a:highlight>
                  <a:srgbClr val="FFFFFF"/>
                </a:highlight>
                <a:latin typeface="Cascadia Mono" panose="020B0609020000020004" pitchFamily="49" charset="0"/>
              </a:rPr>
              <a:t> </a:t>
            </a:r>
            <a:r>
              <a:rPr lang="en-GB" sz="400" dirty="0">
                <a:solidFill>
                  <a:srgbClr val="000080"/>
                </a:solidFill>
                <a:highlight>
                  <a:srgbClr val="FFFFFF"/>
                </a:highlight>
                <a:latin typeface="Cascadia Mono" panose="020B0609020000020004" pitchFamily="49" charset="0"/>
              </a:rPr>
              <a:t>state</a:t>
            </a:r>
            <a:r>
              <a:rPr lang="en-GB"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 2747636423u;</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 2654435769u;</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a:solidFill>
                  <a:srgbClr val="0000FF"/>
                </a:solidFill>
                <a:highlight>
                  <a:srgbClr val="FFFFFF"/>
                </a:highlight>
                <a:latin typeface="Cascadia Mono" panose="020B0609020000020004" pitchFamily="49" charset="0"/>
              </a:rPr>
              <a:t>return</a:t>
            </a:r>
            <a:r>
              <a:rPr lang="en-FI" sz="400" dirty="0">
                <a:solidFill>
                  <a:srgbClr val="000000"/>
                </a:solidFill>
                <a:highlight>
                  <a:srgbClr val="FFFFFF"/>
                </a:highlight>
                <a:latin typeface="Cascadia Mono" panose="020B0609020000020004" pitchFamily="49" charset="0"/>
              </a:rPr>
              <a:t> </a:t>
            </a:r>
            <a:r>
              <a:rPr lang="en-FI" sz="400" dirty="0" err="1">
                <a:solidFill>
                  <a:srgbClr val="880000"/>
                </a:solidFill>
                <a:highlight>
                  <a:srgbClr val="FFFFFF"/>
                </a:highlight>
                <a:latin typeface="Cascadia Mono" panose="020B0609020000020004" pitchFamily="49" charset="0"/>
              </a:rPr>
              <a:t>uintBitsToFloat</a:t>
            </a:r>
            <a:r>
              <a:rPr lang="en-FI" sz="400" dirty="0">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&gt;&gt; 9) | 0x3f800000) - 1.0f;</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endParaRPr lang="en-FI" sz="400" dirty="0">
              <a:solidFill>
                <a:srgbClr val="000000"/>
              </a:solidFill>
              <a:highlight>
                <a:srgbClr val="FFFFFF"/>
              </a:highlight>
              <a:latin typeface="Cascadia Mono" panose="020B0609020000020004" pitchFamily="49" charset="0"/>
            </a:endParaRPr>
          </a:p>
          <a:p>
            <a:pPr marL="139700" indent="0">
              <a:buNone/>
            </a:pPr>
            <a:r>
              <a:rPr lang="en-GB" sz="400" dirty="0">
                <a:solidFill>
                  <a:srgbClr val="008000"/>
                </a:solidFill>
                <a:highlight>
                  <a:srgbClr val="FFFFFF"/>
                </a:highlight>
                <a:latin typeface="Cascadia Mono" panose="020B0609020000020004" pitchFamily="49" charset="0"/>
              </a:rPr>
              <a:t>// return float random number in range [-1, 1)</a:t>
            </a:r>
            <a:endParaRPr lang="en-GB" sz="400" dirty="0">
              <a:solidFill>
                <a:srgbClr val="000000"/>
              </a:solidFill>
              <a:highlight>
                <a:srgbClr val="FFFFFF"/>
              </a:highlight>
              <a:latin typeface="Cascadia Mono" panose="020B0609020000020004" pitchFamily="49" charset="0"/>
            </a:endParaRPr>
          </a:p>
          <a:p>
            <a:pPr marL="139700" indent="0">
              <a:buNone/>
            </a:pPr>
            <a:r>
              <a:rPr lang="en-GB" sz="400" dirty="0">
                <a:solidFill>
                  <a:srgbClr val="0000FF"/>
                </a:solidFill>
                <a:highlight>
                  <a:srgbClr val="FFFFFF"/>
                </a:highlight>
                <a:latin typeface="Cascadia Mono" panose="020B0609020000020004" pitchFamily="49" charset="0"/>
              </a:rPr>
              <a:t>float</a:t>
            </a:r>
            <a:r>
              <a:rPr lang="en-GB" sz="400" dirty="0">
                <a:solidFill>
                  <a:srgbClr val="000000"/>
                </a:solidFill>
                <a:highlight>
                  <a:srgbClr val="FFFFFF"/>
                </a:highlight>
                <a:latin typeface="Cascadia Mono" panose="020B0609020000020004" pitchFamily="49" charset="0"/>
              </a:rPr>
              <a:t> </a:t>
            </a:r>
            <a:r>
              <a:rPr lang="en-GB" sz="400" dirty="0">
                <a:solidFill>
                  <a:srgbClr val="880000"/>
                </a:solidFill>
                <a:highlight>
                  <a:srgbClr val="FFFFFF"/>
                </a:highlight>
                <a:latin typeface="Cascadia Mono" panose="020B0609020000020004" pitchFamily="49" charset="0"/>
              </a:rPr>
              <a:t>randReal1</a:t>
            </a:r>
            <a:r>
              <a:rPr lang="en-GB" sz="400" dirty="0">
                <a:solidFill>
                  <a:srgbClr val="000000"/>
                </a:solidFill>
                <a:highlight>
                  <a:srgbClr val="FFFFFF"/>
                </a:highlight>
                <a:latin typeface="Cascadia Mono" panose="020B0609020000020004" pitchFamily="49" charset="0"/>
              </a:rPr>
              <a:t>(</a:t>
            </a:r>
            <a:r>
              <a:rPr lang="en-GB" sz="400" dirty="0" err="1">
                <a:solidFill>
                  <a:srgbClr val="0000FF"/>
                </a:solidFill>
                <a:highlight>
                  <a:srgbClr val="FFFFFF"/>
                </a:highlight>
                <a:latin typeface="Cascadia Mono" panose="020B0609020000020004" pitchFamily="49" charset="0"/>
              </a:rPr>
              <a:t>inout</a:t>
            </a:r>
            <a:r>
              <a:rPr lang="en-GB" sz="400" dirty="0">
                <a:solidFill>
                  <a:srgbClr val="000000"/>
                </a:solidFill>
                <a:highlight>
                  <a:srgbClr val="FFFFFF"/>
                </a:highlight>
                <a:latin typeface="Cascadia Mono" panose="020B0609020000020004" pitchFamily="49" charset="0"/>
              </a:rPr>
              <a:t> </a:t>
            </a:r>
            <a:r>
              <a:rPr lang="en-GB" sz="400" dirty="0" err="1">
                <a:solidFill>
                  <a:srgbClr val="0000FF"/>
                </a:solidFill>
                <a:highlight>
                  <a:srgbClr val="FFFFFF"/>
                </a:highlight>
                <a:latin typeface="Cascadia Mono" panose="020B0609020000020004" pitchFamily="49" charset="0"/>
              </a:rPr>
              <a:t>RNGState</a:t>
            </a:r>
            <a:r>
              <a:rPr lang="en-GB" sz="400" dirty="0">
                <a:solidFill>
                  <a:srgbClr val="000000"/>
                </a:solidFill>
                <a:highlight>
                  <a:srgbClr val="FFFFFF"/>
                </a:highlight>
                <a:latin typeface="Cascadia Mono" panose="020B0609020000020004" pitchFamily="49" charset="0"/>
              </a:rPr>
              <a:t> </a:t>
            </a:r>
            <a:r>
              <a:rPr lang="en-GB" sz="400" dirty="0">
                <a:solidFill>
                  <a:srgbClr val="000080"/>
                </a:solidFill>
                <a:highlight>
                  <a:srgbClr val="FFFFFF"/>
                </a:highlight>
                <a:latin typeface="Cascadia Mono" panose="020B0609020000020004" pitchFamily="49" charset="0"/>
              </a:rPr>
              <a:t>state</a:t>
            </a:r>
            <a:r>
              <a:rPr lang="en-GB"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 2747636423u;</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 2654435769u;</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a:solidFill>
                  <a:srgbClr val="0000FF"/>
                </a:solidFill>
                <a:highlight>
                  <a:srgbClr val="FFFFFF"/>
                </a:highlight>
                <a:latin typeface="Cascadia Mono" panose="020B0609020000020004" pitchFamily="49" charset="0"/>
              </a:rPr>
              <a:t>return</a:t>
            </a:r>
            <a:r>
              <a:rPr lang="en-FI" sz="400" dirty="0">
                <a:solidFill>
                  <a:srgbClr val="000000"/>
                </a:solidFill>
                <a:highlight>
                  <a:srgbClr val="FFFFFF"/>
                </a:highlight>
                <a:latin typeface="Cascadia Mono" panose="020B0609020000020004" pitchFamily="49" charset="0"/>
              </a:rPr>
              <a:t> </a:t>
            </a:r>
            <a:r>
              <a:rPr lang="en-FI" sz="400" dirty="0" err="1">
                <a:solidFill>
                  <a:srgbClr val="880000"/>
                </a:solidFill>
                <a:highlight>
                  <a:srgbClr val="FFFFFF"/>
                </a:highlight>
                <a:latin typeface="Cascadia Mono" panose="020B0609020000020004" pitchFamily="49" charset="0"/>
              </a:rPr>
              <a:t>uintBitsToFloat</a:t>
            </a:r>
            <a:r>
              <a:rPr lang="en-FI" sz="400" dirty="0">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&gt;&gt; 9) | 0x40000000) - 3.0f;</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endParaRPr lang="en-FI" sz="400" dirty="0">
              <a:solidFill>
                <a:srgbClr val="000000"/>
              </a:solidFill>
              <a:highlight>
                <a:srgbClr val="FFFFFF"/>
              </a:highlight>
              <a:latin typeface="Cascadia Mono" panose="020B0609020000020004" pitchFamily="49" charset="0"/>
            </a:endParaRPr>
          </a:p>
          <a:p>
            <a:pPr marL="139700" indent="0">
              <a:buNone/>
            </a:pPr>
            <a:r>
              <a:rPr lang="en-GB" sz="400" dirty="0">
                <a:solidFill>
                  <a:srgbClr val="008000"/>
                </a:solidFill>
                <a:highlight>
                  <a:srgbClr val="FFFFFF"/>
                </a:highlight>
                <a:latin typeface="Cascadia Mono" panose="020B0609020000020004" pitchFamily="49" charset="0"/>
              </a:rPr>
              <a:t>// return </a:t>
            </a:r>
            <a:r>
              <a:rPr lang="en-GB" sz="400" dirty="0" err="1">
                <a:solidFill>
                  <a:srgbClr val="008000"/>
                </a:solidFill>
                <a:highlight>
                  <a:srgbClr val="FFFFFF"/>
                </a:highlight>
                <a:latin typeface="Cascadia Mono" panose="020B0609020000020004" pitchFamily="49" charset="0"/>
              </a:rPr>
              <a:t>uint</a:t>
            </a:r>
            <a:r>
              <a:rPr lang="en-GB" sz="400" dirty="0">
                <a:solidFill>
                  <a:srgbClr val="008000"/>
                </a:solidFill>
                <a:highlight>
                  <a:srgbClr val="FFFFFF"/>
                </a:highlight>
                <a:latin typeface="Cascadia Mono" panose="020B0609020000020004" pitchFamily="49" charset="0"/>
              </a:rPr>
              <a:t> random number in range [0, 65535]</a:t>
            </a:r>
            <a:endParaRPr lang="en-GB" sz="400" dirty="0">
              <a:solidFill>
                <a:srgbClr val="000000"/>
              </a:solidFill>
              <a:highlight>
                <a:srgbClr val="FFFFFF"/>
              </a:highlight>
              <a:latin typeface="Cascadia Mono" panose="020B0609020000020004" pitchFamily="49" charset="0"/>
            </a:endParaRPr>
          </a:p>
          <a:p>
            <a:pPr marL="139700" indent="0">
              <a:buNone/>
            </a:pPr>
            <a:r>
              <a:rPr lang="en-GB" sz="400" dirty="0" err="1">
                <a:solidFill>
                  <a:srgbClr val="0000FF"/>
                </a:solidFill>
                <a:highlight>
                  <a:srgbClr val="FFFFFF"/>
                </a:highlight>
                <a:latin typeface="Cascadia Mono" panose="020B0609020000020004" pitchFamily="49" charset="0"/>
              </a:rPr>
              <a:t>uint</a:t>
            </a:r>
            <a:r>
              <a:rPr lang="en-GB" sz="400" dirty="0">
                <a:solidFill>
                  <a:srgbClr val="000000"/>
                </a:solidFill>
                <a:highlight>
                  <a:srgbClr val="FFFFFF"/>
                </a:highlight>
                <a:latin typeface="Cascadia Mono" panose="020B0609020000020004" pitchFamily="49" charset="0"/>
              </a:rPr>
              <a:t> </a:t>
            </a:r>
            <a:r>
              <a:rPr lang="en-GB" sz="400" dirty="0">
                <a:solidFill>
                  <a:srgbClr val="880000"/>
                </a:solidFill>
                <a:highlight>
                  <a:srgbClr val="FFFFFF"/>
                </a:highlight>
                <a:latin typeface="Cascadia Mono" panose="020B0609020000020004" pitchFamily="49" charset="0"/>
              </a:rPr>
              <a:t>randUint16</a:t>
            </a:r>
            <a:r>
              <a:rPr lang="en-GB" sz="400" dirty="0">
                <a:solidFill>
                  <a:srgbClr val="000000"/>
                </a:solidFill>
                <a:highlight>
                  <a:srgbClr val="FFFFFF"/>
                </a:highlight>
                <a:latin typeface="Cascadia Mono" panose="020B0609020000020004" pitchFamily="49" charset="0"/>
              </a:rPr>
              <a:t>(</a:t>
            </a:r>
            <a:r>
              <a:rPr lang="en-GB" sz="400" dirty="0" err="1">
                <a:solidFill>
                  <a:srgbClr val="0000FF"/>
                </a:solidFill>
                <a:highlight>
                  <a:srgbClr val="FFFFFF"/>
                </a:highlight>
                <a:latin typeface="Cascadia Mono" panose="020B0609020000020004" pitchFamily="49" charset="0"/>
              </a:rPr>
              <a:t>inout</a:t>
            </a:r>
            <a:r>
              <a:rPr lang="en-GB" sz="400" dirty="0">
                <a:solidFill>
                  <a:srgbClr val="000000"/>
                </a:solidFill>
                <a:highlight>
                  <a:srgbClr val="FFFFFF"/>
                </a:highlight>
                <a:latin typeface="Cascadia Mono" panose="020B0609020000020004" pitchFamily="49" charset="0"/>
              </a:rPr>
              <a:t> </a:t>
            </a:r>
            <a:r>
              <a:rPr lang="en-GB" sz="400" dirty="0" err="1">
                <a:solidFill>
                  <a:srgbClr val="0000FF"/>
                </a:solidFill>
                <a:highlight>
                  <a:srgbClr val="FFFFFF"/>
                </a:highlight>
                <a:latin typeface="Cascadia Mono" panose="020B0609020000020004" pitchFamily="49" charset="0"/>
              </a:rPr>
              <a:t>RNGState</a:t>
            </a:r>
            <a:r>
              <a:rPr lang="en-GB" sz="400" dirty="0">
                <a:solidFill>
                  <a:srgbClr val="000000"/>
                </a:solidFill>
                <a:highlight>
                  <a:srgbClr val="FFFFFF"/>
                </a:highlight>
                <a:latin typeface="Cascadia Mono" panose="020B0609020000020004" pitchFamily="49" charset="0"/>
              </a:rPr>
              <a:t> </a:t>
            </a:r>
            <a:r>
              <a:rPr lang="en-GB" sz="400" dirty="0">
                <a:solidFill>
                  <a:srgbClr val="000080"/>
                </a:solidFill>
                <a:highlight>
                  <a:srgbClr val="FFFFFF"/>
                </a:highlight>
                <a:latin typeface="Cascadia Mono" panose="020B0609020000020004" pitchFamily="49" charset="0"/>
              </a:rPr>
              <a:t>state</a:t>
            </a:r>
            <a:r>
              <a:rPr lang="en-GB"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 2747636423u;</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 2654435769u;</a:t>
            </a:r>
          </a:p>
          <a:p>
            <a:pPr marL="139700" indent="0">
              <a:buNone/>
            </a:pPr>
            <a:r>
              <a:rPr lang="en-FI" sz="400" dirty="0">
                <a:solidFill>
                  <a:srgbClr val="000000"/>
                </a:solidFill>
                <a:highlight>
                  <a:srgbClr val="FFFFFF"/>
                </a:highlight>
                <a:latin typeface="Cascadia Mono" panose="020B0609020000020004" pitchFamily="49" charset="0"/>
              </a:rPr>
              <a:t>    </a:t>
            </a:r>
            <a:r>
              <a:rPr lang="en-FI" sz="400" dirty="0">
                <a:solidFill>
                  <a:srgbClr val="0000FF"/>
                </a:solidFill>
                <a:highlight>
                  <a:srgbClr val="FFFFFF"/>
                </a:highlight>
                <a:latin typeface="Cascadia Mono" panose="020B0609020000020004" pitchFamily="49" charset="0"/>
              </a:rPr>
              <a:t>return</a:t>
            </a:r>
            <a:r>
              <a:rPr lang="en-FI" sz="400" dirty="0">
                <a:solidFill>
                  <a:srgbClr val="000000"/>
                </a:solidFill>
                <a:highlight>
                  <a:srgbClr val="FFFFFF"/>
                </a:highlight>
                <a:latin typeface="Cascadia Mono" panose="020B0609020000020004" pitchFamily="49" charset="0"/>
              </a:rPr>
              <a:t> </a:t>
            </a:r>
            <a:r>
              <a:rPr lang="en-FI" sz="400" dirty="0" err="1">
                <a:solidFill>
                  <a:srgbClr val="000080"/>
                </a:solidFill>
                <a:highlight>
                  <a:srgbClr val="FFFFFF"/>
                </a:highlight>
                <a:latin typeface="Cascadia Mono" panose="020B0609020000020004" pitchFamily="49" charset="0"/>
              </a:rPr>
              <a:t>state</a:t>
            </a:r>
            <a:r>
              <a:rPr lang="en-FI" sz="400" dirty="0" err="1">
                <a:solidFill>
                  <a:srgbClr val="000000"/>
                </a:solidFill>
                <a:highlight>
                  <a:srgbClr val="FFFFFF"/>
                </a:highlight>
                <a:latin typeface="Cascadia Mono" panose="020B0609020000020004" pitchFamily="49" charset="0"/>
              </a:rPr>
              <a:t>.</a:t>
            </a:r>
            <a:r>
              <a:rPr lang="en-FI" sz="400" dirty="0" err="1">
                <a:solidFill>
                  <a:srgbClr val="000080"/>
                </a:solidFill>
                <a:highlight>
                  <a:srgbClr val="FFFFFF"/>
                </a:highlight>
                <a:latin typeface="Cascadia Mono" panose="020B0609020000020004" pitchFamily="49" charset="0"/>
              </a:rPr>
              <a:t>seed</a:t>
            </a:r>
            <a:r>
              <a:rPr lang="en-FI" sz="400" dirty="0">
                <a:solidFill>
                  <a:srgbClr val="000000"/>
                </a:solidFill>
                <a:highlight>
                  <a:srgbClr val="FFFFFF"/>
                </a:highlight>
                <a:latin typeface="Cascadia Mono" panose="020B0609020000020004" pitchFamily="49" charset="0"/>
              </a:rPr>
              <a:t> &gt;&gt; 16;</a:t>
            </a:r>
          </a:p>
          <a:p>
            <a:pPr marL="139700" indent="0">
              <a:buNone/>
            </a:pPr>
            <a:r>
              <a:rPr lang="en-FI" sz="400" dirty="0">
                <a:solidFill>
                  <a:srgbClr val="000000"/>
                </a:solidFill>
                <a:highlight>
                  <a:srgbClr val="FFFFFF"/>
                </a:highlight>
                <a:latin typeface="Cascadia Mono" panose="020B0609020000020004" pitchFamily="49" charset="0"/>
              </a:rPr>
              <a:t>}</a:t>
            </a:r>
          </a:p>
        </p:txBody>
      </p:sp>
    </p:spTree>
    <p:extLst>
      <p:ext uri="{BB962C8B-B14F-4D97-AF65-F5344CB8AC3E}">
        <p14:creationId xmlns:p14="http://schemas.microsoft.com/office/powerpoint/2010/main" val="3939619379"/>
      </p:ext>
    </p:extLst>
  </p:cSld>
  <p:clrMapOvr>
    <a:masterClrMapping/>
  </p:clrMapOvr>
  <p:transition>
    <p:wipe/>
  </p:transition>
</p:sld>
</file>

<file path=ppt/tags/tag1.xml><?xml version="1.0" encoding="utf-8"?>
<p:tagLst xmlns:a="http://schemas.openxmlformats.org/drawingml/2006/main" xmlns:r="http://schemas.openxmlformats.org/officeDocument/2006/relationships" xmlns:p="http://schemas.openxmlformats.org/presentationml/2006/main">
  <p:tag name="TIMING" val="|13"/>
</p:tagLst>
</file>

<file path=ppt/theme/theme1.xml><?xml version="1.0" encoding="utf-8"?>
<a:theme xmlns:a="http://schemas.openxmlformats.org/drawingml/2006/main" name="Advances 2025 Theme">
  <a:themeElements>
    <a:clrScheme name="s2025">
      <a:dk1>
        <a:srgbClr val="000000"/>
      </a:dk1>
      <a:lt1>
        <a:srgbClr val="FFFFFF"/>
      </a:lt1>
      <a:dk2>
        <a:srgbClr val="01434F"/>
      </a:dk2>
      <a:lt2>
        <a:srgbClr val="007F92"/>
      </a:lt2>
      <a:accent1>
        <a:srgbClr val="00ADA7"/>
      </a:accent1>
      <a:accent2>
        <a:srgbClr val="69FFE8"/>
      </a:accent2>
      <a:accent3>
        <a:srgbClr val="00CDEC"/>
      </a:accent3>
      <a:accent4>
        <a:srgbClr val="00E300"/>
      </a:accent4>
      <a:accent5>
        <a:srgbClr val="7CFC00"/>
      </a:accent5>
      <a:accent6>
        <a:srgbClr val="FFF31C"/>
      </a:accent6>
      <a:hlink>
        <a:srgbClr val="00CCEC"/>
      </a:hlink>
      <a:folHlink>
        <a:srgbClr val="00CCE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15286</TotalTime>
  <Words>7208</Words>
  <Application>Microsoft Office PowerPoint</Application>
  <PresentationFormat>On-screen Show (16:9)</PresentationFormat>
  <Paragraphs>566</Paragraphs>
  <Slides>50</Slides>
  <Notes>50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Wingdings</vt:lpstr>
      <vt:lpstr>Cambria Math</vt:lpstr>
      <vt:lpstr>Cascadia Mono</vt:lpstr>
      <vt:lpstr>Roboto</vt:lpstr>
      <vt:lpstr>Advances 2025 Theme</vt:lpstr>
      <vt:lpstr>Stochastic Tile-Based Lighting in HypeHype</vt:lpstr>
      <vt:lpstr>Jarkko Lempiäinen</vt:lpstr>
      <vt:lpstr>Stochastic Tile-Based Lighting in HypeHype</vt:lpstr>
      <vt:lpstr>Motivation</vt:lpstr>
      <vt:lpstr>Motivation  for a new lighting algorithm</vt:lpstr>
      <vt:lpstr>Motivation for a new lighting algorithm</vt:lpstr>
      <vt:lpstr>Motivation for a new lighting algorithm</vt:lpstr>
      <vt:lpstr>Motivation for a new lighting algorithm</vt:lpstr>
      <vt:lpstr>Motivation for a new lighting algorithm</vt:lpstr>
      <vt:lpstr>Overview</vt:lpstr>
      <vt:lpstr>Overview of the stochastic lighting algorithm</vt:lpstr>
      <vt:lpstr>Big-Tile Sampling</vt:lpstr>
      <vt:lpstr>Big-Tile Sampling with SRS</vt:lpstr>
      <vt:lpstr>Big-Tile Sampling with SRS</vt:lpstr>
      <vt:lpstr>Big-Tile Sampling with SRS</vt:lpstr>
      <vt:lpstr>Big-Tile Sampling with SRS</vt:lpstr>
      <vt:lpstr>Big-Tile Sampling with SRS</vt:lpstr>
      <vt:lpstr>Small-Tile Resampling</vt:lpstr>
      <vt:lpstr>Small-Tile Resampling with SRS</vt:lpstr>
      <vt:lpstr>Small-Tile Resampling with SRS</vt:lpstr>
      <vt:lpstr>Small-Tile Resampling with SRS</vt:lpstr>
      <vt:lpstr>Small-Tile Resampling with SRS</vt:lpstr>
      <vt:lpstr>Small-Tile Resampling with SRS</vt:lpstr>
      <vt:lpstr>Small-Tile Resampling with SRS</vt:lpstr>
      <vt:lpstr>Small-Tile Resampling with SRS</vt:lpstr>
      <vt:lpstr>Small-Tile Resampling with SRS</vt:lpstr>
      <vt:lpstr>Shadow Sampling</vt:lpstr>
      <vt:lpstr>Shadow Sampling with Deferred Shadows</vt:lpstr>
      <vt:lpstr>Shadow Sampling with Deferred Shadows</vt:lpstr>
      <vt:lpstr>Shadow Sampling with Deferred Shadows</vt:lpstr>
      <vt:lpstr>Shadow Sampling with Deferred Shadows</vt:lpstr>
      <vt:lpstr>Shadow Sampling with Deferred Shadows</vt:lpstr>
      <vt:lpstr>Lighting Evaluation</vt:lpstr>
      <vt:lpstr>Lighting Evaluation with Deferred Shadows</vt:lpstr>
      <vt:lpstr>Denoising</vt:lpstr>
      <vt:lpstr>Denoising work in progress</vt:lpstr>
      <vt:lpstr>Visual Results</vt:lpstr>
      <vt:lpstr>Visual Results 1spp vs 4spp</vt:lpstr>
      <vt:lpstr>Visual Results 4-64 Big-Tile samples</vt:lpstr>
      <vt:lpstr>Performance</vt:lpstr>
      <vt:lpstr>Performance on mobile and PC</vt:lpstr>
      <vt:lpstr>Performance on mobile and PC</vt:lpstr>
      <vt:lpstr>Performance on mobile and PC</vt:lpstr>
      <vt:lpstr>Performance on mobile and PC</vt:lpstr>
      <vt:lpstr>Performance on mobile and PC</vt:lpstr>
      <vt:lpstr>Closing Thoughts</vt:lpstr>
      <vt:lpstr>Closing Thoughts and the future</vt:lpstr>
      <vt:lpstr>Acknowledgements</vt:lpstr>
      <vt:lpstr>Q&amp;A</vt:lpstr>
      <vt:lpstr>Appendix Fast GLSL PRNG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Jarkko Lempiäinen</dc:creator>
  <cp:lastModifiedBy>Jarkko Lempiäinen</cp:lastModifiedBy>
  <cp:revision>902</cp:revision>
  <dcterms:modified xsi:type="dcterms:W3CDTF">2025-08-16T20:19:33Z</dcterms:modified>
</cp:coreProperties>
</file>