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5"/>
    <p:sldMasterId id="214748366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95" roundtripDataSignature="AMtx7mgDuG4t0RW1HQ40C0YNz5baDHM+i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Natalya T"/>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slide" Target="slides/slide77.xml"/><Relationship Id="rId83" Type="http://schemas.openxmlformats.org/officeDocument/2006/relationships/slide" Target="slides/slide76.xml"/><Relationship Id="rId42" Type="http://schemas.openxmlformats.org/officeDocument/2006/relationships/slide" Target="slides/slide35.xml"/><Relationship Id="rId86" Type="http://schemas.openxmlformats.org/officeDocument/2006/relationships/slide" Target="slides/slide79.xml"/><Relationship Id="rId41" Type="http://schemas.openxmlformats.org/officeDocument/2006/relationships/slide" Target="slides/slide34.xml"/><Relationship Id="rId85" Type="http://schemas.openxmlformats.org/officeDocument/2006/relationships/slide" Target="slides/slide78.xml"/><Relationship Id="rId44" Type="http://schemas.openxmlformats.org/officeDocument/2006/relationships/slide" Target="slides/slide37.xml"/><Relationship Id="rId88" Type="http://schemas.openxmlformats.org/officeDocument/2006/relationships/slide" Target="slides/slide81.xml"/><Relationship Id="rId43" Type="http://schemas.openxmlformats.org/officeDocument/2006/relationships/slide" Target="slides/slide36.xml"/><Relationship Id="rId87" Type="http://schemas.openxmlformats.org/officeDocument/2006/relationships/slide" Target="slides/slide80.xml"/><Relationship Id="rId46" Type="http://schemas.openxmlformats.org/officeDocument/2006/relationships/slide" Target="slides/slide39.xml"/><Relationship Id="rId45" Type="http://schemas.openxmlformats.org/officeDocument/2006/relationships/slide" Target="slides/slide38.xml"/><Relationship Id="rId89" Type="http://schemas.openxmlformats.org/officeDocument/2006/relationships/slide" Target="slides/slide82.xml"/><Relationship Id="rId80" Type="http://schemas.openxmlformats.org/officeDocument/2006/relationships/slide" Target="slides/slide73.xml"/><Relationship Id="rId82" Type="http://schemas.openxmlformats.org/officeDocument/2006/relationships/slide" Target="slides/slide75.xml"/><Relationship Id="rId81" Type="http://schemas.openxmlformats.org/officeDocument/2006/relationships/slide" Target="slides/slide74.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slide" Target="slides/slide66.xml"/><Relationship Id="rId72" Type="http://schemas.openxmlformats.org/officeDocument/2006/relationships/slide" Target="slides/slide65.xml"/><Relationship Id="rId31" Type="http://schemas.openxmlformats.org/officeDocument/2006/relationships/slide" Target="slides/slide24.xml"/><Relationship Id="rId75" Type="http://schemas.openxmlformats.org/officeDocument/2006/relationships/slide" Target="slides/slide68.xml"/><Relationship Id="rId30" Type="http://schemas.openxmlformats.org/officeDocument/2006/relationships/slide" Target="slides/slide23.xml"/><Relationship Id="rId74" Type="http://schemas.openxmlformats.org/officeDocument/2006/relationships/slide" Target="slides/slide67.xml"/><Relationship Id="rId33" Type="http://schemas.openxmlformats.org/officeDocument/2006/relationships/slide" Target="slides/slide26.xml"/><Relationship Id="rId77" Type="http://schemas.openxmlformats.org/officeDocument/2006/relationships/slide" Target="slides/slide70.xml"/><Relationship Id="rId32" Type="http://schemas.openxmlformats.org/officeDocument/2006/relationships/slide" Target="slides/slide25.xml"/><Relationship Id="rId76" Type="http://schemas.openxmlformats.org/officeDocument/2006/relationships/slide" Target="slides/slide69.xml"/><Relationship Id="rId35" Type="http://schemas.openxmlformats.org/officeDocument/2006/relationships/slide" Target="slides/slide28.xml"/><Relationship Id="rId79" Type="http://schemas.openxmlformats.org/officeDocument/2006/relationships/slide" Target="slides/slide72.xml"/><Relationship Id="rId34" Type="http://schemas.openxmlformats.org/officeDocument/2006/relationships/slide" Target="slides/slide27.xml"/><Relationship Id="rId78" Type="http://schemas.openxmlformats.org/officeDocument/2006/relationships/slide" Target="slides/slide71.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95" Type="http://customschemas.google.com/relationships/presentationmetadata" Target="metadata"/><Relationship Id="rId50" Type="http://schemas.openxmlformats.org/officeDocument/2006/relationships/slide" Target="slides/slide43.xml"/><Relationship Id="rId94" Type="http://schemas.openxmlformats.org/officeDocument/2006/relationships/slide" Target="slides/slide87.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91" Type="http://schemas.openxmlformats.org/officeDocument/2006/relationships/slide" Target="slides/slide84.xml"/><Relationship Id="rId90" Type="http://schemas.openxmlformats.org/officeDocument/2006/relationships/slide" Target="slides/slide83.xml"/><Relationship Id="rId93" Type="http://schemas.openxmlformats.org/officeDocument/2006/relationships/slide" Target="slides/slide86.xml"/><Relationship Id="rId92" Type="http://schemas.openxmlformats.org/officeDocument/2006/relationships/slide" Target="slides/slide85.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7-20T22:00:24.048">
    <p:pos x="6000" y="0"/>
    <p:text>So I am not a lawyer but since. We are not recording or live streaming fair use should apply. you can probably use screenshots from the games</p:text>
    <p:extLst>
      <p:ext uri="{C676402C-5697-4E1C-873F-D02D1690AC5C}">
        <p15:threadingInfo timeZoneBias="0"/>
      </p:ext>
      <p:ext uri="http://customooxmlschemas.google.com/">
        <go:slidesCustomData xmlns:go="http://customooxmlschemas.google.com/" commentPostId="AAACAPd82n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map.so" TargetMode="Externa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ilmicworlds.com/blog/compute-tessellation-with-clamped-parallelograms/" TargetMode="External"/><Relationship Id="rId3" Type="http://schemas.openxmlformats.org/officeDocument/2006/relationships/hyperlink" Target="https://filmicworlds.com/blog/adaptive-compute-tessellation/" TargetMode="Externa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Hey. Welcome to this talk. I’m John, and I’ve been around for a while.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1" name="Google Shape;201;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But first, we need to know where we came from. What we know as DX11 tessellation first shipped as hardware tessellation on the Xbox 360, used in games like Gears of War 2 and Halo: Reach. A few years later, Call of Duty: Ghosts used a hybrid of compute with tessellation hardware for Catmull-Clark.</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8" name="Google Shape;20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There are a few key ideas from DX11 tessellation that I want to preserve. First, all of the edge tessellation factors are fractional. The tessellation factors describe how much we want to tessellate each side, and by fractional, that means we can blend between any tess factors without a visible pop. Second, all three edges are independent of each other. However, one aspect of DX11 tessellation that we will NOT preserve is rotational symmetry. DX11 will give you the same pattern regardless of how you order the vertices, whereas we are going to treat the 3 vertices differently.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5" name="Google Shape;21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Before we can tessellate a mesh, we need to tessellate a triangle. And before we can tessellate a triangle, we first need to tessellate a line segment. This is the line tessellation that we are going to use, so let's derive the algorithm for it.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So, we have a line segment, what’s the best way to tessellate it? The first, most obvious idea would be to subdivide it at each power of two, doubling each time. It’s simple, trivial, and it would pop every time. How could we modify this algorithm so that it is smoother, leading towards that fractional algorithm that we are looking for?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0" name="Google Shape;230;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When we are splitting from, say, 4 to 8, there is no rule saying that we have to split all 4 segments at once. Instead, we can add segments one at a time. On the left, you can see points behind added just below the pivot point in red. The points are still popping, but at least we have 4 small pops instead of one big pop.</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8" name="Google Shape;238;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Next up, instead of popping in points, we can slide them in from the point below. This operation is analogous to the edge collapse when making LODs from triangle meshes. On the left, we start with a tessellation of two, and then we can gradually slide in one point for the tess factor of 3, and then slide in another for a tess factor of 4. And we now have a simple, fractional tessellation. But there is a catch.</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6" name="Google Shape;24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catch is, our distribution is lopsided. At a tess factor of three, we have two short gaps, in green, and one large gap in red.</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can fix this. The trick is that when we slide in a new point, our new point should have a fractional length, but all other line segments should stay the same. So for example, at a tessellation factor of 10.3, we would have 11 segments. 10 of them would be the exact same size, and the 11th would be 30% of the size of the others.</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Then when we do this, all segments stay about the same size, and we solve this problem of a lopsided distribution of points.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next problem is symmetry. If we have two triangles next to each other, the points along their edges need to be consistent. Across a single edge, we can’t have the points slide one way on a triangle and the opposite way on the other. But this is easy to fix. We can simply take the entire pattern from before, and mirror it. Now our segments split at 2,4,6 instead of 1,2,3, but we still have a fractional tessellation. This approach is, AFAICT, fractional-even tessellation in DX11.</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 name="Google Shape;14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Catmull-Clark Subdivision surfaces have been the standard in film for years, as popularized by Geri’s Game in 1997. The basic idea is to start with a low-res mesh, as in the screenshot of Suzanne, the blender monkey on the upper left. Each iteration of the catmull clark subdivision algorithm smooths the surface, turning any faceted mesh into a smooth surface. It allows us to have a clean lod transition from low to high, as well as apply displacement mapping for fine details.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However, we have a problem: Stability. On the left we have the DX11 fractional even tessellation, and on the right we have the algorithm before we evened out the spacing. While the algorithm on the left has a much better distribution of points, it also has a lot more movement. If we are going to be displacing these points, if there is any aliasing in our displacement, the points are going to slide back and forth over it, causing a “wobbling” effect.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dk1"/>
                </a:solidFill>
              </a:rPr>
              <a:t>Here we see it more clearly. The figure on the left shows the first octave. As we start sliding in the next point, the middle point is pushed up. But then we slide in the next point, it pushes the middle point back down. This same operation happens at each octave, where the first half of the points push the middle up and the second half points push it back down. In effect, every point is moving all the time. DX11 maxes at a tess factor of 64, but if it were to continue to higher tess factors like 128 or 256, the pattern would still be moving.</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that we finally have figured out the DX11 algorithm for tessellating a line, we can build that into tessellating a triangle. The general scheme is to split the original triangle into 6 regions, each with regular (or Triforce) tessellation. Then these 6 regular triangles fill in the original triangle. However, it skips the row of triangles connecting to the edge, leaving a gap.</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Then the DX11 algorithm fills the gap, connecting the interior tess region to the edges. It’s a little hard to see, but in the animated gif, the edge tess factors are changing. Since the edges do not connect to the other edges, each edge is independent of the others.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2" name="Google Shape;312;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Additionally, we can change the internal tess factor without affecting the edges. In this animation, the internal tess factor is changing, but the edge tess factors stay the same. Note that the internal tess factor is a single control.</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9" name="Google Shape;31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that in a nutshell is fractional even triangle tessellation. All three edges and the interior can have different tess factors. And all three are fractional, so we can lerp between and combination of values and never have a pop. So, how would we improve this?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(13) The first thing that I want to do is improve the stability, so I’m going to revert back to the line algorithm that makes all edges the same size. This is a regression in terms of the distribution, as now we are lopsided again. But now we have much more stable points.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first thing that we can do is change the order of adding points. Instead of adding all points from bottom to top, we can add all odd points in the first half of the octave and even points in the second half of the octave. This doesn’t change the actual sizes of our line segments, which are still the same. But by splitting them we avoid this lopsided distribution where we have a universally better distribution on the bottom half of the segment. If I flip back and forth, we can see how this one point changes.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2" name="Google Shape;342;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Next up, this is a subtle one. Our distribution is continuous, without pops. But when you have 32 points quickly sliding in one after the other, if each one is taking a fraction of a second, then it looks like a pop to the eye even if it isn’t technically popping. So instead, as tess factors get high, we can slide in multiple points together. Notice how on the right, there are multiple points in red sliding in simultaneously.</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9" name="Google Shape;349;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last change to the line segment algorithm is to allow a transition from 1 to 2. DX11 fractional even clamps all lines at a value of 2, but in my case, I’ll allow transitioning from 1 to 2 by sliding both points in and welding them.</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there are plenty of different ways that we can represent a detailed surface, the most common being a triangle mesh. If you want a high poly mesh, all you have to do is export it from your DCC of choice, and you have a detailed model just waiting for you. The catch is the data size. If you are rendering a typical model, you need some combination of topology, positions, normals, a tangent frame, uvs, color, and possibly deformation data like skinning and morph targets. In games today, we are essentially out of disk space, and this has become one of our hardest bottlenecks. For the hypothetical example here, a dense mesh will require about 44 bytes per triangle.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p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6" name="Google Shape;356;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Now that we have the finalized algorithm for a line, how do we apply it to a triangle? I tried a bunch of ideas, but the one that worked the best was a parallelogram. The core algorithm is trivial: simply use our line tessellation vertically, and then at each of those points, apply the line algorithm horizontally. These points form a parallelogram. And there aren’t many geometric primitives that are straighter than a parallelogram. The downside is that a parallelogram is, you know, not a triangle. So how can we make this fit?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Turning a parallelogram into a triangle is surprisingly easy. For each vertex, we can get our u value from the horizontal line formula, and the v value from the vertical line formula. Then all we have to do is clamp it by 1-v, and poof, we have a triangle. It retains the straightness from the parallelogram. But we have another problem, the left and right edges are forced into the same tess factors. But we need all three tess factors to be independent.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0" name="Google Shape;37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solution is to add a gap. We get the gap of the last two points from both the vertical and horizontal lines, and take the maximum. That value is the gap size. Then clamp all of these points to be at least that far away from the right edge horizontally. That gives us space to fill them in.</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actual algorithm to fill the gap is a little finicky. It essentially involves rounding up the left and right side to a shared power of two. Then figuring out which points on the right match up with the same points on the left, using that shared power of two. But it can be calculated offline and stored in a table. So for any combination of left and right tess factors, we can look up the pattern.</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4" name="Google Shape;384;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We have one extra case to consider, and that is when the tess pattern is at low values. The clamped parallelogram pattern is only valid if the tess factor of the left edge is at least two. It doesn’t really work while those two points are sliding into each other. So the best solution I was able to find is to have a single point sliding in from the opposite vertex, towards the edge on the left. Then when the left edge is 2, the centroid point merges with the two points sliding along the left edge, and we can switch to the clamped parallelogram pattern the rest of the way.</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finally, for reference, here are two animations of the pattern. The left side shows the equilateral pattern, when all three edges are the same tess factor. And the right shows the more extreme pattern, when all three values are quite different from each other. But regardless of the values, it still lerps without a pop.</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8" name="Google Shape;398;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comparing to DX11 tessellation, the first major difference to note is the raw number of triangles during regular tessellation. In the case when all tess factors are the same at a power of two (such as all exterior and interior tess factors at 16). The DX11 algorithm will split into 6 different regions of a regular triforce pattern, but the clamped parallelogram algorithm will result in 4 regular regions. At regular powers of two, this algorithm exactly matches a fully regular tessellation, at only 2/3 number of triangles.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6" name="Google Shape;406;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Second, and this matters more than you might think, is thin triangles. DX11 has a single interior tess factor. We generally want to maintain a consistent distribution inside our triangles so if we have a tall/thin triangle, we would want that triangle to have multiple rows of interior tess factors but very few columns. However, that is impossible as DX11 only provides a single tess factor to control the entire internal pattern. However, because of the nature of the parallelogram, for thin triangles, we can have edges cross from one side of the triangle to the other.</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4" name="Google Shape;414;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third issue is general straightness. This is particularly important since most real meshes are a hybrid of triangles and quads. Then those quads get split into triangles for the runtime. With the DX11 tessellation pattern, even with a simple quad split into two triangles, look at the path the loop has to take to get from one edge to the other. However with this algorithm, it naturally preserves straight edge loops in that case.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And finally, since fractional even clamps tess factors to a minimum of 2, each triangle must get split into a minimum of 6 triangles. So simply turning on DX11 tessellation already causes a 6x jump in triangle count even if you want to just begin the process of transitioning in more detail. The clamped parallelogram pattern easily handles the single triangle case.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 name="Google Shape;15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There are numerous techniques, both in research and in shipped products to compress triangle meshes to significantly better data sizes than 40 or so bytes per triangle. The last published numbers I’ve seen from Nanite were at 5.6 bytes on disk per output triangle. Those numbers have surely improved since then. DGF is a recent technique designed for raytracing, so it can get to 2.3 bytes per triangle, but the cost will increase when you need extra attributes. Another option is Draco, which is included as a GLTF extension. The quality depends heavily on what settings you use, and the most advanced compression settings will have side effects like reordering your vertices.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So, to keep life simple, I’ll be comparing to an arbitrary baseline of 5 bytes/triangle for triangle meshes.</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0" name="Google Shape;430;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For evaluation, I found it’s best to just throw everything into tables. For each 1d table, I store both a start and end position for each tess factor range. Since each position starts and ends exactly on the 256 segment grid, each position conveniently fits into one byte. Also, even though we have a max tess factor of 256, we only have 25 unique transitions. For full details, look at the blog post or source code.</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(21) Now that we are able to tessellate a triangle, it’s time to focus on the next step, which is tessellating a mesh. The implementation is fully adaptive, meaning any edge can have any tess factor. The mesh will be tessellated into big flat buffers. And as a restriction, this runs on vanilla WebGPU with no extensions.</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5" name="Google Shape;445;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There are several other recent approaches which are adaptive in various ways. Nanite tessellation uses a raw table for each triplet of three integral tess factors. Any change in any tess factor will cause a pop, but this is mitigated if you can guarantee subpixel error in your triangles, which is a key design pillar of nanite. Another option is concurrent binary trees. It uses a recursive splitting algorithm with some dependencies among adjacent edges. Neither one fulfills the goal of this talk, which is a full, fractional tessellation without pops.</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1" name="Google Shape;451;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Going back to line segments again, suppose we are trying to tessellate a circle. We could start with a box, with four points. Then each time we subdivide, we decrease the error. Initially, a small number of edges leads to a very good decrease in error. But we quickly get close to convergence, where a huge number of triangles has a negligible impact. In particular, each 2D subdivision requires 2X the number of points. But the actual amount of error reduces by 4x. So, in my mental model, each subdivision level is about 1/8th as efficient as the previous one. Even at a glance, the top two levels show a huge improvement by just adding 4 points. But at the bottom, adding 64 points looks virtually identical.</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9" name="Google Shape;459;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result is more dramatic in 3D. With Catmull-Clark subdivision, the error still converges at about the same rate, being 1/4 the error for each level. But each level costs 4x as many points as opposed to 2x. So in total, each level of subdivision is about 1/16 as efficient as the previous level.</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Where this effect really becomes pronounced is in uneven meshes. In general, most meshes have uneven density, especially manufactured objects like lamps, cars, and buildings. To demonstrate, here is a hypothetical object on the bottom, with a big quad, a thin quad on the right, and a tiny quad up top. With adaptive tessellation, we can maintain an even distribution across all three source quads after they were turned into triangles. However, with fixed tessellation, the thin quad on the right is over tessellated horizontally. And then the small quad on the upper right is nearly black. With a fixed tessellation, we naturally end up over-tessellating the small and thin polys which forces us to under-tessellate the big polys that need it the most. Every over-tessellated triangle we waste is one that we can't use more effectively elsewhere.</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6" name="Google Shape;476;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another example of the monkey mesh. The monkey’s scalp has a lower tessellation than the brows. The image on the top shows a fixed tessellation with 62.2k polys. But with adaptive tessellation, we can get vastly more detail with even fewer triangles. As a test I tried to bump up fixed tessellation to get a similar result, but even at 560k triangles, it still has a sparser tessellation than the adaptive mesh (more than 10x the adaptive size).</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3" name="Google Shape;483;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order to tessellate this mesh, we are going to need big buffers. In this demo, I chose a buffer large enough for 16M tris and 16M verts. There are no mesh shaders in vanilla WebGPU, so I have to store a fat index list. But still, even with those limitations, we can make this work.</a:t>
            </a:r>
            <a:br>
              <a:rPr lang="en"/>
            </a:br>
            <a:br>
              <a:rPr lang="en"/>
            </a:br>
            <a:r>
              <a:rPr lang="en"/>
              <a:t>Finally, the interpolation of all other attributes happens in the vertex shader. The only information we really need from the compute tessellation pass is the indices, positions, normals, and barycentrics. From the barycentric we can calculate everything else.</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0" name="Google Shape;490;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One of the subtle issues with hardware tessellation is that you need to find some way to weld your edges together. Gaps can form at edges for many reasons. We have the obvious ones like UV seams, as well as the subtle ones like matching up the partial derivatives of mipmapped texture samples. And the big one is material edges: For example, if you have a brick wall connected to a concrete wall, you have to do…something! With storing the vertex data in a giant buffer, we can just weld them together as a post pass and ship it.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choosing the tess factor, there are several options, most recently being nanite. But the algorithm I went with is closest to Wade Brainerd’s presentation. In it, he evaluated the silhouette edge analytically using a cubic B-Spline, and used the distance from the linear midpoint to estimate curvature. I went with a similar approach. Given the position and normal of both vertices on the edge, you can calculate the approximate curved midpoint using phong interpolation. And the distance from that point and the linear midpoint gives you a good estimate of curvature.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cool thing about subdivision is how well it helps us with the disk space problem. After encoding the base mesh on disk (as well as helper data), the cost of encoding an infinitely smooth surface is free. Obviously we have to pay in memory and performance at runtime, but the smooth surface is free on disk. Additionally, the details of hard modeled surfaces can often be well-encoded into an 8bit texture </a:t>
            </a:r>
            <a:r>
              <a:rPr lang="en" u="sng">
                <a:solidFill>
                  <a:schemeClr val="hlink"/>
                </a:solidFill>
                <a:hlinkClick r:id="rId2"/>
              </a:rPr>
              <a:t>map.</a:t>
            </a:r>
            <a:r>
              <a:rPr lang="en"/>
              <a:t> In this case, I did some programmer art…or should I say Claude art…where I stamped some hexagons onto this multiresolution model and exported it to the displacement map you see here.</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4" name="Google Shape;504;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DX11 hardware tessellation has the elegant property that data is consumed as it is produced, so you can theoretically tessellate to any size you desire and will never run out of memory. However we have to store all data in large buffers. In practice this should be rare, since we would adjust to keep the adaptive size within budget. But spikes will happen. Our solution doesn’t need to be perfect, but we do need to at least “not crash”.</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trick is that the edge tess factors are calculated in the very first step of the algorithm. If we detect that the triangle sizes would exceed the budget, then we can clamp down the tess factors before anything bad happens. We could do a more graceful solution, like falling back to half or quarter edge size, but for the purposes of this demo, not crashing was good enough.</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1" name="Google Shape;511;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This single big buffer approach has a very important real benefit: Multiple passes. In most engines you are going to render your dynamic objects multiple times. You’ll have a primary pass like, GBuffer or Forward, then likely a prepass, motion vector pass, and shadow depth. DX11 is elegant in that data is consumed as it is produced, but what if you have to render the same geometry 5 times in a frame? In that case, the data must be produced 5 times to be consumed 5 times. Whereas with the big buffer compute approach, we only have to produce it once in order to consume it 5 times.</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initial version I implemented as an analytic solution for tessellation on the fly. However, it was slightly faster to simply precalculate every triangle pattern combination. For a maximum tessellation factor of 64, that size is 2.5MB. It expands to 30.2MB if you want full 256 tess factors. Precalculating a list of meshlets for each triangle pattern seems like it would be viable, but that item is lingering on my very large todo list.</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4" name="Google Shape;524;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(26) So now we can actually start talking about subdivision surfaces. As mentioned, it’s been the standard in film VFX since the late 90s. It gives you a clean way to author a low poly mesh and generate infinite levels of smoothness. But what often gets under-appreciated is that catmull-clark with hierarchical displacement is the underlying representation for most solid modeling, in particular ZBrush. Under the hood, ZBrush stores your sculpt as a low poly, catmull clark surface with hierarchical levels of edits.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1" name="Google Shape;531;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actual idea of catmull-clark is very simple. Essentially, you start with a coarse mesh. Then you calculate the face points. From those face points you calculate the edge points. And from the edge points you calculate the new vertex points. These three steps give you the next subdivision level. Then you can continue this sequence until you are done. Additionally, each calculated point can be defined as a linear combination of nearby points. Spoiler: This will be important later.</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advantage of Catmull-Clark subdivision is that you can take a low poly mesh and make it smooth. However, there are times where you want to preserve sharp edges, or at least a bevel. This can be done by hand, by manually placing extra edge loops to adjust the curvature, but it’s just as much of a pain as it sounds like. Instead, the DeRose semi-sharp creases and vertices extension has been widely adopted. This allows you to set a semi-sharp value for your edges and vertices, giving artists easy control of creases and bevels.</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By design, Catmull-Clark has a very helpful property. If a quad is in the middle of a 3x3 block of quads, then the limit surface is a bicubic B-spline. Instead of iterating through subdivision levels one at a time, we can simply plug in the uv value and calculate the limit point analytically. The bicubic B-spline evaluation is separable, meaning we can calculate a 1d cubic B-spline for each of the columns, and then use those 4 points across the row. This gives us the limit position after an infinite number of subdivision levels. We can use this analytic formula for both the position and normal. However, this rule only works if none of your edges or vertices are semisharp.</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p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2" name="Google Shape;552;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However, a very interesting trick was found in 2012. In the 2d case, you can analytically evaluate semisharp creases. If you have a single cubic spline, you can convert between a smooth and sharp edge by simply changing the basis that you use for the 4 points of your cubic spline. Given an edge sharpness value, you can calculate a 4x4 change of basis matrix (or store them in a table). Then if you apply that change of basis to your cubic control points, you can exactly match the behavior of recursive semisharp catmull-clark.</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p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9" name="Google Shape;559;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That trick allows us to extend the usefulness of regular polygons. If one of the edges is semisharp, then we can treat it as a bicubic b-spline with the additional change of basis step. First, let's assume that the semisharp crease is only along the u=0 line. We can calculate the 4 vertical cubic b-splines the standard way. But when applying the horizontal b-spline, we can apply a change of basis to the coefficients. This allows us to analytically calculate the position and normal as a closed form function.</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6" name="Google Shape;566;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This combined regular grid with at most one semisharp crease is the backbone of the algorithm. The plan is that we are going to take an arbitrary mesh and decompose it into regular pieces that we can evaluate with this closed form. Then for the rare cases where we can’t evaluate in this kind of grid, we simply make sure that it’s flat “enough” that we can get away with linear interpolation.</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 name="Google Shape;17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Storing the raw data including colors and uvs per vertex would be about 44 bytes per triangle. Of course, that’s not a fair comparison, as everyone is doing some kind of compression, so we’ll compare against a hypothetical baseline of 5 bytes, or 40 bits per triangle. While it’s 8 bits for a single texel, we can get lossless compression with a solution as simple as jpeg. On top of that, each texel corresponds to two triangles. So then when we account for the roughly 65% uv coverage here, we end up with about 1.74 bits per triangle, which is roughly 23x smaller than our 5 byte per triangle baseline.</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3" name="Google Shape;573;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So how do we do that? The algorithm is from another paper called Feature Adaptive Subdivision, also in 2012. Take a look at the upper-left mesh. That little red vertex touches 5 quads, and it is called an extraordinary vertex. We can’t use the bicubic trick because it is not regular. However, what happens if we subdivide it once? The polygons next to the extraordinary vertex stay irregular, but all of the new ones are actually regular by construction. As we subdivide over and over, the number of irregular polys stays the same, but the area becomes exponentially smaller.</a:t>
            </a:r>
            <a:br>
              <a:rPr lang="en"/>
            </a:br>
            <a:br>
              <a:rPr lang="en"/>
            </a:br>
            <a:r>
              <a:rPr lang="en"/>
              <a:t>However, we don’t need to subdivide all the points. Instead, we only need to subdivide the points right around the extraordinary vertex. This means that instead of subdividing exponentially more points per level, we actually subdivide the exact same number of points each level.</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1" name="Google Shape;581;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Feature adaptive subdivision with tessellation was first introduced in the Activision NVIDIA paper, where they used a hybrid with compute shaders and hardware tessellation. For each patch, they stored a quadtree storing the recursive regular tables. Then you could simply pick a uv point on a patch, traverse down the quadtree until you find a leaf, and then evaluate using a bicubic b-spline.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With this approach, you can think of catmull clark as two sub-problems. First you need an algorithm to tessellate a surface, which in this case is hardware tessellation. And second, you need a formula to convert those barycentric values into an actual position and normal. And then you’re essentially done.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The only catch is that you need some pretty hefty tables. The actual points in these subdivision tables are linear combinations of nearby points. So you have to store these tables on disk, and then you have to update them every frame after deformation.</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p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8" name="Google Shape;588;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(31) But there is another way to address this problem. Let’s start with a standard 5 poly control cage. Then let’s go through the process of subdivision.</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5" name="Google Shape;595;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first step is to calculate the face points. This is done trivially by averaging the four neighbors.</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2" name="Google Shape;602;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Then we can calculate the new edge points, which are calculated from the face points and previous vertex points.</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9" name="Google Shape;609;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Last, we need to move the original vertices, which is a function of the old vertices and the new face and edge points.</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6" name="Google Shape;616;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At the end of this step, each original poly is now split into 4 regions. Three of those regions are regular polygons which can be evaluated as a standard bicubic B-spline, whereas the interior region is still irregular, just as before.</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p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3" name="Google Shape;623;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Thankfully, we now have the exact same topology that we started with. We can simply iterate this way until we have completed as many subdivision levels as we need. Importantly, this subdivision operation is entirely self-contained. Once we have the initial ring we can just subdivide as many times as we want until we are done.</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p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0" name="Google Shape;630;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a compute shader, I set this up with one thread per poly. So this extraordinary vertex would have 5 threads. Each of the 5 threads stores 6 vertices in groupshared memory, shown in green. Then we can pack multiple extraordinary vertex wedges into the same work group. Then to calculate the subdivision levels, we can ping pong back in forth in LDS.</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Since each thread requires information from other threads, we need multiple sync points, but it ends up being quite fast since the number of irregular vertices tends to be quite limited. Each thread can calculate the face points on its own. But in order to calculate the edge points, it will need the result of nearby threads. So group sync, then calculate edge points, group sync, calculate vertex points, group sync, and then we need one extra step to calculate the center vertex. Next we can output the points and then begin the next iteration without reading in any new information from memory.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Of course there are a million caveats here. We have to be careful with resampling to the uv map, as well as quantization. And there are many things displacement can’t do like overhangs or folds. But this approach also opens up a whole bag of shader tricks, like tiling and blending. There are many times where you can’t use subdivision and displacement, but the times when you CAN do it, the compression is amazing.</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4" name="Google Shape;644;p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Once these irregular points are all calculated, it’s relatively easy to convert a UV position into an actual limit position and normal. We can apply a negative log2 to figure out which level it is in, and with a little math we can determine the bicubic patch it belongs to. The only edges that can be semisharp are the original ones from the mesh. All the new edges are non-semisharp by construction. So we have to rotate to account for the semisharp edge.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As a final detail, we have to handle points that are very close to the center, which are not on a regular patch. There are several ways to do this, such as using Gregory patches like OpenSubdiv. But the simplest solution is to just evaluate on a nearby point that is actually on a patch, and linearly interpolate. The convergence is fast enough that it looks nearly identical with a few levels.</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2" name="Google Shape;652;p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There are a few details in setting this up, of course. Looking at the middle poly, three of the four quads are still regular, but the fourth is not. As a rule, we can simply say that any poly that touches a single extraordinary vertex needs to be subdivided at least once.</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7" name="Shape 657"/>
        <p:cNvGrpSpPr/>
        <p:nvPr/>
      </p:nvGrpSpPr>
      <p:grpSpPr>
        <a:xfrm>
          <a:off x="0" y="0"/>
          <a:ext cx="0" cy="0"/>
          <a:chOff x="0" y="0"/>
          <a:chExt cx="0" cy="0"/>
        </a:xfrm>
      </p:grpSpPr>
      <p:sp>
        <p:nvSpPr>
          <p:cNvPr id="658" name="Google Shape;658;p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9" name="Google Shape;659;p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Similarly, any triangles need to be subdivided twice. It needs to be subdivided once, but the new middle point is still extraordinary. So we need to subdivide it twice so that all three corners and the interior corner form separate, irregular wedges.</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4" name="Shape 664"/>
        <p:cNvGrpSpPr/>
        <p:nvPr/>
      </p:nvGrpSpPr>
      <p:grpSpPr>
        <a:xfrm>
          <a:off x="0" y="0"/>
          <a:ext cx="0" cy="0"/>
          <a:chOff x="0" y="0"/>
          <a:chExt cx="0" cy="0"/>
        </a:xfrm>
      </p:grpSpPr>
      <p:sp>
        <p:nvSpPr>
          <p:cNvPr id="665" name="Google Shape;665;p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6" name="Google Shape;666;p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all, we have 4 separate ways of splitting a poly into regions. A quad can be kept as it is, subdivided once, or subdivided twice. A triangle must always be subdivided twice. Then each of these regions redirects into either a set of regular points, or it redirects into an irregular wedge.</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3" name="Google Shape;673;p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summary, the evaluation of a vertex requires a number of simple steps, but they all add up. In the compute shader, we start with just a barycentric and a triangle. From that we figure out which patch we are on, and if it is a regular quad, subdiv 1, subdiv 2, or a triangle. From there we have to split it into the correct region. If it’s regular, we just evaluate it. If it is irregular, we have to figure which irregular wedge it is in, find the actual bicubic b-spline, and then evaluate. I also find it necessary to fade in from zero displacement at low tess factors. This gives a more perceptually stable phase where the vertices seem to “push out” instead of “slide in”.</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9" name="Google Shape;679;p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Here is a simple example of the blender monkey. The top row uses adaptive subdivision, and the bottom row uses fixed. When you look at the solid render, they look the same. By adaptively choosing the triangle tessellation based on curvature, we can get an image that looks the same with fewer triangles.</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p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As we get close to specific areas, the benefits of subdivision increase significantly. Here we are zooming in on the monkey’s head. The adaptive version has a clean, smooth edge, whereas the fixed image has obvious faceting. The adaptive image looks superior, even though it has half the number of rendered triangles.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This situation happens a lot in games. Game artists are really good at generating assets with the right poly count based on where you typically see them. Which works great, until your cinematics director wants a dramatic shot of the vase that is only supposed to be seen 5 meters away. There are always exceptions, and shipping models with enough fidelity everywhere is a game of whack-a-mole.</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3" name="Shape 693"/>
        <p:cNvGrpSpPr/>
        <p:nvPr/>
      </p:nvGrpSpPr>
      <p:grpSpPr>
        <a:xfrm>
          <a:off x="0" y="0"/>
          <a:ext cx="0" cy="0"/>
          <a:chOff x="0" y="0"/>
          <a:chExt cx="0" cy="0"/>
        </a:xfrm>
      </p:grpSpPr>
      <p:sp>
        <p:nvSpPr>
          <p:cNvPr id="694" name="Google Shape;694;p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5" name="Google Shape;695;p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Finally, let’s take a look at performance. These are stress test numbers from my RTX 3070. I actually purchased this PC in 2020, so I’m due for a new one, but…RAM prices these days. These numbers only cover actually calculating the subdivision surface, not actually rendering. The mesh calculation pass outputs the topology and positions, normals, and barycentrics.</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p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2" name="Google Shape;702;p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most direct comparison is with Feature Adaptive Subdivision, (the Activision and NVIDIA approach) implemented in OpenSubdiv. Their approach has a very light compute pass which calculates the patch control points after deformation. Then they have one fused hardware tessellation pass which tessellates on the fly and evaluates the position and normal in the domain shader. It's very elegant in that data is consumed as it is produced in one pass.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Here we have the raw numbers for the same model with the same tessellation factors. Using the compute approach, big guy takes about 2.16ms to calculate the topology and vertex data. Then each full lit raster pass takes about 2.16ms, and each shadow pass takes about 1.36ms. The lit pass is slower both because it has a longer pixel shader but also because the vertex shader needs to fetch and pass along more attributes like the normal and uv. In contrast, the one pass hardware tessellation approach requires about 5.97ms to simply render the model once. Then each additional pass would require about the same cost. This is the catch with consuming data as you produce it.</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1" name="Google Shape;711;p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 like to think in terms of millions of triangles per millisecond. For the big guy, it's 0.18ms for the compute pass and 0.18ms for the lit pass, being 0.36 ms total to compute and render a million output triangles. In contrast, OpenSubdiv requires about 0.50ms to render a million polys once. So the algorithm presented here is about 72% of the reference implementation time.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However, the difference widens when we use multiple passes. If you are rendering a mesh in the lit or gbuffer pass, you are probably also rendering it in a pre-pass, shadow pass, and motion vector pass. If we render the surface with four shadows and lit, this algorithm takes 0.81ms. The OpenSubdiv viewer doesn't have a shadow pass system, but assuming a similar cost, it would be about 2.51ms. The compute approach is just over 3x faster, requiring 32% of the OpenSubdiv time.</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So for this talk, we’re going to go over three sections. First, how should we actually tessellate a triangle? We’ll take a trip down memory lane with Hardware Tessellation, and then describe a novel algorithm I call clamped parallelogram tessellation. Second, we’ll discuss tessellating a mesh adaptively in compute. And finally, we’ll use that tessellation scheme to run Catmull Clark subdivision, also with compute.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For a more thorough explanation of the algorithm, you can get the full details from the blog posts, as well as source if you want to dive into the code. The three blog posts roughly correspond to the three sections of this talk.</a:t>
            </a:r>
            <a:br>
              <a:rPr lang="en"/>
            </a:br>
            <a:r>
              <a:rPr lang="en" u="sng">
                <a:solidFill>
                  <a:schemeClr val="hlink"/>
                </a:solidFill>
                <a:hlinkClick r:id="rId2"/>
              </a:rPr>
              <a:t>https://filmicworlds.com/blog/compute-tessellation-with-clamped-parallelograms/</a:t>
            </a:r>
            <a:br>
              <a:rPr lang="en"/>
            </a:br>
            <a:r>
              <a:rPr lang="en" u="sng">
                <a:solidFill>
                  <a:schemeClr val="hlink"/>
                </a:solidFill>
                <a:hlinkClick r:id="rId3"/>
              </a:rPr>
              <a:t>https://filmicworlds.com/blog/adaptive-compute-tessellation/</a:t>
            </a:r>
            <a:br>
              <a:rPr lang="en"/>
            </a:br>
            <a:r>
              <a:rPr lang="en"/>
              <a:t>https://filmicworlds.com/blog/adaptive-catmull-clark-subdivision-with-compute-tessellation/</a:t>
            </a:r>
            <a:br>
              <a:rPr lang="en"/>
            </a:b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8" name="Google Shape;718;p8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Finally, here are a few more numbers to stress test the meshes. The subdivision cost included the passes for calculating the control points after deformation, which of course we could skip each frame if the mesh is static. For most the cost is quite low, about 30 microseconds because it doesn't actually fill the GPU with work. The one exception is imrod, who takes 139 microseconds. That mesh is roughly half quads and half tris. If you were going to author game assets with the intention of using catmull clark, my recommendation is that you author everything as quads and never, ever use loose triangles.</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5" name="Google Shape;725;p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In other catmull clark research, the most recent paper is Edge Friend. It is a fixed, non-adaptive subdivision algorithm. The source code is not publicly available, but I was able to find a working implementation from Wei Liao on github. It's not a full renderer: The depot only supports evaluating the Catmull-Clark mesh positions and then downloading them to verify correctness. So while I can't perform a full rendering comparison with mesh shaders, I can at least compare the mesh subdivision time.</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1" name="Google Shape;731;p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Another recent paper is the half-edge refinement rule, using concurrent binary trees, which I'll refer to as DV21. Their follow up paper on bisection based triangulation takes the DV21 result as input and creates an adaptive tessellation for rasterization. The source code is online, and I compared to raw DV21.</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7" name="Google Shape;737;p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comparison to Edge Friend is admittedly a little sketchy, as the implementation online only evaluates the points but does not have a renderer. It's a bit of an apples to oranges comparison, as the Edge-Friend implementation skips the full normal calculation. These were implemented in the paper, but I don't have the source to compare. Based on the numbers, Edge-Friend is about 1.32x to 1.81x faster. DV21 is about 1.91x to 2.45x the cost of the algorithm here for the compute pass.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 also tried the NVIDIA mega scale geometry demo. However, the demo requires 10 gigs of ram, and I only have 8. RAM prices, I tell ya. I was able to get it to run by deleting a few asserts, but the performance was about an order of magnitude slower than I would expect, likely because it couldn't fit everything in vram.</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4" name="Google Shape;744;p8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(42) For more information, you can run the demo online. It works on both desktop and mobile. I tested it on my laptop, which is from 2019, and has a GTX 1050, which is about 1.7tflops, so if you squint at it, that gpu is roughly a PS4 or XB1. I'm due for a new laptop too, but these RAM prices… I wouldn't render an entire world with catmull clark subdivision on a GPU in that range, but some characters or hero assets would be viable.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If you want more detail, check out the web page. There are working demos, with source. The code is vibe coded trash written by Mr. Claude, but the code is accurate enough to be a reference.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Finally, I need to thank Natasha and Gregory Mitrano. I’ve been working on this problem on and off for the last 5 years. It was a long winding road to get here, and their conversations helped shape the eventual solution.</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p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0" name="Google Shape;750;p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first implementation proves out what I wanted to prove, a viable approach to tessellation with compute. The next step, which is near and dear to my heart, is using a visibility buffer. It should be straightforward as we have the full vertices and topology in vram, but I haven't actually done it, yet. This would be impossible with hardware tessellation, as you have no way to render the ID from the tesselated primitive nor would you have a way to look up the barycentric position later.</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
              <a:t>Another direction is WebGPU improvements. WebGPU is very strict with compute shaders, and it will prevent you from doing things on the GPU that it can't validate. Right now, every vertex fetches the full set of bicubic patch points. I looked into batching vertices within the same bicubic patch, but gave up as the validator rejected everything I tried. Also, it adds implicit validation and barriers. For every indirect dispatch, dawn will insert a cs pass before every indirect dispatch to validate the arguments and have a barrier, and there is no way to parallelize it. So it goes validate cs, barrier, dispatch cs, barrier, etc. Whereas on vulkan or directx 12 you can just run all 10 passes and put a UAV barrier at the end. WebGPU solves sync points for you by doing the safest operation possible. If there is one change I would ask for from WebGPU, it would be a hint to tell it that the next N passes are indirect, allow the runtime to validate them together in one pass instead of validating them all inline.</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p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6" name="Google Shape;756;p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0" name="Shape 760"/>
        <p:cNvGrpSpPr/>
        <p:nvPr/>
      </p:nvGrpSpPr>
      <p:grpSpPr>
        <a:xfrm>
          <a:off x="0" y="0"/>
          <a:ext cx="0" cy="0"/>
          <a:chOff x="0" y="0"/>
          <a:chExt cx="0" cy="0"/>
        </a:xfrm>
      </p:grpSpPr>
      <p:sp>
        <p:nvSpPr>
          <p:cNvPr id="761" name="Google Shape;761;p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2" name="Google Shape;762;p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(6) Before we can tessellate a mesh, we first have to tessellate a triangle. Here is the tessellation algorithm that I landed on, and in the next few slides, we’ll derive it.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2" name="Shape 12"/>
        <p:cNvGrpSpPr/>
        <p:nvPr/>
      </p:nvGrpSpPr>
      <p:grpSpPr>
        <a:xfrm>
          <a:off x="0" y="0"/>
          <a:ext cx="0" cy="0"/>
          <a:chOff x="0" y="0"/>
          <a:chExt cx="0" cy="0"/>
        </a:xfrm>
      </p:grpSpPr>
      <p:pic>
        <p:nvPicPr>
          <p:cNvPr id="13" name="Google Shape;13;p89"/>
          <p:cNvPicPr preferRelativeResize="0"/>
          <p:nvPr/>
        </p:nvPicPr>
        <p:blipFill rotWithShape="1">
          <a:blip r:embed="rId2">
            <a:alphaModFix/>
          </a:blip>
          <a:srcRect b="0" l="0" r="0" t="0"/>
          <a:stretch/>
        </p:blipFill>
        <p:spPr>
          <a:xfrm>
            <a:off x="1143" y="644"/>
            <a:ext cx="9141713" cy="5142214"/>
          </a:xfrm>
          <a:prstGeom prst="rect">
            <a:avLst/>
          </a:prstGeom>
          <a:noFill/>
          <a:ln>
            <a:noFill/>
          </a:ln>
        </p:spPr>
      </p:pic>
      <p:sp>
        <p:nvSpPr>
          <p:cNvPr id="14" name="Google Shape;14;p89"/>
          <p:cNvSpPr txBox="1"/>
          <p:nvPr/>
        </p:nvSpPr>
        <p:spPr>
          <a:xfrm>
            <a:off x="384051" y="4768700"/>
            <a:ext cx="3631500" cy="231600"/>
          </a:xfrm>
          <a:prstGeom prst="rect">
            <a:avLst/>
          </a:prstGeom>
          <a:noFill/>
          <a:ln>
            <a:noFill/>
          </a:ln>
        </p:spPr>
        <p:txBody>
          <a:bodyPr anchorCtr="0" anchor="t" bIns="91425" lIns="0" spcFirstLastPara="1" rIns="91425" wrap="square" tIns="91425">
            <a:noAutofit/>
          </a:bodyPr>
          <a:lstStyle/>
          <a:p>
            <a:pPr indent="0" lvl="0" marL="0" marR="0" rtl="0" algn="l">
              <a:lnSpc>
                <a:spcPct val="115000"/>
              </a:lnSpc>
              <a:spcBef>
                <a:spcPts val="0"/>
              </a:spcBef>
              <a:spcAft>
                <a:spcPts val="0"/>
              </a:spcAft>
              <a:buClr>
                <a:srgbClr val="000000"/>
              </a:buClr>
              <a:buSzPts val="600"/>
              <a:buFont typeface="Arial"/>
              <a:buNone/>
            </a:pPr>
            <a:r>
              <a:rPr b="0" i="0" lang="en" sz="600" u="none" cap="none" strike="noStrike">
                <a:solidFill>
                  <a:srgbClr val="2A4149"/>
                </a:solidFill>
                <a:latin typeface="Arial"/>
                <a:ea typeface="Arial"/>
                <a:cs typeface="Arial"/>
                <a:sym typeface="Arial"/>
              </a:rPr>
              <a:t>© 2026 SIGGRAPH Advances in Real-Time Rendering in Games course. All Rights Reserved.</a:t>
            </a:r>
            <a:endParaRPr b="0" i="0" sz="600" u="none" cap="none" strike="noStrike">
              <a:solidFill>
                <a:schemeClr val="dk1"/>
              </a:solidFill>
              <a:latin typeface="Arial"/>
              <a:ea typeface="Arial"/>
              <a:cs typeface="Arial"/>
              <a:sym typeface="Arial"/>
            </a:endParaRPr>
          </a:p>
        </p:txBody>
      </p:sp>
      <p:sp>
        <p:nvSpPr>
          <p:cNvPr id="15" name="Google Shape;15;p89"/>
          <p:cNvSpPr txBox="1"/>
          <p:nvPr>
            <p:ph idx="1" type="subTitle"/>
          </p:nvPr>
        </p:nvSpPr>
        <p:spPr>
          <a:xfrm>
            <a:off x="721076" y="3464906"/>
            <a:ext cx="5072752" cy="717478"/>
          </a:xfrm>
          <a:prstGeom prst="rect">
            <a:avLst/>
          </a:prstGeom>
          <a:noFill/>
          <a:ln>
            <a:noFill/>
          </a:ln>
        </p:spPr>
        <p:txBody>
          <a:bodyPr anchorCtr="0" anchor="t" bIns="68575" lIns="137150" spcFirstLastPara="1" rIns="137150" wrap="square" tIns="0">
            <a:normAutofit/>
          </a:bodyPr>
          <a:lstStyle>
            <a:lvl1pPr lvl="0" algn="l">
              <a:lnSpc>
                <a:spcPct val="100000"/>
              </a:lnSpc>
              <a:spcBef>
                <a:spcPts val="0"/>
              </a:spcBef>
              <a:spcAft>
                <a:spcPts val="0"/>
              </a:spcAft>
              <a:buSzPts val="2100"/>
              <a:buNone/>
              <a:defRPr b="0" sz="2100" cap="none">
                <a:solidFill>
                  <a:schemeClr val="dk1"/>
                </a:solidFill>
              </a:defRPr>
            </a:lvl1pPr>
            <a:lvl2pPr lvl="1" algn="ctr">
              <a:lnSpc>
                <a:spcPct val="130000"/>
              </a:lnSpc>
              <a:spcBef>
                <a:spcPts val="0"/>
              </a:spcBef>
              <a:spcAft>
                <a:spcPts val="0"/>
              </a:spcAft>
              <a:buSzPts val="1500"/>
              <a:buNone/>
              <a:defRPr sz="1500"/>
            </a:lvl2pPr>
            <a:lvl3pPr lvl="2" algn="ctr">
              <a:lnSpc>
                <a:spcPct val="130000"/>
              </a:lnSpc>
              <a:spcBef>
                <a:spcPts val="500"/>
              </a:spcBef>
              <a:spcAft>
                <a:spcPts val="0"/>
              </a:spcAft>
              <a:buSzPts val="1400"/>
              <a:buNone/>
              <a:defRPr sz="1400"/>
            </a:lvl3pPr>
            <a:lvl4pPr lvl="3" algn="ctr">
              <a:lnSpc>
                <a:spcPct val="130000"/>
              </a:lnSpc>
              <a:spcBef>
                <a:spcPts val="500"/>
              </a:spcBef>
              <a:spcAft>
                <a:spcPts val="0"/>
              </a:spcAft>
              <a:buSzPts val="1200"/>
              <a:buNone/>
              <a:defRPr sz="1200"/>
            </a:lvl4pPr>
            <a:lvl5pPr lvl="4" algn="ctr">
              <a:lnSpc>
                <a:spcPct val="130000"/>
              </a:lnSpc>
              <a:spcBef>
                <a:spcPts val="5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6" name="Google Shape;16;p89"/>
          <p:cNvSpPr txBox="1"/>
          <p:nvPr>
            <p:ph type="ctrTitle"/>
          </p:nvPr>
        </p:nvSpPr>
        <p:spPr>
          <a:xfrm>
            <a:off x="721076" y="1852448"/>
            <a:ext cx="5072752" cy="1489841"/>
          </a:xfrm>
          <a:prstGeom prst="rect">
            <a:avLst/>
          </a:prstGeom>
          <a:noFill/>
          <a:ln>
            <a:noFill/>
          </a:ln>
        </p:spPr>
        <p:txBody>
          <a:bodyPr anchorCtr="0" anchor="b" bIns="0" lIns="137150" spcFirstLastPara="1" rIns="137150" wrap="square" tIns="34275">
            <a:normAutofit/>
          </a:bodyPr>
          <a:lstStyle>
            <a:lvl1pPr lvl="0" algn="l">
              <a:lnSpc>
                <a:spcPct val="100000"/>
              </a:lnSpc>
              <a:spcBef>
                <a:spcPts val="0"/>
              </a:spcBef>
              <a:spcAft>
                <a:spcPts val="0"/>
              </a:spcAft>
              <a:buClr>
                <a:schemeClr val="dk1"/>
              </a:buClr>
              <a:buSzPts val="3300"/>
              <a:buFont typeface="Arial"/>
              <a:buNone/>
              <a:defRPr b="1" i="0" sz="3300" cap="none" strike="noStrike">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 name="Google Shape;17;p89"/>
          <p:cNvSpPr txBox="1"/>
          <p:nvPr/>
        </p:nvSpPr>
        <p:spPr>
          <a:xfrm>
            <a:off x="5588876" y="588408"/>
            <a:ext cx="2857762" cy="392415"/>
          </a:xfrm>
          <a:prstGeom prst="rect">
            <a:avLst/>
          </a:prstGeom>
          <a:noFill/>
          <a:ln>
            <a:noFill/>
          </a:ln>
        </p:spPr>
        <p:txBody>
          <a:bodyPr anchorCtr="0" anchor="t" bIns="34275" lIns="0" spcFirstLastPara="1" rIns="68575" wrap="square" tIns="34275">
            <a:spAutoFit/>
          </a:bodyPr>
          <a:lstStyle/>
          <a:p>
            <a:pPr indent="0" lvl="0" marL="0" marR="0" rtl="0" algn="r">
              <a:lnSpc>
                <a:spcPct val="100000"/>
              </a:lnSpc>
              <a:spcBef>
                <a:spcPts val="0"/>
              </a:spcBef>
              <a:spcAft>
                <a:spcPts val="0"/>
              </a:spcAft>
              <a:buClr>
                <a:schemeClr val="accent2"/>
              </a:buClr>
              <a:buSzPts val="1100"/>
              <a:buFont typeface="Arial"/>
              <a:buNone/>
            </a:pPr>
            <a:r>
              <a:rPr b="0" i="0" lang="en" sz="1100" u="none" cap="none" strike="noStrike">
                <a:solidFill>
                  <a:schemeClr val="lt2"/>
                </a:solidFill>
                <a:latin typeface="Arial"/>
                <a:ea typeface="Arial"/>
                <a:cs typeface="Arial"/>
                <a:sym typeface="Arial"/>
              </a:rPr>
              <a:t>The Premier Conference &amp; Exhibition on Computer Graphics &amp; Interactive Techniques</a:t>
            </a:r>
            <a:endParaRPr b="0" i="0" sz="1100" u="none" cap="none" strike="noStrike">
              <a:solidFill>
                <a:srgbClr val="000000"/>
              </a:solidFill>
              <a:latin typeface="Arial"/>
              <a:ea typeface="Arial"/>
              <a:cs typeface="Arial"/>
              <a:sym typeface="Arial"/>
            </a:endParaRPr>
          </a:p>
        </p:txBody>
      </p:sp>
      <p:pic>
        <p:nvPicPr>
          <p:cNvPr descr="A black and white sign with white text&#10;&#10;AI-generated content may be incorrect." id="18" name="Google Shape;18;p89"/>
          <p:cNvPicPr preferRelativeResize="0"/>
          <p:nvPr/>
        </p:nvPicPr>
        <p:blipFill rotWithShape="1">
          <a:blip r:embed="rId3">
            <a:alphaModFix/>
          </a:blip>
          <a:srcRect b="0" l="0" r="0" t="0"/>
          <a:stretch/>
        </p:blipFill>
        <p:spPr>
          <a:xfrm>
            <a:off x="728958" y="349563"/>
            <a:ext cx="3016313" cy="76978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and Slide 4">
  <p:cSld name="Brand Slide 4">
    <p:spTree>
      <p:nvGrpSpPr>
        <p:cNvPr id="60" name="Shape 60"/>
        <p:cNvGrpSpPr/>
        <p:nvPr/>
      </p:nvGrpSpPr>
      <p:grpSpPr>
        <a:xfrm>
          <a:off x="0" y="0"/>
          <a:ext cx="0" cy="0"/>
          <a:chOff x="0" y="0"/>
          <a:chExt cx="0" cy="0"/>
        </a:xfrm>
      </p:grpSpPr>
      <p:sp>
        <p:nvSpPr>
          <p:cNvPr id="61" name="Google Shape;61;p98"/>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62" name="Google Shape;62;p9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63" name="Google Shape;63;p98"/>
          <p:cNvSpPr txBox="1"/>
          <p:nvPr>
            <p:ph idx="1" type="body"/>
          </p:nvPr>
        </p:nvSpPr>
        <p:spPr>
          <a:xfrm>
            <a:off x="346510" y="4587240"/>
            <a:ext cx="6660000" cy="350400"/>
          </a:xfrm>
          <a:prstGeom prst="rect">
            <a:avLst/>
          </a:prstGeom>
          <a:noFill/>
          <a:ln>
            <a:noFill/>
          </a:ln>
        </p:spPr>
        <p:txBody>
          <a:bodyPr anchorCtr="0" anchor="t" bIns="34275" lIns="0" spcFirstLastPara="1" rIns="68575" wrap="square" tIns="34275">
            <a:normAutofit/>
          </a:bodyPr>
          <a:lstStyle>
            <a:lvl1pPr indent="-285750" lvl="0" marL="457200" algn="l">
              <a:lnSpc>
                <a:spcPct val="130000"/>
              </a:lnSpc>
              <a:spcBef>
                <a:spcPts val="0"/>
              </a:spcBef>
              <a:spcAft>
                <a:spcPts val="0"/>
              </a:spcAft>
              <a:buSzPts val="900"/>
              <a:buChar char="•"/>
              <a:defRPr sz="900"/>
            </a:lvl1pPr>
            <a:lvl2pPr indent="-317500" lvl="1" marL="914400" algn="l">
              <a:lnSpc>
                <a:spcPct val="130000"/>
              </a:lnSpc>
              <a:spcBef>
                <a:spcPts val="500"/>
              </a:spcBef>
              <a:spcAft>
                <a:spcPts val="0"/>
              </a:spcAft>
              <a:buSzPts val="1400"/>
              <a:buChar char="−"/>
              <a:defRPr/>
            </a:lvl2pPr>
            <a:lvl3pPr indent="-317500" lvl="2" marL="1371600" algn="l">
              <a:lnSpc>
                <a:spcPct val="130000"/>
              </a:lnSpc>
              <a:spcBef>
                <a:spcPts val="500"/>
              </a:spcBef>
              <a:spcAft>
                <a:spcPts val="0"/>
              </a:spcAft>
              <a:buSzPts val="1400"/>
              <a:buChar char="•"/>
              <a:defRPr/>
            </a:lvl3pPr>
            <a:lvl4pPr indent="-317500" lvl="3" marL="1828800" algn="l">
              <a:lnSpc>
                <a:spcPct val="130000"/>
              </a:lnSpc>
              <a:spcBef>
                <a:spcPts val="500"/>
              </a:spcBef>
              <a:spcAft>
                <a:spcPts val="0"/>
              </a:spcAft>
              <a:buSzPts val="1400"/>
              <a:buChar char="−"/>
              <a:defRPr/>
            </a:lvl4pPr>
            <a:lvl5pPr indent="-317500" lvl="4" marL="2286000" algn="l">
              <a:lnSpc>
                <a:spcPct val="13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 Text">
  <p:cSld name="Image + Text">
    <p:spTree>
      <p:nvGrpSpPr>
        <p:cNvPr id="64" name="Shape 64"/>
        <p:cNvGrpSpPr/>
        <p:nvPr/>
      </p:nvGrpSpPr>
      <p:grpSpPr>
        <a:xfrm>
          <a:off x="0" y="0"/>
          <a:ext cx="0" cy="0"/>
          <a:chOff x="0" y="0"/>
          <a:chExt cx="0" cy="0"/>
        </a:xfrm>
      </p:grpSpPr>
      <p:sp>
        <p:nvSpPr>
          <p:cNvPr id="65" name="Google Shape;65;p99"/>
          <p:cNvSpPr txBox="1"/>
          <p:nvPr>
            <p:ph type="title"/>
          </p:nvPr>
        </p:nvSpPr>
        <p:spPr>
          <a:xfrm>
            <a:off x="308610" y="0"/>
            <a:ext cx="6041805" cy="973836"/>
          </a:xfrm>
          <a:prstGeom prst="rect">
            <a:avLst/>
          </a:prstGeom>
          <a:noFill/>
          <a:ln>
            <a:noFill/>
          </a:ln>
        </p:spPr>
        <p:txBody>
          <a:bodyPr anchorCtr="0" anchor="ctr" bIns="34275" lIns="0"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6" name="Google Shape;66;p99"/>
          <p:cNvSpPr txBox="1"/>
          <p:nvPr>
            <p:ph idx="1" type="body"/>
          </p:nvPr>
        </p:nvSpPr>
        <p:spPr>
          <a:xfrm>
            <a:off x="4747262" y="1386507"/>
            <a:ext cx="4080510" cy="276999"/>
          </a:xfrm>
          <a:prstGeom prst="rect">
            <a:avLst/>
          </a:prstGeom>
          <a:noFill/>
          <a:ln>
            <a:noFill/>
          </a:ln>
        </p:spPr>
        <p:txBody>
          <a:bodyPr anchorCtr="0" anchor="t" bIns="34275" lIns="0" spcFirstLastPara="1" rIns="68575" wrap="square" tIns="34275">
            <a:normAutofit/>
          </a:bodyPr>
          <a:lstStyle>
            <a:lvl1pPr indent="-228600" lvl="0" marL="457200" algn="l">
              <a:lnSpc>
                <a:spcPct val="100000"/>
              </a:lnSpc>
              <a:spcBef>
                <a:spcPts val="0"/>
              </a:spcBef>
              <a:spcAft>
                <a:spcPts val="0"/>
              </a:spcAft>
              <a:buSzPts val="1400"/>
              <a:buNone/>
              <a:defRPr b="1" sz="1400" cap="none">
                <a:solidFill>
                  <a:schemeClr val="dk1"/>
                </a:solidFill>
              </a:defRPr>
            </a:lvl1pPr>
            <a:lvl2pPr indent="-228600" lvl="1" marL="914400" algn="l">
              <a:lnSpc>
                <a:spcPct val="130000"/>
              </a:lnSpc>
              <a:spcBef>
                <a:spcPts val="500"/>
              </a:spcBef>
              <a:spcAft>
                <a:spcPts val="0"/>
              </a:spcAft>
              <a:buSzPts val="1500"/>
              <a:buNone/>
              <a:defRPr b="1" sz="1500"/>
            </a:lvl2pPr>
            <a:lvl3pPr indent="-228600" lvl="2" marL="1371600" algn="l">
              <a:lnSpc>
                <a:spcPct val="130000"/>
              </a:lnSpc>
              <a:spcBef>
                <a:spcPts val="500"/>
              </a:spcBef>
              <a:spcAft>
                <a:spcPts val="0"/>
              </a:spcAft>
              <a:buSzPts val="1400"/>
              <a:buNone/>
              <a:defRPr b="1" sz="1400"/>
            </a:lvl3pPr>
            <a:lvl4pPr indent="-228600" lvl="3" marL="1828800" algn="l">
              <a:lnSpc>
                <a:spcPct val="130000"/>
              </a:lnSpc>
              <a:spcBef>
                <a:spcPts val="500"/>
              </a:spcBef>
              <a:spcAft>
                <a:spcPts val="0"/>
              </a:spcAft>
              <a:buSzPts val="1200"/>
              <a:buNone/>
              <a:defRPr b="1" sz="1200"/>
            </a:lvl4pPr>
            <a:lvl5pPr indent="-228600" lvl="4" marL="2286000" algn="l">
              <a:lnSpc>
                <a:spcPct val="13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67" name="Google Shape;67;p99"/>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68" name="Google Shape;68;p99"/>
          <p:cNvSpPr/>
          <p:nvPr>
            <p:ph idx="2" type="pic"/>
          </p:nvPr>
        </p:nvSpPr>
        <p:spPr>
          <a:xfrm>
            <a:off x="308610" y="1381124"/>
            <a:ext cx="4263390" cy="2922589"/>
          </a:xfrm>
          <a:prstGeom prst="roundRect">
            <a:avLst>
              <a:gd fmla="val 0" name="adj"/>
            </a:avLst>
          </a:prstGeom>
          <a:solidFill>
            <a:srgbClr val="F2F2F2"/>
          </a:solidFill>
          <a:ln>
            <a:noFill/>
          </a:ln>
        </p:spPr>
      </p:sp>
      <p:sp>
        <p:nvSpPr>
          <p:cNvPr id="69" name="Google Shape;69;p99"/>
          <p:cNvSpPr txBox="1"/>
          <p:nvPr>
            <p:ph idx="3" type="body"/>
          </p:nvPr>
        </p:nvSpPr>
        <p:spPr>
          <a:xfrm>
            <a:off x="4745725" y="1783075"/>
            <a:ext cx="3966600" cy="2520600"/>
          </a:xfrm>
          <a:prstGeom prst="rect">
            <a:avLst/>
          </a:prstGeom>
          <a:noFill/>
          <a:ln>
            <a:noFill/>
          </a:ln>
        </p:spPr>
        <p:txBody>
          <a:bodyPr anchorCtr="0" anchor="t" bIns="34275" lIns="0" spcFirstLastPara="1" rIns="68575" wrap="square" tIns="34275">
            <a:normAutofit/>
          </a:bodyPr>
          <a:lstStyle>
            <a:lvl1pPr indent="-304800" lvl="0" marL="457200" marR="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70" name="Shape 70"/>
        <p:cNvGrpSpPr/>
        <p:nvPr/>
      </p:nvGrpSpPr>
      <p:grpSpPr>
        <a:xfrm>
          <a:off x="0" y="0"/>
          <a:ext cx="0" cy="0"/>
          <a:chOff x="0" y="0"/>
          <a:chExt cx="0" cy="0"/>
        </a:xfrm>
      </p:grpSpPr>
      <p:sp>
        <p:nvSpPr>
          <p:cNvPr id="71" name="Google Shape;71;p100"/>
          <p:cNvSpPr txBox="1"/>
          <p:nvPr>
            <p:ph idx="1" type="body"/>
          </p:nvPr>
        </p:nvSpPr>
        <p:spPr>
          <a:xfrm>
            <a:off x="308610" y="1386507"/>
            <a:ext cx="4080510" cy="276999"/>
          </a:xfrm>
          <a:prstGeom prst="rect">
            <a:avLst/>
          </a:prstGeom>
          <a:noFill/>
          <a:ln>
            <a:noFill/>
          </a:ln>
        </p:spPr>
        <p:txBody>
          <a:bodyPr anchorCtr="0" anchor="t" bIns="34275" lIns="0" spcFirstLastPara="1" rIns="68575" wrap="square" tIns="34275">
            <a:normAutofit/>
          </a:bodyPr>
          <a:lstStyle>
            <a:lvl1pPr indent="-228600" lvl="0" marL="457200" algn="l">
              <a:lnSpc>
                <a:spcPct val="100000"/>
              </a:lnSpc>
              <a:spcBef>
                <a:spcPts val="0"/>
              </a:spcBef>
              <a:spcAft>
                <a:spcPts val="0"/>
              </a:spcAft>
              <a:buSzPts val="1400"/>
              <a:buNone/>
              <a:defRPr b="1" sz="1400" cap="none">
                <a:solidFill>
                  <a:schemeClr val="dk1"/>
                </a:solidFill>
              </a:defRPr>
            </a:lvl1pPr>
            <a:lvl2pPr indent="-228600" lvl="1" marL="914400" algn="l">
              <a:lnSpc>
                <a:spcPct val="130000"/>
              </a:lnSpc>
              <a:spcBef>
                <a:spcPts val="500"/>
              </a:spcBef>
              <a:spcAft>
                <a:spcPts val="0"/>
              </a:spcAft>
              <a:buSzPts val="1500"/>
              <a:buNone/>
              <a:defRPr b="1" sz="1500"/>
            </a:lvl2pPr>
            <a:lvl3pPr indent="-228600" lvl="2" marL="1371600" algn="l">
              <a:lnSpc>
                <a:spcPct val="130000"/>
              </a:lnSpc>
              <a:spcBef>
                <a:spcPts val="500"/>
              </a:spcBef>
              <a:spcAft>
                <a:spcPts val="0"/>
              </a:spcAft>
              <a:buSzPts val="1400"/>
              <a:buNone/>
              <a:defRPr b="1" sz="1400"/>
            </a:lvl3pPr>
            <a:lvl4pPr indent="-228600" lvl="3" marL="1828800" algn="l">
              <a:lnSpc>
                <a:spcPct val="130000"/>
              </a:lnSpc>
              <a:spcBef>
                <a:spcPts val="500"/>
              </a:spcBef>
              <a:spcAft>
                <a:spcPts val="0"/>
              </a:spcAft>
              <a:buSzPts val="1200"/>
              <a:buNone/>
              <a:defRPr b="1" sz="1200"/>
            </a:lvl4pPr>
            <a:lvl5pPr indent="-228600" lvl="4" marL="2286000" algn="l">
              <a:lnSpc>
                <a:spcPct val="13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2" name="Google Shape;72;p100"/>
          <p:cNvSpPr txBox="1"/>
          <p:nvPr>
            <p:ph type="title"/>
          </p:nvPr>
        </p:nvSpPr>
        <p:spPr>
          <a:xfrm>
            <a:off x="308610" y="0"/>
            <a:ext cx="6041805" cy="973836"/>
          </a:xfrm>
          <a:prstGeom prst="rect">
            <a:avLst/>
          </a:prstGeom>
          <a:noFill/>
          <a:ln>
            <a:noFill/>
          </a:ln>
        </p:spPr>
        <p:txBody>
          <a:bodyPr anchorCtr="0" anchor="ctr" bIns="34275" lIns="0"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3" name="Google Shape;73;p100"/>
          <p:cNvSpPr txBox="1"/>
          <p:nvPr>
            <p:ph idx="2" type="body"/>
          </p:nvPr>
        </p:nvSpPr>
        <p:spPr>
          <a:xfrm>
            <a:off x="4747262" y="1386507"/>
            <a:ext cx="4080510" cy="276999"/>
          </a:xfrm>
          <a:prstGeom prst="rect">
            <a:avLst/>
          </a:prstGeom>
          <a:noFill/>
          <a:ln>
            <a:noFill/>
          </a:ln>
        </p:spPr>
        <p:txBody>
          <a:bodyPr anchorCtr="0" anchor="t" bIns="34275" lIns="0" spcFirstLastPara="1" rIns="68575" wrap="square" tIns="34275">
            <a:normAutofit/>
          </a:bodyPr>
          <a:lstStyle>
            <a:lvl1pPr indent="-228600" lvl="0" marL="457200" algn="l">
              <a:lnSpc>
                <a:spcPct val="100000"/>
              </a:lnSpc>
              <a:spcBef>
                <a:spcPts val="0"/>
              </a:spcBef>
              <a:spcAft>
                <a:spcPts val="0"/>
              </a:spcAft>
              <a:buSzPts val="1400"/>
              <a:buNone/>
              <a:defRPr b="1" sz="1400" cap="none">
                <a:solidFill>
                  <a:schemeClr val="dk1"/>
                </a:solidFill>
              </a:defRPr>
            </a:lvl1pPr>
            <a:lvl2pPr indent="-228600" lvl="1" marL="914400" algn="l">
              <a:lnSpc>
                <a:spcPct val="130000"/>
              </a:lnSpc>
              <a:spcBef>
                <a:spcPts val="500"/>
              </a:spcBef>
              <a:spcAft>
                <a:spcPts val="0"/>
              </a:spcAft>
              <a:buSzPts val="1500"/>
              <a:buNone/>
              <a:defRPr b="1" sz="1500"/>
            </a:lvl2pPr>
            <a:lvl3pPr indent="-228600" lvl="2" marL="1371600" algn="l">
              <a:lnSpc>
                <a:spcPct val="130000"/>
              </a:lnSpc>
              <a:spcBef>
                <a:spcPts val="500"/>
              </a:spcBef>
              <a:spcAft>
                <a:spcPts val="0"/>
              </a:spcAft>
              <a:buSzPts val="1400"/>
              <a:buNone/>
              <a:defRPr b="1" sz="1400"/>
            </a:lvl3pPr>
            <a:lvl4pPr indent="-228600" lvl="3" marL="1828800" algn="l">
              <a:lnSpc>
                <a:spcPct val="130000"/>
              </a:lnSpc>
              <a:spcBef>
                <a:spcPts val="500"/>
              </a:spcBef>
              <a:spcAft>
                <a:spcPts val="0"/>
              </a:spcAft>
              <a:buSzPts val="1200"/>
              <a:buNone/>
              <a:defRPr b="1" sz="1200"/>
            </a:lvl4pPr>
            <a:lvl5pPr indent="-228600" lvl="4" marL="2286000" algn="l">
              <a:lnSpc>
                <a:spcPct val="13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74" name="Google Shape;74;p100"/>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75" name="Google Shape;75;p100"/>
          <p:cNvSpPr txBox="1"/>
          <p:nvPr>
            <p:ph idx="3" type="body"/>
          </p:nvPr>
        </p:nvSpPr>
        <p:spPr>
          <a:xfrm>
            <a:off x="4745725" y="1783075"/>
            <a:ext cx="4080600" cy="2520600"/>
          </a:xfrm>
          <a:prstGeom prst="rect">
            <a:avLst/>
          </a:prstGeom>
          <a:noFill/>
          <a:ln>
            <a:noFill/>
          </a:ln>
        </p:spPr>
        <p:txBody>
          <a:bodyPr anchorCtr="0" anchor="t" bIns="34275" lIns="0" spcFirstLastPara="1" rIns="68575" wrap="square" tIns="34275">
            <a:normAutofit/>
          </a:bodyPr>
          <a:lstStyle>
            <a:lvl1pPr indent="-304800" lvl="0" marL="457200" marR="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
        <p:nvSpPr>
          <p:cNvPr id="76" name="Google Shape;76;p100"/>
          <p:cNvSpPr txBox="1"/>
          <p:nvPr>
            <p:ph idx="4" type="body"/>
          </p:nvPr>
        </p:nvSpPr>
        <p:spPr>
          <a:xfrm>
            <a:off x="310900" y="1783075"/>
            <a:ext cx="4080600" cy="2520600"/>
          </a:xfrm>
          <a:prstGeom prst="rect">
            <a:avLst/>
          </a:prstGeom>
          <a:noFill/>
          <a:ln>
            <a:noFill/>
          </a:ln>
        </p:spPr>
        <p:txBody>
          <a:bodyPr anchorCtr="0" anchor="t" bIns="34275" lIns="0" spcFirstLastPara="1" rIns="68575" wrap="square" tIns="34275">
            <a:normAutofit/>
          </a:bodyPr>
          <a:lstStyle>
            <a:lvl1pPr indent="-304800" lvl="0" marL="457200" marR="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 Double">
  <p:cSld name="Speaker - Double">
    <p:spTree>
      <p:nvGrpSpPr>
        <p:cNvPr id="77" name="Shape 77"/>
        <p:cNvGrpSpPr/>
        <p:nvPr/>
      </p:nvGrpSpPr>
      <p:grpSpPr>
        <a:xfrm>
          <a:off x="0" y="0"/>
          <a:ext cx="0" cy="0"/>
          <a:chOff x="0" y="0"/>
          <a:chExt cx="0" cy="0"/>
        </a:xfrm>
      </p:grpSpPr>
      <p:sp>
        <p:nvSpPr>
          <p:cNvPr id="78" name="Google Shape;78;p101"/>
          <p:cNvSpPr txBox="1"/>
          <p:nvPr>
            <p:ph type="title"/>
          </p:nvPr>
        </p:nvSpPr>
        <p:spPr>
          <a:xfrm>
            <a:off x="2113183" y="1765904"/>
            <a:ext cx="2300288" cy="474133"/>
          </a:xfrm>
          <a:prstGeom prst="rect">
            <a:avLst/>
          </a:prstGeom>
          <a:noFill/>
          <a:ln>
            <a:noFill/>
          </a:ln>
        </p:spPr>
        <p:txBody>
          <a:bodyPr anchorCtr="0" anchor="b" bIns="0" lIns="0" spcFirstLastPara="1" rIns="68575" wrap="square" tIns="34275">
            <a:normAutofit/>
          </a:bodyPr>
          <a:lstStyle>
            <a:lvl1pPr lvl="0" algn="l">
              <a:lnSpc>
                <a:spcPct val="100000"/>
              </a:lnSpc>
              <a:spcBef>
                <a:spcPts val="0"/>
              </a:spcBef>
              <a:spcAft>
                <a:spcPts val="0"/>
              </a:spcAft>
              <a:buClr>
                <a:schemeClr val="dk1"/>
              </a:buClr>
              <a:buSzPts val="1600"/>
              <a:buFont typeface="Arial"/>
              <a:buNone/>
              <a:defRPr sz="16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9" name="Google Shape;79;p101"/>
          <p:cNvSpPr txBox="1"/>
          <p:nvPr>
            <p:ph idx="1" type="body"/>
          </p:nvPr>
        </p:nvSpPr>
        <p:spPr>
          <a:xfrm>
            <a:off x="2113184" y="2261426"/>
            <a:ext cx="2300288" cy="329458"/>
          </a:xfrm>
          <a:prstGeom prst="rect">
            <a:avLst/>
          </a:prstGeom>
          <a:noFill/>
          <a:ln>
            <a:noFill/>
          </a:ln>
        </p:spPr>
        <p:txBody>
          <a:bodyPr anchorCtr="0" anchor="t" bIns="34275" lIns="0" spcFirstLastPara="1" rIns="68575" wrap="square" tIns="0">
            <a:normAutofit/>
          </a:bodyPr>
          <a:lstStyle>
            <a:lvl1pPr indent="-228600" lvl="0" marL="457200" algn="l">
              <a:lnSpc>
                <a:spcPct val="100000"/>
              </a:lnSpc>
              <a:spcBef>
                <a:spcPts val="0"/>
              </a:spcBef>
              <a:spcAft>
                <a:spcPts val="0"/>
              </a:spcAft>
              <a:buSzPts val="1100"/>
              <a:buNone/>
              <a:defRPr b="1" sz="1100" cap="none">
                <a:solidFill>
                  <a:schemeClr val="dk2"/>
                </a:solidFill>
              </a:defRPr>
            </a:lvl1pPr>
            <a:lvl2pPr indent="-317500" lvl="1" marL="914400" algn="l">
              <a:lnSpc>
                <a:spcPct val="130000"/>
              </a:lnSpc>
              <a:spcBef>
                <a:spcPts val="0"/>
              </a:spcBef>
              <a:spcAft>
                <a:spcPts val="0"/>
              </a:spcAft>
              <a:buSzPts val="1400"/>
              <a:buChar char="−"/>
              <a:defRPr/>
            </a:lvl2pPr>
            <a:lvl3pPr indent="-317500" lvl="2" marL="1371600" algn="l">
              <a:lnSpc>
                <a:spcPct val="130000"/>
              </a:lnSpc>
              <a:spcBef>
                <a:spcPts val="500"/>
              </a:spcBef>
              <a:spcAft>
                <a:spcPts val="0"/>
              </a:spcAft>
              <a:buSzPts val="1400"/>
              <a:buChar char="•"/>
              <a:defRPr/>
            </a:lvl3pPr>
            <a:lvl4pPr indent="-317500" lvl="3" marL="1828800" algn="l">
              <a:lnSpc>
                <a:spcPct val="130000"/>
              </a:lnSpc>
              <a:spcBef>
                <a:spcPts val="500"/>
              </a:spcBef>
              <a:spcAft>
                <a:spcPts val="0"/>
              </a:spcAft>
              <a:buSzPts val="1400"/>
              <a:buChar char="−"/>
              <a:defRPr/>
            </a:lvl4pPr>
            <a:lvl5pPr indent="-317500" lvl="4" marL="2286000" algn="l">
              <a:lnSpc>
                <a:spcPct val="13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0" name="Google Shape;80;p101"/>
          <p:cNvSpPr/>
          <p:nvPr>
            <p:ph idx="2" type="pic"/>
          </p:nvPr>
        </p:nvSpPr>
        <p:spPr>
          <a:xfrm>
            <a:off x="326828" y="1760143"/>
            <a:ext cx="1628971" cy="1623618"/>
          </a:xfrm>
          <a:prstGeom prst="rect">
            <a:avLst/>
          </a:prstGeom>
          <a:solidFill>
            <a:srgbClr val="F2F2F2"/>
          </a:solidFill>
          <a:ln>
            <a:noFill/>
          </a:ln>
        </p:spPr>
      </p:sp>
      <p:sp>
        <p:nvSpPr>
          <p:cNvPr id="81" name="Google Shape;81;p101"/>
          <p:cNvSpPr txBox="1"/>
          <p:nvPr>
            <p:ph idx="3" type="body"/>
          </p:nvPr>
        </p:nvSpPr>
        <p:spPr>
          <a:xfrm>
            <a:off x="6526041" y="2262167"/>
            <a:ext cx="2308754" cy="328715"/>
          </a:xfrm>
          <a:prstGeom prst="rect">
            <a:avLst/>
          </a:prstGeom>
          <a:noFill/>
          <a:ln>
            <a:noFill/>
          </a:ln>
        </p:spPr>
        <p:txBody>
          <a:bodyPr anchorCtr="0" anchor="t" bIns="34275" lIns="0" spcFirstLastPara="1" rIns="68575" wrap="square" tIns="0">
            <a:normAutofit/>
          </a:bodyPr>
          <a:lstStyle>
            <a:lvl1pPr indent="-228600" lvl="0" marL="457200" algn="l">
              <a:lnSpc>
                <a:spcPct val="100000"/>
              </a:lnSpc>
              <a:spcBef>
                <a:spcPts val="0"/>
              </a:spcBef>
              <a:spcAft>
                <a:spcPts val="0"/>
              </a:spcAft>
              <a:buSzPts val="1100"/>
              <a:buNone/>
              <a:defRPr b="1" sz="1100" cap="none">
                <a:solidFill>
                  <a:schemeClr val="dk2"/>
                </a:solidFill>
              </a:defRPr>
            </a:lvl1pPr>
            <a:lvl2pPr indent="-317500" lvl="1" marL="914400" algn="l">
              <a:lnSpc>
                <a:spcPct val="130000"/>
              </a:lnSpc>
              <a:spcBef>
                <a:spcPts val="0"/>
              </a:spcBef>
              <a:spcAft>
                <a:spcPts val="0"/>
              </a:spcAft>
              <a:buSzPts val="1400"/>
              <a:buChar char="−"/>
              <a:defRPr/>
            </a:lvl2pPr>
            <a:lvl3pPr indent="-317500" lvl="2" marL="1371600" algn="l">
              <a:lnSpc>
                <a:spcPct val="130000"/>
              </a:lnSpc>
              <a:spcBef>
                <a:spcPts val="500"/>
              </a:spcBef>
              <a:spcAft>
                <a:spcPts val="0"/>
              </a:spcAft>
              <a:buSzPts val="1400"/>
              <a:buChar char="•"/>
              <a:defRPr/>
            </a:lvl3pPr>
            <a:lvl4pPr indent="-317500" lvl="3" marL="1828800" algn="l">
              <a:lnSpc>
                <a:spcPct val="130000"/>
              </a:lnSpc>
              <a:spcBef>
                <a:spcPts val="500"/>
              </a:spcBef>
              <a:spcAft>
                <a:spcPts val="0"/>
              </a:spcAft>
              <a:buSzPts val="1400"/>
              <a:buChar char="−"/>
              <a:defRPr/>
            </a:lvl4pPr>
            <a:lvl5pPr indent="-317500" lvl="4" marL="2286000" algn="l">
              <a:lnSpc>
                <a:spcPct val="13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82" name="Google Shape;82;p101"/>
          <p:cNvSpPr/>
          <p:nvPr>
            <p:ph idx="4" type="pic"/>
          </p:nvPr>
        </p:nvSpPr>
        <p:spPr>
          <a:xfrm>
            <a:off x="4739686" y="1760885"/>
            <a:ext cx="1628971" cy="1621731"/>
          </a:xfrm>
          <a:prstGeom prst="rect">
            <a:avLst/>
          </a:prstGeom>
          <a:solidFill>
            <a:srgbClr val="F2F2F2"/>
          </a:solidFill>
          <a:ln>
            <a:noFill/>
          </a:ln>
        </p:spPr>
      </p:sp>
      <p:sp>
        <p:nvSpPr>
          <p:cNvPr id="83" name="Google Shape;83;p101"/>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84" name="Google Shape;84;p101"/>
          <p:cNvSpPr txBox="1"/>
          <p:nvPr>
            <p:ph idx="5" type="body"/>
          </p:nvPr>
        </p:nvSpPr>
        <p:spPr>
          <a:xfrm>
            <a:off x="2112275" y="2706625"/>
            <a:ext cx="2317200" cy="710100"/>
          </a:xfrm>
          <a:prstGeom prst="rect">
            <a:avLst/>
          </a:prstGeom>
          <a:noFill/>
          <a:ln>
            <a:noFill/>
          </a:ln>
        </p:spPr>
        <p:txBody>
          <a:bodyPr anchorCtr="0" anchor="t" bIns="34275" lIns="0" spcFirstLastPara="1" rIns="68575" wrap="square" tIns="34275">
            <a:normAutofit/>
          </a:bodyPr>
          <a:lstStyle>
            <a:lvl1pPr indent="-304800" lvl="0" marL="457200" algn="l">
              <a:lnSpc>
                <a:spcPct val="130000"/>
              </a:lnSpc>
              <a:spcBef>
                <a:spcPts val="0"/>
              </a:spcBef>
              <a:spcAft>
                <a:spcPts val="0"/>
              </a:spcAft>
              <a:buSzPts val="1200"/>
              <a:buChar char="•"/>
              <a:defRPr/>
            </a:lvl1pPr>
            <a:lvl2pPr indent="-298450" lvl="1" marL="914400" algn="l">
              <a:lnSpc>
                <a:spcPct val="130000"/>
              </a:lnSpc>
              <a:spcBef>
                <a:spcPts val="500"/>
              </a:spcBef>
              <a:spcAft>
                <a:spcPts val="0"/>
              </a:spcAft>
              <a:buSzPts val="1100"/>
              <a:buChar char="−"/>
              <a:defRPr/>
            </a:lvl2pPr>
            <a:lvl3pPr indent="-285750" lvl="2" marL="1371600" algn="l">
              <a:lnSpc>
                <a:spcPct val="130000"/>
              </a:lnSpc>
              <a:spcBef>
                <a:spcPts val="500"/>
              </a:spcBef>
              <a:spcAft>
                <a:spcPts val="0"/>
              </a:spcAft>
              <a:buSzPts val="900"/>
              <a:buChar char="•"/>
              <a:defRPr/>
            </a:lvl3pPr>
            <a:lvl4pPr indent="-279400" lvl="3" marL="1828800" algn="l">
              <a:lnSpc>
                <a:spcPct val="130000"/>
              </a:lnSpc>
              <a:spcBef>
                <a:spcPts val="500"/>
              </a:spcBef>
              <a:spcAft>
                <a:spcPts val="0"/>
              </a:spcAft>
              <a:buSzPts val="800"/>
              <a:buChar char="−"/>
              <a:defRPr/>
            </a:lvl4pPr>
            <a:lvl5pPr indent="-266700" lvl="4" marL="2286000" algn="l">
              <a:lnSpc>
                <a:spcPct val="130000"/>
              </a:lnSpc>
              <a:spcBef>
                <a:spcPts val="500"/>
              </a:spcBef>
              <a:spcAft>
                <a:spcPts val="0"/>
              </a:spcAft>
              <a:buSzPts val="600"/>
              <a:buChar char="•"/>
              <a:defRPr/>
            </a:lvl5pPr>
            <a:lvl6pPr indent="-266700" lvl="5" marL="2743200" algn="l">
              <a:lnSpc>
                <a:spcPct val="90000"/>
              </a:lnSpc>
              <a:spcBef>
                <a:spcPts val="500"/>
              </a:spcBef>
              <a:spcAft>
                <a:spcPts val="0"/>
              </a:spcAft>
              <a:buSzPts val="600"/>
              <a:buChar char="•"/>
              <a:defRPr/>
            </a:lvl6pPr>
            <a:lvl7pPr indent="-266700" lvl="6" marL="3200400" algn="l">
              <a:lnSpc>
                <a:spcPct val="90000"/>
              </a:lnSpc>
              <a:spcBef>
                <a:spcPts val="400"/>
              </a:spcBef>
              <a:spcAft>
                <a:spcPts val="0"/>
              </a:spcAft>
              <a:buSzPts val="600"/>
              <a:buChar char="•"/>
              <a:defRPr/>
            </a:lvl7pPr>
            <a:lvl8pPr indent="-266700" lvl="7" marL="3657600" algn="l">
              <a:lnSpc>
                <a:spcPct val="90000"/>
              </a:lnSpc>
              <a:spcBef>
                <a:spcPts val="400"/>
              </a:spcBef>
              <a:spcAft>
                <a:spcPts val="0"/>
              </a:spcAft>
              <a:buSzPts val="600"/>
              <a:buChar char="•"/>
              <a:defRPr/>
            </a:lvl8pPr>
            <a:lvl9pPr indent="-266700" lvl="8" marL="4114800" algn="l">
              <a:lnSpc>
                <a:spcPct val="90000"/>
              </a:lnSpc>
              <a:spcBef>
                <a:spcPts val="400"/>
              </a:spcBef>
              <a:spcAft>
                <a:spcPts val="0"/>
              </a:spcAft>
              <a:buSzPts val="600"/>
              <a:buChar char="•"/>
              <a:defRPr/>
            </a:lvl9pPr>
          </a:lstStyle>
          <a:p/>
        </p:txBody>
      </p:sp>
      <p:sp>
        <p:nvSpPr>
          <p:cNvPr id="85" name="Google Shape;85;p101"/>
          <p:cNvSpPr txBox="1"/>
          <p:nvPr>
            <p:ph idx="6" type="body"/>
          </p:nvPr>
        </p:nvSpPr>
        <p:spPr>
          <a:xfrm>
            <a:off x="6528816" y="2706625"/>
            <a:ext cx="2317200" cy="710100"/>
          </a:xfrm>
          <a:prstGeom prst="rect">
            <a:avLst/>
          </a:prstGeom>
          <a:noFill/>
          <a:ln>
            <a:noFill/>
          </a:ln>
        </p:spPr>
        <p:txBody>
          <a:bodyPr anchorCtr="0" anchor="t" bIns="34275" lIns="0" spcFirstLastPara="1" rIns="68575" wrap="square" tIns="34275">
            <a:normAutofit/>
          </a:bodyPr>
          <a:lstStyle>
            <a:lvl1pPr indent="-304800" lvl="0" marL="457200" algn="l">
              <a:lnSpc>
                <a:spcPct val="130000"/>
              </a:lnSpc>
              <a:spcBef>
                <a:spcPts val="0"/>
              </a:spcBef>
              <a:spcAft>
                <a:spcPts val="0"/>
              </a:spcAft>
              <a:buSzPts val="1200"/>
              <a:buChar char="•"/>
              <a:defRPr/>
            </a:lvl1pPr>
            <a:lvl2pPr indent="-298450" lvl="1" marL="914400" algn="l">
              <a:lnSpc>
                <a:spcPct val="130000"/>
              </a:lnSpc>
              <a:spcBef>
                <a:spcPts val="500"/>
              </a:spcBef>
              <a:spcAft>
                <a:spcPts val="0"/>
              </a:spcAft>
              <a:buSzPts val="1100"/>
              <a:buChar char="−"/>
              <a:defRPr/>
            </a:lvl2pPr>
            <a:lvl3pPr indent="-285750" lvl="2" marL="1371600" algn="l">
              <a:lnSpc>
                <a:spcPct val="130000"/>
              </a:lnSpc>
              <a:spcBef>
                <a:spcPts val="500"/>
              </a:spcBef>
              <a:spcAft>
                <a:spcPts val="0"/>
              </a:spcAft>
              <a:buSzPts val="900"/>
              <a:buChar char="•"/>
              <a:defRPr/>
            </a:lvl3pPr>
            <a:lvl4pPr indent="-279400" lvl="3" marL="1828800" algn="l">
              <a:lnSpc>
                <a:spcPct val="130000"/>
              </a:lnSpc>
              <a:spcBef>
                <a:spcPts val="500"/>
              </a:spcBef>
              <a:spcAft>
                <a:spcPts val="0"/>
              </a:spcAft>
              <a:buSzPts val="800"/>
              <a:buChar char="−"/>
              <a:defRPr/>
            </a:lvl4pPr>
            <a:lvl5pPr indent="-266700" lvl="4" marL="2286000" algn="l">
              <a:lnSpc>
                <a:spcPct val="130000"/>
              </a:lnSpc>
              <a:spcBef>
                <a:spcPts val="500"/>
              </a:spcBef>
              <a:spcAft>
                <a:spcPts val="0"/>
              </a:spcAft>
              <a:buSzPts val="600"/>
              <a:buChar char="•"/>
              <a:defRPr/>
            </a:lvl5pPr>
            <a:lvl6pPr indent="-266700" lvl="5" marL="2743200" algn="l">
              <a:lnSpc>
                <a:spcPct val="90000"/>
              </a:lnSpc>
              <a:spcBef>
                <a:spcPts val="500"/>
              </a:spcBef>
              <a:spcAft>
                <a:spcPts val="0"/>
              </a:spcAft>
              <a:buSzPts val="600"/>
              <a:buChar char="•"/>
              <a:defRPr/>
            </a:lvl6pPr>
            <a:lvl7pPr indent="-266700" lvl="6" marL="3200400" algn="l">
              <a:lnSpc>
                <a:spcPct val="90000"/>
              </a:lnSpc>
              <a:spcBef>
                <a:spcPts val="400"/>
              </a:spcBef>
              <a:spcAft>
                <a:spcPts val="0"/>
              </a:spcAft>
              <a:buSzPts val="600"/>
              <a:buChar char="•"/>
              <a:defRPr/>
            </a:lvl7pPr>
            <a:lvl8pPr indent="-266700" lvl="7" marL="3657600" algn="l">
              <a:lnSpc>
                <a:spcPct val="90000"/>
              </a:lnSpc>
              <a:spcBef>
                <a:spcPts val="400"/>
              </a:spcBef>
              <a:spcAft>
                <a:spcPts val="0"/>
              </a:spcAft>
              <a:buSzPts val="600"/>
              <a:buChar char="•"/>
              <a:defRPr/>
            </a:lvl8pPr>
            <a:lvl9pPr indent="-266700" lvl="8" marL="4114800" algn="l">
              <a:lnSpc>
                <a:spcPct val="90000"/>
              </a:lnSpc>
              <a:spcBef>
                <a:spcPts val="400"/>
              </a:spcBef>
              <a:spcAft>
                <a:spcPts val="0"/>
              </a:spcAft>
              <a:buSzPts val="600"/>
              <a:buChar char="•"/>
              <a:defRPr/>
            </a:lvl9pPr>
          </a:lstStyle>
          <a:p/>
        </p:txBody>
      </p:sp>
      <p:sp>
        <p:nvSpPr>
          <p:cNvPr id="86" name="Google Shape;86;p101"/>
          <p:cNvSpPr txBox="1"/>
          <p:nvPr>
            <p:ph idx="7" type="title"/>
          </p:nvPr>
        </p:nvSpPr>
        <p:spPr>
          <a:xfrm>
            <a:off x="6530233" y="1765904"/>
            <a:ext cx="2300400" cy="474000"/>
          </a:xfrm>
          <a:prstGeom prst="rect">
            <a:avLst/>
          </a:prstGeom>
          <a:noFill/>
          <a:ln>
            <a:noFill/>
          </a:ln>
        </p:spPr>
        <p:txBody>
          <a:bodyPr anchorCtr="0" anchor="b" bIns="0" lIns="0" spcFirstLastPara="1" rIns="68575" wrap="square" tIns="34275">
            <a:normAutofit/>
          </a:bodyPr>
          <a:lstStyle>
            <a:lvl1pPr lvl="0" algn="l">
              <a:lnSpc>
                <a:spcPct val="100000"/>
              </a:lnSpc>
              <a:spcBef>
                <a:spcPts val="0"/>
              </a:spcBef>
              <a:spcAft>
                <a:spcPts val="0"/>
              </a:spcAft>
              <a:buClr>
                <a:schemeClr val="dk1"/>
              </a:buClr>
              <a:buSzPts val="1600"/>
              <a:buFont typeface="Arial"/>
              <a:buNone/>
              <a:defRPr sz="1600">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bg>
      <p:bgPr>
        <a:solidFill>
          <a:schemeClr val="lt1"/>
        </a:solidFill>
      </p:bgPr>
    </p:bg>
    <p:spTree>
      <p:nvGrpSpPr>
        <p:cNvPr id="87" name="Shape 87"/>
        <p:cNvGrpSpPr/>
        <p:nvPr/>
      </p:nvGrpSpPr>
      <p:grpSpPr>
        <a:xfrm>
          <a:off x="0" y="0"/>
          <a:ext cx="0" cy="0"/>
          <a:chOff x="0" y="0"/>
          <a:chExt cx="0" cy="0"/>
        </a:xfrm>
      </p:grpSpPr>
      <p:sp>
        <p:nvSpPr>
          <p:cNvPr id="88" name="Google Shape;88;p102"/>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3" name="Shape 93"/>
        <p:cNvGrpSpPr/>
        <p:nvPr/>
      </p:nvGrpSpPr>
      <p:grpSpPr>
        <a:xfrm>
          <a:off x="0" y="0"/>
          <a:ext cx="0" cy="0"/>
          <a:chOff x="0" y="0"/>
          <a:chExt cx="0" cy="0"/>
        </a:xfrm>
      </p:grpSpPr>
      <p:sp>
        <p:nvSpPr>
          <p:cNvPr id="94" name="Google Shape;94;p10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95" name="Google Shape;95;p10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96" name="Google Shape;96;p10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97" name="Shape 97"/>
        <p:cNvGrpSpPr/>
        <p:nvPr/>
      </p:nvGrpSpPr>
      <p:grpSpPr>
        <a:xfrm>
          <a:off x="0" y="0"/>
          <a:ext cx="0" cy="0"/>
          <a:chOff x="0" y="0"/>
          <a:chExt cx="0" cy="0"/>
        </a:xfrm>
      </p:grpSpPr>
      <p:sp>
        <p:nvSpPr>
          <p:cNvPr id="98" name="Google Shape;98;p10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99" name="Google Shape;99;p10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0" name="Shape 100"/>
        <p:cNvGrpSpPr/>
        <p:nvPr/>
      </p:nvGrpSpPr>
      <p:grpSpPr>
        <a:xfrm>
          <a:off x="0" y="0"/>
          <a:ext cx="0" cy="0"/>
          <a:chOff x="0" y="0"/>
          <a:chExt cx="0" cy="0"/>
        </a:xfrm>
      </p:grpSpPr>
      <p:sp>
        <p:nvSpPr>
          <p:cNvPr id="101" name="Google Shape;101;p10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2" name="Google Shape;102;p10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3" name="Google Shape;103;p10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04" name="Shape 104"/>
        <p:cNvGrpSpPr/>
        <p:nvPr/>
      </p:nvGrpSpPr>
      <p:grpSpPr>
        <a:xfrm>
          <a:off x="0" y="0"/>
          <a:ext cx="0" cy="0"/>
          <a:chOff x="0" y="0"/>
          <a:chExt cx="0" cy="0"/>
        </a:xfrm>
      </p:grpSpPr>
      <p:sp>
        <p:nvSpPr>
          <p:cNvPr id="105" name="Google Shape;105;p10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6" name="Google Shape;106;p107"/>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07" name="Google Shape;107;p107"/>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08" name="Google Shape;108;p10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10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1" name="Google Shape;111;p10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 - Single">
  <p:cSld name="Speaker - Single">
    <p:spTree>
      <p:nvGrpSpPr>
        <p:cNvPr id="19" name="Shape 19"/>
        <p:cNvGrpSpPr/>
        <p:nvPr/>
      </p:nvGrpSpPr>
      <p:grpSpPr>
        <a:xfrm>
          <a:off x="0" y="0"/>
          <a:ext cx="0" cy="0"/>
          <a:chOff x="0" y="0"/>
          <a:chExt cx="0" cy="0"/>
        </a:xfrm>
      </p:grpSpPr>
      <p:sp>
        <p:nvSpPr>
          <p:cNvPr id="20" name="Google Shape;20;p90"/>
          <p:cNvSpPr txBox="1"/>
          <p:nvPr>
            <p:ph type="title"/>
          </p:nvPr>
        </p:nvSpPr>
        <p:spPr>
          <a:xfrm>
            <a:off x="4049926" y="1383793"/>
            <a:ext cx="4776320" cy="336042"/>
          </a:xfrm>
          <a:prstGeom prst="rect">
            <a:avLst/>
          </a:prstGeom>
          <a:noFill/>
          <a:ln>
            <a:noFill/>
          </a:ln>
        </p:spPr>
        <p:txBody>
          <a:bodyPr anchorCtr="0" anchor="ctr" bIns="0" lIns="0" spcFirstLastPara="1" rIns="68575" wrap="square" tIns="34275">
            <a:normAutofit/>
          </a:bodyPr>
          <a:lstStyle>
            <a:lvl1pPr lvl="0" algn="l">
              <a:lnSpc>
                <a:spcPct val="100000"/>
              </a:lnSpc>
              <a:spcBef>
                <a:spcPts val="0"/>
              </a:spcBef>
              <a:spcAft>
                <a:spcPts val="0"/>
              </a:spcAft>
              <a:buClr>
                <a:schemeClr val="dk1"/>
              </a:buClr>
              <a:buSzPts val="1800"/>
              <a:buFont typeface="Arial"/>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 name="Google Shape;21;p90"/>
          <p:cNvSpPr txBox="1"/>
          <p:nvPr>
            <p:ph idx="1" type="body"/>
          </p:nvPr>
        </p:nvSpPr>
        <p:spPr>
          <a:xfrm>
            <a:off x="4049926" y="1743189"/>
            <a:ext cx="4776320" cy="219291"/>
          </a:xfrm>
          <a:prstGeom prst="rect">
            <a:avLst/>
          </a:prstGeom>
          <a:noFill/>
          <a:ln>
            <a:noFill/>
          </a:ln>
        </p:spPr>
        <p:txBody>
          <a:bodyPr anchorCtr="0" anchor="ctr" bIns="34275" lIns="0" spcFirstLastPara="1" rIns="68575" wrap="square" tIns="0">
            <a:normAutofit/>
          </a:bodyPr>
          <a:lstStyle>
            <a:lvl1pPr indent="-228600" lvl="0" marL="457200" algn="l">
              <a:lnSpc>
                <a:spcPct val="100000"/>
              </a:lnSpc>
              <a:spcBef>
                <a:spcPts val="0"/>
              </a:spcBef>
              <a:spcAft>
                <a:spcPts val="0"/>
              </a:spcAft>
              <a:buSzPts val="1200"/>
              <a:buNone/>
              <a:defRPr b="1" sz="1200" cap="none">
                <a:solidFill>
                  <a:schemeClr val="dk2"/>
                </a:solidFill>
              </a:defRPr>
            </a:lvl1pPr>
            <a:lvl2pPr indent="-317500" lvl="1" marL="914400" algn="l">
              <a:lnSpc>
                <a:spcPct val="130000"/>
              </a:lnSpc>
              <a:spcBef>
                <a:spcPts val="0"/>
              </a:spcBef>
              <a:spcAft>
                <a:spcPts val="0"/>
              </a:spcAft>
              <a:buSzPts val="1400"/>
              <a:buChar char="−"/>
              <a:defRPr/>
            </a:lvl2pPr>
            <a:lvl3pPr indent="-317500" lvl="2" marL="1371600" algn="l">
              <a:lnSpc>
                <a:spcPct val="130000"/>
              </a:lnSpc>
              <a:spcBef>
                <a:spcPts val="500"/>
              </a:spcBef>
              <a:spcAft>
                <a:spcPts val="0"/>
              </a:spcAft>
              <a:buSzPts val="1400"/>
              <a:buChar char="•"/>
              <a:defRPr/>
            </a:lvl3pPr>
            <a:lvl4pPr indent="-317500" lvl="3" marL="1828800" algn="l">
              <a:lnSpc>
                <a:spcPct val="130000"/>
              </a:lnSpc>
              <a:spcBef>
                <a:spcPts val="500"/>
              </a:spcBef>
              <a:spcAft>
                <a:spcPts val="0"/>
              </a:spcAft>
              <a:buSzPts val="1400"/>
              <a:buChar char="−"/>
              <a:defRPr/>
            </a:lvl4pPr>
            <a:lvl5pPr indent="-317500" lvl="4" marL="2286000" algn="l">
              <a:lnSpc>
                <a:spcPct val="130000"/>
              </a:lnSpc>
              <a:spcBef>
                <a:spcPts val="500"/>
              </a:spcBef>
              <a:spcAft>
                <a:spcPts val="0"/>
              </a:spcAft>
              <a:buSzPts val="1400"/>
              <a:buChar char="•"/>
              <a:defRPr/>
            </a:lvl5pPr>
            <a:lvl6pPr indent="-317500" lvl="5" marL="2743200" algn="l">
              <a:lnSpc>
                <a:spcPct val="90000"/>
              </a:lnSpc>
              <a:spcBef>
                <a:spcPts val="5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22" name="Google Shape;22;p90"/>
          <p:cNvSpPr/>
          <p:nvPr>
            <p:ph idx="2" type="pic"/>
          </p:nvPr>
        </p:nvSpPr>
        <p:spPr>
          <a:xfrm>
            <a:off x="853821" y="1383793"/>
            <a:ext cx="2832354" cy="2919920"/>
          </a:xfrm>
          <a:prstGeom prst="rect">
            <a:avLst/>
          </a:prstGeom>
          <a:solidFill>
            <a:srgbClr val="F2F2F2"/>
          </a:solidFill>
          <a:ln>
            <a:noFill/>
          </a:ln>
        </p:spPr>
      </p:sp>
      <p:sp>
        <p:nvSpPr>
          <p:cNvPr id="23" name="Google Shape;23;p90"/>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90"/>
          <p:cNvSpPr txBox="1"/>
          <p:nvPr>
            <p:ph idx="3" type="body"/>
          </p:nvPr>
        </p:nvSpPr>
        <p:spPr>
          <a:xfrm>
            <a:off x="4059936" y="2141000"/>
            <a:ext cx="4773300" cy="2157900"/>
          </a:xfrm>
          <a:prstGeom prst="rect">
            <a:avLst/>
          </a:prstGeom>
          <a:noFill/>
          <a:ln>
            <a:noFill/>
          </a:ln>
        </p:spPr>
        <p:txBody>
          <a:bodyPr anchorCtr="0" anchor="t" bIns="34275" lIns="0" spcFirstLastPara="1" rIns="68575" wrap="square" tIns="34275">
            <a:normAutofit/>
          </a:bodyPr>
          <a:lstStyle>
            <a:lvl1pPr indent="-304800" lvl="0" marL="457200" algn="l">
              <a:lnSpc>
                <a:spcPct val="130000"/>
              </a:lnSpc>
              <a:spcBef>
                <a:spcPts val="0"/>
              </a:spcBef>
              <a:spcAft>
                <a:spcPts val="0"/>
              </a:spcAft>
              <a:buSzPts val="1200"/>
              <a:buChar char="•"/>
              <a:defRPr/>
            </a:lvl1pPr>
            <a:lvl2pPr indent="-298450" lvl="1" marL="914400" algn="l">
              <a:lnSpc>
                <a:spcPct val="130000"/>
              </a:lnSpc>
              <a:spcBef>
                <a:spcPts val="500"/>
              </a:spcBef>
              <a:spcAft>
                <a:spcPts val="0"/>
              </a:spcAft>
              <a:buSzPts val="1100"/>
              <a:buChar char="−"/>
              <a:defRPr/>
            </a:lvl2pPr>
            <a:lvl3pPr indent="-285750" lvl="2" marL="1371600" algn="l">
              <a:lnSpc>
                <a:spcPct val="130000"/>
              </a:lnSpc>
              <a:spcBef>
                <a:spcPts val="500"/>
              </a:spcBef>
              <a:spcAft>
                <a:spcPts val="0"/>
              </a:spcAft>
              <a:buSzPts val="900"/>
              <a:buChar char="•"/>
              <a:defRPr/>
            </a:lvl3pPr>
            <a:lvl4pPr indent="-279400" lvl="3" marL="1828800" algn="l">
              <a:lnSpc>
                <a:spcPct val="130000"/>
              </a:lnSpc>
              <a:spcBef>
                <a:spcPts val="500"/>
              </a:spcBef>
              <a:spcAft>
                <a:spcPts val="0"/>
              </a:spcAft>
              <a:buSzPts val="800"/>
              <a:buChar char="−"/>
              <a:defRPr/>
            </a:lvl4pPr>
            <a:lvl5pPr indent="-266700" lvl="4" marL="2286000" algn="l">
              <a:lnSpc>
                <a:spcPct val="130000"/>
              </a:lnSpc>
              <a:spcBef>
                <a:spcPts val="500"/>
              </a:spcBef>
              <a:spcAft>
                <a:spcPts val="0"/>
              </a:spcAft>
              <a:buSzPts val="600"/>
              <a:buChar char="•"/>
              <a:defRPr/>
            </a:lvl5pPr>
            <a:lvl6pPr indent="-266700" lvl="5" marL="2743200" algn="l">
              <a:lnSpc>
                <a:spcPct val="90000"/>
              </a:lnSpc>
              <a:spcBef>
                <a:spcPts val="500"/>
              </a:spcBef>
              <a:spcAft>
                <a:spcPts val="0"/>
              </a:spcAft>
              <a:buSzPts val="600"/>
              <a:buChar char="•"/>
              <a:defRPr/>
            </a:lvl6pPr>
            <a:lvl7pPr indent="-266700" lvl="6" marL="3200400" algn="l">
              <a:lnSpc>
                <a:spcPct val="90000"/>
              </a:lnSpc>
              <a:spcBef>
                <a:spcPts val="400"/>
              </a:spcBef>
              <a:spcAft>
                <a:spcPts val="0"/>
              </a:spcAft>
              <a:buSzPts val="600"/>
              <a:buChar char="•"/>
              <a:defRPr/>
            </a:lvl7pPr>
            <a:lvl8pPr indent="-266700" lvl="7" marL="3657600" algn="l">
              <a:lnSpc>
                <a:spcPct val="90000"/>
              </a:lnSpc>
              <a:spcBef>
                <a:spcPts val="400"/>
              </a:spcBef>
              <a:spcAft>
                <a:spcPts val="0"/>
              </a:spcAft>
              <a:buSzPts val="600"/>
              <a:buChar char="•"/>
              <a:defRPr/>
            </a:lvl8pPr>
            <a:lvl9pPr indent="-266700" lvl="8" marL="4114800" algn="l">
              <a:lnSpc>
                <a:spcPct val="90000"/>
              </a:lnSpc>
              <a:spcBef>
                <a:spcPts val="400"/>
              </a:spcBef>
              <a:spcAft>
                <a:spcPts val="0"/>
              </a:spcAft>
              <a:buSzPts val="6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12" name="Shape 112"/>
        <p:cNvGrpSpPr/>
        <p:nvPr/>
      </p:nvGrpSpPr>
      <p:grpSpPr>
        <a:xfrm>
          <a:off x="0" y="0"/>
          <a:ext cx="0" cy="0"/>
          <a:chOff x="0" y="0"/>
          <a:chExt cx="0" cy="0"/>
        </a:xfrm>
      </p:grpSpPr>
      <p:sp>
        <p:nvSpPr>
          <p:cNvPr id="113" name="Google Shape;113;p109"/>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14" name="Google Shape;114;p109"/>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5" name="Google Shape;115;p10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16" name="Shape 116"/>
        <p:cNvGrpSpPr/>
        <p:nvPr/>
      </p:nvGrpSpPr>
      <p:grpSpPr>
        <a:xfrm>
          <a:off x="0" y="0"/>
          <a:ext cx="0" cy="0"/>
          <a:chOff x="0" y="0"/>
          <a:chExt cx="0" cy="0"/>
        </a:xfrm>
      </p:grpSpPr>
      <p:sp>
        <p:nvSpPr>
          <p:cNvPr id="117" name="Google Shape;117;p110"/>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18" name="Google Shape;118;p1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19" name="Shape 119"/>
        <p:cNvGrpSpPr/>
        <p:nvPr/>
      </p:nvGrpSpPr>
      <p:grpSpPr>
        <a:xfrm>
          <a:off x="0" y="0"/>
          <a:ext cx="0" cy="0"/>
          <a:chOff x="0" y="0"/>
          <a:chExt cx="0" cy="0"/>
        </a:xfrm>
      </p:grpSpPr>
      <p:sp>
        <p:nvSpPr>
          <p:cNvPr id="120" name="Google Shape;120;p11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11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22" name="Google Shape;122;p11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23" name="Google Shape;123;p11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4" name="Google Shape;124;p1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5" name="Shape 125"/>
        <p:cNvGrpSpPr/>
        <p:nvPr/>
      </p:nvGrpSpPr>
      <p:grpSpPr>
        <a:xfrm>
          <a:off x="0" y="0"/>
          <a:ext cx="0" cy="0"/>
          <a:chOff x="0" y="0"/>
          <a:chExt cx="0" cy="0"/>
        </a:xfrm>
      </p:grpSpPr>
      <p:sp>
        <p:nvSpPr>
          <p:cNvPr id="126" name="Google Shape;126;p11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127" name="Google Shape;127;p11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28" name="Shape 128"/>
        <p:cNvGrpSpPr/>
        <p:nvPr/>
      </p:nvGrpSpPr>
      <p:grpSpPr>
        <a:xfrm>
          <a:off x="0" y="0"/>
          <a:ext cx="0" cy="0"/>
          <a:chOff x="0" y="0"/>
          <a:chExt cx="0" cy="0"/>
        </a:xfrm>
      </p:grpSpPr>
      <p:sp>
        <p:nvSpPr>
          <p:cNvPr id="129" name="Google Shape;129;p113"/>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30" name="Google Shape;130;p113"/>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31" name="Google Shape;131;p1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2" name="Shape 132"/>
        <p:cNvGrpSpPr/>
        <p:nvPr/>
      </p:nvGrpSpPr>
      <p:grpSpPr>
        <a:xfrm>
          <a:off x="0" y="0"/>
          <a:ext cx="0" cy="0"/>
          <a:chOff x="0" y="0"/>
          <a:chExt cx="0" cy="0"/>
        </a:xfrm>
      </p:grpSpPr>
      <p:sp>
        <p:nvSpPr>
          <p:cNvPr id="133" name="Google Shape;133;p1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Image + Text">
  <p:cSld name="Multi-Image + Text">
    <p:spTree>
      <p:nvGrpSpPr>
        <p:cNvPr id="25" name="Shape 25"/>
        <p:cNvGrpSpPr/>
        <p:nvPr/>
      </p:nvGrpSpPr>
      <p:grpSpPr>
        <a:xfrm>
          <a:off x="0" y="0"/>
          <a:ext cx="0" cy="0"/>
          <a:chOff x="0" y="0"/>
          <a:chExt cx="0" cy="0"/>
        </a:xfrm>
      </p:grpSpPr>
      <p:sp>
        <p:nvSpPr>
          <p:cNvPr id="26" name="Google Shape;26;p91"/>
          <p:cNvSpPr txBox="1"/>
          <p:nvPr>
            <p:ph type="title"/>
          </p:nvPr>
        </p:nvSpPr>
        <p:spPr>
          <a:xfrm>
            <a:off x="308610" y="0"/>
            <a:ext cx="6041805" cy="973836"/>
          </a:xfrm>
          <a:prstGeom prst="rect">
            <a:avLst/>
          </a:prstGeom>
          <a:noFill/>
          <a:ln>
            <a:noFill/>
          </a:ln>
        </p:spPr>
        <p:txBody>
          <a:bodyPr anchorCtr="0" anchor="ctr" bIns="34275" lIns="0"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7" name="Google Shape;27;p91"/>
          <p:cNvSpPr txBox="1"/>
          <p:nvPr>
            <p:ph idx="1" type="body"/>
          </p:nvPr>
        </p:nvSpPr>
        <p:spPr>
          <a:xfrm>
            <a:off x="4745736" y="1386507"/>
            <a:ext cx="4085582" cy="276999"/>
          </a:xfrm>
          <a:prstGeom prst="rect">
            <a:avLst/>
          </a:prstGeom>
          <a:noFill/>
          <a:ln>
            <a:noFill/>
          </a:ln>
        </p:spPr>
        <p:txBody>
          <a:bodyPr anchorCtr="0" anchor="t" bIns="34275" lIns="0" spcFirstLastPara="1" rIns="68575" wrap="square" tIns="34275">
            <a:normAutofit/>
          </a:bodyPr>
          <a:lstStyle>
            <a:lvl1pPr indent="-228600" lvl="0" marL="457200" algn="l">
              <a:lnSpc>
                <a:spcPct val="100000"/>
              </a:lnSpc>
              <a:spcBef>
                <a:spcPts val="0"/>
              </a:spcBef>
              <a:spcAft>
                <a:spcPts val="0"/>
              </a:spcAft>
              <a:buSzPts val="1400"/>
              <a:buNone/>
              <a:defRPr b="1" sz="1400" cap="none">
                <a:solidFill>
                  <a:schemeClr val="dk1"/>
                </a:solidFill>
              </a:defRPr>
            </a:lvl1pPr>
            <a:lvl2pPr indent="-228600" lvl="1" marL="914400" algn="l">
              <a:lnSpc>
                <a:spcPct val="130000"/>
              </a:lnSpc>
              <a:spcBef>
                <a:spcPts val="500"/>
              </a:spcBef>
              <a:spcAft>
                <a:spcPts val="0"/>
              </a:spcAft>
              <a:buSzPts val="1500"/>
              <a:buNone/>
              <a:defRPr b="1" sz="1500"/>
            </a:lvl2pPr>
            <a:lvl3pPr indent="-228600" lvl="2" marL="1371600" algn="l">
              <a:lnSpc>
                <a:spcPct val="130000"/>
              </a:lnSpc>
              <a:spcBef>
                <a:spcPts val="500"/>
              </a:spcBef>
              <a:spcAft>
                <a:spcPts val="0"/>
              </a:spcAft>
              <a:buSzPts val="1400"/>
              <a:buNone/>
              <a:defRPr b="1" sz="1400"/>
            </a:lvl3pPr>
            <a:lvl4pPr indent="-228600" lvl="3" marL="1828800" algn="l">
              <a:lnSpc>
                <a:spcPct val="130000"/>
              </a:lnSpc>
              <a:spcBef>
                <a:spcPts val="500"/>
              </a:spcBef>
              <a:spcAft>
                <a:spcPts val="0"/>
              </a:spcAft>
              <a:buSzPts val="1200"/>
              <a:buNone/>
              <a:defRPr b="1" sz="1200"/>
            </a:lvl4pPr>
            <a:lvl5pPr indent="-228600" lvl="4" marL="2286000" algn="l">
              <a:lnSpc>
                <a:spcPct val="130000"/>
              </a:lnSpc>
              <a:spcBef>
                <a:spcPts val="500"/>
              </a:spcBef>
              <a:spcAft>
                <a:spcPts val="0"/>
              </a:spcAft>
              <a:buSzPts val="1200"/>
              <a:buNone/>
              <a:defRPr b="1" sz="1200"/>
            </a:lvl5pPr>
            <a:lvl6pPr indent="-228600" lvl="5" marL="2743200" algn="l">
              <a:lnSpc>
                <a:spcPct val="90000"/>
              </a:lnSpc>
              <a:spcBef>
                <a:spcPts val="5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28" name="Google Shape;28;p91"/>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91"/>
          <p:cNvSpPr/>
          <p:nvPr>
            <p:ph idx="2" type="pic"/>
          </p:nvPr>
        </p:nvSpPr>
        <p:spPr>
          <a:xfrm>
            <a:off x="312683" y="1383793"/>
            <a:ext cx="2392720" cy="2919920"/>
          </a:xfrm>
          <a:prstGeom prst="roundRect">
            <a:avLst>
              <a:gd fmla="val 0" name="adj"/>
            </a:avLst>
          </a:prstGeom>
          <a:solidFill>
            <a:srgbClr val="F2F2F2"/>
          </a:solidFill>
          <a:ln>
            <a:noFill/>
          </a:ln>
        </p:spPr>
      </p:sp>
      <p:sp>
        <p:nvSpPr>
          <p:cNvPr id="30" name="Google Shape;30;p91"/>
          <p:cNvSpPr/>
          <p:nvPr>
            <p:ph idx="3" type="pic"/>
          </p:nvPr>
        </p:nvSpPr>
        <p:spPr>
          <a:xfrm>
            <a:off x="2857038" y="2911539"/>
            <a:ext cx="1714961" cy="1392174"/>
          </a:xfrm>
          <a:prstGeom prst="roundRect">
            <a:avLst>
              <a:gd fmla="val 0" name="adj"/>
            </a:avLst>
          </a:prstGeom>
          <a:solidFill>
            <a:srgbClr val="F2F2F2"/>
          </a:solidFill>
          <a:ln>
            <a:noFill/>
          </a:ln>
        </p:spPr>
      </p:sp>
      <p:sp>
        <p:nvSpPr>
          <p:cNvPr id="31" name="Google Shape;31;p91"/>
          <p:cNvSpPr/>
          <p:nvPr>
            <p:ph idx="4" type="pic"/>
          </p:nvPr>
        </p:nvSpPr>
        <p:spPr>
          <a:xfrm>
            <a:off x="2857038" y="1383793"/>
            <a:ext cx="1714961" cy="1392174"/>
          </a:xfrm>
          <a:prstGeom prst="roundRect">
            <a:avLst>
              <a:gd fmla="val 0" name="adj"/>
            </a:avLst>
          </a:prstGeom>
          <a:solidFill>
            <a:srgbClr val="F2F2F2"/>
          </a:solidFill>
          <a:ln>
            <a:noFill/>
          </a:ln>
        </p:spPr>
      </p:sp>
      <p:sp>
        <p:nvSpPr>
          <p:cNvPr id="32" name="Google Shape;32;p91"/>
          <p:cNvSpPr txBox="1"/>
          <p:nvPr>
            <p:ph idx="5" type="body"/>
          </p:nvPr>
        </p:nvSpPr>
        <p:spPr>
          <a:xfrm>
            <a:off x="4745725" y="1783075"/>
            <a:ext cx="4085700" cy="2520600"/>
          </a:xfrm>
          <a:prstGeom prst="rect">
            <a:avLst/>
          </a:prstGeom>
          <a:noFill/>
          <a:ln>
            <a:noFill/>
          </a:ln>
        </p:spPr>
        <p:txBody>
          <a:bodyPr anchorCtr="0" anchor="t" bIns="34275" lIns="0" spcFirstLastPara="1" rIns="68575" wrap="square" tIns="34275">
            <a:normAutofit/>
          </a:bodyPr>
          <a:lstStyle>
            <a:lvl1pPr indent="-304800" lvl="0" marL="457200" marR="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
  <p:cSld name="Title and Content ">
    <p:spTree>
      <p:nvGrpSpPr>
        <p:cNvPr id="33" name="Shape 33"/>
        <p:cNvGrpSpPr/>
        <p:nvPr/>
      </p:nvGrpSpPr>
      <p:grpSpPr>
        <a:xfrm>
          <a:off x="0" y="0"/>
          <a:ext cx="0" cy="0"/>
          <a:chOff x="0" y="0"/>
          <a:chExt cx="0" cy="0"/>
        </a:xfrm>
      </p:grpSpPr>
      <p:sp>
        <p:nvSpPr>
          <p:cNvPr id="34" name="Google Shape;34;p92"/>
          <p:cNvSpPr txBox="1"/>
          <p:nvPr>
            <p:ph type="title"/>
          </p:nvPr>
        </p:nvSpPr>
        <p:spPr>
          <a:xfrm>
            <a:off x="309206" y="0"/>
            <a:ext cx="6041805" cy="972851"/>
          </a:xfrm>
          <a:prstGeom prst="rect">
            <a:avLst/>
          </a:prstGeom>
          <a:noFill/>
          <a:ln>
            <a:noFill/>
          </a:ln>
        </p:spPr>
        <p:txBody>
          <a:bodyPr anchorCtr="0" anchor="ctr" bIns="34275" lIns="0" spcFirstLastPara="1" rIns="68575" wrap="square" tIns="34275">
            <a:noAutofit/>
          </a:bodyPr>
          <a:lstStyle>
            <a:lvl1pPr lvl="0" algn="l">
              <a:lnSpc>
                <a:spcPct val="10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5" name="Google Shape;35;p92"/>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92"/>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rmAutofit/>
          </a:bodyPr>
          <a:lstStyle>
            <a:lvl1pPr indent="-304800" lvl="0" marL="457200" marR="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bg>
      <p:bgPr>
        <a:solidFill>
          <a:schemeClr val="lt1"/>
        </a:solidFill>
      </p:bgPr>
    </p:bg>
    <p:spTree>
      <p:nvGrpSpPr>
        <p:cNvPr id="37" name="Shape 37"/>
        <p:cNvGrpSpPr/>
        <p:nvPr/>
      </p:nvGrpSpPr>
      <p:grpSpPr>
        <a:xfrm>
          <a:off x="0" y="0"/>
          <a:ext cx="0" cy="0"/>
          <a:chOff x="0" y="0"/>
          <a:chExt cx="0" cy="0"/>
        </a:xfrm>
      </p:grpSpPr>
      <p:pic>
        <p:nvPicPr>
          <p:cNvPr id="38" name="Google Shape;38;p93"/>
          <p:cNvPicPr preferRelativeResize="0"/>
          <p:nvPr/>
        </p:nvPicPr>
        <p:blipFill rotWithShape="1">
          <a:blip r:embed="rId2">
            <a:alphaModFix/>
          </a:blip>
          <a:srcRect b="0" l="0" r="0" t="0"/>
          <a:stretch/>
        </p:blipFill>
        <p:spPr>
          <a:xfrm>
            <a:off x="1143" y="643"/>
            <a:ext cx="9141713" cy="5142214"/>
          </a:xfrm>
          <a:prstGeom prst="rect">
            <a:avLst/>
          </a:prstGeom>
          <a:noFill/>
          <a:ln>
            <a:noFill/>
          </a:ln>
        </p:spPr>
      </p:pic>
      <p:sp>
        <p:nvSpPr>
          <p:cNvPr id="39" name="Google Shape;39;p93"/>
          <p:cNvSpPr txBox="1"/>
          <p:nvPr>
            <p:ph idx="1" type="subTitle"/>
          </p:nvPr>
        </p:nvSpPr>
        <p:spPr>
          <a:xfrm>
            <a:off x="3924300" y="2856271"/>
            <a:ext cx="2964180" cy="454742"/>
          </a:xfrm>
          <a:prstGeom prst="rect">
            <a:avLst/>
          </a:prstGeom>
          <a:solidFill>
            <a:schemeClr val="dk2"/>
          </a:solidFill>
          <a:ln>
            <a:noFill/>
          </a:ln>
        </p:spPr>
        <p:txBody>
          <a:bodyPr anchorCtr="0" anchor="ctr" bIns="68575" lIns="137150" spcFirstLastPara="1" rIns="137150" wrap="square" tIns="34275">
            <a:normAutofit/>
          </a:bodyPr>
          <a:lstStyle>
            <a:lvl1pPr lvl="0" algn="l">
              <a:lnSpc>
                <a:spcPct val="100000"/>
              </a:lnSpc>
              <a:spcBef>
                <a:spcPts val="0"/>
              </a:spcBef>
              <a:spcAft>
                <a:spcPts val="0"/>
              </a:spcAft>
              <a:buSzPts val="1800"/>
              <a:buNone/>
              <a:defRPr b="0" sz="1800" cap="none">
                <a:solidFill>
                  <a:schemeClr val="dk1"/>
                </a:solidFill>
              </a:defRPr>
            </a:lvl1pPr>
            <a:lvl2pPr lvl="1" algn="ctr">
              <a:lnSpc>
                <a:spcPct val="130000"/>
              </a:lnSpc>
              <a:spcBef>
                <a:spcPts val="0"/>
              </a:spcBef>
              <a:spcAft>
                <a:spcPts val="0"/>
              </a:spcAft>
              <a:buSzPts val="1500"/>
              <a:buNone/>
              <a:defRPr sz="1500"/>
            </a:lvl2pPr>
            <a:lvl3pPr lvl="2" algn="ctr">
              <a:lnSpc>
                <a:spcPct val="130000"/>
              </a:lnSpc>
              <a:spcBef>
                <a:spcPts val="500"/>
              </a:spcBef>
              <a:spcAft>
                <a:spcPts val="0"/>
              </a:spcAft>
              <a:buSzPts val="1400"/>
              <a:buNone/>
              <a:defRPr sz="1400"/>
            </a:lvl3pPr>
            <a:lvl4pPr lvl="3" algn="ctr">
              <a:lnSpc>
                <a:spcPct val="130000"/>
              </a:lnSpc>
              <a:spcBef>
                <a:spcPts val="500"/>
              </a:spcBef>
              <a:spcAft>
                <a:spcPts val="0"/>
              </a:spcAft>
              <a:buSzPts val="1200"/>
              <a:buNone/>
              <a:defRPr sz="1200"/>
            </a:lvl4pPr>
            <a:lvl5pPr lvl="4" algn="ctr">
              <a:lnSpc>
                <a:spcPct val="130000"/>
              </a:lnSpc>
              <a:spcBef>
                <a:spcPts val="500"/>
              </a:spcBef>
              <a:spcAft>
                <a:spcPts val="0"/>
              </a:spcAft>
              <a:buSzPts val="1200"/>
              <a:buNone/>
              <a:defRPr sz="1200"/>
            </a:lvl5pPr>
            <a:lvl6pPr lvl="5" algn="ctr">
              <a:lnSpc>
                <a:spcPct val="90000"/>
              </a:lnSpc>
              <a:spcBef>
                <a:spcPts val="5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40" name="Google Shape;40;p93"/>
          <p:cNvSpPr txBox="1"/>
          <p:nvPr>
            <p:ph type="ctrTitle"/>
          </p:nvPr>
        </p:nvSpPr>
        <p:spPr>
          <a:xfrm>
            <a:off x="3924300" y="2148871"/>
            <a:ext cx="4427100" cy="642000"/>
          </a:xfrm>
          <a:prstGeom prst="rect">
            <a:avLst/>
          </a:prstGeom>
          <a:noFill/>
          <a:ln>
            <a:noFill/>
          </a:ln>
        </p:spPr>
        <p:txBody>
          <a:bodyPr anchorCtr="0" anchor="t" bIns="0" lIns="137150" spcFirstLastPara="1" rIns="137150" wrap="square" tIns="34275">
            <a:normAutofit/>
          </a:bodyPr>
          <a:lstStyle>
            <a:lvl1pPr lvl="0" algn="l">
              <a:lnSpc>
                <a:spcPct val="100000"/>
              </a:lnSpc>
              <a:spcBef>
                <a:spcPts val="0"/>
              </a:spcBef>
              <a:spcAft>
                <a:spcPts val="0"/>
              </a:spcAft>
              <a:buClr>
                <a:schemeClr val="dk1"/>
              </a:buClr>
              <a:buSzPts val="3800"/>
              <a:buFont typeface="Arial"/>
              <a:buNone/>
              <a:defRPr b="1" i="0" sz="3800" cap="none">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1" name="Google Shape;41;p93"/>
          <p:cNvSpPr txBox="1"/>
          <p:nvPr/>
        </p:nvSpPr>
        <p:spPr>
          <a:xfrm>
            <a:off x="6797039" y="154857"/>
            <a:ext cx="2098420" cy="311623"/>
          </a:xfrm>
          <a:prstGeom prst="rect">
            <a:avLst/>
          </a:prstGeom>
          <a:noFill/>
          <a:ln>
            <a:noFill/>
          </a:ln>
        </p:spPr>
        <p:txBody>
          <a:bodyPr anchorCtr="0" anchor="t" bIns="34275" lIns="0" spcFirstLastPara="1" rIns="68575" wrap="square" tIns="34275">
            <a:spAutoFit/>
          </a:bodyPr>
          <a:lstStyle/>
          <a:p>
            <a:pPr indent="0" lvl="0" marL="0" marR="0" rtl="0" algn="r">
              <a:lnSpc>
                <a:spcPct val="100000"/>
              </a:lnSpc>
              <a:spcBef>
                <a:spcPts val="0"/>
              </a:spcBef>
              <a:spcAft>
                <a:spcPts val="0"/>
              </a:spcAft>
              <a:buClr>
                <a:schemeClr val="accent2"/>
              </a:buClr>
              <a:buSzPts val="800"/>
              <a:buFont typeface="Arial"/>
              <a:buNone/>
            </a:pPr>
            <a:r>
              <a:rPr b="0" i="0" lang="en" sz="800" u="none" cap="none" strike="noStrike">
                <a:solidFill>
                  <a:schemeClr val="dk1"/>
                </a:solidFill>
                <a:latin typeface="Arial"/>
                <a:ea typeface="Arial"/>
                <a:cs typeface="Arial"/>
                <a:sym typeface="Arial"/>
              </a:rPr>
              <a:t>The Premier Conference &amp; Exhibition on Computer Graphics &amp; Interactive Techniques</a:t>
            </a:r>
            <a:endParaRPr b="0" i="0" sz="1100" u="none" cap="none" strike="noStrike">
              <a:solidFill>
                <a:srgbClr val="000000"/>
              </a:solidFill>
              <a:latin typeface="Arial"/>
              <a:ea typeface="Arial"/>
              <a:cs typeface="Arial"/>
              <a:sym typeface="Arial"/>
            </a:endParaRPr>
          </a:p>
        </p:txBody>
      </p:sp>
      <p:pic>
        <p:nvPicPr>
          <p:cNvPr descr="A black background with blue text&#10;&#10;AI-generated content may be incorrect." id="42" name="Google Shape;42;p93"/>
          <p:cNvPicPr preferRelativeResize="0"/>
          <p:nvPr/>
        </p:nvPicPr>
        <p:blipFill rotWithShape="1">
          <a:blip r:embed="rId3">
            <a:alphaModFix/>
          </a:blip>
          <a:srcRect b="0" l="0" r="0" t="0"/>
          <a:stretch/>
        </p:blipFill>
        <p:spPr>
          <a:xfrm>
            <a:off x="4058570" y="1459492"/>
            <a:ext cx="1664313" cy="421857"/>
          </a:xfrm>
          <a:prstGeom prst="rect">
            <a:avLst/>
          </a:prstGeom>
          <a:noFill/>
          <a:ln>
            <a:noFill/>
          </a:ln>
        </p:spPr>
      </p:pic>
      <p:sp>
        <p:nvSpPr>
          <p:cNvPr id="43" name="Google Shape;43;p93"/>
          <p:cNvSpPr txBox="1"/>
          <p:nvPr/>
        </p:nvSpPr>
        <p:spPr>
          <a:xfrm>
            <a:off x="384051" y="4768700"/>
            <a:ext cx="3931800" cy="231600"/>
          </a:xfrm>
          <a:prstGeom prst="rect">
            <a:avLst/>
          </a:prstGeom>
          <a:noFill/>
          <a:ln>
            <a:noFill/>
          </a:ln>
        </p:spPr>
        <p:txBody>
          <a:bodyPr anchorCtr="0" anchor="t" bIns="91425" lIns="0" spcFirstLastPara="1" rIns="91425" wrap="square" tIns="91425">
            <a:noAutofit/>
          </a:bodyPr>
          <a:lstStyle/>
          <a:p>
            <a:pPr indent="0" lvl="0" marL="0" marR="0" rtl="0" algn="l">
              <a:lnSpc>
                <a:spcPct val="115000"/>
              </a:lnSpc>
              <a:spcBef>
                <a:spcPts val="0"/>
              </a:spcBef>
              <a:spcAft>
                <a:spcPts val="0"/>
              </a:spcAft>
              <a:buClr>
                <a:srgbClr val="000000"/>
              </a:buClr>
              <a:buSzPts val="600"/>
              <a:buFont typeface="Arial"/>
              <a:buNone/>
            </a:pPr>
            <a:r>
              <a:rPr b="0" i="0" lang="en" sz="600" u="none" cap="none" strike="noStrike">
                <a:solidFill>
                  <a:srgbClr val="2A4149"/>
                </a:solidFill>
                <a:latin typeface="Arial"/>
                <a:ea typeface="Arial"/>
                <a:cs typeface="Arial"/>
                <a:sym typeface="Arial"/>
              </a:rPr>
              <a:t>© 2026 SIGGRAPH Advances in Real-Time Rendering in Games course. All Rights Reserved.</a:t>
            </a:r>
            <a:endParaRPr b="0" i="0" sz="600" u="none" cap="none" strike="noStrike">
              <a:solidFill>
                <a:srgbClr val="2A4149"/>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t/>
            </a:r>
            <a:endParaRPr b="0" i="0" sz="600" u="none" cap="none" strike="noStrike">
              <a:solidFill>
                <a:srgbClr val="2A4149"/>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Up Next" type="obj">
  <p:cSld name="OBJECT">
    <p:spTree>
      <p:nvGrpSpPr>
        <p:cNvPr id="44" name="Shape 44"/>
        <p:cNvGrpSpPr/>
        <p:nvPr/>
      </p:nvGrpSpPr>
      <p:grpSpPr>
        <a:xfrm>
          <a:off x="0" y="0"/>
          <a:ext cx="0" cy="0"/>
          <a:chOff x="0" y="0"/>
          <a:chExt cx="0" cy="0"/>
        </a:xfrm>
      </p:grpSpPr>
      <p:sp>
        <p:nvSpPr>
          <p:cNvPr id="45" name="Google Shape;45;p94"/>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46" name="Google Shape;46;p9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 name="Google Shape;47;p94"/>
          <p:cNvSpPr txBox="1"/>
          <p:nvPr>
            <p:ph type="title"/>
          </p:nvPr>
        </p:nvSpPr>
        <p:spPr>
          <a:xfrm>
            <a:off x="3410545" y="1745140"/>
            <a:ext cx="5398175" cy="516024"/>
          </a:xfrm>
          <a:prstGeom prst="rect">
            <a:avLst/>
          </a:prstGeom>
          <a:noFill/>
          <a:ln>
            <a:noFill/>
          </a:ln>
        </p:spPr>
        <p:txBody>
          <a:bodyPr anchorCtr="0" anchor="b" bIns="34275" lIns="0" spcFirstLastPara="1" rIns="68575" wrap="square" tIns="34275">
            <a:normAutofit/>
          </a:bodyPr>
          <a:lstStyle>
            <a:lvl1pPr lvl="0" algn="l">
              <a:lnSpc>
                <a:spcPct val="100000"/>
              </a:lnSpc>
              <a:spcBef>
                <a:spcPts val="0"/>
              </a:spcBef>
              <a:spcAft>
                <a:spcPts val="0"/>
              </a:spcAft>
              <a:buClr>
                <a:schemeClr val="lt2"/>
              </a:buClr>
              <a:buSzPts val="3000"/>
              <a:buFont typeface="Arial"/>
              <a:buNone/>
              <a:defRPr b="0" sz="3000">
                <a:solidFill>
                  <a:schemeClr val="l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48" name="Google Shape;48;p94"/>
          <p:cNvSpPr txBox="1"/>
          <p:nvPr>
            <p:ph idx="1" type="body"/>
          </p:nvPr>
        </p:nvSpPr>
        <p:spPr>
          <a:xfrm>
            <a:off x="3410545" y="2276404"/>
            <a:ext cx="5398175" cy="928651"/>
          </a:xfrm>
          <a:prstGeom prst="rect">
            <a:avLst/>
          </a:prstGeom>
          <a:noFill/>
          <a:ln>
            <a:noFill/>
          </a:ln>
        </p:spPr>
        <p:txBody>
          <a:bodyPr anchorCtr="0" anchor="t" bIns="34275" lIns="0" spcFirstLastPara="1" rIns="68575" wrap="square" tIns="0">
            <a:normAutofit/>
          </a:bodyPr>
          <a:lstStyle>
            <a:lvl1pPr indent="-228600" lvl="0" marL="457200" algn="l">
              <a:lnSpc>
                <a:spcPct val="130000"/>
              </a:lnSpc>
              <a:spcBef>
                <a:spcPts val="0"/>
              </a:spcBef>
              <a:spcAft>
                <a:spcPts val="0"/>
              </a:spcAft>
              <a:buSzPts val="4700"/>
              <a:buNone/>
              <a:defRPr b="1" sz="4700" cap="none">
                <a:solidFill>
                  <a:schemeClr val="lt1"/>
                </a:solidFill>
              </a:defRPr>
            </a:lvl1pPr>
            <a:lvl2pPr indent="-228600" lvl="1" marL="914400" algn="l">
              <a:lnSpc>
                <a:spcPct val="130000"/>
              </a:lnSpc>
              <a:spcBef>
                <a:spcPts val="500"/>
              </a:spcBef>
              <a:spcAft>
                <a:spcPts val="0"/>
              </a:spcAft>
              <a:buSzPts val="1100"/>
              <a:buNone/>
              <a:defRPr>
                <a:solidFill>
                  <a:schemeClr val="lt1"/>
                </a:solidFill>
              </a:defRPr>
            </a:lvl2pPr>
            <a:lvl3pPr indent="-228600" lvl="2" marL="1371600" algn="l">
              <a:lnSpc>
                <a:spcPct val="130000"/>
              </a:lnSpc>
              <a:spcBef>
                <a:spcPts val="500"/>
              </a:spcBef>
              <a:spcAft>
                <a:spcPts val="0"/>
              </a:spcAft>
              <a:buSzPts val="900"/>
              <a:buNone/>
              <a:defRPr>
                <a:solidFill>
                  <a:schemeClr val="lt1"/>
                </a:solidFill>
              </a:defRPr>
            </a:lvl3pPr>
            <a:lvl4pPr indent="-228600" lvl="3" marL="1828800" algn="l">
              <a:lnSpc>
                <a:spcPct val="130000"/>
              </a:lnSpc>
              <a:spcBef>
                <a:spcPts val="500"/>
              </a:spcBef>
              <a:spcAft>
                <a:spcPts val="0"/>
              </a:spcAft>
              <a:buSzPts val="800"/>
              <a:buNone/>
              <a:defRPr>
                <a:solidFill>
                  <a:schemeClr val="lt1"/>
                </a:solidFill>
              </a:defRPr>
            </a:lvl4pPr>
            <a:lvl5pPr indent="-228600" lvl="4" marL="2286000" algn="l">
              <a:lnSpc>
                <a:spcPct val="130000"/>
              </a:lnSpc>
              <a:spcBef>
                <a:spcPts val="500"/>
              </a:spcBef>
              <a:spcAft>
                <a:spcPts val="0"/>
              </a:spcAft>
              <a:buSzPts val="600"/>
              <a:buNone/>
              <a:defRPr>
                <a:solidFill>
                  <a:schemeClr val="lt1"/>
                </a:solidFill>
              </a:defRPr>
            </a:lvl5pPr>
            <a:lvl6pPr indent="-266700" lvl="5" marL="2743200" algn="l">
              <a:lnSpc>
                <a:spcPct val="90000"/>
              </a:lnSpc>
              <a:spcBef>
                <a:spcPts val="500"/>
              </a:spcBef>
              <a:spcAft>
                <a:spcPts val="0"/>
              </a:spcAft>
              <a:buClr>
                <a:schemeClr val="lt1"/>
              </a:buClr>
              <a:buSzPts val="600"/>
              <a:buChar char="•"/>
              <a:defRPr sz="600">
                <a:solidFill>
                  <a:schemeClr val="lt1"/>
                </a:solidFill>
              </a:defRPr>
            </a:lvl6pPr>
            <a:lvl7pPr indent="-266700" lvl="6" marL="3200400" algn="l">
              <a:lnSpc>
                <a:spcPct val="90000"/>
              </a:lnSpc>
              <a:spcBef>
                <a:spcPts val="400"/>
              </a:spcBef>
              <a:spcAft>
                <a:spcPts val="0"/>
              </a:spcAft>
              <a:buClr>
                <a:schemeClr val="lt1"/>
              </a:buClr>
              <a:buSzPts val="600"/>
              <a:buChar char="•"/>
              <a:defRPr sz="600">
                <a:solidFill>
                  <a:schemeClr val="lt1"/>
                </a:solidFill>
              </a:defRPr>
            </a:lvl7pPr>
            <a:lvl8pPr indent="-266700" lvl="7" marL="3657600" algn="l">
              <a:lnSpc>
                <a:spcPct val="90000"/>
              </a:lnSpc>
              <a:spcBef>
                <a:spcPts val="400"/>
              </a:spcBef>
              <a:spcAft>
                <a:spcPts val="0"/>
              </a:spcAft>
              <a:buClr>
                <a:schemeClr val="lt1"/>
              </a:buClr>
              <a:buSzPts val="600"/>
              <a:buChar char="•"/>
              <a:defRPr sz="600">
                <a:solidFill>
                  <a:schemeClr val="lt1"/>
                </a:solidFill>
              </a:defRPr>
            </a:lvl8pPr>
            <a:lvl9pPr indent="-266700" lvl="8" marL="4114800" algn="l">
              <a:lnSpc>
                <a:spcPct val="90000"/>
              </a:lnSpc>
              <a:spcBef>
                <a:spcPts val="400"/>
              </a:spcBef>
              <a:spcAft>
                <a:spcPts val="0"/>
              </a:spcAft>
              <a:buClr>
                <a:schemeClr val="lt1"/>
              </a:buClr>
              <a:buSzPts val="600"/>
              <a:buChar char="•"/>
              <a:defRPr sz="600">
                <a:solidFill>
                  <a:schemeClr val="lt1"/>
                </a:solidFill>
              </a:defRPr>
            </a:lvl9pPr>
          </a:lstStyle>
          <a:p/>
        </p:txBody>
      </p:sp>
      <p:sp>
        <p:nvSpPr>
          <p:cNvPr id="49" name="Google Shape;49;p94"/>
          <p:cNvSpPr txBox="1"/>
          <p:nvPr/>
        </p:nvSpPr>
        <p:spPr>
          <a:xfrm>
            <a:off x="6797039" y="154857"/>
            <a:ext cx="2098420" cy="311623"/>
          </a:xfrm>
          <a:prstGeom prst="rect">
            <a:avLst/>
          </a:prstGeom>
          <a:noFill/>
          <a:ln>
            <a:noFill/>
          </a:ln>
        </p:spPr>
        <p:txBody>
          <a:bodyPr anchorCtr="0" anchor="t" bIns="34275" lIns="0" spcFirstLastPara="1" rIns="68575" wrap="square" tIns="34275">
            <a:spAutoFit/>
          </a:bodyPr>
          <a:lstStyle/>
          <a:p>
            <a:pPr indent="0" lvl="0" marL="0" marR="0" rtl="0" algn="r">
              <a:lnSpc>
                <a:spcPct val="100000"/>
              </a:lnSpc>
              <a:spcBef>
                <a:spcPts val="0"/>
              </a:spcBef>
              <a:spcAft>
                <a:spcPts val="0"/>
              </a:spcAft>
              <a:buClr>
                <a:schemeClr val="accent2"/>
              </a:buClr>
              <a:buSzPts val="800"/>
              <a:buFont typeface="Arial"/>
              <a:buNone/>
            </a:pPr>
            <a:r>
              <a:rPr b="0" i="0" lang="en" sz="800" u="none" cap="none" strike="noStrike">
                <a:solidFill>
                  <a:schemeClr val="lt2"/>
                </a:solidFill>
                <a:latin typeface="Arial"/>
                <a:ea typeface="Arial"/>
                <a:cs typeface="Arial"/>
                <a:sym typeface="Arial"/>
              </a:rPr>
              <a:t>The Premier Conference &amp; Exhibition on Computer Graphics &amp; Interactive Techniques</a:t>
            </a:r>
            <a:endParaRPr b="0" i="0" sz="1100" u="none" cap="none" strike="noStrike">
              <a:solidFill>
                <a:srgbClr val="000000"/>
              </a:solidFill>
              <a:latin typeface="Arial"/>
              <a:ea typeface="Arial"/>
              <a:cs typeface="Arial"/>
              <a:sym typeface="Arial"/>
            </a:endParaRPr>
          </a:p>
        </p:txBody>
      </p:sp>
      <p:sp>
        <p:nvSpPr>
          <p:cNvPr id="50" name="Google Shape;50;p94"/>
          <p:cNvSpPr txBox="1"/>
          <p:nvPr/>
        </p:nvSpPr>
        <p:spPr>
          <a:xfrm>
            <a:off x="384051" y="4768700"/>
            <a:ext cx="3884100" cy="231600"/>
          </a:xfrm>
          <a:prstGeom prst="rect">
            <a:avLst/>
          </a:prstGeom>
          <a:noFill/>
          <a:ln>
            <a:noFill/>
          </a:ln>
        </p:spPr>
        <p:txBody>
          <a:bodyPr anchorCtr="0" anchor="t" bIns="91425" lIns="0" spcFirstLastPara="1" rIns="91425" wrap="square" tIns="91425">
            <a:noAutofit/>
          </a:bodyPr>
          <a:lstStyle/>
          <a:p>
            <a:pPr indent="0" lvl="0" marL="0" marR="0" rtl="0" algn="l">
              <a:lnSpc>
                <a:spcPct val="115000"/>
              </a:lnSpc>
              <a:spcBef>
                <a:spcPts val="0"/>
              </a:spcBef>
              <a:spcAft>
                <a:spcPts val="0"/>
              </a:spcAft>
              <a:buClr>
                <a:srgbClr val="000000"/>
              </a:buClr>
              <a:buSzPts val="600"/>
              <a:buFont typeface="Arial"/>
              <a:buNone/>
            </a:pPr>
            <a:r>
              <a:rPr b="0" i="0" lang="en" sz="600" u="none" cap="none" strike="noStrike">
                <a:solidFill>
                  <a:srgbClr val="2A4149"/>
                </a:solidFill>
                <a:latin typeface="Arial"/>
                <a:ea typeface="Arial"/>
                <a:cs typeface="Arial"/>
                <a:sym typeface="Arial"/>
              </a:rPr>
              <a:t>© 2026 SIGGRAPH Advances in Real-Time Rendering in Games course. All Rights Reserved.</a:t>
            </a:r>
            <a:endParaRPr b="0" i="0" sz="600" u="none" cap="none" strike="noStrike">
              <a:solidFill>
                <a:srgbClr val="2A4149"/>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t/>
            </a:r>
            <a:endParaRPr b="0" i="0" sz="600" u="none" cap="none" strike="noStrike">
              <a:solidFill>
                <a:srgbClr val="2A4149"/>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and Slide 1">
  <p:cSld name="Brand Slide 1">
    <p:spTree>
      <p:nvGrpSpPr>
        <p:cNvPr id="51" name="Shape 51"/>
        <p:cNvGrpSpPr/>
        <p:nvPr/>
      </p:nvGrpSpPr>
      <p:grpSpPr>
        <a:xfrm>
          <a:off x="0" y="0"/>
          <a:ext cx="0" cy="0"/>
          <a:chOff x="0" y="0"/>
          <a:chExt cx="0" cy="0"/>
        </a:xfrm>
      </p:grpSpPr>
      <p:sp>
        <p:nvSpPr>
          <p:cNvPr id="52" name="Google Shape;52;p95"/>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3" name="Google Shape;53;p95"/>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and Slide 2">
  <p:cSld name="Brand Slide 2">
    <p:spTree>
      <p:nvGrpSpPr>
        <p:cNvPr id="54" name="Shape 54"/>
        <p:cNvGrpSpPr/>
        <p:nvPr/>
      </p:nvGrpSpPr>
      <p:grpSpPr>
        <a:xfrm>
          <a:off x="0" y="0"/>
          <a:ext cx="0" cy="0"/>
          <a:chOff x="0" y="0"/>
          <a:chExt cx="0" cy="0"/>
        </a:xfrm>
      </p:grpSpPr>
      <p:sp>
        <p:nvSpPr>
          <p:cNvPr id="55" name="Google Shape;55;p96"/>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6" name="Google Shape;56;p96"/>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and Slide 3">
  <p:cSld name="Brand Slide 3">
    <p:spTree>
      <p:nvGrpSpPr>
        <p:cNvPr id="57" name="Shape 57"/>
        <p:cNvGrpSpPr/>
        <p:nvPr/>
      </p:nvGrpSpPr>
      <p:grpSpPr>
        <a:xfrm>
          <a:off x="0" y="0"/>
          <a:ext cx="0" cy="0"/>
          <a:chOff x="0" y="0"/>
          <a:chExt cx="0" cy="0"/>
        </a:xfrm>
      </p:grpSpPr>
      <p:sp>
        <p:nvSpPr>
          <p:cNvPr id="58" name="Google Shape;58;p97"/>
          <p:cNvSpPr/>
          <p:nvPr/>
        </p:nvSpPr>
        <p:spPr>
          <a:xfrm>
            <a:off x="0" y="0"/>
            <a:ext cx="9144000" cy="51435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59" name="Google Shape;59;p97"/>
          <p:cNvPicPr preferRelativeResize="0"/>
          <p:nvPr/>
        </p:nvPicPr>
        <p:blipFill rotWithShape="1">
          <a:blip r:embed="rId2">
            <a:alphaModFix/>
          </a:blip>
          <a:srcRect b="0" l="0" r="0"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6.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6"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2"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descr="A close-up of a sign&#10;&#10;AI-generated content may be incorrect." id="6" name="Google Shape;6;p88"/>
          <p:cNvPicPr preferRelativeResize="0"/>
          <p:nvPr/>
        </p:nvPicPr>
        <p:blipFill rotWithShape="1">
          <a:blip r:embed="rId1">
            <a:alphaModFix/>
          </a:blip>
          <a:srcRect b="81086" l="0" r="0" t="0"/>
          <a:stretch/>
        </p:blipFill>
        <p:spPr>
          <a:xfrm>
            <a:off x="0" y="0"/>
            <a:ext cx="9144000" cy="972851"/>
          </a:xfrm>
          <a:prstGeom prst="rect">
            <a:avLst/>
          </a:prstGeom>
          <a:noFill/>
          <a:ln>
            <a:noFill/>
          </a:ln>
        </p:spPr>
      </p:pic>
      <p:sp>
        <p:nvSpPr>
          <p:cNvPr id="7" name="Google Shape;7;p88"/>
          <p:cNvSpPr/>
          <p:nvPr/>
        </p:nvSpPr>
        <p:spPr>
          <a:xfrm>
            <a:off x="0" y="4641850"/>
            <a:ext cx="9144000" cy="50165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8" name="Google Shape;8;p88"/>
          <p:cNvSpPr txBox="1"/>
          <p:nvPr>
            <p:ph type="title"/>
          </p:nvPr>
        </p:nvSpPr>
        <p:spPr>
          <a:xfrm>
            <a:off x="309206" y="0"/>
            <a:ext cx="6041805" cy="972851"/>
          </a:xfrm>
          <a:prstGeom prst="rect">
            <a:avLst/>
          </a:prstGeom>
          <a:noFill/>
          <a:ln>
            <a:noFill/>
          </a:ln>
        </p:spPr>
        <p:txBody>
          <a:bodyPr anchorCtr="0" anchor="ctr" bIns="34275" lIns="0" spcFirstLastPara="1" rIns="68575" wrap="square" tIns="34275">
            <a:noAutofit/>
          </a:bodyPr>
          <a:lstStyle>
            <a:lvl1pPr lvl="0" marR="0" rtl="0" algn="l">
              <a:lnSpc>
                <a:spcPct val="100000"/>
              </a:lnSpc>
              <a:spcBef>
                <a:spcPts val="0"/>
              </a:spcBef>
              <a:spcAft>
                <a:spcPts val="0"/>
              </a:spcAft>
              <a:buClr>
                <a:schemeClr val="dk1"/>
              </a:buClr>
              <a:buSzPts val="1800"/>
              <a:buFont typeface="Arial"/>
              <a:buNone/>
              <a:defRPr b="1"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9" name="Google Shape;9;p88"/>
          <p:cNvSpPr txBox="1"/>
          <p:nvPr>
            <p:ph idx="1" type="body"/>
          </p:nvPr>
        </p:nvSpPr>
        <p:spPr>
          <a:xfrm>
            <a:off x="309206" y="1381124"/>
            <a:ext cx="8531352" cy="2921508"/>
          </a:xfrm>
          <a:prstGeom prst="rect">
            <a:avLst/>
          </a:prstGeom>
          <a:noFill/>
          <a:ln>
            <a:noFill/>
          </a:ln>
        </p:spPr>
        <p:txBody>
          <a:bodyPr anchorCtr="0" anchor="t" bIns="34275" lIns="0" spcFirstLastPara="1" rIns="68575" wrap="square" tIns="34275">
            <a:normAutofit/>
          </a:bodyPr>
          <a:lstStyle>
            <a:lvl1pPr indent="-304800" lvl="0" marL="457200" marR="0" rtl="0" algn="l">
              <a:lnSpc>
                <a:spcPct val="130000"/>
              </a:lnSpc>
              <a:spcBef>
                <a:spcPts val="0"/>
              </a:spcBef>
              <a:spcAft>
                <a:spcPts val="0"/>
              </a:spcAft>
              <a:buClr>
                <a:schemeClr val="dk2"/>
              </a:buClr>
              <a:buSzPts val="1200"/>
              <a:buFont typeface="Arial"/>
              <a:buChar char="•"/>
              <a:defRPr b="0" i="0" sz="1200" u="none" cap="none" strike="noStrike">
                <a:solidFill>
                  <a:schemeClr val="dk1"/>
                </a:solidFill>
                <a:latin typeface="Arial"/>
                <a:ea typeface="Arial"/>
                <a:cs typeface="Arial"/>
                <a:sym typeface="Arial"/>
              </a:defRPr>
            </a:lvl1pPr>
            <a:lvl2pPr indent="-298450" lvl="1" marL="914400" marR="0" rtl="0" algn="l">
              <a:lnSpc>
                <a:spcPct val="130000"/>
              </a:lnSpc>
              <a:spcBef>
                <a:spcPts val="500"/>
              </a:spcBef>
              <a:spcAft>
                <a:spcPts val="0"/>
              </a:spcAft>
              <a:buClr>
                <a:schemeClr val="dk2"/>
              </a:buClr>
              <a:buSzPts val="1100"/>
              <a:buFont typeface="NTR"/>
              <a:buChar char="−"/>
              <a:defRPr b="0" i="0" sz="1100" u="none" cap="none" strike="noStrike">
                <a:solidFill>
                  <a:schemeClr val="dk1"/>
                </a:solidFill>
                <a:latin typeface="Arial"/>
                <a:ea typeface="Arial"/>
                <a:cs typeface="Arial"/>
                <a:sym typeface="Arial"/>
              </a:defRPr>
            </a:lvl2pPr>
            <a:lvl3pPr indent="-285750" lvl="2" marL="1371600" marR="0" rtl="0" algn="l">
              <a:lnSpc>
                <a:spcPct val="130000"/>
              </a:lnSpc>
              <a:spcBef>
                <a:spcPts val="500"/>
              </a:spcBef>
              <a:spcAft>
                <a:spcPts val="0"/>
              </a:spcAft>
              <a:buClr>
                <a:schemeClr val="dk2"/>
              </a:buClr>
              <a:buSzPts val="900"/>
              <a:buFont typeface="Arial"/>
              <a:buChar char="•"/>
              <a:defRPr b="0" i="0" sz="900" u="none" cap="none" strike="noStrike">
                <a:solidFill>
                  <a:schemeClr val="dk1"/>
                </a:solidFill>
                <a:latin typeface="Arial"/>
                <a:ea typeface="Arial"/>
                <a:cs typeface="Arial"/>
                <a:sym typeface="Arial"/>
              </a:defRPr>
            </a:lvl3pPr>
            <a:lvl4pPr indent="-279400" lvl="3" marL="1828800" marR="0" rtl="0" algn="l">
              <a:lnSpc>
                <a:spcPct val="130000"/>
              </a:lnSpc>
              <a:spcBef>
                <a:spcPts val="500"/>
              </a:spcBef>
              <a:spcAft>
                <a:spcPts val="0"/>
              </a:spcAft>
              <a:buClr>
                <a:schemeClr val="dk2"/>
              </a:buClr>
              <a:buSzPts val="800"/>
              <a:buFont typeface="NTR"/>
              <a:buChar char="−"/>
              <a:defRPr b="0" i="0" sz="800" u="none" cap="none" strike="noStrike">
                <a:solidFill>
                  <a:schemeClr val="dk1"/>
                </a:solidFill>
                <a:latin typeface="Arial"/>
                <a:ea typeface="Arial"/>
                <a:cs typeface="Arial"/>
                <a:sym typeface="Arial"/>
              </a:defRPr>
            </a:lvl4pPr>
            <a:lvl5pPr indent="-266700" lvl="4" marL="2286000" marR="0" rtl="0" algn="l">
              <a:lnSpc>
                <a:spcPct val="13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5pPr>
            <a:lvl6pPr indent="-266700" lvl="5" marL="2743200" marR="0" rtl="0" algn="l">
              <a:lnSpc>
                <a:spcPct val="90000"/>
              </a:lnSpc>
              <a:spcBef>
                <a:spcPts val="5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6pPr>
            <a:lvl7pPr indent="-266700" lvl="6" marL="3200400" marR="0" rtl="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7pPr>
            <a:lvl8pPr indent="-266700" lvl="7" marL="3657600" marR="0" rtl="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8pPr>
            <a:lvl9pPr indent="-266700" lvl="8" marL="4114800" marR="0" rtl="0" algn="l">
              <a:lnSpc>
                <a:spcPct val="90000"/>
              </a:lnSpc>
              <a:spcBef>
                <a:spcPts val="400"/>
              </a:spcBef>
              <a:spcAft>
                <a:spcPts val="0"/>
              </a:spcAft>
              <a:buClr>
                <a:schemeClr val="dk2"/>
              </a:buClr>
              <a:buSzPts val="600"/>
              <a:buFont typeface="Arial"/>
              <a:buChar char="•"/>
              <a:defRPr b="0" i="0" sz="600" u="none" cap="none" strike="noStrike">
                <a:solidFill>
                  <a:schemeClr val="dk1"/>
                </a:solidFill>
                <a:latin typeface="Arial"/>
                <a:ea typeface="Arial"/>
                <a:cs typeface="Arial"/>
                <a:sym typeface="Arial"/>
              </a:defRPr>
            </a:lvl9pPr>
          </a:lstStyle>
          <a:p/>
        </p:txBody>
      </p:sp>
      <p:sp>
        <p:nvSpPr>
          <p:cNvPr id="10" name="Google Shape;10;p88"/>
          <p:cNvSpPr txBox="1"/>
          <p:nvPr>
            <p:ph idx="12" type="sldNum"/>
          </p:nvPr>
        </p:nvSpPr>
        <p:spPr>
          <a:xfrm>
            <a:off x="6817995" y="4768777"/>
            <a:ext cx="2016799" cy="233172"/>
          </a:xfrm>
          <a:prstGeom prst="rect">
            <a:avLst/>
          </a:prstGeom>
          <a:noFill/>
          <a:ln>
            <a:noFill/>
          </a:ln>
        </p:spPr>
        <p:txBody>
          <a:bodyPr anchorCtr="0" anchor="ctr" bIns="34275" lIns="68575" spcFirstLastPara="1" rIns="0" wrap="square" tIns="34275">
            <a:noAutofit/>
          </a:bodyPr>
          <a:lstStyle>
            <a:lvl1pPr indent="0" lvl="0"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600"/>
              <a:buFont typeface="Arial"/>
              <a:buNone/>
              <a:defRPr b="0" i="0" sz="6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88"/>
          <p:cNvSpPr txBox="1"/>
          <p:nvPr/>
        </p:nvSpPr>
        <p:spPr>
          <a:xfrm>
            <a:off x="384051" y="4768700"/>
            <a:ext cx="3904500" cy="231600"/>
          </a:xfrm>
          <a:prstGeom prst="rect">
            <a:avLst/>
          </a:prstGeom>
          <a:noFill/>
          <a:ln>
            <a:noFill/>
          </a:ln>
        </p:spPr>
        <p:txBody>
          <a:bodyPr anchorCtr="0" anchor="t" bIns="91425" lIns="0" spcFirstLastPara="1" rIns="91425" wrap="square" tIns="91425">
            <a:noAutofit/>
          </a:bodyPr>
          <a:lstStyle/>
          <a:p>
            <a:pPr indent="0" lvl="0" marL="0" marR="0" rtl="0" algn="l">
              <a:lnSpc>
                <a:spcPct val="115000"/>
              </a:lnSpc>
              <a:spcBef>
                <a:spcPts val="0"/>
              </a:spcBef>
              <a:spcAft>
                <a:spcPts val="0"/>
              </a:spcAft>
              <a:buClr>
                <a:srgbClr val="000000"/>
              </a:buClr>
              <a:buSzPts val="600"/>
              <a:buFont typeface="Arial"/>
              <a:buNone/>
            </a:pPr>
            <a:r>
              <a:rPr b="0" i="0" lang="en" sz="600" u="none" cap="none" strike="noStrike">
                <a:solidFill>
                  <a:schemeClr val="lt2"/>
                </a:solidFill>
                <a:latin typeface="Arial"/>
                <a:ea typeface="Arial"/>
                <a:cs typeface="Arial"/>
                <a:sym typeface="Arial"/>
              </a:rPr>
              <a:t>© 2026 SIGGRAPH Advances in Real-Time Rendering in Games course. All Rights Reserved.</a:t>
            </a:r>
            <a:endParaRPr b="0" i="0" sz="600" u="none" cap="none" strike="noStrike">
              <a:solidFill>
                <a:schemeClr val="lt2"/>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600"/>
              <a:buFont typeface="Arial"/>
              <a:buNone/>
            </a:pPr>
            <a:r>
              <a:t/>
            </a:r>
            <a:endParaRPr b="0" i="0" sz="600" u="none" cap="none" strike="noStrike">
              <a:solidFill>
                <a:schemeClr val="lt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882">
          <p15:clr>
            <a:srgbClr val="F26B43"/>
          </p15:clr>
        </p15:guide>
        <p15:guide id="2" pos="2880">
          <p15:clr>
            <a:srgbClr val="F26B43"/>
          </p15:clr>
        </p15:guide>
        <p15:guide id="3" orient="horz" pos="2727">
          <p15:clr>
            <a:srgbClr val="F26B43"/>
          </p15:clr>
        </p15:guide>
        <p15:guide id="4" pos="198">
          <p15:clr>
            <a:srgbClr val="F26B43"/>
          </p15:clr>
        </p15:guide>
        <p15:guide id="5" pos="556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89" name="Shape 89"/>
        <p:cNvGrpSpPr/>
        <p:nvPr/>
      </p:nvGrpSpPr>
      <p:grpSpPr>
        <a:xfrm>
          <a:off x="0" y="0"/>
          <a:ext cx="0" cy="0"/>
          <a:chOff x="0" y="0"/>
          <a:chExt cx="0" cy="0"/>
        </a:xfrm>
      </p:grpSpPr>
      <p:sp>
        <p:nvSpPr>
          <p:cNvPr id="90" name="Google Shape;90;p10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91" name="Google Shape;91;p10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92" name="Google Shape;92;p10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33.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8.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gi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18.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2.gi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1.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5.png"/><Relationship Id="rId4" Type="http://schemas.openxmlformats.org/officeDocument/2006/relationships/image" Target="../media/image21.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23.gi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23.gi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5.png"/><Relationship Id="rId4"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0.gi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png"/><Relationship Id="rId4" Type="http://schemas.openxmlformats.org/officeDocument/2006/relationships/image" Target="../media/image34.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8.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3.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0.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7.png"/><Relationship Id="rId4" Type="http://schemas.openxmlformats.org/officeDocument/2006/relationships/image" Target="../media/image32.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5.png"/><Relationship Id="rId4" Type="http://schemas.openxmlformats.org/officeDocument/2006/relationships/image" Target="../media/image37.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8.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6.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52.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54.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1.gi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9.gi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0.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3.gif"/><Relationship Id="rId4" Type="http://schemas.openxmlformats.org/officeDocument/2006/relationships/image" Target="../media/image60.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42.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3.png"/><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9.pn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55.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4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57.png"/><Relationship Id="rId4" Type="http://schemas.openxmlformats.org/officeDocument/2006/relationships/image" Target="../media/image12.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62.png"/><Relationship Id="rId4" Type="http://schemas.openxmlformats.org/officeDocument/2006/relationships/image" Target="../media/image59.png"/><Relationship Id="rId5" Type="http://schemas.openxmlformats.org/officeDocument/2006/relationships/image" Target="../media/image6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8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1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6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16.jpg"/><Relationship Id="rId5" Type="http://schemas.openxmlformats.org/officeDocument/2006/relationships/image" Target="../media/image1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7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5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1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6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 Id="rId3" Type="http://schemas.openxmlformats.org/officeDocument/2006/relationships/image" Target="../media/image6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image" Target="../media/image6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65.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66.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6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6.jpg"/><Relationship Id="rId5" Type="http://schemas.openxmlformats.org/officeDocument/2006/relationships/image" Target="../media/image1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78.png"/><Relationship Id="rId4" Type="http://schemas.openxmlformats.org/officeDocument/2006/relationships/image" Target="../media/image6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7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7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8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73.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7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77.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7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72.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7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 Id="rId3" Type="http://schemas.openxmlformats.org/officeDocument/2006/relationships/image" Target="../media/image68.png"/><Relationship Id="rId4" Type="http://schemas.openxmlformats.org/officeDocument/2006/relationships/image" Target="../media/image8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83.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 Id="rId3" Type="http://schemas.openxmlformats.org/officeDocument/2006/relationships/image" Target="../media/image8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81.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82.png"/><Relationship Id="rId4" Type="http://schemas.openxmlformats.org/officeDocument/2006/relationships/image" Target="../media/image9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image" Target="../media/image87.png"/><Relationship Id="rId4" Type="http://schemas.openxmlformats.org/officeDocument/2006/relationships/image" Target="../media/image9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 Id="rId3" Type="http://schemas.openxmlformats.org/officeDocument/2006/relationships/image" Target="../media/image92.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88.png"/><Relationship Id="rId4" Type="http://schemas.openxmlformats.org/officeDocument/2006/relationships/image" Target="../media/image75.png"/><Relationship Id="rId5" Type="http://schemas.openxmlformats.org/officeDocument/2006/relationships/image" Target="../media/image93.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image" Target="../media/image9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 Id="rId3" Type="http://schemas.openxmlformats.org/officeDocument/2006/relationships/image" Target="../media/image92.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 Id="rId3" Type="http://schemas.openxmlformats.org/officeDocument/2006/relationships/image" Target="../media/image8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29.gif"/></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
          <p:cNvSpPr txBox="1"/>
          <p:nvPr>
            <p:ph idx="1" type="subTitle"/>
          </p:nvPr>
        </p:nvSpPr>
        <p:spPr>
          <a:xfrm>
            <a:off x="721076" y="3464906"/>
            <a:ext cx="5072700" cy="717600"/>
          </a:xfrm>
          <a:prstGeom prst="rect">
            <a:avLst/>
          </a:prstGeom>
          <a:noFill/>
          <a:ln>
            <a:noFill/>
          </a:ln>
        </p:spPr>
        <p:txBody>
          <a:bodyPr anchorCtr="0" anchor="t" bIns="68575" lIns="137150" spcFirstLastPara="1" rIns="137150" wrap="square" tIns="0">
            <a:noAutofit/>
          </a:bodyPr>
          <a:lstStyle/>
          <a:p>
            <a:pPr indent="0" lvl="0" marL="0" rtl="0" algn="l">
              <a:lnSpc>
                <a:spcPct val="100000"/>
              </a:lnSpc>
              <a:spcBef>
                <a:spcPts val="0"/>
              </a:spcBef>
              <a:spcAft>
                <a:spcPts val="0"/>
              </a:spcAft>
              <a:buSzPts val="2100"/>
              <a:buNone/>
            </a:pPr>
            <a:r>
              <a:rPr lang="en"/>
              <a:t>Adaptive Tessellation and Subdivision</a:t>
            </a:r>
            <a:endParaRPr/>
          </a:p>
          <a:p>
            <a:pPr indent="0" lvl="0" marL="0" rtl="0" algn="l">
              <a:lnSpc>
                <a:spcPct val="100000"/>
              </a:lnSpc>
              <a:spcBef>
                <a:spcPts val="0"/>
              </a:spcBef>
              <a:spcAft>
                <a:spcPts val="0"/>
              </a:spcAft>
              <a:buSzPts val="2100"/>
              <a:buNone/>
            </a:pPr>
            <a:r>
              <a:rPr lang="en"/>
              <a:t>John Hable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0"/>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20 years of hardware tessellation</a:t>
            </a:r>
            <a:endParaRPr/>
          </a:p>
        </p:txBody>
      </p:sp>
      <p:sp>
        <p:nvSpPr>
          <p:cNvPr id="204" name="Google Shape;204;p10"/>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DX11-style tessellation traces to Xbox 360 (2005) [Microsoft]</a:t>
            </a:r>
            <a:endParaRPr/>
          </a:p>
          <a:p>
            <a:pPr indent="-304800" lvl="0" marL="457200" rtl="0" algn="l">
              <a:lnSpc>
                <a:spcPct val="130000"/>
              </a:lnSpc>
              <a:spcBef>
                <a:spcPts val="0"/>
              </a:spcBef>
              <a:spcAft>
                <a:spcPts val="0"/>
              </a:spcAft>
              <a:buSzPts val="1200"/>
              <a:buChar char="●"/>
            </a:pPr>
            <a:r>
              <a:rPr lang="en"/>
              <a:t>Rooted in Pixar's Reyes: dice primitives into micro-tris [Cook et al. 1987]</a:t>
            </a:r>
            <a:endParaRPr/>
          </a:p>
          <a:p>
            <a:pPr indent="-304800" lvl="0" marL="457200" rtl="0" algn="l">
              <a:lnSpc>
                <a:spcPct val="130000"/>
              </a:lnSpc>
              <a:spcBef>
                <a:spcPts val="0"/>
              </a:spcBef>
              <a:spcAft>
                <a:spcPts val="0"/>
              </a:spcAft>
              <a:buSzPts val="1200"/>
              <a:buChar char="●"/>
            </a:pPr>
            <a:r>
              <a:rPr lang="en"/>
              <a:t>Games shipped with Tessellation. (Gears of War 2, Halo: Reach).</a:t>
            </a:r>
            <a:endParaRPr/>
          </a:p>
          <a:p>
            <a:pPr indent="-304800" lvl="0" marL="457200" rtl="0" algn="l">
              <a:lnSpc>
                <a:spcPct val="130000"/>
              </a:lnSpc>
              <a:spcBef>
                <a:spcPts val="0"/>
              </a:spcBef>
              <a:spcAft>
                <a:spcPts val="0"/>
              </a:spcAft>
              <a:buSzPts val="1200"/>
              <a:buChar char="●"/>
            </a:pPr>
            <a:r>
              <a:rPr lang="en"/>
              <a:t>Activision's Call of Duty: Ghosts used Tessellation and Catmull-Clark Subdivision [Brainerd 2014]</a:t>
            </a:r>
            <a:endParaRPr/>
          </a:p>
        </p:txBody>
      </p:sp>
      <p:pic>
        <p:nvPicPr>
          <p:cNvPr id="205" name="Google Shape;205;p10"/>
          <p:cNvPicPr preferRelativeResize="0"/>
          <p:nvPr/>
        </p:nvPicPr>
        <p:blipFill rotWithShape="1">
          <a:blip r:embed="rId4">
            <a:alphaModFix/>
          </a:blip>
          <a:srcRect b="0" l="0" r="0" t="0"/>
          <a:stretch/>
        </p:blipFill>
        <p:spPr>
          <a:xfrm>
            <a:off x="3023199" y="2571750"/>
            <a:ext cx="2374734" cy="19162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Key tessellation requirements</a:t>
            </a:r>
            <a:endParaRPr/>
          </a:p>
        </p:txBody>
      </p:sp>
      <p:sp>
        <p:nvSpPr>
          <p:cNvPr id="211" name="Google Shape;211;p1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Fractional tessellation factors: No popping!</a:t>
            </a:r>
            <a:endParaRPr/>
          </a:p>
          <a:p>
            <a:pPr indent="-304800" lvl="0" marL="457200" rtl="0" algn="l">
              <a:lnSpc>
                <a:spcPct val="130000"/>
              </a:lnSpc>
              <a:spcBef>
                <a:spcPts val="0"/>
              </a:spcBef>
              <a:spcAft>
                <a:spcPts val="0"/>
              </a:spcAft>
              <a:buSzPts val="1200"/>
              <a:buChar char="●"/>
            </a:pPr>
            <a:r>
              <a:rPr lang="en"/>
              <a:t>All three edges independent of each other</a:t>
            </a:r>
            <a:endParaRPr/>
          </a:p>
          <a:p>
            <a:pPr indent="-304800" lvl="0" marL="457200" rtl="0" algn="l">
              <a:lnSpc>
                <a:spcPct val="130000"/>
              </a:lnSpc>
              <a:spcBef>
                <a:spcPts val="0"/>
              </a:spcBef>
              <a:spcAft>
                <a:spcPts val="0"/>
              </a:spcAft>
              <a:buSzPts val="1200"/>
              <a:buChar char="●"/>
            </a:pPr>
            <a:r>
              <a:rPr lang="en"/>
              <a:t>Several differences with DX11 tessellation:</a:t>
            </a:r>
            <a:endParaRPr/>
          </a:p>
          <a:p>
            <a:pPr indent="-298450" lvl="1" marL="914400" rtl="0" algn="l">
              <a:lnSpc>
                <a:spcPct val="130000"/>
              </a:lnSpc>
              <a:spcBef>
                <a:spcPts val="0"/>
              </a:spcBef>
              <a:spcAft>
                <a:spcPts val="0"/>
              </a:spcAft>
              <a:buSzPts val="1100"/>
              <a:buChar char="○"/>
            </a:pPr>
            <a:r>
              <a:rPr lang="en"/>
              <a:t>DX11 tessellation is symmetric, but we are going to break this constraint.</a:t>
            </a:r>
            <a:endParaRPr/>
          </a:p>
          <a:p>
            <a:pPr indent="-298450" lvl="1" marL="914400" rtl="0" algn="l">
              <a:lnSpc>
                <a:spcPct val="130000"/>
              </a:lnSpc>
              <a:spcBef>
                <a:spcPts val="0"/>
              </a:spcBef>
              <a:spcAft>
                <a:spcPts val="0"/>
              </a:spcAft>
              <a:buSzPts val="1100"/>
              <a:buChar char="○"/>
            </a:pPr>
            <a:r>
              <a:rPr lang="en"/>
              <a:t>DX11 has an interior tess factor, but our interior pattern is implicitly defined by the edge tess factors.</a:t>
            </a:r>
            <a:endParaRPr/>
          </a:p>
        </p:txBody>
      </p:sp>
      <p:pic>
        <p:nvPicPr>
          <p:cNvPr id="212" name="Google Shape;212;p11"/>
          <p:cNvPicPr preferRelativeResize="0"/>
          <p:nvPr/>
        </p:nvPicPr>
        <p:blipFill rotWithShape="1">
          <a:blip r:embed="rId3">
            <a:alphaModFix/>
          </a:blip>
          <a:srcRect b="0" l="0" r="0" t="0"/>
          <a:stretch/>
        </p:blipFill>
        <p:spPr>
          <a:xfrm>
            <a:off x="445626" y="1429026"/>
            <a:ext cx="3554976" cy="286862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a:t>
            </a:r>
            <a:endParaRPr/>
          </a:p>
        </p:txBody>
      </p:sp>
      <p:sp>
        <p:nvSpPr>
          <p:cNvPr id="218" name="Google Shape;218;p1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Before we can tessellate a triangle, we need to understand how to tessellate a line.</a:t>
            </a:r>
            <a:endParaRPr/>
          </a:p>
          <a:p>
            <a:pPr indent="-304800" lvl="0" marL="457200" rtl="0" algn="l">
              <a:lnSpc>
                <a:spcPct val="130000"/>
              </a:lnSpc>
              <a:spcBef>
                <a:spcPts val="0"/>
              </a:spcBef>
              <a:spcAft>
                <a:spcPts val="0"/>
              </a:spcAft>
              <a:buSzPts val="1200"/>
              <a:buChar char="●"/>
            </a:pPr>
            <a:r>
              <a:rPr lang="en"/>
              <a:t>Each edge has a float tess factor (DX11: [1,64])</a:t>
            </a:r>
            <a:endParaRPr/>
          </a:p>
          <a:p>
            <a:pPr indent="-304800" lvl="0" marL="457200" rtl="0" algn="l">
              <a:lnSpc>
                <a:spcPct val="130000"/>
              </a:lnSpc>
              <a:spcBef>
                <a:spcPts val="0"/>
              </a:spcBef>
              <a:spcAft>
                <a:spcPts val="0"/>
              </a:spcAft>
              <a:buSzPts val="1200"/>
              <a:buChar char="●"/>
            </a:pPr>
            <a:r>
              <a:rPr lang="en"/>
              <a:t>No popping!</a:t>
            </a:r>
            <a:endParaRPr/>
          </a:p>
          <a:p>
            <a:pPr indent="-304800" lvl="0" marL="457200" rtl="0" algn="l">
              <a:lnSpc>
                <a:spcPct val="130000"/>
              </a:lnSpc>
              <a:spcBef>
                <a:spcPts val="0"/>
              </a:spcBef>
              <a:spcAft>
                <a:spcPts val="0"/>
              </a:spcAft>
              <a:buSzPts val="1200"/>
              <a:buChar char="●"/>
            </a:pPr>
            <a:r>
              <a:rPr lang="en"/>
              <a:t>This is what the final pattern will be. So let's derive it.</a:t>
            </a:r>
            <a:endParaRPr/>
          </a:p>
        </p:txBody>
      </p:sp>
      <p:pic>
        <p:nvPicPr>
          <p:cNvPr id="219" name="Google Shape;219;p12"/>
          <p:cNvPicPr preferRelativeResize="0"/>
          <p:nvPr/>
        </p:nvPicPr>
        <p:blipFill rotWithShape="1">
          <a:blip r:embed="rId3">
            <a:alphaModFix/>
          </a:blip>
          <a:srcRect b="0" l="0" r="0" t="0"/>
          <a:stretch/>
        </p:blipFill>
        <p:spPr>
          <a:xfrm>
            <a:off x="2182810" y="1383793"/>
            <a:ext cx="174322" cy="29199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Powers of Two</a:t>
            </a:r>
            <a:endParaRPr/>
          </a:p>
        </p:txBody>
      </p:sp>
      <p:sp>
        <p:nvSpPr>
          <p:cNvPr id="225" name="Google Shape;225;p1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What is the simplest solution?</a:t>
            </a:r>
            <a:endParaRPr/>
          </a:p>
          <a:p>
            <a:pPr indent="-304800" lvl="0" marL="457200" rtl="0" algn="l">
              <a:lnSpc>
                <a:spcPct val="130000"/>
              </a:lnSpc>
              <a:spcBef>
                <a:spcPts val="0"/>
              </a:spcBef>
              <a:spcAft>
                <a:spcPts val="0"/>
              </a:spcAft>
              <a:buSzPts val="1200"/>
              <a:buChar char="●"/>
            </a:pPr>
            <a:r>
              <a:rPr lang="en"/>
              <a:t>Just subdivide at each power of two.</a:t>
            </a:r>
            <a:endParaRPr/>
          </a:p>
          <a:p>
            <a:pPr indent="-298450" lvl="1" marL="914400" rtl="0" algn="l">
              <a:lnSpc>
                <a:spcPct val="130000"/>
              </a:lnSpc>
              <a:spcBef>
                <a:spcPts val="0"/>
              </a:spcBef>
              <a:spcAft>
                <a:spcPts val="0"/>
              </a:spcAft>
              <a:buSzPts val="1100"/>
              <a:buChar char="○"/>
            </a:pPr>
            <a:r>
              <a:rPr lang="en"/>
              <a:t>1 -&gt; 2 -&gt; 4 -&gt; 8 -&gt; 16 -&gt; 32 -&gt; 64</a:t>
            </a:r>
            <a:endParaRPr/>
          </a:p>
          <a:p>
            <a:pPr indent="-304800" lvl="0" marL="457200" rtl="0" algn="l">
              <a:lnSpc>
                <a:spcPct val="130000"/>
              </a:lnSpc>
              <a:spcBef>
                <a:spcPts val="0"/>
              </a:spcBef>
              <a:spcAft>
                <a:spcPts val="0"/>
              </a:spcAft>
              <a:buSzPts val="1200"/>
              <a:buChar char="●"/>
            </a:pPr>
            <a:r>
              <a:rPr lang="en"/>
              <a:t>Results in a very strong pop.</a:t>
            </a:r>
            <a:endParaRPr/>
          </a:p>
          <a:p>
            <a:pPr indent="-298450" lvl="1" marL="914400" rtl="0" algn="l">
              <a:lnSpc>
                <a:spcPct val="130000"/>
              </a:lnSpc>
              <a:spcBef>
                <a:spcPts val="0"/>
              </a:spcBef>
              <a:spcAft>
                <a:spcPts val="0"/>
              </a:spcAft>
              <a:buSzPts val="1100"/>
              <a:buChar char="○"/>
            </a:pPr>
            <a:r>
              <a:rPr lang="en"/>
              <a:t>But how can we make it transition between levels?</a:t>
            </a:r>
            <a:endParaRPr/>
          </a:p>
        </p:txBody>
      </p:sp>
      <p:pic>
        <p:nvPicPr>
          <p:cNvPr id="226" name="Google Shape;226;p13"/>
          <p:cNvPicPr preferRelativeResize="0"/>
          <p:nvPr/>
        </p:nvPicPr>
        <p:blipFill rotWithShape="1">
          <a:blip r:embed="rId3">
            <a:alphaModFix/>
          </a:blip>
          <a:srcRect b="0" l="0" r="0" t="0"/>
          <a:stretch/>
        </p:blipFill>
        <p:spPr>
          <a:xfrm>
            <a:off x="992411" y="1383793"/>
            <a:ext cx="1075470" cy="2919901"/>
          </a:xfrm>
          <a:prstGeom prst="rect">
            <a:avLst/>
          </a:prstGeom>
          <a:noFill/>
          <a:ln>
            <a:noFill/>
          </a:ln>
        </p:spPr>
      </p:pic>
      <p:pic>
        <p:nvPicPr>
          <p:cNvPr id="227" name="Google Shape;227;p13"/>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One at a time</a:t>
            </a:r>
            <a:endParaRPr/>
          </a:p>
        </p:txBody>
      </p:sp>
      <p:sp>
        <p:nvSpPr>
          <p:cNvPr id="233" name="Google Shape;233;p1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Add one new point at a time.</a:t>
            </a:r>
            <a:endParaRPr/>
          </a:p>
          <a:p>
            <a:pPr indent="-304800" lvl="0" marL="457200" rtl="0" algn="l">
              <a:lnSpc>
                <a:spcPct val="130000"/>
              </a:lnSpc>
              <a:spcBef>
                <a:spcPts val="0"/>
              </a:spcBef>
              <a:spcAft>
                <a:spcPts val="0"/>
              </a:spcAft>
              <a:buSzPts val="1200"/>
              <a:buChar char="●"/>
            </a:pPr>
            <a:r>
              <a:rPr lang="en"/>
              <a:t>When going from 4 -&gt; 8</a:t>
            </a:r>
            <a:endParaRPr/>
          </a:p>
          <a:p>
            <a:pPr indent="-298450" lvl="1" marL="914400" rtl="0" algn="l">
              <a:lnSpc>
                <a:spcPct val="130000"/>
              </a:lnSpc>
              <a:spcBef>
                <a:spcPts val="0"/>
              </a:spcBef>
              <a:spcAft>
                <a:spcPts val="0"/>
              </a:spcAft>
              <a:buSzPts val="1100"/>
              <a:buChar char="○"/>
            </a:pPr>
            <a:r>
              <a:rPr lang="en"/>
              <a:t>Add points 5, 6, 7, 8 one at a time.</a:t>
            </a:r>
            <a:endParaRPr/>
          </a:p>
          <a:p>
            <a:pPr indent="-304800" lvl="0" marL="457200" rtl="0" algn="l">
              <a:lnSpc>
                <a:spcPct val="130000"/>
              </a:lnSpc>
              <a:spcBef>
                <a:spcPts val="0"/>
              </a:spcBef>
              <a:spcAft>
                <a:spcPts val="0"/>
              </a:spcAft>
              <a:buSzPts val="1200"/>
              <a:buChar char="●"/>
            </a:pPr>
            <a:r>
              <a:rPr lang="en"/>
              <a:t>Exact same pattern as before</a:t>
            </a:r>
            <a:endParaRPr/>
          </a:p>
        </p:txBody>
      </p:sp>
      <p:pic>
        <p:nvPicPr>
          <p:cNvPr id="234" name="Google Shape;234;p14"/>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35" name="Google Shape;235;p14"/>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Distribution</a:t>
            </a:r>
            <a:endParaRPr/>
          </a:p>
        </p:txBody>
      </p:sp>
      <p:sp>
        <p:nvSpPr>
          <p:cNvPr id="241" name="Google Shape;241;p15"/>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When adding a point, have it "slide" in from the previous point</a:t>
            </a:r>
            <a:endParaRPr/>
          </a:p>
          <a:p>
            <a:pPr indent="-298450" lvl="1" marL="914400" rtl="0" algn="l">
              <a:lnSpc>
                <a:spcPct val="130000"/>
              </a:lnSpc>
              <a:spcBef>
                <a:spcPts val="0"/>
              </a:spcBef>
              <a:spcAft>
                <a:spcPts val="0"/>
              </a:spcAft>
              <a:buSzPts val="1100"/>
              <a:buChar char="○"/>
            </a:pPr>
            <a:r>
              <a:rPr lang="en"/>
              <a:t>Added point is in red</a:t>
            </a:r>
            <a:endParaRPr/>
          </a:p>
          <a:p>
            <a:pPr indent="-304800" lvl="0" marL="457200" rtl="0" algn="l">
              <a:lnSpc>
                <a:spcPct val="130000"/>
              </a:lnSpc>
              <a:spcBef>
                <a:spcPts val="0"/>
              </a:spcBef>
              <a:spcAft>
                <a:spcPts val="0"/>
              </a:spcAft>
              <a:buSzPts val="1200"/>
              <a:buChar char="●"/>
            </a:pPr>
            <a:r>
              <a:rPr lang="en"/>
              <a:t>All other points stay locked</a:t>
            </a:r>
            <a:endParaRPr/>
          </a:p>
          <a:p>
            <a:pPr indent="-298450" lvl="1" marL="914400" rtl="0" algn="l">
              <a:lnSpc>
                <a:spcPct val="130000"/>
              </a:lnSpc>
              <a:spcBef>
                <a:spcPts val="0"/>
              </a:spcBef>
              <a:spcAft>
                <a:spcPts val="0"/>
              </a:spcAft>
              <a:buSzPts val="1100"/>
              <a:buChar char="○"/>
            </a:pPr>
            <a:r>
              <a:rPr lang="en"/>
              <a:t>Only the pivot moves</a:t>
            </a:r>
            <a:endParaRPr/>
          </a:p>
          <a:p>
            <a:pPr indent="-304800" lvl="0" marL="457200" rtl="0" algn="l">
              <a:lnSpc>
                <a:spcPct val="130000"/>
              </a:lnSpc>
              <a:spcBef>
                <a:spcPts val="0"/>
              </a:spcBef>
              <a:spcAft>
                <a:spcPts val="0"/>
              </a:spcAft>
              <a:buSzPts val="1200"/>
              <a:buChar char="●"/>
            </a:pPr>
            <a:r>
              <a:rPr lang="en"/>
              <a:t>Resolves to the same position as before</a:t>
            </a:r>
            <a:endParaRPr/>
          </a:p>
          <a:p>
            <a:pPr indent="-304800" lvl="0" marL="457200" rtl="0" algn="l">
              <a:lnSpc>
                <a:spcPct val="130000"/>
              </a:lnSpc>
              <a:spcBef>
                <a:spcPts val="0"/>
              </a:spcBef>
              <a:spcAft>
                <a:spcPts val="0"/>
              </a:spcAft>
              <a:buSzPts val="1200"/>
              <a:buChar char="●"/>
            </a:pPr>
            <a:r>
              <a:rPr lang="en"/>
              <a:t>Results in lopsided distribution.</a:t>
            </a:r>
            <a:endParaRPr/>
          </a:p>
        </p:txBody>
      </p:sp>
      <p:pic>
        <p:nvPicPr>
          <p:cNvPr id="242" name="Google Shape;242;p15"/>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43" name="Google Shape;243;p15"/>
          <p:cNvPicPr preferRelativeResize="0"/>
          <p:nvPr/>
        </p:nvPicPr>
        <p:blipFill rotWithShape="1">
          <a:blip r:embed="rId4">
            <a:alphaModFix/>
          </a:blip>
          <a:srcRect b="0" l="0" r="0" t="0"/>
          <a:stretch/>
        </p:blipFill>
        <p:spPr>
          <a:xfrm>
            <a:off x="2922635" y="1383793"/>
            <a:ext cx="174322" cy="29199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Distribution</a:t>
            </a:r>
            <a:endParaRPr/>
          </a:p>
        </p:txBody>
      </p:sp>
      <p:sp>
        <p:nvSpPr>
          <p:cNvPr id="249" name="Google Shape;249;p1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When adding a point, have it "slide" in from the previous point</a:t>
            </a:r>
            <a:endParaRPr/>
          </a:p>
          <a:p>
            <a:pPr indent="-298450" lvl="1" marL="914400" rtl="0" algn="l">
              <a:lnSpc>
                <a:spcPct val="130000"/>
              </a:lnSpc>
              <a:spcBef>
                <a:spcPts val="0"/>
              </a:spcBef>
              <a:spcAft>
                <a:spcPts val="0"/>
              </a:spcAft>
              <a:buSzPts val="1100"/>
              <a:buChar char="○"/>
            </a:pPr>
            <a:r>
              <a:rPr lang="en"/>
              <a:t>Added point is in red</a:t>
            </a:r>
            <a:endParaRPr/>
          </a:p>
          <a:p>
            <a:pPr indent="-304800" lvl="0" marL="457200" rtl="0" algn="l">
              <a:lnSpc>
                <a:spcPct val="130000"/>
              </a:lnSpc>
              <a:spcBef>
                <a:spcPts val="0"/>
              </a:spcBef>
              <a:spcAft>
                <a:spcPts val="0"/>
              </a:spcAft>
              <a:buSzPts val="1200"/>
              <a:buChar char="●"/>
            </a:pPr>
            <a:r>
              <a:rPr lang="en"/>
              <a:t>All other points stay locked</a:t>
            </a:r>
            <a:endParaRPr/>
          </a:p>
          <a:p>
            <a:pPr indent="-298450" lvl="1" marL="914400" rtl="0" algn="l">
              <a:lnSpc>
                <a:spcPct val="130000"/>
              </a:lnSpc>
              <a:spcBef>
                <a:spcPts val="0"/>
              </a:spcBef>
              <a:spcAft>
                <a:spcPts val="0"/>
              </a:spcAft>
              <a:buSzPts val="1100"/>
              <a:buChar char="○"/>
            </a:pPr>
            <a:r>
              <a:rPr lang="en"/>
              <a:t>Only the pivot moves</a:t>
            </a:r>
            <a:endParaRPr/>
          </a:p>
          <a:p>
            <a:pPr indent="-304800" lvl="0" marL="457200" rtl="0" algn="l">
              <a:lnSpc>
                <a:spcPct val="130000"/>
              </a:lnSpc>
              <a:spcBef>
                <a:spcPts val="0"/>
              </a:spcBef>
              <a:spcAft>
                <a:spcPts val="0"/>
              </a:spcAft>
              <a:buSzPts val="1200"/>
              <a:buChar char="●"/>
            </a:pPr>
            <a:r>
              <a:rPr lang="en"/>
              <a:t>Resolves to the same position as before</a:t>
            </a:r>
            <a:endParaRPr/>
          </a:p>
          <a:p>
            <a:pPr indent="-304800" lvl="0" marL="457200" rtl="0" algn="l">
              <a:lnSpc>
                <a:spcPct val="130000"/>
              </a:lnSpc>
              <a:spcBef>
                <a:spcPts val="0"/>
              </a:spcBef>
              <a:spcAft>
                <a:spcPts val="0"/>
              </a:spcAft>
              <a:buSzPts val="1200"/>
              <a:buChar char="●"/>
            </a:pPr>
            <a:r>
              <a:rPr lang="en"/>
              <a:t>Results in lopsided distribution.</a:t>
            </a:r>
            <a:endParaRPr/>
          </a:p>
          <a:p>
            <a:pPr indent="-304800" lvl="0" marL="457200" rtl="0" algn="l">
              <a:lnSpc>
                <a:spcPct val="130000"/>
              </a:lnSpc>
              <a:spcBef>
                <a:spcPts val="0"/>
              </a:spcBef>
              <a:spcAft>
                <a:spcPts val="0"/>
              </a:spcAft>
              <a:buSzPts val="1200"/>
              <a:buChar char="●"/>
            </a:pPr>
            <a:r>
              <a:rPr lang="en"/>
              <a:t>Tess factor of 3</a:t>
            </a:r>
            <a:endParaRPr/>
          </a:p>
          <a:p>
            <a:pPr indent="-298450" lvl="1" marL="914400" rtl="0" algn="l">
              <a:lnSpc>
                <a:spcPct val="130000"/>
              </a:lnSpc>
              <a:spcBef>
                <a:spcPts val="0"/>
              </a:spcBef>
              <a:spcAft>
                <a:spcPts val="0"/>
              </a:spcAft>
              <a:buSzPts val="1100"/>
              <a:buChar char="○"/>
            </a:pPr>
            <a:r>
              <a:rPr lang="en"/>
              <a:t>Two small green segment.</a:t>
            </a:r>
            <a:endParaRPr/>
          </a:p>
          <a:p>
            <a:pPr indent="-298450" lvl="1" marL="914400" rtl="0" algn="l">
              <a:lnSpc>
                <a:spcPct val="130000"/>
              </a:lnSpc>
              <a:spcBef>
                <a:spcPts val="0"/>
              </a:spcBef>
              <a:spcAft>
                <a:spcPts val="0"/>
              </a:spcAft>
              <a:buSzPts val="1100"/>
              <a:buChar char="○"/>
            </a:pPr>
            <a:r>
              <a:rPr lang="en"/>
              <a:t>One big red segment.</a:t>
            </a:r>
            <a:endParaRPr/>
          </a:p>
        </p:txBody>
      </p:sp>
      <p:pic>
        <p:nvPicPr>
          <p:cNvPr id="250" name="Google Shape;250;p16"/>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51" name="Google Shape;251;p16"/>
          <p:cNvPicPr preferRelativeResize="0"/>
          <p:nvPr/>
        </p:nvPicPr>
        <p:blipFill rotWithShape="1">
          <a:blip r:embed="rId4">
            <a:alphaModFix/>
          </a:blip>
          <a:srcRect b="0" l="0" r="0" t="0"/>
          <a:stretch/>
        </p:blipFill>
        <p:spPr>
          <a:xfrm>
            <a:off x="2922635" y="1383793"/>
            <a:ext cx="174322" cy="2919901"/>
          </a:xfrm>
          <a:prstGeom prst="rect">
            <a:avLst/>
          </a:prstGeom>
          <a:noFill/>
          <a:ln>
            <a:noFill/>
          </a:ln>
        </p:spPr>
      </p:pic>
      <p:cxnSp>
        <p:nvCxnSpPr>
          <p:cNvPr id="252" name="Google Shape;252;p16"/>
          <p:cNvCxnSpPr/>
          <p:nvPr/>
        </p:nvCxnSpPr>
        <p:spPr>
          <a:xfrm>
            <a:off x="1539550" y="1621200"/>
            <a:ext cx="0" cy="1119900"/>
          </a:xfrm>
          <a:prstGeom prst="straightConnector1">
            <a:avLst/>
          </a:prstGeom>
          <a:noFill/>
          <a:ln cap="flat" cmpd="sng" w="76200">
            <a:solidFill>
              <a:srgbClr val="FF0000"/>
            </a:solidFill>
            <a:prstDash val="solid"/>
            <a:round/>
            <a:headEnd len="sm" w="sm" type="none"/>
            <a:tailEnd len="sm" w="sm" type="none"/>
          </a:ln>
        </p:spPr>
      </p:cxnSp>
      <p:cxnSp>
        <p:nvCxnSpPr>
          <p:cNvPr id="253" name="Google Shape;253;p16"/>
          <p:cNvCxnSpPr/>
          <p:nvPr/>
        </p:nvCxnSpPr>
        <p:spPr>
          <a:xfrm flipH="1">
            <a:off x="1538500" y="2998250"/>
            <a:ext cx="2100" cy="489000"/>
          </a:xfrm>
          <a:prstGeom prst="straightConnector1">
            <a:avLst/>
          </a:prstGeom>
          <a:noFill/>
          <a:ln cap="flat" cmpd="sng" w="76200">
            <a:solidFill>
              <a:srgbClr val="00FF00"/>
            </a:solidFill>
            <a:prstDash val="solid"/>
            <a:round/>
            <a:headEnd len="sm" w="sm" type="none"/>
            <a:tailEnd len="sm" w="sm" type="none"/>
          </a:ln>
        </p:spPr>
      </p:cxnSp>
      <p:cxnSp>
        <p:nvCxnSpPr>
          <p:cNvPr id="254" name="Google Shape;254;p16"/>
          <p:cNvCxnSpPr/>
          <p:nvPr/>
        </p:nvCxnSpPr>
        <p:spPr>
          <a:xfrm flipH="1">
            <a:off x="1538500" y="3640500"/>
            <a:ext cx="2100" cy="489000"/>
          </a:xfrm>
          <a:prstGeom prst="straightConnector1">
            <a:avLst/>
          </a:prstGeom>
          <a:noFill/>
          <a:ln cap="flat" cmpd="sng" w="76200">
            <a:solidFill>
              <a:srgbClr val="00FF00"/>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1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One at a time</a:t>
            </a:r>
            <a:endParaRPr/>
          </a:p>
        </p:txBody>
      </p:sp>
      <p:sp>
        <p:nvSpPr>
          <p:cNvPr id="260" name="Google Shape;260;p1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Adjust the distribution based on new points.</a:t>
            </a:r>
            <a:endParaRPr/>
          </a:p>
          <a:p>
            <a:pPr indent="-304800" lvl="0" marL="457200" rtl="0" algn="l">
              <a:lnSpc>
                <a:spcPct val="130000"/>
              </a:lnSpc>
              <a:spcBef>
                <a:spcPts val="0"/>
              </a:spcBef>
              <a:spcAft>
                <a:spcPts val="0"/>
              </a:spcAft>
              <a:buSzPts val="1200"/>
              <a:buChar char="●"/>
            </a:pPr>
            <a:r>
              <a:rPr lang="en"/>
              <a:t>Example: Tess factor 10.3</a:t>
            </a:r>
            <a:endParaRPr/>
          </a:p>
          <a:p>
            <a:pPr indent="-298450" lvl="1" marL="914400" rtl="0" algn="l">
              <a:lnSpc>
                <a:spcPct val="130000"/>
              </a:lnSpc>
              <a:spcBef>
                <a:spcPts val="0"/>
              </a:spcBef>
              <a:spcAft>
                <a:spcPts val="0"/>
              </a:spcAft>
              <a:buSzPts val="1100"/>
              <a:buChar char="○"/>
            </a:pPr>
            <a:r>
              <a:rPr lang="en"/>
              <a:t>11 segments.</a:t>
            </a:r>
            <a:endParaRPr/>
          </a:p>
          <a:p>
            <a:pPr indent="-298450" lvl="1" marL="914400" rtl="0" algn="l">
              <a:lnSpc>
                <a:spcPct val="130000"/>
              </a:lnSpc>
              <a:spcBef>
                <a:spcPts val="0"/>
              </a:spcBef>
              <a:spcAft>
                <a:spcPts val="0"/>
              </a:spcAft>
              <a:buSzPts val="1100"/>
              <a:buChar char="○"/>
            </a:pPr>
            <a:r>
              <a:rPr lang="en"/>
              <a:t>10 segments at 1.0, sliding segment at 0.3</a:t>
            </a:r>
            <a:endParaRPr/>
          </a:p>
          <a:p>
            <a:pPr indent="-304800" lvl="0" marL="457200" rtl="0" algn="l">
              <a:lnSpc>
                <a:spcPct val="130000"/>
              </a:lnSpc>
              <a:spcBef>
                <a:spcPts val="0"/>
              </a:spcBef>
              <a:spcAft>
                <a:spcPts val="0"/>
              </a:spcAft>
              <a:buSzPts val="1200"/>
              <a:buChar char="●"/>
            </a:pPr>
            <a:r>
              <a:rPr lang="en"/>
              <a:t>Lands at exact same position at powers of two</a:t>
            </a:r>
            <a:endParaRPr/>
          </a:p>
          <a:p>
            <a:pPr indent="-304800" lvl="0" marL="457200" rtl="0" algn="l">
              <a:lnSpc>
                <a:spcPct val="130000"/>
              </a:lnSpc>
              <a:spcBef>
                <a:spcPts val="0"/>
              </a:spcBef>
              <a:spcAft>
                <a:spcPts val="0"/>
              </a:spcAft>
              <a:buSzPts val="1200"/>
              <a:buChar char="●"/>
            </a:pPr>
            <a:r>
              <a:rPr lang="en"/>
              <a:t>Keeps a more even distribution</a:t>
            </a:r>
            <a:endParaRPr/>
          </a:p>
        </p:txBody>
      </p:sp>
      <p:pic>
        <p:nvPicPr>
          <p:cNvPr id="261" name="Google Shape;261;p17"/>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62" name="Google Shape;262;p17"/>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One at a time</a:t>
            </a:r>
            <a:endParaRPr/>
          </a:p>
        </p:txBody>
      </p:sp>
      <p:sp>
        <p:nvSpPr>
          <p:cNvPr id="268" name="Google Shape;268;p1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Adjust the distribution based on new points.</a:t>
            </a:r>
            <a:endParaRPr/>
          </a:p>
          <a:p>
            <a:pPr indent="-304800" lvl="0" marL="457200" rtl="0" algn="l">
              <a:lnSpc>
                <a:spcPct val="130000"/>
              </a:lnSpc>
              <a:spcBef>
                <a:spcPts val="0"/>
              </a:spcBef>
              <a:spcAft>
                <a:spcPts val="0"/>
              </a:spcAft>
              <a:buSzPts val="1200"/>
              <a:buChar char="●"/>
            </a:pPr>
            <a:r>
              <a:rPr lang="en"/>
              <a:t>Example: Tess factor 10.3</a:t>
            </a:r>
            <a:endParaRPr/>
          </a:p>
          <a:p>
            <a:pPr indent="-298450" lvl="1" marL="914400" rtl="0" algn="l">
              <a:lnSpc>
                <a:spcPct val="130000"/>
              </a:lnSpc>
              <a:spcBef>
                <a:spcPts val="0"/>
              </a:spcBef>
              <a:spcAft>
                <a:spcPts val="0"/>
              </a:spcAft>
              <a:buSzPts val="1100"/>
              <a:buChar char="○"/>
            </a:pPr>
            <a:r>
              <a:rPr lang="en"/>
              <a:t>11 segments.</a:t>
            </a:r>
            <a:endParaRPr/>
          </a:p>
          <a:p>
            <a:pPr indent="-298450" lvl="1" marL="914400" rtl="0" algn="l">
              <a:lnSpc>
                <a:spcPct val="130000"/>
              </a:lnSpc>
              <a:spcBef>
                <a:spcPts val="0"/>
              </a:spcBef>
              <a:spcAft>
                <a:spcPts val="0"/>
              </a:spcAft>
              <a:buSzPts val="1100"/>
              <a:buChar char="○"/>
            </a:pPr>
            <a:r>
              <a:rPr lang="en"/>
              <a:t>10 segments at 1.0, sliding segment at 0.3</a:t>
            </a:r>
            <a:endParaRPr/>
          </a:p>
          <a:p>
            <a:pPr indent="-304800" lvl="0" marL="457200" rtl="0" algn="l">
              <a:lnSpc>
                <a:spcPct val="130000"/>
              </a:lnSpc>
              <a:spcBef>
                <a:spcPts val="0"/>
              </a:spcBef>
              <a:spcAft>
                <a:spcPts val="0"/>
              </a:spcAft>
              <a:buSzPts val="1200"/>
              <a:buChar char="●"/>
            </a:pPr>
            <a:r>
              <a:rPr lang="en"/>
              <a:t>Lands at exact same position at powers of two</a:t>
            </a:r>
            <a:endParaRPr/>
          </a:p>
          <a:p>
            <a:pPr indent="-304800" lvl="0" marL="457200" rtl="0" algn="l">
              <a:lnSpc>
                <a:spcPct val="130000"/>
              </a:lnSpc>
              <a:spcBef>
                <a:spcPts val="0"/>
              </a:spcBef>
              <a:spcAft>
                <a:spcPts val="0"/>
              </a:spcAft>
              <a:buSzPts val="1200"/>
              <a:buChar char="●"/>
            </a:pPr>
            <a:r>
              <a:rPr lang="en"/>
              <a:t>Keeps a more even distribution</a:t>
            </a:r>
            <a:endParaRPr/>
          </a:p>
        </p:txBody>
      </p:sp>
      <p:pic>
        <p:nvPicPr>
          <p:cNvPr id="269" name="Google Shape;269;p18"/>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70" name="Google Shape;270;p18"/>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cxnSp>
        <p:nvCxnSpPr>
          <p:cNvPr id="271" name="Google Shape;271;p18"/>
          <p:cNvCxnSpPr/>
          <p:nvPr/>
        </p:nvCxnSpPr>
        <p:spPr>
          <a:xfrm flipH="1">
            <a:off x="1529100" y="1633650"/>
            <a:ext cx="2100" cy="489000"/>
          </a:xfrm>
          <a:prstGeom prst="straightConnector1">
            <a:avLst/>
          </a:prstGeom>
          <a:noFill/>
          <a:ln cap="flat" cmpd="sng" w="76200">
            <a:solidFill>
              <a:srgbClr val="00FF00"/>
            </a:solidFill>
            <a:prstDash val="solid"/>
            <a:round/>
            <a:headEnd len="sm" w="sm" type="none"/>
            <a:tailEnd len="sm" w="sm" type="none"/>
          </a:ln>
        </p:spPr>
      </p:cxnSp>
      <p:cxnSp>
        <p:nvCxnSpPr>
          <p:cNvPr id="272" name="Google Shape;272;p18"/>
          <p:cNvCxnSpPr/>
          <p:nvPr/>
        </p:nvCxnSpPr>
        <p:spPr>
          <a:xfrm flipH="1">
            <a:off x="1529100" y="2599250"/>
            <a:ext cx="2100" cy="489000"/>
          </a:xfrm>
          <a:prstGeom prst="straightConnector1">
            <a:avLst/>
          </a:prstGeom>
          <a:noFill/>
          <a:ln cap="flat" cmpd="sng" w="76200">
            <a:solidFill>
              <a:srgbClr val="00FF00"/>
            </a:solidFill>
            <a:prstDash val="solid"/>
            <a:round/>
            <a:headEnd len="sm" w="sm" type="none"/>
            <a:tailEnd len="sm" w="sm" type="none"/>
          </a:ln>
        </p:spPr>
      </p:cxnSp>
      <p:cxnSp>
        <p:nvCxnSpPr>
          <p:cNvPr id="273" name="Google Shape;273;p18"/>
          <p:cNvCxnSpPr/>
          <p:nvPr/>
        </p:nvCxnSpPr>
        <p:spPr>
          <a:xfrm flipH="1">
            <a:off x="1529100" y="3373575"/>
            <a:ext cx="2100" cy="489000"/>
          </a:xfrm>
          <a:prstGeom prst="straightConnector1">
            <a:avLst/>
          </a:prstGeom>
          <a:noFill/>
          <a:ln cap="flat" cmpd="sng" w="76200">
            <a:solidFill>
              <a:srgbClr val="00FF00"/>
            </a:solidFill>
            <a:prstDash val="solid"/>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1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Tessellating a line: One at a time</a:t>
            </a:r>
            <a:endParaRPr/>
          </a:p>
        </p:txBody>
      </p:sp>
      <p:sp>
        <p:nvSpPr>
          <p:cNvPr id="279" name="Google Shape;279;p1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Take the previous pattern and mirror it.</a:t>
            </a:r>
            <a:endParaRPr/>
          </a:p>
          <a:p>
            <a:pPr indent="-304800" lvl="0" marL="457200" rtl="0" algn="l">
              <a:lnSpc>
                <a:spcPct val="130000"/>
              </a:lnSpc>
              <a:spcBef>
                <a:spcPts val="0"/>
              </a:spcBef>
              <a:spcAft>
                <a:spcPts val="0"/>
              </a:spcAft>
              <a:buSzPts val="1200"/>
              <a:buChar char="●"/>
            </a:pPr>
            <a:r>
              <a:rPr lang="en"/>
              <a:t>Minimum tess factor is 2.</a:t>
            </a:r>
            <a:endParaRPr/>
          </a:p>
          <a:p>
            <a:pPr indent="-298450" lvl="1" marL="914400" rtl="0" algn="l">
              <a:lnSpc>
                <a:spcPct val="130000"/>
              </a:lnSpc>
              <a:spcBef>
                <a:spcPts val="0"/>
              </a:spcBef>
              <a:spcAft>
                <a:spcPts val="0"/>
              </a:spcAft>
              <a:buSzPts val="1100"/>
              <a:buChar char="○"/>
            </a:pPr>
            <a:r>
              <a:rPr lang="en"/>
              <a:t>Midpoint always enabled</a:t>
            </a:r>
            <a:endParaRPr/>
          </a:p>
          <a:p>
            <a:pPr indent="-304800" lvl="0" marL="457200" rtl="0" algn="l">
              <a:lnSpc>
                <a:spcPct val="130000"/>
              </a:lnSpc>
              <a:spcBef>
                <a:spcPts val="0"/>
              </a:spcBef>
              <a:spcAft>
                <a:spcPts val="0"/>
              </a:spcAft>
              <a:buSzPts val="1200"/>
              <a:buChar char="●"/>
            </a:pPr>
            <a:r>
              <a:rPr lang="en"/>
              <a:t>This is DX11, Fractional-Even Tessellation</a:t>
            </a:r>
            <a:endParaRPr/>
          </a:p>
        </p:txBody>
      </p:sp>
      <p:pic>
        <p:nvPicPr>
          <p:cNvPr id="280" name="Google Shape;280;p19"/>
          <p:cNvPicPr preferRelativeResize="0"/>
          <p:nvPr/>
        </p:nvPicPr>
        <p:blipFill rotWithShape="1">
          <a:blip r:embed="rId3">
            <a:alphaModFix/>
          </a:blip>
          <a:srcRect b="0" l="0" r="0" t="0"/>
          <a:stretch/>
        </p:blipFill>
        <p:spPr>
          <a:xfrm>
            <a:off x="1613814" y="1383793"/>
            <a:ext cx="1312315" cy="29199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Subdivision Surfaces</a:t>
            </a:r>
            <a:endParaRPr/>
          </a:p>
        </p:txBody>
      </p:sp>
      <p:sp>
        <p:nvSpPr>
          <p:cNvPr id="144" name="Google Shape;144;p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Catmull-Clark Subdivision [Catmull &amp; Clark]</a:t>
            </a:r>
            <a:endParaRPr/>
          </a:p>
          <a:p>
            <a:pPr indent="-304800" lvl="0" marL="457200" rtl="0" algn="l">
              <a:lnSpc>
                <a:spcPct val="130000"/>
              </a:lnSpc>
              <a:spcBef>
                <a:spcPts val="0"/>
              </a:spcBef>
              <a:spcAft>
                <a:spcPts val="0"/>
              </a:spcAft>
              <a:buSzPts val="1200"/>
              <a:buChar char="●"/>
            </a:pPr>
            <a:r>
              <a:rPr lang="en"/>
              <a:t>Geris’s Game - 1997</a:t>
            </a:r>
            <a:endParaRPr/>
          </a:p>
          <a:p>
            <a:pPr indent="-304800" lvl="0" marL="457200" rtl="0" algn="l">
              <a:lnSpc>
                <a:spcPct val="130000"/>
              </a:lnSpc>
              <a:spcBef>
                <a:spcPts val="0"/>
              </a:spcBef>
              <a:spcAft>
                <a:spcPts val="0"/>
              </a:spcAft>
              <a:buSzPts val="1200"/>
              <a:buChar char="●"/>
            </a:pPr>
            <a:r>
              <a:rPr lang="en"/>
              <a:t>From low poly mesh to high poly smooth surface</a:t>
            </a:r>
            <a:endParaRPr/>
          </a:p>
          <a:p>
            <a:pPr indent="-298450" lvl="1" marL="914400" rtl="0" algn="l">
              <a:lnSpc>
                <a:spcPct val="130000"/>
              </a:lnSpc>
              <a:spcBef>
                <a:spcPts val="0"/>
              </a:spcBef>
              <a:spcAft>
                <a:spcPts val="0"/>
              </a:spcAft>
              <a:buSzPts val="1100"/>
              <a:buChar char="○"/>
            </a:pPr>
            <a:r>
              <a:rPr lang="en"/>
              <a:t>Displacement</a:t>
            </a:r>
            <a:endParaRPr/>
          </a:p>
          <a:p>
            <a:pPr indent="-304800" lvl="0" marL="457200" rtl="0" algn="l">
              <a:lnSpc>
                <a:spcPct val="130000"/>
              </a:lnSpc>
              <a:spcBef>
                <a:spcPts val="0"/>
              </a:spcBef>
              <a:spcAft>
                <a:spcPts val="0"/>
              </a:spcAft>
              <a:buSzPts val="1200"/>
              <a:buChar char="●"/>
            </a:pPr>
            <a:r>
              <a:rPr lang="en"/>
              <a:t>Clean LOD transition</a:t>
            </a:r>
            <a:endParaRPr/>
          </a:p>
          <a:p>
            <a:pPr indent="0" lvl="0" marL="457200" rtl="0" algn="l">
              <a:lnSpc>
                <a:spcPct val="130000"/>
              </a:lnSpc>
              <a:spcBef>
                <a:spcPts val="500"/>
              </a:spcBef>
              <a:spcAft>
                <a:spcPts val="0"/>
              </a:spcAft>
              <a:buSzPts val="1200"/>
              <a:buNone/>
            </a:pPr>
            <a:r>
              <a:t/>
            </a:r>
            <a:endParaRPr/>
          </a:p>
          <a:p>
            <a:pPr indent="0" lvl="0" marL="457200" rtl="0" algn="l">
              <a:lnSpc>
                <a:spcPct val="130000"/>
              </a:lnSpc>
              <a:spcBef>
                <a:spcPts val="500"/>
              </a:spcBef>
              <a:spcAft>
                <a:spcPts val="0"/>
              </a:spcAft>
              <a:buSzPts val="1200"/>
              <a:buNone/>
            </a:pPr>
            <a:r>
              <a:t/>
            </a:r>
            <a:endParaRPr/>
          </a:p>
          <a:p>
            <a:pPr indent="0" lvl="0" marL="457200" rtl="0" algn="l">
              <a:lnSpc>
                <a:spcPct val="130000"/>
              </a:lnSpc>
              <a:spcBef>
                <a:spcPts val="500"/>
              </a:spcBef>
              <a:spcAft>
                <a:spcPts val="500"/>
              </a:spcAft>
              <a:buSzPts val="1200"/>
              <a:buNone/>
            </a:pPr>
            <a:r>
              <a:t/>
            </a:r>
            <a:endParaRPr/>
          </a:p>
        </p:txBody>
      </p:sp>
      <p:pic>
        <p:nvPicPr>
          <p:cNvPr id="145" name="Google Shape;145;p2"/>
          <p:cNvPicPr preferRelativeResize="0"/>
          <p:nvPr/>
        </p:nvPicPr>
        <p:blipFill rotWithShape="1">
          <a:blip r:embed="rId3">
            <a:alphaModFix/>
          </a:blip>
          <a:srcRect b="0" l="24794" r="16648" t="0"/>
          <a:stretch/>
        </p:blipFill>
        <p:spPr>
          <a:xfrm>
            <a:off x="4500549" y="2929575"/>
            <a:ext cx="1658596" cy="1576600"/>
          </a:xfrm>
          <a:prstGeom prst="rect">
            <a:avLst/>
          </a:prstGeom>
          <a:noFill/>
          <a:ln>
            <a:noFill/>
          </a:ln>
        </p:spPr>
      </p:pic>
      <p:pic>
        <p:nvPicPr>
          <p:cNvPr id="146" name="Google Shape;146;p2"/>
          <p:cNvPicPr preferRelativeResize="0"/>
          <p:nvPr/>
        </p:nvPicPr>
        <p:blipFill rotWithShape="1">
          <a:blip r:embed="rId4">
            <a:alphaModFix/>
          </a:blip>
          <a:srcRect b="0" l="0" r="0" t="0"/>
          <a:stretch/>
        </p:blipFill>
        <p:spPr>
          <a:xfrm>
            <a:off x="1461619" y="1448253"/>
            <a:ext cx="1658600" cy="297658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Line Segments</a:t>
            </a:r>
            <a:endParaRPr/>
          </a:p>
        </p:txBody>
      </p:sp>
      <p:sp>
        <p:nvSpPr>
          <p:cNvPr id="286" name="Google Shape;286;p2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The distribution is very even</a:t>
            </a:r>
            <a:endParaRPr/>
          </a:p>
          <a:p>
            <a:pPr indent="-298450" lvl="1" marL="914400" rtl="0" algn="l">
              <a:lnSpc>
                <a:spcPct val="130000"/>
              </a:lnSpc>
              <a:spcBef>
                <a:spcPts val="0"/>
              </a:spcBef>
              <a:spcAft>
                <a:spcPts val="0"/>
              </a:spcAft>
              <a:buSzPts val="1100"/>
              <a:buChar char="○"/>
            </a:pPr>
            <a:r>
              <a:rPr lang="en"/>
              <a:t>..but at the cost of very low stability</a:t>
            </a:r>
            <a:endParaRPr/>
          </a:p>
          <a:p>
            <a:pPr indent="-304800" lvl="0" marL="457200" rtl="0" algn="l">
              <a:lnSpc>
                <a:spcPct val="130000"/>
              </a:lnSpc>
              <a:spcBef>
                <a:spcPts val="0"/>
              </a:spcBef>
              <a:spcAft>
                <a:spcPts val="0"/>
              </a:spcAft>
              <a:buSzPts val="1200"/>
              <a:buChar char="●"/>
            </a:pPr>
            <a:r>
              <a:rPr lang="en"/>
              <a:t>The simpler algorithm has a lopsided distribution.</a:t>
            </a:r>
            <a:endParaRPr/>
          </a:p>
          <a:p>
            <a:pPr indent="-298450" lvl="1" marL="914400" rtl="0" algn="l">
              <a:lnSpc>
                <a:spcPct val="130000"/>
              </a:lnSpc>
              <a:spcBef>
                <a:spcPts val="0"/>
              </a:spcBef>
              <a:spcAft>
                <a:spcPts val="0"/>
              </a:spcAft>
              <a:buSzPts val="1100"/>
              <a:buChar char="○"/>
            </a:pPr>
            <a:r>
              <a:rPr lang="en"/>
              <a:t>But the points are stable.</a:t>
            </a:r>
            <a:endParaRPr/>
          </a:p>
          <a:p>
            <a:pPr indent="-298450" lvl="1" marL="914400" rtl="0" algn="l">
              <a:lnSpc>
                <a:spcPct val="130000"/>
              </a:lnSpc>
              <a:spcBef>
                <a:spcPts val="0"/>
              </a:spcBef>
              <a:spcAft>
                <a:spcPts val="0"/>
              </a:spcAft>
              <a:buSzPts val="1100"/>
              <a:buChar char="○"/>
            </a:pPr>
            <a:r>
              <a:rPr lang="en"/>
              <a:t>Less aliasing with displacement</a:t>
            </a:r>
            <a:endParaRPr/>
          </a:p>
        </p:txBody>
      </p:sp>
      <p:pic>
        <p:nvPicPr>
          <p:cNvPr id="287" name="Google Shape;287;p20"/>
          <p:cNvPicPr preferRelativeResize="0"/>
          <p:nvPr/>
        </p:nvPicPr>
        <p:blipFill rotWithShape="1">
          <a:blip r:embed="rId3">
            <a:alphaModFix/>
          </a:blip>
          <a:srcRect b="0" l="0" r="0" t="0"/>
          <a:stretch/>
        </p:blipFill>
        <p:spPr>
          <a:xfrm>
            <a:off x="1456467" y="1383793"/>
            <a:ext cx="1627009" cy="29199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2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Why DX11 does not converge</a:t>
            </a:r>
            <a:endParaRPr/>
          </a:p>
        </p:txBody>
      </p:sp>
      <p:sp>
        <p:nvSpPr>
          <p:cNvPr id="293" name="Google Shape;293;p2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As each point is added (in red)</a:t>
            </a:r>
            <a:endParaRPr/>
          </a:p>
          <a:p>
            <a:pPr indent="-298450" lvl="1" marL="914400" rtl="0" algn="l">
              <a:lnSpc>
                <a:spcPct val="130000"/>
              </a:lnSpc>
              <a:spcBef>
                <a:spcPts val="0"/>
              </a:spcBef>
              <a:spcAft>
                <a:spcPts val="0"/>
              </a:spcAft>
              <a:buSzPts val="1100"/>
              <a:buChar char="○"/>
            </a:pPr>
            <a:r>
              <a:rPr lang="en"/>
              <a:t>Points above are pushed UP</a:t>
            </a:r>
            <a:endParaRPr/>
          </a:p>
          <a:p>
            <a:pPr indent="-298450" lvl="1" marL="914400" rtl="0" algn="l">
              <a:lnSpc>
                <a:spcPct val="130000"/>
              </a:lnSpc>
              <a:spcBef>
                <a:spcPts val="0"/>
              </a:spcBef>
              <a:spcAft>
                <a:spcPts val="0"/>
              </a:spcAft>
              <a:buSzPts val="1100"/>
              <a:buChar char="○"/>
            </a:pPr>
            <a:r>
              <a:rPr lang="en"/>
              <a:t>Points below are pushed DOWN</a:t>
            </a:r>
            <a:endParaRPr/>
          </a:p>
          <a:p>
            <a:pPr indent="-304800" lvl="0" marL="457200" rtl="0" algn="l">
              <a:lnSpc>
                <a:spcPct val="130000"/>
              </a:lnSpc>
              <a:spcBef>
                <a:spcPts val="0"/>
              </a:spcBef>
              <a:spcAft>
                <a:spcPts val="0"/>
              </a:spcAft>
              <a:buSzPts val="1200"/>
              <a:buChar char="●"/>
            </a:pPr>
            <a:r>
              <a:rPr lang="en"/>
              <a:t>During each octave, the middle point: 0.5 -&gt; 2/3 -&gt; 0.5.</a:t>
            </a:r>
            <a:endParaRPr/>
          </a:p>
          <a:p>
            <a:pPr indent="-304800" lvl="0" marL="457200" rtl="0" algn="l">
              <a:lnSpc>
                <a:spcPct val="130000"/>
              </a:lnSpc>
              <a:spcBef>
                <a:spcPts val="0"/>
              </a:spcBef>
              <a:spcAft>
                <a:spcPts val="0"/>
              </a:spcAft>
              <a:buSzPts val="1200"/>
              <a:buChar char="●"/>
            </a:pPr>
            <a:r>
              <a:rPr lang="en"/>
              <a:t>The figure on the left is the first octave.</a:t>
            </a:r>
            <a:endParaRPr/>
          </a:p>
          <a:p>
            <a:pPr indent="-304800" lvl="0" marL="457200" rtl="0" algn="l">
              <a:lnSpc>
                <a:spcPct val="130000"/>
              </a:lnSpc>
              <a:spcBef>
                <a:spcPts val="0"/>
              </a:spcBef>
              <a:spcAft>
                <a:spcPts val="0"/>
              </a:spcAft>
              <a:buSzPts val="1200"/>
              <a:buChar char="●"/>
            </a:pPr>
            <a:r>
              <a:rPr lang="en"/>
              <a:t>The animated mesh shows the 4 octaves.</a:t>
            </a:r>
            <a:endParaRPr/>
          </a:p>
          <a:p>
            <a:pPr indent="-298450" lvl="1" marL="914400" rtl="0" algn="l">
              <a:lnSpc>
                <a:spcPct val="130000"/>
              </a:lnSpc>
              <a:spcBef>
                <a:spcPts val="0"/>
              </a:spcBef>
              <a:spcAft>
                <a:spcPts val="0"/>
              </a:spcAft>
              <a:buSzPts val="1100"/>
              <a:buChar char="○"/>
            </a:pPr>
            <a:r>
              <a:rPr lang="en"/>
              <a:t>2-&gt;4, 4-&gt;8, 8-&gt;16, 16-&gt;32.</a:t>
            </a:r>
            <a:endParaRPr/>
          </a:p>
          <a:p>
            <a:pPr indent="0" lvl="0" marL="457200" rtl="0" algn="l">
              <a:lnSpc>
                <a:spcPct val="130000"/>
              </a:lnSpc>
              <a:spcBef>
                <a:spcPts val="500"/>
              </a:spcBef>
              <a:spcAft>
                <a:spcPts val="500"/>
              </a:spcAft>
              <a:buSzPts val="1200"/>
              <a:buNone/>
            </a:pPr>
            <a:r>
              <a:t/>
            </a:r>
            <a:endParaRPr/>
          </a:p>
        </p:txBody>
      </p:sp>
      <p:pic>
        <p:nvPicPr>
          <p:cNvPr id="294" name="Google Shape;294;p21"/>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295" name="Google Shape;295;p21"/>
          <p:cNvPicPr preferRelativeResize="0"/>
          <p:nvPr/>
        </p:nvPicPr>
        <p:blipFill rotWithShape="1">
          <a:blip r:embed="rId4">
            <a:alphaModFix/>
          </a:blip>
          <a:srcRect b="0" l="0" r="0" t="0"/>
          <a:stretch/>
        </p:blipFill>
        <p:spPr>
          <a:xfrm>
            <a:off x="2333471" y="1637273"/>
            <a:ext cx="1352649" cy="241293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Triangles Tessellation</a:t>
            </a:r>
            <a:endParaRPr/>
          </a:p>
        </p:txBody>
      </p:sp>
      <p:sp>
        <p:nvSpPr>
          <p:cNvPr id="301" name="Google Shape;301;p2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How does DX11 Tessellation actually create a triangle?</a:t>
            </a:r>
            <a:endParaRPr/>
          </a:p>
          <a:p>
            <a:pPr indent="-304800" lvl="0" marL="457200" rtl="0" algn="l">
              <a:lnSpc>
                <a:spcPct val="130000"/>
              </a:lnSpc>
              <a:spcBef>
                <a:spcPts val="0"/>
              </a:spcBef>
              <a:spcAft>
                <a:spcPts val="0"/>
              </a:spcAft>
              <a:buSzPts val="1200"/>
              <a:buChar char="●"/>
            </a:pPr>
            <a:r>
              <a:rPr lang="en"/>
              <a:t>Split the triangle into 6 regions, triforce-tessellation</a:t>
            </a:r>
            <a:endParaRPr/>
          </a:p>
          <a:p>
            <a:pPr indent="-304800" lvl="0" marL="457200" rtl="0" algn="l">
              <a:lnSpc>
                <a:spcPct val="130000"/>
              </a:lnSpc>
              <a:spcBef>
                <a:spcPts val="0"/>
              </a:spcBef>
              <a:spcAft>
                <a:spcPts val="0"/>
              </a:spcAft>
              <a:buSzPts val="1200"/>
              <a:buChar char="●"/>
            </a:pPr>
            <a:r>
              <a:rPr lang="en"/>
              <a:t>[Microsoft], [Giesen 2011]</a:t>
            </a:r>
            <a:endParaRPr/>
          </a:p>
          <a:p>
            <a:pPr indent="-298450" lvl="1" marL="914400" rtl="0" algn="l">
              <a:lnSpc>
                <a:spcPct val="130000"/>
              </a:lnSpc>
              <a:spcBef>
                <a:spcPts val="0"/>
              </a:spcBef>
              <a:spcAft>
                <a:spcPts val="0"/>
              </a:spcAft>
              <a:buSzPts val="1100"/>
              <a:buChar char="○"/>
            </a:pPr>
            <a:r>
              <a:rPr lang="en"/>
              <a:t>Discard the outer strip so each edge can differ</a:t>
            </a:r>
            <a:endParaRPr/>
          </a:p>
        </p:txBody>
      </p:sp>
      <p:pic>
        <p:nvPicPr>
          <p:cNvPr id="302" name="Google Shape;302;p22" title="part1_B12_discard.png"/>
          <p:cNvPicPr preferRelativeResize="0"/>
          <p:nvPr/>
        </p:nvPicPr>
        <p:blipFill rotWithShape="1">
          <a:blip r:embed="rId3">
            <a:alphaModFix/>
          </a:blip>
          <a:srcRect b="0" l="0" r="0" t="0"/>
          <a:stretch/>
        </p:blipFill>
        <p:spPr>
          <a:xfrm>
            <a:off x="152400" y="1121700"/>
            <a:ext cx="3755138" cy="302950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2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Each edge moves on its own</a:t>
            </a:r>
            <a:endParaRPr/>
          </a:p>
        </p:txBody>
      </p:sp>
      <p:sp>
        <p:nvSpPr>
          <p:cNvPr id="308" name="Google Shape;308;p2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Edge tess factors are separate from internal tess factors</a:t>
            </a:r>
            <a:endParaRPr/>
          </a:p>
          <a:p>
            <a:pPr indent="-304800" lvl="0" marL="457200" rtl="0" algn="l">
              <a:lnSpc>
                <a:spcPct val="130000"/>
              </a:lnSpc>
              <a:spcBef>
                <a:spcPts val="0"/>
              </a:spcBef>
              <a:spcAft>
                <a:spcPts val="0"/>
              </a:spcAft>
              <a:buSzPts val="1200"/>
              <a:buChar char="●"/>
            </a:pPr>
            <a:r>
              <a:rPr lang="en"/>
              <a:t>Drop one edge at a time to 0, then bring it back</a:t>
            </a:r>
            <a:endParaRPr/>
          </a:p>
          <a:p>
            <a:pPr indent="-304800" lvl="0" marL="457200" rtl="0" algn="l">
              <a:lnSpc>
                <a:spcPct val="130000"/>
              </a:lnSpc>
              <a:spcBef>
                <a:spcPts val="0"/>
              </a:spcBef>
              <a:spcAft>
                <a:spcPts val="0"/>
              </a:spcAft>
              <a:buSzPts val="1200"/>
              <a:buChar char="●"/>
            </a:pPr>
            <a:r>
              <a:rPr lang="en"/>
              <a:t>The gap-matching strip absorbs the difference; the interior never re-flows</a:t>
            </a:r>
            <a:endParaRPr/>
          </a:p>
        </p:txBody>
      </p:sp>
      <p:pic>
        <p:nvPicPr>
          <p:cNvPr id="309" name="Google Shape;309;p23"/>
          <p:cNvPicPr preferRelativeResize="0"/>
          <p:nvPr/>
        </p:nvPicPr>
        <p:blipFill rotWithShape="1">
          <a:blip r:embed="rId3">
            <a:alphaModFix/>
          </a:blip>
          <a:srcRect b="0" l="0" r="0" t="0"/>
          <a:stretch/>
        </p:blipFill>
        <p:spPr>
          <a:xfrm>
            <a:off x="853821" y="1701008"/>
            <a:ext cx="2832301" cy="228547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interior: the internal tess factor</a:t>
            </a:r>
            <a:endParaRPr/>
          </a:p>
        </p:txBody>
      </p:sp>
      <p:sp>
        <p:nvSpPr>
          <p:cNvPr id="315" name="Google Shape;315;p2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The internal factor drives the inner tessellation density</a:t>
            </a:r>
            <a:endParaRPr/>
          </a:p>
          <a:p>
            <a:pPr indent="-304800" lvl="0" marL="457200" rtl="0" algn="l">
              <a:lnSpc>
                <a:spcPct val="130000"/>
              </a:lnSpc>
              <a:spcBef>
                <a:spcPts val="0"/>
              </a:spcBef>
              <a:spcAft>
                <a:spcPts val="0"/>
              </a:spcAft>
              <a:buSzPts val="1200"/>
              <a:buChar char="●"/>
            </a:pPr>
            <a:r>
              <a:rPr lang="en"/>
              <a:t>Edges fixed here; only the interior grows</a:t>
            </a:r>
            <a:endParaRPr/>
          </a:p>
        </p:txBody>
      </p:sp>
      <p:pic>
        <p:nvPicPr>
          <p:cNvPr id="316" name="Google Shape;316;p24"/>
          <p:cNvPicPr preferRelativeResize="0"/>
          <p:nvPr/>
        </p:nvPicPr>
        <p:blipFill rotWithShape="1">
          <a:blip r:embed="rId3">
            <a:alphaModFix/>
          </a:blip>
          <a:srcRect b="0" l="0" r="0" t="0"/>
          <a:stretch/>
        </p:blipFill>
        <p:spPr>
          <a:xfrm>
            <a:off x="853821" y="1701008"/>
            <a:ext cx="2832301" cy="228547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2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Tessellation</a:t>
            </a:r>
            <a:endParaRPr/>
          </a:p>
        </p:txBody>
      </p:sp>
      <p:sp>
        <p:nvSpPr>
          <p:cNvPr id="322" name="Google Shape;322;p25"/>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And that is fractional even.</a:t>
            </a:r>
            <a:endParaRPr/>
          </a:p>
          <a:p>
            <a:pPr indent="-304800" lvl="0" marL="457200" rtl="0" algn="l">
              <a:lnSpc>
                <a:spcPct val="130000"/>
              </a:lnSpc>
              <a:spcBef>
                <a:spcPts val="0"/>
              </a:spcBef>
              <a:spcAft>
                <a:spcPts val="0"/>
              </a:spcAft>
              <a:buSzPts val="1200"/>
              <a:buChar char="●"/>
            </a:pPr>
            <a:r>
              <a:rPr lang="en"/>
              <a:t>Each edge can carry a different factor</a:t>
            </a:r>
            <a:endParaRPr/>
          </a:p>
          <a:p>
            <a:pPr indent="-304800" lvl="0" marL="457200" rtl="0" algn="l">
              <a:lnSpc>
                <a:spcPct val="130000"/>
              </a:lnSpc>
              <a:spcBef>
                <a:spcPts val="0"/>
              </a:spcBef>
              <a:spcAft>
                <a:spcPts val="0"/>
              </a:spcAft>
              <a:buSzPts val="1200"/>
              <a:buChar char="●"/>
            </a:pPr>
            <a:r>
              <a:rPr lang="en"/>
              <a:t>Interior can change as well.</a:t>
            </a:r>
            <a:endParaRPr/>
          </a:p>
          <a:p>
            <a:pPr indent="-304800" lvl="0" marL="457200" rtl="0" algn="l">
              <a:lnSpc>
                <a:spcPct val="130000"/>
              </a:lnSpc>
              <a:spcBef>
                <a:spcPts val="0"/>
              </a:spcBef>
              <a:spcAft>
                <a:spcPts val="0"/>
              </a:spcAft>
              <a:buSzPts val="1200"/>
              <a:buChar char="●"/>
            </a:pPr>
            <a:r>
              <a:rPr lang="en"/>
              <a:t>Ideas for improvement?</a:t>
            </a:r>
            <a:endParaRPr/>
          </a:p>
        </p:txBody>
      </p:sp>
      <p:pic>
        <p:nvPicPr>
          <p:cNvPr id="323" name="Google Shape;323;p25"/>
          <p:cNvPicPr preferRelativeResize="0"/>
          <p:nvPr/>
        </p:nvPicPr>
        <p:blipFill rotWithShape="1">
          <a:blip r:embed="rId3">
            <a:alphaModFix/>
          </a:blip>
          <a:srcRect b="0" l="0" r="0" t="0"/>
          <a:stretch/>
        </p:blipFill>
        <p:spPr>
          <a:xfrm>
            <a:off x="853821" y="1698703"/>
            <a:ext cx="2832300" cy="229008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Fixing the line first</a:t>
            </a:r>
            <a:endParaRPr/>
          </a:p>
        </p:txBody>
      </p:sp>
      <p:sp>
        <p:nvSpPr>
          <p:cNvPr id="329" name="Google Shape;329;p2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Revert to stable "add one at a time" spacing</a:t>
            </a:r>
            <a:endParaRPr/>
          </a:p>
          <a:p>
            <a:pPr indent="-304800" lvl="0" marL="457200" rtl="0" algn="l">
              <a:lnSpc>
                <a:spcPct val="130000"/>
              </a:lnSpc>
              <a:spcBef>
                <a:spcPts val="0"/>
              </a:spcBef>
              <a:spcAft>
                <a:spcPts val="0"/>
              </a:spcAft>
              <a:buSzPts val="1200"/>
              <a:buChar char="●"/>
            </a:pPr>
            <a:r>
              <a:rPr lang="en"/>
              <a:t>Improve stability.</a:t>
            </a:r>
            <a:endParaRPr/>
          </a:p>
          <a:p>
            <a:pPr indent="-304800" lvl="0" marL="457200" rtl="0" algn="l">
              <a:lnSpc>
                <a:spcPct val="130000"/>
              </a:lnSpc>
              <a:spcBef>
                <a:spcPts val="0"/>
              </a:spcBef>
              <a:spcAft>
                <a:spcPts val="0"/>
              </a:spcAft>
              <a:buSzPts val="1200"/>
              <a:buChar char="●"/>
            </a:pPr>
            <a:r>
              <a:rPr lang="en"/>
              <a:t>…which means regressing the distribution.</a:t>
            </a:r>
            <a:endParaRPr/>
          </a:p>
        </p:txBody>
      </p:sp>
      <p:pic>
        <p:nvPicPr>
          <p:cNvPr id="330" name="Google Shape;330;p26"/>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331" name="Google Shape;331;p26"/>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2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Fixing the line first</a:t>
            </a:r>
            <a:endParaRPr/>
          </a:p>
        </p:txBody>
      </p:sp>
      <p:sp>
        <p:nvSpPr>
          <p:cNvPr id="337" name="Google Shape;337;p2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Insert odd points before even for better balance</a:t>
            </a:r>
            <a:endParaRPr/>
          </a:p>
          <a:p>
            <a:pPr indent="-298450" lvl="1" marL="914400" rtl="0" algn="l">
              <a:lnSpc>
                <a:spcPct val="130000"/>
              </a:lnSpc>
              <a:spcBef>
                <a:spcPts val="0"/>
              </a:spcBef>
              <a:spcAft>
                <a:spcPts val="0"/>
              </a:spcAft>
              <a:buSzPts val="1100"/>
              <a:buChar char="○"/>
            </a:pPr>
            <a:r>
              <a:rPr lang="en"/>
              <a:t>Same segments, but less lopsided</a:t>
            </a:r>
            <a:endParaRPr/>
          </a:p>
          <a:p>
            <a:pPr indent="-304800" lvl="0" marL="457200" rtl="0" algn="l">
              <a:lnSpc>
                <a:spcPct val="130000"/>
              </a:lnSpc>
              <a:spcBef>
                <a:spcPts val="0"/>
              </a:spcBef>
              <a:spcAft>
                <a:spcPts val="0"/>
              </a:spcAft>
              <a:buSzPts val="1200"/>
              <a:buChar char="●"/>
            </a:pPr>
            <a:r>
              <a:rPr lang="en"/>
              <a:t>Note the 3rd column</a:t>
            </a:r>
            <a:endParaRPr/>
          </a:p>
          <a:p>
            <a:pPr indent="0" lvl="0" marL="0" rtl="0" algn="l">
              <a:lnSpc>
                <a:spcPct val="130000"/>
              </a:lnSpc>
              <a:spcBef>
                <a:spcPts val="500"/>
              </a:spcBef>
              <a:spcAft>
                <a:spcPts val="500"/>
              </a:spcAft>
              <a:buSzPts val="1200"/>
              <a:buNone/>
            </a:pPr>
            <a:r>
              <a:t/>
            </a:r>
            <a:endParaRPr/>
          </a:p>
        </p:txBody>
      </p:sp>
      <p:pic>
        <p:nvPicPr>
          <p:cNvPr id="338" name="Google Shape;338;p27"/>
          <p:cNvPicPr preferRelativeResize="0"/>
          <p:nvPr/>
        </p:nvPicPr>
        <p:blipFill rotWithShape="1">
          <a:blip r:embed="rId3">
            <a:alphaModFix/>
          </a:blip>
          <a:srcRect b="0" l="0" r="0" t="0"/>
          <a:stretch/>
        </p:blipFill>
        <p:spPr>
          <a:xfrm>
            <a:off x="860666" y="1383793"/>
            <a:ext cx="1338960" cy="2919901"/>
          </a:xfrm>
          <a:prstGeom prst="rect">
            <a:avLst/>
          </a:prstGeom>
          <a:noFill/>
          <a:ln>
            <a:noFill/>
          </a:ln>
        </p:spPr>
      </p:pic>
      <p:pic>
        <p:nvPicPr>
          <p:cNvPr id="339" name="Google Shape;339;p27"/>
          <p:cNvPicPr preferRelativeResize="0"/>
          <p:nvPr/>
        </p:nvPicPr>
        <p:blipFill rotWithShape="1">
          <a:blip r:embed="rId4">
            <a:alphaModFix/>
          </a:blip>
          <a:srcRect b="0" l="0" r="0" t="0"/>
          <a:stretch/>
        </p:blipFill>
        <p:spPr>
          <a:xfrm>
            <a:off x="2913588" y="1383793"/>
            <a:ext cx="192415" cy="29199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2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Fixing the line first</a:t>
            </a:r>
            <a:endParaRPr/>
          </a:p>
        </p:txBody>
      </p:sp>
      <p:sp>
        <p:nvSpPr>
          <p:cNvPr id="345" name="Google Shape;345;p2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Previous algorithm (left)</a:t>
            </a:r>
            <a:endParaRPr/>
          </a:p>
          <a:p>
            <a:pPr indent="-298450" lvl="1" marL="914400" rtl="0" algn="l">
              <a:lnSpc>
                <a:spcPct val="130000"/>
              </a:lnSpc>
              <a:spcBef>
                <a:spcPts val="0"/>
              </a:spcBef>
              <a:spcAft>
                <a:spcPts val="0"/>
              </a:spcAft>
              <a:buSzPts val="1100"/>
              <a:buChar char="○"/>
            </a:pPr>
            <a:r>
              <a:rPr lang="en"/>
              <a:t>Note how red points seem like they pop in.</a:t>
            </a:r>
            <a:endParaRPr/>
          </a:p>
          <a:p>
            <a:pPr indent="-298450" lvl="1" marL="914400" rtl="0" algn="l">
              <a:lnSpc>
                <a:spcPct val="130000"/>
              </a:lnSpc>
              <a:spcBef>
                <a:spcPts val="0"/>
              </a:spcBef>
              <a:spcAft>
                <a:spcPts val="0"/>
              </a:spcAft>
              <a:buSzPts val="1100"/>
              <a:buChar char="○"/>
            </a:pPr>
            <a:r>
              <a:rPr lang="en"/>
              <a:t>Technically it’s continuous</a:t>
            </a:r>
            <a:endParaRPr/>
          </a:p>
          <a:p>
            <a:pPr indent="-304800" lvl="0" marL="457200" rtl="0" algn="l">
              <a:lnSpc>
                <a:spcPct val="130000"/>
              </a:lnSpc>
              <a:spcBef>
                <a:spcPts val="0"/>
              </a:spcBef>
              <a:spcAft>
                <a:spcPts val="0"/>
              </a:spcAft>
              <a:buSzPts val="1200"/>
              <a:buChar char="●"/>
            </a:pPr>
            <a:r>
              <a:rPr lang="en"/>
              <a:t>Instead of quickly sliding in one point at a time, slowly slide in multiple points</a:t>
            </a:r>
            <a:endParaRPr/>
          </a:p>
          <a:p>
            <a:pPr indent="-298450" lvl="1" marL="914400" rtl="0" algn="l">
              <a:lnSpc>
                <a:spcPct val="130000"/>
              </a:lnSpc>
              <a:spcBef>
                <a:spcPts val="0"/>
              </a:spcBef>
              <a:spcAft>
                <a:spcPts val="0"/>
              </a:spcAft>
              <a:buSzPts val="1100"/>
              <a:buChar char="○"/>
            </a:pPr>
            <a:r>
              <a:rPr lang="en"/>
              <a:t>Note the points in red moving together (right).</a:t>
            </a:r>
            <a:endParaRPr/>
          </a:p>
          <a:p>
            <a:pPr indent="0" lvl="0" marL="914400" rtl="0" algn="l">
              <a:lnSpc>
                <a:spcPct val="130000"/>
              </a:lnSpc>
              <a:spcBef>
                <a:spcPts val="500"/>
              </a:spcBef>
              <a:spcAft>
                <a:spcPts val="500"/>
              </a:spcAft>
              <a:buSzPts val="1200"/>
              <a:buNone/>
            </a:pPr>
            <a:r>
              <a:t/>
            </a:r>
            <a:endParaRPr/>
          </a:p>
        </p:txBody>
      </p:sp>
      <p:pic>
        <p:nvPicPr>
          <p:cNvPr id="346" name="Google Shape;346;p28"/>
          <p:cNvPicPr preferRelativeResize="0"/>
          <p:nvPr/>
        </p:nvPicPr>
        <p:blipFill rotWithShape="1">
          <a:blip r:embed="rId3">
            <a:alphaModFix/>
          </a:blip>
          <a:srcRect b="0" l="0" r="0" t="0"/>
          <a:stretch/>
        </p:blipFill>
        <p:spPr>
          <a:xfrm>
            <a:off x="1400114" y="1383793"/>
            <a:ext cx="1739714" cy="291989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2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Fixing the line first</a:t>
            </a:r>
            <a:endParaRPr/>
          </a:p>
        </p:txBody>
      </p:sp>
      <p:sp>
        <p:nvSpPr>
          <p:cNvPr id="352" name="Google Shape;352;p2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Clean 1-&gt;2 transition: slide in from both ends</a:t>
            </a:r>
            <a:endParaRPr/>
          </a:p>
          <a:p>
            <a:pPr indent="-304800" lvl="0" marL="457200" rtl="0" algn="l">
              <a:lnSpc>
                <a:spcPct val="130000"/>
              </a:lnSpc>
              <a:spcBef>
                <a:spcPts val="0"/>
              </a:spcBef>
              <a:spcAft>
                <a:spcPts val="0"/>
              </a:spcAft>
              <a:buSzPts val="1200"/>
              <a:buChar char="●"/>
            </a:pPr>
            <a:r>
              <a:rPr lang="en"/>
              <a:t>DX11 fraction even has a range of [2,64]</a:t>
            </a:r>
            <a:endParaRPr/>
          </a:p>
          <a:p>
            <a:pPr indent="-298450" lvl="1" marL="914400" rtl="0" algn="l">
              <a:lnSpc>
                <a:spcPct val="130000"/>
              </a:lnSpc>
              <a:spcBef>
                <a:spcPts val="0"/>
              </a:spcBef>
              <a:spcAft>
                <a:spcPts val="0"/>
              </a:spcAft>
              <a:buSzPts val="1100"/>
              <a:buChar char="○"/>
            </a:pPr>
            <a:r>
              <a:rPr lang="en"/>
              <a:t>Technically, you can pass in 1, but it gets clamped to 2.</a:t>
            </a:r>
            <a:endParaRPr/>
          </a:p>
          <a:p>
            <a:pPr indent="-304800" lvl="0" marL="457200" rtl="0" algn="l">
              <a:lnSpc>
                <a:spcPct val="130000"/>
              </a:lnSpc>
              <a:spcBef>
                <a:spcPts val="0"/>
              </a:spcBef>
              <a:spcAft>
                <a:spcPts val="0"/>
              </a:spcAft>
              <a:buSzPts val="1200"/>
              <a:buChar char="●"/>
            </a:pPr>
            <a:r>
              <a:rPr lang="en"/>
              <a:t>Instead, allow a transition from 1-&gt;2</a:t>
            </a:r>
            <a:endParaRPr/>
          </a:p>
        </p:txBody>
      </p:sp>
      <p:pic>
        <p:nvPicPr>
          <p:cNvPr id="353" name="Google Shape;353;p29"/>
          <p:cNvPicPr preferRelativeResize="0"/>
          <p:nvPr/>
        </p:nvPicPr>
        <p:blipFill rotWithShape="1">
          <a:blip r:embed="rId3">
            <a:alphaModFix/>
          </a:blip>
          <a:srcRect b="0" l="0" r="0" t="0"/>
          <a:stretch/>
        </p:blipFill>
        <p:spPr>
          <a:xfrm>
            <a:off x="2020653" y="1383793"/>
            <a:ext cx="498636" cy="2919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Triangle Meshes</a:t>
            </a:r>
            <a:endParaRPr/>
          </a:p>
        </p:txBody>
      </p:sp>
      <p:sp>
        <p:nvSpPr>
          <p:cNvPr id="152" name="Google Shape;152;p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High-res triangle meshes</a:t>
            </a:r>
            <a:endParaRPr/>
          </a:p>
          <a:p>
            <a:pPr indent="-304800" lvl="0" marL="457200" rtl="0" algn="l">
              <a:lnSpc>
                <a:spcPct val="130000"/>
              </a:lnSpc>
              <a:spcBef>
                <a:spcPts val="0"/>
              </a:spcBef>
              <a:spcAft>
                <a:spcPts val="0"/>
              </a:spcAft>
              <a:buSzPts val="1200"/>
              <a:buChar char="●"/>
            </a:pPr>
            <a:r>
              <a:rPr lang="en"/>
              <a:t>Topology: 12 bytes per triangle</a:t>
            </a:r>
            <a:endParaRPr/>
          </a:p>
          <a:p>
            <a:pPr indent="-298450" lvl="1" marL="914400" rtl="0" algn="l">
              <a:lnSpc>
                <a:spcPct val="130000"/>
              </a:lnSpc>
              <a:spcBef>
                <a:spcPts val="0"/>
              </a:spcBef>
              <a:spcAft>
                <a:spcPts val="0"/>
              </a:spcAft>
              <a:buSzPts val="1100"/>
              <a:buChar char="○"/>
            </a:pPr>
            <a:r>
              <a:rPr lang="en"/>
              <a:t>3 indices (4 bytes each)</a:t>
            </a:r>
            <a:endParaRPr/>
          </a:p>
          <a:p>
            <a:pPr indent="-304800" lvl="0" marL="457200" rtl="0" algn="l">
              <a:lnSpc>
                <a:spcPct val="130000"/>
              </a:lnSpc>
              <a:spcBef>
                <a:spcPts val="0"/>
              </a:spcBef>
              <a:spcAft>
                <a:spcPts val="0"/>
              </a:spcAft>
              <a:buSzPts val="1200"/>
              <a:buChar char="●"/>
            </a:pPr>
            <a:r>
              <a:rPr lang="en"/>
              <a:t>Vertices: ~64 bytes per Vertex</a:t>
            </a:r>
            <a:endParaRPr/>
          </a:p>
          <a:p>
            <a:pPr indent="-298450" lvl="1" marL="914400" rtl="0" algn="l">
              <a:lnSpc>
                <a:spcPct val="130000"/>
              </a:lnSpc>
              <a:spcBef>
                <a:spcPts val="0"/>
              </a:spcBef>
              <a:spcAft>
                <a:spcPts val="0"/>
              </a:spcAft>
              <a:buSzPts val="1100"/>
              <a:buChar char="○"/>
            </a:pPr>
            <a:r>
              <a:rPr lang="en"/>
              <a:t>Position (3 floats, 12 bytes)</a:t>
            </a:r>
            <a:endParaRPr/>
          </a:p>
          <a:p>
            <a:pPr indent="-298450" lvl="1" marL="914400" rtl="0" algn="l">
              <a:lnSpc>
                <a:spcPct val="130000"/>
              </a:lnSpc>
              <a:spcBef>
                <a:spcPts val="0"/>
              </a:spcBef>
              <a:spcAft>
                <a:spcPts val="0"/>
              </a:spcAft>
              <a:buSzPts val="1100"/>
              <a:buChar char="○"/>
            </a:pPr>
            <a:r>
              <a:rPr lang="en"/>
              <a:t>Normal (3 floats, 12 bytes)</a:t>
            </a:r>
            <a:endParaRPr/>
          </a:p>
          <a:p>
            <a:pPr indent="-298450" lvl="1" marL="914400" rtl="0" algn="l">
              <a:lnSpc>
                <a:spcPct val="130000"/>
              </a:lnSpc>
              <a:spcBef>
                <a:spcPts val="0"/>
              </a:spcBef>
              <a:spcAft>
                <a:spcPts val="0"/>
              </a:spcAft>
              <a:buSzPts val="1100"/>
              <a:buChar char="○"/>
            </a:pPr>
            <a:r>
              <a:rPr lang="en"/>
              <a:t>Tangent/Flip (4 floats, 16 bytes)</a:t>
            </a:r>
            <a:endParaRPr/>
          </a:p>
          <a:p>
            <a:pPr indent="-298450" lvl="1" marL="914400" rtl="0" algn="l">
              <a:lnSpc>
                <a:spcPct val="130000"/>
              </a:lnSpc>
              <a:spcBef>
                <a:spcPts val="0"/>
              </a:spcBef>
              <a:spcAft>
                <a:spcPts val="0"/>
              </a:spcAft>
              <a:buSzPts val="1100"/>
              <a:buChar char="○"/>
            </a:pPr>
            <a:r>
              <a:rPr lang="en"/>
              <a:t>UV (2 floats, 8 bytes)</a:t>
            </a:r>
            <a:endParaRPr/>
          </a:p>
          <a:p>
            <a:pPr indent="-298450" lvl="1" marL="914400" rtl="0" algn="l">
              <a:lnSpc>
                <a:spcPct val="130000"/>
              </a:lnSpc>
              <a:spcBef>
                <a:spcPts val="0"/>
              </a:spcBef>
              <a:spcAft>
                <a:spcPts val="0"/>
              </a:spcAft>
              <a:buSzPts val="1100"/>
              <a:buChar char="○"/>
            </a:pPr>
            <a:r>
              <a:rPr lang="en"/>
              <a:t>Color (4 floats, 16 bytes)</a:t>
            </a:r>
            <a:endParaRPr/>
          </a:p>
          <a:p>
            <a:pPr indent="-304800" lvl="0" marL="457200" rtl="0" algn="l">
              <a:lnSpc>
                <a:spcPct val="130000"/>
              </a:lnSpc>
              <a:spcBef>
                <a:spcPts val="0"/>
              </a:spcBef>
              <a:spcAft>
                <a:spcPts val="0"/>
              </a:spcAft>
              <a:buSzPts val="1200"/>
              <a:buChar char="●"/>
            </a:pPr>
            <a:r>
              <a:rPr lang="en"/>
              <a:t>Raw Data: ~44 bytes per triangle</a:t>
            </a:r>
            <a:endParaRPr/>
          </a:p>
          <a:p>
            <a:pPr indent="-298450" lvl="1" marL="914400" rtl="0" algn="l">
              <a:lnSpc>
                <a:spcPct val="130000"/>
              </a:lnSpc>
              <a:spcBef>
                <a:spcPts val="0"/>
              </a:spcBef>
              <a:spcAft>
                <a:spcPts val="0"/>
              </a:spcAft>
              <a:buSzPts val="1100"/>
              <a:buChar char="○"/>
            </a:pPr>
            <a:r>
              <a:rPr lang="en"/>
              <a:t>12 bytes for connectivity</a:t>
            </a:r>
            <a:endParaRPr/>
          </a:p>
          <a:p>
            <a:pPr indent="-298450" lvl="1" marL="914400" rtl="0" algn="l">
              <a:lnSpc>
                <a:spcPct val="130000"/>
              </a:lnSpc>
              <a:spcBef>
                <a:spcPts val="0"/>
              </a:spcBef>
              <a:spcAft>
                <a:spcPts val="0"/>
              </a:spcAft>
              <a:buSzPts val="1100"/>
              <a:buChar char="○"/>
            </a:pPr>
            <a:r>
              <a:rPr lang="en"/>
              <a:t>32 bytes for vertices (1 vert = 2 tris)</a:t>
            </a:r>
            <a:endParaRPr/>
          </a:p>
        </p:txBody>
      </p:sp>
      <p:pic>
        <p:nvPicPr>
          <p:cNvPr id="153" name="Google Shape;153;p3"/>
          <p:cNvPicPr preferRelativeResize="0"/>
          <p:nvPr/>
        </p:nvPicPr>
        <p:blipFill rotWithShape="1">
          <a:blip r:embed="rId3">
            <a:alphaModFix/>
          </a:blip>
          <a:srcRect b="0" l="0" r="0" t="0"/>
          <a:stretch/>
        </p:blipFill>
        <p:spPr>
          <a:xfrm>
            <a:off x="853821" y="1577276"/>
            <a:ext cx="2832299" cy="253293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3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clamped parallelogram</a:t>
            </a:r>
            <a:endParaRPr/>
          </a:p>
        </p:txBody>
      </p:sp>
      <p:sp>
        <p:nvSpPr>
          <p:cNvPr id="359" name="Google Shape;359;p3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Start with a parallelogram from two edge factors</a:t>
            </a:r>
            <a:endParaRPr/>
          </a:p>
          <a:p>
            <a:pPr indent="-304800" lvl="0" marL="457200" rtl="0" algn="l">
              <a:lnSpc>
                <a:spcPct val="130000"/>
              </a:lnSpc>
              <a:spcBef>
                <a:spcPts val="0"/>
              </a:spcBef>
              <a:spcAft>
                <a:spcPts val="0"/>
              </a:spcAft>
              <a:buSzPts val="1200"/>
              <a:buChar char="●"/>
            </a:pPr>
            <a:r>
              <a:rPr lang="en"/>
              <a:t>Use the 1D point algorithm</a:t>
            </a:r>
            <a:endParaRPr/>
          </a:p>
          <a:p>
            <a:pPr indent="-298450" lvl="1" marL="914400" rtl="0" algn="l">
              <a:lnSpc>
                <a:spcPct val="130000"/>
              </a:lnSpc>
              <a:spcBef>
                <a:spcPts val="0"/>
              </a:spcBef>
              <a:spcAft>
                <a:spcPts val="0"/>
              </a:spcAft>
              <a:buSzPts val="1100"/>
              <a:buChar char="○"/>
            </a:pPr>
            <a:r>
              <a:rPr lang="en"/>
              <a:t>In both U and V</a:t>
            </a:r>
            <a:endParaRPr/>
          </a:p>
          <a:p>
            <a:pPr indent="-304800" lvl="0" marL="457200" rtl="0" algn="l">
              <a:lnSpc>
                <a:spcPct val="130000"/>
              </a:lnSpc>
              <a:spcBef>
                <a:spcPts val="0"/>
              </a:spcBef>
              <a:spcAft>
                <a:spcPts val="0"/>
              </a:spcAft>
              <a:buSzPts val="1200"/>
              <a:buChar char="●"/>
            </a:pPr>
            <a:r>
              <a:rPr lang="en"/>
              <a:t>Then create a parallelogram.</a:t>
            </a:r>
            <a:endParaRPr/>
          </a:p>
          <a:p>
            <a:pPr indent="-304800" lvl="0" marL="457200" rtl="0" algn="l">
              <a:lnSpc>
                <a:spcPct val="130000"/>
              </a:lnSpc>
              <a:spcBef>
                <a:spcPts val="0"/>
              </a:spcBef>
              <a:spcAft>
                <a:spcPts val="0"/>
              </a:spcAft>
              <a:buSzPts val="1200"/>
              <a:buChar char="●"/>
            </a:pPr>
            <a:r>
              <a:rPr lang="en"/>
              <a:t>Pros: Straight!</a:t>
            </a:r>
            <a:endParaRPr/>
          </a:p>
          <a:p>
            <a:pPr indent="-304800" lvl="0" marL="457200" rtl="0" algn="l">
              <a:lnSpc>
                <a:spcPct val="130000"/>
              </a:lnSpc>
              <a:spcBef>
                <a:spcPts val="0"/>
              </a:spcBef>
              <a:spcAft>
                <a:spcPts val="0"/>
              </a:spcAft>
              <a:buSzPts val="1200"/>
              <a:buChar char="●"/>
            </a:pPr>
            <a:r>
              <a:rPr lang="en"/>
              <a:t>Cons: Not a triangle.</a:t>
            </a:r>
            <a:endParaRPr/>
          </a:p>
        </p:txBody>
      </p:sp>
      <p:pic>
        <p:nvPicPr>
          <p:cNvPr id="360" name="Google Shape;360;p30"/>
          <p:cNvPicPr preferRelativeResize="0"/>
          <p:nvPr/>
        </p:nvPicPr>
        <p:blipFill rotWithShape="1">
          <a:blip r:embed="rId3">
            <a:alphaModFix/>
          </a:blip>
          <a:srcRect b="0" l="0" r="0" t="0"/>
          <a:stretch/>
        </p:blipFill>
        <p:spPr>
          <a:xfrm>
            <a:off x="853821" y="1422462"/>
            <a:ext cx="2832300" cy="284256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3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clamped parallelogram</a:t>
            </a:r>
            <a:endParaRPr/>
          </a:p>
        </p:txBody>
      </p:sp>
      <p:sp>
        <p:nvSpPr>
          <p:cNvPr id="366" name="Google Shape;366;p3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Start with a parallelogram from two edge factors</a:t>
            </a:r>
            <a:endParaRPr/>
          </a:p>
          <a:p>
            <a:pPr indent="-304800" lvl="0" marL="457200" rtl="0" algn="l">
              <a:lnSpc>
                <a:spcPct val="130000"/>
              </a:lnSpc>
              <a:spcBef>
                <a:spcPts val="0"/>
              </a:spcBef>
              <a:spcAft>
                <a:spcPts val="0"/>
              </a:spcAft>
              <a:buSzPts val="1200"/>
              <a:buChar char="●"/>
            </a:pPr>
            <a:r>
              <a:rPr lang="en"/>
              <a:t>Clamp it into a triangle:  u = min(u, 1 − v)</a:t>
            </a:r>
            <a:endParaRPr/>
          </a:p>
          <a:p>
            <a:pPr indent="-304800" lvl="0" marL="457200" rtl="0" algn="l">
              <a:lnSpc>
                <a:spcPct val="130000"/>
              </a:lnSpc>
              <a:spcBef>
                <a:spcPts val="0"/>
              </a:spcBef>
              <a:spcAft>
                <a:spcPts val="0"/>
              </a:spcAft>
              <a:buSzPts val="1200"/>
              <a:buChar char="●"/>
            </a:pPr>
            <a:r>
              <a:rPr lang="en"/>
              <a:t>Add a gap term for differing L/R edges</a:t>
            </a:r>
            <a:endParaRPr/>
          </a:p>
          <a:p>
            <a:pPr indent="-304800" lvl="0" marL="457200" rtl="0" algn="l">
              <a:lnSpc>
                <a:spcPct val="130000"/>
              </a:lnSpc>
              <a:spcBef>
                <a:spcPts val="0"/>
              </a:spcBef>
              <a:spcAft>
                <a:spcPts val="0"/>
              </a:spcAft>
              <a:buSzPts val="1200"/>
              <a:buChar char="●"/>
            </a:pPr>
            <a:r>
              <a:rPr lang="en"/>
              <a:t>Creates degenerate points</a:t>
            </a:r>
            <a:endParaRPr/>
          </a:p>
          <a:p>
            <a:pPr indent="-298450" lvl="1" marL="914400" rtl="0" algn="l">
              <a:lnSpc>
                <a:spcPct val="130000"/>
              </a:lnSpc>
              <a:spcBef>
                <a:spcPts val="0"/>
              </a:spcBef>
              <a:spcAft>
                <a:spcPts val="0"/>
              </a:spcAft>
              <a:buSzPts val="1100"/>
              <a:buChar char="○"/>
            </a:pPr>
            <a:r>
              <a:rPr lang="en"/>
              <a:t>Solvable problem</a:t>
            </a:r>
            <a:endParaRPr/>
          </a:p>
          <a:p>
            <a:pPr indent="-304800" lvl="0" marL="457200" rtl="0" algn="l">
              <a:lnSpc>
                <a:spcPct val="130000"/>
              </a:lnSpc>
              <a:spcBef>
                <a:spcPts val="0"/>
              </a:spcBef>
              <a:spcAft>
                <a:spcPts val="0"/>
              </a:spcAft>
              <a:buSzPts val="1200"/>
              <a:buChar char="●"/>
            </a:pPr>
            <a:r>
              <a:rPr lang="en"/>
              <a:t>Problem: Left and right forced into same tess factors.</a:t>
            </a:r>
            <a:endParaRPr/>
          </a:p>
        </p:txBody>
      </p:sp>
      <p:pic>
        <p:nvPicPr>
          <p:cNvPr id="367" name="Google Shape;367;p31"/>
          <p:cNvPicPr preferRelativeResize="0"/>
          <p:nvPr/>
        </p:nvPicPr>
        <p:blipFill rotWithShape="1">
          <a:blip r:embed="rId3">
            <a:alphaModFix/>
          </a:blip>
          <a:srcRect b="0" l="0" r="0" t="0"/>
          <a:stretch/>
        </p:blipFill>
        <p:spPr>
          <a:xfrm>
            <a:off x="853821" y="1412087"/>
            <a:ext cx="2832300" cy="286331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3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clamped parallelogram</a:t>
            </a:r>
            <a:endParaRPr/>
          </a:p>
        </p:txBody>
      </p:sp>
      <p:sp>
        <p:nvSpPr>
          <p:cNvPr id="373" name="Google Shape;373;p3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Mind the gap.</a:t>
            </a:r>
            <a:endParaRPr/>
          </a:p>
          <a:p>
            <a:pPr indent="-298450" lvl="1" marL="914400" rtl="0" algn="l">
              <a:lnSpc>
                <a:spcPct val="130000"/>
              </a:lnSpc>
              <a:spcBef>
                <a:spcPts val="0"/>
              </a:spcBef>
              <a:spcAft>
                <a:spcPts val="0"/>
              </a:spcAft>
              <a:buSzPts val="1100"/>
              <a:buChar char="○"/>
            </a:pPr>
            <a:r>
              <a:rPr lang="en"/>
              <a:t>Both the horizontal and vertical 1d points have a gap from the last point.</a:t>
            </a:r>
            <a:endParaRPr/>
          </a:p>
          <a:p>
            <a:pPr indent="-298450" lvl="1" marL="914400" rtl="0" algn="l">
              <a:lnSpc>
                <a:spcPct val="130000"/>
              </a:lnSpc>
              <a:spcBef>
                <a:spcPts val="0"/>
              </a:spcBef>
              <a:spcAft>
                <a:spcPts val="0"/>
              </a:spcAft>
              <a:buSzPts val="1100"/>
              <a:buChar char="○"/>
            </a:pPr>
            <a:r>
              <a:rPr lang="en"/>
              <a:t>Use the max of both as the gap</a:t>
            </a:r>
            <a:endParaRPr/>
          </a:p>
          <a:p>
            <a:pPr indent="-304800" lvl="0" marL="457200" rtl="0" algn="l">
              <a:lnSpc>
                <a:spcPct val="130000"/>
              </a:lnSpc>
              <a:spcBef>
                <a:spcPts val="0"/>
              </a:spcBef>
              <a:spcAft>
                <a:spcPts val="0"/>
              </a:spcAft>
              <a:buSzPts val="1200"/>
              <a:buChar char="●"/>
            </a:pPr>
            <a:r>
              <a:rPr lang="en"/>
              <a:t>Clamp it into a triangle: </a:t>
            </a:r>
            <a:endParaRPr/>
          </a:p>
          <a:p>
            <a:pPr indent="-298450" lvl="1" marL="914400" rtl="0" algn="l">
              <a:lnSpc>
                <a:spcPct val="130000"/>
              </a:lnSpc>
              <a:spcBef>
                <a:spcPts val="0"/>
              </a:spcBef>
              <a:spcAft>
                <a:spcPts val="0"/>
              </a:spcAft>
              <a:buSzPts val="1100"/>
              <a:buChar char="○"/>
            </a:pPr>
            <a:r>
              <a:rPr lang="en"/>
              <a:t>u = min(u, (1 - gap) − v)</a:t>
            </a:r>
            <a:endParaRPr/>
          </a:p>
          <a:p>
            <a:pPr indent="-304800" lvl="0" marL="457200" rtl="0" algn="l">
              <a:lnSpc>
                <a:spcPct val="130000"/>
              </a:lnSpc>
              <a:spcBef>
                <a:spcPts val="0"/>
              </a:spcBef>
              <a:spcAft>
                <a:spcPts val="0"/>
              </a:spcAft>
              <a:buSzPts val="1200"/>
              <a:buChar char="●"/>
            </a:pPr>
            <a:r>
              <a:rPr lang="en"/>
              <a:t>This constraint leaves an open area.</a:t>
            </a:r>
            <a:endParaRPr/>
          </a:p>
          <a:p>
            <a:pPr indent="0" lvl="0" marL="457200" rtl="0" algn="l">
              <a:lnSpc>
                <a:spcPct val="130000"/>
              </a:lnSpc>
              <a:spcBef>
                <a:spcPts val="500"/>
              </a:spcBef>
              <a:spcAft>
                <a:spcPts val="500"/>
              </a:spcAft>
              <a:buSzPts val="1200"/>
              <a:buNone/>
            </a:pPr>
            <a:r>
              <a:t/>
            </a:r>
            <a:endParaRPr/>
          </a:p>
        </p:txBody>
      </p:sp>
      <p:pic>
        <p:nvPicPr>
          <p:cNvPr id="374" name="Google Shape;374;p32"/>
          <p:cNvPicPr preferRelativeResize="0"/>
          <p:nvPr/>
        </p:nvPicPr>
        <p:blipFill rotWithShape="1">
          <a:blip r:embed="rId3">
            <a:alphaModFix/>
          </a:blip>
          <a:srcRect b="0" l="0" r="0" t="0"/>
          <a:stretch/>
        </p:blipFill>
        <p:spPr>
          <a:xfrm>
            <a:off x="853821" y="1422424"/>
            <a:ext cx="2832300" cy="284263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3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Matching the gap</a:t>
            </a:r>
            <a:endParaRPr/>
          </a:p>
        </p:txBody>
      </p:sp>
      <p:sp>
        <p:nvSpPr>
          <p:cNvPr id="380" name="Google Shape;380;p3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Matching algorithm to fill the gap.</a:t>
            </a:r>
            <a:endParaRPr/>
          </a:p>
          <a:p>
            <a:pPr indent="-304800" lvl="0" marL="457200" rtl="0" algn="l">
              <a:lnSpc>
                <a:spcPct val="130000"/>
              </a:lnSpc>
              <a:spcBef>
                <a:spcPts val="0"/>
              </a:spcBef>
              <a:spcAft>
                <a:spcPts val="0"/>
              </a:spcAft>
              <a:buSzPts val="1200"/>
              <a:buChar char="●"/>
            </a:pPr>
            <a:r>
              <a:rPr lang="en"/>
              <a:t>Built offline as a table with a fast lookup.</a:t>
            </a:r>
            <a:endParaRPr/>
          </a:p>
          <a:p>
            <a:pPr indent="-304800" lvl="0" marL="457200" rtl="0" algn="l">
              <a:lnSpc>
                <a:spcPct val="130000"/>
              </a:lnSpc>
              <a:spcBef>
                <a:spcPts val="0"/>
              </a:spcBef>
              <a:spcAft>
                <a:spcPts val="0"/>
              </a:spcAft>
              <a:buSzPts val="1200"/>
              <a:buChar char="●"/>
            </a:pPr>
            <a:r>
              <a:rPr lang="en"/>
              <a:t>Algorithm:</a:t>
            </a:r>
            <a:endParaRPr/>
          </a:p>
          <a:p>
            <a:pPr indent="-298450" lvl="1" marL="914400" rtl="0" algn="l">
              <a:lnSpc>
                <a:spcPct val="130000"/>
              </a:lnSpc>
              <a:spcBef>
                <a:spcPts val="0"/>
              </a:spcBef>
              <a:spcAft>
                <a:spcPts val="0"/>
              </a:spcAft>
              <a:buSzPts val="1100"/>
              <a:buChar char="○"/>
            </a:pPr>
            <a:r>
              <a:rPr lang="en"/>
              <a:t>Round up to the nearest power of two</a:t>
            </a:r>
            <a:endParaRPr/>
          </a:p>
          <a:p>
            <a:pPr indent="-298450" lvl="1" marL="914400" rtl="0" algn="l">
              <a:lnSpc>
                <a:spcPct val="130000"/>
              </a:lnSpc>
              <a:spcBef>
                <a:spcPts val="0"/>
              </a:spcBef>
              <a:spcAft>
                <a:spcPts val="0"/>
              </a:spcAft>
              <a:buSzPts val="1100"/>
              <a:buChar char="○"/>
            </a:pPr>
            <a:r>
              <a:rPr lang="en"/>
              <a:t>Then match across</a:t>
            </a:r>
            <a:endParaRPr/>
          </a:p>
          <a:p>
            <a:pPr indent="-298450" lvl="1" marL="914400" rtl="0" algn="l">
              <a:lnSpc>
                <a:spcPct val="130000"/>
              </a:lnSpc>
              <a:spcBef>
                <a:spcPts val="0"/>
              </a:spcBef>
              <a:spcAft>
                <a:spcPts val="0"/>
              </a:spcAft>
              <a:buSzPts val="1100"/>
              <a:buChar char="○"/>
            </a:pPr>
            <a:r>
              <a:rPr lang="en"/>
              <a:t>Details are a bit finicky. See sample code for details.</a:t>
            </a:r>
            <a:endParaRPr/>
          </a:p>
        </p:txBody>
      </p:sp>
      <p:pic>
        <p:nvPicPr>
          <p:cNvPr id="381" name="Google Shape;381;p33"/>
          <p:cNvPicPr preferRelativeResize="0"/>
          <p:nvPr/>
        </p:nvPicPr>
        <p:blipFill rotWithShape="1">
          <a:blip r:embed="rId3">
            <a:alphaModFix/>
          </a:blip>
          <a:srcRect b="0" l="0" r="0" t="0"/>
          <a:stretch/>
        </p:blipFill>
        <p:spPr>
          <a:xfrm>
            <a:off x="957030" y="1383793"/>
            <a:ext cx="2625882" cy="29199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full tess pattern</a:t>
            </a:r>
            <a:endParaRPr/>
          </a:p>
        </p:txBody>
      </p:sp>
      <p:sp>
        <p:nvSpPr>
          <p:cNvPr id="387" name="Google Shape;387;p3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For low tess patterns, we need an extra point in the middle.</a:t>
            </a:r>
            <a:endParaRPr/>
          </a:p>
          <a:p>
            <a:pPr indent="-304800" lvl="0" marL="457200" rtl="0" algn="l">
              <a:lnSpc>
                <a:spcPct val="130000"/>
              </a:lnSpc>
              <a:spcBef>
                <a:spcPts val="0"/>
              </a:spcBef>
              <a:spcAft>
                <a:spcPts val="0"/>
              </a:spcAft>
              <a:buSzPts val="1200"/>
              <a:buChar char="●"/>
            </a:pPr>
            <a:r>
              <a:rPr lang="en"/>
              <a:t>The clamped parallelogram only kicks in when the tess factor of the left edge is at least 2.</a:t>
            </a:r>
            <a:endParaRPr/>
          </a:p>
          <a:p>
            <a:pPr indent="-298450" lvl="1" marL="914400" rtl="0" algn="l">
              <a:lnSpc>
                <a:spcPct val="130000"/>
              </a:lnSpc>
              <a:spcBef>
                <a:spcPts val="0"/>
              </a:spcBef>
              <a:spcAft>
                <a:spcPts val="0"/>
              </a:spcAft>
              <a:buSzPts val="1100"/>
              <a:buChar char="○"/>
            </a:pPr>
            <a:r>
              <a:rPr lang="en"/>
              <a:t>It doesn’t work when the points on the left edge are sliding from 1-&gt;2</a:t>
            </a:r>
            <a:endParaRPr/>
          </a:p>
          <a:p>
            <a:pPr indent="-304800" lvl="0" marL="457200" rtl="0" algn="l">
              <a:lnSpc>
                <a:spcPct val="130000"/>
              </a:lnSpc>
              <a:spcBef>
                <a:spcPts val="0"/>
              </a:spcBef>
              <a:spcAft>
                <a:spcPts val="0"/>
              </a:spcAft>
              <a:buSzPts val="1200"/>
              <a:buChar char="●"/>
            </a:pPr>
            <a:r>
              <a:rPr lang="en"/>
              <a:t>Otherwise, a center points is added.</a:t>
            </a:r>
            <a:endParaRPr/>
          </a:p>
        </p:txBody>
      </p:sp>
      <p:pic>
        <p:nvPicPr>
          <p:cNvPr id="388" name="Google Shape;388;p34"/>
          <p:cNvPicPr preferRelativeResize="0"/>
          <p:nvPr/>
        </p:nvPicPr>
        <p:blipFill rotWithShape="1">
          <a:blip r:embed="rId3">
            <a:alphaModFix/>
          </a:blip>
          <a:srcRect b="0" l="0" r="0" t="0"/>
          <a:stretch/>
        </p:blipFill>
        <p:spPr>
          <a:xfrm>
            <a:off x="853821" y="1441754"/>
            <a:ext cx="2832300" cy="280397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3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Full pattern</a:t>
            </a:r>
            <a:endParaRPr/>
          </a:p>
        </p:txBody>
      </p:sp>
      <p:pic>
        <p:nvPicPr>
          <p:cNvPr id="394" name="Google Shape;394;p35"/>
          <p:cNvPicPr preferRelativeResize="0"/>
          <p:nvPr/>
        </p:nvPicPr>
        <p:blipFill rotWithShape="1">
          <a:blip r:embed="rId3">
            <a:alphaModFix/>
          </a:blip>
          <a:srcRect b="0" l="0" r="0" t="0"/>
          <a:stretch/>
        </p:blipFill>
        <p:spPr>
          <a:xfrm>
            <a:off x="853825" y="1305433"/>
            <a:ext cx="2970000" cy="2940293"/>
          </a:xfrm>
          <a:prstGeom prst="rect">
            <a:avLst/>
          </a:prstGeom>
          <a:noFill/>
          <a:ln>
            <a:noFill/>
          </a:ln>
        </p:spPr>
      </p:pic>
      <p:pic>
        <p:nvPicPr>
          <p:cNvPr id="395" name="Google Shape;395;p35"/>
          <p:cNvPicPr preferRelativeResize="0"/>
          <p:nvPr/>
        </p:nvPicPr>
        <p:blipFill rotWithShape="1">
          <a:blip r:embed="rId4">
            <a:alphaModFix/>
          </a:blip>
          <a:srcRect b="0" l="0" r="0" t="0"/>
          <a:stretch/>
        </p:blipFill>
        <p:spPr>
          <a:xfrm>
            <a:off x="5308000" y="1305425"/>
            <a:ext cx="2970000" cy="29403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3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vs. clamped: inefficient patterns</a:t>
            </a:r>
            <a:endParaRPr/>
          </a:p>
        </p:txBody>
      </p:sp>
      <p:sp>
        <p:nvSpPr>
          <p:cNvPr id="401" name="Google Shape;401;p3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DX11: 6 regular regions - more triangles than needed</a:t>
            </a:r>
            <a:endParaRPr/>
          </a:p>
          <a:p>
            <a:pPr indent="-298450" lvl="1" marL="914400" rtl="0" algn="l">
              <a:lnSpc>
                <a:spcPct val="130000"/>
              </a:lnSpc>
              <a:spcBef>
                <a:spcPts val="0"/>
              </a:spcBef>
              <a:spcAft>
                <a:spcPts val="0"/>
              </a:spcAft>
              <a:buSzPts val="1100"/>
              <a:buChar char="○"/>
            </a:pPr>
            <a:r>
              <a:rPr lang="en"/>
              <a:t>Clamped Parallelogram is 4</a:t>
            </a:r>
            <a:endParaRPr/>
          </a:p>
          <a:p>
            <a:pPr indent="-298450" lvl="1" marL="914400" rtl="0" algn="l">
              <a:lnSpc>
                <a:spcPct val="130000"/>
              </a:lnSpc>
              <a:spcBef>
                <a:spcPts val="0"/>
              </a:spcBef>
              <a:spcAft>
                <a:spcPts val="0"/>
              </a:spcAft>
              <a:buSzPts val="1100"/>
              <a:buChar char="○"/>
            </a:pPr>
            <a:r>
              <a:rPr lang="en"/>
              <a:t>1/3 less triangles at equal power of 2 tessellation.</a:t>
            </a:r>
            <a:endParaRPr/>
          </a:p>
          <a:p>
            <a:pPr indent="-298450" lvl="1" marL="914400" rtl="0" algn="l">
              <a:lnSpc>
                <a:spcPct val="130000"/>
              </a:lnSpc>
              <a:spcBef>
                <a:spcPts val="0"/>
              </a:spcBef>
              <a:spcAft>
                <a:spcPts val="0"/>
              </a:spcAft>
              <a:buSzPts val="1100"/>
              <a:buChar char="○"/>
            </a:pPr>
            <a:r>
              <a:rPr lang="en"/>
              <a:t>In this case, Interior and Exterior tess factors are 16.</a:t>
            </a:r>
            <a:endParaRPr/>
          </a:p>
          <a:p>
            <a:pPr indent="0" lvl="0" marL="0" rtl="0" algn="l">
              <a:lnSpc>
                <a:spcPct val="130000"/>
              </a:lnSpc>
              <a:spcBef>
                <a:spcPts val="500"/>
              </a:spcBef>
              <a:spcAft>
                <a:spcPts val="500"/>
              </a:spcAft>
              <a:buSzPts val="1200"/>
              <a:buNone/>
            </a:pPr>
            <a:r>
              <a:t/>
            </a:r>
            <a:endParaRPr/>
          </a:p>
        </p:txBody>
      </p:sp>
      <p:pic>
        <p:nvPicPr>
          <p:cNvPr id="402" name="Google Shape;402;p36"/>
          <p:cNvPicPr preferRelativeResize="0"/>
          <p:nvPr/>
        </p:nvPicPr>
        <p:blipFill rotWithShape="1">
          <a:blip r:embed="rId3">
            <a:alphaModFix/>
          </a:blip>
          <a:srcRect b="0" l="0" r="0" t="0"/>
          <a:stretch/>
        </p:blipFill>
        <p:spPr>
          <a:xfrm>
            <a:off x="266700" y="1487875"/>
            <a:ext cx="2165925" cy="1679200"/>
          </a:xfrm>
          <a:prstGeom prst="rect">
            <a:avLst/>
          </a:prstGeom>
          <a:noFill/>
          <a:ln>
            <a:noFill/>
          </a:ln>
        </p:spPr>
      </p:pic>
      <p:pic>
        <p:nvPicPr>
          <p:cNvPr id="403" name="Google Shape;403;p36"/>
          <p:cNvPicPr preferRelativeResize="0"/>
          <p:nvPr/>
        </p:nvPicPr>
        <p:blipFill rotWithShape="1">
          <a:blip r:embed="rId4">
            <a:alphaModFix/>
          </a:blip>
          <a:srcRect b="0" l="0" r="0" t="0"/>
          <a:stretch/>
        </p:blipFill>
        <p:spPr>
          <a:xfrm>
            <a:off x="2432625" y="1450518"/>
            <a:ext cx="1675650" cy="175391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3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vs. clamped: varied factors</a:t>
            </a:r>
            <a:endParaRPr/>
          </a:p>
        </p:txBody>
      </p:sp>
      <p:sp>
        <p:nvSpPr>
          <p:cNvPr id="409" name="Google Shape;409;p3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Thin triangle</a:t>
            </a:r>
            <a:endParaRPr/>
          </a:p>
          <a:p>
            <a:pPr indent="-304800" lvl="0" marL="457200" rtl="0" algn="l">
              <a:lnSpc>
                <a:spcPct val="130000"/>
              </a:lnSpc>
              <a:spcBef>
                <a:spcPts val="0"/>
              </a:spcBef>
              <a:spcAft>
                <a:spcPts val="0"/>
              </a:spcAft>
              <a:buSzPts val="1200"/>
              <a:buChar char="●"/>
            </a:pPr>
            <a:r>
              <a:rPr lang="en"/>
              <a:t>DX11: single internal tess factor</a:t>
            </a:r>
            <a:endParaRPr/>
          </a:p>
          <a:p>
            <a:pPr indent="-298450" lvl="1" marL="914400" rtl="0" algn="l">
              <a:lnSpc>
                <a:spcPct val="130000"/>
              </a:lnSpc>
              <a:spcBef>
                <a:spcPts val="0"/>
              </a:spcBef>
              <a:spcAft>
                <a:spcPts val="0"/>
              </a:spcAft>
              <a:buSzPts val="1100"/>
              <a:buChar char="○"/>
            </a:pPr>
            <a:r>
              <a:rPr lang="en"/>
              <a:t>Impossible to have more internal points vertically than horizontally</a:t>
            </a:r>
            <a:endParaRPr/>
          </a:p>
          <a:p>
            <a:pPr indent="-298450" lvl="1" marL="914400" rtl="0" algn="l">
              <a:lnSpc>
                <a:spcPct val="130000"/>
              </a:lnSpc>
              <a:spcBef>
                <a:spcPts val="0"/>
              </a:spcBef>
              <a:spcAft>
                <a:spcPts val="0"/>
              </a:spcAft>
              <a:buSzPts val="1100"/>
              <a:buChar char="○"/>
            </a:pPr>
            <a:r>
              <a:rPr lang="en"/>
              <a:t>Either rows are under-tessellated or columns are over-tessellated</a:t>
            </a:r>
            <a:endParaRPr/>
          </a:p>
          <a:p>
            <a:pPr indent="-304800" lvl="0" marL="457200" rtl="0" algn="l">
              <a:lnSpc>
                <a:spcPct val="130000"/>
              </a:lnSpc>
              <a:spcBef>
                <a:spcPts val="0"/>
              </a:spcBef>
              <a:spcAft>
                <a:spcPts val="0"/>
              </a:spcAft>
              <a:buSzPts val="1200"/>
              <a:buChar char="●"/>
            </a:pPr>
            <a:r>
              <a:rPr lang="en"/>
              <a:t>Clamped Parallelogram: Gracefully handle long, thin triangles.</a:t>
            </a:r>
            <a:endParaRPr/>
          </a:p>
        </p:txBody>
      </p:sp>
      <p:pic>
        <p:nvPicPr>
          <p:cNvPr id="410" name="Google Shape;410;p37"/>
          <p:cNvPicPr preferRelativeResize="0"/>
          <p:nvPr/>
        </p:nvPicPr>
        <p:blipFill rotWithShape="1">
          <a:blip r:embed="rId3">
            <a:alphaModFix/>
          </a:blip>
          <a:srcRect b="0" l="0" r="0" t="0"/>
          <a:stretch/>
        </p:blipFill>
        <p:spPr>
          <a:xfrm>
            <a:off x="-694667" y="1424357"/>
            <a:ext cx="3979273" cy="2829699"/>
          </a:xfrm>
          <a:prstGeom prst="rect">
            <a:avLst/>
          </a:prstGeom>
          <a:noFill/>
          <a:ln>
            <a:noFill/>
          </a:ln>
        </p:spPr>
      </p:pic>
      <p:pic>
        <p:nvPicPr>
          <p:cNvPr id="411" name="Google Shape;411;p37"/>
          <p:cNvPicPr preferRelativeResize="0"/>
          <p:nvPr/>
        </p:nvPicPr>
        <p:blipFill rotWithShape="1">
          <a:blip r:embed="rId4">
            <a:alphaModFix/>
          </a:blip>
          <a:srcRect b="0" l="0" r="0" t="0"/>
          <a:stretch/>
        </p:blipFill>
        <p:spPr>
          <a:xfrm>
            <a:off x="2271550" y="1513275"/>
            <a:ext cx="1355725" cy="27407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3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vs. clamped: bending &amp; edge loops</a:t>
            </a:r>
            <a:endParaRPr/>
          </a:p>
        </p:txBody>
      </p:sp>
      <p:sp>
        <p:nvSpPr>
          <p:cNvPr id="417" name="Google Shape;417;p3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Deformation wants straight edge loops - no sharp bends</a:t>
            </a:r>
            <a:endParaRPr/>
          </a:p>
          <a:p>
            <a:pPr indent="-304800" lvl="0" marL="457200" rtl="0" algn="l">
              <a:lnSpc>
                <a:spcPct val="130000"/>
              </a:lnSpc>
              <a:spcBef>
                <a:spcPts val="0"/>
              </a:spcBef>
              <a:spcAft>
                <a:spcPts val="0"/>
              </a:spcAft>
              <a:buSzPts val="1200"/>
              <a:buChar char="●"/>
            </a:pPr>
            <a:r>
              <a:rPr lang="en"/>
              <a:t>DX11: no clean loops (quad primitive - mixed tri/quad</a:t>
            </a:r>
            <a:endParaRPr/>
          </a:p>
          <a:p>
            <a:pPr indent="-304800" lvl="0" marL="457200" rtl="0" algn="l">
              <a:lnSpc>
                <a:spcPct val="130000"/>
              </a:lnSpc>
              <a:spcBef>
                <a:spcPts val="0"/>
              </a:spcBef>
              <a:spcAft>
                <a:spcPts val="0"/>
              </a:spcAft>
              <a:buSzPts val="1200"/>
              <a:buChar char="●"/>
            </a:pPr>
            <a:r>
              <a:rPr lang="en"/>
              <a:t>Clamped: regular quads, loops that degrade gracefully</a:t>
            </a:r>
            <a:endParaRPr/>
          </a:p>
          <a:p>
            <a:pPr indent="-298450" lvl="1" marL="914400" rtl="0" algn="l">
              <a:lnSpc>
                <a:spcPct val="130000"/>
              </a:lnSpc>
              <a:spcBef>
                <a:spcPts val="0"/>
              </a:spcBef>
              <a:spcAft>
                <a:spcPts val="0"/>
              </a:spcAft>
              <a:buSzPts val="1100"/>
              <a:buChar char="○"/>
            </a:pPr>
            <a:r>
              <a:rPr lang="en"/>
              <a:t>This is why we explicitly reject rotational symmetry</a:t>
            </a:r>
            <a:endParaRPr/>
          </a:p>
        </p:txBody>
      </p:sp>
      <p:pic>
        <p:nvPicPr>
          <p:cNvPr id="418" name="Google Shape;418;p38"/>
          <p:cNvPicPr preferRelativeResize="0"/>
          <p:nvPr/>
        </p:nvPicPr>
        <p:blipFill rotWithShape="1">
          <a:blip r:embed="rId3">
            <a:alphaModFix/>
          </a:blip>
          <a:srcRect b="0" l="0" r="0" t="0"/>
          <a:stretch/>
        </p:blipFill>
        <p:spPr>
          <a:xfrm>
            <a:off x="1288092" y="1383793"/>
            <a:ext cx="1963760" cy="1396451"/>
          </a:xfrm>
          <a:prstGeom prst="rect">
            <a:avLst/>
          </a:prstGeom>
          <a:noFill/>
          <a:ln>
            <a:noFill/>
          </a:ln>
        </p:spPr>
      </p:pic>
      <p:pic>
        <p:nvPicPr>
          <p:cNvPr id="419" name="Google Shape;419;p38"/>
          <p:cNvPicPr preferRelativeResize="0"/>
          <p:nvPr/>
        </p:nvPicPr>
        <p:blipFill rotWithShape="1">
          <a:blip r:embed="rId4">
            <a:alphaModFix/>
          </a:blip>
          <a:srcRect b="0" l="0" r="0" t="0"/>
          <a:stretch/>
        </p:blipFill>
        <p:spPr>
          <a:xfrm>
            <a:off x="1571746" y="2907243"/>
            <a:ext cx="1396450" cy="13964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3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DX11 vs. clamped: minimum triangles</a:t>
            </a:r>
            <a:endParaRPr/>
          </a:p>
        </p:txBody>
      </p:sp>
      <p:sp>
        <p:nvSpPr>
          <p:cNvPr id="425" name="Google Shape;425;p3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DX11 fractional even: minimum 6 triangles.</a:t>
            </a:r>
            <a:endParaRPr/>
          </a:p>
          <a:p>
            <a:pPr indent="-298450" lvl="1" marL="914400" rtl="0" algn="l">
              <a:lnSpc>
                <a:spcPct val="130000"/>
              </a:lnSpc>
              <a:spcBef>
                <a:spcPts val="0"/>
              </a:spcBef>
              <a:spcAft>
                <a:spcPts val="0"/>
              </a:spcAft>
              <a:buSzPts val="1100"/>
              <a:buChar char="○"/>
            </a:pPr>
            <a:r>
              <a:rPr lang="en"/>
              <a:t>Simply “turning it on” causes a hefty increase in triangles.</a:t>
            </a:r>
            <a:endParaRPr/>
          </a:p>
          <a:p>
            <a:pPr indent="-298450" lvl="1" marL="914400" rtl="0" algn="l">
              <a:lnSpc>
                <a:spcPct val="130000"/>
              </a:lnSpc>
              <a:spcBef>
                <a:spcPts val="0"/>
              </a:spcBef>
              <a:spcAft>
                <a:spcPts val="0"/>
              </a:spcAft>
              <a:buSzPts val="1100"/>
              <a:buChar char="○"/>
            </a:pPr>
            <a:r>
              <a:rPr lang="en"/>
              <a:t>Fractional odd can go from a single triangle.</a:t>
            </a:r>
            <a:endParaRPr/>
          </a:p>
          <a:p>
            <a:pPr indent="-285750" lvl="2" marL="1371600" rtl="0" algn="l">
              <a:lnSpc>
                <a:spcPct val="130000"/>
              </a:lnSpc>
              <a:spcBef>
                <a:spcPts val="0"/>
              </a:spcBef>
              <a:spcAft>
                <a:spcPts val="0"/>
              </a:spcAft>
              <a:buSzPts val="900"/>
              <a:buChar char="■"/>
            </a:pPr>
            <a:r>
              <a:rPr lang="en"/>
              <a:t>At the expense of even more instability.</a:t>
            </a:r>
            <a:endParaRPr/>
          </a:p>
          <a:p>
            <a:pPr indent="-304800" lvl="0" marL="457200" rtl="0" algn="l">
              <a:lnSpc>
                <a:spcPct val="130000"/>
              </a:lnSpc>
              <a:spcBef>
                <a:spcPts val="0"/>
              </a:spcBef>
              <a:spcAft>
                <a:spcPts val="0"/>
              </a:spcAft>
              <a:buSzPts val="1200"/>
              <a:buChar char="●"/>
            </a:pPr>
            <a:r>
              <a:rPr lang="en"/>
              <a:t>Clamped Parallelogram</a:t>
            </a:r>
            <a:endParaRPr/>
          </a:p>
          <a:p>
            <a:pPr indent="-298450" lvl="1" marL="914400" rtl="0" algn="l">
              <a:lnSpc>
                <a:spcPct val="130000"/>
              </a:lnSpc>
              <a:spcBef>
                <a:spcPts val="0"/>
              </a:spcBef>
              <a:spcAft>
                <a:spcPts val="0"/>
              </a:spcAft>
              <a:buSzPts val="1100"/>
              <a:buChar char="○"/>
            </a:pPr>
            <a:r>
              <a:rPr lang="en"/>
              <a:t>Transitions all the way from a single triangle</a:t>
            </a:r>
            <a:endParaRPr/>
          </a:p>
          <a:p>
            <a:pPr indent="0" lvl="0" marL="457200" rtl="0" algn="l">
              <a:lnSpc>
                <a:spcPct val="130000"/>
              </a:lnSpc>
              <a:spcBef>
                <a:spcPts val="500"/>
              </a:spcBef>
              <a:spcAft>
                <a:spcPts val="500"/>
              </a:spcAft>
              <a:buSzPts val="1200"/>
              <a:buNone/>
            </a:pPr>
            <a:r>
              <a:t/>
            </a:r>
            <a:endParaRPr/>
          </a:p>
        </p:txBody>
      </p:sp>
      <p:pic>
        <p:nvPicPr>
          <p:cNvPr id="426" name="Google Shape;426;p39"/>
          <p:cNvPicPr preferRelativeResize="0"/>
          <p:nvPr/>
        </p:nvPicPr>
        <p:blipFill rotWithShape="1">
          <a:blip r:embed="rId3">
            <a:alphaModFix/>
          </a:blip>
          <a:srcRect b="0" l="0" r="0" t="0"/>
          <a:stretch/>
        </p:blipFill>
        <p:spPr>
          <a:xfrm>
            <a:off x="1288092" y="1383793"/>
            <a:ext cx="1963760" cy="1396451"/>
          </a:xfrm>
          <a:prstGeom prst="rect">
            <a:avLst/>
          </a:prstGeom>
          <a:noFill/>
          <a:ln>
            <a:noFill/>
          </a:ln>
        </p:spPr>
      </p:pic>
      <p:pic>
        <p:nvPicPr>
          <p:cNvPr id="427" name="Google Shape;427;p39"/>
          <p:cNvPicPr preferRelativeResize="0"/>
          <p:nvPr/>
        </p:nvPicPr>
        <p:blipFill rotWithShape="1">
          <a:blip r:embed="rId4">
            <a:alphaModFix/>
          </a:blip>
          <a:srcRect b="0" l="0" r="0" t="0"/>
          <a:stretch/>
        </p:blipFill>
        <p:spPr>
          <a:xfrm>
            <a:off x="1571746" y="2907243"/>
            <a:ext cx="1396450" cy="13964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Compression</a:t>
            </a:r>
            <a:endParaRPr/>
          </a:p>
        </p:txBody>
      </p:sp>
      <p:sp>
        <p:nvSpPr>
          <p:cNvPr id="159" name="Google Shape;159;p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Virtualized geometry (Nanite): [Karis et al. 2021]</a:t>
            </a:r>
            <a:endParaRPr/>
          </a:p>
          <a:p>
            <a:pPr indent="-298450" lvl="1" marL="914400" rtl="0" algn="l">
              <a:lnSpc>
                <a:spcPct val="130000"/>
              </a:lnSpc>
              <a:spcBef>
                <a:spcPts val="0"/>
              </a:spcBef>
              <a:spcAft>
                <a:spcPts val="0"/>
              </a:spcAft>
              <a:buSzPts val="1100"/>
              <a:buChar char="○"/>
            </a:pPr>
            <a:r>
              <a:rPr lang="en"/>
              <a:t>5.6 bytes per Nanite triangle on disk</a:t>
            </a:r>
            <a:endParaRPr/>
          </a:p>
          <a:p>
            <a:pPr indent="-304800" lvl="0" marL="457200" rtl="0" algn="l">
              <a:lnSpc>
                <a:spcPct val="130000"/>
              </a:lnSpc>
              <a:spcBef>
                <a:spcPts val="0"/>
              </a:spcBef>
              <a:spcAft>
                <a:spcPts val="0"/>
              </a:spcAft>
              <a:buSzPts val="1200"/>
              <a:buChar char="●"/>
            </a:pPr>
            <a:r>
              <a:rPr lang="en"/>
              <a:t>DGF: Block-based Geometry Supercompression </a:t>
            </a:r>
            <a:r>
              <a:rPr lang="en" sz="1100"/>
              <a:t>[Barczak 2026]</a:t>
            </a:r>
            <a:endParaRPr/>
          </a:p>
          <a:p>
            <a:pPr indent="-298450" lvl="1" marL="914400" rtl="0" algn="l">
              <a:lnSpc>
                <a:spcPct val="130000"/>
              </a:lnSpc>
              <a:spcBef>
                <a:spcPts val="0"/>
              </a:spcBef>
              <a:spcAft>
                <a:spcPts val="0"/>
              </a:spcAft>
              <a:buSzPts val="1100"/>
              <a:buChar char="○"/>
            </a:pPr>
            <a:r>
              <a:rPr lang="en"/>
              <a:t>Built for hardware ray tracing</a:t>
            </a:r>
            <a:endParaRPr/>
          </a:p>
          <a:p>
            <a:pPr indent="-298450" lvl="1" marL="914400" rtl="0" algn="l">
              <a:lnSpc>
                <a:spcPct val="130000"/>
              </a:lnSpc>
              <a:spcBef>
                <a:spcPts val="0"/>
              </a:spcBef>
              <a:spcAft>
                <a:spcPts val="0"/>
              </a:spcAft>
              <a:buSzPts val="1100"/>
              <a:buChar char="○"/>
            </a:pPr>
            <a:r>
              <a:rPr lang="en"/>
              <a:t>2.3 bytes per triangle</a:t>
            </a:r>
            <a:endParaRPr/>
          </a:p>
          <a:p>
            <a:pPr indent="-285750" lvl="2" marL="1371600" rtl="0" algn="l">
              <a:lnSpc>
                <a:spcPct val="130000"/>
              </a:lnSpc>
              <a:spcBef>
                <a:spcPts val="0"/>
              </a:spcBef>
              <a:spcAft>
                <a:spcPts val="0"/>
              </a:spcAft>
              <a:buSzPts val="900"/>
              <a:buChar char="■"/>
            </a:pPr>
            <a:r>
              <a:rPr lang="en"/>
              <a:t>Extra cost for extra attributes</a:t>
            </a:r>
            <a:endParaRPr/>
          </a:p>
          <a:p>
            <a:pPr indent="-304800" lvl="0" marL="457200" rtl="0" algn="l">
              <a:lnSpc>
                <a:spcPct val="130000"/>
              </a:lnSpc>
              <a:spcBef>
                <a:spcPts val="0"/>
              </a:spcBef>
              <a:spcAft>
                <a:spcPts val="0"/>
              </a:spcAft>
              <a:buSzPts val="1200"/>
              <a:buChar char="●"/>
            </a:pPr>
            <a:r>
              <a:rPr lang="en"/>
              <a:t>Draco (GLTF) - [Draco] [Rossignac]</a:t>
            </a:r>
            <a:endParaRPr/>
          </a:p>
          <a:p>
            <a:pPr indent="-298450" lvl="1" marL="914400" rtl="0" algn="l">
              <a:lnSpc>
                <a:spcPct val="130000"/>
              </a:lnSpc>
              <a:spcBef>
                <a:spcPts val="0"/>
              </a:spcBef>
              <a:spcAft>
                <a:spcPts val="0"/>
              </a:spcAft>
              <a:buSzPts val="1100"/>
              <a:buChar char="○"/>
            </a:pPr>
            <a:r>
              <a:rPr lang="en"/>
              <a:t>Quality depends heavily on settings.</a:t>
            </a:r>
            <a:endParaRPr/>
          </a:p>
          <a:p>
            <a:pPr indent="-304800" lvl="0" marL="457200" rtl="0" algn="l">
              <a:lnSpc>
                <a:spcPct val="130000"/>
              </a:lnSpc>
              <a:spcBef>
                <a:spcPts val="0"/>
              </a:spcBef>
              <a:spcAft>
                <a:spcPts val="0"/>
              </a:spcAft>
              <a:buSzPts val="1200"/>
              <a:buChar char="●"/>
            </a:pPr>
            <a:r>
              <a:rPr lang="en"/>
              <a:t>Arbitrary Baseline: 5 bytes/tri</a:t>
            </a:r>
            <a:endParaRPr/>
          </a:p>
        </p:txBody>
      </p:sp>
      <p:pic>
        <p:nvPicPr>
          <p:cNvPr id="160" name="Google Shape;160;p4"/>
          <p:cNvPicPr preferRelativeResize="0"/>
          <p:nvPr/>
        </p:nvPicPr>
        <p:blipFill rotWithShape="1">
          <a:blip r:embed="rId3">
            <a:alphaModFix/>
          </a:blip>
          <a:srcRect b="0" l="0" r="0" t="0"/>
          <a:stretch/>
        </p:blipFill>
        <p:spPr>
          <a:xfrm>
            <a:off x="853821" y="1577276"/>
            <a:ext cx="2832299" cy="253293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4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Implementation Details</a:t>
            </a:r>
            <a:endParaRPr/>
          </a:p>
        </p:txBody>
      </p:sp>
      <p:sp>
        <p:nvSpPr>
          <p:cNvPr id="433" name="Google Shape;433;p4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Store everything as tables.</a:t>
            </a:r>
            <a:endParaRPr/>
          </a:p>
          <a:p>
            <a:pPr indent="-298450" lvl="1" marL="914400" rtl="0" algn="l">
              <a:lnSpc>
                <a:spcPct val="130000"/>
              </a:lnSpc>
              <a:spcBef>
                <a:spcPts val="0"/>
              </a:spcBef>
              <a:spcAft>
                <a:spcPts val="0"/>
              </a:spcAft>
              <a:buSzPts val="1100"/>
              <a:buChar char="○"/>
            </a:pPr>
            <a:r>
              <a:rPr lang="en"/>
              <a:t>25 unique 1D lines</a:t>
            </a:r>
            <a:endParaRPr/>
          </a:p>
          <a:p>
            <a:pPr indent="-298450" lvl="1" marL="914400" rtl="0" algn="l">
              <a:lnSpc>
                <a:spcPct val="130000"/>
              </a:lnSpc>
              <a:spcBef>
                <a:spcPts val="0"/>
              </a:spcBef>
              <a:spcAft>
                <a:spcPts val="0"/>
              </a:spcAft>
              <a:buSzPts val="1100"/>
              <a:buChar char="○"/>
            </a:pPr>
            <a:r>
              <a:rPr lang="en"/>
              <a:t>Each line has a start and end t for each position</a:t>
            </a:r>
            <a:endParaRPr/>
          </a:p>
          <a:p>
            <a:pPr indent="-304800" lvl="0" marL="457200" rtl="0" algn="l">
              <a:lnSpc>
                <a:spcPct val="130000"/>
              </a:lnSpc>
              <a:spcBef>
                <a:spcPts val="0"/>
              </a:spcBef>
              <a:spcAft>
                <a:spcPts val="0"/>
              </a:spcAft>
              <a:buSzPts val="1200"/>
              <a:buChar char="●"/>
            </a:pPr>
            <a:r>
              <a:rPr lang="en"/>
              <a:t>Clamped Parallelogram Tables</a:t>
            </a:r>
            <a:endParaRPr/>
          </a:p>
          <a:p>
            <a:pPr indent="-298450" lvl="1" marL="914400" rtl="0" algn="l">
              <a:lnSpc>
                <a:spcPct val="130000"/>
              </a:lnSpc>
              <a:spcBef>
                <a:spcPts val="0"/>
              </a:spcBef>
              <a:spcAft>
                <a:spcPts val="0"/>
              </a:spcAft>
              <a:buSzPts val="1100"/>
              <a:buChar char="○"/>
            </a:pPr>
            <a:r>
              <a:rPr lang="en"/>
              <a:t>Based on left edge and bottom edge</a:t>
            </a:r>
            <a:endParaRPr/>
          </a:p>
          <a:p>
            <a:pPr indent="-285750" lvl="2" marL="1371600" rtl="0" algn="l">
              <a:lnSpc>
                <a:spcPct val="130000"/>
              </a:lnSpc>
              <a:spcBef>
                <a:spcPts val="0"/>
              </a:spcBef>
              <a:spcAft>
                <a:spcPts val="0"/>
              </a:spcAft>
              <a:buSzPts val="900"/>
              <a:buChar char="■"/>
            </a:pPr>
            <a:r>
              <a:rPr lang="en"/>
              <a:t>25*25 tables.</a:t>
            </a:r>
            <a:endParaRPr/>
          </a:p>
          <a:p>
            <a:pPr indent="-304800" lvl="0" marL="457200" rtl="0" algn="l">
              <a:lnSpc>
                <a:spcPct val="130000"/>
              </a:lnSpc>
              <a:spcBef>
                <a:spcPts val="0"/>
              </a:spcBef>
              <a:spcAft>
                <a:spcPts val="0"/>
              </a:spcAft>
              <a:buSzPts val="1200"/>
              <a:buChar char="●"/>
            </a:pPr>
            <a:r>
              <a:rPr lang="en"/>
              <a:t>Gap Table</a:t>
            </a:r>
            <a:endParaRPr/>
          </a:p>
          <a:p>
            <a:pPr indent="-298450" lvl="1" marL="914400" rtl="0" algn="l">
              <a:lnSpc>
                <a:spcPct val="130000"/>
              </a:lnSpc>
              <a:spcBef>
                <a:spcPts val="0"/>
              </a:spcBef>
              <a:spcAft>
                <a:spcPts val="0"/>
              </a:spcAft>
              <a:buSzPts val="1100"/>
              <a:buChar char="○"/>
            </a:pPr>
            <a:r>
              <a:rPr lang="en"/>
              <a:t>Based on left edge and right edge</a:t>
            </a:r>
            <a:endParaRPr/>
          </a:p>
          <a:p>
            <a:pPr indent="-285750" lvl="2" marL="1371600" rtl="0" algn="l">
              <a:lnSpc>
                <a:spcPct val="130000"/>
              </a:lnSpc>
              <a:spcBef>
                <a:spcPts val="0"/>
              </a:spcBef>
              <a:spcAft>
                <a:spcPts val="0"/>
              </a:spcAft>
              <a:buSzPts val="900"/>
              <a:buChar char="■"/>
            </a:pPr>
            <a:r>
              <a:rPr lang="en"/>
              <a:t>25*25 tables</a:t>
            </a:r>
            <a:endParaRPr/>
          </a:p>
          <a:p>
            <a:pPr indent="-304800" lvl="0" marL="457200" rtl="0" algn="l">
              <a:lnSpc>
                <a:spcPct val="130000"/>
              </a:lnSpc>
              <a:spcBef>
                <a:spcPts val="0"/>
              </a:spcBef>
              <a:spcAft>
                <a:spcPts val="0"/>
              </a:spcAft>
              <a:buSzPts val="1200"/>
              <a:buChar char="●"/>
            </a:pPr>
            <a:r>
              <a:rPr lang="en"/>
              <a:t>Total tables size: 1.6MB</a:t>
            </a:r>
            <a:endParaRPr/>
          </a:p>
          <a:p>
            <a:pPr indent="0" lvl="0" marL="0" rtl="0" algn="l">
              <a:lnSpc>
                <a:spcPct val="130000"/>
              </a:lnSpc>
              <a:spcBef>
                <a:spcPts val="500"/>
              </a:spcBef>
              <a:spcAft>
                <a:spcPts val="0"/>
              </a:spcAft>
              <a:buSzPts val="1200"/>
              <a:buNone/>
            </a:pPr>
            <a:r>
              <a:t/>
            </a:r>
            <a:endParaRPr/>
          </a:p>
          <a:p>
            <a:pPr indent="0" lvl="0" marL="457200" rtl="0" algn="l">
              <a:lnSpc>
                <a:spcPct val="130000"/>
              </a:lnSpc>
              <a:spcBef>
                <a:spcPts val="500"/>
              </a:spcBef>
              <a:spcAft>
                <a:spcPts val="500"/>
              </a:spcAft>
              <a:buSzPts val="1200"/>
              <a:buNone/>
            </a:pPr>
            <a:r>
              <a:t/>
            </a:r>
            <a:endParaRPr/>
          </a:p>
        </p:txBody>
      </p:sp>
      <p:pic>
        <p:nvPicPr>
          <p:cNvPr id="434" name="Google Shape;434;p40"/>
          <p:cNvPicPr preferRelativeResize="0"/>
          <p:nvPr/>
        </p:nvPicPr>
        <p:blipFill rotWithShape="1">
          <a:blip r:embed="rId3">
            <a:alphaModFix/>
          </a:blip>
          <a:srcRect b="0" l="0" r="0" t="0"/>
          <a:stretch/>
        </p:blipFill>
        <p:spPr>
          <a:xfrm>
            <a:off x="2684598" y="1640573"/>
            <a:ext cx="1185800" cy="2397251"/>
          </a:xfrm>
          <a:prstGeom prst="rect">
            <a:avLst/>
          </a:prstGeom>
          <a:noFill/>
          <a:ln>
            <a:noFill/>
          </a:ln>
        </p:spPr>
      </p:pic>
      <p:pic>
        <p:nvPicPr>
          <p:cNvPr id="435" name="Google Shape;435;p40"/>
          <p:cNvPicPr preferRelativeResize="0"/>
          <p:nvPr/>
        </p:nvPicPr>
        <p:blipFill rotWithShape="1">
          <a:blip r:embed="rId4">
            <a:alphaModFix/>
          </a:blip>
          <a:srcRect b="0" l="0" r="0" t="0"/>
          <a:stretch/>
        </p:blipFill>
        <p:spPr>
          <a:xfrm>
            <a:off x="314325" y="1750725"/>
            <a:ext cx="2243975" cy="22439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4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Part 2: The Mesh</a:t>
            </a:r>
            <a:endParaRPr/>
          </a:p>
        </p:txBody>
      </p:sp>
      <p:sp>
        <p:nvSpPr>
          <p:cNvPr id="441" name="Google Shape;441;p4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Full Compute Adaptive Tessellation</a:t>
            </a:r>
            <a:endParaRPr/>
          </a:p>
          <a:p>
            <a:pPr indent="-298450" lvl="1" marL="914400" rtl="0" algn="l">
              <a:lnSpc>
                <a:spcPct val="130000"/>
              </a:lnSpc>
              <a:spcBef>
                <a:spcPts val="0"/>
              </a:spcBef>
              <a:spcAft>
                <a:spcPts val="0"/>
              </a:spcAft>
              <a:buSzPts val="1100"/>
              <a:buChar char="○"/>
            </a:pPr>
            <a:r>
              <a:rPr lang="en"/>
              <a:t>Choose tess factors for edges.</a:t>
            </a:r>
            <a:endParaRPr/>
          </a:p>
          <a:p>
            <a:pPr indent="-298450" lvl="1" marL="914400" rtl="0" algn="l">
              <a:lnSpc>
                <a:spcPct val="130000"/>
              </a:lnSpc>
              <a:spcBef>
                <a:spcPts val="0"/>
              </a:spcBef>
              <a:spcAft>
                <a:spcPts val="0"/>
              </a:spcAft>
              <a:buSzPts val="1100"/>
              <a:buChar char="○"/>
            </a:pPr>
            <a:r>
              <a:rPr lang="en"/>
              <a:t>Tessellate into large, flat buffers.</a:t>
            </a:r>
            <a:endParaRPr/>
          </a:p>
          <a:p>
            <a:pPr indent="-304800" lvl="0" marL="457200" rtl="0" algn="l">
              <a:lnSpc>
                <a:spcPct val="130000"/>
              </a:lnSpc>
              <a:spcBef>
                <a:spcPts val="0"/>
              </a:spcBef>
              <a:spcAft>
                <a:spcPts val="0"/>
              </a:spcAft>
              <a:buSzPts val="1200"/>
              <a:buChar char="●"/>
            </a:pPr>
            <a:r>
              <a:rPr lang="en"/>
              <a:t>A reference baseline:</a:t>
            </a:r>
            <a:endParaRPr/>
          </a:p>
          <a:p>
            <a:pPr indent="-298450" lvl="1" marL="914400" rtl="0" algn="l">
              <a:lnSpc>
                <a:spcPct val="130000"/>
              </a:lnSpc>
              <a:spcBef>
                <a:spcPts val="0"/>
              </a:spcBef>
              <a:spcAft>
                <a:spcPts val="0"/>
              </a:spcAft>
              <a:buSzPts val="1100"/>
              <a:buChar char="○"/>
            </a:pPr>
            <a:r>
              <a:rPr lang="en"/>
              <a:t>Vanilla WebGPU, no extensions</a:t>
            </a:r>
            <a:endParaRPr/>
          </a:p>
          <a:p>
            <a:pPr indent="-304800" lvl="0" marL="457200" rtl="0" algn="l">
              <a:lnSpc>
                <a:spcPct val="130000"/>
              </a:lnSpc>
              <a:spcBef>
                <a:spcPts val="0"/>
              </a:spcBef>
              <a:spcAft>
                <a:spcPts val="0"/>
              </a:spcAft>
              <a:buSzPts val="1200"/>
              <a:buChar char="●"/>
            </a:pPr>
            <a:r>
              <a:rPr lang="en"/>
              <a:t>Algorithm options?</a:t>
            </a:r>
            <a:endParaRPr/>
          </a:p>
        </p:txBody>
      </p:sp>
      <p:pic>
        <p:nvPicPr>
          <p:cNvPr id="442" name="Google Shape;442;p41"/>
          <p:cNvPicPr preferRelativeResize="0"/>
          <p:nvPr/>
        </p:nvPicPr>
        <p:blipFill rotWithShape="1">
          <a:blip r:embed="rId3">
            <a:alphaModFix/>
          </a:blip>
          <a:srcRect b="0" l="0" r="0" t="0"/>
          <a:stretch/>
        </p:blipFill>
        <p:spPr>
          <a:xfrm>
            <a:off x="853821" y="2068770"/>
            <a:ext cx="2832300" cy="154994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42"/>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Recent Compute Tessellation Algorithms</a:t>
            </a:r>
            <a:endParaRPr/>
          </a:p>
        </p:txBody>
      </p:sp>
      <p:sp>
        <p:nvSpPr>
          <p:cNvPr id="448" name="Google Shape;448;p42"/>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Nanite Tessellation [Karis 2026]</a:t>
            </a:r>
            <a:endParaRPr/>
          </a:p>
          <a:p>
            <a:pPr indent="-298450" lvl="1" marL="914400" rtl="0" algn="l">
              <a:lnSpc>
                <a:spcPct val="130000"/>
              </a:lnSpc>
              <a:spcBef>
                <a:spcPts val="0"/>
              </a:spcBef>
              <a:spcAft>
                <a:spcPts val="0"/>
              </a:spcAft>
              <a:buSzPts val="1100"/>
              <a:buChar char="○"/>
            </a:pPr>
            <a:r>
              <a:rPr lang="en"/>
              <a:t>Integer tess factors, nested splits</a:t>
            </a:r>
            <a:endParaRPr/>
          </a:p>
          <a:p>
            <a:pPr indent="-298450" lvl="1" marL="914400" rtl="0" algn="l">
              <a:lnSpc>
                <a:spcPct val="130000"/>
              </a:lnSpc>
              <a:spcBef>
                <a:spcPts val="0"/>
              </a:spcBef>
              <a:spcAft>
                <a:spcPts val="0"/>
              </a:spcAft>
              <a:buSzPts val="1100"/>
              <a:buChar char="○"/>
            </a:pPr>
            <a:r>
              <a:rPr lang="en"/>
              <a:t>Pattern pops when tess factors change</a:t>
            </a:r>
            <a:endParaRPr/>
          </a:p>
          <a:p>
            <a:pPr indent="-285750" lvl="2" marL="1371600" rtl="0" algn="l">
              <a:lnSpc>
                <a:spcPct val="130000"/>
              </a:lnSpc>
              <a:spcBef>
                <a:spcPts val="0"/>
              </a:spcBef>
              <a:spcAft>
                <a:spcPts val="0"/>
              </a:spcAft>
              <a:buSzPts val="900"/>
              <a:buChar char="■"/>
            </a:pPr>
            <a:r>
              <a:rPr lang="en"/>
              <a:t>Not visible with sub-pixel triangle error, similar to Reyes (Reyes)</a:t>
            </a:r>
            <a:endParaRPr/>
          </a:p>
          <a:p>
            <a:pPr indent="-304800" lvl="0" marL="457200" rtl="0" algn="l">
              <a:lnSpc>
                <a:spcPct val="130000"/>
              </a:lnSpc>
              <a:spcBef>
                <a:spcPts val="0"/>
              </a:spcBef>
              <a:spcAft>
                <a:spcPts val="0"/>
              </a:spcAft>
              <a:buSzPts val="1200"/>
              <a:buChar char="●"/>
            </a:pPr>
            <a:r>
              <a:rPr lang="en"/>
              <a:t>Concurrent Binary Trees / Longest-edge bisection [Dupuy 2020], [Deliot et al. 2021]</a:t>
            </a:r>
            <a:endParaRPr/>
          </a:p>
          <a:p>
            <a:pPr indent="-298450" lvl="1" marL="914400" rtl="0" algn="l">
              <a:lnSpc>
                <a:spcPct val="130000"/>
              </a:lnSpc>
              <a:spcBef>
                <a:spcPts val="0"/>
              </a:spcBef>
              <a:spcAft>
                <a:spcPts val="0"/>
              </a:spcAft>
              <a:buSzPts val="1100"/>
              <a:buChar char="○"/>
            </a:pPr>
            <a:r>
              <a:rPr lang="en"/>
              <a:t>Recursive cascading splits</a:t>
            </a:r>
            <a:endParaRPr/>
          </a:p>
          <a:p>
            <a:pPr indent="-298450" lvl="1" marL="914400" rtl="0" algn="l">
              <a:lnSpc>
                <a:spcPct val="130000"/>
              </a:lnSpc>
              <a:spcBef>
                <a:spcPts val="0"/>
              </a:spcBef>
              <a:spcAft>
                <a:spcPts val="0"/>
              </a:spcAft>
              <a:buSzPts val="1100"/>
              <a:buChar char="○"/>
            </a:pPr>
            <a:r>
              <a:rPr lang="en"/>
              <a:t>Dependencies between edges</a:t>
            </a:r>
            <a:endParaRPr/>
          </a:p>
          <a:p>
            <a:pPr indent="-304800" lvl="0" marL="457200" rtl="0" algn="l">
              <a:lnSpc>
                <a:spcPct val="130000"/>
              </a:lnSpc>
              <a:spcBef>
                <a:spcPts val="0"/>
              </a:spcBef>
              <a:spcAft>
                <a:spcPts val="0"/>
              </a:spcAft>
              <a:buSzPts val="1200"/>
              <a:buChar char="●"/>
            </a:pPr>
            <a:r>
              <a:rPr lang="en"/>
              <a:t>Goal: Fractional tessellation</a:t>
            </a:r>
            <a:endParaRPr/>
          </a:p>
          <a:p>
            <a:pPr indent="-298450" lvl="1" marL="914400" rtl="0" algn="l">
              <a:lnSpc>
                <a:spcPct val="130000"/>
              </a:lnSpc>
              <a:spcBef>
                <a:spcPts val="0"/>
              </a:spcBef>
              <a:spcAft>
                <a:spcPts val="0"/>
              </a:spcAft>
              <a:buSzPts val="1100"/>
              <a:buChar char="○"/>
            </a:pPr>
            <a:r>
              <a:rPr lang="en"/>
              <a:t>Independent edges</a:t>
            </a:r>
            <a:endParaRPr/>
          </a:p>
          <a:p>
            <a:pPr indent="-298450" lvl="1" marL="914400" rtl="0" algn="l">
              <a:lnSpc>
                <a:spcPct val="130000"/>
              </a:lnSpc>
              <a:spcBef>
                <a:spcPts val="0"/>
              </a:spcBef>
              <a:spcAft>
                <a:spcPts val="0"/>
              </a:spcAft>
              <a:buSzPts val="1100"/>
              <a:buChar char="○"/>
            </a:pPr>
            <a:r>
              <a:rPr lang="en"/>
              <a:t>No pops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2" name="Shape 452"/>
        <p:cNvGrpSpPr/>
        <p:nvPr/>
      </p:nvGrpSpPr>
      <p:grpSpPr>
        <a:xfrm>
          <a:off x="0" y="0"/>
          <a:ext cx="0" cy="0"/>
          <a:chOff x="0" y="0"/>
          <a:chExt cx="0" cy="0"/>
        </a:xfrm>
      </p:grpSpPr>
      <p:sp>
        <p:nvSpPr>
          <p:cNvPr id="453" name="Google Shape;453;p4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2D Rule: 1/8th</a:t>
            </a:r>
            <a:endParaRPr/>
          </a:p>
        </p:txBody>
      </p:sp>
      <p:sp>
        <p:nvSpPr>
          <p:cNvPr id="454" name="Google Shape;454;p4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In 2D, each level gives 2× more line segments for a 1/4 reduction in error</a:t>
            </a:r>
            <a:endParaRPr/>
          </a:p>
          <a:p>
            <a:pPr indent="-304800" lvl="0" marL="457200" rtl="0" algn="l">
              <a:lnSpc>
                <a:spcPct val="130000"/>
              </a:lnSpc>
              <a:spcBef>
                <a:spcPts val="0"/>
              </a:spcBef>
              <a:spcAft>
                <a:spcPts val="0"/>
              </a:spcAft>
              <a:buSzPts val="1200"/>
              <a:buChar char="●"/>
            </a:pPr>
            <a:r>
              <a:rPr lang="en"/>
              <a:t>2× the cost for 1/4 the error means each level is 1/8th as efficient as the last</a:t>
            </a:r>
            <a:endParaRPr/>
          </a:p>
          <a:p>
            <a:pPr indent="-304800" lvl="0" marL="457200" rtl="0" algn="l">
              <a:lnSpc>
                <a:spcPct val="130000"/>
              </a:lnSpc>
              <a:spcBef>
                <a:spcPts val="0"/>
              </a:spcBef>
              <a:spcAft>
                <a:spcPts val="0"/>
              </a:spcAft>
              <a:buSzPts val="1200"/>
              <a:buChar char="●"/>
            </a:pPr>
            <a:r>
              <a:rPr lang="en"/>
              <a:t>Huge early gains, rapidly diminishing returns</a:t>
            </a:r>
            <a:endParaRPr/>
          </a:p>
        </p:txBody>
      </p:sp>
      <p:pic>
        <p:nvPicPr>
          <p:cNvPr id="455" name="Google Shape;455;p43"/>
          <p:cNvPicPr preferRelativeResize="0"/>
          <p:nvPr/>
        </p:nvPicPr>
        <p:blipFill rotWithShape="1">
          <a:blip r:embed="rId3">
            <a:alphaModFix/>
          </a:blip>
          <a:srcRect b="0" l="0" r="0" t="0"/>
          <a:stretch/>
        </p:blipFill>
        <p:spPr>
          <a:xfrm>
            <a:off x="4245651" y="2785674"/>
            <a:ext cx="3641501" cy="1427275"/>
          </a:xfrm>
          <a:prstGeom prst="rect">
            <a:avLst/>
          </a:prstGeom>
          <a:noFill/>
          <a:ln>
            <a:noFill/>
          </a:ln>
        </p:spPr>
      </p:pic>
      <p:pic>
        <p:nvPicPr>
          <p:cNvPr id="456" name="Google Shape;456;p43"/>
          <p:cNvPicPr preferRelativeResize="0"/>
          <p:nvPr/>
        </p:nvPicPr>
        <p:blipFill rotWithShape="1">
          <a:blip r:embed="rId4">
            <a:alphaModFix/>
          </a:blip>
          <a:srcRect b="0" l="0" r="0" t="0"/>
          <a:stretch/>
        </p:blipFill>
        <p:spPr>
          <a:xfrm>
            <a:off x="940291" y="1106784"/>
            <a:ext cx="2042152" cy="31908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4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3D Rule: 1/16th</a:t>
            </a:r>
            <a:endParaRPr/>
          </a:p>
        </p:txBody>
      </p:sp>
      <p:sp>
        <p:nvSpPr>
          <p:cNvPr id="462" name="Google Shape;462;p4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Same error reduction per level (1/4)</a:t>
            </a:r>
            <a:endParaRPr/>
          </a:p>
          <a:p>
            <a:pPr indent="-304800" lvl="0" marL="457200" rtl="0" algn="l">
              <a:lnSpc>
                <a:spcPct val="130000"/>
              </a:lnSpc>
              <a:spcBef>
                <a:spcPts val="0"/>
              </a:spcBef>
              <a:spcAft>
                <a:spcPts val="0"/>
              </a:spcAft>
              <a:buSzPts val="1200"/>
              <a:buChar char="●"/>
            </a:pPr>
            <a:r>
              <a:rPr lang="en"/>
              <a:t>Each level is 4× the triangles</a:t>
            </a:r>
            <a:endParaRPr/>
          </a:p>
          <a:p>
            <a:pPr indent="-298450" lvl="1" marL="914400" rtl="0" algn="l">
              <a:lnSpc>
                <a:spcPct val="130000"/>
              </a:lnSpc>
              <a:spcBef>
                <a:spcPts val="0"/>
              </a:spcBef>
              <a:spcAft>
                <a:spcPts val="0"/>
              </a:spcAft>
              <a:buSzPts val="1100"/>
              <a:buChar char="○"/>
            </a:pPr>
            <a:r>
              <a:rPr lang="en"/>
              <a:t>As opposed to 2x for 2D.</a:t>
            </a:r>
            <a:endParaRPr/>
          </a:p>
          <a:p>
            <a:pPr indent="-304800" lvl="0" marL="457200" rtl="0" algn="l">
              <a:lnSpc>
                <a:spcPct val="130000"/>
              </a:lnSpc>
              <a:spcBef>
                <a:spcPts val="0"/>
              </a:spcBef>
              <a:spcAft>
                <a:spcPts val="0"/>
              </a:spcAft>
              <a:buSzPts val="1200"/>
              <a:buChar char="●"/>
            </a:pPr>
            <a:r>
              <a:rPr lang="en"/>
              <a:t>1/4 the error for 4× the cost for each level is 1/16th as efficient as the last</a:t>
            </a:r>
            <a:endParaRPr/>
          </a:p>
          <a:p>
            <a:pPr indent="-304800" lvl="0" marL="457200" rtl="0" algn="l">
              <a:lnSpc>
                <a:spcPct val="130000"/>
              </a:lnSpc>
              <a:spcBef>
                <a:spcPts val="0"/>
              </a:spcBef>
              <a:spcAft>
                <a:spcPts val="0"/>
              </a:spcAft>
              <a:buSzPts val="1200"/>
              <a:buChar char="●"/>
            </a:pPr>
            <a:r>
              <a:rPr lang="en"/>
              <a:t>Gains diminish even faster than 2x.</a:t>
            </a:r>
            <a:endParaRPr/>
          </a:p>
        </p:txBody>
      </p:sp>
      <p:pic>
        <p:nvPicPr>
          <p:cNvPr id="463" name="Google Shape;463;p44"/>
          <p:cNvPicPr preferRelativeResize="0"/>
          <p:nvPr/>
        </p:nvPicPr>
        <p:blipFill rotWithShape="1">
          <a:blip r:embed="rId3">
            <a:alphaModFix/>
          </a:blip>
          <a:srcRect b="0" l="0" r="0" t="0"/>
          <a:stretch/>
        </p:blipFill>
        <p:spPr>
          <a:xfrm>
            <a:off x="2325750" y="1473987"/>
            <a:ext cx="1516900" cy="2730420"/>
          </a:xfrm>
          <a:prstGeom prst="rect">
            <a:avLst/>
          </a:prstGeom>
          <a:noFill/>
          <a:ln>
            <a:noFill/>
          </a:ln>
        </p:spPr>
      </p:pic>
      <p:pic>
        <p:nvPicPr>
          <p:cNvPr id="464" name="Google Shape;464;p44"/>
          <p:cNvPicPr preferRelativeResize="0"/>
          <p:nvPr/>
        </p:nvPicPr>
        <p:blipFill rotWithShape="1">
          <a:blip r:embed="rId4">
            <a:alphaModFix/>
          </a:blip>
          <a:srcRect b="0" l="0" r="0" t="0"/>
          <a:stretch/>
        </p:blipFill>
        <p:spPr>
          <a:xfrm>
            <a:off x="591570" y="1478057"/>
            <a:ext cx="1516898" cy="272228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45"/>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Real meshes have unevenly sized polys</a:t>
            </a:r>
            <a:endParaRPr/>
          </a:p>
        </p:txBody>
      </p:sp>
      <p:sp>
        <p:nvSpPr>
          <p:cNvPr id="470" name="Google Shape;470;p45"/>
          <p:cNvSpPr txBox="1"/>
          <p:nvPr>
            <p:ph idx="5" type="body"/>
          </p:nvPr>
        </p:nvSpPr>
        <p:spPr>
          <a:xfrm>
            <a:off x="4745736" y="1380744"/>
            <a:ext cx="40875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Simple case, with three initial quads.</a:t>
            </a:r>
            <a:endParaRPr/>
          </a:p>
          <a:p>
            <a:pPr indent="-304800" lvl="0" marL="457200" rtl="0" algn="l">
              <a:lnSpc>
                <a:spcPct val="130000"/>
              </a:lnSpc>
              <a:spcBef>
                <a:spcPts val="0"/>
              </a:spcBef>
              <a:spcAft>
                <a:spcPts val="0"/>
              </a:spcAft>
              <a:buSzPts val="1200"/>
              <a:buChar char="●"/>
            </a:pPr>
            <a:r>
              <a:rPr lang="en"/>
              <a:t>Fixed tessellation:</a:t>
            </a:r>
            <a:endParaRPr/>
          </a:p>
          <a:p>
            <a:pPr indent="-298450" lvl="1" marL="914400" rtl="0" algn="l">
              <a:lnSpc>
                <a:spcPct val="130000"/>
              </a:lnSpc>
              <a:spcBef>
                <a:spcPts val="0"/>
              </a:spcBef>
              <a:spcAft>
                <a:spcPts val="0"/>
              </a:spcAft>
              <a:buSzPts val="1100"/>
              <a:buChar char="○"/>
            </a:pPr>
            <a:r>
              <a:rPr lang="en"/>
              <a:t>Over-tessellate the thin and/or small quads</a:t>
            </a:r>
            <a:endParaRPr/>
          </a:p>
          <a:p>
            <a:pPr indent="-298450" lvl="1" marL="914400" rtl="0" algn="l">
              <a:lnSpc>
                <a:spcPct val="130000"/>
              </a:lnSpc>
              <a:spcBef>
                <a:spcPts val="0"/>
              </a:spcBef>
              <a:spcAft>
                <a:spcPts val="0"/>
              </a:spcAft>
              <a:buSzPts val="1100"/>
              <a:buChar char="○"/>
            </a:pPr>
            <a:r>
              <a:rPr lang="en"/>
              <a:t>Under-tessellate the large quads.</a:t>
            </a:r>
            <a:endParaRPr/>
          </a:p>
          <a:p>
            <a:pPr indent="-304800" lvl="0" marL="457200" rtl="0" algn="l">
              <a:lnSpc>
                <a:spcPct val="130000"/>
              </a:lnSpc>
              <a:spcBef>
                <a:spcPts val="0"/>
              </a:spcBef>
              <a:spcAft>
                <a:spcPts val="0"/>
              </a:spcAft>
              <a:buSzPts val="1200"/>
              <a:buChar char="●"/>
            </a:pPr>
            <a:r>
              <a:rPr lang="en"/>
              <a:t>Left: Adaptive tessellation</a:t>
            </a:r>
            <a:endParaRPr/>
          </a:p>
          <a:p>
            <a:pPr indent="-304800" lvl="0" marL="457200" rtl="0" algn="l">
              <a:lnSpc>
                <a:spcPct val="130000"/>
              </a:lnSpc>
              <a:spcBef>
                <a:spcPts val="0"/>
              </a:spcBef>
              <a:spcAft>
                <a:spcPts val="0"/>
              </a:spcAft>
              <a:buSzPts val="1200"/>
              <a:buChar char="●"/>
            </a:pPr>
            <a:r>
              <a:rPr lang="en"/>
              <a:t>Right: Fixed tessellation</a:t>
            </a:r>
            <a:endParaRPr/>
          </a:p>
        </p:txBody>
      </p:sp>
      <p:pic>
        <p:nvPicPr>
          <p:cNvPr id="471" name="Google Shape;471;p45"/>
          <p:cNvPicPr preferRelativeResize="0"/>
          <p:nvPr/>
        </p:nvPicPr>
        <p:blipFill rotWithShape="1">
          <a:blip r:embed="rId3">
            <a:alphaModFix/>
          </a:blip>
          <a:srcRect b="0" l="0" r="0" t="0"/>
          <a:stretch/>
        </p:blipFill>
        <p:spPr>
          <a:xfrm>
            <a:off x="5495425" y="3045650"/>
            <a:ext cx="1508926" cy="1504175"/>
          </a:xfrm>
          <a:prstGeom prst="rect">
            <a:avLst/>
          </a:prstGeom>
          <a:noFill/>
          <a:ln>
            <a:noFill/>
          </a:ln>
        </p:spPr>
      </p:pic>
      <p:pic>
        <p:nvPicPr>
          <p:cNvPr id="472" name="Google Shape;472;p45"/>
          <p:cNvPicPr preferRelativeResize="0"/>
          <p:nvPr/>
        </p:nvPicPr>
        <p:blipFill rotWithShape="1">
          <a:blip r:embed="rId4">
            <a:alphaModFix/>
          </a:blip>
          <a:srcRect b="0" l="0" r="0" t="0"/>
          <a:stretch/>
        </p:blipFill>
        <p:spPr>
          <a:xfrm>
            <a:off x="2610975" y="1541587"/>
            <a:ext cx="2066848" cy="2060350"/>
          </a:xfrm>
          <a:prstGeom prst="rect">
            <a:avLst/>
          </a:prstGeom>
          <a:noFill/>
          <a:ln>
            <a:noFill/>
          </a:ln>
        </p:spPr>
      </p:pic>
      <p:pic>
        <p:nvPicPr>
          <p:cNvPr id="473" name="Google Shape;473;p45"/>
          <p:cNvPicPr preferRelativeResize="0"/>
          <p:nvPr/>
        </p:nvPicPr>
        <p:blipFill rotWithShape="1">
          <a:blip r:embed="rId5">
            <a:alphaModFix/>
          </a:blip>
          <a:srcRect b="0" l="0" r="0" t="0"/>
          <a:stretch/>
        </p:blipFill>
        <p:spPr>
          <a:xfrm>
            <a:off x="353802" y="1541566"/>
            <a:ext cx="2066848" cy="20603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4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payoff: adaptive vs fixed</a:t>
            </a:r>
            <a:endParaRPr/>
          </a:p>
        </p:txBody>
      </p:sp>
      <p:sp>
        <p:nvSpPr>
          <p:cNvPr id="479" name="Google Shape;479;p4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Top image is fixed, at 62.6k triangles</a:t>
            </a:r>
            <a:endParaRPr/>
          </a:p>
          <a:p>
            <a:pPr indent="-304800" lvl="0" marL="457200" rtl="0" algn="l">
              <a:lnSpc>
                <a:spcPct val="130000"/>
              </a:lnSpc>
              <a:spcBef>
                <a:spcPts val="0"/>
              </a:spcBef>
              <a:spcAft>
                <a:spcPts val="0"/>
              </a:spcAft>
              <a:buSzPts val="1200"/>
              <a:buChar char="●"/>
            </a:pPr>
            <a:r>
              <a:rPr lang="en"/>
              <a:t>The middle image is adaptive. It provides a vastly finer tessellation despite fewer triangles (46.5k)</a:t>
            </a:r>
            <a:endParaRPr/>
          </a:p>
          <a:p>
            <a:pPr indent="-298450" lvl="1" marL="914400" rtl="0" algn="l">
              <a:lnSpc>
                <a:spcPct val="130000"/>
              </a:lnSpc>
              <a:spcBef>
                <a:spcPts val="0"/>
              </a:spcBef>
              <a:spcAft>
                <a:spcPts val="0"/>
              </a:spcAft>
              <a:buSzPts val="1100"/>
              <a:buChar char="○"/>
            </a:pPr>
            <a:r>
              <a:rPr lang="en"/>
              <a:t>More aggressive tessellation of larger triangles.</a:t>
            </a:r>
            <a:endParaRPr/>
          </a:p>
          <a:p>
            <a:pPr indent="-298450" lvl="1" marL="914400" rtl="0" algn="l">
              <a:lnSpc>
                <a:spcPct val="130000"/>
              </a:lnSpc>
              <a:spcBef>
                <a:spcPts val="0"/>
              </a:spcBef>
              <a:spcAft>
                <a:spcPts val="0"/>
              </a:spcAft>
              <a:buSzPts val="1100"/>
              <a:buChar char="○"/>
            </a:pPr>
            <a:r>
              <a:rPr lang="en"/>
              <a:t>Less aggressive tessellation of smaller and offscreen triangles.</a:t>
            </a:r>
            <a:endParaRPr/>
          </a:p>
          <a:p>
            <a:pPr indent="-304800" lvl="0" marL="457200" rtl="0" algn="l">
              <a:lnSpc>
                <a:spcPct val="130000"/>
              </a:lnSpc>
              <a:spcBef>
                <a:spcPts val="0"/>
              </a:spcBef>
              <a:spcAft>
                <a:spcPts val="0"/>
              </a:spcAft>
              <a:buSzPts val="1200"/>
              <a:buChar char="●"/>
            </a:pPr>
            <a:r>
              <a:rPr lang="en"/>
              <a:t>To achieve similar tessellation size, we need about 560.1k tris</a:t>
            </a:r>
            <a:endParaRPr/>
          </a:p>
          <a:p>
            <a:pPr indent="0" lvl="0" marL="457200" rtl="0" algn="l">
              <a:lnSpc>
                <a:spcPct val="130000"/>
              </a:lnSpc>
              <a:spcBef>
                <a:spcPts val="500"/>
              </a:spcBef>
              <a:spcAft>
                <a:spcPts val="500"/>
              </a:spcAft>
              <a:buSzPts val="1200"/>
              <a:buNone/>
            </a:pPr>
            <a:r>
              <a:t/>
            </a:r>
            <a:endParaRPr/>
          </a:p>
        </p:txBody>
      </p:sp>
      <p:pic>
        <p:nvPicPr>
          <p:cNvPr id="480" name="Google Shape;480;p46"/>
          <p:cNvPicPr preferRelativeResize="0"/>
          <p:nvPr/>
        </p:nvPicPr>
        <p:blipFill rotWithShape="1">
          <a:blip r:embed="rId3">
            <a:alphaModFix/>
          </a:blip>
          <a:srcRect b="0" l="0" r="0" t="0"/>
          <a:stretch/>
        </p:blipFill>
        <p:spPr>
          <a:xfrm>
            <a:off x="1382572" y="1383793"/>
            <a:ext cx="1774800" cy="291990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4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Big buffers</a:t>
            </a:r>
            <a:endParaRPr/>
          </a:p>
        </p:txBody>
      </p:sp>
      <p:sp>
        <p:nvSpPr>
          <p:cNvPr id="486" name="Google Shape;486;p4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Store buffers for 16M tris and 16M verts</a:t>
            </a:r>
            <a:endParaRPr/>
          </a:p>
          <a:p>
            <a:pPr indent="-298450" lvl="1" marL="914400" rtl="0" algn="l">
              <a:lnSpc>
                <a:spcPct val="130000"/>
              </a:lnSpc>
              <a:spcBef>
                <a:spcPts val="0"/>
              </a:spcBef>
              <a:spcAft>
                <a:spcPts val="0"/>
              </a:spcAft>
              <a:buSzPts val="1100"/>
              <a:buChar char="○"/>
            </a:pPr>
            <a:r>
              <a:rPr lang="en"/>
              <a:t>Indices (3 u32 per tri): 192 MB</a:t>
            </a:r>
            <a:endParaRPr/>
          </a:p>
          <a:p>
            <a:pPr indent="-298450" lvl="1" marL="914400" rtl="0" algn="l">
              <a:lnSpc>
                <a:spcPct val="130000"/>
              </a:lnSpc>
              <a:spcBef>
                <a:spcPts val="0"/>
              </a:spcBef>
              <a:spcAft>
                <a:spcPts val="0"/>
              </a:spcAft>
              <a:buSzPts val="1100"/>
              <a:buChar char="○"/>
            </a:pPr>
            <a:r>
              <a:rPr lang="en"/>
              <a:t>Positions (3 f32 per vert): 192 MB</a:t>
            </a:r>
            <a:endParaRPr/>
          </a:p>
          <a:p>
            <a:pPr indent="-298450" lvl="1" marL="914400" rtl="0" algn="l">
              <a:lnSpc>
                <a:spcPct val="130000"/>
              </a:lnSpc>
              <a:spcBef>
                <a:spcPts val="0"/>
              </a:spcBef>
              <a:spcAft>
                <a:spcPts val="0"/>
              </a:spcAft>
              <a:buSzPts val="1100"/>
              <a:buChar char="○"/>
            </a:pPr>
            <a:r>
              <a:rPr lang="en"/>
              <a:t>Normals (3 f32 per vert): 192 MB</a:t>
            </a:r>
            <a:endParaRPr/>
          </a:p>
          <a:p>
            <a:pPr indent="-298450" lvl="1" marL="914400" rtl="0" algn="l">
              <a:lnSpc>
                <a:spcPct val="130000"/>
              </a:lnSpc>
              <a:spcBef>
                <a:spcPts val="0"/>
              </a:spcBef>
              <a:spcAft>
                <a:spcPts val="0"/>
              </a:spcAft>
              <a:buSzPts val="1100"/>
              <a:buChar char="○"/>
            </a:pPr>
            <a:r>
              <a:rPr lang="en"/>
              <a:t>Barycentrics (1 u32 per vert, packed 2x16): 64 MB</a:t>
            </a:r>
            <a:endParaRPr/>
          </a:p>
          <a:p>
            <a:pPr indent="-298450" lvl="1" marL="914400" rtl="0" algn="l">
              <a:lnSpc>
                <a:spcPct val="130000"/>
              </a:lnSpc>
              <a:spcBef>
                <a:spcPts val="0"/>
              </a:spcBef>
              <a:spcAft>
                <a:spcPts val="0"/>
              </a:spcAft>
              <a:buSzPts val="1100"/>
              <a:buChar char="○"/>
            </a:pPr>
            <a:r>
              <a:rPr lang="en"/>
              <a:t>Src Tri Index (1 1u32 pververt)</a:t>
            </a:r>
            <a:endParaRPr/>
          </a:p>
          <a:p>
            <a:pPr indent="-304800" lvl="0" marL="457200" rtl="0" algn="l">
              <a:lnSpc>
                <a:spcPct val="130000"/>
              </a:lnSpc>
              <a:spcBef>
                <a:spcPts val="0"/>
              </a:spcBef>
              <a:spcAft>
                <a:spcPts val="0"/>
              </a:spcAft>
              <a:buSzPts val="1200"/>
              <a:buChar char="●"/>
            </a:pPr>
            <a:r>
              <a:rPr lang="en"/>
              <a:t>~704 MB at the 16M-vert / 16M-tri cap</a:t>
            </a:r>
            <a:endParaRPr/>
          </a:p>
          <a:p>
            <a:pPr indent="-298450" lvl="1" marL="914400" rtl="0" algn="l">
              <a:lnSpc>
                <a:spcPct val="130000"/>
              </a:lnSpc>
              <a:spcBef>
                <a:spcPts val="0"/>
              </a:spcBef>
              <a:spcAft>
                <a:spcPts val="0"/>
              </a:spcAft>
              <a:buSzPts val="1100"/>
              <a:buChar char="○"/>
            </a:pPr>
            <a:r>
              <a:rPr lang="en"/>
              <a:t>Lots of room for improvement (mesh shaders!)</a:t>
            </a:r>
            <a:endParaRPr/>
          </a:p>
          <a:p>
            <a:pPr indent="-304800" lvl="0" marL="457200" rtl="0" algn="l">
              <a:lnSpc>
                <a:spcPct val="130000"/>
              </a:lnSpc>
              <a:spcBef>
                <a:spcPts val="0"/>
              </a:spcBef>
              <a:spcAft>
                <a:spcPts val="0"/>
              </a:spcAft>
              <a:buSzPts val="1200"/>
              <a:buChar char="●"/>
            </a:pPr>
            <a:r>
              <a:rPr lang="en"/>
              <a:t>Interpolate attributes in VS</a:t>
            </a:r>
            <a:endParaRPr/>
          </a:p>
        </p:txBody>
      </p:sp>
      <p:pic>
        <p:nvPicPr>
          <p:cNvPr id="487" name="Google Shape;487;p47"/>
          <p:cNvPicPr preferRelativeResize="0"/>
          <p:nvPr/>
        </p:nvPicPr>
        <p:blipFill rotWithShape="1">
          <a:blip r:embed="rId3">
            <a:alphaModFix/>
          </a:blip>
          <a:srcRect b="0" l="21577" r="10205" t="0"/>
          <a:stretch/>
        </p:blipFill>
        <p:spPr>
          <a:xfrm>
            <a:off x="406550" y="1184250"/>
            <a:ext cx="3566076" cy="3292652"/>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Welding</a:t>
            </a:r>
            <a:endParaRPr/>
          </a:p>
        </p:txBody>
      </p:sp>
      <p:sp>
        <p:nvSpPr>
          <p:cNvPr id="493" name="Google Shape;493;p4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UV seams</a:t>
            </a:r>
            <a:endParaRPr/>
          </a:p>
          <a:p>
            <a:pPr indent="-304800" lvl="0" marL="457200" rtl="0" algn="l">
              <a:lnSpc>
                <a:spcPct val="130000"/>
              </a:lnSpc>
              <a:spcBef>
                <a:spcPts val="0"/>
              </a:spcBef>
              <a:spcAft>
                <a:spcPts val="0"/>
              </a:spcAft>
              <a:buSzPts val="1200"/>
              <a:buChar char="●"/>
            </a:pPr>
            <a:r>
              <a:rPr lang="en"/>
              <a:t>Texture partial derivatives</a:t>
            </a:r>
            <a:endParaRPr/>
          </a:p>
          <a:p>
            <a:pPr indent="-304800" lvl="0" marL="457200" rtl="0" algn="l">
              <a:lnSpc>
                <a:spcPct val="130000"/>
              </a:lnSpc>
              <a:spcBef>
                <a:spcPts val="0"/>
              </a:spcBef>
              <a:spcAft>
                <a:spcPts val="0"/>
              </a:spcAft>
              <a:buSzPts val="1200"/>
              <a:buChar char="●"/>
            </a:pPr>
            <a:r>
              <a:rPr lang="en"/>
              <a:t>Roundoff error</a:t>
            </a:r>
            <a:endParaRPr/>
          </a:p>
          <a:p>
            <a:pPr indent="-304800" lvl="0" marL="457200" rtl="0" algn="l">
              <a:lnSpc>
                <a:spcPct val="130000"/>
              </a:lnSpc>
              <a:spcBef>
                <a:spcPts val="0"/>
              </a:spcBef>
              <a:spcAft>
                <a:spcPts val="0"/>
              </a:spcAft>
              <a:buSzPts val="1200"/>
              <a:buChar char="●"/>
            </a:pPr>
            <a:r>
              <a:rPr lang="en"/>
              <a:t>Material seams</a:t>
            </a:r>
            <a:endParaRPr/>
          </a:p>
          <a:p>
            <a:pPr indent="-298450" lvl="1" marL="914400" rtl="0" algn="l">
              <a:lnSpc>
                <a:spcPct val="130000"/>
              </a:lnSpc>
              <a:spcBef>
                <a:spcPts val="0"/>
              </a:spcBef>
              <a:spcAft>
                <a:spcPts val="0"/>
              </a:spcAft>
              <a:buSzPts val="1100"/>
              <a:buChar char="○"/>
            </a:pPr>
            <a:r>
              <a:rPr lang="en"/>
              <a:t>Brick wall to a concrete wall</a:t>
            </a:r>
            <a:endParaRPr/>
          </a:p>
          <a:p>
            <a:pPr indent="-304800" lvl="0" marL="457200" rtl="0" algn="l">
              <a:lnSpc>
                <a:spcPct val="130000"/>
              </a:lnSpc>
              <a:spcBef>
                <a:spcPts val="0"/>
              </a:spcBef>
              <a:spcAft>
                <a:spcPts val="0"/>
              </a:spcAft>
              <a:buSzPts val="1200"/>
              <a:buChar char="●"/>
            </a:pPr>
            <a:r>
              <a:rPr lang="en"/>
              <a:t>Weld positions in a post-pass</a:t>
            </a:r>
            <a:endParaRPr/>
          </a:p>
          <a:p>
            <a:pPr indent="-298450" lvl="1" marL="914400" rtl="0" algn="l">
              <a:lnSpc>
                <a:spcPct val="130000"/>
              </a:lnSpc>
              <a:spcBef>
                <a:spcPts val="0"/>
              </a:spcBef>
              <a:spcAft>
                <a:spcPts val="0"/>
              </a:spcAft>
              <a:buSzPts val="1100"/>
              <a:buChar char="○"/>
            </a:pPr>
            <a:r>
              <a:rPr lang="en"/>
              <a:t>Separate pass for corners vs edges</a:t>
            </a:r>
            <a:endParaRPr/>
          </a:p>
          <a:p>
            <a:pPr indent="-304800" lvl="0" marL="457200" rtl="0" algn="l">
              <a:lnSpc>
                <a:spcPct val="130000"/>
              </a:lnSpc>
              <a:spcBef>
                <a:spcPts val="0"/>
              </a:spcBef>
              <a:spcAft>
                <a:spcPts val="0"/>
              </a:spcAft>
              <a:buSzPts val="1200"/>
              <a:buChar char="●"/>
            </a:pPr>
            <a:r>
              <a:rPr lang="en"/>
              <a:t>Fundamental limitation with hardware tessellation.</a:t>
            </a:r>
            <a:endParaRPr/>
          </a:p>
        </p:txBody>
      </p:sp>
      <p:pic>
        <p:nvPicPr>
          <p:cNvPr id="494" name="Google Shape;494;p48"/>
          <p:cNvPicPr preferRelativeResize="0"/>
          <p:nvPr/>
        </p:nvPicPr>
        <p:blipFill rotWithShape="1">
          <a:blip r:embed="rId3">
            <a:alphaModFix/>
          </a:blip>
          <a:srcRect b="0" l="0" r="0" t="0"/>
          <a:stretch/>
        </p:blipFill>
        <p:spPr>
          <a:xfrm>
            <a:off x="853821" y="1536970"/>
            <a:ext cx="2832299" cy="261354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Choosing the tess factors</a:t>
            </a:r>
            <a:endParaRPr/>
          </a:p>
        </p:txBody>
      </p:sp>
      <p:sp>
        <p:nvSpPr>
          <p:cNvPr id="500" name="Google Shape;500;p4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Inspirations: [Brainerd 2014], [Karis 2026]</a:t>
            </a:r>
            <a:endParaRPr/>
          </a:p>
          <a:p>
            <a:pPr indent="-304800" lvl="0" marL="457200" rtl="0" algn="l">
              <a:lnSpc>
                <a:spcPct val="130000"/>
              </a:lnSpc>
              <a:spcBef>
                <a:spcPts val="0"/>
              </a:spcBef>
              <a:spcAft>
                <a:spcPts val="0"/>
              </a:spcAft>
              <a:buSzPts val="1200"/>
              <a:buChar char="●"/>
            </a:pPr>
            <a:r>
              <a:rPr lang="en"/>
              <a:t>[Brainerd 2014] uses the distance from the linearly evaluated point to the midpoint.</a:t>
            </a:r>
            <a:endParaRPr/>
          </a:p>
          <a:p>
            <a:pPr indent="-304800" lvl="0" marL="457200" rtl="0" algn="l">
              <a:lnSpc>
                <a:spcPct val="130000"/>
              </a:lnSpc>
              <a:spcBef>
                <a:spcPts val="0"/>
              </a:spcBef>
              <a:spcAft>
                <a:spcPts val="0"/>
              </a:spcAft>
              <a:buSzPts val="1200"/>
              <a:buChar char="●"/>
            </a:pPr>
            <a:r>
              <a:rPr lang="en"/>
              <a:t>Instead, use the Phong approximation with the limit position and normal from both vertices.</a:t>
            </a:r>
            <a:endParaRPr/>
          </a:p>
          <a:p>
            <a:pPr indent="-298450" lvl="1" marL="914400" rtl="0" algn="l">
              <a:lnSpc>
                <a:spcPct val="130000"/>
              </a:lnSpc>
              <a:spcBef>
                <a:spcPts val="0"/>
              </a:spcBef>
              <a:spcAft>
                <a:spcPts val="0"/>
              </a:spcAft>
              <a:buSzPts val="1100"/>
              <a:buChar char="○"/>
            </a:pPr>
            <a:r>
              <a:rPr lang="en"/>
              <a:t>Error is the offset from the Phong midpoint to the linear midpoint</a:t>
            </a:r>
            <a:endParaRPr/>
          </a:p>
          <a:p>
            <a:pPr indent="-304800" lvl="0" marL="457200" rtl="0" algn="l">
              <a:lnSpc>
                <a:spcPct val="130000"/>
              </a:lnSpc>
              <a:spcBef>
                <a:spcPts val="0"/>
              </a:spcBef>
              <a:spcAft>
                <a:spcPts val="0"/>
              </a:spcAft>
              <a:buSzPts val="1200"/>
              <a:buChar char="●"/>
            </a:pPr>
            <a:r>
              <a:rPr lang="en"/>
              <a:t>Using arc angle instead of screen projection</a:t>
            </a:r>
            <a:endParaRPr/>
          </a:p>
        </p:txBody>
      </p:sp>
      <p:pic>
        <p:nvPicPr>
          <p:cNvPr id="501" name="Google Shape;501;p49"/>
          <p:cNvPicPr preferRelativeResize="0"/>
          <p:nvPr/>
        </p:nvPicPr>
        <p:blipFill rotWithShape="1">
          <a:blip r:embed="rId3">
            <a:alphaModFix/>
          </a:blip>
          <a:srcRect b="0" l="0" r="0" t="0"/>
          <a:stretch/>
        </p:blipFill>
        <p:spPr>
          <a:xfrm>
            <a:off x="1239418" y="1383793"/>
            <a:ext cx="2061105" cy="2919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5"/>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Subdivision Displacement</a:t>
            </a:r>
            <a:endParaRPr/>
          </a:p>
        </p:txBody>
      </p:sp>
      <p:sp>
        <p:nvSpPr>
          <p:cNvPr id="166" name="Google Shape;166;p5"/>
          <p:cNvSpPr txBox="1"/>
          <p:nvPr>
            <p:ph idx="5" type="body"/>
          </p:nvPr>
        </p:nvSpPr>
        <p:spPr>
          <a:xfrm>
            <a:off x="4745736" y="1380744"/>
            <a:ext cx="40875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Subdivision surface + offset displacement</a:t>
            </a:r>
            <a:endParaRPr/>
          </a:p>
          <a:p>
            <a:pPr indent="-298450" lvl="1" marL="914400" rtl="0" algn="l">
              <a:lnSpc>
                <a:spcPct val="130000"/>
              </a:lnSpc>
              <a:spcBef>
                <a:spcPts val="0"/>
              </a:spcBef>
              <a:spcAft>
                <a:spcPts val="0"/>
              </a:spcAft>
              <a:buSzPts val="1100"/>
              <a:buChar char="○"/>
            </a:pPr>
            <a:r>
              <a:rPr lang="en"/>
              <a:t>Infinite smoothness is "free" - in terms of disk space</a:t>
            </a:r>
            <a:endParaRPr/>
          </a:p>
          <a:p>
            <a:pPr indent="-285750" lvl="2" marL="1371600" rtl="0" algn="l">
              <a:lnSpc>
                <a:spcPct val="130000"/>
              </a:lnSpc>
              <a:spcBef>
                <a:spcPts val="0"/>
              </a:spcBef>
              <a:spcAft>
                <a:spcPts val="0"/>
              </a:spcAft>
              <a:buSzPts val="900"/>
              <a:buChar char="■"/>
            </a:pPr>
            <a:r>
              <a:rPr lang="en"/>
              <a:t>Memory and performance is not!</a:t>
            </a:r>
            <a:endParaRPr/>
          </a:p>
          <a:p>
            <a:pPr indent="-298450" lvl="1" marL="914400" rtl="0" algn="l">
              <a:lnSpc>
                <a:spcPct val="130000"/>
              </a:lnSpc>
              <a:spcBef>
                <a:spcPts val="0"/>
              </a:spcBef>
              <a:spcAft>
                <a:spcPts val="0"/>
              </a:spcAft>
              <a:buSzPts val="1100"/>
              <a:buChar char="○"/>
            </a:pPr>
            <a:r>
              <a:rPr lang="en"/>
              <a:t>8-bit displacement is often enough for real surfaces</a:t>
            </a:r>
            <a:endParaRPr/>
          </a:p>
          <a:p>
            <a:pPr indent="-304800" lvl="0" marL="457200" rtl="0" algn="l">
              <a:lnSpc>
                <a:spcPct val="130000"/>
              </a:lnSpc>
              <a:spcBef>
                <a:spcPts val="0"/>
              </a:spcBef>
              <a:spcAft>
                <a:spcPts val="0"/>
              </a:spcAft>
              <a:buSzPts val="1200"/>
              <a:buChar char="●"/>
            </a:pPr>
            <a:r>
              <a:rPr lang="en"/>
              <a:t>Suzanne (Blender Monkey)</a:t>
            </a:r>
            <a:endParaRPr/>
          </a:p>
          <a:p>
            <a:pPr indent="-298450" lvl="1" marL="914400" rtl="0" algn="l">
              <a:lnSpc>
                <a:spcPct val="130000"/>
              </a:lnSpc>
              <a:spcBef>
                <a:spcPts val="0"/>
              </a:spcBef>
              <a:spcAft>
                <a:spcPts val="0"/>
              </a:spcAft>
              <a:buSzPts val="1100"/>
              <a:buChar char="○"/>
            </a:pPr>
            <a:r>
              <a:rPr lang="en"/>
              <a:t>Modeled as multiresolution displacement</a:t>
            </a:r>
            <a:endParaRPr/>
          </a:p>
        </p:txBody>
      </p:sp>
      <p:pic>
        <p:nvPicPr>
          <p:cNvPr id="167" name="Google Shape;167;p5"/>
          <p:cNvPicPr preferRelativeResize="0"/>
          <p:nvPr/>
        </p:nvPicPr>
        <p:blipFill rotWithShape="1">
          <a:blip r:embed="rId3">
            <a:alphaModFix/>
          </a:blip>
          <a:srcRect b="0" l="0" r="0" t="0"/>
          <a:stretch/>
        </p:blipFill>
        <p:spPr>
          <a:xfrm>
            <a:off x="312683" y="1773799"/>
            <a:ext cx="2392799" cy="2139887"/>
          </a:xfrm>
          <a:prstGeom prst="rect">
            <a:avLst/>
          </a:prstGeom>
          <a:noFill/>
          <a:ln>
            <a:noFill/>
          </a:ln>
        </p:spPr>
      </p:pic>
      <p:pic>
        <p:nvPicPr>
          <p:cNvPr id="168" name="Google Shape;168;p5"/>
          <p:cNvPicPr preferRelativeResize="0"/>
          <p:nvPr/>
        </p:nvPicPr>
        <p:blipFill rotWithShape="1">
          <a:blip r:embed="rId4">
            <a:alphaModFix/>
          </a:blip>
          <a:srcRect b="0" l="0" r="0" t="0"/>
          <a:stretch/>
        </p:blipFill>
        <p:spPr>
          <a:xfrm>
            <a:off x="3018438" y="2911539"/>
            <a:ext cx="1392302" cy="1392302"/>
          </a:xfrm>
          <a:prstGeom prst="rect">
            <a:avLst/>
          </a:prstGeom>
          <a:noFill/>
          <a:ln>
            <a:noFill/>
          </a:ln>
        </p:spPr>
      </p:pic>
      <p:pic>
        <p:nvPicPr>
          <p:cNvPr id="169" name="Google Shape;169;p5"/>
          <p:cNvPicPr preferRelativeResize="0"/>
          <p:nvPr/>
        </p:nvPicPr>
        <p:blipFill rotWithShape="1">
          <a:blip r:embed="rId5">
            <a:alphaModFix/>
          </a:blip>
          <a:srcRect b="0" l="0" r="0" t="0"/>
          <a:stretch/>
        </p:blipFill>
        <p:spPr>
          <a:xfrm>
            <a:off x="2892004" y="1383793"/>
            <a:ext cx="1645168" cy="13923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Too much data?</a:t>
            </a:r>
            <a:endParaRPr/>
          </a:p>
        </p:txBody>
      </p:sp>
      <p:sp>
        <p:nvSpPr>
          <p:cNvPr id="507" name="Google Shape;507;p5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What if we have too much data?</a:t>
            </a:r>
            <a:endParaRPr/>
          </a:p>
          <a:p>
            <a:pPr indent="-298450" lvl="1" marL="914400" rtl="0" algn="l">
              <a:lnSpc>
                <a:spcPct val="130000"/>
              </a:lnSpc>
              <a:spcBef>
                <a:spcPts val="0"/>
              </a:spcBef>
              <a:spcAft>
                <a:spcPts val="0"/>
              </a:spcAft>
              <a:buSzPts val="1100"/>
              <a:buChar char="○"/>
            </a:pPr>
            <a:r>
              <a:rPr lang="en"/>
              <a:t>And it would overflow the buffer?</a:t>
            </a:r>
            <a:endParaRPr/>
          </a:p>
          <a:p>
            <a:pPr indent="-304800" lvl="0" marL="457200" rtl="0" algn="l">
              <a:lnSpc>
                <a:spcPct val="130000"/>
              </a:lnSpc>
              <a:spcBef>
                <a:spcPts val="0"/>
              </a:spcBef>
              <a:spcAft>
                <a:spcPts val="0"/>
              </a:spcAft>
              <a:buSzPts val="1200"/>
              <a:buChar char="●"/>
            </a:pPr>
            <a:r>
              <a:rPr lang="en"/>
              <a:t>Goal: Not crash</a:t>
            </a:r>
            <a:endParaRPr/>
          </a:p>
          <a:p>
            <a:pPr indent="-298450" lvl="1" marL="914400" rtl="0" algn="l">
              <a:lnSpc>
                <a:spcPct val="130000"/>
              </a:lnSpc>
              <a:spcBef>
                <a:spcPts val="0"/>
              </a:spcBef>
              <a:spcAft>
                <a:spcPts val="0"/>
              </a:spcAft>
              <a:buSzPts val="1100"/>
              <a:buChar char="○"/>
            </a:pPr>
            <a:r>
              <a:rPr lang="en"/>
              <a:t>Good enough</a:t>
            </a:r>
            <a:endParaRPr/>
          </a:p>
          <a:p>
            <a:pPr indent="-304800" lvl="0" marL="457200" rtl="0" algn="l">
              <a:lnSpc>
                <a:spcPct val="130000"/>
              </a:lnSpc>
              <a:spcBef>
                <a:spcPts val="0"/>
              </a:spcBef>
              <a:spcAft>
                <a:spcPts val="0"/>
              </a:spcAft>
              <a:buSzPts val="1200"/>
              <a:buChar char="●"/>
            </a:pPr>
            <a:r>
              <a:rPr lang="en"/>
              <a:t>Tess factors first</a:t>
            </a:r>
            <a:endParaRPr/>
          </a:p>
          <a:p>
            <a:pPr indent="-298450" lvl="1" marL="914400" rtl="0" algn="l">
              <a:lnSpc>
                <a:spcPct val="130000"/>
              </a:lnSpc>
              <a:spcBef>
                <a:spcPts val="0"/>
              </a:spcBef>
              <a:spcAft>
                <a:spcPts val="0"/>
              </a:spcAft>
              <a:buSzPts val="1100"/>
              <a:buChar char="○"/>
            </a:pPr>
            <a:r>
              <a:rPr lang="en"/>
              <a:t>Drop tess factors if we know we would go over</a:t>
            </a:r>
            <a:endParaRPr/>
          </a:p>
          <a:p>
            <a:pPr indent="-304800" lvl="0" marL="457200" rtl="0" algn="l">
              <a:lnSpc>
                <a:spcPct val="130000"/>
              </a:lnSpc>
              <a:spcBef>
                <a:spcPts val="0"/>
              </a:spcBef>
              <a:spcAft>
                <a:spcPts val="0"/>
              </a:spcAft>
              <a:buSzPts val="1200"/>
              <a:buChar char="●"/>
            </a:pPr>
            <a:r>
              <a:rPr lang="en"/>
              <a:t>Significant room for improvement</a:t>
            </a:r>
            <a:endParaRPr/>
          </a:p>
          <a:p>
            <a:pPr indent="-298450" lvl="1" marL="914400" rtl="0" algn="l">
              <a:lnSpc>
                <a:spcPct val="130000"/>
              </a:lnSpc>
              <a:spcBef>
                <a:spcPts val="0"/>
              </a:spcBef>
              <a:spcAft>
                <a:spcPts val="0"/>
              </a:spcAft>
              <a:buSzPts val="1100"/>
              <a:buChar char="○"/>
            </a:pPr>
            <a:r>
              <a:rPr lang="en"/>
              <a:t>Half or quarter size</a:t>
            </a:r>
            <a:endParaRPr/>
          </a:p>
        </p:txBody>
      </p:sp>
      <p:pic>
        <p:nvPicPr>
          <p:cNvPr id="508" name="Google Shape;508;p50"/>
          <p:cNvPicPr preferRelativeResize="0"/>
          <p:nvPr/>
        </p:nvPicPr>
        <p:blipFill rotWithShape="1">
          <a:blip r:embed="rId3">
            <a:alphaModFix/>
          </a:blip>
          <a:srcRect b="0" l="0" r="0" t="0"/>
          <a:stretch/>
        </p:blipFill>
        <p:spPr>
          <a:xfrm>
            <a:off x="1386535" y="1383793"/>
            <a:ext cx="1766872" cy="291990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51"/>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Multiple Render Passes</a:t>
            </a:r>
            <a:endParaRPr/>
          </a:p>
        </p:txBody>
      </p:sp>
      <p:sp>
        <p:nvSpPr>
          <p:cNvPr id="514" name="Google Shape;514;p51"/>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DX11 tessellation both produces and consumes in the same pass.</a:t>
            </a:r>
            <a:endParaRPr/>
          </a:p>
          <a:p>
            <a:pPr indent="-298450" lvl="1" marL="914400" rtl="0" algn="l">
              <a:lnSpc>
                <a:spcPct val="130000"/>
              </a:lnSpc>
              <a:spcBef>
                <a:spcPts val="0"/>
              </a:spcBef>
              <a:spcAft>
                <a:spcPts val="0"/>
              </a:spcAft>
              <a:buSzPts val="1100"/>
              <a:buChar char="○"/>
            </a:pPr>
            <a:r>
              <a:rPr lang="en"/>
              <a:t>Elegant: constant memory regardless of tessellation size.</a:t>
            </a:r>
            <a:endParaRPr/>
          </a:p>
          <a:p>
            <a:pPr indent="-298450" lvl="1" marL="914400" rtl="0" algn="l">
              <a:lnSpc>
                <a:spcPct val="130000"/>
              </a:lnSpc>
              <a:spcBef>
                <a:spcPts val="0"/>
              </a:spcBef>
              <a:spcAft>
                <a:spcPts val="0"/>
              </a:spcAft>
              <a:buSzPts val="1100"/>
              <a:buChar char="○"/>
            </a:pPr>
            <a:r>
              <a:rPr lang="en"/>
              <a:t>Multiple Passes: Full calculation every pass.</a:t>
            </a:r>
            <a:endParaRPr/>
          </a:p>
          <a:p>
            <a:pPr indent="-304800" lvl="0" marL="457200" rtl="0" algn="l">
              <a:lnSpc>
                <a:spcPct val="130000"/>
              </a:lnSpc>
              <a:spcBef>
                <a:spcPts val="0"/>
              </a:spcBef>
              <a:spcAft>
                <a:spcPts val="0"/>
              </a:spcAft>
              <a:buSzPts val="1200"/>
              <a:buChar char="●"/>
            </a:pPr>
            <a:r>
              <a:rPr lang="en"/>
              <a:t>Most engines require multiple passes per frame:</a:t>
            </a:r>
            <a:endParaRPr/>
          </a:p>
          <a:p>
            <a:pPr indent="-298450" lvl="1" marL="914400" rtl="0" algn="l">
              <a:lnSpc>
                <a:spcPct val="130000"/>
              </a:lnSpc>
              <a:spcBef>
                <a:spcPts val="0"/>
              </a:spcBef>
              <a:spcAft>
                <a:spcPts val="0"/>
              </a:spcAft>
              <a:buSzPts val="1100"/>
              <a:buChar char="○"/>
            </a:pPr>
            <a:r>
              <a:rPr lang="en"/>
              <a:t>Pre-Pass, GBuffer, Motion Vectors, Shadow Depth</a:t>
            </a:r>
            <a:endParaRPr/>
          </a:p>
          <a:p>
            <a:pPr indent="-304800" lvl="0" marL="457200" rtl="0" algn="l">
              <a:lnSpc>
                <a:spcPct val="130000"/>
              </a:lnSpc>
              <a:spcBef>
                <a:spcPts val="0"/>
              </a:spcBef>
              <a:spcAft>
                <a:spcPts val="0"/>
              </a:spcAft>
              <a:buSzPts val="1200"/>
              <a:buChar char="●"/>
            </a:pPr>
            <a:r>
              <a:rPr lang="en"/>
              <a:t>Store the tessellated verts once, weld</a:t>
            </a:r>
            <a:endParaRPr/>
          </a:p>
          <a:p>
            <a:pPr indent="-298450" lvl="1" marL="914400" rtl="0" algn="l">
              <a:lnSpc>
                <a:spcPct val="130000"/>
              </a:lnSpc>
              <a:spcBef>
                <a:spcPts val="0"/>
              </a:spcBef>
              <a:spcAft>
                <a:spcPts val="0"/>
              </a:spcAft>
              <a:buSzPts val="1100"/>
              <a:buChar char="○"/>
            </a:pPr>
            <a:r>
              <a:rPr lang="en"/>
              <a:t>Reuse for each pass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Implementation: Big Tables</a:t>
            </a:r>
            <a:endParaRPr/>
          </a:p>
        </p:txBody>
      </p:sp>
      <p:sp>
        <p:nvSpPr>
          <p:cNvPr id="520" name="Google Shape;520;p5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For each combination of clamped parallelogram (25x25)</a:t>
            </a:r>
            <a:endParaRPr/>
          </a:p>
          <a:p>
            <a:pPr indent="-298450" lvl="1" marL="914400" rtl="0" algn="l">
              <a:lnSpc>
                <a:spcPct val="130000"/>
              </a:lnSpc>
              <a:spcBef>
                <a:spcPts val="0"/>
              </a:spcBef>
              <a:spcAft>
                <a:spcPts val="0"/>
              </a:spcAft>
              <a:buSzPts val="1100"/>
              <a:buChar char="○"/>
            </a:pPr>
            <a:r>
              <a:rPr lang="en"/>
              <a:t>Precalculate a full table.</a:t>
            </a:r>
            <a:endParaRPr/>
          </a:p>
          <a:p>
            <a:pPr indent="-298450" lvl="1" marL="914400" rtl="0" algn="l">
              <a:lnSpc>
                <a:spcPct val="130000"/>
              </a:lnSpc>
              <a:spcBef>
                <a:spcPts val="0"/>
              </a:spcBef>
              <a:spcAft>
                <a:spcPts val="0"/>
              </a:spcAft>
              <a:buSzPts val="1100"/>
              <a:buChar char="○"/>
            </a:pPr>
            <a:r>
              <a:rPr lang="en"/>
              <a:t>Size depends on max tess facto</a:t>
            </a:r>
            <a:endParaRPr/>
          </a:p>
          <a:p>
            <a:pPr indent="-285750" lvl="2" marL="1371600" rtl="0" algn="l">
              <a:lnSpc>
                <a:spcPct val="130000"/>
              </a:lnSpc>
              <a:spcBef>
                <a:spcPts val="0"/>
              </a:spcBef>
              <a:spcAft>
                <a:spcPts val="0"/>
              </a:spcAft>
              <a:buSzPts val="900"/>
              <a:buChar char="■"/>
            </a:pPr>
            <a:r>
              <a:rPr lang="en"/>
              <a:t>64: 2.5MB</a:t>
            </a:r>
            <a:endParaRPr/>
          </a:p>
          <a:p>
            <a:pPr indent="-285750" lvl="2" marL="1371600" rtl="0" algn="l">
              <a:lnSpc>
                <a:spcPct val="130000"/>
              </a:lnSpc>
              <a:spcBef>
                <a:spcPts val="0"/>
              </a:spcBef>
              <a:spcAft>
                <a:spcPts val="0"/>
              </a:spcAft>
              <a:buSzPts val="900"/>
              <a:buChar char="■"/>
            </a:pPr>
            <a:r>
              <a:rPr lang="en"/>
              <a:t>128: 8.6MB</a:t>
            </a:r>
            <a:endParaRPr/>
          </a:p>
          <a:p>
            <a:pPr indent="-285750" lvl="2" marL="1371600" rtl="0" algn="l">
              <a:lnSpc>
                <a:spcPct val="130000"/>
              </a:lnSpc>
              <a:spcBef>
                <a:spcPts val="0"/>
              </a:spcBef>
              <a:spcAft>
                <a:spcPts val="0"/>
              </a:spcAft>
              <a:buSzPts val="900"/>
              <a:buChar char="■"/>
            </a:pPr>
            <a:r>
              <a:rPr lang="en"/>
              <a:t>256: 30.2MB</a:t>
            </a:r>
            <a:endParaRPr/>
          </a:p>
          <a:p>
            <a:pPr indent="-304800" lvl="0" marL="457200" rtl="0" algn="l">
              <a:lnSpc>
                <a:spcPct val="130000"/>
              </a:lnSpc>
              <a:spcBef>
                <a:spcPts val="0"/>
              </a:spcBef>
              <a:spcAft>
                <a:spcPts val="0"/>
              </a:spcAft>
              <a:buSzPts val="1200"/>
              <a:buChar char="●"/>
            </a:pPr>
            <a:r>
              <a:rPr lang="en"/>
              <a:t>Also implemented with analytic, but table was faster</a:t>
            </a:r>
            <a:endParaRPr/>
          </a:p>
          <a:p>
            <a:pPr indent="-298450" lvl="1" marL="914400" rtl="0" algn="l">
              <a:lnSpc>
                <a:spcPct val="130000"/>
              </a:lnSpc>
              <a:spcBef>
                <a:spcPts val="0"/>
              </a:spcBef>
              <a:spcAft>
                <a:spcPts val="0"/>
              </a:spcAft>
              <a:buSzPts val="1100"/>
              <a:buChar char="○"/>
            </a:pPr>
            <a:r>
              <a:rPr lang="en"/>
              <a:t>TODO: precalculate meshlets</a:t>
            </a:r>
            <a:endParaRPr/>
          </a:p>
          <a:p>
            <a:pPr indent="0" lvl="0" marL="457200" rtl="0" algn="l">
              <a:lnSpc>
                <a:spcPct val="130000"/>
              </a:lnSpc>
              <a:spcBef>
                <a:spcPts val="500"/>
              </a:spcBef>
              <a:spcAft>
                <a:spcPts val="500"/>
              </a:spcAft>
              <a:buSzPts val="1200"/>
              <a:buNone/>
            </a:pPr>
            <a:r>
              <a:t/>
            </a:r>
            <a:endParaRPr/>
          </a:p>
        </p:txBody>
      </p:sp>
      <p:pic>
        <p:nvPicPr>
          <p:cNvPr id="521" name="Google Shape;521;p52"/>
          <p:cNvPicPr preferRelativeResize="0"/>
          <p:nvPr/>
        </p:nvPicPr>
        <p:blipFill rotWithShape="1">
          <a:blip r:embed="rId3">
            <a:alphaModFix/>
          </a:blip>
          <a:srcRect b="0" l="0" r="0" t="0"/>
          <a:stretch/>
        </p:blipFill>
        <p:spPr>
          <a:xfrm>
            <a:off x="853821" y="2068770"/>
            <a:ext cx="2832300" cy="154994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5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Part 3: Catmull-Clark</a:t>
            </a:r>
            <a:endParaRPr/>
          </a:p>
        </p:txBody>
      </p:sp>
      <p:sp>
        <p:nvSpPr>
          <p:cNvPr id="527" name="Google Shape;527;p5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Film standard since Geri's Game (1997)</a:t>
            </a:r>
            <a:endParaRPr/>
          </a:p>
          <a:p>
            <a:pPr indent="-304800" lvl="0" marL="457200" rtl="0" algn="l">
              <a:lnSpc>
                <a:spcPct val="130000"/>
              </a:lnSpc>
              <a:spcBef>
                <a:spcPts val="0"/>
              </a:spcBef>
              <a:spcAft>
                <a:spcPts val="0"/>
              </a:spcAft>
              <a:buSzPts val="1200"/>
              <a:buChar char="●"/>
            </a:pPr>
            <a:r>
              <a:rPr lang="en"/>
              <a:t>Artists author low-poly, subdivide at render</a:t>
            </a:r>
            <a:endParaRPr/>
          </a:p>
          <a:p>
            <a:pPr indent="-304800" lvl="0" marL="457200" rtl="0" algn="l">
              <a:lnSpc>
                <a:spcPct val="130000"/>
              </a:lnSpc>
              <a:spcBef>
                <a:spcPts val="0"/>
              </a:spcBef>
              <a:spcAft>
                <a:spcPts val="0"/>
              </a:spcAft>
              <a:buSzPts val="1200"/>
              <a:buChar char="●"/>
            </a:pPr>
            <a:r>
              <a:rPr lang="en"/>
              <a:t>Hierarchical displacement</a:t>
            </a:r>
            <a:endParaRPr/>
          </a:p>
          <a:p>
            <a:pPr indent="-298450" lvl="1" marL="914400" rtl="0" algn="l">
              <a:lnSpc>
                <a:spcPct val="130000"/>
              </a:lnSpc>
              <a:spcBef>
                <a:spcPts val="0"/>
              </a:spcBef>
              <a:spcAft>
                <a:spcPts val="0"/>
              </a:spcAft>
              <a:buSzPts val="1100"/>
              <a:buChar char="○"/>
            </a:pPr>
            <a:r>
              <a:rPr lang="en"/>
              <a:t>Delta vs. the subdivision surface</a:t>
            </a:r>
            <a:endParaRPr/>
          </a:p>
          <a:p>
            <a:pPr indent="-298450" lvl="1" marL="914400" rtl="0" algn="l">
              <a:lnSpc>
                <a:spcPct val="130000"/>
              </a:lnSpc>
              <a:spcBef>
                <a:spcPts val="0"/>
              </a:spcBef>
              <a:spcAft>
                <a:spcPts val="0"/>
              </a:spcAft>
              <a:buSzPts val="1100"/>
              <a:buChar char="○"/>
            </a:pPr>
            <a:r>
              <a:rPr lang="en" sz="1200"/>
              <a:t>ZBrush/Mudbox/Blender </a:t>
            </a:r>
            <a:endParaRPr/>
          </a:p>
        </p:txBody>
      </p:sp>
      <p:pic>
        <p:nvPicPr>
          <p:cNvPr id="528" name="Google Shape;528;p53"/>
          <p:cNvPicPr preferRelativeResize="0"/>
          <p:nvPr/>
        </p:nvPicPr>
        <p:blipFill rotWithShape="1">
          <a:blip r:embed="rId3">
            <a:alphaModFix/>
          </a:blip>
          <a:srcRect b="0" l="21577" r="10205" t="0"/>
          <a:stretch/>
        </p:blipFill>
        <p:spPr>
          <a:xfrm>
            <a:off x="406550" y="1184250"/>
            <a:ext cx="3566076" cy="329265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5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Catmull-Clark</a:t>
            </a:r>
            <a:endParaRPr/>
          </a:p>
        </p:txBody>
      </p:sp>
      <p:sp>
        <p:nvSpPr>
          <p:cNvPr id="534" name="Google Shape;534;p5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For each level:</a:t>
            </a:r>
            <a:endParaRPr/>
          </a:p>
          <a:p>
            <a:pPr indent="-298450" lvl="1" marL="914400" rtl="0" algn="l">
              <a:lnSpc>
                <a:spcPct val="130000"/>
              </a:lnSpc>
              <a:spcBef>
                <a:spcPts val="0"/>
              </a:spcBef>
              <a:spcAft>
                <a:spcPts val="0"/>
              </a:spcAft>
              <a:buSzPts val="1100"/>
              <a:buChar char="○"/>
            </a:pPr>
            <a:r>
              <a:rPr lang="en"/>
              <a:t>Calculate Face Points</a:t>
            </a:r>
            <a:endParaRPr/>
          </a:p>
          <a:p>
            <a:pPr indent="-298450" lvl="1" marL="914400" rtl="0" algn="l">
              <a:lnSpc>
                <a:spcPct val="130000"/>
              </a:lnSpc>
              <a:spcBef>
                <a:spcPts val="0"/>
              </a:spcBef>
              <a:spcAft>
                <a:spcPts val="0"/>
              </a:spcAft>
              <a:buSzPts val="1100"/>
              <a:buChar char="○"/>
            </a:pPr>
            <a:r>
              <a:rPr lang="en"/>
              <a:t>Calculate Edge Points</a:t>
            </a:r>
            <a:endParaRPr/>
          </a:p>
          <a:p>
            <a:pPr indent="-298450" lvl="1" marL="914400" rtl="0" algn="l">
              <a:lnSpc>
                <a:spcPct val="130000"/>
              </a:lnSpc>
              <a:spcBef>
                <a:spcPts val="0"/>
              </a:spcBef>
              <a:spcAft>
                <a:spcPts val="0"/>
              </a:spcAft>
              <a:buSzPts val="1100"/>
              <a:buChar char="○"/>
            </a:pPr>
            <a:r>
              <a:rPr lang="en"/>
              <a:t>Calculate Vertex points</a:t>
            </a:r>
            <a:endParaRPr/>
          </a:p>
          <a:p>
            <a:pPr indent="-304800" lvl="0" marL="457200" rtl="0" algn="l">
              <a:lnSpc>
                <a:spcPct val="130000"/>
              </a:lnSpc>
              <a:spcBef>
                <a:spcPts val="0"/>
              </a:spcBef>
              <a:spcAft>
                <a:spcPts val="0"/>
              </a:spcAft>
              <a:buSzPts val="1200"/>
              <a:buChar char="●"/>
            </a:pPr>
            <a:r>
              <a:rPr lang="en"/>
              <a:t>It’s stable and well-behaved</a:t>
            </a:r>
            <a:endParaRPr/>
          </a:p>
          <a:p>
            <a:pPr indent="-304800" lvl="0" marL="457200" rtl="0" algn="l">
              <a:lnSpc>
                <a:spcPct val="130000"/>
              </a:lnSpc>
              <a:spcBef>
                <a:spcPts val="0"/>
              </a:spcBef>
              <a:spcAft>
                <a:spcPts val="0"/>
              </a:spcAft>
              <a:buSzPts val="1200"/>
              <a:buChar char="●"/>
            </a:pPr>
            <a:r>
              <a:rPr lang="en"/>
              <a:t>It’s linear</a:t>
            </a:r>
            <a:endParaRPr/>
          </a:p>
          <a:p>
            <a:pPr indent="-298450" lvl="1" marL="914400" rtl="0" algn="l">
              <a:lnSpc>
                <a:spcPct val="130000"/>
              </a:lnSpc>
              <a:spcBef>
                <a:spcPts val="0"/>
              </a:spcBef>
              <a:spcAft>
                <a:spcPts val="0"/>
              </a:spcAft>
              <a:buSzPts val="1100"/>
              <a:buChar char="○"/>
            </a:pPr>
            <a:r>
              <a:rPr lang="en"/>
              <a:t>Each subdivided point is a linear combination of points within the 2 poly ring.</a:t>
            </a:r>
            <a:endParaRPr/>
          </a:p>
          <a:p>
            <a:pPr indent="-298450" lvl="1" marL="914400" rtl="0" algn="l">
              <a:lnSpc>
                <a:spcPct val="130000"/>
              </a:lnSpc>
              <a:spcBef>
                <a:spcPts val="0"/>
              </a:spcBef>
              <a:spcAft>
                <a:spcPts val="0"/>
              </a:spcAft>
              <a:buSzPts val="1100"/>
              <a:buChar char="○"/>
            </a:pPr>
            <a:r>
              <a:rPr lang="en"/>
              <a:t>I.e. current poly and one ring around it.</a:t>
            </a:r>
            <a:endParaRPr/>
          </a:p>
        </p:txBody>
      </p:sp>
      <p:pic>
        <p:nvPicPr>
          <p:cNvPr id="535" name="Google Shape;535;p54"/>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5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Semisharp creases</a:t>
            </a:r>
            <a:endParaRPr/>
          </a:p>
        </p:txBody>
      </p:sp>
      <p:sp>
        <p:nvSpPr>
          <p:cNvPr id="541" name="Google Shape;541;p55"/>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Vanilla Catmull-Clark struggles with sharp bevels</a:t>
            </a:r>
            <a:endParaRPr/>
          </a:p>
          <a:p>
            <a:pPr indent="-304800" lvl="0" marL="457200" rtl="0" algn="l">
              <a:lnSpc>
                <a:spcPct val="130000"/>
              </a:lnSpc>
              <a:spcBef>
                <a:spcPts val="0"/>
              </a:spcBef>
              <a:spcAft>
                <a:spcPts val="0"/>
              </a:spcAft>
              <a:buSzPts val="1200"/>
              <a:buChar char="●"/>
            </a:pPr>
            <a:r>
              <a:rPr lang="en"/>
              <a:t>Semisharp weights: sharp rule for N levels, then blend to smooth</a:t>
            </a:r>
            <a:endParaRPr/>
          </a:p>
          <a:p>
            <a:pPr indent="-304800" lvl="0" marL="457200" rtl="0" algn="l">
              <a:lnSpc>
                <a:spcPct val="130000"/>
              </a:lnSpc>
              <a:spcBef>
                <a:spcPts val="0"/>
              </a:spcBef>
              <a:spcAft>
                <a:spcPts val="0"/>
              </a:spcAft>
              <a:buSzPts val="1200"/>
              <a:buChar char="●"/>
            </a:pPr>
            <a:r>
              <a:rPr lang="en"/>
              <a:t>Widely adopted - [DeRose et al. 1998]</a:t>
            </a:r>
            <a:endParaRPr/>
          </a:p>
        </p:txBody>
      </p:sp>
      <p:pic>
        <p:nvPicPr>
          <p:cNvPr id="542" name="Google Shape;542;p55"/>
          <p:cNvPicPr preferRelativeResize="0"/>
          <p:nvPr/>
        </p:nvPicPr>
        <p:blipFill rotWithShape="1">
          <a:blip r:embed="rId3">
            <a:alphaModFix/>
          </a:blip>
          <a:srcRect b="0" l="0" r="0" t="0"/>
          <a:stretch/>
        </p:blipFill>
        <p:spPr>
          <a:xfrm>
            <a:off x="853821" y="2182649"/>
            <a:ext cx="2832299" cy="1322187"/>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5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Regular quads = bicubic B-splines</a:t>
            </a:r>
            <a:endParaRPr/>
          </a:p>
        </p:txBody>
      </p:sp>
      <p:sp>
        <p:nvSpPr>
          <p:cNvPr id="548" name="Google Shape;548;p5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 regular 4×4 control mesh</a:t>
            </a:r>
            <a:endParaRPr/>
          </a:p>
          <a:p>
            <a:pPr indent="-298450" lvl="1" marL="914400" rtl="0" algn="l">
              <a:lnSpc>
                <a:spcPct val="130000"/>
              </a:lnSpc>
              <a:spcBef>
                <a:spcPts val="0"/>
              </a:spcBef>
              <a:spcAft>
                <a:spcPts val="0"/>
              </a:spcAft>
              <a:buSzPts val="1100"/>
              <a:buChar char="○"/>
            </a:pPr>
            <a:r>
              <a:rPr lang="en"/>
              <a:t>Evaluate the surface analytically at any (u,v)</a:t>
            </a:r>
            <a:endParaRPr/>
          </a:p>
          <a:p>
            <a:pPr indent="-298450" lvl="1" marL="914400" rtl="0" algn="l">
              <a:lnSpc>
                <a:spcPct val="130000"/>
              </a:lnSpc>
              <a:spcBef>
                <a:spcPts val="0"/>
              </a:spcBef>
              <a:spcAft>
                <a:spcPts val="0"/>
              </a:spcAft>
              <a:buSzPts val="1100"/>
              <a:buChar char="○"/>
            </a:pPr>
            <a:r>
              <a:rPr lang="en"/>
              <a:t>Both position and normal</a:t>
            </a:r>
            <a:endParaRPr/>
          </a:p>
          <a:p>
            <a:pPr indent="-304800" lvl="0" marL="457200" rtl="0" algn="l">
              <a:lnSpc>
                <a:spcPct val="130000"/>
              </a:lnSpc>
              <a:spcBef>
                <a:spcPts val="0"/>
              </a:spcBef>
              <a:spcAft>
                <a:spcPts val="0"/>
              </a:spcAft>
              <a:buSzPts val="1200"/>
              <a:buChar char="●"/>
            </a:pPr>
            <a:r>
              <a:rPr lang="en"/>
              <a:t>The 2D bicubic basis is separable</a:t>
            </a:r>
            <a:endParaRPr/>
          </a:p>
          <a:p>
            <a:pPr indent="-298450" lvl="1" marL="914400" rtl="0" algn="l">
              <a:lnSpc>
                <a:spcPct val="130000"/>
              </a:lnSpc>
              <a:spcBef>
                <a:spcPts val="0"/>
              </a:spcBef>
              <a:spcAft>
                <a:spcPts val="0"/>
              </a:spcAft>
              <a:buSzPts val="1100"/>
              <a:buChar char="○"/>
            </a:pPr>
            <a:r>
              <a:rPr lang="en"/>
              <a:t>The 1D cubic basis applied twice</a:t>
            </a:r>
            <a:endParaRPr/>
          </a:p>
          <a:p>
            <a:pPr indent="-304800" lvl="0" marL="457200" rtl="0" algn="l">
              <a:lnSpc>
                <a:spcPct val="130000"/>
              </a:lnSpc>
              <a:spcBef>
                <a:spcPts val="0"/>
              </a:spcBef>
              <a:spcAft>
                <a:spcPts val="0"/>
              </a:spcAft>
              <a:buSzPts val="1200"/>
              <a:buChar char="●"/>
            </a:pPr>
            <a:r>
              <a:rPr lang="en"/>
              <a:t>Evaluate the 4 columns in v, then a single curve in u through the results</a:t>
            </a:r>
            <a:endParaRPr/>
          </a:p>
          <a:p>
            <a:pPr indent="-304800" lvl="0" marL="457200" rtl="0" algn="l">
              <a:lnSpc>
                <a:spcPct val="130000"/>
              </a:lnSpc>
              <a:spcBef>
                <a:spcPts val="0"/>
              </a:spcBef>
              <a:spcAft>
                <a:spcPts val="0"/>
              </a:spcAft>
              <a:buSzPts val="1200"/>
              <a:buChar char="●"/>
            </a:pPr>
            <a:r>
              <a:rPr lang="en"/>
              <a:t>No recursion needed!</a:t>
            </a:r>
            <a:endParaRPr/>
          </a:p>
          <a:p>
            <a:pPr indent="-304800" lvl="0" marL="457200" rtl="0" algn="l">
              <a:lnSpc>
                <a:spcPct val="130000"/>
              </a:lnSpc>
              <a:spcBef>
                <a:spcPts val="0"/>
              </a:spcBef>
              <a:spcAft>
                <a:spcPts val="0"/>
              </a:spcAft>
              <a:buSzPts val="1200"/>
              <a:buChar char="●"/>
            </a:pPr>
            <a:r>
              <a:rPr lang="en"/>
              <a:t>Only works at regular polys</a:t>
            </a:r>
            <a:endParaRPr/>
          </a:p>
          <a:p>
            <a:pPr indent="0" lvl="0" marL="457200" rtl="0" algn="l">
              <a:lnSpc>
                <a:spcPct val="130000"/>
              </a:lnSpc>
              <a:spcBef>
                <a:spcPts val="500"/>
              </a:spcBef>
              <a:spcAft>
                <a:spcPts val="500"/>
              </a:spcAft>
              <a:buSzPts val="1200"/>
              <a:buNone/>
            </a:pPr>
            <a:r>
              <a:t/>
            </a:r>
            <a:endParaRPr/>
          </a:p>
        </p:txBody>
      </p:sp>
      <p:pic>
        <p:nvPicPr>
          <p:cNvPr id="549" name="Google Shape;549;p56"/>
          <p:cNvPicPr preferRelativeResize="0"/>
          <p:nvPr/>
        </p:nvPicPr>
        <p:blipFill rotWithShape="1">
          <a:blip r:embed="rId3">
            <a:alphaModFix/>
          </a:blip>
          <a:srcRect b="0" l="0" r="0" t="0"/>
          <a:stretch/>
        </p:blipFill>
        <p:spPr>
          <a:xfrm>
            <a:off x="853821" y="2117966"/>
            <a:ext cx="2832300" cy="1451554"/>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5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Semisharp creases stay analytic</a:t>
            </a:r>
            <a:endParaRPr/>
          </a:p>
        </p:txBody>
      </p:sp>
      <p:sp>
        <p:nvSpPr>
          <p:cNvPr id="555" name="Google Shape;555;p5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Take that same 1D cubic basis</a:t>
            </a:r>
            <a:endParaRPr/>
          </a:p>
          <a:p>
            <a:pPr indent="-298450" lvl="1" marL="914400" rtl="0" algn="l">
              <a:lnSpc>
                <a:spcPct val="130000"/>
              </a:lnSpc>
              <a:spcBef>
                <a:spcPts val="0"/>
              </a:spcBef>
              <a:spcAft>
                <a:spcPts val="0"/>
              </a:spcAft>
              <a:buSzPts val="1100"/>
              <a:buChar char="○"/>
            </a:pPr>
            <a:r>
              <a:rPr lang="en"/>
              <a:t>A crease just changes the basis [Nießner et al. 2012b]</a:t>
            </a:r>
            <a:endParaRPr/>
          </a:p>
          <a:p>
            <a:pPr indent="-304800" lvl="0" marL="457200" rtl="0" algn="l">
              <a:lnSpc>
                <a:spcPct val="130000"/>
              </a:lnSpc>
              <a:spcBef>
                <a:spcPts val="0"/>
              </a:spcBef>
              <a:spcAft>
                <a:spcPts val="0"/>
              </a:spcAft>
              <a:buSzPts val="1200"/>
              <a:buChar char="●"/>
            </a:pPr>
            <a:r>
              <a:rPr lang="en"/>
              <a:t>One 4×4 matrix on the control points, derived from semisharp weight</a:t>
            </a:r>
            <a:endParaRPr/>
          </a:p>
          <a:p>
            <a:pPr indent="-304800" lvl="0" marL="457200" rtl="0" algn="l">
              <a:lnSpc>
                <a:spcPct val="130000"/>
              </a:lnSpc>
              <a:spcBef>
                <a:spcPts val="0"/>
              </a:spcBef>
              <a:spcAft>
                <a:spcPts val="0"/>
              </a:spcAft>
              <a:buSzPts val="1200"/>
              <a:buChar char="●"/>
            </a:pPr>
            <a:r>
              <a:rPr lang="en"/>
              <a:t>Multiple sharp edges, or a sharp corner?</a:t>
            </a:r>
            <a:endParaRPr/>
          </a:p>
          <a:p>
            <a:pPr indent="-298450" lvl="1" marL="914400" rtl="0" algn="l">
              <a:lnSpc>
                <a:spcPct val="130000"/>
              </a:lnSpc>
              <a:spcBef>
                <a:spcPts val="0"/>
              </a:spcBef>
              <a:spcAft>
                <a:spcPts val="0"/>
              </a:spcAft>
              <a:buSzPts val="1100"/>
              <a:buChar char="○"/>
            </a:pPr>
            <a:r>
              <a:rPr lang="en"/>
              <a:t>Treat that neighbourhood as irregular</a:t>
            </a:r>
            <a:endParaRPr/>
          </a:p>
        </p:txBody>
      </p:sp>
      <p:pic>
        <p:nvPicPr>
          <p:cNvPr id="556" name="Google Shape;556;p57"/>
          <p:cNvPicPr preferRelativeResize="0"/>
          <p:nvPr/>
        </p:nvPicPr>
        <p:blipFill rotWithShape="1">
          <a:blip r:embed="rId3">
            <a:alphaModFix/>
          </a:blip>
          <a:srcRect b="0" l="0" r="0" t="0"/>
          <a:stretch/>
        </p:blipFill>
        <p:spPr>
          <a:xfrm>
            <a:off x="853821" y="2117966"/>
            <a:ext cx="2832300" cy="1451554"/>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5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Creases live on the x = 0 line</a:t>
            </a:r>
            <a:endParaRPr/>
          </a:p>
        </p:txBody>
      </p:sp>
      <p:sp>
        <p:nvSpPr>
          <p:cNvPr id="562" name="Google Shape;562;p58"/>
          <p:cNvSpPr txBox="1"/>
          <p:nvPr>
            <p:ph idx="3" type="body"/>
          </p:nvPr>
        </p:nvSpPr>
        <p:spPr>
          <a:xfrm>
            <a:off x="4041300"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Same separable evaluation: 4 splines in v, then a single spline in u</a:t>
            </a:r>
            <a:endParaRPr/>
          </a:p>
          <a:p>
            <a:pPr indent="-304800" lvl="0" marL="457200" rtl="0" algn="l">
              <a:lnSpc>
                <a:spcPct val="130000"/>
              </a:lnSpc>
              <a:spcBef>
                <a:spcPts val="0"/>
              </a:spcBef>
              <a:spcAft>
                <a:spcPts val="0"/>
              </a:spcAft>
              <a:buSzPts val="1200"/>
              <a:buChar char="●"/>
            </a:pPr>
            <a:r>
              <a:rPr lang="en"/>
              <a:t>The x=0 line is the one place we allow a semisharp crease</a:t>
            </a:r>
            <a:endParaRPr/>
          </a:p>
          <a:p>
            <a:pPr indent="-304800" lvl="0" marL="457200" rtl="0" algn="l">
              <a:lnSpc>
                <a:spcPct val="130000"/>
              </a:lnSpc>
              <a:spcBef>
                <a:spcPts val="0"/>
              </a:spcBef>
              <a:spcAft>
                <a:spcPts val="0"/>
              </a:spcAft>
              <a:buSzPts val="1200"/>
              <a:buChar char="●"/>
            </a:pPr>
            <a:r>
              <a:rPr lang="en"/>
              <a:t>A crease there is just a change of basis on the 1D cubic [Nießner et al. 2012b]</a:t>
            </a:r>
            <a:endParaRPr/>
          </a:p>
          <a:p>
            <a:pPr indent="-304800" lvl="0" marL="457200" rtl="0" algn="l">
              <a:lnSpc>
                <a:spcPct val="130000"/>
              </a:lnSpc>
              <a:spcBef>
                <a:spcPts val="0"/>
              </a:spcBef>
              <a:spcAft>
                <a:spcPts val="0"/>
              </a:spcAft>
              <a:buSzPts val="1200"/>
              <a:buChar char="●"/>
            </a:pPr>
            <a:r>
              <a:rPr lang="en"/>
              <a:t>Everywhere else stays a plain bicubic</a:t>
            </a:r>
            <a:endParaRPr/>
          </a:p>
        </p:txBody>
      </p:sp>
      <p:pic>
        <p:nvPicPr>
          <p:cNvPr id="563" name="Google Shape;563;p58"/>
          <p:cNvPicPr preferRelativeResize="0"/>
          <p:nvPr/>
        </p:nvPicPr>
        <p:blipFill rotWithShape="1">
          <a:blip r:embed="rId3">
            <a:alphaModFix/>
          </a:blip>
          <a:srcRect b="0" l="0" r="0" t="0"/>
          <a:stretch/>
        </p:blipFill>
        <p:spPr>
          <a:xfrm>
            <a:off x="853821" y="2117966"/>
            <a:ext cx="2832300" cy="1451554"/>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5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Regular with 1 optional semisharp crease</a:t>
            </a:r>
            <a:endParaRPr/>
          </a:p>
        </p:txBody>
      </p:sp>
      <p:sp>
        <p:nvSpPr>
          <p:cNvPr id="569" name="Google Shape;569;p5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This is the primary building block of this algorithm.</a:t>
            </a:r>
            <a:endParaRPr/>
          </a:p>
          <a:p>
            <a:pPr indent="-304800" lvl="0" marL="457200" rtl="0" algn="l">
              <a:lnSpc>
                <a:spcPct val="130000"/>
              </a:lnSpc>
              <a:spcBef>
                <a:spcPts val="0"/>
              </a:spcBef>
              <a:spcAft>
                <a:spcPts val="0"/>
              </a:spcAft>
              <a:buSzPts val="1200"/>
              <a:buChar char="●"/>
            </a:pPr>
            <a:r>
              <a:rPr lang="en"/>
              <a:t>Problem:</a:t>
            </a:r>
            <a:endParaRPr/>
          </a:p>
          <a:p>
            <a:pPr indent="-298450" lvl="1" marL="914400" rtl="0" algn="l">
              <a:lnSpc>
                <a:spcPct val="130000"/>
              </a:lnSpc>
              <a:spcBef>
                <a:spcPts val="0"/>
              </a:spcBef>
              <a:spcAft>
                <a:spcPts val="0"/>
              </a:spcAft>
              <a:buSzPts val="1100"/>
              <a:buChar char="○"/>
            </a:pPr>
            <a:r>
              <a:rPr lang="en"/>
              <a:t>Decompose the full subdivision surfaces into regular grids (with up to 1 semisharp crease)</a:t>
            </a:r>
            <a:endParaRPr/>
          </a:p>
          <a:p>
            <a:pPr indent="-298450" lvl="1" marL="914400" rtl="0" algn="l">
              <a:lnSpc>
                <a:spcPct val="130000"/>
              </a:lnSpc>
              <a:spcBef>
                <a:spcPts val="0"/>
              </a:spcBef>
              <a:spcAft>
                <a:spcPts val="0"/>
              </a:spcAft>
              <a:buSzPts val="1100"/>
              <a:buChar char="○"/>
            </a:pPr>
            <a:r>
              <a:rPr lang="en"/>
              <a:t>Special handling for rare cases where we are off a regular grid.</a:t>
            </a:r>
            <a:endParaRPr/>
          </a:p>
        </p:txBody>
      </p:sp>
      <p:pic>
        <p:nvPicPr>
          <p:cNvPr id="570" name="Google Shape;570;p59"/>
          <p:cNvPicPr preferRelativeResize="0"/>
          <p:nvPr/>
        </p:nvPicPr>
        <p:blipFill rotWithShape="1">
          <a:blip r:embed="rId3">
            <a:alphaModFix/>
          </a:blip>
          <a:srcRect b="0" l="0" r="0" t="0"/>
          <a:stretch/>
        </p:blipFill>
        <p:spPr>
          <a:xfrm>
            <a:off x="853821" y="2117966"/>
            <a:ext cx="2832300" cy="145155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Fixed disk cost</a:t>
            </a:r>
            <a:endParaRPr/>
          </a:p>
        </p:txBody>
      </p:sp>
      <p:sp>
        <p:nvSpPr>
          <p:cNvPr id="175" name="Google Shape;175;p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Subdivision data is a fixed cost</a:t>
            </a:r>
            <a:endParaRPr/>
          </a:p>
          <a:p>
            <a:pPr indent="-304800" lvl="0" marL="457200" rtl="0" algn="l">
              <a:lnSpc>
                <a:spcPct val="130000"/>
              </a:lnSpc>
              <a:spcBef>
                <a:spcPts val="0"/>
              </a:spcBef>
              <a:spcAft>
                <a:spcPts val="0"/>
              </a:spcAft>
              <a:buSzPts val="1200"/>
              <a:buChar char="●"/>
            </a:pPr>
            <a:r>
              <a:rPr lang="en"/>
              <a:t>Baseline Estimate: Store triangles at 5 byte/tri.</a:t>
            </a:r>
            <a:endParaRPr/>
          </a:p>
          <a:p>
            <a:pPr indent="-298450" lvl="1" marL="914400" rtl="0" algn="l">
              <a:lnSpc>
                <a:spcPct val="130000"/>
              </a:lnSpc>
              <a:spcBef>
                <a:spcPts val="0"/>
              </a:spcBef>
              <a:spcAft>
                <a:spcPts val="0"/>
              </a:spcAft>
              <a:buSzPts val="1100"/>
              <a:buChar char="○"/>
            </a:pPr>
            <a:r>
              <a:rPr lang="en"/>
              <a:t>Actual number will be higher or lower depending on technique</a:t>
            </a:r>
            <a:endParaRPr/>
          </a:p>
          <a:p>
            <a:pPr indent="-304800" lvl="0" marL="457200" rtl="0" algn="l">
              <a:lnSpc>
                <a:spcPct val="130000"/>
              </a:lnSpc>
              <a:spcBef>
                <a:spcPts val="0"/>
              </a:spcBef>
              <a:spcAft>
                <a:spcPts val="0"/>
              </a:spcAft>
              <a:buSzPts val="1200"/>
              <a:buChar char="●"/>
            </a:pPr>
            <a:r>
              <a:rPr lang="en"/>
              <a:t>Monkey (Blender's Suzanne)</a:t>
            </a:r>
            <a:endParaRPr/>
          </a:p>
          <a:p>
            <a:pPr indent="-298450" lvl="1" marL="914400" rtl="0" algn="l">
              <a:lnSpc>
                <a:spcPct val="130000"/>
              </a:lnSpc>
              <a:spcBef>
                <a:spcPts val="0"/>
              </a:spcBef>
              <a:spcAft>
                <a:spcPts val="0"/>
              </a:spcAft>
              <a:buSzPts val="1100"/>
              <a:buChar char="○"/>
            </a:pPr>
            <a:r>
              <a:rPr lang="en"/>
              <a:t>2K height map, lossless JPEG</a:t>
            </a:r>
            <a:endParaRPr/>
          </a:p>
          <a:p>
            <a:pPr indent="-285750" lvl="2" marL="1371600" rtl="0" algn="l">
              <a:lnSpc>
                <a:spcPct val="130000"/>
              </a:lnSpc>
              <a:spcBef>
                <a:spcPts val="0"/>
              </a:spcBef>
              <a:spcAft>
                <a:spcPts val="0"/>
              </a:spcAft>
              <a:buSzPts val="900"/>
              <a:buChar char="■"/>
            </a:pPr>
            <a:r>
              <a:rPr lang="en"/>
              <a:t>64.9% UV coverage</a:t>
            </a:r>
            <a:endParaRPr/>
          </a:p>
          <a:p>
            <a:pPr indent="-298450" lvl="1" marL="914400" rtl="0" algn="l">
              <a:lnSpc>
                <a:spcPct val="130000"/>
              </a:lnSpc>
              <a:spcBef>
                <a:spcPts val="0"/>
              </a:spcBef>
              <a:spcAft>
                <a:spcPts val="0"/>
              </a:spcAft>
              <a:buSzPts val="1100"/>
              <a:buChar char="○"/>
            </a:pPr>
            <a:r>
              <a:rPr lang="en"/>
              <a:t>1.19 MB for ~5.45M triangles (1 texel = 2 triangles)</a:t>
            </a:r>
            <a:endParaRPr/>
          </a:p>
        </p:txBody>
      </p:sp>
      <p:pic>
        <p:nvPicPr>
          <p:cNvPr id="176" name="Google Shape;176;p6"/>
          <p:cNvPicPr preferRelativeResize="0"/>
          <p:nvPr/>
        </p:nvPicPr>
        <p:blipFill rotWithShape="1">
          <a:blip r:embed="rId3">
            <a:alphaModFix/>
          </a:blip>
          <a:srcRect b="0" l="0" r="0" t="0"/>
          <a:stretch/>
        </p:blipFill>
        <p:spPr>
          <a:xfrm>
            <a:off x="310901" y="1600247"/>
            <a:ext cx="3697325" cy="872375"/>
          </a:xfrm>
          <a:prstGeom prst="rect">
            <a:avLst/>
          </a:prstGeom>
          <a:noFill/>
          <a:ln>
            <a:noFill/>
          </a:ln>
        </p:spPr>
      </p:pic>
      <p:pic>
        <p:nvPicPr>
          <p:cNvPr id="177" name="Google Shape;177;p6"/>
          <p:cNvPicPr preferRelativeResize="0"/>
          <p:nvPr/>
        </p:nvPicPr>
        <p:blipFill rotWithShape="1">
          <a:blip r:embed="rId4">
            <a:alphaModFix/>
          </a:blip>
          <a:srcRect b="0" l="0" r="0" t="0"/>
          <a:stretch/>
        </p:blipFill>
        <p:spPr>
          <a:xfrm>
            <a:off x="2636788" y="2783264"/>
            <a:ext cx="1392302" cy="1392302"/>
          </a:xfrm>
          <a:prstGeom prst="rect">
            <a:avLst/>
          </a:prstGeom>
          <a:noFill/>
          <a:ln>
            <a:noFill/>
          </a:ln>
        </p:spPr>
      </p:pic>
      <p:pic>
        <p:nvPicPr>
          <p:cNvPr id="178" name="Google Shape;178;p6"/>
          <p:cNvPicPr preferRelativeResize="0"/>
          <p:nvPr/>
        </p:nvPicPr>
        <p:blipFill rotWithShape="1">
          <a:blip r:embed="rId5">
            <a:alphaModFix/>
          </a:blip>
          <a:srcRect b="0" l="0" r="0" t="0"/>
          <a:stretch/>
        </p:blipFill>
        <p:spPr>
          <a:xfrm>
            <a:off x="507138" y="2783275"/>
            <a:ext cx="1556865" cy="13923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sp>
        <p:nvSpPr>
          <p:cNvPr id="575" name="Google Shape;575;p6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Feature-adaptive subdivision</a:t>
            </a:r>
            <a:endParaRPr/>
          </a:p>
        </p:txBody>
      </p:sp>
      <p:sp>
        <p:nvSpPr>
          <p:cNvPr id="576" name="Google Shape;576;p6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Only quads touching an irregular vertex stay irregular - [Nießner et al. 2012a]</a:t>
            </a:r>
            <a:endParaRPr/>
          </a:p>
          <a:p>
            <a:pPr indent="-298450" lvl="1" marL="914400" rtl="0" algn="l">
              <a:lnSpc>
                <a:spcPct val="130000"/>
              </a:lnSpc>
              <a:spcBef>
                <a:spcPts val="0"/>
              </a:spcBef>
              <a:spcAft>
                <a:spcPts val="0"/>
              </a:spcAft>
              <a:buSzPts val="1100"/>
              <a:buChar char="○"/>
            </a:pPr>
            <a:r>
              <a:rPr lang="en"/>
              <a:t>2012 was a pretty good year for Catmull-Clark subdivision</a:t>
            </a:r>
            <a:endParaRPr/>
          </a:p>
          <a:p>
            <a:pPr indent="-304800" lvl="0" marL="457200" rtl="0" algn="l">
              <a:lnSpc>
                <a:spcPct val="130000"/>
              </a:lnSpc>
              <a:spcBef>
                <a:spcPts val="0"/>
              </a:spcBef>
              <a:spcAft>
                <a:spcPts val="0"/>
              </a:spcAft>
              <a:buSzPts val="1200"/>
              <a:buChar char="●"/>
            </a:pPr>
            <a:r>
              <a:rPr lang="en"/>
              <a:t>New quads are regular by construction</a:t>
            </a:r>
            <a:endParaRPr/>
          </a:p>
          <a:p>
            <a:pPr indent="-304800" lvl="0" marL="457200" rtl="0" algn="l">
              <a:lnSpc>
                <a:spcPct val="130000"/>
              </a:lnSpc>
              <a:spcBef>
                <a:spcPts val="0"/>
              </a:spcBef>
              <a:spcAft>
                <a:spcPts val="0"/>
              </a:spcAft>
              <a:buSzPts val="1200"/>
              <a:buChar char="●"/>
            </a:pPr>
            <a:r>
              <a:rPr lang="en"/>
              <a:t>Irregular count grows linearly per level (much better than 4× expansion)</a:t>
            </a:r>
            <a:endParaRPr/>
          </a:p>
        </p:txBody>
      </p:sp>
      <p:pic>
        <p:nvPicPr>
          <p:cNvPr id="577" name="Google Shape;577;p60"/>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pic>
        <p:nvPicPr>
          <p:cNvPr id="578" name="Google Shape;578;p60"/>
          <p:cNvPicPr preferRelativeResize="0"/>
          <p:nvPr/>
        </p:nvPicPr>
        <p:blipFill rotWithShape="1">
          <a:blip r:embed="rId4">
            <a:alphaModFix/>
          </a:blip>
          <a:srcRect b="0" l="0" r="0" t="0"/>
          <a:stretch/>
        </p:blipFill>
        <p:spPr>
          <a:xfrm>
            <a:off x="4572001" y="2813776"/>
            <a:ext cx="1639900" cy="16399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6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Feature-adaptive subdivision with DX11 Tessellation</a:t>
            </a:r>
            <a:endParaRPr/>
          </a:p>
        </p:txBody>
      </p:sp>
      <p:sp>
        <p:nvSpPr>
          <p:cNvPr id="584" name="Google Shape;584;p6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Store the patches as a quadtree  [Brainerd et al. 2016]</a:t>
            </a:r>
            <a:endParaRPr/>
          </a:p>
          <a:p>
            <a:pPr indent="-298450" lvl="1" marL="914400" rtl="0" algn="l">
              <a:lnSpc>
                <a:spcPct val="130000"/>
              </a:lnSpc>
              <a:spcBef>
                <a:spcPts val="0"/>
              </a:spcBef>
              <a:spcAft>
                <a:spcPts val="0"/>
              </a:spcAft>
              <a:buSzPts val="1100"/>
              <a:buChar char="○"/>
            </a:pPr>
            <a:r>
              <a:rPr lang="en"/>
              <a:t> Deformation via stencil tables [OpenSubdiv]</a:t>
            </a:r>
            <a:endParaRPr/>
          </a:p>
          <a:p>
            <a:pPr indent="-304800" lvl="0" marL="457200" rtl="0" algn="l">
              <a:lnSpc>
                <a:spcPct val="130000"/>
              </a:lnSpc>
              <a:spcBef>
                <a:spcPts val="0"/>
              </a:spcBef>
              <a:spcAft>
                <a:spcPts val="0"/>
              </a:spcAft>
              <a:buSzPts val="1200"/>
              <a:buChar char="●"/>
            </a:pPr>
            <a:r>
              <a:rPr lang="en"/>
              <a:t>Decompose problem into two steps:</a:t>
            </a:r>
            <a:endParaRPr/>
          </a:p>
          <a:p>
            <a:pPr indent="-298450" lvl="1" marL="914400" rtl="0" algn="l">
              <a:lnSpc>
                <a:spcPct val="130000"/>
              </a:lnSpc>
              <a:spcBef>
                <a:spcPts val="0"/>
              </a:spcBef>
              <a:spcAft>
                <a:spcPts val="0"/>
              </a:spcAft>
              <a:buSzPts val="1100"/>
              <a:buChar char="○"/>
            </a:pPr>
            <a:r>
              <a:rPr lang="en"/>
              <a:t>1. Tessellate (DX11 Hardware)</a:t>
            </a:r>
            <a:endParaRPr/>
          </a:p>
          <a:p>
            <a:pPr indent="-298450" lvl="1" marL="914400" rtl="0" algn="l">
              <a:lnSpc>
                <a:spcPct val="130000"/>
              </a:lnSpc>
              <a:spcBef>
                <a:spcPts val="0"/>
              </a:spcBef>
              <a:spcAft>
                <a:spcPts val="0"/>
              </a:spcAft>
              <a:buSzPts val="1100"/>
              <a:buChar char="○"/>
            </a:pPr>
            <a:r>
              <a:rPr lang="en"/>
              <a:t>2. Evaluate tessellated points (Domain Shader)</a:t>
            </a:r>
            <a:endParaRPr/>
          </a:p>
          <a:p>
            <a:pPr indent="-304800" lvl="0" marL="457200" rtl="0" algn="l">
              <a:lnSpc>
                <a:spcPct val="130000"/>
              </a:lnSpc>
              <a:spcBef>
                <a:spcPts val="0"/>
              </a:spcBef>
              <a:spcAft>
                <a:spcPts val="0"/>
              </a:spcAft>
              <a:buSzPts val="1200"/>
              <a:buChar char="●"/>
            </a:pPr>
            <a:r>
              <a:rPr lang="en"/>
              <a:t>Use compute to generate patch data after deformation.</a:t>
            </a:r>
            <a:endParaRPr/>
          </a:p>
          <a:p>
            <a:pPr indent="-304800" lvl="0" marL="457200" rtl="0" algn="l">
              <a:lnSpc>
                <a:spcPct val="130000"/>
              </a:lnSpc>
              <a:spcBef>
                <a:spcPts val="0"/>
              </a:spcBef>
              <a:spcAft>
                <a:spcPts val="0"/>
              </a:spcAft>
              <a:buSzPts val="1200"/>
              <a:buChar char="●"/>
            </a:pPr>
            <a:r>
              <a:rPr lang="en"/>
              <a:t>Evaluate position/normal in the Domain Shader</a:t>
            </a:r>
            <a:endParaRPr/>
          </a:p>
          <a:p>
            <a:pPr indent="-304800" lvl="0" marL="457200" rtl="0" algn="l">
              <a:lnSpc>
                <a:spcPct val="130000"/>
              </a:lnSpc>
              <a:spcBef>
                <a:spcPts val="0"/>
              </a:spcBef>
              <a:spcAft>
                <a:spcPts val="0"/>
              </a:spcAft>
              <a:buSzPts val="1200"/>
              <a:buChar char="●"/>
            </a:pPr>
            <a:r>
              <a:rPr lang="en"/>
              <a:t>Large tables</a:t>
            </a:r>
            <a:endParaRPr/>
          </a:p>
        </p:txBody>
      </p:sp>
      <p:pic>
        <p:nvPicPr>
          <p:cNvPr id="585" name="Google Shape;585;p61"/>
          <p:cNvPicPr preferRelativeResize="0"/>
          <p:nvPr/>
        </p:nvPicPr>
        <p:blipFill rotWithShape="1">
          <a:blip r:embed="rId3">
            <a:alphaModFix/>
          </a:blip>
          <a:srcRect b="0" l="0" r="0" t="0"/>
          <a:stretch/>
        </p:blipFill>
        <p:spPr>
          <a:xfrm>
            <a:off x="853821" y="1385237"/>
            <a:ext cx="2832300" cy="2917011"/>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6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Catmull-Clark: the original cage</a:t>
            </a:r>
            <a:endParaRPr/>
          </a:p>
        </p:txBody>
      </p:sp>
      <p:sp>
        <p:nvSpPr>
          <p:cNvPr id="591" name="Google Shape;591;p6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Start with the control cage</a:t>
            </a:r>
            <a:endParaRPr/>
          </a:p>
          <a:p>
            <a:pPr indent="-298450" lvl="1" marL="914400" rtl="0" algn="l">
              <a:lnSpc>
                <a:spcPct val="130000"/>
              </a:lnSpc>
              <a:spcBef>
                <a:spcPts val="0"/>
              </a:spcBef>
              <a:spcAft>
                <a:spcPts val="0"/>
              </a:spcAft>
              <a:buSzPts val="1100"/>
              <a:buChar char="○"/>
            </a:pPr>
            <a:r>
              <a:rPr lang="en"/>
              <a:t>An irregular vertex with five quads around it</a:t>
            </a:r>
            <a:endParaRPr/>
          </a:p>
          <a:p>
            <a:pPr indent="-304800" lvl="0" marL="457200" rtl="0" algn="l">
              <a:lnSpc>
                <a:spcPct val="130000"/>
              </a:lnSpc>
              <a:spcBef>
                <a:spcPts val="0"/>
              </a:spcBef>
              <a:spcAft>
                <a:spcPts val="0"/>
              </a:spcAft>
              <a:buSzPts val="1200"/>
              <a:buChar char="●"/>
            </a:pPr>
            <a:r>
              <a:rPr lang="en"/>
              <a:t>Everything that follows is one subdivision step, in four stages</a:t>
            </a:r>
            <a:endParaRPr/>
          </a:p>
        </p:txBody>
      </p:sp>
      <p:pic>
        <p:nvPicPr>
          <p:cNvPr id="592" name="Google Shape;592;p62"/>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6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Catmull-Clark: face points</a:t>
            </a:r>
            <a:endParaRPr/>
          </a:p>
        </p:txBody>
      </p:sp>
      <p:sp>
        <p:nvSpPr>
          <p:cNvPr id="598" name="Google Shape;598;p6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One new face point per face</a:t>
            </a:r>
            <a:endParaRPr/>
          </a:p>
          <a:p>
            <a:pPr indent="-298450" lvl="1" marL="914400" rtl="0" algn="l">
              <a:lnSpc>
                <a:spcPct val="130000"/>
              </a:lnSpc>
              <a:spcBef>
                <a:spcPts val="0"/>
              </a:spcBef>
              <a:spcAft>
                <a:spcPts val="0"/>
              </a:spcAft>
              <a:buSzPts val="1100"/>
              <a:buChar char="○"/>
            </a:pPr>
            <a:r>
              <a:rPr lang="en"/>
              <a:t>The average of its corners</a:t>
            </a:r>
            <a:endParaRPr/>
          </a:p>
        </p:txBody>
      </p:sp>
      <p:pic>
        <p:nvPicPr>
          <p:cNvPr id="599" name="Google Shape;599;p63"/>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64"/>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Catmull-Clark: edge points</a:t>
            </a:r>
            <a:endParaRPr/>
          </a:p>
        </p:txBody>
      </p:sp>
      <p:sp>
        <p:nvSpPr>
          <p:cNvPr id="605" name="Google Shape;605;p64"/>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One new edge point per edge</a:t>
            </a:r>
            <a:endParaRPr/>
          </a:p>
          <a:p>
            <a:pPr indent="-298450" lvl="1" marL="914400" rtl="0" algn="l">
              <a:lnSpc>
                <a:spcPct val="130000"/>
              </a:lnSpc>
              <a:spcBef>
                <a:spcPts val="0"/>
              </a:spcBef>
              <a:spcAft>
                <a:spcPts val="0"/>
              </a:spcAft>
              <a:buSzPts val="1100"/>
              <a:buChar char="○"/>
            </a:pPr>
            <a:r>
              <a:rPr lang="en"/>
              <a:t>Averaging the edge with its two new face points</a:t>
            </a:r>
            <a:endParaRPr/>
          </a:p>
        </p:txBody>
      </p:sp>
      <p:pic>
        <p:nvPicPr>
          <p:cNvPr id="606" name="Google Shape;606;p64"/>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6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Catmull-Clark: vertex points</a:t>
            </a:r>
            <a:endParaRPr/>
          </a:p>
        </p:txBody>
      </p:sp>
      <p:sp>
        <p:nvSpPr>
          <p:cNvPr id="612" name="Google Shape;612;p65"/>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Finally, move the original vertices</a:t>
            </a:r>
            <a:endParaRPr/>
          </a:p>
          <a:p>
            <a:pPr indent="-298450" lvl="1" marL="914400" rtl="0" algn="l">
              <a:lnSpc>
                <a:spcPct val="130000"/>
              </a:lnSpc>
              <a:spcBef>
                <a:spcPts val="0"/>
              </a:spcBef>
              <a:spcAft>
                <a:spcPts val="0"/>
              </a:spcAft>
              <a:buSzPts val="1100"/>
              <a:buChar char="○"/>
            </a:pPr>
            <a:r>
              <a:rPr lang="en"/>
              <a:t>Using the surrounding face + edge points</a:t>
            </a:r>
            <a:endParaRPr/>
          </a:p>
          <a:p>
            <a:pPr indent="-304800" lvl="0" marL="457200" rtl="0" algn="l">
              <a:lnSpc>
                <a:spcPct val="130000"/>
              </a:lnSpc>
              <a:spcBef>
                <a:spcPts val="0"/>
              </a:spcBef>
              <a:spcAft>
                <a:spcPts val="0"/>
              </a:spcAft>
              <a:buSzPts val="1200"/>
              <a:buChar char="●"/>
            </a:pPr>
            <a:r>
              <a:rPr lang="en"/>
              <a:t>Self-contained recursive formula</a:t>
            </a:r>
            <a:endParaRPr/>
          </a:p>
        </p:txBody>
      </p:sp>
      <p:pic>
        <p:nvPicPr>
          <p:cNvPr id="613" name="Google Shape;613;p65"/>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6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Recursive Regular Patches</a:t>
            </a:r>
            <a:endParaRPr/>
          </a:p>
        </p:txBody>
      </p:sp>
      <p:sp>
        <p:nvSpPr>
          <p:cNvPr id="619" name="Google Shape;619;p6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Each original poly is split into 4</a:t>
            </a:r>
            <a:endParaRPr/>
          </a:p>
          <a:p>
            <a:pPr indent="-298450" lvl="1" marL="914400" rtl="0" algn="l">
              <a:lnSpc>
                <a:spcPct val="130000"/>
              </a:lnSpc>
              <a:spcBef>
                <a:spcPts val="0"/>
              </a:spcBef>
              <a:spcAft>
                <a:spcPts val="0"/>
              </a:spcAft>
              <a:buSzPts val="1100"/>
              <a:buChar char="○"/>
            </a:pPr>
            <a:r>
              <a:rPr lang="en"/>
              <a:t>3 polys are now regular</a:t>
            </a:r>
            <a:endParaRPr/>
          </a:p>
          <a:p>
            <a:pPr indent="-298450" lvl="1" marL="914400" rtl="0" algn="l">
              <a:lnSpc>
                <a:spcPct val="130000"/>
              </a:lnSpc>
              <a:spcBef>
                <a:spcPts val="0"/>
              </a:spcBef>
              <a:spcAft>
                <a:spcPts val="0"/>
              </a:spcAft>
              <a:buSzPts val="1100"/>
              <a:buChar char="○"/>
            </a:pPr>
            <a:r>
              <a:rPr lang="en"/>
              <a:t>1 poly is still irregular</a:t>
            </a:r>
            <a:endParaRPr/>
          </a:p>
          <a:p>
            <a:pPr indent="0" lvl="0" marL="457200" rtl="0" algn="l">
              <a:lnSpc>
                <a:spcPct val="130000"/>
              </a:lnSpc>
              <a:spcBef>
                <a:spcPts val="500"/>
              </a:spcBef>
              <a:spcAft>
                <a:spcPts val="500"/>
              </a:spcAft>
              <a:buSzPts val="1200"/>
              <a:buNone/>
            </a:pPr>
            <a:r>
              <a:t/>
            </a:r>
            <a:endParaRPr/>
          </a:p>
        </p:txBody>
      </p:sp>
      <p:pic>
        <p:nvPicPr>
          <p:cNvPr id="620" name="Google Shape;620;p66"/>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6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...and the inner core recurses</a:t>
            </a:r>
            <a:endParaRPr/>
          </a:p>
        </p:txBody>
      </p:sp>
      <p:sp>
        <p:nvSpPr>
          <p:cNvPr id="626" name="Google Shape;626;p6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The inner points are the exact same topology as the initial topology.</a:t>
            </a:r>
            <a:endParaRPr/>
          </a:p>
          <a:p>
            <a:pPr indent="-304800" lvl="0" marL="457200" rtl="0" algn="l">
              <a:lnSpc>
                <a:spcPct val="130000"/>
              </a:lnSpc>
              <a:spcBef>
                <a:spcPts val="0"/>
              </a:spcBef>
              <a:spcAft>
                <a:spcPts val="0"/>
              </a:spcAft>
              <a:buSzPts val="1200"/>
              <a:buChar char="●"/>
            </a:pPr>
            <a:r>
              <a:rPr lang="en"/>
              <a:t>The irregular part shrinks each level</a:t>
            </a:r>
            <a:endParaRPr/>
          </a:p>
          <a:p>
            <a:pPr indent="-298450" lvl="1" marL="914400" rtl="0" algn="l">
              <a:lnSpc>
                <a:spcPct val="130000"/>
              </a:lnSpc>
              <a:spcBef>
                <a:spcPts val="0"/>
              </a:spcBef>
              <a:spcAft>
                <a:spcPts val="0"/>
              </a:spcAft>
              <a:buSzPts val="1100"/>
              <a:buChar char="○"/>
            </a:pPr>
            <a:r>
              <a:rPr lang="en"/>
              <a:t>Irregular exponentially smaller</a:t>
            </a:r>
            <a:endParaRPr/>
          </a:p>
          <a:p>
            <a:pPr indent="-298450" lvl="1" marL="914400" rtl="0" algn="l">
              <a:lnSpc>
                <a:spcPct val="130000"/>
              </a:lnSpc>
              <a:spcBef>
                <a:spcPts val="0"/>
              </a:spcBef>
              <a:spcAft>
                <a:spcPts val="0"/>
              </a:spcAft>
              <a:buSzPts val="1100"/>
              <a:buChar char="○"/>
            </a:pPr>
            <a:r>
              <a:rPr lang="en"/>
              <a:t>Continue until irregular region is "small enough"</a:t>
            </a:r>
            <a:endParaRPr/>
          </a:p>
          <a:p>
            <a:pPr indent="-298450" lvl="1" marL="914400" rtl="0" algn="l">
              <a:lnSpc>
                <a:spcPct val="130000"/>
              </a:lnSpc>
              <a:spcBef>
                <a:spcPts val="0"/>
              </a:spcBef>
              <a:spcAft>
                <a:spcPts val="0"/>
              </a:spcAft>
              <a:buSzPts val="1100"/>
              <a:buChar char="○"/>
            </a:pPr>
            <a:r>
              <a:rPr lang="en"/>
              <a:t>Use linear interpolation in that region</a:t>
            </a:r>
            <a:endParaRPr/>
          </a:p>
          <a:p>
            <a:pPr indent="-304800" lvl="0" marL="457200" rtl="0" algn="l">
              <a:lnSpc>
                <a:spcPct val="130000"/>
              </a:lnSpc>
              <a:spcBef>
                <a:spcPts val="0"/>
              </a:spcBef>
              <a:spcAft>
                <a:spcPts val="0"/>
              </a:spcAft>
              <a:buSzPts val="1200"/>
              <a:buChar char="●"/>
            </a:pPr>
            <a:r>
              <a:rPr lang="en"/>
              <a:t>Self-contained</a:t>
            </a:r>
            <a:endParaRPr/>
          </a:p>
          <a:p>
            <a:pPr indent="-298450" lvl="1" marL="914400" rtl="0" algn="l">
              <a:lnSpc>
                <a:spcPct val="130000"/>
              </a:lnSpc>
              <a:spcBef>
                <a:spcPts val="0"/>
              </a:spcBef>
              <a:spcAft>
                <a:spcPts val="0"/>
              </a:spcAft>
              <a:buSzPts val="1100"/>
              <a:buChar char="○"/>
            </a:pPr>
            <a:r>
              <a:rPr lang="en"/>
              <a:t>Does not require any other vertices</a:t>
            </a:r>
            <a:endParaRPr/>
          </a:p>
        </p:txBody>
      </p:sp>
      <p:pic>
        <p:nvPicPr>
          <p:cNvPr id="627" name="Google Shape;627;p67"/>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sp>
        <p:nvSpPr>
          <p:cNvPr id="632" name="Google Shape;632;p68"/>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Our idea: recompute patches in compute shader</a:t>
            </a:r>
            <a:endParaRPr/>
          </a:p>
        </p:txBody>
      </p:sp>
      <p:sp>
        <p:nvSpPr>
          <p:cNvPr id="633" name="Google Shape;633;p6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One thread per poly.</a:t>
            </a:r>
            <a:endParaRPr/>
          </a:p>
          <a:p>
            <a:pPr indent="-298450" lvl="1" marL="914400" rtl="0" algn="l">
              <a:lnSpc>
                <a:spcPct val="130000"/>
              </a:lnSpc>
              <a:spcBef>
                <a:spcPts val="0"/>
              </a:spcBef>
              <a:spcAft>
                <a:spcPts val="0"/>
              </a:spcAft>
              <a:buSzPts val="1100"/>
              <a:buChar char="○"/>
            </a:pPr>
            <a:r>
              <a:rPr lang="en"/>
              <a:t>5 polys -&gt; 5 threads</a:t>
            </a:r>
            <a:endParaRPr/>
          </a:p>
          <a:p>
            <a:pPr indent="-298450" lvl="1" marL="914400" rtl="0" algn="l">
              <a:lnSpc>
                <a:spcPct val="130000"/>
              </a:lnSpc>
              <a:spcBef>
                <a:spcPts val="0"/>
              </a:spcBef>
              <a:spcAft>
                <a:spcPts val="0"/>
              </a:spcAft>
              <a:buSzPts val="1100"/>
              <a:buChar char="○"/>
            </a:pPr>
            <a:r>
              <a:rPr lang="en"/>
              <a:t>6 initial points per thread</a:t>
            </a:r>
            <a:endParaRPr/>
          </a:p>
          <a:p>
            <a:pPr indent="-304800" lvl="0" marL="457200" rtl="0" algn="l">
              <a:lnSpc>
                <a:spcPct val="130000"/>
              </a:lnSpc>
              <a:spcBef>
                <a:spcPts val="0"/>
              </a:spcBef>
              <a:spcAft>
                <a:spcPts val="0"/>
              </a:spcAft>
              <a:buSzPts val="1200"/>
              <a:buChar char="●"/>
            </a:pPr>
            <a:r>
              <a:rPr lang="en"/>
              <a:t>Group multiple irregular verts in the same group (up to 64 thread workgroup)</a:t>
            </a:r>
            <a:endParaRPr/>
          </a:p>
          <a:p>
            <a:pPr indent="-304800" lvl="0" marL="457200" rtl="0" algn="l">
              <a:lnSpc>
                <a:spcPct val="130000"/>
              </a:lnSpc>
              <a:spcBef>
                <a:spcPts val="0"/>
              </a:spcBef>
              <a:spcAft>
                <a:spcPts val="0"/>
              </a:spcAft>
              <a:buSzPts val="1200"/>
              <a:buChar char="●"/>
            </a:pPr>
            <a:r>
              <a:rPr lang="en"/>
              <a:t>Ping pong back and forth in LDS</a:t>
            </a:r>
            <a:endParaRPr/>
          </a:p>
        </p:txBody>
      </p:sp>
      <p:pic>
        <p:nvPicPr>
          <p:cNvPr id="634" name="Google Shape;634;p68"/>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6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Recompute patches in compute shader</a:t>
            </a:r>
            <a:endParaRPr/>
          </a:p>
        </p:txBody>
      </p:sp>
      <p:sp>
        <p:nvSpPr>
          <p:cNvPr id="640" name="Google Shape;640;p6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For each subdivision level</a:t>
            </a:r>
            <a:endParaRPr/>
          </a:p>
          <a:p>
            <a:pPr indent="-298450" lvl="1" marL="914400" rtl="0" algn="l">
              <a:lnSpc>
                <a:spcPct val="130000"/>
              </a:lnSpc>
              <a:spcBef>
                <a:spcPts val="0"/>
              </a:spcBef>
              <a:spcAft>
                <a:spcPts val="0"/>
              </a:spcAft>
              <a:buSzPts val="1100"/>
              <a:buChar char="○"/>
            </a:pPr>
            <a:r>
              <a:rPr lang="en"/>
              <a:t>Calculate face points. GroupSync.</a:t>
            </a:r>
            <a:endParaRPr/>
          </a:p>
          <a:p>
            <a:pPr indent="-298450" lvl="1" marL="914400" rtl="0" algn="l">
              <a:lnSpc>
                <a:spcPct val="130000"/>
              </a:lnSpc>
              <a:spcBef>
                <a:spcPts val="0"/>
              </a:spcBef>
              <a:spcAft>
                <a:spcPts val="0"/>
              </a:spcAft>
              <a:buSzPts val="1100"/>
              <a:buChar char="○"/>
            </a:pPr>
            <a:r>
              <a:rPr lang="en"/>
              <a:t>Calculate edge points. GroupSync.</a:t>
            </a:r>
            <a:endParaRPr/>
          </a:p>
          <a:p>
            <a:pPr indent="-298450" lvl="1" marL="914400" rtl="0" algn="l">
              <a:lnSpc>
                <a:spcPct val="130000"/>
              </a:lnSpc>
              <a:spcBef>
                <a:spcPts val="0"/>
              </a:spcBef>
              <a:spcAft>
                <a:spcPts val="0"/>
              </a:spcAft>
              <a:buSzPts val="1100"/>
              <a:buChar char="○"/>
            </a:pPr>
            <a:r>
              <a:rPr lang="en"/>
              <a:t>Calculate vertex points. GroupSync.</a:t>
            </a:r>
            <a:endParaRPr/>
          </a:p>
          <a:p>
            <a:pPr indent="-298450" lvl="1" marL="914400" rtl="0" algn="l">
              <a:lnSpc>
                <a:spcPct val="130000"/>
              </a:lnSpc>
              <a:spcBef>
                <a:spcPts val="0"/>
              </a:spcBef>
              <a:spcAft>
                <a:spcPts val="0"/>
              </a:spcAft>
              <a:buSzPts val="1100"/>
              <a:buChar char="○"/>
            </a:pPr>
            <a:r>
              <a:rPr lang="en"/>
              <a:t>Calculate center point. GroupSync.</a:t>
            </a:r>
            <a:endParaRPr/>
          </a:p>
          <a:p>
            <a:pPr indent="-298450" lvl="1" marL="914400" rtl="0" algn="l">
              <a:lnSpc>
                <a:spcPct val="130000"/>
              </a:lnSpc>
              <a:spcBef>
                <a:spcPts val="0"/>
              </a:spcBef>
              <a:spcAft>
                <a:spcPts val="0"/>
              </a:spcAft>
              <a:buSzPts val="1100"/>
              <a:buChar char="○"/>
            </a:pPr>
            <a:r>
              <a:rPr lang="en"/>
              <a:t>Write Point Data.</a:t>
            </a:r>
            <a:endParaRPr/>
          </a:p>
          <a:p>
            <a:pPr indent="-304800" lvl="0" marL="457200" rtl="0" algn="l">
              <a:lnSpc>
                <a:spcPct val="130000"/>
              </a:lnSpc>
              <a:spcBef>
                <a:spcPts val="0"/>
              </a:spcBef>
              <a:spcAft>
                <a:spcPts val="0"/>
              </a:spcAft>
              <a:buSzPts val="1200"/>
              <a:buChar char="●"/>
            </a:pPr>
            <a:r>
              <a:rPr lang="en"/>
              <a:t>Each iteration:</a:t>
            </a:r>
            <a:endParaRPr/>
          </a:p>
          <a:p>
            <a:pPr indent="-298450" lvl="1" marL="914400" rtl="0" algn="l">
              <a:lnSpc>
                <a:spcPct val="130000"/>
              </a:lnSpc>
              <a:spcBef>
                <a:spcPts val="0"/>
              </a:spcBef>
              <a:spcAft>
                <a:spcPts val="0"/>
              </a:spcAft>
              <a:buSzPts val="1100"/>
              <a:buChar char="○"/>
            </a:pPr>
            <a:r>
              <a:rPr lang="en"/>
              <a:t>Starts with 6 points per thread</a:t>
            </a:r>
            <a:endParaRPr/>
          </a:p>
          <a:p>
            <a:pPr indent="-298450" lvl="1" marL="914400" rtl="0" algn="l">
              <a:lnSpc>
                <a:spcPct val="130000"/>
              </a:lnSpc>
              <a:spcBef>
                <a:spcPts val="0"/>
              </a:spcBef>
              <a:spcAft>
                <a:spcPts val="0"/>
              </a:spcAft>
              <a:buSzPts val="1100"/>
              <a:buChar char="○"/>
            </a:pPr>
            <a:r>
              <a:rPr lang="en"/>
              <a:t>Writes 12 points per thread</a:t>
            </a:r>
            <a:endParaRPr/>
          </a:p>
        </p:txBody>
      </p:sp>
      <p:pic>
        <p:nvPicPr>
          <p:cNvPr id="641" name="Google Shape;641;p69"/>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Caveats</a:t>
            </a:r>
            <a:endParaRPr/>
          </a:p>
        </p:txBody>
      </p:sp>
      <p:sp>
        <p:nvSpPr>
          <p:cNvPr id="184" name="Google Shape;184;p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Loss when using displacement.</a:t>
            </a:r>
            <a:endParaRPr/>
          </a:p>
          <a:p>
            <a:pPr indent="-298450" lvl="1" marL="914400" rtl="0" algn="l">
              <a:lnSpc>
                <a:spcPct val="130000"/>
              </a:lnSpc>
              <a:spcBef>
                <a:spcPts val="0"/>
              </a:spcBef>
              <a:spcAft>
                <a:spcPts val="0"/>
              </a:spcAft>
              <a:buSzPts val="1100"/>
              <a:buChar char="○"/>
            </a:pPr>
            <a:r>
              <a:rPr lang="en"/>
              <a:t>Resampling</a:t>
            </a:r>
            <a:endParaRPr/>
          </a:p>
          <a:p>
            <a:pPr indent="-298450" lvl="1" marL="914400" rtl="0" algn="l">
              <a:lnSpc>
                <a:spcPct val="130000"/>
              </a:lnSpc>
              <a:spcBef>
                <a:spcPts val="0"/>
              </a:spcBef>
              <a:spcAft>
                <a:spcPts val="0"/>
              </a:spcAft>
              <a:buSzPts val="1100"/>
              <a:buChar char="○"/>
            </a:pPr>
            <a:r>
              <a:rPr lang="en"/>
              <a:t>8-bit quantization</a:t>
            </a:r>
            <a:endParaRPr/>
          </a:p>
          <a:p>
            <a:pPr indent="-304800" lvl="0" marL="457200" rtl="0" algn="l">
              <a:lnSpc>
                <a:spcPct val="130000"/>
              </a:lnSpc>
              <a:spcBef>
                <a:spcPts val="0"/>
              </a:spcBef>
              <a:spcAft>
                <a:spcPts val="0"/>
              </a:spcAft>
              <a:buSzPts val="1200"/>
              <a:buChar char="●"/>
            </a:pPr>
            <a:r>
              <a:rPr lang="en"/>
              <a:t>Shader Techniques</a:t>
            </a:r>
            <a:endParaRPr/>
          </a:p>
          <a:p>
            <a:pPr indent="-298450" lvl="1" marL="914400" rtl="0" algn="l">
              <a:lnSpc>
                <a:spcPct val="130000"/>
              </a:lnSpc>
              <a:spcBef>
                <a:spcPts val="0"/>
              </a:spcBef>
              <a:spcAft>
                <a:spcPts val="0"/>
              </a:spcAft>
              <a:buSzPts val="1100"/>
              <a:buChar char="○"/>
            </a:pPr>
            <a:r>
              <a:rPr lang="en"/>
              <a:t>Standard Tiling, Triplanar mapping, Hex tiling, Detail Textures</a:t>
            </a:r>
            <a:endParaRPr/>
          </a:p>
          <a:p>
            <a:pPr indent="-298450" lvl="1" marL="914400" rtl="0" algn="l">
              <a:lnSpc>
                <a:spcPct val="130000"/>
              </a:lnSpc>
              <a:spcBef>
                <a:spcPts val="0"/>
              </a:spcBef>
              <a:spcAft>
                <a:spcPts val="0"/>
              </a:spcAft>
              <a:buSzPts val="1100"/>
              <a:buChar char="○"/>
            </a:pPr>
            <a:r>
              <a:rPr lang="en"/>
              <a:t>Layering / Blending</a:t>
            </a:r>
            <a:endParaRPr/>
          </a:p>
          <a:p>
            <a:pPr indent="-298450" lvl="1" marL="914400" rtl="0" algn="l">
              <a:lnSpc>
                <a:spcPct val="130000"/>
              </a:lnSpc>
              <a:spcBef>
                <a:spcPts val="0"/>
              </a:spcBef>
              <a:spcAft>
                <a:spcPts val="0"/>
              </a:spcAft>
              <a:buSzPts val="1100"/>
              <a:buChar char="○"/>
            </a:pPr>
            <a:r>
              <a:rPr lang="en"/>
              <a:t>Fully procedural shaders</a:t>
            </a:r>
            <a:endParaRPr/>
          </a:p>
          <a:p>
            <a:pPr indent="-304800" lvl="0" marL="457200" rtl="0" algn="l">
              <a:lnSpc>
                <a:spcPct val="130000"/>
              </a:lnSpc>
              <a:spcBef>
                <a:spcPts val="0"/>
              </a:spcBef>
              <a:spcAft>
                <a:spcPts val="0"/>
              </a:spcAft>
              <a:buSzPts val="1200"/>
              <a:buChar char="●"/>
            </a:pPr>
            <a:r>
              <a:rPr lang="en"/>
              <a:t>Limitation: No Topology Changes</a:t>
            </a:r>
            <a:endParaRPr/>
          </a:p>
          <a:p>
            <a:pPr indent="-298450" lvl="1" marL="914400" rtl="0" algn="l">
              <a:lnSpc>
                <a:spcPct val="130000"/>
              </a:lnSpc>
              <a:spcBef>
                <a:spcPts val="0"/>
              </a:spcBef>
              <a:spcAft>
                <a:spcPts val="0"/>
              </a:spcAft>
              <a:buSzPts val="1100"/>
              <a:buChar char="○"/>
            </a:pPr>
            <a:r>
              <a:rPr lang="en"/>
              <a:t>Overhangs, Folds</a:t>
            </a:r>
            <a:endParaRPr/>
          </a:p>
          <a:p>
            <a:pPr indent="0" lvl="0" marL="914400" rtl="0" algn="l">
              <a:lnSpc>
                <a:spcPct val="130000"/>
              </a:lnSpc>
              <a:spcBef>
                <a:spcPts val="500"/>
              </a:spcBef>
              <a:spcAft>
                <a:spcPts val="500"/>
              </a:spcAft>
              <a:buSzPts val="1200"/>
              <a:buNone/>
            </a:pPr>
            <a:r>
              <a:t/>
            </a:r>
            <a:endParaRPr/>
          </a:p>
        </p:txBody>
      </p:sp>
      <p:pic>
        <p:nvPicPr>
          <p:cNvPr id="185" name="Google Shape;185;p7"/>
          <p:cNvPicPr preferRelativeResize="0"/>
          <p:nvPr/>
        </p:nvPicPr>
        <p:blipFill rotWithShape="1">
          <a:blip r:embed="rId3">
            <a:alphaModFix/>
          </a:blip>
          <a:srcRect b="0" l="0" r="0" t="0"/>
          <a:stretch/>
        </p:blipFill>
        <p:spPr>
          <a:xfrm>
            <a:off x="853821" y="2055443"/>
            <a:ext cx="2832299" cy="15766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5" name="Shape 645"/>
        <p:cNvGrpSpPr/>
        <p:nvPr/>
      </p:nvGrpSpPr>
      <p:grpSpPr>
        <a:xfrm>
          <a:off x="0" y="0"/>
          <a:ext cx="0" cy="0"/>
          <a:chOff x="0" y="0"/>
          <a:chExt cx="0" cy="0"/>
        </a:xfrm>
      </p:grpSpPr>
      <p:sp>
        <p:nvSpPr>
          <p:cNvPr id="646" name="Google Shape;646;p7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The white patch and limit points</a:t>
            </a:r>
            <a:endParaRPr/>
          </a:p>
        </p:txBody>
      </p:sp>
      <p:sp>
        <p:nvSpPr>
          <p:cNvPr id="647" name="Google Shape;647;p7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The irregular point CS generates a set of "slices"</a:t>
            </a:r>
            <a:endParaRPr/>
          </a:p>
          <a:p>
            <a:pPr indent="-304800" lvl="0" marL="457200" rtl="0" algn="l">
              <a:lnSpc>
                <a:spcPct val="130000"/>
              </a:lnSpc>
              <a:spcBef>
                <a:spcPts val="0"/>
              </a:spcBef>
              <a:spcAft>
                <a:spcPts val="0"/>
              </a:spcAft>
              <a:buSzPts val="1200"/>
              <a:buChar char="●"/>
            </a:pPr>
            <a:r>
              <a:rPr lang="en"/>
              <a:t>To evaluate a final point:</a:t>
            </a:r>
            <a:endParaRPr/>
          </a:p>
          <a:p>
            <a:pPr indent="-298450" lvl="1" marL="914400" rtl="0" algn="l">
              <a:lnSpc>
                <a:spcPct val="130000"/>
              </a:lnSpc>
              <a:spcBef>
                <a:spcPts val="0"/>
              </a:spcBef>
              <a:spcAft>
                <a:spcPts val="0"/>
              </a:spcAft>
              <a:buSzPts val="1100"/>
              <a:buChar char="○"/>
            </a:pPr>
            <a:r>
              <a:rPr lang="en"/>
              <a:t>Determine regular grid and evaluate</a:t>
            </a:r>
            <a:endParaRPr/>
          </a:p>
          <a:p>
            <a:pPr indent="-304800" lvl="0" marL="457200" rtl="0" algn="l">
              <a:lnSpc>
                <a:spcPct val="130000"/>
              </a:lnSpc>
              <a:spcBef>
                <a:spcPts val="0"/>
              </a:spcBef>
              <a:spcAft>
                <a:spcPts val="0"/>
              </a:spcAft>
              <a:buSzPts val="1200"/>
              <a:buChar char="●"/>
            </a:pPr>
            <a:r>
              <a:rPr lang="en"/>
              <a:t>If we are in the small irregular region:</a:t>
            </a:r>
            <a:endParaRPr/>
          </a:p>
          <a:p>
            <a:pPr indent="-298450" lvl="1" marL="914400" rtl="0" algn="l">
              <a:lnSpc>
                <a:spcPct val="130000"/>
              </a:lnSpc>
              <a:spcBef>
                <a:spcPts val="0"/>
              </a:spcBef>
              <a:spcAft>
                <a:spcPts val="0"/>
              </a:spcAft>
              <a:buSzPts val="1100"/>
              <a:buChar char="○"/>
            </a:pPr>
            <a:r>
              <a:rPr lang="en"/>
              <a:t>Evaluate nearest point on regular patch and interpolate.</a:t>
            </a:r>
            <a:endParaRPr/>
          </a:p>
          <a:p>
            <a:pPr indent="-304800" lvl="0" marL="457200" rtl="0" algn="l">
              <a:lnSpc>
                <a:spcPct val="130000"/>
              </a:lnSpc>
              <a:spcBef>
                <a:spcPts val="0"/>
              </a:spcBef>
              <a:spcAft>
                <a:spcPts val="0"/>
              </a:spcAft>
              <a:buSzPts val="1200"/>
              <a:buChar char="●"/>
            </a:pPr>
            <a:r>
              <a:rPr lang="en"/>
              <a:t>Only the original line can be semisharp</a:t>
            </a:r>
            <a:endParaRPr/>
          </a:p>
          <a:p>
            <a:pPr indent="-298450" lvl="1" marL="914400" rtl="0" algn="l">
              <a:lnSpc>
                <a:spcPct val="130000"/>
              </a:lnSpc>
              <a:spcBef>
                <a:spcPts val="0"/>
              </a:spcBef>
              <a:spcAft>
                <a:spcPts val="0"/>
              </a:spcAft>
              <a:buSzPts val="1100"/>
              <a:buChar char="○"/>
            </a:pPr>
            <a:r>
              <a:rPr lang="en"/>
              <a:t>Rotate</a:t>
            </a:r>
            <a:endParaRPr/>
          </a:p>
        </p:txBody>
      </p:sp>
      <p:pic>
        <p:nvPicPr>
          <p:cNvPr id="648" name="Google Shape;648;p70"/>
          <p:cNvPicPr preferRelativeResize="0"/>
          <p:nvPr/>
        </p:nvPicPr>
        <p:blipFill rotWithShape="1">
          <a:blip r:embed="rId3">
            <a:alphaModFix/>
          </a:blip>
          <a:srcRect b="0" l="0" r="0" t="0"/>
          <a:stretch/>
        </p:blipFill>
        <p:spPr>
          <a:xfrm>
            <a:off x="1161751" y="1132227"/>
            <a:ext cx="1726800" cy="1726800"/>
          </a:xfrm>
          <a:prstGeom prst="rect">
            <a:avLst/>
          </a:prstGeom>
          <a:noFill/>
          <a:ln>
            <a:noFill/>
          </a:ln>
        </p:spPr>
      </p:pic>
      <p:pic>
        <p:nvPicPr>
          <p:cNvPr id="649" name="Google Shape;649;p70"/>
          <p:cNvPicPr preferRelativeResize="0"/>
          <p:nvPr/>
        </p:nvPicPr>
        <p:blipFill rotWithShape="1">
          <a:blip r:embed="rId4">
            <a:alphaModFix/>
          </a:blip>
          <a:srcRect b="0" l="0" r="0" t="0"/>
          <a:stretch/>
        </p:blipFill>
        <p:spPr>
          <a:xfrm>
            <a:off x="1207288" y="2736476"/>
            <a:ext cx="1635724" cy="1635724"/>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71"/>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Irregular Points</a:t>
            </a:r>
            <a:endParaRPr/>
          </a:p>
        </p:txBody>
      </p:sp>
      <p:sp>
        <p:nvSpPr>
          <p:cNvPr id="655" name="Google Shape;655;p71"/>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For any quads touching an irregular point: subdivide once</a:t>
            </a:r>
            <a:endParaRPr/>
          </a:p>
          <a:p>
            <a:pPr indent="-304800" lvl="0" marL="457200" rtl="0" algn="l">
              <a:lnSpc>
                <a:spcPct val="130000"/>
              </a:lnSpc>
              <a:spcBef>
                <a:spcPts val="0"/>
              </a:spcBef>
              <a:spcAft>
                <a:spcPts val="0"/>
              </a:spcAft>
              <a:buSzPts val="1200"/>
              <a:buChar char="●"/>
            </a:pPr>
            <a:r>
              <a:rPr lang="en"/>
              <a:t>Results in an irregular fan, with regular polys elsewhere.</a:t>
            </a:r>
            <a:endParaRPr/>
          </a:p>
        </p:txBody>
      </p:sp>
      <p:pic>
        <p:nvPicPr>
          <p:cNvPr id="656" name="Google Shape;656;p71"/>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0" name="Shape 660"/>
        <p:cNvGrpSpPr/>
        <p:nvPr/>
      </p:nvGrpSpPr>
      <p:grpSpPr>
        <a:xfrm>
          <a:off x="0" y="0"/>
          <a:ext cx="0" cy="0"/>
          <a:chOff x="0" y="0"/>
          <a:chExt cx="0" cy="0"/>
        </a:xfrm>
      </p:grpSpPr>
      <p:sp>
        <p:nvSpPr>
          <p:cNvPr id="661" name="Google Shape;661;p72"/>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Triangles</a:t>
            </a:r>
            <a:endParaRPr/>
          </a:p>
        </p:txBody>
      </p:sp>
      <p:sp>
        <p:nvSpPr>
          <p:cNvPr id="662" name="Google Shape;662;p72"/>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Triangles and all neighbors are subdivided twice</a:t>
            </a:r>
            <a:endParaRPr/>
          </a:p>
          <a:p>
            <a:pPr indent="-298450" lvl="1" marL="914400" rtl="0" algn="l">
              <a:lnSpc>
                <a:spcPct val="130000"/>
              </a:lnSpc>
              <a:spcBef>
                <a:spcPts val="0"/>
              </a:spcBef>
              <a:spcAft>
                <a:spcPts val="0"/>
              </a:spcAft>
              <a:buSzPts val="1100"/>
              <a:buChar char="○"/>
            </a:pPr>
            <a:r>
              <a:rPr lang="en"/>
              <a:t>The middle point of the triangle is irregular.</a:t>
            </a:r>
            <a:endParaRPr/>
          </a:p>
          <a:p>
            <a:pPr indent="-298450" lvl="1" marL="914400" rtl="0" algn="l">
              <a:lnSpc>
                <a:spcPct val="130000"/>
              </a:lnSpc>
              <a:spcBef>
                <a:spcPts val="0"/>
              </a:spcBef>
              <a:spcAft>
                <a:spcPts val="0"/>
              </a:spcAft>
              <a:buSzPts val="1100"/>
              <a:buChar char="○"/>
            </a:pPr>
            <a:r>
              <a:rPr lang="en"/>
              <a:t>The triangle corner points may or may not be irregular, but need to reference the twice-subdivided adjacent polys</a:t>
            </a:r>
            <a:endParaRPr/>
          </a:p>
        </p:txBody>
      </p:sp>
      <p:pic>
        <p:nvPicPr>
          <p:cNvPr id="663" name="Google Shape;663;p72"/>
          <p:cNvPicPr preferRelativeResize="0"/>
          <p:nvPr/>
        </p:nvPicPr>
        <p:blipFill rotWithShape="1">
          <a:blip r:embed="rId3">
            <a:alphaModFix/>
          </a:blip>
          <a:srcRect b="0" l="0" r="0" t="0"/>
          <a:stretch/>
        </p:blipFill>
        <p:spPr>
          <a:xfrm>
            <a:off x="853821" y="2117966"/>
            <a:ext cx="2832300" cy="1451554"/>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7" name="Shape 667"/>
        <p:cNvGrpSpPr/>
        <p:nvPr/>
      </p:nvGrpSpPr>
      <p:grpSpPr>
        <a:xfrm>
          <a:off x="0" y="0"/>
          <a:ext cx="0" cy="0"/>
          <a:chOff x="0" y="0"/>
          <a:chExt cx="0" cy="0"/>
        </a:xfrm>
      </p:grpSpPr>
      <p:sp>
        <p:nvSpPr>
          <p:cNvPr id="668" name="Google Shape;668;p7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Regions and primitives (no quadtree)</a:t>
            </a:r>
            <a:endParaRPr/>
          </a:p>
        </p:txBody>
      </p:sp>
      <p:sp>
        <p:nvSpPr>
          <p:cNvPr id="669" name="Google Shape;669;p7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Regular Quads: 1 region</a:t>
            </a:r>
            <a:endParaRPr/>
          </a:p>
          <a:p>
            <a:pPr indent="-304800" lvl="0" marL="457200" rtl="0" algn="l">
              <a:lnSpc>
                <a:spcPct val="130000"/>
              </a:lnSpc>
              <a:spcBef>
                <a:spcPts val="0"/>
              </a:spcBef>
              <a:spcAft>
                <a:spcPts val="0"/>
              </a:spcAft>
              <a:buSzPts val="1200"/>
              <a:buChar char="●"/>
            </a:pPr>
            <a:r>
              <a:rPr lang="en"/>
              <a:t>Quads with at least one irregular point (but no triangles): Subdiv 1 (4 regions)</a:t>
            </a:r>
            <a:endParaRPr/>
          </a:p>
          <a:p>
            <a:pPr indent="-304800" lvl="0" marL="457200" rtl="0" algn="l">
              <a:lnSpc>
                <a:spcPct val="130000"/>
              </a:lnSpc>
              <a:spcBef>
                <a:spcPts val="0"/>
              </a:spcBef>
              <a:spcAft>
                <a:spcPts val="0"/>
              </a:spcAft>
              <a:buSzPts val="1200"/>
              <a:buChar char="●"/>
            </a:pPr>
            <a:r>
              <a:rPr lang="en"/>
              <a:t>Quads touching at least one triangle: Subdiv 2 (16 regions)</a:t>
            </a:r>
            <a:endParaRPr/>
          </a:p>
          <a:p>
            <a:pPr indent="-304800" lvl="0" marL="457200" rtl="0" algn="l">
              <a:lnSpc>
                <a:spcPct val="130000"/>
              </a:lnSpc>
              <a:spcBef>
                <a:spcPts val="0"/>
              </a:spcBef>
              <a:spcAft>
                <a:spcPts val="0"/>
              </a:spcAft>
              <a:buSzPts val="1200"/>
              <a:buChar char="●"/>
            </a:pPr>
            <a:r>
              <a:rPr lang="en"/>
              <a:t>Triangles: Always subdivide topology twice (12 regions)</a:t>
            </a:r>
            <a:endParaRPr/>
          </a:p>
        </p:txBody>
      </p:sp>
      <p:pic>
        <p:nvPicPr>
          <p:cNvPr id="670" name="Google Shape;670;p73"/>
          <p:cNvPicPr preferRelativeResize="0"/>
          <p:nvPr/>
        </p:nvPicPr>
        <p:blipFill rotWithShape="1">
          <a:blip r:embed="rId3">
            <a:alphaModFix/>
          </a:blip>
          <a:srcRect b="0" l="0" r="0" t="0"/>
          <a:stretch/>
        </p:blipFill>
        <p:spPr>
          <a:xfrm>
            <a:off x="853821" y="1427593"/>
            <a:ext cx="2832300" cy="28323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74"/>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Evaluating a vertex - CS</a:t>
            </a:r>
            <a:endParaRPr/>
          </a:p>
        </p:txBody>
      </p:sp>
      <p:sp>
        <p:nvSpPr>
          <p:cNvPr id="676" name="Google Shape;676;p74"/>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Input: Triangle ID and barycentric</a:t>
            </a:r>
            <a:endParaRPr/>
          </a:p>
          <a:p>
            <a:pPr indent="-304800" lvl="0" marL="457200" rtl="0" algn="l">
              <a:lnSpc>
                <a:spcPct val="130000"/>
              </a:lnSpc>
              <a:spcBef>
                <a:spcPts val="0"/>
              </a:spcBef>
              <a:spcAft>
                <a:spcPts val="0"/>
              </a:spcAft>
              <a:buSzPts val="1200"/>
              <a:buChar char="●"/>
            </a:pPr>
            <a:r>
              <a:rPr lang="en"/>
              <a:t>Output: Limit position and normal</a:t>
            </a:r>
            <a:endParaRPr/>
          </a:p>
          <a:p>
            <a:pPr indent="-304800" lvl="0" marL="457200" rtl="0" algn="l">
              <a:lnSpc>
                <a:spcPct val="130000"/>
              </a:lnSpc>
              <a:spcBef>
                <a:spcPts val="0"/>
              </a:spcBef>
              <a:spcAft>
                <a:spcPts val="0"/>
              </a:spcAft>
              <a:buSzPts val="1200"/>
              <a:buChar char="●"/>
            </a:pPr>
            <a:r>
              <a:rPr lang="en"/>
              <a:t>Triangles remap into sub-quads first, so everything downstream is a quad</a:t>
            </a:r>
            <a:endParaRPr/>
          </a:p>
          <a:p>
            <a:pPr indent="-304800" lvl="0" marL="457200" rtl="0" algn="l">
              <a:lnSpc>
                <a:spcPct val="130000"/>
              </a:lnSpc>
              <a:spcBef>
                <a:spcPts val="0"/>
              </a:spcBef>
              <a:spcAft>
                <a:spcPts val="0"/>
              </a:spcAft>
              <a:buSzPts val="1200"/>
              <a:buChar char="●"/>
            </a:pPr>
            <a:r>
              <a:rPr lang="en"/>
              <a:t>Regular region: 16 control points, bicubic; normal is analytic</a:t>
            </a:r>
            <a:endParaRPr/>
          </a:p>
          <a:p>
            <a:pPr indent="-304800" lvl="0" marL="457200" rtl="0" algn="l">
              <a:lnSpc>
                <a:spcPct val="130000"/>
              </a:lnSpc>
              <a:spcBef>
                <a:spcPts val="0"/>
              </a:spcBef>
              <a:spcAft>
                <a:spcPts val="0"/>
              </a:spcAft>
              <a:buSzPts val="1200"/>
              <a:buChar char="●"/>
            </a:pPr>
            <a:r>
              <a:rPr lang="en"/>
              <a:t>Irregular region:</a:t>
            </a:r>
            <a:endParaRPr/>
          </a:p>
          <a:p>
            <a:pPr indent="-298450" lvl="1" marL="914400" rtl="0" algn="l">
              <a:lnSpc>
                <a:spcPct val="130000"/>
              </a:lnSpc>
              <a:spcBef>
                <a:spcPts val="0"/>
              </a:spcBef>
              <a:spcAft>
                <a:spcPts val="0"/>
              </a:spcAft>
              <a:buSzPts val="1100"/>
              <a:buChar char="○"/>
            </a:pPr>
            <a:r>
              <a:rPr lang="en"/>
              <a:t>Find the ring for this point around the extraordinary vertex</a:t>
            </a:r>
            <a:endParaRPr/>
          </a:p>
          <a:p>
            <a:pPr indent="-298450" lvl="1" marL="914400" rtl="0" algn="l">
              <a:lnSpc>
                <a:spcPct val="130000"/>
              </a:lnSpc>
              <a:spcBef>
                <a:spcPts val="0"/>
              </a:spcBef>
              <a:spcAft>
                <a:spcPts val="0"/>
              </a:spcAft>
              <a:buSzPts val="1100"/>
              <a:buChar char="○"/>
            </a:pPr>
            <a:r>
              <a:rPr lang="en"/>
              <a:t>Fetch 16 points for that ring, apply the crease, evaluate</a:t>
            </a:r>
            <a:endParaRPr/>
          </a:p>
          <a:p>
            <a:pPr indent="-298450" lvl="1" marL="914400" rtl="0" algn="l">
              <a:lnSpc>
                <a:spcPct val="130000"/>
              </a:lnSpc>
              <a:spcBef>
                <a:spcPts val="0"/>
              </a:spcBef>
              <a:spcAft>
                <a:spcPts val="0"/>
              </a:spcAft>
              <a:buSzPts val="1100"/>
              <a:buChar char="○"/>
            </a:pPr>
            <a:r>
              <a:rPr lang="en"/>
              <a:t>Blend to the center limit if in the unknown region</a:t>
            </a:r>
            <a:endParaRPr/>
          </a:p>
          <a:p>
            <a:pPr indent="-304800" lvl="0" marL="457200" rtl="0" algn="l">
              <a:lnSpc>
                <a:spcPct val="130000"/>
              </a:lnSpc>
              <a:spcBef>
                <a:spcPts val="0"/>
              </a:spcBef>
              <a:spcAft>
                <a:spcPts val="0"/>
              </a:spcAft>
              <a:buSzPts val="1200"/>
              <a:buChar char="●"/>
            </a:pPr>
            <a:r>
              <a:rPr lang="en"/>
              <a:t>Blend against a flat baseline by tess factor: low tess stays flat, so nothing pops</a:t>
            </a:r>
            <a:endParaRPr/>
          </a:p>
          <a:p>
            <a:pPr indent="-304800" lvl="0" marL="457200" rtl="0" algn="l">
              <a:lnSpc>
                <a:spcPct val="130000"/>
              </a:lnSpc>
              <a:spcBef>
                <a:spcPts val="0"/>
              </a:spcBef>
              <a:spcAft>
                <a:spcPts val="0"/>
              </a:spcAft>
              <a:buSzPts val="1200"/>
              <a:buChar char="●"/>
            </a:pPr>
            <a:r>
              <a:rPr lang="en"/>
              <a:t>Displace in the same shader. Write to position and normal.</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75"/>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Results: adaptive vs fixed</a:t>
            </a:r>
            <a:endParaRPr/>
          </a:p>
        </p:txBody>
      </p:sp>
      <p:sp>
        <p:nvSpPr>
          <p:cNvPr id="682" name="Google Shape;682;p75"/>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Monkey: 507 source verts / 968 source tris</a:t>
            </a:r>
            <a:endParaRPr/>
          </a:p>
          <a:p>
            <a:pPr indent="-304800" lvl="0" marL="457200" rtl="0" algn="l">
              <a:lnSpc>
                <a:spcPct val="130000"/>
              </a:lnSpc>
              <a:spcBef>
                <a:spcPts val="0"/>
              </a:spcBef>
              <a:spcAft>
                <a:spcPts val="0"/>
              </a:spcAft>
              <a:buSzPts val="1200"/>
              <a:buChar char="●"/>
            </a:pPr>
            <a:r>
              <a:rPr lang="en"/>
              <a:t>Solid shading is visually indistinguishable with fewer triangles.</a:t>
            </a:r>
            <a:endParaRPr/>
          </a:p>
          <a:p>
            <a:pPr indent="-304800" lvl="0" marL="457200" rtl="0" algn="l">
              <a:lnSpc>
                <a:spcPct val="130000"/>
              </a:lnSpc>
              <a:spcBef>
                <a:spcPts val="0"/>
              </a:spcBef>
              <a:spcAft>
                <a:spcPts val="0"/>
              </a:spcAft>
              <a:buSzPts val="1200"/>
              <a:buChar char="●"/>
            </a:pPr>
            <a:r>
              <a:rPr lang="en"/>
              <a:t>Fixed Tris: 61,952</a:t>
            </a:r>
            <a:endParaRPr/>
          </a:p>
          <a:p>
            <a:pPr indent="-304800" lvl="0" marL="457200" rtl="0" algn="l">
              <a:lnSpc>
                <a:spcPct val="130000"/>
              </a:lnSpc>
              <a:spcBef>
                <a:spcPts val="0"/>
              </a:spcBef>
              <a:spcAft>
                <a:spcPts val="0"/>
              </a:spcAft>
              <a:buSzPts val="1200"/>
              <a:buChar char="●"/>
            </a:pPr>
            <a:r>
              <a:rPr lang="en"/>
              <a:t>Adaptive Tris: 30,526</a:t>
            </a:r>
            <a:endParaRPr/>
          </a:p>
        </p:txBody>
      </p:sp>
      <p:pic>
        <p:nvPicPr>
          <p:cNvPr id="683" name="Google Shape;683;p75"/>
          <p:cNvPicPr preferRelativeResize="0"/>
          <p:nvPr/>
        </p:nvPicPr>
        <p:blipFill rotWithShape="1">
          <a:blip r:embed="rId3">
            <a:alphaModFix/>
          </a:blip>
          <a:srcRect b="0" l="0" r="0" t="0"/>
          <a:stretch/>
        </p:blipFill>
        <p:spPr>
          <a:xfrm>
            <a:off x="4474889" y="2869474"/>
            <a:ext cx="3943375" cy="903500"/>
          </a:xfrm>
          <a:prstGeom prst="rect">
            <a:avLst/>
          </a:prstGeom>
          <a:noFill/>
          <a:ln>
            <a:noFill/>
          </a:ln>
        </p:spPr>
      </p:pic>
      <p:pic>
        <p:nvPicPr>
          <p:cNvPr id="684" name="Google Shape;684;p75"/>
          <p:cNvPicPr preferRelativeResize="0"/>
          <p:nvPr/>
        </p:nvPicPr>
        <p:blipFill rotWithShape="1">
          <a:blip r:embed="rId4">
            <a:alphaModFix/>
          </a:blip>
          <a:srcRect b="0" l="0" r="0" t="0"/>
          <a:stretch/>
        </p:blipFill>
        <p:spPr>
          <a:xfrm>
            <a:off x="616157" y="1121409"/>
            <a:ext cx="3298123" cy="3207726"/>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76"/>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Results: adaptive vs fixed</a:t>
            </a:r>
            <a:endParaRPr/>
          </a:p>
        </p:txBody>
      </p:sp>
      <p:sp>
        <p:nvSpPr>
          <p:cNvPr id="690" name="Google Shape;690;p76"/>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Push the camera in: most of the mesh is now off-screen or behind the camera</a:t>
            </a:r>
            <a:endParaRPr/>
          </a:p>
          <a:p>
            <a:pPr indent="-304800" lvl="0" marL="457200" rtl="0" algn="l">
              <a:lnSpc>
                <a:spcPct val="130000"/>
              </a:lnSpc>
              <a:spcBef>
                <a:spcPts val="0"/>
              </a:spcBef>
              <a:spcAft>
                <a:spcPts val="0"/>
              </a:spcAft>
              <a:buSzPts val="1200"/>
              <a:buChar char="●"/>
            </a:pPr>
            <a:r>
              <a:rPr lang="en"/>
              <a:t>Adaptive pulls density off what you can't see and spends it on the silhouette</a:t>
            </a:r>
            <a:endParaRPr/>
          </a:p>
          <a:p>
            <a:pPr indent="-304800" lvl="0" marL="457200" rtl="0" algn="l">
              <a:lnSpc>
                <a:spcPct val="130000"/>
              </a:lnSpc>
              <a:spcBef>
                <a:spcPts val="0"/>
              </a:spcBef>
              <a:spcAft>
                <a:spcPts val="0"/>
              </a:spcAft>
              <a:buSzPts val="1200"/>
              <a:buChar char="●"/>
            </a:pPr>
            <a:r>
              <a:rPr lang="en"/>
              <a:t>More silhouette density than fixed</a:t>
            </a:r>
            <a:endParaRPr/>
          </a:p>
          <a:p>
            <a:pPr indent="-298450" lvl="1" marL="914400" rtl="0" algn="l">
              <a:lnSpc>
                <a:spcPct val="130000"/>
              </a:lnSpc>
              <a:spcBef>
                <a:spcPts val="0"/>
              </a:spcBef>
              <a:spcAft>
                <a:spcPts val="0"/>
              </a:spcAft>
              <a:buSzPts val="1100"/>
              <a:buChar char="○"/>
            </a:pPr>
            <a:r>
              <a:rPr lang="en"/>
              <a:t>Using less than half the triangles</a:t>
            </a:r>
            <a:endParaRPr/>
          </a:p>
          <a:p>
            <a:pPr indent="-304800" lvl="0" marL="457200" rtl="0" algn="l">
              <a:lnSpc>
                <a:spcPct val="130000"/>
              </a:lnSpc>
              <a:spcBef>
                <a:spcPts val="0"/>
              </a:spcBef>
              <a:spcAft>
                <a:spcPts val="0"/>
              </a:spcAft>
              <a:buSzPts val="1200"/>
              <a:buChar char="●"/>
            </a:pPr>
            <a:r>
              <a:rPr lang="en"/>
              <a:t>Artists good at authoring for typical size on screen</a:t>
            </a:r>
            <a:endParaRPr/>
          </a:p>
          <a:p>
            <a:pPr indent="-298450" lvl="1" marL="914400" rtl="0" algn="l">
              <a:lnSpc>
                <a:spcPct val="130000"/>
              </a:lnSpc>
              <a:spcBef>
                <a:spcPts val="0"/>
              </a:spcBef>
              <a:spcAft>
                <a:spcPts val="0"/>
              </a:spcAft>
              <a:buSzPts val="1100"/>
              <a:buChar char="○"/>
            </a:pPr>
            <a:r>
              <a:rPr lang="en"/>
              <a:t>But there are always exceptions</a:t>
            </a:r>
            <a:endParaRPr/>
          </a:p>
        </p:txBody>
      </p:sp>
      <p:pic>
        <p:nvPicPr>
          <p:cNvPr id="691" name="Google Shape;691;p76"/>
          <p:cNvPicPr preferRelativeResize="0"/>
          <p:nvPr/>
        </p:nvPicPr>
        <p:blipFill rotWithShape="1">
          <a:blip r:embed="rId3">
            <a:alphaModFix/>
          </a:blip>
          <a:srcRect b="0" l="0" r="0" t="0"/>
          <a:stretch/>
        </p:blipFill>
        <p:spPr>
          <a:xfrm>
            <a:off x="4468002" y="3505333"/>
            <a:ext cx="4101900" cy="872175"/>
          </a:xfrm>
          <a:prstGeom prst="rect">
            <a:avLst/>
          </a:prstGeom>
          <a:noFill/>
          <a:ln>
            <a:noFill/>
          </a:ln>
        </p:spPr>
      </p:pic>
      <p:pic>
        <p:nvPicPr>
          <p:cNvPr id="692" name="Google Shape;692;p76"/>
          <p:cNvPicPr preferRelativeResize="0"/>
          <p:nvPr/>
        </p:nvPicPr>
        <p:blipFill rotWithShape="1">
          <a:blip r:embed="rId4">
            <a:alphaModFix/>
          </a:blip>
          <a:srcRect b="0" l="0" r="0" t="0"/>
          <a:stretch/>
        </p:blipFill>
        <p:spPr>
          <a:xfrm>
            <a:off x="556388" y="1344346"/>
            <a:ext cx="3227367" cy="2989726"/>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77"/>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Performance</a:t>
            </a:r>
            <a:endParaRPr/>
          </a:p>
        </p:txBody>
      </p:sp>
      <p:sp>
        <p:nvSpPr>
          <p:cNvPr id="698" name="Google Shape;698;p77"/>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Compute cost only (RTX 3070)</a:t>
            </a:r>
            <a:endParaRPr/>
          </a:p>
          <a:p>
            <a:pPr indent="-304800" lvl="0" marL="457200" rtl="0" algn="l">
              <a:lnSpc>
                <a:spcPct val="130000"/>
              </a:lnSpc>
              <a:spcBef>
                <a:spcPts val="0"/>
              </a:spcBef>
              <a:spcAft>
                <a:spcPts val="0"/>
              </a:spcAft>
              <a:buSzPts val="1200"/>
              <a:buChar char="●"/>
            </a:pPr>
            <a:r>
              <a:rPr lang="en"/>
              <a:t>Subdivision: builds the control points.</a:t>
            </a:r>
            <a:endParaRPr/>
          </a:p>
          <a:p>
            <a:pPr indent="-304800" lvl="0" marL="457200" rtl="0" algn="l">
              <a:lnSpc>
                <a:spcPct val="130000"/>
              </a:lnSpc>
              <a:spcBef>
                <a:spcPts val="0"/>
              </a:spcBef>
              <a:spcAft>
                <a:spcPts val="0"/>
              </a:spcAft>
              <a:buSzPts val="1200"/>
              <a:buChar char="●"/>
            </a:pPr>
            <a:r>
              <a:rPr lang="en"/>
              <a:t>Tessellation: builds topology, vertices (position, normal, barycentric) and welds.</a:t>
            </a:r>
            <a:endParaRPr/>
          </a:p>
          <a:p>
            <a:pPr indent="-304800" lvl="0" marL="457200" rtl="0" algn="l">
              <a:lnSpc>
                <a:spcPct val="130000"/>
              </a:lnSpc>
              <a:spcBef>
                <a:spcPts val="0"/>
              </a:spcBef>
              <a:spcAft>
                <a:spcPts val="0"/>
              </a:spcAft>
              <a:buSzPts val="1200"/>
              <a:buChar char="●"/>
            </a:pPr>
            <a:r>
              <a:rPr lang="en"/>
              <a:t>imrod is 5x the subdiv cost due to reliance on triangles.</a:t>
            </a:r>
            <a:endParaRPr/>
          </a:p>
        </p:txBody>
      </p:sp>
      <p:pic>
        <p:nvPicPr>
          <p:cNvPr id="699" name="Google Shape;699;p77"/>
          <p:cNvPicPr preferRelativeResize="0"/>
          <p:nvPr/>
        </p:nvPicPr>
        <p:blipFill rotWithShape="1">
          <a:blip r:embed="rId3">
            <a:alphaModFix/>
          </a:blip>
          <a:srcRect b="0" l="0" r="0" t="0"/>
          <a:stretch/>
        </p:blipFill>
        <p:spPr>
          <a:xfrm>
            <a:off x="1530175" y="2822701"/>
            <a:ext cx="4543875" cy="1402150"/>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sp>
        <p:nvSpPr>
          <p:cNvPr id="704" name="Google Shape;704;p78"/>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Comparison: OpenSubdiv (hardware tessellation)</a:t>
            </a:r>
            <a:endParaRPr/>
          </a:p>
        </p:txBody>
      </p:sp>
      <p:sp>
        <p:nvSpPr>
          <p:cNvPr id="705" name="Google Shape;705;p78"/>
          <p:cNvSpPr txBox="1"/>
          <p:nvPr>
            <p:ph idx="5" type="body"/>
          </p:nvPr>
        </p:nvSpPr>
        <p:spPr>
          <a:xfrm>
            <a:off x="4745736" y="1380744"/>
            <a:ext cx="40875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Same models, same GPU (RTX 3070)</a:t>
            </a:r>
            <a:endParaRPr/>
          </a:p>
          <a:p>
            <a:pPr indent="-304800" lvl="0" marL="457200" rtl="0" algn="l">
              <a:lnSpc>
                <a:spcPct val="130000"/>
              </a:lnSpc>
              <a:spcBef>
                <a:spcPts val="0"/>
              </a:spcBef>
              <a:spcAft>
                <a:spcPts val="0"/>
              </a:spcAft>
              <a:buSzPts val="1200"/>
              <a:buChar char="●"/>
            </a:pPr>
            <a:r>
              <a:rPr lang="en"/>
              <a:t>OpenSubdiv:</a:t>
            </a:r>
            <a:endParaRPr/>
          </a:p>
          <a:p>
            <a:pPr indent="-298450" lvl="1" marL="914400" rtl="0" algn="l">
              <a:lnSpc>
                <a:spcPct val="130000"/>
              </a:lnSpc>
              <a:spcBef>
                <a:spcPts val="0"/>
              </a:spcBef>
              <a:spcAft>
                <a:spcPts val="0"/>
              </a:spcAft>
              <a:buSzPts val="1100"/>
              <a:buChar char="○"/>
            </a:pPr>
            <a:r>
              <a:rPr lang="en"/>
              <a:t>Short compute pass to evaluate control points.</a:t>
            </a:r>
            <a:endParaRPr/>
          </a:p>
          <a:p>
            <a:pPr indent="-298450" lvl="1" marL="914400" rtl="0" algn="l">
              <a:lnSpc>
                <a:spcPct val="130000"/>
              </a:lnSpc>
              <a:spcBef>
                <a:spcPts val="0"/>
              </a:spcBef>
              <a:spcAft>
                <a:spcPts val="0"/>
              </a:spcAft>
              <a:buSzPts val="1100"/>
              <a:buChar char="○"/>
            </a:pPr>
            <a:r>
              <a:rPr lang="en"/>
              <a:t>Fused DX11 Tessellation pass which evaluates and renders the mesh. [OpenSubdiv]</a:t>
            </a:r>
            <a:endParaRPr/>
          </a:p>
          <a:p>
            <a:pPr indent="-298450" lvl="1" marL="914400" rtl="0" algn="l">
              <a:lnSpc>
                <a:spcPct val="130000"/>
              </a:lnSpc>
              <a:spcBef>
                <a:spcPts val="0"/>
              </a:spcBef>
              <a:spcAft>
                <a:spcPts val="0"/>
              </a:spcAft>
              <a:buSzPts val="1100"/>
              <a:buChar char="○"/>
            </a:pPr>
            <a:r>
              <a:rPr lang="en"/>
              <a:t>Multiple passes (GBuffer, shadow, etc.) would each require a full Catmull-Clark evaluation.</a:t>
            </a:r>
            <a:endParaRPr/>
          </a:p>
          <a:p>
            <a:pPr indent="-304800" lvl="0" marL="457200" rtl="0" algn="l">
              <a:lnSpc>
                <a:spcPct val="130000"/>
              </a:lnSpc>
              <a:spcBef>
                <a:spcPts val="0"/>
              </a:spcBef>
              <a:spcAft>
                <a:spcPts val="0"/>
              </a:spcAft>
              <a:buSzPts val="1200"/>
              <a:buChar char="●"/>
            </a:pPr>
            <a:r>
              <a:rPr lang="en"/>
              <a:t>Adaptive Compute:</a:t>
            </a:r>
            <a:endParaRPr/>
          </a:p>
          <a:p>
            <a:pPr indent="-298450" lvl="1" marL="914400" rtl="0" algn="l">
              <a:lnSpc>
                <a:spcPct val="130000"/>
              </a:lnSpc>
              <a:spcBef>
                <a:spcPts val="0"/>
              </a:spcBef>
              <a:spcAft>
                <a:spcPts val="0"/>
              </a:spcAft>
              <a:buSzPts val="1100"/>
              <a:buChar char="○"/>
            </a:pPr>
            <a:r>
              <a:rPr lang="en"/>
              <a:t>Builds the geometry once (subdiv+tess)</a:t>
            </a:r>
            <a:endParaRPr/>
          </a:p>
          <a:p>
            <a:pPr indent="-298450" lvl="1" marL="914400" rtl="0" algn="l">
              <a:lnSpc>
                <a:spcPct val="130000"/>
              </a:lnSpc>
              <a:spcBef>
                <a:spcPts val="0"/>
              </a:spcBef>
              <a:spcAft>
                <a:spcPts val="0"/>
              </a:spcAft>
              <a:buSzPts val="1100"/>
              <a:buChar char="○"/>
            </a:pPr>
            <a:r>
              <a:rPr lang="en"/>
              <a:t>Each pass rasterizes the stored buffer, interpolating in VS</a:t>
            </a:r>
            <a:endParaRPr/>
          </a:p>
        </p:txBody>
      </p:sp>
      <p:pic>
        <p:nvPicPr>
          <p:cNvPr id="706" name="Google Shape;706;p78"/>
          <p:cNvPicPr preferRelativeResize="0"/>
          <p:nvPr/>
        </p:nvPicPr>
        <p:blipFill rotWithShape="1">
          <a:blip r:embed="rId3">
            <a:alphaModFix/>
          </a:blip>
          <a:srcRect b="0" l="0" r="0" t="0"/>
          <a:stretch/>
        </p:blipFill>
        <p:spPr>
          <a:xfrm>
            <a:off x="738272" y="3013845"/>
            <a:ext cx="3479975" cy="1315275"/>
          </a:xfrm>
          <a:prstGeom prst="rect">
            <a:avLst/>
          </a:prstGeom>
          <a:noFill/>
          <a:ln>
            <a:noFill/>
          </a:ln>
        </p:spPr>
      </p:pic>
      <p:pic>
        <p:nvPicPr>
          <p:cNvPr id="707" name="Google Shape;707;p78"/>
          <p:cNvPicPr preferRelativeResize="0"/>
          <p:nvPr/>
        </p:nvPicPr>
        <p:blipFill rotWithShape="1">
          <a:blip r:embed="rId4">
            <a:alphaModFix/>
          </a:blip>
          <a:srcRect b="0" l="0" r="0" t="0"/>
          <a:stretch/>
        </p:blipFill>
        <p:spPr>
          <a:xfrm>
            <a:off x="558899" y="1179453"/>
            <a:ext cx="1659548" cy="1709176"/>
          </a:xfrm>
          <a:prstGeom prst="rect">
            <a:avLst/>
          </a:prstGeom>
          <a:noFill/>
          <a:ln>
            <a:noFill/>
          </a:ln>
        </p:spPr>
      </p:pic>
      <p:pic>
        <p:nvPicPr>
          <p:cNvPr id="708" name="Google Shape;708;p78"/>
          <p:cNvPicPr preferRelativeResize="0"/>
          <p:nvPr/>
        </p:nvPicPr>
        <p:blipFill rotWithShape="1">
          <a:blip r:embed="rId5">
            <a:alphaModFix/>
          </a:blip>
          <a:srcRect b="0" l="0" r="0" t="0"/>
          <a:stretch/>
        </p:blipFill>
        <p:spPr>
          <a:xfrm>
            <a:off x="2470700" y="1185000"/>
            <a:ext cx="1659548" cy="170916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79"/>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Cost per pass — ms per 1M triangles</a:t>
            </a:r>
            <a:endParaRPr/>
          </a:p>
        </p:txBody>
      </p:sp>
      <p:sp>
        <p:nvSpPr>
          <p:cNvPr id="714" name="Google Shape;714;p79"/>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Adaptive Compute tessellates once</a:t>
            </a:r>
            <a:endParaRPr/>
          </a:p>
          <a:p>
            <a:pPr indent="-298450" lvl="1" marL="914400" rtl="0" algn="l">
              <a:lnSpc>
                <a:spcPct val="130000"/>
              </a:lnSpc>
              <a:spcBef>
                <a:spcPts val="0"/>
              </a:spcBef>
              <a:spcAft>
                <a:spcPts val="0"/>
              </a:spcAft>
              <a:buSzPts val="1100"/>
              <a:buChar char="○"/>
            </a:pPr>
            <a:r>
              <a:rPr lang="en"/>
              <a:t>OpenSubdiv tessellates every pass</a:t>
            </a:r>
            <a:endParaRPr/>
          </a:p>
          <a:p>
            <a:pPr indent="-304800" lvl="0" marL="457200" rtl="0" algn="l">
              <a:lnSpc>
                <a:spcPct val="130000"/>
              </a:lnSpc>
              <a:spcBef>
                <a:spcPts val="0"/>
              </a:spcBef>
              <a:spcAft>
                <a:spcPts val="0"/>
              </a:spcAft>
              <a:buSzPts val="1200"/>
              <a:buChar char="●"/>
            </a:pPr>
            <a:r>
              <a:rPr lang="en"/>
              <a:t>Single Lit Pass (per 1M tris)</a:t>
            </a:r>
            <a:endParaRPr/>
          </a:p>
          <a:p>
            <a:pPr indent="-298450" lvl="1" marL="914400" rtl="0" algn="l">
              <a:lnSpc>
                <a:spcPct val="130000"/>
              </a:lnSpc>
              <a:spcBef>
                <a:spcPts val="0"/>
              </a:spcBef>
              <a:spcAft>
                <a:spcPts val="0"/>
              </a:spcAft>
              <a:buSzPts val="1100"/>
              <a:buChar char="○"/>
            </a:pPr>
            <a:r>
              <a:rPr lang="en"/>
              <a:t>0.36ms vs 0.50ms</a:t>
            </a:r>
            <a:endParaRPr/>
          </a:p>
          <a:p>
            <a:pPr indent="-304800" lvl="0" marL="457200" rtl="0" algn="l">
              <a:lnSpc>
                <a:spcPct val="130000"/>
              </a:lnSpc>
              <a:spcBef>
                <a:spcPts val="0"/>
              </a:spcBef>
              <a:spcAft>
                <a:spcPts val="0"/>
              </a:spcAft>
              <a:buSzPts val="1200"/>
              <a:buChar char="●"/>
            </a:pPr>
            <a:r>
              <a:rPr lang="en"/>
              <a:t>Lit and 4 Shadows: (per 1M tris)</a:t>
            </a:r>
            <a:endParaRPr/>
          </a:p>
          <a:p>
            <a:pPr indent="-298450" lvl="1" marL="914400" rtl="0" algn="l">
              <a:lnSpc>
                <a:spcPct val="130000"/>
              </a:lnSpc>
              <a:spcBef>
                <a:spcPts val="0"/>
              </a:spcBef>
              <a:spcAft>
                <a:spcPts val="0"/>
              </a:spcAft>
              <a:buSzPts val="1100"/>
              <a:buChar char="○"/>
            </a:pPr>
            <a:r>
              <a:rPr lang="en"/>
              <a:t> 0.81ms vs 2.51ms (~3x)</a:t>
            </a:r>
            <a:endParaRPr/>
          </a:p>
        </p:txBody>
      </p:sp>
      <p:pic>
        <p:nvPicPr>
          <p:cNvPr id="715" name="Google Shape;715;p79"/>
          <p:cNvPicPr preferRelativeResize="0"/>
          <p:nvPr/>
        </p:nvPicPr>
        <p:blipFill rotWithShape="1">
          <a:blip r:embed="rId3">
            <a:alphaModFix/>
          </a:blip>
          <a:srcRect b="0" l="0" r="0" t="0"/>
          <a:stretch/>
        </p:blipFill>
        <p:spPr>
          <a:xfrm>
            <a:off x="1057362" y="2872899"/>
            <a:ext cx="7029273" cy="1618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8"/>
          <p:cNvSpPr txBox="1"/>
          <p:nvPr>
            <p:ph type="title"/>
          </p:nvPr>
        </p:nvSpPr>
        <p:spPr>
          <a:xfrm>
            <a:off x="26968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Agenda</a:t>
            </a:r>
            <a:endParaRPr/>
          </a:p>
        </p:txBody>
      </p:sp>
      <p:sp>
        <p:nvSpPr>
          <p:cNvPr id="191" name="Google Shape;191;p8"/>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AutoNum type="arabicPeriod"/>
            </a:pPr>
            <a:r>
              <a:rPr lang="en"/>
              <a:t>Tessellating a triangle</a:t>
            </a:r>
            <a:endParaRPr/>
          </a:p>
          <a:p>
            <a:pPr indent="-298450" lvl="1" marL="914400" rtl="0" algn="l">
              <a:lnSpc>
                <a:spcPct val="130000"/>
              </a:lnSpc>
              <a:spcBef>
                <a:spcPts val="0"/>
              </a:spcBef>
              <a:spcAft>
                <a:spcPts val="0"/>
              </a:spcAft>
              <a:buSzPts val="1100"/>
              <a:buChar char="○"/>
            </a:pPr>
            <a:r>
              <a:rPr lang="en"/>
              <a:t>Including a deep dive into DX11 hardware tessellation</a:t>
            </a:r>
            <a:endParaRPr/>
          </a:p>
          <a:p>
            <a:pPr indent="-298450" lvl="1" marL="914400" rtl="0" algn="l">
              <a:lnSpc>
                <a:spcPct val="130000"/>
              </a:lnSpc>
              <a:spcBef>
                <a:spcPts val="0"/>
              </a:spcBef>
              <a:spcAft>
                <a:spcPts val="0"/>
              </a:spcAft>
              <a:buSzPts val="1100"/>
              <a:buChar char="○"/>
            </a:pPr>
            <a:r>
              <a:rPr lang="en"/>
              <a:t>Then clamped parallelogram tessellation</a:t>
            </a:r>
            <a:endParaRPr/>
          </a:p>
          <a:p>
            <a:pPr indent="-304800" lvl="0" marL="457200" rtl="0" algn="l">
              <a:lnSpc>
                <a:spcPct val="130000"/>
              </a:lnSpc>
              <a:spcBef>
                <a:spcPts val="0"/>
              </a:spcBef>
              <a:spcAft>
                <a:spcPts val="0"/>
              </a:spcAft>
              <a:buSzPts val="1200"/>
              <a:buAutoNum type="arabicPeriod"/>
            </a:pPr>
            <a:r>
              <a:rPr lang="en"/>
              <a:t>Tessellating a Mesh</a:t>
            </a:r>
            <a:endParaRPr/>
          </a:p>
          <a:p>
            <a:pPr indent="-298450" lvl="1" marL="914400" rtl="0" algn="l">
              <a:lnSpc>
                <a:spcPct val="130000"/>
              </a:lnSpc>
              <a:spcBef>
                <a:spcPts val="0"/>
              </a:spcBef>
              <a:spcAft>
                <a:spcPts val="0"/>
              </a:spcAft>
              <a:buSzPts val="1100"/>
              <a:buChar char="○"/>
            </a:pPr>
            <a:r>
              <a:rPr lang="en"/>
              <a:t>Adaptively</a:t>
            </a:r>
            <a:endParaRPr/>
          </a:p>
          <a:p>
            <a:pPr indent="-298450" lvl="1" marL="914400" rtl="0" algn="l">
              <a:lnSpc>
                <a:spcPct val="130000"/>
              </a:lnSpc>
              <a:spcBef>
                <a:spcPts val="0"/>
              </a:spcBef>
              <a:spcAft>
                <a:spcPts val="0"/>
              </a:spcAft>
              <a:buSzPts val="1100"/>
              <a:buChar char="○"/>
            </a:pPr>
            <a:r>
              <a:rPr lang="en"/>
              <a:t>With Compute</a:t>
            </a:r>
            <a:endParaRPr/>
          </a:p>
          <a:p>
            <a:pPr indent="-304800" lvl="0" marL="457200" rtl="0" algn="l">
              <a:lnSpc>
                <a:spcPct val="130000"/>
              </a:lnSpc>
              <a:spcBef>
                <a:spcPts val="0"/>
              </a:spcBef>
              <a:spcAft>
                <a:spcPts val="0"/>
              </a:spcAft>
              <a:buSzPts val="1200"/>
              <a:buAutoNum type="arabicPeriod"/>
            </a:pPr>
            <a:r>
              <a:rPr lang="en"/>
              <a:t>Subdividing a Surface</a:t>
            </a:r>
            <a:endParaRPr/>
          </a:p>
          <a:p>
            <a:pPr indent="-298450" lvl="1" marL="914400" rtl="0" algn="l">
              <a:lnSpc>
                <a:spcPct val="130000"/>
              </a:lnSpc>
              <a:spcBef>
                <a:spcPts val="0"/>
              </a:spcBef>
              <a:spcAft>
                <a:spcPts val="0"/>
              </a:spcAft>
              <a:buSzPts val="1100"/>
              <a:buChar char="○"/>
            </a:pPr>
            <a:r>
              <a:rPr lang="en"/>
              <a:t>Also with compute</a:t>
            </a:r>
            <a:endParaRPr/>
          </a:p>
          <a:p>
            <a:pPr indent="0" lvl="0" marL="0" rtl="0" algn="l">
              <a:lnSpc>
                <a:spcPct val="130000"/>
              </a:lnSpc>
              <a:spcBef>
                <a:spcPts val="500"/>
              </a:spcBef>
              <a:spcAft>
                <a:spcPts val="0"/>
              </a:spcAft>
              <a:buSzPts val="1200"/>
              <a:buNone/>
            </a:pPr>
            <a:r>
              <a:t/>
            </a:r>
            <a:endParaRPr/>
          </a:p>
          <a:p>
            <a:pPr indent="0" lvl="0" marL="0" rtl="0" algn="l">
              <a:lnSpc>
                <a:spcPct val="130000"/>
              </a:lnSpc>
              <a:spcBef>
                <a:spcPts val="500"/>
              </a:spcBef>
              <a:spcAft>
                <a:spcPts val="0"/>
              </a:spcAft>
              <a:buSzPts val="1200"/>
              <a:buNone/>
            </a:pPr>
            <a:r>
              <a:rPr lang="en"/>
              <a:t>Full explanations, animated diagrams, and MIT licensed WebGPU examples. (filmicworlds.com)</a:t>
            </a:r>
            <a:endParaRPr/>
          </a:p>
          <a:p>
            <a:pPr indent="0" lvl="0" marL="914400" rtl="0" algn="l">
              <a:lnSpc>
                <a:spcPct val="130000"/>
              </a:lnSpc>
              <a:spcBef>
                <a:spcPts val="500"/>
              </a:spcBef>
              <a:spcAft>
                <a:spcPts val="500"/>
              </a:spcAft>
              <a:buSzPts val="1200"/>
              <a:buNone/>
            </a:pPr>
            <a:r>
              <a:t/>
            </a:r>
            <a:endParaRPr/>
          </a:p>
        </p:txBody>
      </p:sp>
      <p:pic>
        <p:nvPicPr>
          <p:cNvPr id="192" name="Google Shape;192;p8"/>
          <p:cNvPicPr preferRelativeResize="0"/>
          <p:nvPr/>
        </p:nvPicPr>
        <p:blipFill rotWithShape="1">
          <a:blip r:embed="rId3">
            <a:alphaModFix/>
          </a:blip>
          <a:srcRect b="0" l="0" r="0" t="0"/>
          <a:stretch/>
        </p:blipFill>
        <p:spPr>
          <a:xfrm>
            <a:off x="853821" y="2055443"/>
            <a:ext cx="2832299" cy="15766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80"/>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Compute cost across multiple passes</a:t>
            </a:r>
            <a:endParaRPr/>
          </a:p>
        </p:txBody>
      </p:sp>
      <p:sp>
        <p:nvSpPr>
          <p:cNvPr id="721" name="Google Shape;721;p80"/>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Timing on a RTX 3070</a:t>
            </a:r>
            <a:endParaRPr/>
          </a:p>
          <a:p>
            <a:pPr indent="-304800" lvl="0" marL="457200" rtl="0" algn="l">
              <a:lnSpc>
                <a:spcPct val="130000"/>
              </a:lnSpc>
              <a:spcBef>
                <a:spcPts val="0"/>
              </a:spcBef>
              <a:spcAft>
                <a:spcPts val="0"/>
              </a:spcAft>
              <a:buSzPts val="1200"/>
              <a:buChar char="●"/>
            </a:pPr>
            <a:r>
              <a:rPr lang="en"/>
              <a:t>Building the indices/positions/normals/barycentrics</a:t>
            </a:r>
            <a:endParaRPr/>
          </a:p>
          <a:p>
            <a:pPr indent="-298450" lvl="1" marL="914400" rtl="0" algn="l">
              <a:lnSpc>
                <a:spcPct val="130000"/>
              </a:lnSpc>
              <a:spcBef>
                <a:spcPts val="0"/>
              </a:spcBef>
              <a:spcAft>
                <a:spcPts val="0"/>
              </a:spcAft>
              <a:buSzPts val="1100"/>
              <a:buChar char="○"/>
            </a:pPr>
            <a:r>
              <a:rPr lang="en"/>
              <a:t>Not including render time.</a:t>
            </a:r>
            <a:endParaRPr/>
          </a:p>
          <a:p>
            <a:pPr indent="-304800" lvl="0" marL="457200" rtl="0" algn="l">
              <a:lnSpc>
                <a:spcPct val="130000"/>
              </a:lnSpc>
              <a:spcBef>
                <a:spcPts val="0"/>
              </a:spcBef>
              <a:spcAft>
                <a:spcPts val="0"/>
              </a:spcAft>
              <a:buSzPts val="1200"/>
              <a:buChar char="●"/>
            </a:pPr>
            <a:r>
              <a:rPr lang="en"/>
              <a:t>Calculating control points is light: 0.03–0.14 ms.</a:t>
            </a:r>
            <a:endParaRPr/>
          </a:p>
          <a:p>
            <a:pPr indent="-298450" lvl="1" marL="914400" rtl="0" algn="l">
              <a:lnSpc>
                <a:spcPct val="130000"/>
              </a:lnSpc>
              <a:spcBef>
                <a:spcPts val="0"/>
              </a:spcBef>
              <a:spcAft>
                <a:spcPts val="0"/>
              </a:spcAft>
              <a:buSzPts val="1100"/>
              <a:buChar char="○"/>
            </a:pPr>
            <a:r>
              <a:rPr lang="en"/>
              <a:t>Can perform once if mesh isn't deforming</a:t>
            </a:r>
            <a:endParaRPr/>
          </a:p>
          <a:p>
            <a:pPr indent="-304800" lvl="0" marL="457200" rtl="0" algn="l">
              <a:lnSpc>
                <a:spcPct val="130000"/>
              </a:lnSpc>
              <a:spcBef>
                <a:spcPts val="0"/>
              </a:spcBef>
              <a:spcAft>
                <a:spcPts val="0"/>
              </a:spcAft>
              <a:buSzPts val="1200"/>
              <a:buChar char="●"/>
            </a:pPr>
            <a:r>
              <a:rPr lang="en"/>
              <a:t>imrod's is higher because it has more triangles, which require more control points.</a:t>
            </a:r>
            <a:endParaRPr/>
          </a:p>
        </p:txBody>
      </p:sp>
      <p:pic>
        <p:nvPicPr>
          <p:cNvPr id="722" name="Google Shape;722;p80"/>
          <p:cNvPicPr preferRelativeResize="0"/>
          <p:nvPr/>
        </p:nvPicPr>
        <p:blipFill rotWithShape="1">
          <a:blip r:embed="rId3">
            <a:alphaModFix/>
          </a:blip>
          <a:srcRect b="0" l="0" r="0" t="0"/>
          <a:stretch/>
        </p:blipFill>
        <p:spPr>
          <a:xfrm>
            <a:off x="2288202" y="3188578"/>
            <a:ext cx="4165676" cy="128545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81"/>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Comparison: Edge-Friend</a:t>
            </a:r>
            <a:endParaRPr/>
          </a:p>
        </p:txBody>
      </p:sp>
      <p:sp>
        <p:nvSpPr>
          <p:cNvPr id="728" name="Google Shape;728;p81"/>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Uniform Catmull-Clark evaluator. [Kuth et al. 2023]</a:t>
            </a:r>
            <a:endParaRPr/>
          </a:p>
          <a:p>
            <a:pPr indent="-304800" lvl="0" marL="457200" rtl="0" algn="l">
              <a:lnSpc>
                <a:spcPct val="130000"/>
              </a:lnSpc>
              <a:spcBef>
                <a:spcPts val="0"/>
              </a:spcBef>
              <a:spcAft>
                <a:spcPts val="0"/>
              </a:spcAft>
              <a:buSzPts val="1200"/>
              <a:buChar char="●"/>
            </a:pPr>
            <a:r>
              <a:rPr lang="en"/>
              <a:t>Topology is implicit.</a:t>
            </a:r>
            <a:endParaRPr/>
          </a:p>
          <a:p>
            <a:pPr indent="-304800" lvl="0" marL="457200" rtl="0" algn="l">
              <a:lnSpc>
                <a:spcPct val="130000"/>
              </a:lnSpc>
              <a:spcBef>
                <a:spcPts val="0"/>
              </a:spcBef>
              <a:spcAft>
                <a:spcPts val="0"/>
              </a:spcAft>
              <a:buSzPts val="1200"/>
              <a:buChar char="●"/>
            </a:pPr>
            <a:r>
              <a:rPr lang="en"/>
              <a:t>Uses mesh and amplification shaders.</a:t>
            </a:r>
            <a:endParaRPr/>
          </a:p>
          <a:p>
            <a:pPr indent="-304800" lvl="0" marL="457200" rtl="0" algn="l">
              <a:lnSpc>
                <a:spcPct val="130000"/>
              </a:lnSpc>
              <a:spcBef>
                <a:spcPts val="0"/>
              </a:spcBef>
              <a:spcAft>
                <a:spcPts val="0"/>
              </a:spcAft>
              <a:buSzPts val="1200"/>
              <a:buChar char="●"/>
            </a:pPr>
            <a:r>
              <a:rPr lang="en"/>
              <a:t>Normals are computed in mesh shaders.</a:t>
            </a:r>
            <a:endParaRPr/>
          </a:p>
          <a:p>
            <a:pPr indent="-304800" lvl="0" marL="457200" rtl="0" algn="l">
              <a:lnSpc>
                <a:spcPct val="130000"/>
              </a:lnSpc>
              <a:spcBef>
                <a:spcPts val="0"/>
              </a:spcBef>
              <a:spcAft>
                <a:spcPts val="0"/>
              </a:spcAft>
              <a:buSzPts val="1200"/>
              <a:buChar char="●"/>
            </a:pPr>
            <a:r>
              <a:rPr lang="en"/>
              <a:t>Used an implementation by Wei Liao</a:t>
            </a:r>
            <a:endParaRPr/>
          </a:p>
          <a:p>
            <a:pPr indent="-298450" lvl="1" marL="914400" rtl="0" algn="l">
              <a:lnSpc>
                <a:spcPct val="130000"/>
              </a:lnSpc>
              <a:spcBef>
                <a:spcPts val="0"/>
              </a:spcBef>
              <a:spcAft>
                <a:spcPts val="0"/>
              </a:spcAft>
              <a:buSzPts val="1100"/>
              <a:buChar char="○"/>
            </a:pPr>
            <a:r>
              <a:rPr lang="en"/>
              <a:t>github.com/Flurry-L/Edge-Friend-Loader</a:t>
            </a:r>
            <a:endParaRPr/>
          </a:p>
          <a:p>
            <a:pPr indent="-304800" lvl="0" marL="457200" rtl="0" algn="l">
              <a:lnSpc>
                <a:spcPct val="130000"/>
              </a:lnSpc>
              <a:spcBef>
                <a:spcPts val="0"/>
              </a:spcBef>
              <a:spcAft>
                <a:spcPts val="0"/>
              </a:spcAft>
              <a:buSzPts val="1200"/>
              <a:buChar char="●"/>
            </a:pPr>
            <a:r>
              <a:rPr lang="en"/>
              <a:t>Measured the raw position calculation time but not rendering time (not implemented).</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82"/>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Comparison: DV21</a:t>
            </a:r>
            <a:endParaRPr/>
          </a:p>
        </p:txBody>
      </p:sp>
      <p:sp>
        <p:nvSpPr>
          <p:cNvPr id="734" name="Google Shape;734;p82"/>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The halfedge refinement rule, also uniform (not adaptive) [Dupuy &amp; Vanhoey 2021]</a:t>
            </a:r>
            <a:endParaRPr/>
          </a:p>
          <a:p>
            <a:pPr indent="-304800" lvl="0" marL="457200" rtl="0" algn="l">
              <a:lnSpc>
                <a:spcPct val="130000"/>
              </a:lnSpc>
              <a:spcBef>
                <a:spcPts val="0"/>
              </a:spcBef>
              <a:spcAft>
                <a:spcPts val="0"/>
              </a:spcAft>
              <a:buSzPts val="1200"/>
              <a:buChar char="●"/>
            </a:pPr>
            <a:r>
              <a:rPr lang="en"/>
              <a:t>Also noteworthy is [Dupuy &amp; Deliot 2022], which performs Catmull-Clark using DV21.</a:t>
            </a:r>
            <a:endParaRPr/>
          </a:p>
          <a:p>
            <a:pPr indent="-298450" lvl="1" marL="914400" rtl="0" algn="l">
              <a:lnSpc>
                <a:spcPct val="130000"/>
              </a:lnSpc>
              <a:spcBef>
                <a:spcPts val="0"/>
              </a:spcBef>
              <a:spcAft>
                <a:spcPts val="0"/>
              </a:spcAft>
              <a:buSzPts val="1100"/>
              <a:buChar char="○"/>
            </a:pPr>
            <a:r>
              <a:rPr lang="en"/>
              <a:t>It applies a custom topology to dynamically tessellate the DV21 output.</a:t>
            </a:r>
            <a:endParaRPr/>
          </a:p>
          <a:p>
            <a:pPr indent="-298450" lvl="1" marL="914400" rtl="0" algn="l">
              <a:lnSpc>
                <a:spcPct val="130000"/>
              </a:lnSpc>
              <a:spcBef>
                <a:spcPts val="0"/>
              </a:spcBef>
              <a:spcAft>
                <a:spcPts val="0"/>
              </a:spcAft>
              <a:buSzPts val="1100"/>
              <a:buChar char="○"/>
            </a:pPr>
            <a:r>
              <a:rPr lang="en"/>
              <a:t>Since it requires DV21 as a pre-pass, the DV21 numbers suffice as a lower-bound on the cost.</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83"/>
          <p:cNvSpPr txBox="1"/>
          <p:nvPr>
            <p:ph type="title"/>
          </p:nvPr>
        </p:nvSpPr>
        <p:spPr>
          <a:xfrm>
            <a:off x="310896" y="0"/>
            <a:ext cx="6044100" cy="969300"/>
          </a:xfrm>
          <a:prstGeom prst="rect">
            <a:avLst/>
          </a:prstGeom>
          <a:noFill/>
          <a:ln>
            <a:noFill/>
          </a:ln>
        </p:spPr>
        <p:txBody>
          <a:bodyPr anchorCtr="0" anchor="ctr" bIns="0" lIns="0" spcFirstLastPara="1" rIns="68575" wrap="square" tIns="34275">
            <a:noAutofit/>
          </a:bodyPr>
          <a:lstStyle/>
          <a:p>
            <a:pPr indent="0" lvl="0" marL="0" rtl="0" algn="l">
              <a:lnSpc>
                <a:spcPct val="100000"/>
              </a:lnSpc>
              <a:spcBef>
                <a:spcPts val="0"/>
              </a:spcBef>
              <a:spcAft>
                <a:spcPts val="0"/>
              </a:spcAft>
              <a:buSzPts val="1800"/>
              <a:buNone/>
            </a:pPr>
            <a:r>
              <a:rPr lang="en"/>
              <a:t>Comparison: Uniform</a:t>
            </a:r>
            <a:endParaRPr/>
          </a:p>
        </p:txBody>
      </p:sp>
      <p:sp>
        <p:nvSpPr>
          <p:cNvPr id="740" name="Google Shape;740;p83"/>
          <p:cNvSpPr txBox="1"/>
          <p:nvPr>
            <p:ph idx="3" type="body"/>
          </p:nvPr>
        </p:nvSpPr>
        <p:spPr>
          <a:xfrm>
            <a:off x="4059936" y="1380744"/>
            <a:ext cx="4773300" cy="29169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Units: Millions of output triangles per millisecond.</a:t>
            </a:r>
            <a:endParaRPr/>
          </a:p>
          <a:p>
            <a:pPr indent="-304800" lvl="0" marL="457200" rtl="0" algn="l">
              <a:lnSpc>
                <a:spcPct val="130000"/>
              </a:lnSpc>
              <a:spcBef>
                <a:spcPts val="0"/>
              </a:spcBef>
              <a:spcAft>
                <a:spcPts val="0"/>
              </a:spcAft>
              <a:buSzPts val="1200"/>
              <a:buChar char="●"/>
            </a:pPr>
            <a:r>
              <a:rPr lang="en"/>
              <a:t>Edge-Friend and DV21 are uniform Catmull-Clark, position only</a:t>
            </a:r>
            <a:endParaRPr/>
          </a:p>
          <a:p>
            <a:pPr indent="-304800" lvl="0" marL="457200" rtl="0" algn="l">
              <a:lnSpc>
                <a:spcPct val="130000"/>
              </a:lnSpc>
              <a:spcBef>
                <a:spcPts val="0"/>
              </a:spcBef>
              <a:spcAft>
                <a:spcPts val="0"/>
              </a:spcAft>
              <a:buSzPts val="1200"/>
              <a:buChar char="●"/>
            </a:pPr>
            <a:r>
              <a:rPr lang="en"/>
              <a:t>Ours is performing the full adaptive pipeline</a:t>
            </a:r>
            <a:endParaRPr/>
          </a:p>
          <a:p>
            <a:pPr indent="-298450" lvl="1" marL="914400" rtl="0" algn="l">
              <a:lnSpc>
                <a:spcPct val="130000"/>
              </a:lnSpc>
              <a:spcBef>
                <a:spcPts val="0"/>
              </a:spcBef>
              <a:spcAft>
                <a:spcPts val="0"/>
              </a:spcAft>
              <a:buSzPts val="1100"/>
              <a:buChar char="○"/>
            </a:pPr>
            <a:r>
              <a:rPr lang="en"/>
              <a:t>Calculating positions, normals, and generating topology</a:t>
            </a:r>
            <a:endParaRPr/>
          </a:p>
          <a:p>
            <a:pPr indent="-298450" lvl="1" marL="914400" rtl="0" algn="l">
              <a:lnSpc>
                <a:spcPct val="130000"/>
              </a:lnSpc>
              <a:spcBef>
                <a:spcPts val="0"/>
              </a:spcBef>
              <a:spcAft>
                <a:spcPts val="0"/>
              </a:spcAft>
              <a:buSzPts val="1100"/>
              <a:buChar char="○"/>
            </a:pPr>
            <a:r>
              <a:rPr lang="en"/>
              <a:t>Locking the tess-factors to a fixed value</a:t>
            </a:r>
            <a:endParaRPr/>
          </a:p>
          <a:p>
            <a:pPr indent="-304800" lvl="0" marL="457200" rtl="0" algn="l">
              <a:lnSpc>
                <a:spcPct val="130000"/>
              </a:lnSpc>
              <a:spcBef>
                <a:spcPts val="0"/>
              </a:spcBef>
              <a:spcAft>
                <a:spcPts val="0"/>
              </a:spcAft>
              <a:buSzPts val="1200"/>
              <a:buChar char="●"/>
            </a:pPr>
            <a:r>
              <a:rPr lang="en"/>
              <a:t>Edge-Friend: Faster than ours by 1.32x - 1.68x.</a:t>
            </a:r>
            <a:endParaRPr/>
          </a:p>
          <a:p>
            <a:pPr indent="-304800" lvl="0" marL="457200" rtl="0" algn="l">
              <a:lnSpc>
                <a:spcPct val="130000"/>
              </a:lnSpc>
              <a:spcBef>
                <a:spcPts val="0"/>
              </a:spcBef>
              <a:spcAft>
                <a:spcPts val="0"/>
              </a:spcAft>
              <a:buSzPts val="1200"/>
              <a:buChar char="●"/>
            </a:pPr>
            <a:r>
              <a:rPr lang="en"/>
              <a:t>DV21: Slower than ours by 1.91x - 2.45x.</a:t>
            </a:r>
            <a:endParaRPr/>
          </a:p>
          <a:p>
            <a:pPr indent="-304800" lvl="0" marL="457200" rtl="0" algn="l">
              <a:lnSpc>
                <a:spcPct val="130000"/>
              </a:lnSpc>
              <a:spcBef>
                <a:spcPts val="0"/>
              </a:spcBef>
              <a:spcAft>
                <a:spcPts val="0"/>
              </a:spcAft>
              <a:buSzPts val="1200"/>
              <a:buChar char="●"/>
            </a:pPr>
            <a:r>
              <a:rPr lang="en"/>
              <a:t>Also tested NVIDIA RTX Mega Geometry SDK.</a:t>
            </a:r>
            <a:endParaRPr/>
          </a:p>
          <a:p>
            <a:pPr indent="-298450" lvl="1" marL="914400" rtl="0" algn="l">
              <a:lnSpc>
                <a:spcPct val="130000"/>
              </a:lnSpc>
              <a:spcBef>
                <a:spcPts val="0"/>
              </a:spcBef>
              <a:spcAft>
                <a:spcPts val="0"/>
              </a:spcAft>
              <a:buSzPts val="1100"/>
              <a:buChar char="○"/>
            </a:pPr>
            <a:r>
              <a:rPr lang="en"/>
              <a:t>Not enough RAM (10GB minimum)</a:t>
            </a:r>
            <a:endParaRPr/>
          </a:p>
        </p:txBody>
      </p:sp>
      <p:pic>
        <p:nvPicPr>
          <p:cNvPr id="741" name="Google Shape;741;p83"/>
          <p:cNvPicPr preferRelativeResize="0"/>
          <p:nvPr/>
        </p:nvPicPr>
        <p:blipFill rotWithShape="1">
          <a:blip r:embed="rId3">
            <a:alphaModFix/>
          </a:blip>
          <a:srcRect b="0" l="0" r="0" t="0"/>
          <a:stretch/>
        </p:blipFill>
        <p:spPr>
          <a:xfrm>
            <a:off x="365901" y="2166827"/>
            <a:ext cx="3506776" cy="147815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84"/>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Try it!</a:t>
            </a:r>
            <a:endParaRPr/>
          </a:p>
        </p:txBody>
      </p:sp>
      <p:sp>
        <p:nvSpPr>
          <p:cNvPr id="747" name="Google Shape;747;p84"/>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304800" lvl="0" marL="457200" rtl="0" algn="l">
              <a:lnSpc>
                <a:spcPct val="130000"/>
              </a:lnSpc>
              <a:spcBef>
                <a:spcPts val="0"/>
              </a:spcBef>
              <a:spcAft>
                <a:spcPts val="0"/>
              </a:spcAft>
              <a:buSzPts val="1200"/>
              <a:buChar char="●"/>
            </a:pPr>
            <a:r>
              <a:rPr lang="en"/>
              <a:t>Live Subdiv WebGPU demo:</a:t>
            </a:r>
            <a:endParaRPr/>
          </a:p>
          <a:p>
            <a:pPr indent="-298450" lvl="1" marL="914400" rtl="0" algn="l">
              <a:lnSpc>
                <a:spcPct val="130000"/>
              </a:lnSpc>
              <a:spcBef>
                <a:spcPts val="0"/>
              </a:spcBef>
              <a:spcAft>
                <a:spcPts val="0"/>
              </a:spcAft>
              <a:buSzPts val="1100"/>
              <a:buChar char="○"/>
            </a:pPr>
            <a:r>
              <a:rPr lang="en"/>
              <a:t>https://filmicworlds.com/blog/adaptive-catmull-clark-subdivision-with-compute-tessellation/</a:t>
            </a:r>
            <a:endParaRPr/>
          </a:p>
          <a:p>
            <a:pPr indent="-304800" lvl="0" marL="457200" rtl="0" algn="l">
              <a:lnSpc>
                <a:spcPct val="130000"/>
              </a:lnSpc>
              <a:spcBef>
                <a:spcPts val="0"/>
              </a:spcBef>
              <a:spcAft>
                <a:spcPts val="0"/>
              </a:spcAft>
              <a:buSzPts val="1200"/>
              <a:buChar char="●"/>
            </a:pPr>
            <a:r>
              <a:rPr lang="en"/>
              <a:t>Full explanation of tessellation pattern:</a:t>
            </a:r>
            <a:endParaRPr/>
          </a:p>
          <a:p>
            <a:pPr indent="-298450" lvl="1" marL="914400" rtl="0" algn="l">
              <a:lnSpc>
                <a:spcPct val="130000"/>
              </a:lnSpc>
              <a:spcBef>
                <a:spcPts val="0"/>
              </a:spcBef>
              <a:spcAft>
                <a:spcPts val="0"/>
              </a:spcAft>
              <a:buSzPts val="1100"/>
              <a:buChar char="○"/>
            </a:pPr>
            <a:r>
              <a:rPr lang="en"/>
              <a:t>https://filmicworlds.com/blog/compute-tessellation-with-clamped-parallelograms/</a:t>
            </a:r>
            <a:endParaRPr/>
          </a:p>
          <a:p>
            <a:pPr indent="-304800" lvl="0" marL="457200" rtl="0" algn="l">
              <a:lnSpc>
                <a:spcPct val="130000"/>
              </a:lnSpc>
              <a:spcBef>
                <a:spcPts val="0"/>
              </a:spcBef>
              <a:spcAft>
                <a:spcPts val="0"/>
              </a:spcAft>
              <a:buSzPts val="1200"/>
              <a:buChar char="●"/>
            </a:pPr>
            <a:r>
              <a:rPr lang="en"/>
              <a:t>All code is MIT licensed</a:t>
            </a:r>
            <a:endParaRPr/>
          </a:p>
          <a:p>
            <a:pPr indent="-304800" lvl="0" marL="457200" rtl="0" algn="l">
              <a:lnSpc>
                <a:spcPct val="130000"/>
              </a:lnSpc>
              <a:spcBef>
                <a:spcPts val="0"/>
              </a:spcBef>
              <a:spcAft>
                <a:spcPts val="0"/>
              </a:spcAft>
              <a:buSzPts val="1200"/>
              <a:buChar char="●"/>
            </a:pPr>
            <a:r>
              <a:rPr lang="en"/>
              <a:t>Thanks: Natalya Tatarchuk and Gregory Mitrano</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85"/>
          <p:cNvSpPr txBox="1"/>
          <p:nvPr>
            <p:ph type="title"/>
          </p:nvPr>
        </p:nvSpPr>
        <p:spPr>
          <a:xfrm>
            <a:off x="309206" y="0"/>
            <a:ext cx="6041700" cy="9729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Next Steps</a:t>
            </a:r>
            <a:endParaRPr/>
          </a:p>
        </p:txBody>
      </p:sp>
      <p:sp>
        <p:nvSpPr>
          <p:cNvPr id="753" name="Google Shape;753;p85"/>
          <p:cNvSpPr txBox="1"/>
          <p:nvPr>
            <p:ph idx="1" type="body"/>
          </p:nvPr>
        </p:nvSpPr>
        <p:spPr>
          <a:xfrm>
            <a:off x="306296" y="1400169"/>
            <a:ext cx="8531400" cy="2921400"/>
          </a:xfrm>
          <a:prstGeom prst="rect">
            <a:avLst/>
          </a:prstGeom>
          <a:noFill/>
          <a:ln>
            <a:noFill/>
          </a:ln>
        </p:spPr>
        <p:txBody>
          <a:bodyPr anchorCtr="0" anchor="t" bIns="34275" lIns="0" spcFirstLastPara="1" rIns="68575" wrap="square" tIns="34275">
            <a:normAutofit/>
          </a:bodyPr>
          <a:lstStyle/>
          <a:p>
            <a:pPr indent="-304800" lvl="0" marL="457200" rtl="0" algn="l">
              <a:lnSpc>
                <a:spcPct val="130000"/>
              </a:lnSpc>
              <a:spcBef>
                <a:spcPts val="0"/>
              </a:spcBef>
              <a:spcAft>
                <a:spcPts val="0"/>
              </a:spcAft>
              <a:buSzPts val="1200"/>
              <a:buChar char="•"/>
            </a:pPr>
            <a:r>
              <a:rPr lang="en"/>
              <a:t>Visibility Buffer</a:t>
            </a:r>
            <a:endParaRPr/>
          </a:p>
          <a:p>
            <a:pPr indent="-304800" lvl="0" marL="457200" rtl="0" algn="l">
              <a:lnSpc>
                <a:spcPct val="130000"/>
              </a:lnSpc>
              <a:spcBef>
                <a:spcPts val="0"/>
              </a:spcBef>
              <a:spcAft>
                <a:spcPts val="0"/>
              </a:spcAft>
              <a:buSzPts val="1200"/>
              <a:buChar char="•"/>
            </a:pPr>
            <a:r>
              <a:rPr lang="en"/>
              <a:t>WebGPU limitations </a:t>
            </a:r>
            <a:endParaRPr/>
          </a:p>
          <a:p>
            <a:pPr indent="-298450" lvl="1" marL="914400" rtl="0" algn="l">
              <a:lnSpc>
                <a:spcPct val="130000"/>
              </a:lnSpc>
              <a:spcBef>
                <a:spcPts val="0"/>
              </a:spcBef>
              <a:spcAft>
                <a:spcPts val="0"/>
              </a:spcAft>
              <a:buSzPts val="1100"/>
              <a:buChar char="−"/>
            </a:pPr>
            <a:r>
              <a:rPr lang="en"/>
              <a:t>Each indirect pass requires a compute validation pass with a barrier.</a:t>
            </a:r>
            <a:endParaRPr/>
          </a:p>
          <a:p>
            <a:pPr indent="-298450" lvl="1" marL="914400" rtl="0" algn="l">
              <a:lnSpc>
                <a:spcPct val="130000"/>
              </a:lnSpc>
              <a:spcBef>
                <a:spcPts val="0"/>
              </a:spcBef>
              <a:spcAft>
                <a:spcPts val="0"/>
              </a:spcAft>
              <a:buSzPts val="1100"/>
              <a:buChar char="−"/>
            </a:pPr>
            <a:r>
              <a:rPr lang="en"/>
              <a:t>If you render 10 indirect compute passes, then you get 10 extra validation passes.</a:t>
            </a:r>
            <a:endParaRPr/>
          </a:p>
          <a:p>
            <a:pPr indent="-304800" lvl="2" marL="1371600" rtl="0" algn="l">
              <a:lnSpc>
                <a:spcPct val="130000"/>
              </a:lnSpc>
              <a:spcBef>
                <a:spcPts val="0"/>
              </a:spcBef>
              <a:spcAft>
                <a:spcPts val="0"/>
              </a:spcAft>
              <a:buSzPts val="1200"/>
              <a:buFont typeface="Arial"/>
              <a:buChar char="•"/>
            </a:pPr>
            <a:r>
              <a:rPr lang="en" sz="1200"/>
              <a:t>Can we get a hint to batch WebGPU indirect dispatch validation?</a:t>
            </a:r>
            <a:endParaRPr/>
          </a:p>
          <a:p>
            <a:pPr indent="-298450" lvl="1" marL="914400" rtl="0" algn="l">
              <a:lnSpc>
                <a:spcPct val="130000"/>
              </a:lnSpc>
              <a:spcBef>
                <a:spcPts val="0"/>
              </a:spcBef>
              <a:spcAft>
                <a:spcPts val="0"/>
              </a:spcAft>
              <a:buSzPts val="1100"/>
              <a:buChar char="−"/>
            </a:pPr>
            <a:r>
              <a:rPr lang="en"/>
              <a:t>Very strict execution model.</a:t>
            </a:r>
            <a:endParaRPr/>
          </a:p>
          <a:p>
            <a:pPr indent="-285750" lvl="2" marL="1371600" rtl="0" algn="l">
              <a:lnSpc>
                <a:spcPct val="130000"/>
              </a:lnSpc>
              <a:spcBef>
                <a:spcPts val="0"/>
              </a:spcBef>
              <a:spcAft>
                <a:spcPts val="0"/>
              </a:spcAft>
              <a:buSzPts val="900"/>
              <a:buChar char="•"/>
            </a:pPr>
            <a:r>
              <a:rPr lang="en" sz="1200"/>
              <a:t>Batching point with the on the same bicubic b-spline patch</a:t>
            </a:r>
            <a:endParaRPr/>
          </a:p>
          <a:p>
            <a:pPr indent="-298450" lvl="1" marL="914400" rtl="0" algn="l">
              <a:lnSpc>
                <a:spcPct val="130000"/>
              </a:lnSpc>
              <a:spcBef>
                <a:spcPts val="0"/>
              </a:spcBef>
              <a:spcAft>
                <a:spcPts val="0"/>
              </a:spcAft>
              <a:buSzPts val="1100"/>
              <a:buChar char="−"/>
            </a:pPr>
            <a:r>
              <a:rPr lang="en"/>
              <a:t>No shader intrinsics: Self-imposed limitation</a:t>
            </a:r>
            <a:endParaRPr/>
          </a:p>
          <a:p>
            <a:pPr indent="-304800" lvl="0" marL="457200" rtl="0" algn="l">
              <a:lnSpc>
                <a:spcPct val="130000"/>
              </a:lnSpc>
              <a:spcBef>
                <a:spcPts val="0"/>
              </a:spcBef>
              <a:spcAft>
                <a:spcPts val="0"/>
              </a:spcAft>
              <a:buSzPts val="1200"/>
              <a:buChar char="•"/>
            </a:pPr>
            <a:r>
              <a:rPr lang="en"/>
              <a:t>Mesh formats</a:t>
            </a:r>
            <a:endParaRPr/>
          </a:p>
          <a:p>
            <a:pPr indent="-298450" lvl="1" marL="914400" rtl="0" algn="l">
              <a:lnSpc>
                <a:spcPct val="130000"/>
              </a:lnSpc>
              <a:spcBef>
                <a:spcPts val="0"/>
              </a:spcBef>
              <a:spcAft>
                <a:spcPts val="0"/>
              </a:spcAft>
              <a:buSzPts val="1100"/>
              <a:buChar char="−"/>
            </a:pPr>
            <a:r>
              <a:rPr lang="en"/>
              <a:t>Usd, FBX are battle tested. Obj has extensions.</a:t>
            </a:r>
            <a:endParaRPr/>
          </a:p>
          <a:p>
            <a:pPr indent="-298450" lvl="1" marL="914400" rtl="0" algn="l">
              <a:lnSpc>
                <a:spcPct val="130000"/>
              </a:lnSpc>
              <a:spcBef>
                <a:spcPts val="0"/>
              </a:spcBef>
              <a:spcAft>
                <a:spcPts val="0"/>
              </a:spcAft>
              <a:buSzPts val="1100"/>
              <a:buChar char="−"/>
            </a:pPr>
            <a:r>
              <a:rPr lang="en"/>
              <a:t>GLTF has no support for either quads or semisharp creases</a:t>
            </a:r>
            <a:endParaRPr/>
          </a:p>
          <a:p>
            <a:pPr indent="0" lvl="0" marL="457200" rtl="0" algn="l">
              <a:lnSpc>
                <a:spcPct val="130000"/>
              </a:lnSpc>
              <a:spcBef>
                <a:spcPts val="500"/>
              </a:spcBef>
              <a:spcAft>
                <a:spcPts val="500"/>
              </a:spcAft>
              <a:buSzPts val="1200"/>
              <a:buNone/>
            </a:pPr>
            <a:r>
              <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7" name="Shape 757"/>
        <p:cNvGrpSpPr/>
        <p:nvPr/>
      </p:nvGrpSpPr>
      <p:grpSpPr>
        <a:xfrm>
          <a:off x="0" y="0"/>
          <a:ext cx="0" cy="0"/>
          <a:chOff x="0" y="0"/>
          <a:chExt cx="0" cy="0"/>
        </a:xfrm>
      </p:grpSpPr>
      <p:sp>
        <p:nvSpPr>
          <p:cNvPr id="758" name="Google Shape;758;p86"/>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References</a:t>
            </a:r>
            <a:endParaRPr/>
          </a:p>
        </p:txBody>
      </p:sp>
      <p:sp>
        <p:nvSpPr>
          <p:cNvPr id="759" name="Google Shape;759;p86"/>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285750" lvl="0" marL="457200" rtl="0" algn="l">
              <a:lnSpc>
                <a:spcPct val="130000"/>
              </a:lnSpc>
              <a:spcBef>
                <a:spcPts val="0"/>
              </a:spcBef>
              <a:spcAft>
                <a:spcPts val="0"/>
              </a:spcAft>
              <a:buSzPts val="900"/>
              <a:buChar char="●"/>
            </a:pPr>
            <a:r>
              <a:rPr lang="en" sz="900"/>
              <a:t>[Catmull &amp; Clark] Catmull &amp; Clark, “Recursively Generated B-Spline Surfaces on Arbitrary Topological Meshes.” Computer-Aided Design, 1978.</a:t>
            </a:r>
            <a:endParaRPr sz="900"/>
          </a:p>
          <a:p>
            <a:pPr indent="-285750" lvl="0" marL="457200" rtl="0" algn="l">
              <a:lnSpc>
                <a:spcPct val="130000"/>
              </a:lnSpc>
              <a:spcBef>
                <a:spcPts val="0"/>
              </a:spcBef>
              <a:spcAft>
                <a:spcPts val="0"/>
              </a:spcAft>
              <a:buSzPts val="900"/>
              <a:buChar char="●"/>
            </a:pPr>
            <a:r>
              <a:rPr lang="en" sz="900"/>
              <a:t>[Cook et al. 1987] Cook, Carpenter &amp; Catmull. "The Reyes Image Rendering Architecture." SIGGRAPH 1987.</a:t>
            </a:r>
            <a:endParaRPr sz="900"/>
          </a:p>
          <a:p>
            <a:pPr indent="-285750" lvl="0" marL="457200" rtl="0" algn="l">
              <a:lnSpc>
                <a:spcPct val="130000"/>
              </a:lnSpc>
              <a:spcBef>
                <a:spcPts val="0"/>
              </a:spcBef>
              <a:spcAft>
                <a:spcPts val="0"/>
              </a:spcAft>
              <a:buSzPts val="900"/>
              <a:buChar char="●"/>
            </a:pPr>
            <a:r>
              <a:rPr lang="en" sz="900"/>
              <a:t>[DeRose et al. 1998] DeRose, Kass &amp; Truong. "Subdivision Surfaces in Character Animation." SIGGRAPH 1998.</a:t>
            </a:r>
            <a:endParaRPr sz="900"/>
          </a:p>
          <a:p>
            <a:pPr indent="-285750" lvl="0" marL="457200" rtl="0" algn="l">
              <a:lnSpc>
                <a:spcPct val="130000"/>
              </a:lnSpc>
              <a:spcBef>
                <a:spcPts val="0"/>
              </a:spcBef>
              <a:spcAft>
                <a:spcPts val="0"/>
              </a:spcAft>
              <a:buSzPts val="900"/>
              <a:buChar char="●"/>
            </a:pPr>
            <a:r>
              <a:rPr lang="en" sz="900"/>
              <a:t>[Rossignac 1999] Rossignac. "Edgebreaker: Connectivity Compression for Triangle Meshes." IEEE TVCG 5(1).</a:t>
            </a:r>
            <a:endParaRPr sz="900"/>
          </a:p>
          <a:p>
            <a:pPr indent="-285750" lvl="0" marL="457200" rtl="0" algn="l">
              <a:lnSpc>
                <a:spcPct val="130000"/>
              </a:lnSpc>
              <a:spcBef>
                <a:spcPts val="0"/>
              </a:spcBef>
              <a:spcAft>
                <a:spcPts val="0"/>
              </a:spcAft>
              <a:buSzPts val="900"/>
              <a:buChar char="●"/>
            </a:pPr>
            <a:r>
              <a:rPr lang="en" sz="900"/>
              <a:t>[Boubekeur &amp; Alexa 2008] Boubekeur &amp; Alexa. "Phong Tessellation." SIGGRAPH Asia 2008.</a:t>
            </a:r>
            <a:endParaRPr sz="900"/>
          </a:p>
          <a:p>
            <a:pPr indent="-285750" lvl="0" marL="457200" rtl="0" algn="l">
              <a:lnSpc>
                <a:spcPct val="130000"/>
              </a:lnSpc>
              <a:spcBef>
                <a:spcPts val="0"/>
              </a:spcBef>
              <a:spcAft>
                <a:spcPts val="0"/>
              </a:spcAft>
              <a:buSzPts val="900"/>
              <a:buChar char="●"/>
            </a:pPr>
            <a:r>
              <a:rPr lang="en" sz="900"/>
              <a:t>[Giesen 2011] Giesen. "A Trip Through the Graphics Pipeline 2011, Part 12."</a:t>
            </a:r>
            <a:endParaRPr sz="900"/>
          </a:p>
          <a:p>
            <a:pPr indent="-285750" lvl="0" marL="457200" rtl="0" algn="l">
              <a:lnSpc>
                <a:spcPct val="130000"/>
              </a:lnSpc>
              <a:spcBef>
                <a:spcPts val="0"/>
              </a:spcBef>
              <a:spcAft>
                <a:spcPts val="0"/>
              </a:spcAft>
              <a:buSzPts val="900"/>
              <a:buChar char="●"/>
            </a:pPr>
            <a:r>
              <a:rPr lang="en" sz="900"/>
              <a:t>[Nießner et al. 2012a] Nießner, Loop, Meyer &amp; DeRose. "Feature-Adaptive GPU Rendering of Catmull-Clark Subdivision Surfaces." ACM TOG 31(1).</a:t>
            </a:r>
            <a:endParaRPr sz="900"/>
          </a:p>
          <a:p>
            <a:pPr indent="-285750" lvl="0" marL="457200" rtl="0" algn="l">
              <a:lnSpc>
                <a:spcPct val="130000"/>
              </a:lnSpc>
              <a:spcBef>
                <a:spcPts val="0"/>
              </a:spcBef>
              <a:spcAft>
                <a:spcPts val="0"/>
              </a:spcAft>
              <a:buSzPts val="900"/>
              <a:buChar char="●"/>
            </a:pPr>
            <a:r>
              <a:rPr lang="en" sz="900"/>
              <a:t>[Nießner et al. 2012b] Nießner, Loop &amp; Greiner. "Efficient Evaluation of Semi-Smooth Creases in Catmull-Clark Subdivision Surfaces." Eurographics 2012.</a:t>
            </a:r>
            <a:endParaRPr sz="900"/>
          </a:p>
          <a:p>
            <a:pPr indent="-285750" lvl="0" marL="457200" rtl="0" algn="l">
              <a:lnSpc>
                <a:spcPct val="130000"/>
              </a:lnSpc>
              <a:spcBef>
                <a:spcPts val="0"/>
              </a:spcBef>
              <a:spcAft>
                <a:spcPts val="0"/>
              </a:spcAft>
              <a:buSzPts val="900"/>
              <a:buChar char="●"/>
            </a:pPr>
            <a:r>
              <a:rPr lang="en" sz="900"/>
              <a:t>[Brainerd 2014] Brainerd. "Tessellation in Call of Duty: Ghosts." SIGGRAPH 2014, Advances in Real-Time Rendering in Games - advances.realtimerendering.com/s2014</a:t>
            </a:r>
            <a:endParaRPr sz="900"/>
          </a:p>
          <a:p>
            <a:pPr indent="-285750" lvl="0" marL="457200" rtl="0" algn="l">
              <a:lnSpc>
                <a:spcPct val="130000"/>
              </a:lnSpc>
              <a:spcBef>
                <a:spcPts val="0"/>
              </a:spcBef>
              <a:spcAft>
                <a:spcPts val="0"/>
              </a:spcAft>
              <a:buSzPts val="900"/>
              <a:buChar char="●"/>
            </a:pPr>
            <a:r>
              <a:rPr lang="en" sz="900"/>
              <a:t>[Brainerd et al. 2016] Brainerd, Foley, Kraemer, Moreton &amp; Nießner. "Efficient GPU Rendering of Subdivision Surfaces using Adaptive Quadtrees." ACM TOG 35(4).</a:t>
            </a:r>
            <a:endParaRPr sz="900"/>
          </a:p>
          <a:p>
            <a:pPr indent="-285750" lvl="0" marL="457200" rtl="0" algn="l">
              <a:lnSpc>
                <a:spcPct val="130000"/>
              </a:lnSpc>
              <a:spcBef>
                <a:spcPts val="0"/>
              </a:spcBef>
              <a:spcAft>
                <a:spcPts val="0"/>
              </a:spcAft>
              <a:buSzPts val="900"/>
              <a:buChar char="●"/>
            </a:pPr>
            <a:r>
              <a:rPr lang="en" sz="900"/>
              <a:t>[Dupuy 2020] Dupuy. "Concurrent Binary Trees (with application to longest edge bisection)."</a:t>
            </a:r>
            <a:endParaRPr sz="900"/>
          </a:p>
          <a:p>
            <a:pPr indent="-285750" lvl="0" marL="457200" rtl="0" algn="l">
              <a:lnSpc>
                <a:spcPct val="130000"/>
              </a:lnSpc>
              <a:spcBef>
                <a:spcPts val="0"/>
              </a:spcBef>
              <a:spcAft>
                <a:spcPts val="0"/>
              </a:spcAft>
              <a:buSzPts val="900"/>
              <a:buChar char="●"/>
            </a:pPr>
            <a:r>
              <a:rPr lang="en" sz="900"/>
              <a:t>[Deliot et al. 2021] Deliot, Dupuy, Rijnen &amp; Yao. "Experimenting with Concurrent Binary Trees for Large-Scale Terrain Rendering." SIGGRAPH 2021, Advances in Real-Time Rendering in Games.</a:t>
            </a:r>
            <a:endParaRPr sz="900"/>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3" name="Shape 763"/>
        <p:cNvGrpSpPr/>
        <p:nvPr/>
      </p:nvGrpSpPr>
      <p:grpSpPr>
        <a:xfrm>
          <a:off x="0" y="0"/>
          <a:ext cx="0" cy="0"/>
          <a:chOff x="0" y="0"/>
          <a:chExt cx="0" cy="0"/>
        </a:xfrm>
      </p:grpSpPr>
      <p:sp>
        <p:nvSpPr>
          <p:cNvPr id="764" name="Google Shape;764;p87"/>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References (cont.)</a:t>
            </a:r>
            <a:endParaRPr/>
          </a:p>
        </p:txBody>
      </p:sp>
      <p:sp>
        <p:nvSpPr>
          <p:cNvPr id="765" name="Google Shape;765;p87"/>
          <p:cNvSpPr txBox="1"/>
          <p:nvPr>
            <p:ph idx="1" type="body"/>
          </p:nvPr>
        </p:nvSpPr>
        <p:spPr>
          <a:xfrm>
            <a:off x="310896" y="1380744"/>
            <a:ext cx="8531400" cy="2921400"/>
          </a:xfrm>
          <a:prstGeom prst="rect">
            <a:avLst/>
          </a:prstGeom>
          <a:noFill/>
          <a:ln>
            <a:noFill/>
          </a:ln>
        </p:spPr>
        <p:txBody>
          <a:bodyPr anchorCtr="0" anchor="t" bIns="34275" lIns="0" spcFirstLastPara="1" rIns="68575" wrap="square" tIns="34275">
            <a:noAutofit/>
          </a:bodyPr>
          <a:lstStyle/>
          <a:p>
            <a:pPr indent="-285750" lvl="0" marL="457200" rtl="0" algn="l">
              <a:lnSpc>
                <a:spcPct val="130000"/>
              </a:lnSpc>
              <a:spcBef>
                <a:spcPts val="0"/>
              </a:spcBef>
              <a:spcAft>
                <a:spcPts val="0"/>
              </a:spcAft>
              <a:buSzPts val="900"/>
              <a:buChar char="●"/>
            </a:pPr>
            <a:r>
              <a:rPr lang="en" sz="900"/>
              <a:t>[Dupuy &amp; Vanhoey 2021] Dupuy &amp; Vanhoey. "A Halfedge Refinement Rule for Parallel Catmull-Clark Subdivision." HPG 2021. ("DV21")</a:t>
            </a:r>
            <a:endParaRPr sz="900"/>
          </a:p>
          <a:p>
            <a:pPr indent="-285750" lvl="0" marL="457200" rtl="0" algn="l">
              <a:lnSpc>
                <a:spcPct val="130000"/>
              </a:lnSpc>
              <a:spcBef>
                <a:spcPts val="0"/>
              </a:spcBef>
              <a:spcAft>
                <a:spcPts val="0"/>
              </a:spcAft>
              <a:buSzPts val="900"/>
              <a:buChar char="●"/>
            </a:pPr>
            <a:r>
              <a:rPr lang="en" sz="900"/>
              <a:t>[Karis et al. 2021] Karis, Stubbe &amp; Wihlidal. "A Deep Dive into Nanite Virtualized Geometry." SIGGRAPH 2021, Advances in Real-Time Rendering in Games - advances.realtimerendering.com/s2021</a:t>
            </a:r>
            <a:endParaRPr sz="900"/>
          </a:p>
          <a:p>
            <a:pPr indent="-285750" lvl="0" marL="457200" rtl="0" algn="l">
              <a:lnSpc>
                <a:spcPct val="130000"/>
              </a:lnSpc>
              <a:spcBef>
                <a:spcPts val="0"/>
              </a:spcBef>
              <a:spcAft>
                <a:spcPts val="0"/>
              </a:spcAft>
              <a:buSzPts val="900"/>
              <a:buChar char="●"/>
            </a:pPr>
            <a:r>
              <a:rPr lang="en" sz="900"/>
              <a:t>[Dupuy &amp; Deliot 2022] Dupuy &amp; Deliot. "Bisection Based Triangulation of Catmull-Clark Subdivision." SIGGRAPH 2022 Courses, Advances in Real-Time Rendering in Games - advances.realtimerendering.com/s2022</a:t>
            </a:r>
            <a:endParaRPr sz="900"/>
          </a:p>
          <a:p>
            <a:pPr indent="-285750" lvl="0" marL="457200" rtl="0" algn="l">
              <a:lnSpc>
                <a:spcPct val="130000"/>
              </a:lnSpc>
              <a:spcBef>
                <a:spcPts val="0"/>
              </a:spcBef>
              <a:spcAft>
                <a:spcPts val="0"/>
              </a:spcAft>
              <a:buSzPts val="900"/>
              <a:buChar char="●"/>
            </a:pPr>
            <a:r>
              <a:rPr lang="en" sz="900"/>
              <a:t>[Kuth et al. 2023]</a:t>
            </a:r>
            <a:r>
              <a:rPr lang="en" sz="900"/>
              <a:t> Kuth, Oberberger, Chajdas, Meyer. "</a:t>
            </a:r>
            <a:r>
              <a:rPr lang="en" sz="900"/>
              <a:t>Edge-Friend: Fast and Deterministic Catmull–Clark Subdivision Surfaces." CGF 42(8).</a:t>
            </a:r>
            <a:endParaRPr sz="900"/>
          </a:p>
          <a:p>
            <a:pPr indent="-285750" lvl="0" marL="457200" rtl="0" algn="l">
              <a:lnSpc>
                <a:spcPct val="130000"/>
              </a:lnSpc>
              <a:spcBef>
                <a:spcPts val="0"/>
              </a:spcBef>
              <a:spcAft>
                <a:spcPts val="0"/>
              </a:spcAft>
              <a:buSzPts val="900"/>
              <a:buChar char="●"/>
            </a:pPr>
            <a:r>
              <a:rPr lang="en" sz="900"/>
              <a:t>[Karis 2026] Karis. "How to Tessellate." (Nanite tessellation)</a:t>
            </a:r>
            <a:endParaRPr sz="900"/>
          </a:p>
          <a:p>
            <a:pPr indent="-285750" lvl="0" marL="457200" rtl="0" algn="l">
              <a:lnSpc>
                <a:spcPct val="130000"/>
              </a:lnSpc>
              <a:spcBef>
                <a:spcPts val="0"/>
              </a:spcBef>
              <a:spcAft>
                <a:spcPts val="0"/>
              </a:spcAft>
              <a:buSzPts val="900"/>
              <a:buChar char="●"/>
            </a:pPr>
            <a:r>
              <a:rPr lang="en" sz="900"/>
              <a:t>[Barczak 2026] Barczak. "Introducing AMD DGF SuperCompression." AMD GPUOpen.</a:t>
            </a:r>
            <a:endParaRPr sz="900"/>
          </a:p>
          <a:p>
            <a:pPr indent="-285750" lvl="0" marL="457200" rtl="0" algn="l">
              <a:lnSpc>
                <a:spcPct val="130000"/>
              </a:lnSpc>
              <a:spcBef>
                <a:spcPts val="0"/>
              </a:spcBef>
              <a:spcAft>
                <a:spcPts val="0"/>
              </a:spcAft>
              <a:buSzPts val="900"/>
              <a:buChar char="●"/>
            </a:pPr>
            <a:r>
              <a:rPr lang="en" sz="900"/>
              <a:t>[OpenSubdiv] Pixar. OpenSubdiv. opensubdiv.com</a:t>
            </a:r>
            <a:endParaRPr sz="900"/>
          </a:p>
          <a:p>
            <a:pPr indent="-285750" lvl="0" marL="457200" rtl="0" algn="l">
              <a:lnSpc>
                <a:spcPct val="130000"/>
              </a:lnSpc>
              <a:spcBef>
                <a:spcPts val="0"/>
              </a:spcBef>
              <a:spcAft>
                <a:spcPts val="0"/>
              </a:spcAft>
              <a:buSzPts val="900"/>
              <a:buChar char="●"/>
            </a:pPr>
            <a:r>
              <a:rPr lang="en" sz="900"/>
              <a:t>[Draco] Google. Draco 3D Data Compression. github.com/google/draco</a:t>
            </a:r>
            <a:endParaRPr sz="900"/>
          </a:p>
          <a:p>
            <a:pPr indent="-285750" lvl="0" marL="457200" rtl="0" algn="l">
              <a:lnSpc>
                <a:spcPct val="130000"/>
              </a:lnSpc>
              <a:spcBef>
                <a:spcPts val="0"/>
              </a:spcBef>
              <a:spcAft>
                <a:spcPts val="0"/>
              </a:spcAft>
              <a:buSzPts val="900"/>
              <a:buChar char="●"/>
            </a:pPr>
            <a:r>
              <a:rPr lang="en" sz="900"/>
              <a:t>[Microsoft] "Tessellation Stages." Direct3D 11 documentation.</a:t>
            </a:r>
            <a:endParaRPr sz="900"/>
          </a:p>
          <a:p>
            <a:pPr indent="-285750" lvl="0" marL="457200" rtl="0" algn="l">
              <a:lnSpc>
                <a:spcPct val="130000"/>
              </a:lnSpc>
              <a:spcBef>
                <a:spcPts val="0"/>
              </a:spcBef>
              <a:spcAft>
                <a:spcPts val="0"/>
              </a:spcAft>
              <a:buSzPts val="900"/>
              <a:buChar char="●"/>
            </a:pPr>
            <a:r>
              <a:rPr lang="en" sz="900"/>
              <a:t>[Cantlay] Cantlay. "DirectX 11 Terrain Tessellation." NVIDIA.</a:t>
            </a:r>
            <a:endParaRPr sz="900"/>
          </a:p>
          <a:p>
            <a:pPr indent="-285750" lvl="0" marL="457200" rtl="0" algn="l">
              <a:lnSpc>
                <a:spcPct val="130000"/>
              </a:lnSpc>
              <a:spcBef>
                <a:spcPts val="0"/>
              </a:spcBef>
              <a:spcAft>
                <a:spcPts val="0"/>
              </a:spcAft>
              <a:buSzPts val="900"/>
              <a:buChar char="●"/>
            </a:pPr>
            <a:r>
              <a:rPr lang="en" sz="900"/>
              <a:t>[Reed] Reed. "Tessellation Modes Quick Reference."</a:t>
            </a:r>
            <a:endParaRPr sz="9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9"/>
          <p:cNvSpPr txBox="1"/>
          <p:nvPr>
            <p:ph type="title"/>
          </p:nvPr>
        </p:nvSpPr>
        <p:spPr>
          <a:xfrm>
            <a:off x="310896" y="0"/>
            <a:ext cx="6044100" cy="969300"/>
          </a:xfrm>
          <a:prstGeom prst="rect">
            <a:avLst/>
          </a:prstGeom>
          <a:noFill/>
          <a:ln>
            <a:noFill/>
          </a:ln>
        </p:spPr>
        <p:txBody>
          <a:bodyPr anchorCtr="0" anchor="ctr" bIns="34275" lIns="0" spcFirstLastPara="1" rIns="68575" wrap="square" tIns="34275">
            <a:noAutofit/>
          </a:bodyPr>
          <a:lstStyle/>
          <a:p>
            <a:pPr indent="0" lvl="0" marL="0" rtl="0" algn="l">
              <a:lnSpc>
                <a:spcPct val="100000"/>
              </a:lnSpc>
              <a:spcBef>
                <a:spcPts val="0"/>
              </a:spcBef>
              <a:spcAft>
                <a:spcPts val="0"/>
              </a:spcAft>
              <a:buSzPts val="1400"/>
              <a:buNone/>
            </a:pPr>
            <a:r>
              <a:rPr lang="en"/>
              <a:t>Part 1: The Triangle</a:t>
            </a:r>
            <a:endParaRPr/>
          </a:p>
        </p:txBody>
      </p:sp>
      <p:pic>
        <p:nvPicPr>
          <p:cNvPr id="198" name="Google Shape;198;p9"/>
          <p:cNvPicPr preferRelativeResize="0"/>
          <p:nvPr/>
        </p:nvPicPr>
        <p:blipFill rotWithShape="1">
          <a:blip r:embed="rId3">
            <a:alphaModFix/>
          </a:blip>
          <a:srcRect b="0" l="0" r="0" t="0"/>
          <a:stretch/>
        </p:blipFill>
        <p:spPr>
          <a:xfrm>
            <a:off x="3155846" y="1400183"/>
            <a:ext cx="2832300" cy="286377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SIGGRAPH 2026 1">
      <a:dk1>
        <a:srgbClr val="2A4149"/>
      </a:dk1>
      <a:lt1>
        <a:srgbClr val="FFFFFF"/>
      </a:lt1>
      <a:dk2>
        <a:srgbClr val="D2C5B2"/>
      </a:dk2>
      <a:lt2>
        <a:srgbClr val="F1EFE3"/>
      </a:lt2>
      <a:accent1>
        <a:srgbClr val="2A4148"/>
      </a:accent1>
      <a:accent2>
        <a:srgbClr val="D2C4B2"/>
      </a:accent2>
      <a:accent3>
        <a:srgbClr val="F0EFE2"/>
      </a:accent3>
      <a:accent4>
        <a:srgbClr val="2A4148"/>
      </a:accent4>
      <a:accent5>
        <a:srgbClr val="D2C4B2"/>
      </a:accent5>
      <a:accent6>
        <a:srgbClr val="F0EFE2"/>
      </a:accent6>
      <a:hlink>
        <a:srgbClr val="2A4148"/>
      </a:hlink>
      <a:folHlink>
        <a:srgbClr val="2A414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